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4" r:id="rId11"/>
    <p:sldId id="375" r:id="rId12"/>
    <p:sldId id="376" r:id="rId13"/>
    <p:sldId id="377" r:id="rId14"/>
    <p:sldId id="378" r:id="rId15"/>
    <p:sldId id="382" r:id="rId16"/>
    <p:sldId id="383" r:id="rId17"/>
    <p:sldId id="384" r:id="rId18"/>
    <p:sldId id="379" r:id="rId19"/>
    <p:sldId id="380" r:id="rId20"/>
    <p:sldId id="381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559B45-C8E3-4C0A-909C-82F01AA7B0E0}">
          <p14:sldIdLst>
            <p14:sldId id="256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4"/>
            <p14:sldId id="375"/>
            <p14:sldId id="376"/>
            <p14:sldId id="377"/>
            <p14:sldId id="378"/>
            <p14:sldId id="382"/>
            <p14:sldId id="383"/>
            <p14:sldId id="384"/>
            <p14:sldId id="379"/>
            <p14:sldId id="380"/>
            <p14:sldId id="3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1" autoAdjust="0"/>
    <p:restoredTop sz="58545" autoAdjust="0"/>
  </p:normalViewPr>
  <p:slideViewPr>
    <p:cSldViewPr>
      <p:cViewPr varScale="1">
        <p:scale>
          <a:sx n="65" d="100"/>
          <a:sy n="65" d="100"/>
        </p:scale>
        <p:origin x="6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1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FAA9FE99-DB0E-4EB7-9034-EC17D123A2C1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1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86AC6B32-73ED-4B25-B5C1-55F3C26C1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84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472D26B9-86F0-4F15-ADE6-BAE636EB45B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8DE5D99D-71B2-4499-B28A-C04B6F73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39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D99D-71B2-4499-B28A-C04B6F73F7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5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C54A-896A-4A61-8E94-EE5E804FB0B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5C35-FC8A-4749-8F66-9C4D81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3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C54A-896A-4A61-8E94-EE5E804FB0B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5C35-FC8A-4749-8F66-9C4D81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7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C54A-896A-4A61-8E94-EE5E804FB0B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5C35-FC8A-4749-8F66-9C4D81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3429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q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4500" indent="-342900" algn="l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-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C54A-896A-4A61-8E94-EE5E804FB0B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5C35-FC8A-4749-8F66-9C4D81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1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C54A-896A-4A61-8E94-EE5E804FB0B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5C35-FC8A-4749-8F66-9C4D81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2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342900" algn="l" defTabSz="914400" rtl="0" eaLnBrk="1" latinLnBrk="0" hangingPunct="1">
              <a:spcBef>
                <a:spcPct val="20000"/>
              </a:spcBef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342900" algn="l" defTabSz="914400" rtl="0" eaLnBrk="1" latinLnBrk="0" hangingPunct="1">
              <a:spcBef>
                <a:spcPct val="20000"/>
              </a:spcBef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342900" algn="l" defTabSz="914400" rtl="0" eaLnBrk="1" latinLnBrk="0" hangingPunct="1">
              <a:spcBef>
                <a:spcPct val="20000"/>
              </a:spcBef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4500" indent="-342900" algn="l" defTabSz="914400" rtl="0" eaLnBrk="1" latinLnBrk="0" hangingPunct="1">
              <a:spcBef>
                <a:spcPct val="20000"/>
              </a:spcBef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C54A-896A-4A61-8E94-EE5E804FB0B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5C35-FC8A-4749-8F66-9C4D81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3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marL="342900" indent="-342900">
              <a:defRPr sz="2400"/>
            </a:lvl1pPr>
            <a:lvl2pPr marL="685800" indent="-342900">
              <a:buFont typeface="Courier New" panose="02070309020205020404" pitchFamily="49" charset="0"/>
              <a:buChar char="o"/>
              <a:defRPr sz="2400"/>
            </a:lvl2pPr>
            <a:lvl3pPr marL="1028700" indent="-342900">
              <a:buFont typeface="Wingdings" panose="05000000000000000000" pitchFamily="2" charset="2"/>
              <a:buChar char="§"/>
              <a:defRPr sz="2400"/>
            </a:lvl3pPr>
            <a:lvl4pPr marL="1371600" indent="-342900">
              <a:buFont typeface="Wingdings" panose="05000000000000000000" pitchFamily="2" charset="2"/>
              <a:buChar char="q"/>
              <a:defRPr sz="2400"/>
            </a:lvl4pPr>
            <a:lvl5pPr marL="1714500" indent="-342900">
              <a:buFont typeface="Arial" panose="020B0604020202020204" pitchFamily="34" charset="0"/>
              <a:buChar char="-"/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indent="-342900" algn="l" defTabSz="914400" rtl="0" eaLnBrk="1" latinLnBrk="0" hangingPunct="1">
              <a:spcBef>
                <a:spcPct val="20000"/>
              </a:spcBef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342900" algn="l" defTabSz="914400" rtl="0" eaLnBrk="1" latinLnBrk="0" hangingPunct="1">
              <a:spcBef>
                <a:spcPct val="20000"/>
              </a:spcBef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342900" algn="l" defTabSz="914400" rtl="0" eaLnBrk="1" latinLnBrk="0" hangingPunct="1">
              <a:spcBef>
                <a:spcPct val="20000"/>
              </a:spcBef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342900" algn="l" defTabSz="914400" rtl="0" eaLnBrk="1" latinLnBrk="0" hangingPunct="1">
              <a:spcBef>
                <a:spcPct val="20000"/>
              </a:spcBef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342900" algn="l" defTabSz="914400" rtl="0" eaLnBrk="1" latinLnBrk="0" hangingPunct="1">
              <a:spcBef>
                <a:spcPct val="20000"/>
              </a:spcBef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C54A-896A-4A61-8E94-EE5E804FB0B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5C35-FC8A-4749-8F66-9C4D81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C54A-896A-4A61-8E94-EE5E804FB0B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5C35-FC8A-4749-8F66-9C4D81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1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C54A-896A-4A61-8E94-EE5E804FB0B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5C35-FC8A-4749-8F66-9C4D81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3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3008313" cy="1600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C54A-896A-4A61-8E94-EE5E804FB0B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5C35-FC8A-4749-8F66-9C4D81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0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C54A-896A-4A61-8E94-EE5E804FB0B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5C35-FC8A-4749-8F66-9C4D81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5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4C54A-896A-4A61-8E94-EE5E804FB0B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F5C35-FC8A-4749-8F66-9C4D816665D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71530" y="141471"/>
            <a:ext cx="8415270" cy="1427676"/>
            <a:chOff x="271530" y="141471"/>
            <a:chExt cx="8415270" cy="1427676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1752600" y="1264640"/>
              <a:ext cx="6934200" cy="304507"/>
              <a:chOff x="609600" y="1219200"/>
              <a:chExt cx="8077200" cy="304507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09600" y="1371600"/>
                <a:ext cx="8077200" cy="152107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609600" y="1219200"/>
                <a:ext cx="8077200" cy="15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9" name="Picture 2" descr="\\datax103p\rdata\Communications\logos\Football Logos Compiled\TWCSEALblackjpeg copy.jpg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30" y="141471"/>
              <a:ext cx="1410462" cy="1383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9811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429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q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-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304800"/>
            <a:ext cx="6934200" cy="7620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1962" y="19050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/>
              <a:t>Workforce Innovation and Opportunity Act Regional Forum</a:t>
            </a:r>
          </a:p>
          <a:p>
            <a:pPr marL="0" indent="0" algn="ctr">
              <a:buNone/>
            </a:pPr>
            <a:r>
              <a:rPr lang="en-US" sz="4000" b="1" dirty="0"/>
              <a:t>October 2016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800" dirty="0"/>
          </a:p>
        </p:txBody>
      </p:sp>
      <p:pic>
        <p:nvPicPr>
          <p:cNvPr id="6" name="Picture 5" descr="Texas Workforce Commission logo" title="Texas Workforce Commissi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318" y="4163499"/>
            <a:ext cx="197688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152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Accomplishments to Date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We Survived the First Full Program Year under WIOA!</a:t>
            </a:r>
          </a:p>
          <a:p>
            <a:r>
              <a:rPr lang="en-US" sz="3600" dirty="0"/>
              <a:t>Provided Recommendations to Proposed Regulations that Impacted Final Regulations</a:t>
            </a:r>
          </a:p>
          <a:p>
            <a:r>
              <a:rPr lang="en-US" sz="3600" dirty="0"/>
              <a:t>Received Approval on our First Combined WIOA State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17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Looking Ahead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Development of Local Board Plans</a:t>
            </a:r>
          </a:p>
          <a:p>
            <a:r>
              <a:rPr lang="en-US" sz="3600" dirty="0"/>
              <a:t>Full Implementation of Final Regulations</a:t>
            </a:r>
          </a:p>
          <a:p>
            <a:r>
              <a:rPr lang="en-US" sz="3600" dirty="0"/>
              <a:t>Rebranding</a:t>
            </a:r>
          </a:p>
          <a:p>
            <a:r>
              <a:rPr lang="en-US" sz="3600" dirty="0"/>
              <a:t>Development of MOU’s and Infrastructure Cost Sharing Agreements</a:t>
            </a:r>
          </a:p>
          <a:p>
            <a:r>
              <a:rPr lang="en-US" sz="3600" dirty="0"/>
              <a:t>Eligible Training Provider Changes </a:t>
            </a:r>
          </a:p>
        </p:txBody>
      </p:sp>
    </p:spTree>
    <p:extLst>
      <p:ext uri="{BB962C8B-B14F-4D97-AF65-F5344CB8AC3E}">
        <p14:creationId xmlns:p14="http://schemas.microsoft.com/office/powerpoint/2010/main" val="894308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Local Board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Statutorily Required Every Four Years </a:t>
            </a:r>
          </a:p>
          <a:p>
            <a:r>
              <a:rPr lang="en-US" sz="3600" dirty="0"/>
              <a:t>First Local Plan Developed Under WIOA Requirements</a:t>
            </a:r>
          </a:p>
          <a:p>
            <a:r>
              <a:rPr lang="en-US" sz="3600" dirty="0"/>
              <a:t>What's Included?</a:t>
            </a:r>
          </a:p>
          <a:p>
            <a:r>
              <a:rPr lang="en-US" sz="3600" dirty="0"/>
              <a:t>Adult Education and Literacy Procurement Impact</a:t>
            </a:r>
          </a:p>
          <a:p>
            <a:r>
              <a:rPr lang="en-US" sz="3600" dirty="0"/>
              <a:t>Overview of Efforts to Date</a:t>
            </a:r>
          </a:p>
        </p:txBody>
      </p:sp>
    </p:spTree>
    <p:extLst>
      <p:ext uri="{BB962C8B-B14F-4D97-AF65-F5344CB8AC3E}">
        <p14:creationId xmlns:p14="http://schemas.microsoft.com/office/powerpoint/2010/main" val="1955462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Local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WIOA brings a distinct focus on integration amongst partners, not as big of a deal for Texas since we’ve been integrated for years </a:t>
            </a:r>
          </a:p>
          <a:p>
            <a:r>
              <a:rPr lang="en-US" sz="3600" dirty="0"/>
              <a:t>Local partners must work together to develop and execute local MOU’s, and must reach consensus on shared costs of infrastructure funding</a:t>
            </a:r>
          </a:p>
        </p:txBody>
      </p:sp>
    </p:spTree>
    <p:extLst>
      <p:ext uri="{BB962C8B-B14F-4D97-AF65-F5344CB8AC3E}">
        <p14:creationId xmlns:p14="http://schemas.microsoft.com/office/powerpoint/2010/main" val="3356436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MOU’s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MOU’s between all required partners must be in place on or before July 1, 2017.</a:t>
            </a:r>
          </a:p>
          <a:p>
            <a:r>
              <a:rPr lang="en-US" sz="2800" dirty="0"/>
              <a:t>At a minimum MOU’s must include information regarding:</a:t>
            </a:r>
          </a:p>
          <a:p>
            <a:pPr lvl="1"/>
            <a:r>
              <a:rPr lang="en-US" sz="2800" dirty="0"/>
              <a:t>Shared system services</a:t>
            </a:r>
          </a:p>
          <a:p>
            <a:pPr lvl="1"/>
            <a:r>
              <a:rPr lang="en-US" sz="2800" dirty="0"/>
              <a:t>Methods for referring customers</a:t>
            </a:r>
          </a:p>
          <a:p>
            <a:pPr lvl="1"/>
            <a:r>
              <a:rPr lang="en-US" sz="2800" dirty="0"/>
              <a:t>Access to services</a:t>
            </a:r>
          </a:p>
          <a:p>
            <a:pPr lvl="1"/>
            <a:r>
              <a:rPr lang="en-US" sz="2800" dirty="0"/>
              <a:t>Funding for system services and operating costs</a:t>
            </a:r>
          </a:p>
          <a:p>
            <a:pPr lvl="2"/>
            <a:r>
              <a:rPr lang="en-US" sz="2800" dirty="0"/>
              <a:t>Infrastructure funding</a:t>
            </a:r>
          </a:p>
          <a:p>
            <a:pPr lvl="2"/>
            <a:r>
              <a:rPr lang="en-US" sz="2800" dirty="0"/>
              <a:t>Shared operational funding (operating costs)</a:t>
            </a:r>
          </a:p>
        </p:txBody>
      </p:sp>
    </p:spTree>
    <p:extLst>
      <p:ext uri="{BB962C8B-B14F-4D97-AF65-F5344CB8AC3E}">
        <p14:creationId xmlns:p14="http://schemas.microsoft.com/office/powerpoint/2010/main" val="1806028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Infrastructure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Infrastructure funding requirements are dependent on the type of service delivery point:</a:t>
            </a:r>
          </a:p>
          <a:p>
            <a:pPr lvl="1"/>
            <a:r>
              <a:rPr lang="en-US" sz="3000" dirty="0"/>
              <a:t>Comprehensive one stop (all required partners, must have at least one in each workforce area)</a:t>
            </a:r>
          </a:p>
          <a:p>
            <a:pPr lvl="1"/>
            <a:r>
              <a:rPr lang="en-US" sz="3000" dirty="0"/>
              <a:t>Affiliated one stop (multiple partners, but not all)</a:t>
            </a:r>
          </a:p>
          <a:p>
            <a:pPr lvl="1"/>
            <a:r>
              <a:rPr lang="en-US" sz="3000" dirty="0"/>
              <a:t>Specialized center (one partner- excludes ES)</a:t>
            </a:r>
          </a:p>
          <a:p>
            <a:pPr lvl="1"/>
            <a:r>
              <a:rPr lang="en-US" sz="3000" dirty="0"/>
              <a:t>Access point (one or more partners, linkage to services provided)</a:t>
            </a:r>
          </a:p>
        </p:txBody>
      </p:sp>
    </p:spTree>
    <p:extLst>
      <p:ext uri="{BB962C8B-B14F-4D97-AF65-F5344CB8AC3E}">
        <p14:creationId xmlns:p14="http://schemas.microsoft.com/office/powerpoint/2010/main" val="2799135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Infrastructure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Partners must negotiate infrastructure funding costs based on proportionate share of benefit received, and reconcile those costs on a periodic basis</a:t>
            </a:r>
          </a:p>
          <a:p>
            <a:r>
              <a:rPr lang="en-US" sz="3000" dirty="0"/>
              <a:t>It is </a:t>
            </a:r>
            <a:r>
              <a:rPr lang="en-US" sz="3000" u="sng" dirty="0"/>
              <a:t>extremely important</a:t>
            </a:r>
            <a:r>
              <a:rPr lang="en-US" sz="3000" dirty="0"/>
              <a:t> that infrastructure funding is agreed upon locally, if not the state infrastructure funding mechanism is triggered</a:t>
            </a:r>
          </a:p>
          <a:p>
            <a:r>
              <a:rPr lang="en-US" sz="3000" dirty="0"/>
              <a:t>Infrastructure budget will need to be established for each center</a:t>
            </a:r>
          </a:p>
          <a:p>
            <a:r>
              <a:rPr lang="en-US" sz="3000" dirty="0"/>
              <a:t>The higher the budget, the higher the respective contributions from partners will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68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Infrastructure Funding (</a:t>
            </a:r>
            <a:r>
              <a:rPr lang="en-US" b="1" dirty="0" err="1"/>
              <a:t>cont</a:t>
            </a:r>
            <a:r>
              <a:rPr lang="en-US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Boards are responsible for ensuring infrastructure cost are paid, however the MOU determines the entity responsible for reconciling costs</a:t>
            </a:r>
          </a:p>
          <a:p>
            <a:r>
              <a:rPr lang="en-US" sz="3200" dirty="0"/>
              <a:t>Types of funding that can be used to support infrastructure</a:t>
            </a:r>
          </a:p>
          <a:p>
            <a:r>
              <a:rPr lang="en-US" sz="3200" dirty="0"/>
              <a:t>Cash, non-cash, and in-kind contributions</a:t>
            </a:r>
          </a:p>
          <a:p>
            <a:r>
              <a:rPr lang="en-US" sz="3200" dirty="0"/>
              <a:t>Next steps </a:t>
            </a:r>
          </a:p>
        </p:txBody>
      </p:sp>
    </p:spTree>
    <p:extLst>
      <p:ext uri="{BB962C8B-B14F-4D97-AF65-F5344CB8AC3E}">
        <p14:creationId xmlns:p14="http://schemas.microsoft.com/office/powerpoint/2010/main" val="2379619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Eligible Training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Changes as a result of WIOA</a:t>
            </a:r>
          </a:p>
          <a:p>
            <a:pPr lvl="1"/>
            <a:r>
              <a:rPr lang="en-US" sz="3200" dirty="0"/>
              <a:t>Subsequent eligibility</a:t>
            </a:r>
          </a:p>
          <a:p>
            <a:pPr lvl="1"/>
            <a:r>
              <a:rPr lang="en-US" sz="3200" dirty="0"/>
              <a:t>Enhanced data collection and performance reporting</a:t>
            </a:r>
          </a:p>
          <a:p>
            <a:pPr lvl="1"/>
            <a:r>
              <a:rPr lang="en-US" sz="3200" dirty="0"/>
              <a:t>Increased employer engagement</a:t>
            </a:r>
          </a:p>
          <a:p>
            <a:pPr lvl="1"/>
            <a:r>
              <a:rPr lang="en-US" sz="3200" dirty="0"/>
              <a:t>Registered apprenticeship programs are automatically on the ETPL</a:t>
            </a:r>
          </a:p>
        </p:txBody>
      </p:sp>
    </p:spTree>
    <p:extLst>
      <p:ext uri="{BB962C8B-B14F-4D97-AF65-F5344CB8AC3E}">
        <p14:creationId xmlns:p14="http://schemas.microsoft.com/office/powerpoint/2010/main" val="2957053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Eligible Training Providers (</a:t>
            </a:r>
            <a:r>
              <a:rPr lang="en-US" b="1" dirty="0" err="1"/>
              <a:t>cont</a:t>
            </a:r>
            <a:r>
              <a:rPr lang="en-US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Where we are currently</a:t>
            </a:r>
          </a:p>
          <a:p>
            <a:pPr lvl="1"/>
            <a:r>
              <a:rPr lang="en-US" sz="3600" dirty="0"/>
              <a:t>Initial and subsequent eligibility criteria</a:t>
            </a:r>
          </a:p>
          <a:p>
            <a:pPr lvl="1"/>
            <a:r>
              <a:rPr lang="en-US" sz="3600" dirty="0"/>
              <a:t>ETP data</a:t>
            </a:r>
          </a:p>
          <a:p>
            <a:r>
              <a:rPr lang="en-US" sz="3600" dirty="0"/>
              <a:t>Upcoming changes to the ETPS</a:t>
            </a:r>
          </a:p>
          <a:p>
            <a:r>
              <a:rPr lang="en-US" sz="36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54803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4676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Overview, Morning Session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We Got Here</a:t>
            </a:r>
          </a:p>
          <a:p>
            <a:r>
              <a:rPr lang="en-US" sz="3600" dirty="0"/>
              <a:t>Local Workforce Board Plans</a:t>
            </a:r>
          </a:p>
          <a:p>
            <a:r>
              <a:rPr lang="en-US" sz="3600" dirty="0"/>
              <a:t>Local Memorandum’s of Understanding</a:t>
            </a:r>
          </a:p>
          <a:p>
            <a:r>
              <a:rPr lang="en-US" sz="3600" dirty="0"/>
              <a:t>Infrastructure Funding</a:t>
            </a:r>
          </a:p>
          <a:p>
            <a:r>
              <a:rPr lang="en-US" sz="3600" dirty="0"/>
              <a:t>Eligible Training Provider System</a:t>
            </a:r>
          </a:p>
          <a:p>
            <a:r>
              <a:rPr lang="en-US" sz="3600" dirty="0"/>
              <a:t>Changes to the Title 1 Youth Program</a:t>
            </a:r>
          </a:p>
        </p:txBody>
      </p:sp>
    </p:spTree>
    <p:extLst>
      <p:ext uri="{BB962C8B-B14F-4D97-AF65-F5344CB8AC3E}">
        <p14:creationId xmlns:p14="http://schemas.microsoft.com/office/powerpoint/2010/main" val="667656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Changes to the Youth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3000" dirty="0"/>
              <a:t>Biggest changes of all of the title I programs</a:t>
            </a:r>
          </a:p>
          <a:p>
            <a:r>
              <a:rPr lang="en-US" sz="3000" dirty="0"/>
              <a:t>75% of expenditures must be spent on out of school youth</a:t>
            </a:r>
          </a:p>
          <a:p>
            <a:pPr lvl="1"/>
            <a:r>
              <a:rPr lang="en-US" sz="3000" i="1" dirty="0"/>
              <a:t>Youth in post secondary education are now considered in school youth</a:t>
            </a:r>
          </a:p>
          <a:p>
            <a:r>
              <a:rPr lang="en-US" sz="3000" dirty="0"/>
              <a:t>20% of expenditures must be spent on work experience</a:t>
            </a:r>
          </a:p>
          <a:p>
            <a:r>
              <a:rPr lang="en-US" sz="3000" dirty="0"/>
              <a:t>14 youth program elements, differences from WIA</a:t>
            </a:r>
          </a:p>
          <a:p>
            <a:r>
              <a:rPr lang="en-US" sz="3000" dirty="0"/>
              <a:t>Other miscellaneous changes</a:t>
            </a:r>
          </a:p>
        </p:txBody>
      </p:sp>
    </p:spTree>
    <p:extLst>
      <p:ext uri="{BB962C8B-B14F-4D97-AF65-F5344CB8AC3E}">
        <p14:creationId xmlns:p14="http://schemas.microsoft.com/office/powerpoint/2010/main" val="229349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Overview: Morning Session (</a:t>
            </a:r>
            <a:r>
              <a:rPr lang="en-US" b="1" dirty="0" err="1"/>
              <a:t>cont</a:t>
            </a:r>
            <a:r>
              <a:rPr lang="en-US" b="1" dirty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WIOA and the Vocational Rehabilitation Program</a:t>
            </a:r>
          </a:p>
          <a:p>
            <a:r>
              <a:rPr lang="en-US" sz="3600" dirty="0"/>
              <a:t>Adult Education and Literacy Integrated Education and Training</a:t>
            </a:r>
          </a:p>
          <a:p>
            <a:r>
              <a:rPr lang="en-US" sz="3600" dirty="0"/>
              <a:t>Performance Accountability in the World of WIOA (Part 1)</a:t>
            </a:r>
          </a:p>
        </p:txBody>
      </p:sp>
    </p:spTree>
    <p:extLst>
      <p:ext uri="{BB962C8B-B14F-4D97-AF65-F5344CB8AC3E}">
        <p14:creationId xmlns:p14="http://schemas.microsoft.com/office/powerpoint/2010/main" val="155490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How We Got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u="sng" dirty="0"/>
              <a:t>Key Dates</a:t>
            </a:r>
          </a:p>
          <a:p>
            <a:r>
              <a:rPr lang="en-US" sz="3200" dirty="0"/>
              <a:t>The Workforce Innovation and Opportunity Act was signed into law on July 22, 2014</a:t>
            </a:r>
          </a:p>
          <a:p>
            <a:r>
              <a:rPr lang="en-US" sz="3200" dirty="0"/>
              <a:t>Proposed regulations were issued by the U.S Departments of Labor and Education on April 16, 2015</a:t>
            </a:r>
          </a:p>
          <a:p>
            <a:r>
              <a:rPr lang="en-US" sz="3200" dirty="0"/>
              <a:t>Final regulations were issued by the U.S Departments of Labor and Education on June 30, 2016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70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How We Got Here (</a:t>
            </a:r>
            <a:r>
              <a:rPr lang="en-US" sz="4000" b="1" dirty="0" err="1"/>
              <a:t>cont</a:t>
            </a:r>
            <a:r>
              <a:rPr lang="en-US" sz="4000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u="sng" dirty="0"/>
              <a:t>What are the Regulations</a:t>
            </a:r>
            <a:r>
              <a:rPr lang="en-US" sz="3600" b="1" dirty="0"/>
              <a:t>?</a:t>
            </a:r>
          </a:p>
          <a:p>
            <a:r>
              <a:rPr lang="en-US" sz="3600" dirty="0"/>
              <a:t>Statute (WIOA law) vs WIOA regulations</a:t>
            </a:r>
          </a:p>
          <a:p>
            <a:r>
              <a:rPr lang="en-US" sz="3600" dirty="0"/>
              <a:t>Developed by the federal agencies</a:t>
            </a:r>
          </a:p>
          <a:p>
            <a:r>
              <a:rPr lang="en-US" sz="3600" dirty="0"/>
              <a:t>Provide clarifications on how the WIOA statute must be implemented</a:t>
            </a:r>
          </a:p>
          <a:p>
            <a:r>
              <a:rPr lang="en-US" sz="3600" dirty="0"/>
              <a:t>Preamble vs Regulations</a:t>
            </a:r>
          </a:p>
          <a:p>
            <a:r>
              <a:rPr lang="en-US" sz="3600" dirty="0"/>
              <a:t>AEL Title II program has never had regulations</a:t>
            </a:r>
          </a:p>
        </p:txBody>
      </p:sp>
    </p:spTree>
    <p:extLst>
      <p:ext uri="{BB962C8B-B14F-4D97-AF65-F5344CB8AC3E}">
        <p14:creationId xmlns:p14="http://schemas.microsoft.com/office/powerpoint/2010/main" val="575172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WIOA Statute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/>
              <a:t>Developed and passed by Congress</a:t>
            </a:r>
          </a:p>
          <a:p>
            <a:pPr lvl="0"/>
            <a:r>
              <a:rPr lang="en-US" sz="3600" dirty="0"/>
              <a:t>Signed by the President</a:t>
            </a:r>
          </a:p>
          <a:p>
            <a:pPr lvl="0"/>
            <a:r>
              <a:rPr lang="en-US" sz="3600" dirty="0"/>
              <a:t>Broadly, or in some cases specifically, describes intent and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18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WIOA Regulations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500" dirty="0"/>
              <a:t>Developed by federal agencies, in this case led by the U.S Departments of Labor and Education in conjunction with other partner agencies</a:t>
            </a:r>
          </a:p>
          <a:p>
            <a:r>
              <a:rPr lang="en-US" sz="3500" dirty="0"/>
              <a:t>Regulations provide direction and clarification on how the WIOA statute must be implemented</a:t>
            </a:r>
          </a:p>
          <a:p>
            <a:r>
              <a:rPr lang="en-US" sz="3500" dirty="0"/>
              <a:t>Regulation development process includes a time period for public comment in regards to proposed regulations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633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State Policy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TWC’s 3 member Commission determines State level policies where required by Federal Regulations, or where flexibility exists</a:t>
            </a:r>
          </a:p>
          <a:p>
            <a:r>
              <a:rPr lang="en-US" sz="3600" dirty="0"/>
              <a:t>State policy is operationalized through the issuance of rules, guides, workforce development and adult education and literacy letters</a:t>
            </a:r>
          </a:p>
        </p:txBody>
      </p:sp>
    </p:spTree>
    <p:extLst>
      <p:ext uri="{BB962C8B-B14F-4D97-AF65-F5344CB8AC3E}">
        <p14:creationId xmlns:p14="http://schemas.microsoft.com/office/powerpoint/2010/main" val="1960381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Local Policy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WIOA requires that a number of policies are in place at the local the local level, Boards have flexibility in many areas</a:t>
            </a:r>
          </a:p>
          <a:p>
            <a:r>
              <a:rPr lang="en-US" sz="3600" dirty="0"/>
              <a:t>Local processes vary by area</a:t>
            </a:r>
          </a:p>
          <a:p>
            <a:r>
              <a:rPr lang="en-US" sz="3600" dirty="0"/>
              <a:t>State level guidance is further operationalized locally</a:t>
            </a:r>
          </a:p>
        </p:txBody>
      </p:sp>
    </p:spTree>
    <p:extLst>
      <p:ext uri="{BB962C8B-B14F-4D97-AF65-F5344CB8AC3E}">
        <p14:creationId xmlns:p14="http://schemas.microsoft.com/office/powerpoint/2010/main" val="2438620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6074</TotalTime>
  <Words>802</Words>
  <Application>Microsoft Office PowerPoint</Application>
  <PresentationFormat>On-screen Show (4:3)</PresentationFormat>
  <Paragraphs>109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Wingdings</vt:lpstr>
      <vt:lpstr>Office Theme</vt:lpstr>
      <vt:lpstr> </vt:lpstr>
      <vt:lpstr>Overview, Morning Session </vt:lpstr>
      <vt:lpstr>Overview: Morning Session (cont) </vt:lpstr>
      <vt:lpstr>How We Got Here</vt:lpstr>
      <vt:lpstr>How We Got Here (cont)</vt:lpstr>
      <vt:lpstr>WIOA Statute</vt:lpstr>
      <vt:lpstr>WIOA Regulations</vt:lpstr>
      <vt:lpstr>State Policy Making</vt:lpstr>
      <vt:lpstr>Local Policy Making</vt:lpstr>
      <vt:lpstr>Accomplishments to Date </vt:lpstr>
      <vt:lpstr>Looking Ahead</vt:lpstr>
      <vt:lpstr>Local Board Plans</vt:lpstr>
      <vt:lpstr>Local Partners</vt:lpstr>
      <vt:lpstr>MOU’s</vt:lpstr>
      <vt:lpstr>Infrastructure Requirements</vt:lpstr>
      <vt:lpstr>Infrastructure Funding</vt:lpstr>
      <vt:lpstr>Infrastructure Funding (cont)</vt:lpstr>
      <vt:lpstr>Eligible Training Providers</vt:lpstr>
      <vt:lpstr>Eligible Training Providers (cont)</vt:lpstr>
      <vt:lpstr>Changes to the Youth Program</vt:lpstr>
    </vt:vector>
  </TitlesOfParts>
  <Company>Texas Workforce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Workforce Solutions</dc:title>
  <dc:creator>macialum</dc:creator>
  <cp:lastModifiedBy>Vaden,Jason M</cp:lastModifiedBy>
  <cp:revision>172</cp:revision>
  <cp:lastPrinted>2016-04-01T20:47:41Z</cp:lastPrinted>
  <dcterms:created xsi:type="dcterms:W3CDTF">2014-04-30T13:26:41Z</dcterms:created>
  <dcterms:modified xsi:type="dcterms:W3CDTF">2016-10-04T16:10:03Z</dcterms:modified>
</cp:coreProperties>
</file>