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96" r:id="rId1"/>
  </p:sldMasterIdLst>
  <p:notesMasterIdLst>
    <p:notesMasterId r:id="rId46"/>
  </p:notesMasterIdLst>
  <p:handoutMasterIdLst>
    <p:handoutMasterId r:id="rId47"/>
  </p:handoutMasterIdLst>
  <p:sldIdLst>
    <p:sldId id="399" r:id="rId2"/>
    <p:sldId id="442" r:id="rId3"/>
    <p:sldId id="315" r:id="rId4"/>
    <p:sldId id="385" r:id="rId5"/>
    <p:sldId id="390" r:id="rId6"/>
    <p:sldId id="400" r:id="rId7"/>
    <p:sldId id="438" r:id="rId8"/>
    <p:sldId id="457" r:id="rId9"/>
    <p:sldId id="467" r:id="rId10"/>
    <p:sldId id="459" r:id="rId11"/>
    <p:sldId id="358" r:id="rId12"/>
    <p:sldId id="468" r:id="rId13"/>
    <p:sldId id="465" r:id="rId14"/>
    <p:sldId id="456" r:id="rId15"/>
    <p:sldId id="441" r:id="rId16"/>
    <p:sldId id="443" r:id="rId17"/>
    <p:sldId id="444" r:id="rId18"/>
    <p:sldId id="445" r:id="rId19"/>
    <p:sldId id="446" r:id="rId20"/>
    <p:sldId id="447" r:id="rId21"/>
    <p:sldId id="448" r:id="rId22"/>
    <p:sldId id="449" r:id="rId23"/>
    <p:sldId id="450" r:id="rId24"/>
    <p:sldId id="451" r:id="rId25"/>
    <p:sldId id="452" r:id="rId26"/>
    <p:sldId id="453" r:id="rId27"/>
    <p:sldId id="466" r:id="rId28"/>
    <p:sldId id="462" r:id="rId29"/>
    <p:sldId id="463" r:id="rId30"/>
    <p:sldId id="362" r:id="rId31"/>
    <p:sldId id="363" r:id="rId32"/>
    <p:sldId id="361" r:id="rId33"/>
    <p:sldId id="367" r:id="rId34"/>
    <p:sldId id="401" r:id="rId35"/>
    <p:sldId id="402" r:id="rId36"/>
    <p:sldId id="366" r:id="rId37"/>
    <p:sldId id="368" r:id="rId38"/>
    <p:sldId id="369" r:id="rId39"/>
    <p:sldId id="370" r:id="rId40"/>
    <p:sldId id="371" r:id="rId41"/>
    <p:sldId id="410" r:id="rId42"/>
    <p:sldId id="437" r:id="rId43"/>
    <p:sldId id="469" r:id="rId44"/>
    <p:sldId id="439"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mirez,Fabiana" initials="R" lastIdx="11" clrIdx="0"/>
  <p:cmAuthor id="1" name="Green,Anson" initials="G"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5" autoAdjust="0"/>
    <p:restoredTop sz="80712" autoAdjust="0"/>
  </p:normalViewPr>
  <p:slideViewPr>
    <p:cSldViewPr>
      <p:cViewPr varScale="1">
        <p:scale>
          <a:sx n="86" d="100"/>
          <a:sy n="86" d="100"/>
        </p:scale>
        <p:origin x="108"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DDD15C-EBC8-4684-84CC-B74D99A97DFA}"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7C12A9F0-D972-4EF0-A7DC-CC91E4194D05}">
      <dgm:prSet phldrT="[Text]"/>
      <dgm:spPr/>
      <dgm:t>
        <a:bodyPr/>
        <a:lstStyle/>
        <a:p>
          <a:r>
            <a:rPr lang="en-US" dirty="0"/>
            <a:t>Federal Funding</a:t>
          </a:r>
        </a:p>
      </dgm:t>
    </dgm:pt>
    <dgm:pt modelId="{89D6A9FC-40B6-431D-A4AC-D7C483AA04E6}" type="parTrans" cxnId="{8CD6A678-3FC4-4DBA-A136-16ADAD78055A}">
      <dgm:prSet/>
      <dgm:spPr/>
      <dgm:t>
        <a:bodyPr/>
        <a:lstStyle/>
        <a:p>
          <a:endParaRPr lang="en-US"/>
        </a:p>
      </dgm:t>
    </dgm:pt>
    <dgm:pt modelId="{19F77FDE-72F1-4086-90F1-62D2D9266A36}" type="sibTrans" cxnId="{8CD6A678-3FC4-4DBA-A136-16ADAD78055A}">
      <dgm:prSet/>
      <dgm:spPr/>
      <dgm:t>
        <a:bodyPr/>
        <a:lstStyle/>
        <a:p>
          <a:endParaRPr lang="en-US"/>
        </a:p>
      </dgm:t>
    </dgm:pt>
    <dgm:pt modelId="{E568F381-75A8-4AE4-93CA-271390C37115}" type="asst">
      <dgm:prSet phldrT="[Text]"/>
      <dgm:spPr/>
      <dgm:t>
        <a:bodyPr/>
        <a:lstStyle/>
        <a:p>
          <a:r>
            <a:rPr lang="en-US" dirty="0"/>
            <a:t>U.S Health and Human Services</a:t>
          </a:r>
        </a:p>
      </dgm:t>
    </dgm:pt>
    <dgm:pt modelId="{F38FFA70-56D8-4F40-A42F-A77B7B4791B7}" type="parTrans" cxnId="{A0282245-B946-4FEC-9C1D-2B75BACC95BB}">
      <dgm:prSet/>
      <dgm:spPr/>
      <dgm:t>
        <a:bodyPr/>
        <a:lstStyle/>
        <a:p>
          <a:endParaRPr lang="en-US"/>
        </a:p>
      </dgm:t>
    </dgm:pt>
    <dgm:pt modelId="{37B0C9EA-2E32-4872-A9A5-CA1E2BA59F9A}" type="sibTrans" cxnId="{A0282245-B946-4FEC-9C1D-2B75BACC95BB}">
      <dgm:prSet custT="1"/>
      <dgm:spPr/>
      <dgm:t>
        <a:bodyPr/>
        <a:lstStyle/>
        <a:p>
          <a:pPr algn="ctr"/>
          <a:r>
            <a:rPr lang="en-US" sz="1100" b="0" dirty="0">
              <a:solidFill>
                <a:sysClr val="windowText" lastClr="000000"/>
              </a:solidFill>
              <a:latin typeface="Arial Narrow" panose="020B0606020202030204" pitchFamily="34" charset="0"/>
            </a:rPr>
            <a:t>Temporary Assistance to </a:t>
          </a:r>
          <a:br>
            <a:rPr lang="en-US" sz="1100" b="0" dirty="0">
              <a:solidFill>
                <a:sysClr val="windowText" lastClr="000000"/>
              </a:solidFill>
              <a:latin typeface="Arial Narrow" panose="020B0606020202030204" pitchFamily="34" charset="0"/>
            </a:rPr>
          </a:br>
          <a:r>
            <a:rPr lang="en-US" sz="1100" b="0" dirty="0">
              <a:solidFill>
                <a:sysClr val="windowText" lastClr="000000"/>
              </a:solidFill>
              <a:latin typeface="Arial Narrow" panose="020B0606020202030204" pitchFamily="34" charset="0"/>
            </a:rPr>
            <a:t>Needy Families</a:t>
          </a:r>
          <a:endParaRPr lang="en-US" sz="1050" b="0" dirty="0"/>
        </a:p>
      </dgm:t>
    </dgm:pt>
    <dgm:pt modelId="{C929F7F6-76E5-4E4F-A1CF-490CC40F00A0}">
      <dgm:prSet phldrT="[Text]"/>
      <dgm:spPr/>
      <dgm:t>
        <a:bodyPr/>
        <a:lstStyle/>
        <a:p>
          <a:r>
            <a:rPr lang="en-US" dirty="0"/>
            <a:t>Texas Workforce Commission </a:t>
          </a:r>
        </a:p>
      </dgm:t>
    </dgm:pt>
    <dgm:pt modelId="{F071BB88-7A58-47BC-803B-40ED2FB31367}" type="parTrans" cxnId="{38472662-C071-4F30-815E-FB1F46C27534}">
      <dgm:prSet/>
      <dgm:spPr/>
      <dgm:t>
        <a:bodyPr/>
        <a:lstStyle/>
        <a:p>
          <a:endParaRPr lang="en-US"/>
        </a:p>
      </dgm:t>
    </dgm:pt>
    <dgm:pt modelId="{CF3000A1-0709-4BFF-BEAD-F5FD1A30A953}" type="sibTrans" cxnId="{38472662-C071-4F30-815E-FB1F46C27534}">
      <dgm:prSet custT="1"/>
      <dgm:spPr/>
      <dgm:t>
        <a:bodyPr/>
        <a:lstStyle/>
        <a:p>
          <a:pPr algn="ctr"/>
          <a:r>
            <a:rPr lang="en-US" sz="1100" b="0" dirty="0">
              <a:solidFill>
                <a:schemeClr val="tx1"/>
              </a:solidFill>
              <a:latin typeface="Arial Narrow" panose="020B0606020202030204" pitchFamily="34" charset="0"/>
            </a:rPr>
            <a:t>Basic Competitive Grants</a:t>
          </a:r>
          <a:endParaRPr lang="en-US" sz="1100" dirty="0">
            <a:solidFill>
              <a:schemeClr val="tx1"/>
            </a:solidFill>
            <a:latin typeface="Arial Narrow" panose="020B0606020202030204" pitchFamily="34" charset="0"/>
          </a:endParaRPr>
        </a:p>
      </dgm:t>
    </dgm:pt>
    <dgm:pt modelId="{6CEC958A-09D3-4E4B-9052-68C29B4A8757}" type="asst">
      <dgm:prSet/>
      <dgm:spPr/>
      <dgm:t>
        <a:bodyPr/>
        <a:lstStyle/>
        <a:p>
          <a:r>
            <a:rPr lang="en-US" dirty="0"/>
            <a:t>U.S Department of Education </a:t>
          </a:r>
        </a:p>
      </dgm:t>
    </dgm:pt>
    <dgm:pt modelId="{F2452C2A-9CAE-43C7-BA78-0652A0DB868F}" type="parTrans" cxnId="{DC7F4FAB-E0F6-4B0A-AA64-F236F0DEE660}">
      <dgm:prSet/>
      <dgm:spPr/>
      <dgm:t>
        <a:bodyPr/>
        <a:lstStyle/>
        <a:p>
          <a:endParaRPr lang="en-US"/>
        </a:p>
      </dgm:t>
    </dgm:pt>
    <dgm:pt modelId="{20E9E6A9-1208-4594-9ED7-27A6084D34DB}" type="sibTrans" cxnId="{DC7F4FAB-E0F6-4B0A-AA64-F236F0DEE660}">
      <dgm:prSet custT="1"/>
      <dgm:spPr/>
      <dgm:t>
        <a:bodyPr/>
        <a:lstStyle/>
        <a:p>
          <a:pPr algn="ctr"/>
          <a:r>
            <a:rPr lang="en-US" sz="1100" b="0" dirty="0">
              <a:solidFill>
                <a:sysClr val="windowText" lastClr="000000"/>
              </a:solidFill>
              <a:latin typeface="Arial Narrow" panose="020B0606020202030204" pitchFamily="34" charset="0"/>
            </a:rPr>
            <a:t>Workforce Innovation and Opportunity Act  </a:t>
          </a:r>
          <a:endParaRPr lang="en-US" sz="1100" b="0" dirty="0"/>
        </a:p>
      </dgm:t>
    </dgm:pt>
    <dgm:pt modelId="{AE4656C8-F4CD-43F2-9E54-010634B2C26F}">
      <dgm:prSet/>
      <dgm:spPr/>
      <dgm:t>
        <a:bodyPr/>
        <a:lstStyle/>
        <a:p>
          <a:r>
            <a:rPr lang="en-US" b="0" dirty="0"/>
            <a:t>Grant </a:t>
          </a:r>
          <a:br>
            <a:rPr lang="en-US" b="0" dirty="0"/>
          </a:br>
          <a:r>
            <a:rPr lang="en-US" b="0" dirty="0"/>
            <a:t>Recipients</a:t>
          </a:r>
          <a:endParaRPr lang="en-US" b="0" dirty="0">
            <a:solidFill>
              <a:schemeClr val="bg1"/>
            </a:solidFill>
            <a:latin typeface="+mn-lt"/>
          </a:endParaRPr>
        </a:p>
      </dgm:t>
    </dgm:pt>
    <dgm:pt modelId="{21A12A2A-7914-4232-8267-45E31BBAF668}" type="sibTrans" cxnId="{D4652F82-A65C-4741-97CC-A7634B5D0A35}">
      <dgm:prSet custT="1"/>
      <dgm:spPr/>
      <dgm:t>
        <a:bodyPr/>
        <a:lstStyle/>
        <a:p>
          <a:pPr algn="ctr"/>
          <a:r>
            <a:rPr lang="en-US" sz="1100" dirty="0">
              <a:latin typeface="Arial Narrow" panose="020B0606020202030204" pitchFamily="34" charset="0"/>
            </a:rPr>
            <a:t>Eligible Providers</a:t>
          </a:r>
        </a:p>
      </dgm:t>
    </dgm:pt>
    <dgm:pt modelId="{A6DD8C59-EBEC-4214-8A22-10481A6F6DEC}" type="parTrans" cxnId="{D4652F82-A65C-4741-97CC-A7634B5D0A35}">
      <dgm:prSet/>
      <dgm:spPr/>
      <dgm:t>
        <a:bodyPr/>
        <a:lstStyle/>
        <a:p>
          <a:endParaRPr lang="en-US"/>
        </a:p>
      </dgm:t>
    </dgm:pt>
    <dgm:pt modelId="{F293D5C6-AC2C-40EB-A3C1-CD42D147F570}">
      <dgm:prSet/>
      <dgm:spPr/>
      <dgm:t>
        <a:bodyPr/>
        <a:lstStyle/>
        <a:p>
          <a:r>
            <a:rPr lang="en-US" b="0" dirty="0"/>
            <a:t>Sole Provider</a:t>
          </a:r>
        </a:p>
      </dgm:t>
    </dgm:pt>
    <dgm:pt modelId="{A438FF66-C301-498D-931C-5EB8714AF247}" type="sibTrans" cxnId="{853789BB-1464-44E5-8E1D-89F3D0985AC3}">
      <dgm:prSet/>
      <dgm:spPr/>
      <dgm:t>
        <a:bodyPr/>
        <a:lstStyle/>
        <a:p>
          <a:pPr algn="ctr"/>
          <a:r>
            <a:rPr lang="en-US" dirty="0">
              <a:latin typeface="Arial Narrow" panose="020B0606020202030204" pitchFamily="34" charset="0"/>
            </a:rPr>
            <a:t>May Include Other Organizations</a:t>
          </a:r>
        </a:p>
      </dgm:t>
    </dgm:pt>
    <dgm:pt modelId="{7D337E6D-6D35-497F-8A38-A77BBDC1B1A0}" type="parTrans" cxnId="{853789BB-1464-44E5-8E1D-89F3D0985AC3}">
      <dgm:prSet/>
      <dgm:spPr/>
      <dgm:t>
        <a:bodyPr/>
        <a:lstStyle/>
        <a:p>
          <a:endParaRPr lang="en-US"/>
        </a:p>
      </dgm:t>
    </dgm:pt>
    <dgm:pt modelId="{5B0D9303-B8AA-4003-80D3-263FDAF72E1E}">
      <dgm:prSet/>
      <dgm:spPr/>
      <dgm:t>
        <a:bodyPr/>
        <a:lstStyle/>
        <a:p>
          <a:r>
            <a:rPr lang="en-US" dirty="0"/>
            <a:t>Consortium</a:t>
          </a:r>
        </a:p>
      </dgm:t>
    </dgm:pt>
    <dgm:pt modelId="{4B5FB651-8521-43E6-AF78-7D93A09C15D3}" type="parTrans" cxnId="{CFA7DF27-098C-482F-B472-5EBBA48035B9}">
      <dgm:prSet/>
      <dgm:spPr/>
      <dgm:t>
        <a:bodyPr/>
        <a:lstStyle/>
        <a:p>
          <a:endParaRPr lang="en-US"/>
        </a:p>
      </dgm:t>
    </dgm:pt>
    <dgm:pt modelId="{B17C0E69-DE63-49B8-8495-F7DE09277D76}" type="sibTrans" cxnId="{CFA7DF27-098C-482F-B472-5EBBA48035B9}">
      <dgm:prSet custT="1"/>
      <dgm:spPr/>
      <dgm:t>
        <a:bodyPr/>
        <a:lstStyle/>
        <a:p>
          <a:pPr algn="ctr"/>
          <a:r>
            <a:rPr lang="en-US" sz="1050" dirty="0">
              <a:latin typeface="Arial Narrow" panose="020B0606020202030204" pitchFamily="34" charset="0"/>
            </a:rPr>
            <a:t>Formal Agreement</a:t>
          </a:r>
        </a:p>
      </dgm:t>
    </dgm:pt>
    <dgm:pt modelId="{BE07E1C1-6CB7-4151-ABEE-E3BBE781A491}">
      <dgm:prSet/>
      <dgm:spPr/>
      <dgm:t>
        <a:bodyPr/>
        <a:lstStyle/>
        <a:p>
          <a:r>
            <a:rPr lang="en-US" dirty="0"/>
            <a:t>Partnership</a:t>
          </a:r>
        </a:p>
      </dgm:t>
    </dgm:pt>
    <dgm:pt modelId="{4ACC4DAA-417F-4919-94E8-2BDF8D61E571}" type="parTrans" cxnId="{88954531-F740-42D2-9B17-5BDC2476A139}">
      <dgm:prSet/>
      <dgm:spPr/>
      <dgm:t>
        <a:bodyPr/>
        <a:lstStyle/>
        <a:p>
          <a:endParaRPr lang="en-US"/>
        </a:p>
      </dgm:t>
    </dgm:pt>
    <dgm:pt modelId="{DDBB8AB6-1913-46AD-AB15-BD8EE25A5252}" type="sibTrans" cxnId="{88954531-F740-42D2-9B17-5BDC2476A139}">
      <dgm:prSet custT="1"/>
      <dgm:spPr/>
      <dgm:t>
        <a:bodyPr/>
        <a:lstStyle/>
        <a:p>
          <a:pPr algn="ctr"/>
          <a:r>
            <a:rPr lang="en-US" sz="1100" dirty="0">
              <a:latin typeface="Arial Narrow" panose="020B0606020202030204" pitchFamily="34" charset="0"/>
            </a:rPr>
            <a:t>Provider with Employer</a:t>
          </a:r>
        </a:p>
      </dgm:t>
    </dgm:pt>
    <dgm:pt modelId="{B37F9C56-13E7-4722-B839-3DAED50D38DE}" type="pres">
      <dgm:prSet presAssocID="{8ADDD15C-EBC8-4684-84CC-B74D99A97DFA}" presName="hierChild1" presStyleCnt="0">
        <dgm:presLayoutVars>
          <dgm:orgChart val="1"/>
          <dgm:chPref val="1"/>
          <dgm:dir/>
          <dgm:animOne val="branch"/>
          <dgm:animLvl val="lvl"/>
          <dgm:resizeHandles/>
        </dgm:presLayoutVars>
      </dgm:prSet>
      <dgm:spPr/>
    </dgm:pt>
    <dgm:pt modelId="{32B31491-AF63-4869-A124-60324E5793D0}" type="pres">
      <dgm:prSet presAssocID="{7C12A9F0-D972-4EF0-A7DC-CC91E4194D05}" presName="hierRoot1" presStyleCnt="0">
        <dgm:presLayoutVars>
          <dgm:hierBranch val="init"/>
        </dgm:presLayoutVars>
      </dgm:prSet>
      <dgm:spPr/>
    </dgm:pt>
    <dgm:pt modelId="{44A416E8-FC3B-4B7A-8CBE-282F5570629B}" type="pres">
      <dgm:prSet presAssocID="{7C12A9F0-D972-4EF0-A7DC-CC91E4194D05}" presName="rootComposite1" presStyleCnt="0"/>
      <dgm:spPr/>
    </dgm:pt>
    <dgm:pt modelId="{FBAF6700-3D58-486A-A790-3F4E279F1C32}" type="pres">
      <dgm:prSet presAssocID="{7C12A9F0-D972-4EF0-A7DC-CC91E4194D05}" presName="rootText1" presStyleLbl="node0" presStyleIdx="0" presStyleCnt="1">
        <dgm:presLayoutVars>
          <dgm:chMax/>
          <dgm:chPref val="3"/>
        </dgm:presLayoutVars>
      </dgm:prSet>
      <dgm:spPr/>
    </dgm:pt>
    <dgm:pt modelId="{83D2344E-8F2C-49C8-8606-74386E1E7A00}" type="pres">
      <dgm:prSet presAssocID="{7C12A9F0-D972-4EF0-A7DC-CC91E4194D05}" presName="titleText1" presStyleLbl="fgAcc0" presStyleIdx="0" presStyleCnt="1">
        <dgm:presLayoutVars>
          <dgm:chMax val="0"/>
          <dgm:chPref val="0"/>
        </dgm:presLayoutVars>
      </dgm:prSet>
      <dgm:spPr/>
    </dgm:pt>
    <dgm:pt modelId="{DE0EA85B-C61A-4C53-B992-AEF3A480DAC4}" type="pres">
      <dgm:prSet presAssocID="{7C12A9F0-D972-4EF0-A7DC-CC91E4194D05}" presName="rootConnector1" presStyleLbl="node1" presStyleIdx="0" presStyleCnt="5"/>
      <dgm:spPr/>
    </dgm:pt>
    <dgm:pt modelId="{8626C749-7545-4CB4-9529-221A52D9795C}" type="pres">
      <dgm:prSet presAssocID="{7C12A9F0-D972-4EF0-A7DC-CC91E4194D05}" presName="hierChild2" presStyleCnt="0"/>
      <dgm:spPr/>
    </dgm:pt>
    <dgm:pt modelId="{9CD66F97-20AF-487B-B8FB-ED13BC45CE06}" type="pres">
      <dgm:prSet presAssocID="{F071BB88-7A58-47BC-803B-40ED2FB31367}" presName="Name37" presStyleLbl="parChTrans1D2" presStyleIdx="0" presStyleCnt="3"/>
      <dgm:spPr/>
    </dgm:pt>
    <dgm:pt modelId="{F1E4615D-E3C4-4812-9088-22475A5AF250}" type="pres">
      <dgm:prSet presAssocID="{C929F7F6-76E5-4E4F-A1CF-490CC40F00A0}" presName="hierRoot2" presStyleCnt="0">
        <dgm:presLayoutVars>
          <dgm:hierBranch val="init"/>
        </dgm:presLayoutVars>
      </dgm:prSet>
      <dgm:spPr/>
    </dgm:pt>
    <dgm:pt modelId="{5FF78C64-F5BA-41F9-8368-5830AE64A5D4}" type="pres">
      <dgm:prSet presAssocID="{C929F7F6-76E5-4E4F-A1CF-490CC40F00A0}" presName="rootComposite" presStyleCnt="0"/>
      <dgm:spPr/>
    </dgm:pt>
    <dgm:pt modelId="{BC6F8064-CFCF-4714-A4AF-7B5EC3ADE1E3}" type="pres">
      <dgm:prSet presAssocID="{C929F7F6-76E5-4E4F-A1CF-490CC40F00A0}" presName="rootText" presStyleLbl="node1" presStyleIdx="0" presStyleCnt="5">
        <dgm:presLayoutVars>
          <dgm:chMax/>
          <dgm:chPref val="3"/>
        </dgm:presLayoutVars>
      </dgm:prSet>
      <dgm:spPr/>
    </dgm:pt>
    <dgm:pt modelId="{5452B03E-2E9B-4BF3-B746-494A7D171F3C}" type="pres">
      <dgm:prSet presAssocID="{C929F7F6-76E5-4E4F-A1CF-490CC40F00A0}" presName="titleText2" presStyleLbl="fgAcc1" presStyleIdx="0" presStyleCnt="5">
        <dgm:presLayoutVars>
          <dgm:chMax val="0"/>
          <dgm:chPref val="0"/>
        </dgm:presLayoutVars>
      </dgm:prSet>
      <dgm:spPr/>
    </dgm:pt>
    <dgm:pt modelId="{783C96D3-5ABE-4B92-AECB-A79B5115CC38}" type="pres">
      <dgm:prSet presAssocID="{C929F7F6-76E5-4E4F-A1CF-490CC40F00A0}" presName="rootConnector" presStyleLbl="node2" presStyleIdx="0" presStyleCnt="0"/>
      <dgm:spPr/>
    </dgm:pt>
    <dgm:pt modelId="{FF6AE1DC-85FE-40C7-8978-9F513298AB2A}" type="pres">
      <dgm:prSet presAssocID="{C929F7F6-76E5-4E4F-A1CF-490CC40F00A0}" presName="hierChild4" presStyleCnt="0"/>
      <dgm:spPr/>
    </dgm:pt>
    <dgm:pt modelId="{6E5A3286-82BC-474A-9313-A9AEB61DF69F}" type="pres">
      <dgm:prSet presAssocID="{A6DD8C59-EBEC-4214-8A22-10481A6F6DEC}" presName="Name37" presStyleLbl="parChTrans1D3" presStyleIdx="0" presStyleCnt="1"/>
      <dgm:spPr/>
    </dgm:pt>
    <dgm:pt modelId="{47C9AE21-B0E8-4570-9A63-9A5712B3B6FE}" type="pres">
      <dgm:prSet presAssocID="{AE4656C8-F4CD-43F2-9E54-010634B2C26F}" presName="hierRoot2" presStyleCnt="0">
        <dgm:presLayoutVars>
          <dgm:hierBranch val="init"/>
        </dgm:presLayoutVars>
      </dgm:prSet>
      <dgm:spPr/>
    </dgm:pt>
    <dgm:pt modelId="{72B4E988-E13E-4E07-B795-DC23E2B668B9}" type="pres">
      <dgm:prSet presAssocID="{AE4656C8-F4CD-43F2-9E54-010634B2C26F}" presName="rootComposite" presStyleCnt="0"/>
      <dgm:spPr/>
    </dgm:pt>
    <dgm:pt modelId="{568C06DF-B7C9-4885-BDC5-1A8F4D65DE67}" type="pres">
      <dgm:prSet presAssocID="{AE4656C8-F4CD-43F2-9E54-010634B2C26F}" presName="rootText" presStyleLbl="node1" presStyleIdx="1" presStyleCnt="5">
        <dgm:presLayoutVars>
          <dgm:chMax/>
          <dgm:chPref val="3"/>
        </dgm:presLayoutVars>
      </dgm:prSet>
      <dgm:spPr/>
    </dgm:pt>
    <dgm:pt modelId="{027A015A-FA7B-4517-9EF4-1AA0A8DB01AA}" type="pres">
      <dgm:prSet presAssocID="{AE4656C8-F4CD-43F2-9E54-010634B2C26F}" presName="titleText2" presStyleLbl="fgAcc1" presStyleIdx="1" presStyleCnt="5">
        <dgm:presLayoutVars>
          <dgm:chMax val="0"/>
          <dgm:chPref val="0"/>
        </dgm:presLayoutVars>
      </dgm:prSet>
      <dgm:spPr/>
    </dgm:pt>
    <dgm:pt modelId="{25DE1846-4D7A-4CDC-ACEE-7D6EF2A4CB41}" type="pres">
      <dgm:prSet presAssocID="{AE4656C8-F4CD-43F2-9E54-010634B2C26F}" presName="rootConnector" presStyleLbl="node3" presStyleIdx="0" presStyleCnt="0"/>
      <dgm:spPr/>
    </dgm:pt>
    <dgm:pt modelId="{D4C2616F-C861-4A34-B62A-0EC06FFE0D40}" type="pres">
      <dgm:prSet presAssocID="{AE4656C8-F4CD-43F2-9E54-010634B2C26F}" presName="hierChild4" presStyleCnt="0"/>
      <dgm:spPr/>
    </dgm:pt>
    <dgm:pt modelId="{43A94193-5A65-46BB-848A-11B8EB39CC75}" type="pres">
      <dgm:prSet presAssocID="{4B5FB651-8521-43E6-AF78-7D93A09C15D3}" presName="Name37" presStyleLbl="parChTrans1D4" presStyleIdx="0" presStyleCnt="3"/>
      <dgm:spPr/>
    </dgm:pt>
    <dgm:pt modelId="{1157B799-3DA1-4ED2-AF34-1C39336F95F1}" type="pres">
      <dgm:prSet presAssocID="{5B0D9303-B8AA-4003-80D3-263FDAF72E1E}" presName="hierRoot2" presStyleCnt="0">
        <dgm:presLayoutVars>
          <dgm:hierBranch val="init"/>
        </dgm:presLayoutVars>
      </dgm:prSet>
      <dgm:spPr/>
    </dgm:pt>
    <dgm:pt modelId="{B20B92A0-F5EF-41EC-A9AC-9DA7CF295513}" type="pres">
      <dgm:prSet presAssocID="{5B0D9303-B8AA-4003-80D3-263FDAF72E1E}" presName="rootComposite" presStyleCnt="0"/>
      <dgm:spPr/>
    </dgm:pt>
    <dgm:pt modelId="{7B769EDF-1065-40B0-983E-A8BBAF25D71C}" type="pres">
      <dgm:prSet presAssocID="{5B0D9303-B8AA-4003-80D3-263FDAF72E1E}" presName="rootText" presStyleLbl="node1" presStyleIdx="2" presStyleCnt="5">
        <dgm:presLayoutVars>
          <dgm:chMax/>
          <dgm:chPref val="3"/>
        </dgm:presLayoutVars>
      </dgm:prSet>
      <dgm:spPr/>
    </dgm:pt>
    <dgm:pt modelId="{5CD55FC0-311C-4E4A-A3BB-B35987271F44}" type="pres">
      <dgm:prSet presAssocID="{5B0D9303-B8AA-4003-80D3-263FDAF72E1E}" presName="titleText2" presStyleLbl="fgAcc1" presStyleIdx="2" presStyleCnt="5">
        <dgm:presLayoutVars>
          <dgm:chMax val="0"/>
          <dgm:chPref val="0"/>
        </dgm:presLayoutVars>
      </dgm:prSet>
      <dgm:spPr/>
    </dgm:pt>
    <dgm:pt modelId="{652C74F2-B234-4CCF-AE19-8C7A5E5F0845}" type="pres">
      <dgm:prSet presAssocID="{5B0D9303-B8AA-4003-80D3-263FDAF72E1E}" presName="rootConnector" presStyleLbl="node4" presStyleIdx="0" presStyleCnt="0"/>
      <dgm:spPr/>
    </dgm:pt>
    <dgm:pt modelId="{768A7B84-2CD4-4061-9A0F-B58C9DE29492}" type="pres">
      <dgm:prSet presAssocID="{5B0D9303-B8AA-4003-80D3-263FDAF72E1E}" presName="hierChild4" presStyleCnt="0"/>
      <dgm:spPr/>
    </dgm:pt>
    <dgm:pt modelId="{FEE6A4F9-D517-4EAC-A842-93471A493F31}" type="pres">
      <dgm:prSet presAssocID="{5B0D9303-B8AA-4003-80D3-263FDAF72E1E}" presName="hierChild5" presStyleCnt="0"/>
      <dgm:spPr/>
    </dgm:pt>
    <dgm:pt modelId="{EF37EF90-0CE5-461B-8A4B-0DA47E945691}" type="pres">
      <dgm:prSet presAssocID="{4ACC4DAA-417F-4919-94E8-2BDF8D61E571}" presName="Name37" presStyleLbl="parChTrans1D4" presStyleIdx="1" presStyleCnt="3"/>
      <dgm:spPr/>
    </dgm:pt>
    <dgm:pt modelId="{57763CCC-C575-4BC4-AADC-5BC556309FE6}" type="pres">
      <dgm:prSet presAssocID="{BE07E1C1-6CB7-4151-ABEE-E3BBE781A491}" presName="hierRoot2" presStyleCnt="0">
        <dgm:presLayoutVars>
          <dgm:hierBranch val="init"/>
        </dgm:presLayoutVars>
      </dgm:prSet>
      <dgm:spPr/>
    </dgm:pt>
    <dgm:pt modelId="{F1DC14D3-730B-44CF-8C30-1B62D562A143}" type="pres">
      <dgm:prSet presAssocID="{BE07E1C1-6CB7-4151-ABEE-E3BBE781A491}" presName="rootComposite" presStyleCnt="0"/>
      <dgm:spPr/>
    </dgm:pt>
    <dgm:pt modelId="{1FC7DA6E-4539-46BD-BDF2-C7F4151937F1}" type="pres">
      <dgm:prSet presAssocID="{BE07E1C1-6CB7-4151-ABEE-E3BBE781A491}" presName="rootText" presStyleLbl="node1" presStyleIdx="3" presStyleCnt="5">
        <dgm:presLayoutVars>
          <dgm:chMax/>
          <dgm:chPref val="3"/>
        </dgm:presLayoutVars>
      </dgm:prSet>
      <dgm:spPr/>
    </dgm:pt>
    <dgm:pt modelId="{A71F1FA7-0318-424B-88EE-27B22C79AE09}" type="pres">
      <dgm:prSet presAssocID="{BE07E1C1-6CB7-4151-ABEE-E3BBE781A491}" presName="titleText2" presStyleLbl="fgAcc1" presStyleIdx="3" presStyleCnt="5">
        <dgm:presLayoutVars>
          <dgm:chMax val="0"/>
          <dgm:chPref val="0"/>
        </dgm:presLayoutVars>
      </dgm:prSet>
      <dgm:spPr/>
    </dgm:pt>
    <dgm:pt modelId="{DBD59094-A695-4587-B380-FADE8F9FB2F1}" type="pres">
      <dgm:prSet presAssocID="{BE07E1C1-6CB7-4151-ABEE-E3BBE781A491}" presName="rootConnector" presStyleLbl="node4" presStyleIdx="0" presStyleCnt="0"/>
      <dgm:spPr/>
    </dgm:pt>
    <dgm:pt modelId="{23C45BF6-7384-4B57-9E35-7596E3089E03}" type="pres">
      <dgm:prSet presAssocID="{BE07E1C1-6CB7-4151-ABEE-E3BBE781A491}" presName="hierChild4" presStyleCnt="0"/>
      <dgm:spPr/>
    </dgm:pt>
    <dgm:pt modelId="{4C296F6C-9919-43A3-9236-7318294B10B6}" type="pres">
      <dgm:prSet presAssocID="{BE07E1C1-6CB7-4151-ABEE-E3BBE781A491}" presName="hierChild5" presStyleCnt="0"/>
      <dgm:spPr/>
    </dgm:pt>
    <dgm:pt modelId="{4C47F1FA-FB5D-4825-9361-6E548C559265}" type="pres">
      <dgm:prSet presAssocID="{7D337E6D-6D35-497F-8A38-A77BBDC1B1A0}" presName="Name37" presStyleLbl="parChTrans1D4" presStyleIdx="2" presStyleCnt="3"/>
      <dgm:spPr/>
    </dgm:pt>
    <dgm:pt modelId="{0E99AB3D-622B-48FF-BFBD-2E142E298821}" type="pres">
      <dgm:prSet presAssocID="{F293D5C6-AC2C-40EB-A3C1-CD42D147F570}" presName="hierRoot2" presStyleCnt="0">
        <dgm:presLayoutVars>
          <dgm:hierBranch val="init"/>
        </dgm:presLayoutVars>
      </dgm:prSet>
      <dgm:spPr/>
    </dgm:pt>
    <dgm:pt modelId="{4F2B15EE-8901-412F-9460-9D181FA3F8C9}" type="pres">
      <dgm:prSet presAssocID="{F293D5C6-AC2C-40EB-A3C1-CD42D147F570}" presName="rootComposite" presStyleCnt="0"/>
      <dgm:spPr/>
    </dgm:pt>
    <dgm:pt modelId="{63AA2304-081B-429C-8059-49216EFC2211}" type="pres">
      <dgm:prSet presAssocID="{F293D5C6-AC2C-40EB-A3C1-CD42D147F570}" presName="rootText" presStyleLbl="node1" presStyleIdx="4" presStyleCnt="5">
        <dgm:presLayoutVars>
          <dgm:chMax/>
          <dgm:chPref val="3"/>
        </dgm:presLayoutVars>
      </dgm:prSet>
      <dgm:spPr/>
    </dgm:pt>
    <dgm:pt modelId="{79006563-7B40-49C5-841F-5D4635CC87C8}" type="pres">
      <dgm:prSet presAssocID="{F293D5C6-AC2C-40EB-A3C1-CD42D147F570}" presName="titleText2" presStyleLbl="fgAcc1" presStyleIdx="4" presStyleCnt="5">
        <dgm:presLayoutVars>
          <dgm:chMax val="0"/>
          <dgm:chPref val="0"/>
        </dgm:presLayoutVars>
      </dgm:prSet>
      <dgm:spPr/>
    </dgm:pt>
    <dgm:pt modelId="{D90CCF1F-F5B7-41DE-8768-A4C4CA018960}" type="pres">
      <dgm:prSet presAssocID="{F293D5C6-AC2C-40EB-A3C1-CD42D147F570}" presName="rootConnector" presStyleLbl="node4" presStyleIdx="0" presStyleCnt="0"/>
      <dgm:spPr/>
    </dgm:pt>
    <dgm:pt modelId="{9E741AB9-E8AB-401D-8D8C-D764878F6CE8}" type="pres">
      <dgm:prSet presAssocID="{F293D5C6-AC2C-40EB-A3C1-CD42D147F570}" presName="hierChild4" presStyleCnt="0"/>
      <dgm:spPr/>
    </dgm:pt>
    <dgm:pt modelId="{A0EFBDC2-53A8-4EB4-B567-B300906F1CB2}" type="pres">
      <dgm:prSet presAssocID="{F293D5C6-AC2C-40EB-A3C1-CD42D147F570}" presName="hierChild5" presStyleCnt="0"/>
      <dgm:spPr/>
    </dgm:pt>
    <dgm:pt modelId="{22D45928-3D2E-4853-A8D3-8B2BFAE35033}" type="pres">
      <dgm:prSet presAssocID="{AE4656C8-F4CD-43F2-9E54-010634B2C26F}" presName="hierChild5" presStyleCnt="0"/>
      <dgm:spPr/>
    </dgm:pt>
    <dgm:pt modelId="{BDBD1F0A-3E7E-4C7C-92F4-0B9B0C447C01}" type="pres">
      <dgm:prSet presAssocID="{C929F7F6-76E5-4E4F-A1CF-490CC40F00A0}" presName="hierChild5" presStyleCnt="0"/>
      <dgm:spPr/>
    </dgm:pt>
    <dgm:pt modelId="{8379EB07-8393-4D85-A63D-F79349909D8A}" type="pres">
      <dgm:prSet presAssocID="{7C12A9F0-D972-4EF0-A7DC-CC91E4194D05}" presName="hierChild3" presStyleCnt="0"/>
      <dgm:spPr/>
    </dgm:pt>
    <dgm:pt modelId="{33DE54FC-03CC-4A9A-BE42-4CABD10EAC1E}" type="pres">
      <dgm:prSet presAssocID="{F38FFA70-56D8-4F40-A42F-A77B7B4791B7}" presName="Name96" presStyleLbl="parChTrans1D2" presStyleIdx="1" presStyleCnt="3"/>
      <dgm:spPr/>
    </dgm:pt>
    <dgm:pt modelId="{E22781FD-B3AA-4847-AC27-692115F043A2}" type="pres">
      <dgm:prSet presAssocID="{E568F381-75A8-4AE4-93CA-271390C37115}" presName="hierRoot3" presStyleCnt="0">
        <dgm:presLayoutVars>
          <dgm:hierBranch val="init"/>
        </dgm:presLayoutVars>
      </dgm:prSet>
      <dgm:spPr/>
    </dgm:pt>
    <dgm:pt modelId="{FD6BB19B-A36E-4D9D-8AC2-713FDDA30C28}" type="pres">
      <dgm:prSet presAssocID="{E568F381-75A8-4AE4-93CA-271390C37115}" presName="rootComposite3" presStyleCnt="0"/>
      <dgm:spPr/>
    </dgm:pt>
    <dgm:pt modelId="{365AC5E2-1DBA-4F79-8A70-5717E75C0E06}" type="pres">
      <dgm:prSet presAssocID="{E568F381-75A8-4AE4-93CA-271390C37115}" presName="rootText3" presStyleLbl="asst1" presStyleIdx="0" presStyleCnt="2">
        <dgm:presLayoutVars>
          <dgm:chPref val="3"/>
        </dgm:presLayoutVars>
      </dgm:prSet>
      <dgm:spPr/>
    </dgm:pt>
    <dgm:pt modelId="{752EBC4B-65C4-4945-BC12-440404072A01}" type="pres">
      <dgm:prSet presAssocID="{E568F381-75A8-4AE4-93CA-271390C37115}" presName="titleText3" presStyleLbl="fgAcc2" presStyleIdx="0" presStyleCnt="2">
        <dgm:presLayoutVars>
          <dgm:chMax val="0"/>
          <dgm:chPref val="0"/>
        </dgm:presLayoutVars>
      </dgm:prSet>
      <dgm:spPr/>
    </dgm:pt>
    <dgm:pt modelId="{D6383741-9F4C-4556-8B09-BD2F5AC9B118}" type="pres">
      <dgm:prSet presAssocID="{E568F381-75A8-4AE4-93CA-271390C37115}" presName="rootConnector3" presStyleLbl="asst1" presStyleIdx="0" presStyleCnt="2"/>
      <dgm:spPr/>
    </dgm:pt>
    <dgm:pt modelId="{3AE9E1DF-8BE3-4463-859B-D58AAFF582EC}" type="pres">
      <dgm:prSet presAssocID="{E568F381-75A8-4AE4-93CA-271390C37115}" presName="hierChild6" presStyleCnt="0"/>
      <dgm:spPr/>
    </dgm:pt>
    <dgm:pt modelId="{DEC2F0CF-2EB3-4735-AFC4-E6C17EC1E450}" type="pres">
      <dgm:prSet presAssocID="{E568F381-75A8-4AE4-93CA-271390C37115}" presName="hierChild7" presStyleCnt="0"/>
      <dgm:spPr/>
    </dgm:pt>
    <dgm:pt modelId="{55DFEC48-5C97-4EB8-99DC-5B87D6443E04}" type="pres">
      <dgm:prSet presAssocID="{F2452C2A-9CAE-43C7-BA78-0652A0DB868F}" presName="Name96" presStyleLbl="parChTrans1D2" presStyleIdx="2" presStyleCnt="3"/>
      <dgm:spPr/>
    </dgm:pt>
    <dgm:pt modelId="{D8BD266F-4EF1-40FA-A551-91B5A74C973D}" type="pres">
      <dgm:prSet presAssocID="{6CEC958A-09D3-4E4B-9052-68C29B4A8757}" presName="hierRoot3" presStyleCnt="0">
        <dgm:presLayoutVars>
          <dgm:hierBranch val="init"/>
        </dgm:presLayoutVars>
      </dgm:prSet>
      <dgm:spPr/>
    </dgm:pt>
    <dgm:pt modelId="{5AFE4396-830D-4E87-9C5F-404A4F554816}" type="pres">
      <dgm:prSet presAssocID="{6CEC958A-09D3-4E4B-9052-68C29B4A8757}" presName="rootComposite3" presStyleCnt="0"/>
      <dgm:spPr/>
    </dgm:pt>
    <dgm:pt modelId="{10D803CB-960D-4604-9428-5D350E5CA86D}" type="pres">
      <dgm:prSet presAssocID="{6CEC958A-09D3-4E4B-9052-68C29B4A8757}" presName="rootText3" presStyleLbl="asst1" presStyleIdx="1" presStyleCnt="2" custLinFactNeighborY="223">
        <dgm:presLayoutVars>
          <dgm:chPref val="3"/>
        </dgm:presLayoutVars>
      </dgm:prSet>
      <dgm:spPr/>
    </dgm:pt>
    <dgm:pt modelId="{6B19663B-6EC1-4372-AC1B-31786F72B6C7}" type="pres">
      <dgm:prSet presAssocID="{6CEC958A-09D3-4E4B-9052-68C29B4A8757}" presName="titleText3" presStyleLbl="fgAcc2" presStyleIdx="1" presStyleCnt="2">
        <dgm:presLayoutVars>
          <dgm:chMax val="0"/>
          <dgm:chPref val="0"/>
        </dgm:presLayoutVars>
      </dgm:prSet>
      <dgm:spPr/>
    </dgm:pt>
    <dgm:pt modelId="{78BA84E4-C8C1-41A5-B7D1-8BAE75903732}" type="pres">
      <dgm:prSet presAssocID="{6CEC958A-09D3-4E4B-9052-68C29B4A8757}" presName="rootConnector3" presStyleLbl="asst1" presStyleIdx="1" presStyleCnt="2"/>
      <dgm:spPr/>
    </dgm:pt>
    <dgm:pt modelId="{37AD4564-C217-4428-99E6-74EAD380E21A}" type="pres">
      <dgm:prSet presAssocID="{6CEC958A-09D3-4E4B-9052-68C29B4A8757}" presName="hierChild6" presStyleCnt="0"/>
      <dgm:spPr/>
    </dgm:pt>
    <dgm:pt modelId="{6360D373-B9B4-447A-8810-08FEEDF160A7}" type="pres">
      <dgm:prSet presAssocID="{6CEC958A-09D3-4E4B-9052-68C29B4A8757}" presName="hierChild7" presStyleCnt="0"/>
      <dgm:spPr/>
    </dgm:pt>
  </dgm:ptLst>
  <dgm:cxnLst>
    <dgm:cxn modelId="{B0A6AD02-F718-4BBA-92FF-5B01CA95411C}" type="presOf" srcId="{5B0D9303-B8AA-4003-80D3-263FDAF72E1E}" destId="{7B769EDF-1065-40B0-983E-A8BBAF25D71C}" srcOrd="0" destOrd="0" presId="urn:microsoft.com/office/officeart/2008/layout/NameandTitleOrganizationalChart"/>
    <dgm:cxn modelId="{29A69005-661E-4B90-B7E9-3D2EBA2F1D39}" type="presOf" srcId="{F293D5C6-AC2C-40EB-A3C1-CD42D147F570}" destId="{63AA2304-081B-429C-8059-49216EFC2211}" srcOrd="0" destOrd="0" presId="urn:microsoft.com/office/officeart/2008/layout/NameandTitleOrganizationalChart"/>
    <dgm:cxn modelId="{9FDD0A06-13CC-47FA-B5AD-97333AFE79FF}" type="presOf" srcId="{8ADDD15C-EBC8-4684-84CC-B74D99A97DFA}" destId="{B37F9C56-13E7-4722-B839-3DAED50D38DE}" srcOrd="0" destOrd="0" presId="urn:microsoft.com/office/officeart/2008/layout/NameandTitleOrganizationalChart"/>
    <dgm:cxn modelId="{DCF49817-00BE-45F0-857C-D79193D6F747}" type="presOf" srcId="{F2452C2A-9CAE-43C7-BA78-0652A0DB868F}" destId="{55DFEC48-5C97-4EB8-99DC-5B87D6443E04}" srcOrd="0" destOrd="0" presId="urn:microsoft.com/office/officeart/2008/layout/NameandTitleOrganizationalChart"/>
    <dgm:cxn modelId="{CFA7DF27-098C-482F-B472-5EBBA48035B9}" srcId="{AE4656C8-F4CD-43F2-9E54-010634B2C26F}" destId="{5B0D9303-B8AA-4003-80D3-263FDAF72E1E}" srcOrd="0" destOrd="0" parTransId="{4B5FB651-8521-43E6-AF78-7D93A09C15D3}" sibTransId="{B17C0E69-DE63-49B8-8495-F7DE09277D76}"/>
    <dgm:cxn modelId="{F751F327-5566-490F-8395-978B974C4548}" type="presOf" srcId="{C929F7F6-76E5-4E4F-A1CF-490CC40F00A0}" destId="{783C96D3-5ABE-4B92-AECB-A79B5115CC38}" srcOrd="1" destOrd="0" presId="urn:microsoft.com/office/officeart/2008/layout/NameandTitleOrganizationalChart"/>
    <dgm:cxn modelId="{03C2FF29-E410-4C01-8099-42456FD23EC6}" type="presOf" srcId="{7C12A9F0-D972-4EF0-A7DC-CC91E4194D05}" destId="{DE0EA85B-C61A-4C53-B992-AEF3A480DAC4}" srcOrd="1" destOrd="0" presId="urn:microsoft.com/office/officeart/2008/layout/NameandTitleOrganizationalChart"/>
    <dgm:cxn modelId="{1A27A22A-F46D-49E4-8593-BBED125DFCCA}" type="presOf" srcId="{4ACC4DAA-417F-4919-94E8-2BDF8D61E571}" destId="{EF37EF90-0CE5-461B-8A4B-0DA47E945691}" srcOrd="0" destOrd="0" presId="urn:microsoft.com/office/officeart/2008/layout/NameandTitleOrganizationalChart"/>
    <dgm:cxn modelId="{0505432D-459C-460E-AADE-B5665B6F5938}" type="presOf" srcId="{6CEC958A-09D3-4E4B-9052-68C29B4A8757}" destId="{10D803CB-960D-4604-9428-5D350E5CA86D}" srcOrd="0" destOrd="0" presId="urn:microsoft.com/office/officeart/2008/layout/NameandTitleOrganizationalChart"/>
    <dgm:cxn modelId="{88954531-F740-42D2-9B17-5BDC2476A139}" srcId="{AE4656C8-F4CD-43F2-9E54-010634B2C26F}" destId="{BE07E1C1-6CB7-4151-ABEE-E3BBE781A491}" srcOrd="1" destOrd="0" parTransId="{4ACC4DAA-417F-4919-94E8-2BDF8D61E571}" sibTransId="{DDBB8AB6-1913-46AD-AB15-BD8EE25A5252}"/>
    <dgm:cxn modelId="{7A5C2534-C748-4A50-8068-7AD269170B8C}" type="presOf" srcId="{F38FFA70-56D8-4F40-A42F-A77B7B4791B7}" destId="{33DE54FC-03CC-4A9A-BE42-4CABD10EAC1E}" srcOrd="0" destOrd="0" presId="urn:microsoft.com/office/officeart/2008/layout/NameandTitleOrganizationalChart"/>
    <dgm:cxn modelId="{F7CB213C-A7C2-43CA-A19A-705F37BB2F5B}" type="presOf" srcId="{E568F381-75A8-4AE4-93CA-271390C37115}" destId="{D6383741-9F4C-4556-8B09-BD2F5AC9B118}" srcOrd="1" destOrd="0" presId="urn:microsoft.com/office/officeart/2008/layout/NameandTitleOrganizationalChart"/>
    <dgm:cxn modelId="{DBD3ED3C-8581-4C7C-927E-205F7C4E9B86}" type="presOf" srcId="{AE4656C8-F4CD-43F2-9E54-010634B2C26F}" destId="{568C06DF-B7C9-4885-BDC5-1A8F4D65DE67}" srcOrd="0" destOrd="0" presId="urn:microsoft.com/office/officeart/2008/layout/NameandTitleOrganizationalChart"/>
    <dgm:cxn modelId="{5A7A8C3D-D0C0-4103-92CE-C3BD50E1A3CE}" type="presOf" srcId="{DDBB8AB6-1913-46AD-AB15-BD8EE25A5252}" destId="{A71F1FA7-0318-424B-88EE-27B22C79AE09}" srcOrd="0" destOrd="0" presId="urn:microsoft.com/office/officeart/2008/layout/NameandTitleOrganizationalChart"/>
    <dgm:cxn modelId="{38472662-C071-4F30-815E-FB1F46C27534}" srcId="{7C12A9F0-D972-4EF0-A7DC-CC91E4194D05}" destId="{C929F7F6-76E5-4E4F-A1CF-490CC40F00A0}" srcOrd="1" destOrd="0" parTransId="{F071BB88-7A58-47BC-803B-40ED2FB31367}" sibTransId="{CF3000A1-0709-4BFF-BEAD-F5FD1A30A953}"/>
    <dgm:cxn modelId="{90A25A43-C85F-4788-ABEC-FFFF5E916254}" type="presOf" srcId="{BE07E1C1-6CB7-4151-ABEE-E3BBE781A491}" destId="{DBD59094-A695-4587-B380-FADE8F9FB2F1}" srcOrd="1" destOrd="0" presId="urn:microsoft.com/office/officeart/2008/layout/NameandTitleOrganizationalChart"/>
    <dgm:cxn modelId="{A0282245-B946-4FEC-9C1D-2B75BACC95BB}" srcId="{7C12A9F0-D972-4EF0-A7DC-CC91E4194D05}" destId="{E568F381-75A8-4AE4-93CA-271390C37115}" srcOrd="0" destOrd="0" parTransId="{F38FFA70-56D8-4F40-A42F-A77B7B4791B7}" sibTransId="{37B0C9EA-2E32-4872-A9A5-CA1E2BA59F9A}"/>
    <dgm:cxn modelId="{32E58646-52A3-41BE-B2D7-D6CD48D01B98}" type="presOf" srcId="{B17C0E69-DE63-49B8-8495-F7DE09277D76}" destId="{5CD55FC0-311C-4E4A-A3BB-B35987271F44}" srcOrd="0" destOrd="0" presId="urn:microsoft.com/office/officeart/2008/layout/NameandTitleOrganizationalChart"/>
    <dgm:cxn modelId="{AA918F6D-94DB-4EE1-92AB-E82F6DAE1E54}" type="presOf" srcId="{20E9E6A9-1208-4594-9ED7-27A6084D34DB}" destId="{6B19663B-6EC1-4372-AC1B-31786F72B6C7}" srcOrd="0" destOrd="0" presId="urn:microsoft.com/office/officeart/2008/layout/NameandTitleOrganizationalChart"/>
    <dgm:cxn modelId="{EF590570-14AB-40C2-8F28-CDC4C03374EA}" type="presOf" srcId="{BE07E1C1-6CB7-4151-ABEE-E3BBE781A491}" destId="{1FC7DA6E-4539-46BD-BDF2-C7F4151937F1}" srcOrd="0" destOrd="0" presId="urn:microsoft.com/office/officeart/2008/layout/NameandTitleOrganizationalChart"/>
    <dgm:cxn modelId="{11D84A71-C756-4D2F-A04C-D470B88CA6D2}" type="presOf" srcId="{E568F381-75A8-4AE4-93CA-271390C37115}" destId="{365AC5E2-1DBA-4F79-8A70-5717E75C0E06}" srcOrd="0" destOrd="0" presId="urn:microsoft.com/office/officeart/2008/layout/NameandTitleOrganizationalChart"/>
    <dgm:cxn modelId="{DF0CDA72-ACE0-4978-8CDB-C3D8C4E0B4EB}" type="presOf" srcId="{CF3000A1-0709-4BFF-BEAD-F5FD1A30A953}" destId="{5452B03E-2E9B-4BF3-B746-494A7D171F3C}" srcOrd="0" destOrd="0" presId="urn:microsoft.com/office/officeart/2008/layout/NameandTitleOrganizationalChart"/>
    <dgm:cxn modelId="{8CD6A678-3FC4-4DBA-A136-16ADAD78055A}" srcId="{8ADDD15C-EBC8-4684-84CC-B74D99A97DFA}" destId="{7C12A9F0-D972-4EF0-A7DC-CC91E4194D05}" srcOrd="0" destOrd="0" parTransId="{89D6A9FC-40B6-431D-A4AC-D7C483AA04E6}" sibTransId="{19F77FDE-72F1-4086-90F1-62D2D9266A36}"/>
    <dgm:cxn modelId="{D4652F82-A65C-4741-97CC-A7634B5D0A35}" srcId="{C929F7F6-76E5-4E4F-A1CF-490CC40F00A0}" destId="{AE4656C8-F4CD-43F2-9E54-010634B2C26F}" srcOrd="0" destOrd="0" parTransId="{A6DD8C59-EBEC-4214-8A22-10481A6F6DEC}" sibTransId="{21A12A2A-7914-4232-8267-45E31BBAF668}"/>
    <dgm:cxn modelId="{466D438C-C282-4E9C-AA5E-C5425D9FCCEB}" type="presOf" srcId="{5B0D9303-B8AA-4003-80D3-263FDAF72E1E}" destId="{652C74F2-B234-4CCF-AE19-8C7A5E5F0845}" srcOrd="1" destOrd="0" presId="urn:microsoft.com/office/officeart/2008/layout/NameandTitleOrganizationalChart"/>
    <dgm:cxn modelId="{A3C71492-A5B2-4F26-ABCB-3DE40A7935BB}" type="presOf" srcId="{7D337E6D-6D35-497F-8A38-A77BBDC1B1A0}" destId="{4C47F1FA-FB5D-4825-9361-6E548C559265}" srcOrd="0" destOrd="0" presId="urn:microsoft.com/office/officeart/2008/layout/NameandTitleOrganizationalChart"/>
    <dgm:cxn modelId="{C0AAA0A1-E2EF-4751-A949-2B756DD5C719}" type="presOf" srcId="{F071BB88-7A58-47BC-803B-40ED2FB31367}" destId="{9CD66F97-20AF-487B-B8FB-ED13BC45CE06}" srcOrd="0" destOrd="0" presId="urn:microsoft.com/office/officeart/2008/layout/NameandTitleOrganizationalChart"/>
    <dgm:cxn modelId="{605829A3-450A-4A93-B963-846B55575F2A}" type="presOf" srcId="{19F77FDE-72F1-4086-90F1-62D2D9266A36}" destId="{83D2344E-8F2C-49C8-8606-74386E1E7A00}" srcOrd="0" destOrd="0" presId="urn:microsoft.com/office/officeart/2008/layout/NameandTitleOrganizationalChart"/>
    <dgm:cxn modelId="{C39B1AAB-FF84-435C-93F6-2B37A8AB54FB}" type="presOf" srcId="{AE4656C8-F4CD-43F2-9E54-010634B2C26F}" destId="{25DE1846-4D7A-4CDC-ACEE-7D6EF2A4CB41}" srcOrd="1" destOrd="0" presId="urn:microsoft.com/office/officeart/2008/layout/NameandTitleOrganizationalChart"/>
    <dgm:cxn modelId="{DC7F4FAB-E0F6-4B0A-AA64-F236F0DEE660}" srcId="{7C12A9F0-D972-4EF0-A7DC-CC91E4194D05}" destId="{6CEC958A-09D3-4E4B-9052-68C29B4A8757}" srcOrd="2" destOrd="0" parTransId="{F2452C2A-9CAE-43C7-BA78-0652A0DB868F}" sibTransId="{20E9E6A9-1208-4594-9ED7-27A6084D34DB}"/>
    <dgm:cxn modelId="{64A020B6-817C-4E0C-9087-85B7808A34D1}" type="presOf" srcId="{A438FF66-C301-498D-931C-5EB8714AF247}" destId="{79006563-7B40-49C5-841F-5D4635CC87C8}" srcOrd="0" destOrd="0" presId="urn:microsoft.com/office/officeart/2008/layout/NameandTitleOrganizationalChart"/>
    <dgm:cxn modelId="{853789BB-1464-44E5-8E1D-89F3D0985AC3}" srcId="{AE4656C8-F4CD-43F2-9E54-010634B2C26F}" destId="{F293D5C6-AC2C-40EB-A3C1-CD42D147F570}" srcOrd="2" destOrd="0" parTransId="{7D337E6D-6D35-497F-8A38-A77BBDC1B1A0}" sibTransId="{A438FF66-C301-498D-931C-5EB8714AF247}"/>
    <dgm:cxn modelId="{979C68BF-9B4F-4F77-8D44-4266B03F54F8}" type="presOf" srcId="{7C12A9F0-D972-4EF0-A7DC-CC91E4194D05}" destId="{FBAF6700-3D58-486A-A790-3F4E279F1C32}" srcOrd="0" destOrd="0" presId="urn:microsoft.com/office/officeart/2008/layout/NameandTitleOrganizationalChart"/>
    <dgm:cxn modelId="{2A4DD3C5-33CC-4695-9CDF-A8021CEA6955}" type="presOf" srcId="{F293D5C6-AC2C-40EB-A3C1-CD42D147F570}" destId="{D90CCF1F-F5B7-41DE-8768-A4C4CA018960}" srcOrd="1" destOrd="0" presId="urn:microsoft.com/office/officeart/2008/layout/NameandTitleOrganizationalChart"/>
    <dgm:cxn modelId="{5FDF7BD2-4515-450C-A1FF-B12760689424}" type="presOf" srcId="{21A12A2A-7914-4232-8267-45E31BBAF668}" destId="{027A015A-FA7B-4517-9EF4-1AA0A8DB01AA}" srcOrd="0" destOrd="0" presId="urn:microsoft.com/office/officeart/2008/layout/NameandTitleOrganizationalChart"/>
    <dgm:cxn modelId="{3817DAD2-8D46-47E3-8378-9044631B2A1E}" type="presOf" srcId="{4B5FB651-8521-43E6-AF78-7D93A09C15D3}" destId="{43A94193-5A65-46BB-848A-11B8EB39CC75}" srcOrd="0" destOrd="0" presId="urn:microsoft.com/office/officeart/2008/layout/NameandTitleOrganizationalChart"/>
    <dgm:cxn modelId="{AF6FD0D3-7666-4ED3-AE8E-00AFEF7ED6F6}" type="presOf" srcId="{37B0C9EA-2E32-4872-A9A5-CA1E2BA59F9A}" destId="{752EBC4B-65C4-4945-BC12-440404072A01}" srcOrd="0" destOrd="0" presId="urn:microsoft.com/office/officeart/2008/layout/NameandTitleOrganizationalChart"/>
    <dgm:cxn modelId="{43638FD7-1764-4C26-A26D-6B7F119791CC}" type="presOf" srcId="{C929F7F6-76E5-4E4F-A1CF-490CC40F00A0}" destId="{BC6F8064-CFCF-4714-A4AF-7B5EC3ADE1E3}" srcOrd="0" destOrd="0" presId="urn:microsoft.com/office/officeart/2008/layout/NameandTitleOrganizationalChart"/>
    <dgm:cxn modelId="{F66A7BE4-6D24-44A6-A400-2F8CAFC39E22}" type="presOf" srcId="{A6DD8C59-EBEC-4214-8A22-10481A6F6DEC}" destId="{6E5A3286-82BC-474A-9313-A9AEB61DF69F}" srcOrd="0" destOrd="0" presId="urn:microsoft.com/office/officeart/2008/layout/NameandTitleOrganizationalChart"/>
    <dgm:cxn modelId="{687532E9-1825-4B42-957A-482E2B09FD98}" type="presOf" srcId="{6CEC958A-09D3-4E4B-9052-68C29B4A8757}" destId="{78BA84E4-C8C1-41A5-B7D1-8BAE75903732}" srcOrd="1" destOrd="0" presId="urn:microsoft.com/office/officeart/2008/layout/NameandTitleOrganizationalChart"/>
    <dgm:cxn modelId="{57BE655D-A74C-4D8C-9F41-DDAA01173733}" type="presParOf" srcId="{B37F9C56-13E7-4722-B839-3DAED50D38DE}" destId="{32B31491-AF63-4869-A124-60324E5793D0}" srcOrd="0" destOrd="0" presId="urn:microsoft.com/office/officeart/2008/layout/NameandTitleOrganizationalChart"/>
    <dgm:cxn modelId="{E0621EBB-83C8-4EBB-8E33-B89B16E5C5BA}" type="presParOf" srcId="{32B31491-AF63-4869-A124-60324E5793D0}" destId="{44A416E8-FC3B-4B7A-8CBE-282F5570629B}" srcOrd="0" destOrd="0" presId="urn:microsoft.com/office/officeart/2008/layout/NameandTitleOrganizationalChart"/>
    <dgm:cxn modelId="{E14F46CE-0AD3-43F5-8E73-E8BB352588D3}" type="presParOf" srcId="{44A416E8-FC3B-4B7A-8CBE-282F5570629B}" destId="{FBAF6700-3D58-486A-A790-3F4E279F1C32}" srcOrd="0" destOrd="0" presId="urn:microsoft.com/office/officeart/2008/layout/NameandTitleOrganizationalChart"/>
    <dgm:cxn modelId="{9A310A03-A2A1-4EB9-B3C4-F69E799414B1}" type="presParOf" srcId="{44A416E8-FC3B-4B7A-8CBE-282F5570629B}" destId="{83D2344E-8F2C-49C8-8606-74386E1E7A00}" srcOrd="1" destOrd="0" presId="urn:microsoft.com/office/officeart/2008/layout/NameandTitleOrganizationalChart"/>
    <dgm:cxn modelId="{E744FB45-AF5B-4585-933B-435EDB965F95}" type="presParOf" srcId="{44A416E8-FC3B-4B7A-8CBE-282F5570629B}" destId="{DE0EA85B-C61A-4C53-B992-AEF3A480DAC4}" srcOrd="2" destOrd="0" presId="urn:microsoft.com/office/officeart/2008/layout/NameandTitleOrganizationalChart"/>
    <dgm:cxn modelId="{53565B3A-4D1E-486D-93E4-52986D860D80}" type="presParOf" srcId="{32B31491-AF63-4869-A124-60324E5793D0}" destId="{8626C749-7545-4CB4-9529-221A52D9795C}" srcOrd="1" destOrd="0" presId="urn:microsoft.com/office/officeart/2008/layout/NameandTitleOrganizationalChart"/>
    <dgm:cxn modelId="{89F6B7F5-48F7-4774-952C-D4BB73F4BEC8}" type="presParOf" srcId="{8626C749-7545-4CB4-9529-221A52D9795C}" destId="{9CD66F97-20AF-487B-B8FB-ED13BC45CE06}" srcOrd="0" destOrd="0" presId="urn:microsoft.com/office/officeart/2008/layout/NameandTitleOrganizationalChart"/>
    <dgm:cxn modelId="{F5806BBB-5D1C-41B2-9707-6EBC981E8A39}" type="presParOf" srcId="{8626C749-7545-4CB4-9529-221A52D9795C}" destId="{F1E4615D-E3C4-4812-9088-22475A5AF250}" srcOrd="1" destOrd="0" presId="urn:microsoft.com/office/officeart/2008/layout/NameandTitleOrganizationalChart"/>
    <dgm:cxn modelId="{DDCE0E99-C161-425B-9D95-5B533A71AC7A}" type="presParOf" srcId="{F1E4615D-E3C4-4812-9088-22475A5AF250}" destId="{5FF78C64-F5BA-41F9-8368-5830AE64A5D4}" srcOrd="0" destOrd="0" presId="urn:microsoft.com/office/officeart/2008/layout/NameandTitleOrganizationalChart"/>
    <dgm:cxn modelId="{EED285C3-9A9E-446E-AE5D-DF3C74D59130}" type="presParOf" srcId="{5FF78C64-F5BA-41F9-8368-5830AE64A5D4}" destId="{BC6F8064-CFCF-4714-A4AF-7B5EC3ADE1E3}" srcOrd="0" destOrd="0" presId="urn:microsoft.com/office/officeart/2008/layout/NameandTitleOrganizationalChart"/>
    <dgm:cxn modelId="{635F485A-8B03-4DEF-81E3-ECFD46DCFE2A}" type="presParOf" srcId="{5FF78C64-F5BA-41F9-8368-5830AE64A5D4}" destId="{5452B03E-2E9B-4BF3-B746-494A7D171F3C}" srcOrd="1" destOrd="0" presId="urn:microsoft.com/office/officeart/2008/layout/NameandTitleOrganizationalChart"/>
    <dgm:cxn modelId="{91C8E83D-0C6B-421D-B0E0-51D770B01882}" type="presParOf" srcId="{5FF78C64-F5BA-41F9-8368-5830AE64A5D4}" destId="{783C96D3-5ABE-4B92-AECB-A79B5115CC38}" srcOrd="2" destOrd="0" presId="urn:microsoft.com/office/officeart/2008/layout/NameandTitleOrganizationalChart"/>
    <dgm:cxn modelId="{B3B57890-ACD0-42EB-BFDB-A17BACB7D04C}" type="presParOf" srcId="{F1E4615D-E3C4-4812-9088-22475A5AF250}" destId="{FF6AE1DC-85FE-40C7-8978-9F513298AB2A}" srcOrd="1" destOrd="0" presId="urn:microsoft.com/office/officeart/2008/layout/NameandTitleOrganizationalChart"/>
    <dgm:cxn modelId="{2F6A9395-6E42-45FC-9975-3B3F84BCD727}" type="presParOf" srcId="{FF6AE1DC-85FE-40C7-8978-9F513298AB2A}" destId="{6E5A3286-82BC-474A-9313-A9AEB61DF69F}" srcOrd="0" destOrd="0" presId="urn:microsoft.com/office/officeart/2008/layout/NameandTitleOrganizationalChart"/>
    <dgm:cxn modelId="{CB435AB3-A478-49D9-B965-03ECB11D11F3}" type="presParOf" srcId="{FF6AE1DC-85FE-40C7-8978-9F513298AB2A}" destId="{47C9AE21-B0E8-4570-9A63-9A5712B3B6FE}" srcOrd="1" destOrd="0" presId="urn:microsoft.com/office/officeart/2008/layout/NameandTitleOrganizationalChart"/>
    <dgm:cxn modelId="{68B0CCB1-E317-491B-9CDC-47264FA976F1}" type="presParOf" srcId="{47C9AE21-B0E8-4570-9A63-9A5712B3B6FE}" destId="{72B4E988-E13E-4E07-B795-DC23E2B668B9}" srcOrd="0" destOrd="0" presId="urn:microsoft.com/office/officeart/2008/layout/NameandTitleOrganizationalChart"/>
    <dgm:cxn modelId="{81B43CF4-1BB9-4142-9537-7654299508DF}" type="presParOf" srcId="{72B4E988-E13E-4E07-B795-DC23E2B668B9}" destId="{568C06DF-B7C9-4885-BDC5-1A8F4D65DE67}" srcOrd="0" destOrd="0" presId="urn:microsoft.com/office/officeart/2008/layout/NameandTitleOrganizationalChart"/>
    <dgm:cxn modelId="{F2261500-3684-453A-AA11-D7821FA7F5D5}" type="presParOf" srcId="{72B4E988-E13E-4E07-B795-DC23E2B668B9}" destId="{027A015A-FA7B-4517-9EF4-1AA0A8DB01AA}" srcOrd="1" destOrd="0" presId="urn:microsoft.com/office/officeart/2008/layout/NameandTitleOrganizationalChart"/>
    <dgm:cxn modelId="{9A8721F0-78B3-4468-9D21-8D9B86293E7F}" type="presParOf" srcId="{72B4E988-E13E-4E07-B795-DC23E2B668B9}" destId="{25DE1846-4D7A-4CDC-ACEE-7D6EF2A4CB41}" srcOrd="2" destOrd="0" presId="urn:microsoft.com/office/officeart/2008/layout/NameandTitleOrganizationalChart"/>
    <dgm:cxn modelId="{D3477478-FF9B-4874-879F-A0D1E97231D5}" type="presParOf" srcId="{47C9AE21-B0E8-4570-9A63-9A5712B3B6FE}" destId="{D4C2616F-C861-4A34-B62A-0EC06FFE0D40}" srcOrd="1" destOrd="0" presId="urn:microsoft.com/office/officeart/2008/layout/NameandTitleOrganizationalChart"/>
    <dgm:cxn modelId="{BB02581A-12A2-4A26-AB26-DB2A1EC9232C}" type="presParOf" srcId="{D4C2616F-C861-4A34-B62A-0EC06FFE0D40}" destId="{43A94193-5A65-46BB-848A-11B8EB39CC75}" srcOrd="0" destOrd="0" presId="urn:microsoft.com/office/officeart/2008/layout/NameandTitleOrganizationalChart"/>
    <dgm:cxn modelId="{D0E0EBF7-57FA-4104-83EE-59180FAE94A9}" type="presParOf" srcId="{D4C2616F-C861-4A34-B62A-0EC06FFE0D40}" destId="{1157B799-3DA1-4ED2-AF34-1C39336F95F1}" srcOrd="1" destOrd="0" presId="urn:microsoft.com/office/officeart/2008/layout/NameandTitleOrganizationalChart"/>
    <dgm:cxn modelId="{4800B682-0078-4E9A-A8F5-67E155039374}" type="presParOf" srcId="{1157B799-3DA1-4ED2-AF34-1C39336F95F1}" destId="{B20B92A0-F5EF-41EC-A9AC-9DA7CF295513}" srcOrd="0" destOrd="0" presId="urn:microsoft.com/office/officeart/2008/layout/NameandTitleOrganizationalChart"/>
    <dgm:cxn modelId="{3C6683C2-5FEA-45F7-825D-4A247FE8C829}" type="presParOf" srcId="{B20B92A0-F5EF-41EC-A9AC-9DA7CF295513}" destId="{7B769EDF-1065-40B0-983E-A8BBAF25D71C}" srcOrd="0" destOrd="0" presId="urn:microsoft.com/office/officeart/2008/layout/NameandTitleOrganizationalChart"/>
    <dgm:cxn modelId="{A9EB6384-A4C3-4E3B-84DC-8FE8DADAA581}" type="presParOf" srcId="{B20B92A0-F5EF-41EC-A9AC-9DA7CF295513}" destId="{5CD55FC0-311C-4E4A-A3BB-B35987271F44}" srcOrd="1" destOrd="0" presId="urn:microsoft.com/office/officeart/2008/layout/NameandTitleOrganizationalChart"/>
    <dgm:cxn modelId="{8F653189-33ED-4189-BE1E-08F38104E361}" type="presParOf" srcId="{B20B92A0-F5EF-41EC-A9AC-9DA7CF295513}" destId="{652C74F2-B234-4CCF-AE19-8C7A5E5F0845}" srcOrd="2" destOrd="0" presId="urn:microsoft.com/office/officeart/2008/layout/NameandTitleOrganizationalChart"/>
    <dgm:cxn modelId="{243D90CC-D3FC-4DEA-95EA-53F10725F225}" type="presParOf" srcId="{1157B799-3DA1-4ED2-AF34-1C39336F95F1}" destId="{768A7B84-2CD4-4061-9A0F-B58C9DE29492}" srcOrd="1" destOrd="0" presId="urn:microsoft.com/office/officeart/2008/layout/NameandTitleOrganizationalChart"/>
    <dgm:cxn modelId="{9AABE9C4-A761-40D8-8A3E-62C1FB45A90A}" type="presParOf" srcId="{1157B799-3DA1-4ED2-AF34-1C39336F95F1}" destId="{FEE6A4F9-D517-4EAC-A842-93471A493F31}" srcOrd="2" destOrd="0" presId="urn:microsoft.com/office/officeart/2008/layout/NameandTitleOrganizationalChart"/>
    <dgm:cxn modelId="{807F9E11-B8AE-44D6-9FBA-5D6D1E1649B4}" type="presParOf" srcId="{D4C2616F-C861-4A34-B62A-0EC06FFE0D40}" destId="{EF37EF90-0CE5-461B-8A4B-0DA47E945691}" srcOrd="2" destOrd="0" presId="urn:microsoft.com/office/officeart/2008/layout/NameandTitleOrganizationalChart"/>
    <dgm:cxn modelId="{548C2711-14B3-4964-B8D8-5F1BF479CAE0}" type="presParOf" srcId="{D4C2616F-C861-4A34-B62A-0EC06FFE0D40}" destId="{57763CCC-C575-4BC4-AADC-5BC556309FE6}" srcOrd="3" destOrd="0" presId="urn:microsoft.com/office/officeart/2008/layout/NameandTitleOrganizationalChart"/>
    <dgm:cxn modelId="{7A3A3970-D38E-41CA-8328-9E7884805169}" type="presParOf" srcId="{57763CCC-C575-4BC4-AADC-5BC556309FE6}" destId="{F1DC14D3-730B-44CF-8C30-1B62D562A143}" srcOrd="0" destOrd="0" presId="urn:microsoft.com/office/officeart/2008/layout/NameandTitleOrganizationalChart"/>
    <dgm:cxn modelId="{0882B8D9-9597-483D-A839-5CF54DC137EE}" type="presParOf" srcId="{F1DC14D3-730B-44CF-8C30-1B62D562A143}" destId="{1FC7DA6E-4539-46BD-BDF2-C7F4151937F1}" srcOrd="0" destOrd="0" presId="urn:microsoft.com/office/officeart/2008/layout/NameandTitleOrganizationalChart"/>
    <dgm:cxn modelId="{616A7F8A-97B6-4C7F-B6A2-4E78B511E0CE}" type="presParOf" srcId="{F1DC14D3-730B-44CF-8C30-1B62D562A143}" destId="{A71F1FA7-0318-424B-88EE-27B22C79AE09}" srcOrd="1" destOrd="0" presId="urn:microsoft.com/office/officeart/2008/layout/NameandTitleOrganizationalChart"/>
    <dgm:cxn modelId="{74AEB87C-1486-4256-A962-A514F79B6097}" type="presParOf" srcId="{F1DC14D3-730B-44CF-8C30-1B62D562A143}" destId="{DBD59094-A695-4587-B380-FADE8F9FB2F1}" srcOrd="2" destOrd="0" presId="urn:microsoft.com/office/officeart/2008/layout/NameandTitleOrganizationalChart"/>
    <dgm:cxn modelId="{C34A9E1B-1688-47C5-A9FA-124E867ED9D9}" type="presParOf" srcId="{57763CCC-C575-4BC4-AADC-5BC556309FE6}" destId="{23C45BF6-7384-4B57-9E35-7596E3089E03}" srcOrd="1" destOrd="0" presId="urn:microsoft.com/office/officeart/2008/layout/NameandTitleOrganizationalChart"/>
    <dgm:cxn modelId="{F8EC6EC6-2B3D-46F6-8923-37DEA0C30B6E}" type="presParOf" srcId="{57763CCC-C575-4BC4-AADC-5BC556309FE6}" destId="{4C296F6C-9919-43A3-9236-7318294B10B6}" srcOrd="2" destOrd="0" presId="urn:microsoft.com/office/officeart/2008/layout/NameandTitleOrganizationalChart"/>
    <dgm:cxn modelId="{8AE35A0C-8012-4AFB-8830-F8965439CEFC}" type="presParOf" srcId="{D4C2616F-C861-4A34-B62A-0EC06FFE0D40}" destId="{4C47F1FA-FB5D-4825-9361-6E548C559265}" srcOrd="4" destOrd="0" presId="urn:microsoft.com/office/officeart/2008/layout/NameandTitleOrganizationalChart"/>
    <dgm:cxn modelId="{673F4A2E-AEEE-434A-AD8C-76E595F288B2}" type="presParOf" srcId="{D4C2616F-C861-4A34-B62A-0EC06FFE0D40}" destId="{0E99AB3D-622B-48FF-BFBD-2E142E298821}" srcOrd="5" destOrd="0" presId="urn:microsoft.com/office/officeart/2008/layout/NameandTitleOrganizationalChart"/>
    <dgm:cxn modelId="{9267BF8B-BBDB-401D-868A-D8999D70B337}" type="presParOf" srcId="{0E99AB3D-622B-48FF-BFBD-2E142E298821}" destId="{4F2B15EE-8901-412F-9460-9D181FA3F8C9}" srcOrd="0" destOrd="0" presId="urn:microsoft.com/office/officeart/2008/layout/NameandTitleOrganizationalChart"/>
    <dgm:cxn modelId="{8F61F670-9F60-4B4F-8B52-2515105F0565}" type="presParOf" srcId="{4F2B15EE-8901-412F-9460-9D181FA3F8C9}" destId="{63AA2304-081B-429C-8059-49216EFC2211}" srcOrd="0" destOrd="0" presId="urn:microsoft.com/office/officeart/2008/layout/NameandTitleOrganizationalChart"/>
    <dgm:cxn modelId="{9F05DB86-C3C5-4026-A967-4F15E4CA4073}" type="presParOf" srcId="{4F2B15EE-8901-412F-9460-9D181FA3F8C9}" destId="{79006563-7B40-49C5-841F-5D4635CC87C8}" srcOrd="1" destOrd="0" presId="urn:microsoft.com/office/officeart/2008/layout/NameandTitleOrganizationalChart"/>
    <dgm:cxn modelId="{2037A7F7-7A37-4409-87AA-05507D307B2D}" type="presParOf" srcId="{4F2B15EE-8901-412F-9460-9D181FA3F8C9}" destId="{D90CCF1F-F5B7-41DE-8768-A4C4CA018960}" srcOrd="2" destOrd="0" presId="urn:microsoft.com/office/officeart/2008/layout/NameandTitleOrganizationalChart"/>
    <dgm:cxn modelId="{84D52C10-8A2E-4A63-84F1-A8D32135191E}" type="presParOf" srcId="{0E99AB3D-622B-48FF-BFBD-2E142E298821}" destId="{9E741AB9-E8AB-401D-8D8C-D764878F6CE8}" srcOrd="1" destOrd="0" presId="urn:microsoft.com/office/officeart/2008/layout/NameandTitleOrganizationalChart"/>
    <dgm:cxn modelId="{E6204CD1-35E1-4075-9A92-E1229C52C2DB}" type="presParOf" srcId="{0E99AB3D-622B-48FF-BFBD-2E142E298821}" destId="{A0EFBDC2-53A8-4EB4-B567-B300906F1CB2}" srcOrd="2" destOrd="0" presId="urn:microsoft.com/office/officeart/2008/layout/NameandTitleOrganizationalChart"/>
    <dgm:cxn modelId="{8CD1DDDC-3392-4419-8D59-549BE8F041A1}" type="presParOf" srcId="{47C9AE21-B0E8-4570-9A63-9A5712B3B6FE}" destId="{22D45928-3D2E-4853-A8D3-8B2BFAE35033}" srcOrd="2" destOrd="0" presId="urn:microsoft.com/office/officeart/2008/layout/NameandTitleOrganizationalChart"/>
    <dgm:cxn modelId="{7D2AA799-7815-4EF6-8727-0F6D5A8CD623}" type="presParOf" srcId="{F1E4615D-E3C4-4812-9088-22475A5AF250}" destId="{BDBD1F0A-3E7E-4C7C-92F4-0B9B0C447C01}" srcOrd="2" destOrd="0" presId="urn:microsoft.com/office/officeart/2008/layout/NameandTitleOrganizationalChart"/>
    <dgm:cxn modelId="{5252D1EC-D88C-4A12-90A7-EF476654FB7B}" type="presParOf" srcId="{32B31491-AF63-4869-A124-60324E5793D0}" destId="{8379EB07-8393-4D85-A63D-F79349909D8A}" srcOrd="2" destOrd="0" presId="urn:microsoft.com/office/officeart/2008/layout/NameandTitleOrganizationalChart"/>
    <dgm:cxn modelId="{B8249BBC-36DC-4504-A705-F409C81FDEA4}" type="presParOf" srcId="{8379EB07-8393-4D85-A63D-F79349909D8A}" destId="{33DE54FC-03CC-4A9A-BE42-4CABD10EAC1E}" srcOrd="0" destOrd="0" presId="urn:microsoft.com/office/officeart/2008/layout/NameandTitleOrganizationalChart"/>
    <dgm:cxn modelId="{FE1F3734-43AD-426A-AEED-4A85990D8ED6}" type="presParOf" srcId="{8379EB07-8393-4D85-A63D-F79349909D8A}" destId="{E22781FD-B3AA-4847-AC27-692115F043A2}" srcOrd="1" destOrd="0" presId="urn:microsoft.com/office/officeart/2008/layout/NameandTitleOrganizationalChart"/>
    <dgm:cxn modelId="{9365C3B2-5F56-4436-B791-7356D8A3A8FB}" type="presParOf" srcId="{E22781FD-B3AA-4847-AC27-692115F043A2}" destId="{FD6BB19B-A36E-4D9D-8AC2-713FDDA30C28}" srcOrd="0" destOrd="0" presId="urn:microsoft.com/office/officeart/2008/layout/NameandTitleOrganizationalChart"/>
    <dgm:cxn modelId="{6E4FAB74-B25E-4968-AD98-296F6255BC6E}" type="presParOf" srcId="{FD6BB19B-A36E-4D9D-8AC2-713FDDA30C28}" destId="{365AC5E2-1DBA-4F79-8A70-5717E75C0E06}" srcOrd="0" destOrd="0" presId="urn:microsoft.com/office/officeart/2008/layout/NameandTitleOrganizationalChart"/>
    <dgm:cxn modelId="{9ADD4EC6-0288-457C-968C-FBBA661BA407}" type="presParOf" srcId="{FD6BB19B-A36E-4D9D-8AC2-713FDDA30C28}" destId="{752EBC4B-65C4-4945-BC12-440404072A01}" srcOrd="1" destOrd="0" presId="urn:microsoft.com/office/officeart/2008/layout/NameandTitleOrganizationalChart"/>
    <dgm:cxn modelId="{CCC6B594-58DF-42E5-B0CC-69B7357EF3B0}" type="presParOf" srcId="{FD6BB19B-A36E-4D9D-8AC2-713FDDA30C28}" destId="{D6383741-9F4C-4556-8B09-BD2F5AC9B118}" srcOrd="2" destOrd="0" presId="urn:microsoft.com/office/officeart/2008/layout/NameandTitleOrganizationalChart"/>
    <dgm:cxn modelId="{C2BA0A05-D823-47C0-A721-E3FD6ED4E8F1}" type="presParOf" srcId="{E22781FD-B3AA-4847-AC27-692115F043A2}" destId="{3AE9E1DF-8BE3-4463-859B-D58AAFF582EC}" srcOrd="1" destOrd="0" presId="urn:microsoft.com/office/officeart/2008/layout/NameandTitleOrganizationalChart"/>
    <dgm:cxn modelId="{20D4471F-9E48-4142-8402-D25C3D099409}" type="presParOf" srcId="{E22781FD-B3AA-4847-AC27-692115F043A2}" destId="{DEC2F0CF-2EB3-4735-AFC4-E6C17EC1E450}" srcOrd="2" destOrd="0" presId="urn:microsoft.com/office/officeart/2008/layout/NameandTitleOrganizationalChart"/>
    <dgm:cxn modelId="{733E495A-314B-49AA-B84C-5C108AB6B398}" type="presParOf" srcId="{8379EB07-8393-4D85-A63D-F79349909D8A}" destId="{55DFEC48-5C97-4EB8-99DC-5B87D6443E04}" srcOrd="2" destOrd="0" presId="urn:microsoft.com/office/officeart/2008/layout/NameandTitleOrganizationalChart"/>
    <dgm:cxn modelId="{FC812018-5FA8-424B-B2E2-FEC8E84F7374}" type="presParOf" srcId="{8379EB07-8393-4D85-A63D-F79349909D8A}" destId="{D8BD266F-4EF1-40FA-A551-91B5A74C973D}" srcOrd="3" destOrd="0" presId="urn:microsoft.com/office/officeart/2008/layout/NameandTitleOrganizationalChart"/>
    <dgm:cxn modelId="{ADC66EA6-976E-4520-AF0F-8D741123D60E}" type="presParOf" srcId="{D8BD266F-4EF1-40FA-A551-91B5A74C973D}" destId="{5AFE4396-830D-4E87-9C5F-404A4F554816}" srcOrd="0" destOrd="0" presId="urn:microsoft.com/office/officeart/2008/layout/NameandTitleOrganizationalChart"/>
    <dgm:cxn modelId="{69626479-216F-49ED-BF55-FECB5001E449}" type="presParOf" srcId="{5AFE4396-830D-4E87-9C5F-404A4F554816}" destId="{10D803CB-960D-4604-9428-5D350E5CA86D}" srcOrd="0" destOrd="0" presId="urn:microsoft.com/office/officeart/2008/layout/NameandTitleOrganizationalChart"/>
    <dgm:cxn modelId="{8A941096-CBD1-40B4-A64F-CFD4D0783EFB}" type="presParOf" srcId="{5AFE4396-830D-4E87-9C5F-404A4F554816}" destId="{6B19663B-6EC1-4372-AC1B-31786F72B6C7}" srcOrd="1" destOrd="0" presId="urn:microsoft.com/office/officeart/2008/layout/NameandTitleOrganizationalChart"/>
    <dgm:cxn modelId="{D759664F-1617-403B-83F2-BD924EE22F4F}" type="presParOf" srcId="{5AFE4396-830D-4E87-9C5F-404A4F554816}" destId="{78BA84E4-C8C1-41A5-B7D1-8BAE75903732}" srcOrd="2" destOrd="0" presId="urn:microsoft.com/office/officeart/2008/layout/NameandTitleOrganizationalChart"/>
    <dgm:cxn modelId="{F0125CC4-A195-4669-89A9-520C027F44A5}" type="presParOf" srcId="{D8BD266F-4EF1-40FA-A551-91B5A74C973D}" destId="{37AD4564-C217-4428-99E6-74EAD380E21A}" srcOrd="1" destOrd="0" presId="urn:microsoft.com/office/officeart/2008/layout/NameandTitleOrganizationalChart"/>
    <dgm:cxn modelId="{E8AF9315-C1A2-464F-B09E-9568CEA27C28}" type="presParOf" srcId="{D8BD266F-4EF1-40FA-A551-91B5A74C973D}" destId="{6360D373-B9B4-447A-8810-08FEEDF160A7}"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C13FB1-7B07-42A1-B89F-3F5AD706BD3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0D5AADF4-3805-4D38-B2AD-4D47C2B4A54B}">
      <dgm:prSet phldrT="[Text]"/>
      <dgm:spPr/>
      <dgm:t>
        <a:bodyPr/>
        <a:lstStyle/>
        <a:p>
          <a:r>
            <a:rPr lang="en-US" dirty="0"/>
            <a:t>WIOA Title II / AEFLA</a:t>
          </a:r>
        </a:p>
      </dgm:t>
    </dgm:pt>
    <dgm:pt modelId="{7F96152A-097E-4710-A119-AC0C8A86D5E1}" type="parTrans" cxnId="{904D142E-5DE6-48BB-9E00-5617B56CDD32}">
      <dgm:prSet/>
      <dgm:spPr/>
      <dgm:t>
        <a:bodyPr/>
        <a:lstStyle/>
        <a:p>
          <a:endParaRPr lang="en-US"/>
        </a:p>
      </dgm:t>
    </dgm:pt>
    <dgm:pt modelId="{41189147-4437-4818-9B28-B7435885700A}" type="sibTrans" cxnId="{904D142E-5DE6-48BB-9E00-5617B56CDD32}">
      <dgm:prSet/>
      <dgm:spPr/>
      <dgm:t>
        <a:bodyPr/>
        <a:lstStyle/>
        <a:p>
          <a:endParaRPr lang="en-US"/>
        </a:p>
      </dgm:t>
    </dgm:pt>
    <dgm:pt modelId="{8B16030E-8685-4B06-A05F-EF4B3BC224FC}">
      <dgm:prSet phldrT="[Text]"/>
      <dgm:spPr/>
      <dgm:t>
        <a:bodyPr/>
        <a:lstStyle/>
        <a:p>
          <a:r>
            <a:rPr lang="en-US" dirty="0"/>
            <a:t>TWC Rules</a:t>
          </a:r>
        </a:p>
      </dgm:t>
    </dgm:pt>
    <dgm:pt modelId="{75B50353-C38A-4B13-9403-9E890035B6D7}" type="parTrans" cxnId="{B0EA4BBB-680C-4B2A-829F-29A24C403501}">
      <dgm:prSet/>
      <dgm:spPr/>
      <dgm:t>
        <a:bodyPr/>
        <a:lstStyle/>
        <a:p>
          <a:endParaRPr lang="en-US"/>
        </a:p>
      </dgm:t>
    </dgm:pt>
    <dgm:pt modelId="{52F744A4-B974-4661-B0F1-52923AA27716}" type="sibTrans" cxnId="{B0EA4BBB-680C-4B2A-829F-29A24C403501}">
      <dgm:prSet/>
      <dgm:spPr/>
      <dgm:t>
        <a:bodyPr/>
        <a:lstStyle/>
        <a:p>
          <a:endParaRPr lang="en-US"/>
        </a:p>
      </dgm:t>
    </dgm:pt>
    <dgm:pt modelId="{3C798BD0-EB61-43E7-B73A-E39915134808}">
      <dgm:prSet phldrT="[Text]"/>
      <dgm:spPr/>
      <dgm:t>
        <a:bodyPr/>
        <a:lstStyle/>
        <a:p>
          <a:r>
            <a:rPr lang="en-US" dirty="0"/>
            <a:t>Local Requirements</a:t>
          </a:r>
        </a:p>
      </dgm:t>
    </dgm:pt>
    <dgm:pt modelId="{4C4064AC-5E0B-4528-838E-85DFBC6CF062}" type="parTrans" cxnId="{8CD0DE9D-4D09-4689-9518-CAD1B1CCD116}">
      <dgm:prSet/>
      <dgm:spPr/>
      <dgm:t>
        <a:bodyPr/>
        <a:lstStyle/>
        <a:p>
          <a:endParaRPr lang="en-US"/>
        </a:p>
      </dgm:t>
    </dgm:pt>
    <dgm:pt modelId="{F16DF2C7-1FD3-42F1-9D80-2E59771FB1F4}" type="sibTrans" cxnId="{8CD0DE9D-4D09-4689-9518-CAD1B1CCD116}">
      <dgm:prSet/>
      <dgm:spPr/>
      <dgm:t>
        <a:bodyPr/>
        <a:lstStyle/>
        <a:p>
          <a:endParaRPr lang="en-US"/>
        </a:p>
      </dgm:t>
    </dgm:pt>
    <dgm:pt modelId="{A85132CC-4FEA-4965-9995-3A4461BA26BB}" type="pres">
      <dgm:prSet presAssocID="{8FC13FB1-7B07-42A1-B89F-3F5AD706BD3E}" presName="Name0" presStyleCnt="0">
        <dgm:presLayoutVars>
          <dgm:chMax val="7"/>
          <dgm:chPref val="7"/>
          <dgm:dir/>
          <dgm:animLvl val="lvl"/>
        </dgm:presLayoutVars>
      </dgm:prSet>
      <dgm:spPr/>
    </dgm:pt>
    <dgm:pt modelId="{3D23CFEC-8E13-4BCD-8FA2-6115A5F7CF53}" type="pres">
      <dgm:prSet presAssocID="{0D5AADF4-3805-4D38-B2AD-4D47C2B4A54B}" presName="Accent1" presStyleCnt="0"/>
      <dgm:spPr/>
    </dgm:pt>
    <dgm:pt modelId="{54407B68-DC55-41C7-ADE2-E84B0432733F}" type="pres">
      <dgm:prSet presAssocID="{0D5AADF4-3805-4D38-B2AD-4D47C2B4A54B}" presName="Accent" presStyleLbl="node1" presStyleIdx="0" presStyleCnt="3"/>
      <dgm:spPr/>
    </dgm:pt>
    <dgm:pt modelId="{1E2AC5CC-8C5A-40B8-85AB-AF58B8B53F98}" type="pres">
      <dgm:prSet presAssocID="{0D5AADF4-3805-4D38-B2AD-4D47C2B4A54B}" presName="Parent1" presStyleLbl="revTx" presStyleIdx="0" presStyleCnt="3">
        <dgm:presLayoutVars>
          <dgm:chMax val="1"/>
          <dgm:chPref val="1"/>
          <dgm:bulletEnabled val="1"/>
        </dgm:presLayoutVars>
      </dgm:prSet>
      <dgm:spPr/>
    </dgm:pt>
    <dgm:pt modelId="{B01B3D95-B642-480E-9F31-6EB4DB55FA38}" type="pres">
      <dgm:prSet presAssocID="{8B16030E-8685-4B06-A05F-EF4B3BC224FC}" presName="Accent2" presStyleCnt="0"/>
      <dgm:spPr/>
    </dgm:pt>
    <dgm:pt modelId="{A13A093E-8FB9-4008-8564-21144C598DB6}" type="pres">
      <dgm:prSet presAssocID="{8B16030E-8685-4B06-A05F-EF4B3BC224FC}" presName="Accent" presStyleLbl="node1" presStyleIdx="1" presStyleCnt="3"/>
      <dgm:spPr/>
    </dgm:pt>
    <dgm:pt modelId="{FBC9E134-C2AA-4AFC-9E3F-9E22A41AE5EC}" type="pres">
      <dgm:prSet presAssocID="{8B16030E-8685-4B06-A05F-EF4B3BC224FC}" presName="Parent2" presStyleLbl="revTx" presStyleIdx="1" presStyleCnt="3">
        <dgm:presLayoutVars>
          <dgm:chMax val="1"/>
          <dgm:chPref val="1"/>
          <dgm:bulletEnabled val="1"/>
        </dgm:presLayoutVars>
      </dgm:prSet>
      <dgm:spPr/>
    </dgm:pt>
    <dgm:pt modelId="{7A3CFDED-B412-4A3E-9DCA-E9AC63D348BC}" type="pres">
      <dgm:prSet presAssocID="{3C798BD0-EB61-43E7-B73A-E39915134808}" presName="Accent3" presStyleCnt="0"/>
      <dgm:spPr/>
    </dgm:pt>
    <dgm:pt modelId="{104BDD77-C915-42E2-A8DD-145B98F745F0}" type="pres">
      <dgm:prSet presAssocID="{3C798BD0-EB61-43E7-B73A-E39915134808}" presName="Accent" presStyleLbl="node1" presStyleIdx="2" presStyleCnt="3"/>
      <dgm:spPr/>
    </dgm:pt>
    <dgm:pt modelId="{6EC20443-D0D1-4E98-9D84-F93DEC60127D}" type="pres">
      <dgm:prSet presAssocID="{3C798BD0-EB61-43E7-B73A-E39915134808}" presName="Parent3" presStyleLbl="revTx" presStyleIdx="2" presStyleCnt="3">
        <dgm:presLayoutVars>
          <dgm:chMax val="1"/>
          <dgm:chPref val="1"/>
          <dgm:bulletEnabled val="1"/>
        </dgm:presLayoutVars>
      </dgm:prSet>
      <dgm:spPr/>
    </dgm:pt>
  </dgm:ptLst>
  <dgm:cxnLst>
    <dgm:cxn modelId="{904D142E-5DE6-48BB-9E00-5617B56CDD32}" srcId="{8FC13FB1-7B07-42A1-B89F-3F5AD706BD3E}" destId="{0D5AADF4-3805-4D38-B2AD-4D47C2B4A54B}" srcOrd="0" destOrd="0" parTransId="{7F96152A-097E-4710-A119-AC0C8A86D5E1}" sibTransId="{41189147-4437-4818-9B28-B7435885700A}"/>
    <dgm:cxn modelId="{4B2A5E39-B096-46B7-BFD8-A099CF5880E8}" type="presOf" srcId="{0D5AADF4-3805-4D38-B2AD-4D47C2B4A54B}" destId="{1E2AC5CC-8C5A-40B8-85AB-AF58B8B53F98}" srcOrd="0" destOrd="0" presId="urn:microsoft.com/office/officeart/2009/layout/CircleArrowProcess"/>
    <dgm:cxn modelId="{69DA4F49-FA7E-4453-9ED4-9D67826093B8}" type="presOf" srcId="{8FC13FB1-7B07-42A1-B89F-3F5AD706BD3E}" destId="{A85132CC-4FEA-4965-9995-3A4461BA26BB}" srcOrd="0" destOrd="0" presId="urn:microsoft.com/office/officeart/2009/layout/CircleArrowProcess"/>
    <dgm:cxn modelId="{F4E6214A-9EE5-4209-A43B-2BF08DF22E5E}" type="presOf" srcId="{3C798BD0-EB61-43E7-B73A-E39915134808}" destId="{6EC20443-D0D1-4E98-9D84-F93DEC60127D}" srcOrd="0" destOrd="0" presId="urn:microsoft.com/office/officeart/2009/layout/CircleArrowProcess"/>
    <dgm:cxn modelId="{D3F12E4D-AD24-440F-86B6-33D4921F7103}" type="presOf" srcId="{8B16030E-8685-4B06-A05F-EF4B3BC224FC}" destId="{FBC9E134-C2AA-4AFC-9E3F-9E22A41AE5EC}" srcOrd="0" destOrd="0" presId="urn:microsoft.com/office/officeart/2009/layout/CircleArrowProcess"/>
    <dgm:cxn modelId="{8CD0DE9D-4D09-4689-9518-CAD1B1CCD116}" srcId="{8FC13FB1-7B07-42A1-B89F-3F5AD706BD3E}" destId="{3C798BD0-EB61-43E7-B73A-E39915134808}" srcOrd="2" destOrd="0" parTransId="{4C4064AC-5E0B-4528-838E-85DFBC6CF062}" sibTransId="{F16DF2C7-1FD3-42F1-9D80-2E59771FB1F4}"/>
    <dgm:cxn modelId="{B0EA4BBB-680C-4B2A-829F-29A24C403501}" srcId="{8FC13FB1-7B07-42A1-B89F-3F5AD706BD3E}" destId="{8B16030E-8685-4B06-A05F-EF4B3BC224FC}" srcOrd="1" destOrd="0" parTransId="{75B50353-C38A-4B13-9403-9E890035B6D7}" sibTransId="{52F744A4-B974-4661-B0F1-52923AA27716}"/>
    <dgm:cxn modelId="{54AA1F22-F872-4A4C-84A5-8500FFFFD1FA}" type="presParOf" srcId="{A85132CC-4FEA-4965-9995-3A4461BA26BB}" destId="{3D23CFEC-8E13-4BCD-8FA2-6115A5F7CF53}" srcOrd="0" destOrd="0" presId="urn:microsoft.com/office/officeart/2009/layout/CircleArrowProcess"/>
    <dgm:cxn modelId="{C5B13FA3-11D2-44F8-8BDF-B8B364AD66EA}" type="presParOf" srcId="{3D23CFEC-8E13-4BCD-8FA2-6115A5F7CF53}" destId="{54407B68-DC55-41C7-ADE2-E84B0432733F}" srcOrd="0" destOrd="0" presId="urn:microsoft.com/office/officeart/2009/layout/CircleArrowProcess"/>
    <dgm:cxn modelId="{6557F591-0FAC-4581-A63E-F1566714408E}" type="presParOf" srcId="{A85132CC-4FEA-4965-9995-3A4461BA26BB}" destId="{1E2AC5CC-8C5A-40B8-85AB-AF58B8B53F98}" srcOrd="1" destOrd="0" presId="urn:microsoft.com/office/officeart/2009/layout/CircleArrowProcess"/>
    <dgm:cxn modelId="{A0804393-59E6-4602-B719-809D31AD9477}" type="presParOf" srcId="{A85132CC-4FEA-4965-9995-3A4461BA26BB}" destId="{B01B3D95-B642-480E-9F31-6EB4DB55FA38}" srcOrd="2" destOrd="0" presId="urn:microsoft.com/office/officeart/2009/layout/CircleArrowProcess"/>
    <dgm:cxn modelId="{3BA6526D-D91E-43AE-A48F-6C4A9875DF25}" type="presParOf" srcId="{B01B3D95-B642-480E-9F31-6EB4DB55FA38}" destId="{A13A093E-8FB9-4008-8564-21144C598DB6}" srcOrd="0" destOrd="0" presId="urn:microsoft.com/office/officeart/2009/layout/CircleArrowProcess"/>
    <dgm:cxn modelId="{58120B8B-E554-45B3-82F9-08B51C13BEB3}" type="presParOf" srcId="{A85132CC-4FEA-4965-9995-3A4461BA26BB}" destId="{FBC9E134-C2AA-4AFC-9E3F-9E22A41AE5EC}" srcOrd="3" destOrd="0" presId="urn:microsoft.com/office/officeart/2009/layout/CircleArrowProcess"/>
    <dgm:cxn modelId="{4B999497-22FE-4ED9-B577-068793BE570F}" type="presParOf" srcId="{A85132CC-4FEA-4965-9995-3A4461BA26BB}" destId="{7A3CFDED-B412-4A3E-9DCA-E9AC63D348BC}" srcOrd="4" destOrd="0" presId="urn:microsoft.com/office/officeart/2009/layout/CircleArrowProcess"/>
    <dgm:cxn modelId="{E8A351DD-8B61-49D8-9FC8-62B9D995142D}" type="presParOf" srcId="{7A3CFDED-B412-4A3E-9DCA-E9AC63D348BC}" destId="{104BDD77-C915-42E2-A8DD-145B98F745F0}" srcOrd="0" destOrd="0" presId="urn:microsoft.com/office/officeart/2009/layout/CircleArrowProcess"/>
    <dgm:cxn modelId="{95B69B4A-276B-43FD-99DA-120CB4BAB71F}" type="presParOf" srcId="{A85132CC-4FEA-4965-9995-3A4461BA26BB}" destId="{6EC20443-D0D1-4E98-9D84-F93DEC60127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9CC706-0C58-4F0E-8C82-7FD1A65BE28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BD710BE4-92AB-4E43-9D12-A245496BFE9F}">
      <dgm:prSet phldrT="[Text]"/>
      <dgm:spPr/>
      <dgm:t>
        <a:bodyPr/>
        <a:lstStyle/>
        <a:p>
          <a:r>
            <a:rPr lang="en-US" b="1" dirty="0"/>
            <a:t>College </a:t>
          </a:r>
          <a:br>
            <a:rPr lang="en-US" b="1" dirty="0"/>
          </a:br>
          <a:r>
            <a:rPr lang="en-US" b="0" i="1" dirty="0"/>
            <a:t>Grant recipient, </a:t>
          </a:r>
          <a:br>
            <a:rPr lang="en-US" b="0" i="1" dirty="0"/>
          </a:br>
          <a:r>
            <a:rPr lang="en-US" b="0" i="1" dirty="0"/>
            <a:t>Fiscal agent,</a:t>
          </a:r>
          <a:br>
            <a:rPr lang="en-US" b="0" i="1" dirty="0"/>
          </a:br>
          <a:r>
            <a:rPr lang="en-US" b="0" i="1" dirty="0"/>
            <a:t>Lead Organization of a Consortium</a:t>
          </a:r>
          <a:br>
            <a:rPr lang="en-US" b="0" i="1" dirty="0"/>
          </a:br>
          <a:r>
            <a:rPr lang="en-US" b="0" i="1" dirty="0"/>
            <a:t>Service Provider</a:t>
          </a:r>
          <a:endParaRPr lang="en-US" b="1" dirty="0"/>
        </a:p>
      </dgm:t>
    </dgm:pt>
    <dgm:pt modelId="{16FE1D5B-F6A5-431D-AE00-E82481C48B72}" type="parTrans" cxnId="{AC7DE11C-AFA7-40DE-8755-320ECA89C133}">
      <dgm:prSet/>
      <dgm:spPr/>
      <dgm:t>
        <a:bodyPr/>
        <a:lstStyle/>
        <a:p>
          <a:endParaRPr lang="en-US"/>
        </a:p>
      </dgm:t>
    </dgm:pt>
    <dgm:pt modelId="{1E617DA1-F06E-4B00-9477-E926C15725EB}" type="sibTrans" cxnId="{AC7DE11C-AFA7-40DE-8755-320ECA89C133}">
      <dgm:prSet/>
      <dgm:spPr/>
      <dgm:t>
        <a:bodyPr/>
        <a:lstStyle/>
        <a:p>
          <a:endParaRPr lang="en-US"/>
        </a:p>
      </dgm:t>
    </dgm:pt>
    <dgm:pt modelId="{534812E3-4052-492F-A045-A7CE01ED588F}">
      <dgm:prSet phldrT="[Text]"/>
      <dgm:spPr/>
      <dgm:t>
        <a:bodyPr/>
        <a:lstStyle/>
        <a:p>
          <a:r>
            <a:rPr lang="en-US" b="1" dirty="0"/>
            <a:t>ISD</a:t>
          </a:r>
          <a:br>
            <a:rPr lang="en-US" b="1" dirty="0"/>
          </a:br>
          <a:r>
            <a:rPr lang="en-US" b="0" i="1" dirty="0"/>
            <a:t>Service Provider</a:t>
          </a:r>
          <a:endParaRPr lang="en-US" b="1" dirty="0"/>
        </a:p>
      </dgm:t>
    </dgm:pt>
    <dgm:pt modelId="{D2D9DAB6-26FB-4329-95BC-9953E5026AA0}" type="parTrans" cxnId="{DDEBFC1D-5A5B-47AD-B6D9-DA5A5471E403}">
      <dgm:prSet/>
      <dgm:spPr/>
      <dgm:t>
        <a:bodyPr/>
        <a:lstStyle/>
        <a:p>
          <a:endParaRPr lang="en-US"/>
        </a:p>
      </dgm:t>
    </dgm:pt>
    <dgm:pt modelId="{0815DCE2-5011-42A4-8599-5654935F5225}" type="sibTrans" cxnId="{DDEBFC1D-5A5B-47AD-B6D9-DA5A5471E403}">
      <dgm:prSet/>
      <dgm:spPr/>
      <dgm:t>
        <a:bodyPr/>
        <a:lstStyle/>
        <a:p>
          <a:endParaRPr lang="en-US"/>
        </a:p>
      </dgm:t>
    </dgm:pt>
    <dgm:pt modelId="{4B6B21ED-8841-4673-8D0F-D0942601071D}">
      <dgm:prSet phldrT="[Text]"/>
      <dgm:spPr/>
      <dgm:t>
        <a:bodyPr/>
        <a:lstStyle/>
        <a:p>
          <a:r>
            <a:rPr lang="en-US" b="1" dirty="0"/>
            <a:t>CBO</a:t>
          </a:r>
        </a:p>
        <a:p>
          <a:r>
            <a:rPr lang="en-US" b="0" i="1" dirty="0"/>
            <a:t>Service Provider</a:t>
          </a:r>
        </a:p>
      </dgm:t>
    </dgm:pt>
    <dgm:pt modelId="{86F62933-E8A5-491C-B7F9-197CCDCCD193}" type="parTrans" cxnId="{04EFD4DE-8A6D-457D-9778-7FC463FA45E0}">
      <dgm:prSet/>
      <dgm:spPr/>
      <dgm:t>
        <a:bodyPr/>
        <a:lstStyle/>
        <a:p>
          <a:endParaRPr lang="en-US"/>
        </a:p>
      </dgm:t>
    </dgm:pt>
    <dgm:pt modelId="{1D539EDE-A895-44AB-BCB6-B1F7036F6CC1}" type="sibTrans" cxnId="{04EFD4DE-8A6D-457D-9778-7FC463FA45E0}">
      <dgm:prSet/>
      <dgm:spPr/>
      <dgm:t>
        <a:bodyPr/>
        <a:lstStyle/>
        <a:p>
          <a:endParaRPr lang="en-US"/>
        </a:p>
      </dgm:t>
    </dgm:pt>
    <dgm:pt modelId="{F353B9DD-0F61-4898-852A-8785D332CF2A}">
      <dgm:prSet/>
      <dgm:spPr/>
      <dgm:t>
        <a:bodyPr/>
        <a:lstStyle/>
        <a:p>
          <a:r>
            <a:rPr lang="en-US" b="1" dirty="0"/>
            <a:t>Board</a:t>
          </a:r>
          <a:br>
            <a:rPr lang="en-US" i="1" dirty="0"/>
          </a:br>
          <a:r>
            <a:rPr lang="en-US" i="1" dirty="0"/>
            <a:t>Planning and Data</a:t>
          </a:r>
          <a:br>
            <a:rPr lang="en-US" i="1" dirty="0"/>
          </a:br>
          <a:r>
            <a:rPr lang="en-US" i="1" dirty="0"/>
            <a:t>Co-enrollment</a:t>
          </a:r>
        </a:p>
      </dgm:t>
    </dgm:pt>
    <dgm:pt modelId="{236C976E-22CF-4E32-A90A-B20EF53C8313}" type="parTrans" cxnId="{88C85BAE-E320-4852-A780-A813704AD9F2}">
      <dgm:prSet/>
      <dgm:spPr/>
      <dgm:t>
        <a:bodyPr/>
        <a:lstStyle/>
        <a:p>
          <a:endParaRPr lang="en-US"/>
        </a:p>
      </dgm:t>
    </dgm:pt>
    <dgm:pt modelId="{86203430-C4F2-4EEA-9A44-97D85AD7A65F}" type="sibTrans" cxnId="{88C85BAE-E320-4852-A780-A813704AD9F2}">
      <dgm:prSet/>
      <dgm:spPr/>
      <dgm:t>
        <a:bodyPr/>
        <a:lstStyle/>
        <a:p>
          <a:endParaRPr lang="en-US"/>
        </a:p>
      </dgm:t>
    </dgm:pt>
    <dgm:pt modelId="{21D2F02F-86A9-43FC-9157-8B55FF0B23CF}">
      <dgm:prSet/>
      <dgm:spPr/>
      <dgm:t>
        <a:bodyPr/>
        <a:lstStyle/>
        <a:p>
          <a:r>
            <a:rPr lang="en-US" b="1" dirty="0"/>
            <a:t>Employer Association</a:t>
          </a:r>
        </a:p>
        <a:p>
          <a:r>
            <a:rPr lang="en-US" b="1" i="1" dirty="0"/>
            <a:t>Service Provider </a:t>
          </a:r>
        </a:p>
      </dgm:t>
    </dgm:pt>
    <dgm:pt modelId="{320FA083-850D-412E-A911-D827D140E286}" type="parTrans" cxnId="{3841B31D-AC8C-4466-AB30-E00BA5DD9CBD}">
      <dgm:prSet/>
      <dgm:spPr/>
      <dgm:t>
        <a:bodyPr/>
        <a:lstStyle/>
        <a:p>
          <a:endParaRPr lang="en-US"/>
        </a:p>
      </dgm:t>
    </dgm:pt>
    <dgm:pt modelId="{B03AA2DE-2450-47FD-BA7E-0B15D0AFD306}" type="sibTrans" cxnId="{3841B31D-AC8C-4466-AB30-E00BA5DD9CBD}">
      <dgm:prSet/>
      <dgm:spPr/>
      <dgm:t>
        <a:bodyPr/>
        <a:lstStyle/>
        <a:p>
          <a:endParaRPr lang="en-US"/>
        </a:p>
      </dgm:t>
    </dgm:pt>
    <dgm:pt modelId="{F16408F3-2BBA-4D3A-A907-3047493C378D}" type="pres">
      <dgm:prSet presAssocID="{109CC706-0C58-4F0E-8C82-7FD1A65BE28B}" presName="Name0" presStyleCnt="0">
        <dgm:presLayoutVars>
          <dgm:orgChart val="1"/>
          <dgm:chPref val="1"/>
          <dgm:dir/>
          <dgm:animOne val="branch"/>
          <dgm:animLvl val="lvl"/>
          <dgm:resizeHandles/>
        </dgm:presLayoutVars>
      </dgm:prSet>
      <dgm:spPr/>
    </dgm:pt>
    <dgm:pt modelId="{3B590140-83FF-4EC3-B33C-FEAD06D5547F}" type="pres">
      <dgm:prSet presAssocID="{BD710BE4-92AB-4E43-9D12-A245496BFE9F}" presName="hierRoot1" presStyleCnt="0">
        <dgm:presLayoutVars>
          <dgm:hierBranch val="init"/>
        </dgm:presLayoutVars>
      </dgm:prSet>
      <dgm:spPr/>
    </dgm:pt>
    <dgm:pt modelId="{1C892460-E73D-4FEE-863D-34154FC13781}" type="pres">
      <dgm:prSet presAssocID="{BD710BE4-92AB-4E43-9D12-A245496BFE9F}" presName="rootComposite1" presStyleCnt="0"/>
      <dgm:spPr/>
    </dgm:pt>
    <dgm:pt modelId="{5716884A-EA08-45C8-9C4D-C468B84797C3}" type="pres">
      <dgm:prSet presAssocID="{BD710BE4-92AB-4E43-9D12-A245496BFE9F}" presName="rootText1" presStyleLbl="alignAcc1" presStyleIdx="0" presStyleCnt="0" custScaleX="180057" custScaleY="163663">
        <dgm:presLayoutVars>
          <dgm:chPref val="3"/>
        </dgm:presLayoutVars>
      </dgm:prSet>
      <dgm:spPr/>
    </dgm:pt>
    <dgm:pt modelId="{8D66676E-F09F-49F4-AA98-4251818656B0}" type="pres">
      <dgm:prSet presAssocID="{BD710BE4-92AB-4E43-9D12-A245496BFE9F}" presName="topArc1" presStyleLbl="parChTrans1D1" presStyleIdx="0" presStyleCnt="10"/>
      <dgm:spPr/>
    </dgm:pt>
    <dgm:pt modelId="{DB4D1EE9-7DEC-4F58-B5F0-DD5C57C0E50F}" type="pres">
      <dgm:prSet presAssocID="{BD710BE4-92AB-4E43-9D12-A245496BFE9F}" presName="bottomArc1" presStyleLbl="parChTrans1D1" presStyleIdx="1" presStyleCnt="10"/>
      <dgm:spPr/>
    </dgm:pt>
    <dgm:pt modelId="{6CB0EF63-0C8C-4EC7-A5EA-7F24825C1FF5}" type="pres">
      <dgm:prSet presAssocID="{BD710BE4-92AB-4E43-9D12-A245496BFE9F}" presName="topConnNode1" presStyleLbl="node1" presStyleIdx="0" presStyleCnt="0"/>
      <dgm:spPr/>
    </dgm:pt>
    <dgm:pt modelId="{0057998B-D5CA-4A01-BF4D-2B450856EF58}" type="pres">
      <dgm:prSet presAssocID="{BD710BE4-92AB-4E43-9D12-A245496BFE9F}" presName="hierChild2" presStyleCnt="0"/>
      <dgm:spPr/>
    </dgm:pt>
    <dgm:pt modelId="{60D18745-D91C-4645-B24E-2F4E030A81BC}" type="pres">
      <dgm:prSet presAssocID="{D2D9DAB6-26FB-4329-95BC-9953E5026AA0}" presName="Name28" presStyleLbl="parChTrans1D2" presStyleIdx="0" presStyleCnt="4"/>
      <dgm:spPr/>
    </dgm:pt>
    <dgm:pt modelId="{B6654A7E-B690-4462-A171-B0BA4B2F5587}" type="pres">
      <dgm:prSet presAssocID="{534812E3-4052-492F-A045-A7CE01ED588F}" presName="hierRoot2" presStyleCnt="0">
        <dgm:presLayoutVars>
          <dgm:hierBranch val="init"/>
        </dgm:presLayoutVars>
      </dgm:prSet>
      <dgm:spPr/>
    </dgm:pt>
    <dgm:pt modelId="{BCAB7312-6DF1-448F-8F27-13D5462B3254}" type="pres">
      <dgm:prSet presAssocID="{534812E3-4052-492F-A045-A7CE01ED588F}" presName="rootComposite2" presStyleCnt="0"/>
      <dgm:spPr/>
    </dgm:pt>
    <dgm:pt modelId="{3B40937E-42FA-498E-AFF3-4AE243AA53A3}" type="pres">
      <dgm:prSet presAssocID="{534812E3-4052-492F-A045-A7CE01ED588F}" presName="rootText2" presStyleLbl="alignAcc1" presStyleIdx="0" presStyleCnt="0" custLinFactNeighborX="61470" custLinFactNeighborY="34917">
        <dgm:presLayoutVars>
          <dgm:chPref val="3"/>
        </dgm:presLayoutVars>
      </dgm:prSet>
      <dgm:spPr/>
    </dgm:pt>
    <dgm:pt modelId="{3D96F429-92F6-4CCD-B601-74A419097292}" type="pres">
      <dgm:prSet presAssocID="{534812E3-4052-492F-A045-A7CE01ED588F}" presName="topArc2" presStyleLbl="parChTrans1D1" presStyleIdx="2" presStyleCnt="10"/>
      <dgm:spPr/>
    </dgm:pt>
    <dgm:pt modelId="{3041F1B7-BBBF-4CFA-8355-E5145407DE84}" type="pres">
      <dgm:prSet presAssocID="{534812E3-4052-492F-A045-A7CE01ED588F}" presName="bottomArc2" presStyleLbl="parChTrans1D1" presStyleIdx="3" presStyleCnt="10"/>
      <dgm:spPr/>
    </dgm:pt>
    <dgm:pt modelId="{6A9A0E34-022F-4650-A52A-503F940EC574}" type="pres">
      <dgm:prSet presAssocID="{534812E3-4052-492F-A045-A7CE01ED588F}" presName="topConnNode2" presStyleLbl="node2" presStyleIdx="0" presStyleCnt="0"/>
      <dgm:spPr/>
    </dgm:pt>
    <dgm:pt modelId="{D2ED4FCE-E1A3-4CFF-8D09-9DB89B25C1E0}" type="pres">
      <dgm:prSet presAssocID="{534812E3-4052-492F-A045-A7CE01ED588F}" presName="hierChild4" presStyleCnt="0"/>
      <dgm:spPr/>
    </dgm:pt>
    <dgm:pt modelId="{C32E6E8A-1A44-4DFD-BE1D-06CB180DBCA4}" type="pres">
      <dgm:prSet presAssocID="{534812E3-4052-492F-A045-A7CE01ED588F}" presName="hierChild5" presStyleCnt="0"/>
      <dgm:spPr/>
    </dgm:pt>
    <dgm:pt modelId="{D3C5B72C-308F-4173-B4DD-874F25F1123D}" type="pres">
      <dgm:prSet presAssocID="{320FA083-850D-412E-A911-D827D140E286}" presName="Name28" presStyleLbl="parChTrans1D2" presStyleIdx="1" presStyleCnt="4"/>
      <dgm:spPr/>
    </dgm:pt>
    <dgm:pt modelId="{FAE422FF-AABB-48F7-B40C-9CC30CE7EA1C}" type="pres">
      <dgm:prSet presAssocID="{21D2F02F-86A9-43FC-9157-8B55FF0B23CF}" presName="hierRoot2" presStyleCnt="0">
        <dgm:presLayoutVars>
          <dgm:hierBranch val="init"/>
        </dgm:presLayoutVars>
      </dgm:prSet>
      <dgm:spPr/>
    </dgm:pt>
    <dgm:pt modelId="{37FB2524-00CC-4C6E-9F1E-EB90B2BD209C}" type="pres">
      <dgm:prSet presAssocID="{21D2F02F-86A9-43FC-9157-8B55FF0B23CF}" presName="rootComposite2" presStyleCnt="0"/>
      <dgm:spPr/>
    </dgm:pt>
    <dgm:pt modelId="{5F46BEB9-085F-4B64-9973-915923CCF724}" type="pres">
      <dgm:prSet presAssocID="{21D2F02F-86A9-43FC-9157-8B55FF0B23CF}" presName="rootText2" presStyleLbl="alignAcc1" presStyleIdx="0" presStyleCnt="0" custLinFactNeighborX="20495" custLinFactNeighborY="34917">
        <dgm:presLayoutVars>
          <dgm:chPref val="3"/>
        </dgm:presLayoutVars>
      </dgm:prSet>
      <dgm:spPr/>
    </dgm:pt>
    <dgm:pt modelId="{73AB600F-A61D-45CE-836B-209265F75D62}" type="pres">
      <dgm:prSet presAssocID="{21D2F02F-86A9-43FC-9157-8B55FF0B23CF}" presName="topArc2" presStyleLbl="parChTrans1D1" presStyleIdx="4" presStyleCnt="10"/>
      <dgm:spPr/>
    </dgm:pt>
    <dgm:pt modelId="{3F818FAB-AF81-4807-A466-FCBE2CD7E559}" type="pres">
      <dgm:prSet presAssocID="{21D2F02F-86A9-43FC-9157-8B55FF0B23CF}" presName="bottomArc2" presStyleLbl="parChTrans1D1" presStyleIdx="5" presStyleCnt="10"/>
      <dgm:spPr/>
    </dgm:pt>
    <dgm:pt modelId="{C53DB40B-CA52-48E4-AA8C-EDF11BDCE9FA}" type="pres">
      <dgm:prSet presAssocID="{21D2F02F-86A9-43FC-9157-8B55FF0B23CF}" presName="topConnNode2" presStyleLbl="node2" presStyleIdx="0" presStyleCnt="0"/>
      <dgm:spPr/>
    </dgm:pt>
    <dgm:pt modelId="{423B3E77-092F-487A-AAB9-7C720E68294B}" type="pres">
      <dgm:prSet presAssocID="{21D2F02F-86A9-43FC-9157-8B55FF0B23CF}" presName="hierChild4" presStyleCnt="0"/>
      <dgm:spPr/>
    </dgm:pt>
    <dgm:pt modelId="{600FB695-1481-4ED5-B61F-170672E4CBBC}" type="pres">
      <dgm:prSet presAssocID="{21D2F02F-86A9-43FC-9157-8B55FF0B23CF}" presName="hierChild5" presStyleCnt="0"/>
      <dgm:spPr/>
    </dgm:pt>
    <dgm:pt modelId="{947CDCC7-9E65-4C8D-9F6F-783E58FC4046}" type="pres">
      <dgm:prSet presAssocID="{86F62933-E8A5-491C-B7F9-197CCDCCD193}" presName="Name28" presStyleLbl="parChTrans1D2" presStyleIdx="2" presStyleCnt="4"/>
      <dgm:spPr/>
    </dgm:pt>
    <dgm:pt modelId="{6A713C57-0A3F-45CA-BC59-4399EDD525F3}" type="pres">
      <dgm:prSet presAssocID="{4B6B21ED-8841-4673-8D0F-D0942601071D}" presName="hierRoot2" presStyleCnt="0">
        <dgm:presLayoutVars>
          <dgm:hierBranch val="init"/>
        </dgm:presLayoutVars>
      </dgm:prSet>
      <dgm:spPr/>
    </dgm:pt>
    <dgm:pt modelId="{65D94685-4E96-4013-8475-26947F8EC28B}" type="pres">
      <dgm:prSet presAssocID="{4B6B21ED-8841-4673-8D0F-D0942601071D}" presName="rootComposite2" presStyleCnt="0"/>
      <dgm:spPr/>
    </dgm:pt>
    <dgm:pt modelId="{9CD39049-9E38-4BE8-81D1-1FBADA17490E}" type="pres">
      <dgm:prSet presAssocID="{4B6B21ED-8841-4673-8D0F-D0942601071D}" presName="rootText2" presStyleLbl="alignAcc1" presStyleIdx="0" presStyleCnt="0" custLinFactNeighborX="-23830" custLinFactNeighborY="34917">
        <dgm:presLayoutVars>
          <dgm:chPref val="3"/>
        </dgm:presLayoutVars>
      </dgm:prSet>
      <dgm:spPr/>
    </dgm:pt>
    <dgm:pt modelId="{29F64CE1-3E8A-441E-BDDA-3FB486E2DD7D}" type="pres">
      <dgm:prSet presAssocID="{4B6B21ED-8841-4673-8D0F-D0942601071D}" presName="topArc2" presStyleLbl="parChTrans1D1" presStyleIdx="6" presStyleCnt="10"/>
      <dgm:spPr/>
    </dgm:pt>
    <dgm:pt modelId="{D77A66C1-C3B0-4898-9B25-58F0C1A85E56}" type="pres">
      <dgm:prSet presAssocID="{4B6B21ED-8841-4673-8D0F-D0942601071D}" presName="bottomArc2" presStyleLbl="parChTrans1D1" presStyleIdx="7" presStyleCnt="10"/>
      <dgm:spPr/>
    </dgm:pt>
    <dgm:pt modelId="{AB7B2AC2-F4F5-4663-9441-4CB946C2CB27}" type="pres">
      <dgm:prSet presAssocID="{4B6B21ED-8841-4673-8D0F-D0942601071D}" presName="topConnNode2" presStyleLbl="node2" presStyleIdx="0" presStyleCnt="0"/>
      <dgm:spPr/>
    </dgm:pt>
    <dgm:pt modelId="{1933EB1C-AC45-4FF0-80B1-F82ECA6DA618}" type="pres">
      <dgm:prSet presAssocID="{4B6B21ED-8841-4673-8D0F-D0942601071D}" presName="hierChild4" presStyleCnt="0"/>
      <dgm:spPr/>
    </dgm:pt>
    <dgm:pt modelId="{106BADFF-B28B-4D2C-A85A-22954D76344D}" type="pres">
      <dgm:prSet presAssocID="{4B6B21ED-8841-4673-8D0F-D0942601071D}" presName="hierChild5" presStyleCnt="0"/>
      <dgm:spPr/>
    </dgm:pt>
    <dgm:pt modelId="{09E3777B-45E8-4E7C-8884-124CC946DF31}" type="pres">
      <dgm:prSet presAssocID="{236C976E-22CF-4E32-A90A-B20EF53C8313}" presName="Name28" presStyleLbl="parChTrans1D2" presStyleIdx="3" presStyleCnt="4"/>
      <dgm:spPr/>
    </dgm:pt>
    <dgm:pt modelId="{E230A739-B544-43BE-BF02-3130A7A6F8E7}" type="pres">
      <dgm:prSet presAssocID="{F353B9DD-0F61-4898-852A-8785D332CF2A}" presName="hierRoot2" presStyleCnt="0">
        <dgm:presLayoutVars>
          <dgm:hierBranch val="init"/>
        </dgm:presLayoutVars>
      </dgm:prSet>
      <dgm:spPr/>
    </dgm:pt>
    <dgm:pt modelId="{31BE49FE-E037-48DE-91BB-EE61601E69DA}" type="pres">
      <dgm:prSet presAssocID="{F353B9DD-0F61-4898-852A-8785D332CF2A}" presName="rootComposite2" presStyleCnt="0"/>
      <dgm:spPr/>
    </dgm:pt>
    <dgm:pt modelId="{5B789C4A-B5D5-4502-AD4A-8BF6E9071C0D}" type="pres">
      <dgm:prSet presAssocID="{F353B9DD-0F61-4898-852A-8785D332CF2A}" presName="rootText2" presStyleLbl="alignAcc1" presStyleIdx="0" presStyleCnt="0" custLinFactNeighborX="-64804" custLinFactNeighborY="34967">
        <dgm:presLayoutVars>
          <dgm:chPref val="3"/>
        </dgm:presLayoutVars>
      </dgm:prSet>
      <dgm:spPr/>
    </dgm:pt>
    <dgm:pt modelId="{52A2AE6E-810D-470A-8A1B-517891FFC13A}" type="pres">
      <dgm:prSet presAssocID="{F353B9DD-0F61-4898-852A-8785D332CF2A}" presName="topArc2" presStyleLbl="parChTrans1D1" presStyleIdx="8" presStyleCnt="10"/>
      <dgm:spPr/>
    </dgm:pt>
    <dgm:pt modelId="{D9CC1454-930B-4272-BEBA-1513F78243A9}" type="pres">
      <dgm:prSet presAssocID="{F353B9DD-0F61-4898-852A-8785D332CF2A}" presName="bottomArc2" presStyleLbl="parChTrans1D1" presStyleIdx="9" presStyleCnt="10"/>
      <dgm:spPr/>
    </dgm:pt>
    <dgm:pt modelId="{213C1DF4-226A-4D86-BB76-F5AEAE6E9133}" type="pres">
      <dgm:prSet presAssocID="{F353B9DD-0F61-4898-852A-8785D332CF2A}" presName="topConnNode2" presStyleLbl="node2" presStyleIdx="0" presStyleCnt="0"/>
      <dgm:spPr/>
    </dgm:pt>
    <dgm:pt modelId="{D0C4E84C-A9EE-45E2-AE8D-87F281327500}" type="pres">
      <dgm:prSet presAssocID="{F353B9DD-0F61-4898-852A-8785D332CF2A}" presName="hierChild4" presStyleCnt="0"/>
      <dgm:spPr/>
    </dgm:pt>
    <dgm:pt modelId="{D74C83F3-DE16-43DF-9BA1-6466DC4F068E}" type="pres">
      <dgm:prSet presAssocID="{F353B9DD-0F61-4898-852A-8785D332CF2A}" presName="hierChild5" presStyleCnt="0"/>
      <dgm:spPr/>
    </dgm:pt>
    <dgm:pt modelId="{B9BF5D02-74A6-4AB7-9F08-7F8EAE6D946B}" type="pres">
      <dgm:prSet presAssocID="{BD710BE4-92AB-4E43-9D12-A245496BFE9F}" presName="hierChild3" presStyleCnt="0"/>
      <dgm:spPr/>
    </dgm:pt>
  </dgm:ptLst>
  <dgm:cxnLst>
    <dgm:cxn modelId="{A501031A-B445-4ECB-8C2E-C893AE5F91C9}" type="presOf" srcId="{21D2F02F-86A9-43FC-9157-8B55FF0B23CF}" destId="{C53DB40B-CA52-48E4-AA8C-EDF11BDCE9FA}" srcOrd="1" destOrd="0" presId="urn:microsoft.com/office/officeart/2008/layout/HalfCircleOrganizationChart"/>
    <dgm:cxn modelId="{AC7DE11C-AFA7-40DE-8755-320ECA89C133}" srcId="{109CC706-0C58-4F0E-8C82-7FD1A65BE28B}" destId="{BD710BE4-92AB-4E43-9D12-A245496BFE9F}" srcOrd="0" destOrd="0" parTransId="{16FE1D5B-F6A5-431D-AE00-E82481C48B72}" sibTransId="{1E617DA1-F06E-4B00-9477-E926C15725EB}"/>
    <dgm:cxn modelId="{3841B31D-AC8C-4466-AB30-E00BA5DD9CBD}" srcId="{BD710BE4-92AB-4E43-9D12-A245496BFE9F}" destId="{21D2F02F-86A9-43FC-9157-8B55FF0B23CF}" srcOrd="1" destOrd="0" parTransId="{320FA083-850D-412E-A911-D827D140E286}" sibTransId="{B03AA2DE-2450-47FD-BA7E-0B15D0AFD306}"/>
    <dgm:cxn modelId="{DDEBFC1D-5A5B-47AD-B6D9-DA5A5471E403}" srcId="{BD710BE4-92AB-4E43-9D12-A245496BFE9F}" destId="{534812E3-4052-492F-A045-A7CE01ED588F}" srcOrd="0" destOrd="0" parTransId="{D2D9DAB6-26FB-4329-95BC-9953E5026AA0}" sibTransId="{0815DCE2-5011-42A4-8599-5654935F5225}"/>
    <dgm:cxn modelId="{445D555C-1B25-47C6-AD85-0F3F922667AC}" type="presOf" srcId="{F353B9DD-0F61-4898-852A-8785D332CF2A}" destId="{5B789C4A-B5D5-4502-AD4A-8BF6E9071C0D}" srcOrd="0" destOrd="0" presId="urn:microsoft.com/office/officeart/2008/layout/HalfCircleOrganizationChart"/>
    <dgm:cxn modelId="{C844F75C-5773-45A1-A20D-5F831333B747}" type="presOf" srcId="{BD710BE4-92AB-4E43-9D12-A245496BFE9F}" destId="{6CB0EF63-0C8C-4EC7-A5EA-7F24825C1FF5}" srcOrd="1" destOrd="0" presId="urn:microsoft.com/office/officeart/2008/layout/HalfCircleOrganizationChart"/>
    <dgm:cxn modelId="{6C35F862-950C-458F-B25D-B9EA51754D02}" type="presOf" srcId="{4B6B21ED-8841-4673-8D0F-D0942601071D}" destId="{AB7B2AC2-F4F5-4663-9441-4CB946C2CB27}" srcOrd="1" destOrd="0" presId="urn:microsoft.com/office/officeart/2008/layout/HalfCircleOrganizationChart"/>
    <dgm:cxn modelId="{6C012A4A-A0F9-40C5-9594-C5702351A451}" type="presOf" srcId="{86F62933-E8A5-491C-B7F9-197CCDCCD193}" destId="{947CDCC7-9E65-4C8D-9F6F-783E58FC4046}" srcOrd="0" destOrd="0" presId="urn:microsoft.com/office/officeart/2008/layout/HalfCircleOrganizationChart"/>
    <dgm:cxn modelId="{62B46E7A-335D-4765-984D-006DE74EC23B}" type="presOf" srcId="{F353B9DD-0F61-4898-852A-8785D332CF2A}" destId="{213C1DF4-226A-4D86-BB76-F5AEAE6E9133}" srcOrd="1" destOrd="0" presId="urn:microsoft.com/office/officeart/2008/layout/HalfCircleOrganizationChart"/>
    <dgm:cxn modelId="{A5418486-5DFE-485E-B2A5-C4A7E2DF90A3}" type="presOf" srcId="{D2D9DAB6-26FB-4329-95BC-9953E5026AA0}" destId="{60D18745-D91C-4645-B24E-2F4E030A81BC}" srcOrd="0" destOrd="0" presId="urn:microsoft.com/office/officeart/2008/layout/HalfCircleOrganizationChart"/>
    <dgm:cxn modelId="{E368889C-210F-4B5B-85C6-F97B656ED2B8}" type="presOf" srcId="{4B6B21ED-8841-4673-8D0F-D0942601071D}" destId="{9CD39049-9E38-4BE8-81D1-1FBADA17490E}" srcOrd="0" destOrd="0" presId="urn:microsoft.com/office/officeart/2008/layout/HalfCircleOrganizationChart"/>
    <dgm:cxn modelId="{702B3AA6-D2FB-4B4B-828D-76021E862D01}" type="presOf" srcId="{109CC706-0C58-4F0E-8C82-7FD1A65BE28B}" destId="{F16408F3-2BBA-4D3A-A907-3047493C378D}" srcOrd="0" destOrd="0" presId="urn:microsoft.com/office/officeart/2008/layout/HalfCircleOrganizationChart"/>
    <dgm:cxn modelId="{36055BAE-F90B-4940-9DF4-A7654C47F1CC}" type="presOf" srcId="{236C976E-22CF-4E32-A90A-B20EF53C8313}" destId="{09E3777B-45E8-4E7C-8884-124CC946DF31}" srcOrd="0" destOrd="0" presId="urn:microsoft.com/office/officeart/2008/layout/HalfCircleOrganizationChart"/>
    <dgm:cxn modelId="{88C85BAE-E320-4852-A780-A813704AD9F2}" srcId="{BD710BE4-92AB-4E43-9D12-A245496BFE9F}" destId="{F353B9DD-0F61-4898-852A-8785D332CF2A}" srcOrd="3" destOrd="0" parTransId="{236C976E-22CF-4E32-A90A-B20EF53C8313}" sibTransId="{86203430-C4F2-4EEA-9A44-97D85AD7A65F}"/>
    <dgm:cxn modelId="{975E4BB8-8B07-4169-973E-1F1A8D620FAE}" type="presOf" srcId="{BD710BE4-92AB-4E43-9D12-A245496BFE9F}" destId="{5716884A-EA08-45C8-9C4D-C468B84797C3}" srcOrd="0" destOrd="0" presId="urn:microsoft.com/office/officeart/2008/layout/HalfCircleOrganizationChart"/>
    <dgm:cxn modelId="{867FFFC0-B0A3-49E6-BDF2-0AE3A28E7160}" type="presOf" srcId="{534812E3-4052-492F-A045-A7CE01ED588F}" destId="{6A9A0E34-022F-4650-A52A-503F940EC574}" srcOrd="1" destOrd="0" presId="urn:microsoft.com/office/officeart/2008/layout/HalfCircleOrganizationChart"/>
    <dgm:cxn modelId="{98927FCF-CD2F-457A-9A8C-4D0C76857DB1}" type="presOf" srcId="{21D2F02F-86A9-43FC-9157-8B55FF0B23CF}" destId="{5F46BEB9-085F-4B64-9973-915923CCF724}" srcOrd="0" destOrd="0" presId="urn:microsoft.com/office/officeart/2008/layout/HalfCircleOrganizationChart"/>
    <dgm:cxn modelId="{04EFD4DE-8A6D-457D-9778-7FC463FA45E0}" srcId="{BD710BE4-92AB-4E43-9D12-A245496BFE9F}" destId="{4B6B21ED-8841-4673-8D0F-D0942601071D}" srcOrd="2" destOrd="0" parTransId="{86F62933-E8A5-491C-B7F9-197CCDCCD193}" sibTransId="{1D539EDE-A895-44AB-BCB6-B1F7036F6CC1}"/>
    <dgm:cxn modelId="{70E1BBEE-2CF9-490C-B479-F29DDEE29F24}" type="presOf" srcId="{534812E3-4052-492F-A045-A7CE01ED588F}" destId="{3B40937E-42FA-498E-AFF3-4AE243AA53A3}" srcOrd="0" destOrd="0" presId="urn:microsoft.com/office/officeart/2008/layout/HalfCircleOrganizationChart"/>
    <dgm:cxn modelId="{88BA4BFC-A91D-43F4-825C-1C10B58D098F}" type="presOf" srcId="{320FA083-850D-412E-A911-D827D140E286}" destId="{D3C5B72C-308F-4173-B4DD-874F25F1123D}" srcOrd="0" destOrd="0" presId="urn:microsoft.com/office/officeart/2008/layout/HalfCircleOrganizationChart"/>
    <dgm:cxn modelId="{ED4FD47E-ED16-4BA5-B57F-6E3EACA1F172}" type="presParOf" srcId="{F16408F3-2BBA-4D3A-A907-3047493C378D}" destId="{3B590140-83FF-4EC3-B33C-FEAD06D5547F}" srcOrd="0" destOrd="0" presId="urn:microsoft.com/office/officeart/2008/layout/HalfCircleOrganizationChart"/>
    <dgm:cxn modelId="{BEB82887-7324-453D-B9DD-8BEA70BEB3A0}" type="presParOf" srcId="{3B590140-83FF-4EC3-B33C-FEAD06D5547F}" destId="{1C892460-E73D-4FEE-863D-34154FC13781}" srcOrd="0" destOrd="0" presId="urn:microsoft.com/office/officeart/2008/layout/HalfCircleOrganizationChart"/>
    <dgm:cxn modelId="{6A6B201C-614E-494A-B3AD-1BA9EF8F783A}" type="presParOf" srcId="{1C892460-E73D-4FEE-863D-34154FC13781}" destId="{5716884A-EA08-45C8-9C4D-C468B84797C3}" srcOrd="0" destOrd="0" presId="urn:microsoft.com/office/officeart/2008/layout/HalfCircleOrganizationChart"/>
    <dgm:cxn modelId="{1D2CCBDE-961A-4496-A2EE-0C93A05D1EDD}" type="presParOf" srcId="{1C892460-E73D-4FEE-863D-34154FC13781}" destId="{8D66676E-F09F-49F4-AA98-4251818656B0}" srcOrd="1" destOrd="0" presId="urn:microsoft.com/office/officeart/2008/layout/HalfCircleOrganizationChart"/>
    <dgm:cxn modelId="{22682F79-F7A6-42F5-AC45-3E04E372992B}" type="presParOf" srcId="{1C892460-E73D-4FEE-863D-34154FC13781}" destId="{DB4D1EE9-7DEC-4F58-B5F0-DD5C57C0E50F}" srcOrd="2" destOrd="0" presId="urn:microsoft.com/office/officeart/2008/layout/HalfCircleOrganizationChart"/>
    <dgm:cxn modelId="{3499B51B-F831-4B64-AE17-DC51D3442B2E}" type="presParOf" srcId="{1C892460-E73D-4FEE-863D-34154FC13781}" destId="{6CB0EF63-0C8C-4EC7-A5EA-7F24825C1FF5}" srcOrd="3" destOrd="0" presId="urn:microsoft.com/office/officeart/2008/layout/HalfCircleOrganizationChart"/>
    <dgm:cxn modelId="{377EF631-FCAB-4B36-98E4-CC0E0DD30412}" type="presParOf" srcId="{3B590140-83FF-4EC3-B33C-FEAD06D5547F}" destId="{0057998B-D5CA-4A01-BF4D-2B450856EF58}" srcOrd="1" destOrd="0" presId="urn:microsoft.com/office/officeart/2008/layout/HalfCircleOrganizationChart"/>
    <dgm:cxn modelId="{53D953EB-1CEA-40DC-9E3E-F78EF3C048D6}" type="presParOf" srcId="{0057998B-D5CA-4A01-BF4D-2B450856EF58}" destId="{60D18745-D91C-4645-B24E-2F4E030A81BC}" srcOrd="0" destOrd="0" presId="urn:microsoft.com/office/officeart/2008/layout/HalfCircleOrganizationChart"/>
    <dgm:cxn modelId="{A15B8B4F-723C-4F0F-B601-6BF7633C012C}" type="presParOf" srcId="{0057998B-D5CA-4A01-BF4D-2B450856EF58}" destId="{B6654A7E-B690-4462-A171-B0BA4B2F5587}" srcOrd="1" destOrd="0" presId="urn:microsoft.com/office/officeart/2008/layout/HalfCircleOrganizationChart"/>
    <dgm:cxn modelId="{C13C1586-9666-4FE1-B941-EF2F343448E6}" type="presParOf" srcId="{B6654A7E-B690-4462-A171-B0BA4B2F5587}" destId="{BCAB7312-6DF1-448F-8F27-13D5462B3254}" srcOrd="0" destOrd="0" presId="urn:microsoft.com/office/officeart/2008/layout/HalfCircleOrganizationChart"/>
    <dgm:cxn modelId="{0FCBEEBE-8AA1-40A7-A1D8-355FB45CDD6E}" type="presParOf" srcId="{BCAB7312-6DF1-448F-8F27-13D5462B3254}" destId="{3B40937E-42FA-498E-AFF3-4AE243AA53A3}" srcOrd="0" destOrd="0" presId="urn:microsoft.com/office/officeart/2008/layout/HalfCircleOrganizationChart"/>
    <dgm:cxn modelId="{5022DDF2-40D5-4550-BA47-01D80541DEF9}" type="presParOf" srcId="{BCAB7312-6DF1-448F-8F27-13D5462B3254}" destId="{3D96F429-92F6-4CCD-B601-74A419097292}" srcOrd="1" destOrd="0" presId="urn:microsoft.com/office/officeart/2008/layout/HalfCircleOrganizationChart"/>
    <dgm:cxn modelId="{F250111B-D0F7-4AF9-BC9C-74CE6AA5DEAB}" type="presParOf" srcId="{BCAB7312-6DF1-448F-8F27-13D5462B3254}" destId="{3041F1B7-BBBF-4CFA-8355-E5145407DE84}" srcOrd="2" destOrd="0" presId="urn:microsoft.com/office/officeart/2008/layout/HalfCircleOrganizationChart"/>
    <dgm:cxn modelId="{B572078B-32BF-430F-9712-D10F1F911184}" type="presParOf" srcId="{BCAB7312-6DF1-448F-8F27-13D5462B3254}" destId="{6A9A0E34-022F-4650-A52A-503F940EC574}" srcOrd="3" destOrd="0" presId="urn:microsoft.com/office/officeart/2008/layout/HalfCircleOrganizationChart"/>
    <dgm:cxn modelId="{F11DC5F7-2EFC-415C-90A8-1E75F5FBC972}" type="presParOf" srcId="{B6654A7E-B690-4462-A171-B0BA4B2F5587}" destId="{D2ED4FCE-E1A3-4CFF-8D09-9DB89B25C1E0}" srcOrd="1" destOrd="0" presId="urn:microsoft.com/office/officeart/2008/layout/HalfCircleOrganizationChart"/>
    <dgm:cxn modelId="{372051A6-4EC4-455A-9051-0B7CA6978404}" type="presParOf" srcId="{B6654A7E-B690-4462-A171-B0BA4B2F5587}" destId="{C32E6E8A-1A44-4DFD-BE1D-06CB180DBCA4}" srcOrd="2" destOrd="0" presId="urn:microsoft.com/office/officeart/2008/layout/HalfCircleOrganizationChart"/>
    <dgm:cxn modelId="{8F857D32-E39D-4E11-A069-F859DAFCC297}" type="presParOf" srcId="{0057998B-D5CA-4A01-BF4D-2B450856EF58}" destId="{D3C5B72C-308F-4173-B4DD-874F25F1123D}" srcOrd="2" destOrd="0" presId="urn:microsoft.com/office/officeart/2008/layout/HalfCircleOrganizationChart"/>
    <dgm:cxn modelId="{26FEFBFD-F5D9-4822-8DEF-D854B5637EE3}" type="presParOf" srcId="{0057998B-D5CA-4A01-BF4D-2B450856EF58}" destId="{FAE422FF-AABB-48F7-B40C-9CC30CE7EA1C}" srcOrd="3" destOrd="0" presId="urn:microsoft.com/office/officeart/2008/layout/HalfCircleOrganizationChart"/>
    <dgm:cxn modelId="{9A03F47D-DDBC-421A-8736-9A7B5BA06A48}" type="presParOf" srcId="{FAE422FF-AABB-48F7-B40C-9CC30CE7EA1C}" destId="{37FB2524-00CC-4C6E-9F1E-EB90B2BD209C}" srcOrd="0" destOrd="0" presId="urn:microsoft.com/office/officeart/2008/layout/HalfCircleOrganizationChart"/>
    <dgm:cxn modelId="{0E68AADA-7E78-423F-A0AA-6F548DC2945C}" type="presParOf" srcId="{37FB2524-00CC-4C6E-9F1E-EB90B2BD209C}" destId="{5F46BEB9-085F-4B64-9973-915923CCF724}" srcOrd="0" destOrd="0" presId="urn:microsoft.com/office/officeart/2008/layout/HalfCircleOrganizationChart"/>
    <dgm:cxn modelId="{894271A5-9B52-45E6-9042-99BFDD190EFB}" type="presParOf" srcId="{37FB2524-00CC-4C6E-9F1E-EB90B2BD209C}" destId="{73AB600F-A61D-45CE-836B-209265F75D62}" srcOrd="1" destOrd="0" presId="urn:microsoft.com/office/officeart/2008/layout/HalfCircleOrganizationChart"/>
    <dgm:cxn modelId="{C194A38B-7785-42B5-9DD3-DC34A242A395}" type="presParOf" srcId="{37FB2524-00CC-4C6E-9F1E-EB90B2BD209C}" destId="{3F818FAB-AF81-4807-A466-FCBE2CD7E559}" srcOrd="2" destOrd="0" presId="urn:microsoft.com/office/officeart/2008/layout/HalfCircleOrganizationChart"/>
    <dgm:cxn modelId="{A5E011CE-EB98-4BF4-B70C-2B35AF578A02}" type="presParOf" srcId="{37FB2524-00CC-4C6E-9F1E-EB90B2BD209C}" destId="{C53DB40B-CA52-48E4-AA8C-EDF11BDCE9FA}" srcOrd="3" destOrd="0" presId="urn:microsoft.com/office/officeart/2008/layout/HalfCircleOrganizationChart"/>
    <dgm:cxn modelId="{7BDEFAC7-34A0-408D-9832-737252BA957D}" type="presParOf" srcId="{FAE422FF-AABB-48F7-B40C-9CC30CE7EA1C}" destId="{423B3E77-092F-487A-AAB9-7C720E68294B}" srcOrd="1" destOrd="0" presId="urn:microsoft.com/office/officeart/2008/layout/HalfCircleOrganizationChart"/>
    <dgm:cxn modelId="{4E080F15-4FCA-4A8C-B135-03D9AE9A013F}" type="presParOf" srcId="{FAE422FF-AABB-48F7-B40C-9CC30CE7EA1C}" destId="{600FB695-1481-4ED5-B61F-170672E4CBBC}" srcOrd="2" destOrd="0" presId="urn:microsoft.com/office/officeart/2008/layout/HalfCircleOrganizationChart"/>
    <dgm:cxn modelId="{C76E3FDF-005A-4998-9902-C9770C6ABAC2}" type="presParOf" srcId="{0057998B-D5CA-4A01-BF4D-2B450856EF58}" destId="{947CDCC7-9E65-4C8D-9F6F-783E58FC4046}" srcOrd="4" destOrd="0" presId="urn:microsoft.com/office/officeart/2008/layout/HalfCircleOrganizationChart"/>
    <dgm:cxn modelId="{E9F80F9F-597A-4B1E-921D-8CDC52C273CD}" type="presParOf" srcId="{0057998B-D5CA-4A01-BF4D-2B450856EF58}" destId="{6A713C57-0A3F-45CA-BC59-4399EDD525F3}" srcOrd="5" destOrd="0" presId="urn:microsoft.com/office/officeart/2008/layout/HalfCircleOrganizationChart"/>
    <dgm:cxn modelId="{C9285AFF-3448-4FC3-A0FD-CA7B6D08828A}" type="presParOf" srcId="{6A713C57-0A3F-45CA-BC59-4399EDD525F3}" destId="{65D94685-4E96-4013-8475-26947F8EC28B}" srcOrd="0" destOrd="0" presId="urn:microsoft.com/office/officeart/2008/layout/HalfCircleOrganizationChart"/>
    <dgm:cxn modelId="{B81846C0-0621-4E26-A335-119B987E38B8}" type="presParOf" srcId="{65D94685-4E96-4013-8475-26947F8EC28B}" destId="{9CD39049-9E38-4BE8-81D1-1FBADA17490E}" srcOrd="0" destOrd="0" presId="urn:microsoft.com/office/officeart/2008/layout/HalfCircleOrganizationChart"/>
    <dgm:cxn modelId="{3D0FC64A-9747-471B-8E1D-459733B04634}" type="presParOf" srcId="{65D94685-4E96-4013-8475-26947F8EC28B}" destId="{29F64CE1-3E8A-441E-BDDA-3FB486E2DD7D}" srcOrd="1" destOrd="0" presId="urn:microsoft.com/office/officeart/2008/layout/HalfCircleOrganizationChart"/>
    <dgm:cxn modelId="{9BDBEC8E-6902-4894-9036-C9AF2A14F72C}" type="presParOf" srcId="{65D94685-4E96-4013-8475-26947F8EC28B}" destId="{D77A66C1-C3B0-4898-9B25-58F0C1A85E56}" srcOrd="2" destOrd="0" presId="urn:microsoft.com/office/officeart/2008/layout/HalfCircleOrganizationChart"/>
    <dgm:cxn modelId="{C929EA3A-6EF8-4165-A1A6-913C0798706C}" type="presParOf" srcId="{65D94685-4E96-4013-8475-26947F8EC28B}" destId="{AB7B2AC2-F4F5-4663-9441-4CB946C2CB27}" srcOrd="3" destOrd="0" presId="urn:microsoft.com/office/officeart/2008/layout/HalfCircleOrganizationChart"/>
    <dgm:cxn modelId="{8FB08335-E99A-4870-B8F8-B986615DB0BA}" type="presParOf" srcId="{6A713C57-0A3F-45CA-BC59-4399EDD525F3}" destId="{1933EB1C-AC45-4FF0-80B1-F82ECA6DA618}" srcOrd="1" destOrd="0" presId="urn:microsoft.com/office/officeart/2008/layout/HalfCircleOrganizationChart"/>
    <dgm:cxn modelId="{351B15EB-D75B-40D7-858C-C32541C0F86C}" type="presParOf" srcId="{6A713C57-0A3F-45CA-BC59-4399EDD525F3}" destId="{106BADFF-B28B-4D2C-A85A-22954D76344D}" srcOrd="2" destOrd="0" presId="urn:microsoft.com/office/officeart/2008/layout/HalfCircleOrganizationChart"/>
    <dgm:cxn modelId="{046BA846-B847-480E-81FC-4D4A927542CA}" type="presParOf" srcId="{0057998B-D5CA-4A01-BF4D-2B450856EF58}" destId="{09E3777B-45E8-4E7C-8884-124CC946DF31}" srcOrd="6" destOrd="0" presId="urn:microsoft.com/office/officeart/2008/layout/HalfCircleOrganizationChart"/>
    <dgm:cxn modelId="{56A22FD8-843A-4675-B5C2-F8D2C1AE2AA4}" type="presParOf" srcId="{0057998B-D5CA-4A01-BF4D-2B450856EF58}" destId="{E230A739-B544-43BE-BF02-3130A7A6F8E7}" srcOrd="7" destOrd="0" presId="urn:microsoft.com/office/officeart/2008/layout/HalfCircleOrganizationChart"/>
    <dgm:cxn modelId="{C538C0C8-284D-4DAD-A030-05062D181AD1}" type="presParOf" srcId="{E230A739-B544-43BE-BF02-3130A7A6F8E7}" destId="{31BE49FE-E037-48DE-91BB-EE61601E69DA}" srcOrd="0" destOrd="0" presId="urn:microsoft.com/office/officeart/2008/layout/HalfCircleOrganizationChart"/>
    <dgm:cxn modelId="{0AC30F98-87B5-40D1-9E9A-CFBF343384E7}" type="presParOf" srcId="{31BE49FE-E037-48DE-91BB-EE61601E69DA}" destId="{5B789C4A-B5D5-4502-AD4A-8BF6E9071C0D}" srcOrd="0" destOrd="0" presId="urn:microsoft.com/office/officeart/2008/layout/HalfCircleOrganizationChart"/>
    <dgm:cxn modelId="{F97B201F-1D46-401F-A585-BD82BE5554B8}" type="presParOf" srcId="{31BE49FE-E037-48DE-91BB-EE61601E69DA}" destId="{52A2AE6E-810D-470A-8A1B-517891FFC13A}" srcOrd="1" destOrd="0" presId="urn:microsoft.com/office/officeart/2008/layout/HalfCircleOrganizationChart"/>
    <dgm:cxn modelId="{2D1B27DE-C0D4-4AF1-997B-B26950D5B887}" type="presParOf" srcId="{31BE49FE-E037-48DE-91BB-EE61601E69DA}" destId="{D9CC1454-930B-4272-BEBA-1513F78243A9}" srcOrd="2" destOrd="0" presId="urn:microsoft.com/office/officeart/2008/layout/HalfCircleOrganizationChart"/>
    <dgm:cxn modelId="{BF93A222-8D49-4ABE-99E9-135B4A07F6A6}" type="presParOf" srcId="{31BE49FE-E037-48DE-91BB-EE61601E69DA}" destId="{213C1DF4-226A-4D86-BB76-F5AEAE6E9133}" srcOrd="3" destOrd="0" presId="urn:microsoft.com/office/officeart/2008/layout/HalfCircleOrganizationChart"/>
    <dgm:cxn modelId="{55C6A9C4-86B9-45F3-8EE3-F23DF260EAE6}" type="presParOf" srcId="{E230A739-B544-43BE-BF02-3130A7A6F8E7}" destId="{D0C4E84C-A9EE-45E2-AE8D-87F281327500}" srcOrd="1" destOrd="0" presId="urn:microsoft.com/office/officeart/2008/layout/HalfCircleOrganizationChart"/>
    <dgm:cxn modelId="{675708DF-D243-413D-9F8B-FF40D3F7FD64}" type="presParOf" srcId="{E230A739-B544-43BE-BF02-3130A7A6F8E7}" destId="{D74C83F3-DE16-43DF-9BA1-6466DC4F068E}" srcOrd="2" destOrd="0" presId="urn:microsoft.com/office/officeart/2008/layout/HalfCircleOrganizationChart"/>
    <dgm:cxn modelId="{2BFEB31D-B40B-4476-899C-CF6ED394122A}" type="presParOf" srcId="{3B590140-83FF-4EC3-B33C-FEAD06D5547F}" destId="{B9BF5D02-74A6-4AB7-9F08-7F8EAE6D946B}"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9CC706-0C58-4F0E-8C82-7FD1A65BE28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BD710BE4-92AB-4E43-9D12-A245496BFE9F}">
      <dgm:prSet phldrT="[Text]"/>
      <dgm:spPr/>
      <dgm:t>
        <a:bodyPr/>
        <a:lstStyle/>
        <a:p>
          <a:r>
            <a:rPr lang="en-US" b="1" dirty="0"/>
            <a:t>ESC</a:t>
          </a:r>
          <a:br>
            <a:rPr lang="en-US" b="1" dirty="0"/>
          </a:br>
          <a:r>
            <a:rPr lang="en-US" b="0" i="1" dirty="0"/>
            <a:t>Lead Organization of a Consortium</a:t>
          </a:r>
        </a:p>
      </dgm:t>
    </dgm:pt>
    <dgm:pt modelId="{16FE1D5B-F6A5-431D-AE00-E82481C48B72}" type="parTrans" cxnId="{AC7DE11C-AFA7-40DE-8755-320ECA89C133}">
      <dgm:prSet/>
      <dgm:spPr/>
      <dgm:t>
        <a:bodyPr/>
        <a:lstStyle/>
        <a:p>
          <a:endParaRPr lang="en-US"/>
        </a:p>
      </dgm:t>
    </dgm:pt>
    <dgm:pt modelId="{1E617DA1-F06E-4B00-9477-E926C15725EB}" type="sibTrans" cxnId="{AC7DE11C-AFA7-40DE-8755-320ECA89C133}">
      <dgm:prSet/>
      <dgm:spPr/>
      <dgm:t>
        <a:bodyPr/>
        <a:lstStyle/>
        <a:p>
          <a:endParaRPr lang="en-US"/>
        </a:p>
      </dgm:t>
    </dgm:pt>
    <dgm:pt modelId="{534812E3-4052-492F-A045-A7CE01ED588F}">
      <dgm:prSet phldrT="[Text]"/>
      <dgm:spPr/>
      <dgm:t>
        <a:bodyPr/>
        <a:lstStyle/>
        <a:p>
          <a:r>
            <a:rPr lang="en-US" b="1" dirty="0"/>
            <a:t>ISD</a:t>
          </a:r>
          <a:br>
            <a:rPr lang="en-US" b="1" dirty="0"/>
          </a:br>
          <a:r>
            <a:rPr lang="en-US" b="0" i="1" dirty="0"/>
            <a:t>Service provider</a:t>
          </a:r>
          <a:endParaRPr lang="en-US" b="1" dirty="0"/>
        </a:p>
      </dgm:t>
    </dgm:pt>
    <dgm:pt modelId="{D2D9DAB6-26FB-4329-95BC-9953E5026AA0}" type="parTrans" cxnId="{DDEBFC1D-5A5B-47AD-B6D9-DA5A5471E403}">
      <dgm:prSet/>
      <dgm:spPr/>
      <dgm:t>
        <a:bodyPr/>
        <a:lstStyle/>
        <a:p>
          <a:endParaRPr lang="en-US"/>
        </a:p>
      </dgm:t>
    </dgm:pt>
    <dgm:pt modelId="{0815DCE2-5011-42A4-8599-5654935F5225}" type="sibTrans" cxnId="{DDEBFC1D-5A5B-47AD-B6D9-DA5A5471E403}">
      <dgm:prSet/>
      <dgm:spPr/>
      <dgm:t>
        <a:bodyPr/>
        <a:lstStyle/>
        <a:p>
          <a:endParaRPr lang="en-US"/>
        </a:p>
      </dgm:t>
    </dgm:pt>
    <dgm:pt modelId="{4B6B21ED-8841-4673-8D0F-D0942601071D}">
      <dgm:prSet phldrT="[Text]"/>
      <dgm:spPr/>
      <dgm:t>
        <a:bodyPr/>
        <a:lstStyle/>
        <a:p>
          <a:r>
            <a:rPr lang="en-US" b="1" dirty="0"/>
            <a:t>Library</a:t>
          </a:r>
        </a:p>
        <a:p>
          <a:r>
            <a:rPr lang="en-US" b="0" i="1" dirty="0"/>
            <a:t>Service provide</a:t>
          </a:r>
          <a:br>
            <a:rPr lang="en-US" b="0" i="1" dirty="0"/>
          </a:br>
          <a:r>
            <a:rPr lang="en-US" b="0" i="1" dirty="0"/>
            <a:t>(Distance Learning)</a:t>
          </a:r>
        </a:p>
      </dgm:t>
    </dgm:pt>
    <dgm:pt modelId="{86F62933-E8A5-491C-B7F9-197CCDCCD193}" type="parTrans" cxnId="{04EFD4DE-8A6D-457D-9778-7FC463FA45E0}">
      <dgm:prSet/>
      <dgm:spPr/>
      <dgm:t>
        <a:bodyPr/>
        <a:lstStyle/>
        <a:p>
          <a:endParaRPr lang="en-US"/>
        </a:p>
      </dgm:t>
    </dgm:pt>
    <dgm:pt modelId="{1D539EDE-A895-44AB-BCB6-B1F7036F6CC1}" type="sibTrans" cxnId="{04EFD4DE-8A6D-457D-9778-7FC463FA45E0}">
      <dgm:prSet/>
      <dgm:spPr/>
      <dgm:t>
        <a:bodyPr/>
        <a:lstStyle/>
        <a:p>
          <a:endParaRPr lang="en-US"/>
        </a:p>
      </dgm:t>
    </dgm:pt>
    <dgm:pt modelId="{20807E4C-E06B-45D4-9D90-2A4BCCF8C28D}">
      <dgm:prSet/>
      <dgm:spPr/>
      <dgm:t>
        <a:bodyPr/>
        <a:lstStyle/>
        <a:p>
          <a:r>
            <a:rPr lang="en-US" b="1" dirty="0"/>
            <a:t>Community College</a:t>
          </a:r>
          <a:br>
            <a:rPr lang="en-US" dirty="0"/>
          </a:br>
          <a:r>
            <a:rPr lang="en-US" i="1" dirty="0"/>
            <a:t>Service provider</a:t>
          </a:r>
          <a:br>
            <a:rPr lang="en-US" i="1" dirty="0"/>
          </a:br>
          <a:r>
            <a:rPr lang="en-US" i="1" dirty="0"/>
            <a:t>(workforce training) </a:t>
          </a:r>
        </a:p>
      </dgm:t>
    </dgm:pt>
    <dgm:pt modelId="{E8114610-98C5-4F0D-BCC0-C800A85DA86E}" type="parTrans" cxnId="{CA10F0FB-7659-42AF-8FDE-3B426EFAB2FD}">
      <dgm:prSet/>
      <dgm:spPr/>
      <dgm:t>
        <a:bodyPr/>
        <a:lstStyle/>
        <a:p>
          <a:endParaRPr lang="en-US"/>
        </a:p>
      </dgm:t>
    </dgm:pt>
    <dgm:pt modelId="{514DE5E6-6831-41CD-9A73-18DD3F3A1776}" type="sibTrans" cxnId="{CA10F0FB-7659-42AF-8FDE-3B426EFAB2FD}">
      <dgm:prSet/>
      <dgm:spPr/>
      <dgm:t>
        <a:bodyPr/>
        <a:lstStyle/>
        <a:p>
          <a:endParaRPr lang="en-US"/>
        </a:p>
      </dgm:t>
    </dgm:pt>
    <dgm:pt modelId="{51E53C97-55F4-4C4A-996E-45CE5EA5CDEE}">
      <dgm:prSet/>
      <dgm:spPr/>
      <dgm:t>
        <a:bodyPr/>
        <a:lstStyle/>
        <a:p>
          <a:r>
            <a:rPr lang="en-US" b="1" dirty="0"/>
            <a:t>Board</a:t>
          </a:r>
          <a:br>
            <a:rPr lang="en-US" b="1" dirty="0"/>
          </a:br>
          <a:r>
            <a:rPr lang="en-US" b="0" i="1" dirty="0"/>
            <a:t>Grant recipient, </a:t>
          </a:r>
          <a:br>
            <a:rPr lang="en-US" b="0" i="1" dirty="0"/>
          </a:br>
          <a:r>
            <a:rPr lang="en-US" b="0" i="1" dirty="0"/>
            <a:t>fiscal agent</a:t>
          </a:r>
          <a:endParaRPr lang="en-US" dirty="0"/>
        </a:p>
      </dgm:t>
    </dgm:pt>
    <dgm:pt modelId="{00987C41-B6B9-47BB-8483-A8275B681E3F}" type="parTrans" cxnId="{DAC15BB8-7CD0-4795-8728-0EE884A95355}">
      <dgm:prSet/>
      <dgm:spPr/>
      <dgm:t>
        <a:bodyPr/>
        <a:lstStyle/>
        <a:p>
          <a:endParaRPr lang="en-US"/>
        </a:p>
      </dgm:t>
    </dgm:pt>
    <dgm:pt modelId="{77B0C0E8-0C81-4D8E-B6B4-505F3D9661A5}" type="sibTrans" cxnId="{DAC15BB8-7CD0-4795-8728-0EE884A95355}">
      <dgm:prSet/>
      <dgm:spPr/>
      <dgm:t>
        <a:bodyPr/>
        <a:lstStyle/>
        <a:p>
          <a:endParaRPr lang="en-US"/>
        </a:p>
      </dgm:t>
    </dgm:pt>
    <dgm:pt modelId="{F16408F3-2BBA-4D3A-A907-3047493C378D}" type="pres">
      <dgm:prSet presAssocID="{109CC706-0C58-4F0E-8C82-7FD1A65BE28B}" presName="Name0" presStyleCnt="0">
        <dgm:presLayoutVars>
          <dgm:orgChart val="1"/>
          <dgm:chPref val="1"/>
          <dgm:dir/>
          <dgm:animOne val="branch"/>
          <dgm:animLvl val="lvl"/>
          <dgm:resizeHandles/>
        </dgm:presLayoutVars>
      </dgm:prSet>
      <dgm:spPr/>
    </dgm:pt>
    <dgm:pt modelId="{F351C809-D5CD-4B3A-80CF-514D9881CD52}" type="pres">
      <dgm:prSet presAssocID="{51E53C97-55F4-4C4A-996E-45CE5EA5CDEE}" presName="hierRoot1" presStyleCnt="0">
        <dgm:presLayoutVars>
          <dgm:hierBranch val="init"/>
        </dgm:presLayoutVars>
      </dgm:prSet>
      <dgm:spPr/>
    </dgm:pt>
    <dgm:pt modelId="{C7C118DC-013F-46FB-901C-37742C3CE9F0}" type="pres">
      <dgm:prSet presAssocID="{51E53C97-55F4-4C4A-996E-45CE5EA5CDEE}" presName="rootComposite1" presStyleCnt="0"/>
      <dgm:spPr/>
    </dgm:pt>
    <dgm:pt modelId="{01F82C5D-29B9-4B42-86FB-4572D44B63C0}" type="pres">
      <dgm:prSet presAssocID="{51E53C97-55F4-4C4A-996E-45CE5EA5CDEE}" presName="rootText1" presStyleLbl="alignAcc1" presStyleIdx="0" presStyleCnt="0">
        <dgm:presLayoutVars>
          <dgm:chPref val="3"/>
        </dgm:presLayoutVars>
      </dgm:prSet>
      <dgm:spPr/>
    </dgm:pt>
    <dgm:pt modelId="{B26911C8-262C-4CB0-BD39-D173A3AA48B5}" type="pres">
      <dgm:prSet presAssocID="{51E53C97-55F4-4C4A-996E-45CE5EA5CDEE}" presName="topArc1" presStyleLbl="parChTrans1D1" presStyleIdx="0" presStyleCnt="10"/>
      <dgm:spPr/>
    </dgm:pt>
    <dgm:pt modelId="{23C7BE89-231A-47E6-BDD8-E056EB674953}" type="pres">
      <dgm:prSet presAssocID="{51E53C97-55F4-4C4A-996E-45CE5EA5CDEE}" presName="bottomArc1" presStyleLbl="parChTrans1D1" presStyleIdx="1" presStyleCnt="10"/>
      <dgm:spPr/>
    </dgm:pt>
    <dgm:pt modelId="{01972634-9486-4EA4-B538-4E215C28156D}" type="pres">
      <dgm:prSet presAssocID="{51E53C97-55F4-4C4A-996E-45CE5EA5CDEE}" presName="topConnNode1" presStyleLbl="node1" presStyleIdx="0" presStyleCnt="0"/>
      <dgm:spPr/>
    </dgm:pt>
    <dgm:pt modelId="{3FEC1F4B-7D4C-480F-A63A-52A7DED179A8}" type="pres">
      <dgm:prSet presAssocID="{51E53C97-55F4-4C4A-996E-45CE5EA5CDEE}" presName="hierChild2" presStyleCnt="0"/>
      <dgm:spPr/>
    </dgm:pt>
    <dgm:pt modelId="{B20A9A2F-C973-4BED-A243-4FC4A763A9C7}" type="pres">
      <dgm:prSet presAssocID="{16FE1D5B-F6A5-431D-AE00-E82481C48B72}" presName="Name28" presStyleLbl="parChTrans1D2" presStyleIdx="0" presStyleCnt="1"/>
      <dgm:spPr/>
    </dgm:pt>
    <dgm:pt modelId="{47E35BF1-9588-44E0-B3C6-34F7E6763CD9}" type="pres">
      <dgm:prSet presAssocID="{BD710BE4-92AB-4E43-9D12-A245496BFE9F}" presName="hierRoot2" presStyleCnt="0">
        <dgm:presLayoutVars>
          <dgm:hierBranch val="init"/>
        </dgm:presLayoutVars>
      </dgm:prSet>
      <dgm:spPr/>
    </dgm:pt>
    <dgm:pt modelId="{95C9C645-3A7D-4F6A-BE3B-708061A03BB2}" type="pres">
      <dgm:prSet presAssocID="{BD710BE4-92AB-4E43-9D12-A245496BFE9F}" presName="rootComposite2" presStyleCnt="0"/>
      <dgm:spPr/>
    </dgm:pt>
    <dgm:pt modelId="{58F1F67B-F0BB-481D-9F42-6451E7F3CAE1}" type="pres">
      <dgm:prSet presAssocID="{BD710BE4-92AB-4E43-9D12-A245496BFE9F}" presName="rootText2" presStyleLbl="alignAcc1" presStyleIdx="0" presStyleCnt="0" custLinFactNeighborX="-862" custLinFactNeighborY="-2514">
        <dgm:presLayoutVars>
          <dgm:chPref val="3"/>
        </dgm:presLayoutVars>
      </dgm:prSet>
      <dgm:spPr/>
    </dgm:pt>
    <dgm:pt modelId="{D2E78B3B-14E5-4817-9275-A479FB8F5C22}" type="pres">
      <dgm:prSet presAssocID="{BD710BE4-92AB-4E43-9D12-A245496BFE9F}" presName="topArc2" presStyleLbl="parChTrans1D1" presStyleIdx="2" presStyleCnt="10"/>
      <dgm:spPr/>
    </dgm:pt>
    <dgm:pt modelId="{52A62CA8-5926-4A74-BEEB-DA7E47320822}" type="pres">
      <dgm:prSet presAssocID="{BD710BE4-92AB-4E43-9D12-A245496BFE9F}" presName="bottomArc2" presStyleLbl="parChTrans1D1" presStyleIdx="3" presStyleCnt="10"/>
      <dgm:spPr/>
    </dgm:pt>
    <dgm:pt modelId="{9D57FDFD-7BD4-4BD4-8B71-795B8D4137EE}" type="pres">
      <dgm:prSet presAssocID="{BD710BE4-92AB-4E43-9D12-A245496BFE9F}" presName="topConnNode2" presStyleLbl="node2" presStyleIdx="0" presStyleCnt="0"/>
      <dgm:spPr/>
    </dgm:pt>
    <dgm:pt modelId="{D8D615CE-8383-4B97-A25D-8A324723E877}" type="pres">
      <dgm:prSet presAssocID="{BD710BE4-92AB-4E43-9D12-A245496BFE9F}" presName="hierChild4" presStyleCnt="0"/>
      <dgm:spPr/>
    </dgm:pt>
    <dgm:pt modelId="{10EA2D6D-4C67-44EA-8034-6C34312847CB}" type="pres">
      <dgm:prSet presAssocID="{E8114610-98C5-4F0D-BCC0-C800A85DA86E}" presName="Name28" presStyleLbl="parChTrans1D3" presStyleIdx="0" presStyleCnt="3"/>
      <dgm:spPr/>
    </dgm:pt>
    <dgm:pt modelId="{C52029B5-92CA-4CE5-AB30-4410B976D4C8}" type="pres">
      <dgm:prSet presAssocID="{20807E4C-E06B-45D4-9D90-2A4BCCF8C28D}" presName="hierRoot2" presStyleCnt="0">
        <dgm:presLayoutVars>
          <dgm:hierBranch val="init"/>
        </dgm:presLayoutVars>
      </dgm:prSet>
      <dgm:spPr/>
    </dgm:pt>
    <dgm:pt modelId="{EF353738-E8E0-4585-A519-ACFEC6A44496}" type="pres">
      <dgm:prSet presAssocID="{20807E4C-E06B-45D4-9D90-2A4BCCF8C28D}" presName="rootComposite2" presStyleCnt="0"/>
      <dgm:spPr/>
    </dgm:pt>
    <dgm:pt modelId="{19BE1C80-7265-4BEE-9123-8F46CA91E868}" type="pres">
      <dgm:prSet presAssocID="{20807E4C-E06B-45D4-9D90-2A4BCCF8C28D}" presName="rootText2" presStyleLbl="alignAcc1" presStyleIdx="0" presStyleCnt="0" custLinFactY="83144" custLinFactNeighborY="100000">
        <dgm:presLayoutVars>
          <dgm:chPref val="3"/>
        </dgm:presLayoutVars>
      </dgm:prSet>
      <dgm:spPr/>
    </dgm:pt>
    <dgm:pt modelId="{7F35DACC-AF79-4381-911F-57E0473F3E50}" type="pres">
      <dgm:prSet presAssocID="{20807E4C-E06B-45D4-9D90-2A4BCCF8C28D}" presName="topArc2" presStyleLbl="parChTrans1D1" presStyleIdx="4" presStyleCnt="10"/>
      <dgm:spPr/>
    </dgm:pt>
    <dgm:pt modelId="{4FF056C2-93DA-4AAB-8696-5630FC35DF1B}" type="pres">
      <dgm:prSet presAssocID="{20807E4C-E06B-45D4-9D90-2A4BCCF8C28D}" presName="bottomArc2" presStyleLbl="parChTrans1D1" presStyleIdx="5" presStyleCnt="10"/>
      <dgm:spPr/>
    </dgm:pt>
    <dgm:pt modelId="{3E871E97-9FB5-4DC7-AF3A-FB6E18070FBE}" type="pres">
      <dgm:prSet presAssocID="{20807E4C-E06B-45D4-9D90-2A4BCCF8C28D}" presName="topConnNode2" presStyleLbl="node3" presStyleIdx="0" presStyleCnt="0"/>
      <dgm:spPr/>
    </dgm:pt>
    <dgm:pt modelId="{1F6EE59A-1D95-4E6C-8211-769301BA6D6E}" type="pres">
      <dgm:prSet presAssocID="{20807E4C-E06B-45D4-9D90-2A4BCCF8C28D}" presName="hierChild4" presStyleCnt="0"/>
      <dgm:spPr/>
    </dgm:pt>
    <dgm:pt modelId="{94AB23A0-BB79-4759-85D3-E6A7BBE51075}" type="pres">
      <dgm:prSet presAssocID="{20807E4C-E06B-45D4-9D90-2A4BCCF8C28D}" presName="hierChild5" presStyleCnt="0"/>
      <dgm:spPr/>
    </dgm:pt>
    <dgm:pt modelId="{60D18745-D91C-4645-B24E-2F4E030A81BC}" type="pres">
      <dgm:prSet presAssocID="{D2D9DAB6-26FB-4329-95BC-9953E5026AA0}" presName="Name28" presStyleLbl="parChTrans1D3" presStyleIdx="1" presStyleCnt="3"/>
      <dgm:spPr/>
    </dgm:pt>
    <dgm:pt modelId="{B6654A7E-B690-4462-A171-B0BA4B2F5587}" type="pres">
      <dgm:prSet presAssocID="{534812E3-4052-492F-A045-A7CE01ED588F}" presName="hierRoot2" presStyleCnt="0">
        <dgm:presLayoutVars>
          <dgm:hierBranch val="init"/>
        </dgm:presLayoutVars>
      </dgm:prSet>
      <dgm:spPr/>
    </dgm:pt>
    <dgm:pt modelId="{BCAB7312-6DF1-448F-8F27-13D5462B3254}" type="pres">
      <dgm:prSet presAssocID="{534812E3-4052-492F-A045-A7CE01ED588F}" presName="rootComposite2" presStyleCnt="0"/>
      <dgm:spPr/>
    </dgm:pt>
    <dgm:pt modelId="{3B40937E-42FA-498E-AFF3-4AE243AA53A3}" type="pres">
      <dgm:prSet presAssocID="{534812E3-4052-492F-A045-A7CE01ED588F}" presName="rootText2" presStyleLbl="alignAcc1" presStyleIdx="0" presStyleCnt="0" custLinFactY="-100000" custLinFactNeighborX="1035" custLinFactNeighborY="-121654">
        <dgm:presLayoutVars>
          <dgm:chPref val="3"/>
        </dgm:presLayoutVars>
      </dgm:prSet>
      <dgm:spPr/>
    </dgm:pt>
    <dgm:pt modelId="{3D96F429-92F6-4CCD-B601-74A419097292}" type="pres">
      <dgm:prSet presAssocID="{534812E3-4052-492F-A045-A7CE01ED588F}" presName="topArc2" presStyleLbl="parChTrans1D1" presStyleIdx="6" presStyleCnt="10"/>
      <dgm:spPr/>
    </dgm:pt>
    <dgm:pt modelId="{3041F1B7-BBBF-4CFA-8355-E5145407DE84}" type="pres">
      <dgm:prSet presAssocID="{534812E3-4052-492F-A045-A7CE01ED588F}" presName="bottomArc2" presStyleLbl="parChTrans1D1" presStyleIdx="7" presStyleCnt="10"/>
      <dgm:spPr/>
    </dgm:pt>
    <dgm:pt modelId="{6A9A0E34-022F-4650-A52A-503F940EC574}" type="pres">
      <dgm:prSet presAssocID="{534812E3-4052-492F-A045-A7CE01ED588F}" presName="topConnNode2" presStyleLbl="node3" presStyleIdx="0" presStyleCnt="0"/>
      <dgm:spPr/>
    </dgm:pt>
    <dgm:pt modelId="{D2ED4FCE-E1A3-4CFF-8D09-9DB89B25C1E0}" type="pres">
      <dgm:prSet presAssocID="{534812E3-4052-492F-A045-A7CE01ED588F}" presName="hierChild4" presStyleCnt="0"/>
      <dgm:spPr/>
    </dgm:pt>
    <dgm:pt modelId="{C32E6E8A-1A44-4DFD-BE1D-06CB180DBCA4}" type="pres">
      <dgm:prSet presAssocID="{534812E3-4052-492F-A045-A7CE01ED588F}" presName="hierChild5" presStyleCnt="0"/>
      <dgm:spPr/>
    </dgm:pt>
    <dgm:pt modelId="{947CDCC7-9E65-4C8D-9F6F-783E58FC4046}" type="pres">
      <dgm:prSet presAssocID="{86F62933-E8A5-491C-B7F9-197CCDCCD193}" presName="Name28" presStyleLbl="parChTrans1D3" presStyleIdx="2" presStyleCnt="3"/>
      <dgm:spPr/>
    </dgm:pt>
    <dgm:pt modelId="{6A713C57-0A3F-45CA-BC59-4399EDD525F3}" type="pres">
      <dgm:prSet presAssocID="{4B6B21ED-8841-4673-8D0F-D0942601071D}" presName="hierRoot2" presStyleCnt="0">
        <dgm:presLayoutVars>
          <dgm:hierBranch val="init"/>
        </dgm:presLayoutVars>
      </dgm:prSet>
      <dgm:spPr/>
    </dgm:pt>
    <dgm:pt modelId="{65D94685-4E96-4013-8475-26947F8EC28B}" type="pres">
      <dgm:prSet presAssocID="{4B6B21ED-8841-4673-8D0F-D0942601071D}" presName="rootComposite2" presStyleCnt="0"/>
      <dgm:spPr/>
    </dgm:pt>
    <dgm:pt modelId="{9CD39049-9E38-4BE8-81D1-1FBADA17490E}" type="pres">
      <dgm:prSet presAssocID="{4B6B21ED-8841-4673-8D0F-D0942601071D}" presName="rootText2" presStyleLbl="alignAcc1" presStyleIdx="0" presStyleCnt="0" custLinFactX="-24397" custLinFactY="-200000" custLinFactNeighborX="-100000" custLinFactNeighborY="-244070">
        <dgm:presLayoutVars>
          <dgm:chPref val="3"/>
        </dgm:presLayoutVars>
      </dgm:prSet>
      <dgm:spPr/>
    </dgm:pt>
    <dgm:pt modelId="{29F64CE1-3E8A-441E-BDDA-3FB486E2DD7D}" type="pres">
      <dgm:prSet presAssocID="{4B6B21ED-8841-4673-8D0F-D0942601071D}" presName="topArc2" presStyleLbl="parChTrans1D1" presStyleIdx="8" presStyleCnt="10"/>
      <dgm:spPr/>
    </dgm:pt>
    <dgm:pt modelId="{D77A66C1-C3B0-4898-9B25-58F0C1A85E56}" type="pres">
      <dgm:prSet presAssocID="{4B6B21ED-8841-4673-8D0F-D0942601071D}" presName="bottomArc2" presStyleLbl="parChTrans1D1" presStyleIdx="9" presStyleCnt="10"/>
      <dgm:spPr/>
    </dgm:pt>
    <dgm:pt modelId="{AB7B2AC2-F4F5-4663-9441-4CB946C2CB27}" type="pres">
      <dgm:prSet presAssocID="{4B6B21ED-8841-4673-8D0F-D0942601071D}" presName="topConnNode2" presStyleLbl="node3" presStyleIdx="0" presStyleCnt="0"/>
      <dgm:spPr/>
    </dgm:pt>
    <dgm:pt modelId="{1933EB1C-AC45-4FF0-80B1-F82ECA6DA618}" type="pres">
      <dgm:prSet presAssocID="{4B6B21ED-8841-4673-8D0F-D0942601071D}" presName="hierChild4" presStyleCnt="0"/>
      <dgm:spPr/>
    </dgm:pt>
    <dgm:pt modelId="{106BADFF-B28B-4D2C-A85A-22954D76344D}" type="pres">
      <dgm:prSet presAssocID="{4B6B21ED-8841-4673-8D0F-D0942601071D}" presName="hierChild5" presStyleCnt="0"/>
      <dgm:spPr/>
    </dgm:pt>
    <dgm:pt modelId="{C928B327-94FA-48B2-B209-5CAD88BF4072}" type="pres">
      <dgm:prSet presAssocID="{BD710BE4-92AB-4E43-9D12-A245496BFE9F}" presName="hierChild5" presStyleCnt="0"/>
      <dgm:spPr/>
    </dgm:pt>
    <dgm:pt modelId="{E76F567B-5604-44F3-94E7-B4992DD071E0}" type="pres">
      <dgm:prSet presAssocID="{51E53C97-55F4-4C4A-996E-45CE5EA5CDEE}" presName="hierChild3" presStyleCnt="0"/>
      <dgm:spPr/>
    </dgm:pt>
  </dgm:ptLst>
  <dgm:cxnLst>
    <dgm:cxn modelId="{A8139204-0F59-4FF7-9813-49B88FE73838}" type="presOf" srcId="{4B6B21ED-8841-4673-8D0F-D0942601071D}" destId="{AB7B2AC2-F4F5-4663-9441-4CB946C2CB27}" srcOrd="1" destOrd="0" presId="urn:microsoft.com/office/officeart/2008/layout/HalfCircleOrganizationChart"/>
    <dgm:cxn modelId="{4D992216-7D36-4BCD-AFBE-D791E0A210FF}" type="presOf" srcId="{E8114610-98C5-4F0D-BCC0-C800A85DA86E}" destId="{10EA2D6D-4C67-44EA-8034-6C34312847CB}" srcOrd="0" destOrd="0" presId="urn:microsoft.com/office/officeart/2008/layout/HalfCircleOrganizationChart"/>
    <dgm:cxn modelId="{AC7DE11C-AFA7-40DE-8755-320ECA89C133}" srcId="{51E53C97-55F4-4C4A-996E-45CE5EA5CDEE}" destId="{BD710BE4-92AB-4E43-9D12-A245496BFE9F}" srcOrd="0" destOrd="0" parTransId="{16FE1D5B-F6A5-431D-AE00-E82481C48B72}" sibTransId="{1E617DA1-F06E-4B00-9477-E926C15725EB}"/>
    <dgm:cxn modelId="{DDEBFC1D-5A5B-47AD-B6D9-DA5A5471E403}" srcId="{BD710BE4-92AB-4E43-9D12-A245496BFE9F}" destId="{534812E3-4052-492F-A045-A7CE01ED588F}" srcOrd="1" destOrd="0" parTransId="{D2D9DAB6-26FB-4329-95BC-9953E5026AA0}" sibTransId="{0815DCE2-5011-42A4-8599-5654935F5225}"/>
    <dgm:cxn modelId="{C16C5321-3D82-4DA9-8031-55EEC5F521AE}" type="presOf" srcId="{4B6B21ED-8841-4673-8D0F-D0942601071D}" destId="{9CD39049-9E38-4BE8-81D1-1FBADA17490E}" srcOrd="0" destOrd="0" presId="urn:microsoft.com/office/officeart/2008/layout/HalfCircleOrganizationChart"/>
    <dgm:cxn modelId="{E4C68630-C1BC-4E1E-9EF1-309746C84CBA}" type="presOf" srcId="{51E53C97-55F4-4C4A-996E-45CE5EA5CDEE}" destId="{01972634-9486-4EA4-B538-4E215C28156D}" srcOrd="1" destOrd="0" presId="urn:microsoft.com/office/officeart/2008/layout/HalfCircleOrganizationChart"/>
    <dgm:cxn modelId="{5DC6BD43-1537-467A-A3FE-8002847E80E9}" type="presOf" srcId="{51E53C97-55F4-4C4A-996E-45CE5EA5CDEE}" destId="{01F82C5D-29B9-4B42-86FB-4572D44B63C0}" srcOrd="0" destOrd="0" presId="urn:microsoft.com/office/officeart/2008/layout/HalfCircleOrganizationChart"/>
    <dgm:cxn modelId="{CB2C0864-7A35-42C8-B901-CAE4F3F1DA66}" type="presOf" srcId="{86F62933-E8A5-491C-B7F9-197CCDCCD193}" destId="{947CDCC7-9E65-4C8D-9F6F-783E58FC4046}" srcOrd="0" destOrd="0" presId="urn:microsoft.com/office/officeart/2008/layout/HalfCircleOrganizationChart"/>
    <dgm:cxn modelId="{36491564-3FC1-4CD0-A7D4-F9153AB201F3}" type="presOf" srcId="{534812E3-4052-492F-A045-A7CE01ED588F}" destId="{3B40937E-42FA-498E-AFF3-4AE243AA53A3}" srcOrd="0" destOrd="0" presId="urn:microsoft.com/office/officeart/2008/layout/HalfCircleOrganizationChart"/>
    <dgm:cxn modelId="{C98EF052-3716-418F-A61D-8A7DF4DF8D55}" type="presOf" srcId="{534812E3-4052-492F-A045-A7CE01ED588F}" destId="{6A9A0E34-022F-4650-A52A-503F940EC574}" srcOrd="1" destOrd="0" presId="urn:microsoft.com/office/officeart/2008/layout/HalfCircleOrganizationChart"/>
    <dgm:cxn modelId="{A400D775-796B-46ED-A524-3DAB2522BC17}" type="presOf" srcId="{20807E4C-E06B-45D4-9D90-2A4BCCF8C28D}" destId="{19BE1C80-7265-4BEE-9123-8F46CA91E868}" srcOrd="0" destOrd="0" presId="urn:microsoft.com/office/officeart/2008/layout/HalfCircleOrganizationChart"/>
    <dgm:cxn modelId="{E2537378-DCC2-40F3-87EB-F897246EB23A}" type="presOf" srcId="{109CC706-0C58-4F0E-8C82-7FD1A65BE28B}" destId="{F16408F3-2BBA-4D3A-A907-3047493C378D}" srcOrd="0" destOrd="0" presId="urn:microsoft.com/office/officeart/2008/layout/HalfCircleOrganizationChart"/>
    <dgm:cxn modelId="{C330A6A7-D89D-489C-9E29-F3FA5BB37E06}" type="presOf" srcId="{16FE1D5B-F6A5-431D-AE00-E82481C48B72}" destId="{B20A9A2F-C973-4BED-A243-4FC4A763A9C7}" srcOrd="0" destOrd="0" presId="urn:microsoft.com/office/officeart/2008/layout/HalfCircleOrganizationChart"/>
    <dgm:cxn modelId="{A50FB9A8-BB9C-4D9A-8596-97F6365FB952}" type="presOf" srcId="{D2D9DAB6-26FB-4329-95BC-9953E5026AA0}" destId="{60D18745-D91C-4645-B24E-2F4E030A81BC}" srcOrd="0" destOrd="0" presId="urn:microsoft.com/office/officeart/2008/layout/HalfCircleOrganizationChart"/>
    <dgm:cxn modelId="{DAC15BB8-7CD0-4795-8728-0EE884A95355}" srcId="{109CC706-0C58-4F0E-8C82-7FD1A65BE28B}" destId="{51E53C97-55F4-4C4A-996E-45CE5EA5CDEE}" srcOrd="0" destOrd="0" parTransId="{00987C41-B6B9-47BB-8483-A8275B681E3F}" sibTransId="{77B0C0E8-0C81-4D8E-B6B4-505F3D9661A5}"/>
    <dgm:cxn modelId="{F31DBFD9-B1B8-4767-AEE8-BD0F3EF210EB}" type="presOf" srcId="{20807E4C-E06B-45D4-9D90-2A4BCCF8C28D}" destId="{3E871E97-9FB5-4DC7-AF3A-FB6E18070FBE}" srcOrd="1" destOrd="0" presId="urn:microsoft.com/office/officeart/2008/layout/HalfCircleOrganizationChart"/>
    <dgm:cxn modelId="{04EFD4DE-8A6D-457D-9778-7FC463FA45E0}" srcId="{BD710BE4-92AB-4E43-9D12-A245496BFE9F}" destId="{4B6B21ED-8841-4673-8D0F-D0942601071D}" srcOrd="2" destOrd="0" parTransId="{86F62933-E8A5-491C-B7F9-197CCDCCD193}" sibTransId="{1D539EDE-A895-44AB-BCB6-B1F7036F6CC1}"/>
    <dgm:cxn modelId="{1C64BFE5-F58F-4602-A678-254F6E60BFC5}" type="presOf" srcId="{BD710BE4-92AB-4E43-9D12-A245496BFE9F}" destId="{9D57FDFD-7BD4-4BD4-8B71-795B8D4137EE}" srcOrd="1" destOrd="0" presId="urn:microsoft.com/office/officeart/2008/layout/HalfCircleOrganizationChart"/>
    <dgm:cxn modelId="{61B8C3F2-9D12-4647-BB2A-486B9E6EDD14}" type="presOf" srcId="{BD710BE4-92AB-4E43-9D12-A245496BFE9F}" destId="{58F1F67B-F0BB-481D-9F42-6451E7F3CAE1}" srcOrd="0" destOrd="0" presId="urn:microsoft.com/office/officeart/2008/layout/HalfCircleOrganizationChart"/>
    <dgm:cxn modelId="{CA10F0FB-7659-42AF-8FDE-3B426EFAB2FD}" srcId="{BD710BE4-92AB-4E43-9D12-A245496BFE9F}" destId="{20807E4C-E06B-45D4-9D90-2A4BCCF8C28D}" srcOrd="0" destOrd="0" parTransId="{E8114610-98C5-4F0D-BCC0-C800A85DA86E}" sibTransId="{514DE5E6-6831-41CD-9A73-18DD3F3A1776}"/>
    <dgm:cxn modelId="{B620F240-6D62-4806-AFAA-737676980C42}" type="presParOf" srcId="{F16408F3-2BBA-4D3A-A907-3047493C378D}" destId="{F351C809-D5CD-4B3A-80CF-514D9881CD52}" srcOrd="0" destOrd="0" presId="urn:microsoft.com/office/officeart/2008/layout/HalfCircleOrganizationChart"/>
    <dgm:cxn modelId="{4195DB01-0002-432A-9117-83D81845A1CB}" type="presParOf" srcId="{F351C809-D5CD-4B3A-80CF-514D9881CD52}" destId="{C7C118DC-013F-46FB-901C-37742C3CE9F0}" srcOrd="0" destOrd="0" presId="urn:microsoft.com/office/officeart/2008/layout/HalfCircleOrganizationChart"/>
    <dgm:cxn modelId="{BBBFFE65-A550-4036-8F9D-76C975988FDD}" type="presParOf" srcId="{C7C118DC-013F-46FB-901C-37742C3CE9F0}" destId="{01F82C5D-29B9-4B42-86FB-4572D44B63C0}" srcOrd="0" destOrd="0" presId="urn:microsoft.com/office/officeart/2008/layout/HalfCircleOrganizationChart"/>
    <dgm:cxn modelId="{4CD47923-4770-48E4-88D1-6A9707EA1462}" type="presParOf" srcId="{C7C118DC-013F-46FB-901C-37742C3CE9F0}" destId="{B26911C8-262C-4CB0-BD39-D173A3AA48B5}" srcOrd="1" destOrd="0" presId="urn:microsoft.com/office/officeart/2008/layout/HalfCircleOrganizationChart"/>
    <dgm:cxn modelId="{9EB94D31-0DFD-48F9-80B8-B8718C2FB2B1}" type="presParOf" srcId="{C7C118DC-013F-46FB-901C-37742C3CE9F0}" destId="{23C7BE89-231A-47E6-BDD8-E056EB674953}" srcOrd="2" destOrd="0" presId="urn:microsoft.com/office/officeart/2008/layout/HalfCircleOrganizationChart"/>
    <dgm:cxn modelId="{27E78BF6-1498-4520-94ED-F12C54FD6C88}" type="presParOf" srcId="{C7C118DC-013F-46FB-901C-37742C3CE9F0}" destId="{01972634-9486-4EA4-B538-4E215C28156D}" srcOrd="3" destOrd="0" presId="urn:microsoft.com/office/officeart/2008/layout/HalfCircleOrganizationChart"/>
    <dgm:cxn modelId="{693A7944-DC3E-4ABA-90AE-D5F00F921125}" type="presParOf" srcId="{F351C809-D5CD-4B3A-80CF-514D9881CD52}" destId="{3FEC1F4B-7D4C-480F-A63A-52A7DED179A8}" srcOrd="1" destOrd="0" presId="urn:microsoft.com/office/officeart/2008/layout/HalfCircleOrganizationChart"/>
    <dgm:cxn modelId="{15F755CD-B638-46F5-BC2A-8E5366D8866E}" type="presParOf" srcId="{3FEC1F4B-7D4C-480F-A63A-52A7DED179A8}" destId="{B20A9A2F-C973-4BED-A243-4FC4A763A9C7}" srcOrd="0" destOrd="0" presId="urn:microsoft.com/office/officeart/2008/layout/HalfCircleOrganizationChart"/>
    <dgm:cxn modelId="{31604D02-1683-41FD-A1A0-62B8277E131F}" type="presParOf" srcId="{3FEC1F4B-7D4C-480F-A63A-52A7DED179A8}" destId="{47E35BF1-9588-44E0-B3C6-34F7E6763CD9}" srcOrd="1" destOrd="0" presId="urn:microsoft.com/office/officeart/2008/layout/HalfCircleOrganizationChart"/>
    <dgm:cxn modelId="{0377559B-D8CA-4A0B-B77D-15E00EA29FC2}" type="presParOf" srcId="{47E35BF1-9588-44E0-B3C6-34F7E6763CD9}" destId="{95C9C645-3A7D-4F6A-BE3B-708061A03BB2}" srcOrd="0" destOrd="0" presId="urn:microsoft.com/office/officeart/2008/layout/HalfCircleOrganizationChart"/>
    <dgm:cxn modelId="{364BE52A-58B1-4D6F-82E9-778B7C53A135}" type="presParOf" srcId="{95C9C645-3A7D-4F6A-BE3B-708061A03BB2}" destId="{58F1F67B-F0BB-481D-9F42-6451E7F3CAE1}" srcOrd="0" destOrd="0" presId="urn:microsoft.com/office/officeart/2008/layout/HalfCircleOrganizationChart"/>
    <dgm:cxn modelId="{8F24C7A6-5C84-4D20-9CAE-C252A68FE98C}" type="presParOf" srcId="{95C9C645-3A7D-4F6A-BE3B-708061A03BB2}" destId="{D2E78B3B-14E5-4817-9275-A479FB8F5C22}" srcOrd="1" destOrd="0" presId="urn:microsoft.com/office/officeart/2008/layout/HalfCircleOrganizationChart"/>
    <dgm:cxn modelId="{EC6F8D06-9367-48AD-9AAA-86B2C8A56FCF}" type="presParOf" srcId="{95C9C645-3A7D-4F6A-BE3B-708061A03BB2}" destId="{52A62CA8-5926-4A74-BEEB-DA7E47320822}" srcOrd="2" destOrd="0" presId="urn:microsoft.com/office/officeart/2008/layout/HalfCircleOrganizationChart"/>
    <dgm:cxn modelId="{C5783E9B-F1E8-44E7-B029-D2A9115A955C}" type="presParOf" srcId="{95C9C645-3A7D-4F6A-BE3B-708061A03BB2}" destId="{9D57FDFD-7BD4-4BD4-8B71-795B8D4137EE}" srcOrd="3" destOrd="0" presId="urn:microsoft.com/office/officeart/2008/layout/HalfCircleOrganizationChart"/>
    <dgm:cxn modelId="{5BBD510D-FD8E-4109-911B-EC981FF9BC80}" type="presParOf" srcId="{47E35BF1-9588-44E0-B3C6-34F7E6763CD9}" destId="{D8D615CE-8383-4B97-A25D-8A324723E877}" srcOrd="1" destOrd="0" presId="urn:microsoft.com/office/officeart/2008/layout/HalfCircleOrganizationChart"/>
    <dgm:cxn modelId="{060465EA-0B8F-40A1-B036-FF6F394E5C97}" type="presParOf" srcId="{D8D615CE-8383-4B97-A25D-8A324723E877}" destId="{10EA2D6D-4C67-44EA-8034-6C34312847CB}" srcOrd="0" destOrd="0" presId="urn:microsoft.com/office/officeart/2008/layout/HalfCircleOrganizationChart"/>
    <dgm:cxn modelId="{BCFF3532-A89D-4021-8466-FCFF10FAD067}" type="presParOf" srcId="{D8D615CE-8383-4B97-A25D-8A324723E877}" destId="{C52029B5-92CA-4CE5-AB30-4410B976D4C8}" srcOrd="1" destOrd="0" presId="urn:microsoft.com/office/officeart/2008/layout/HalfCircleOrganizationChart"/>
    <dgm:cxn modelId="{3D7B8B94-F66C-4EA6-AD72-C63CCAAB3266}" type="presParOf" srcId="{C52029B5-92CA-4CE5-AB30-4410B976D4C8}" destId="{EF353738-E8E0-4585-A519-ACFEC6A44496}" srcOrd="0" destOrd="0" presId="urn:microsoft.com/office/officeart/2008/layout/HalfCircleOrganizationChart"/>
    <dgm:cxn modelId="{B6713572-7940-49B4-9E38-DDB95A2924F4}" type="presParOf" srcId="{EF353738-E8E0-4585-A519-ACFEC6A44496}" destId="{19BE1C80-7265-4BEE-9123-8F46CA91E868}" srcOrd="0" destOrd="0" presId="urn:microsoft.com/office/officeart/2008/layout/HalfCircleOrganizationChart"/>
    <dgm:cxn modelId="{D6A1689C-7213-4456-A118-0D586A9C1B9F}" type="presParOf" srcId="{EF353738-E8E0-4585-A519-ACFEC6A44496}" destId="{7F35DACC-AF79-4381-911F-57E0473F3E50}" srcOrd="1" destOrd="0" presId="urn:microsoft.com/office/officeart/2008/layout/HalfCircleOrganizationChart"/>
    <dgm:cxn modelId="{AE9C38FE-307C-426B-AB4C-A823FC210228}" type="presParOf" srcId="{EF353738-E8E0-4585-A519-ACFEC6A44496}" destId="{4FF056C2-93DA-4AAB-8696-5630FC35DF1B}" srcOrd="2" destOrd="0" presId="urn:microsoft.com/office/officeart/2008/layout/HalfCircleOrganizationChart"/>
    <dgm:cxn modelId="{B986B7BA-D526-4989-810F-F390D28E0146}" type="presParOf" srcId="{EF353738-E8E0-4585-A519-ACFEC6A44496}" destId="{3E871E97-9FB5-4DC7-AF3A-FB6E18070FBE}" srcOrd="3" destOrd="0" presId="urn:microsoft.com/office/officeart/2008/layout/HalfCircleOrganizationChart"/>
    <dgm:cxn modelId="{F3934BA0-A7D1-4A84-879D-C09D317ECD4D}" type="presParOf" srcId="{C52029B5-92CA-4CE5-AB30-4410B976D4C8}" destId="{1F6EE59A-1D95-4E6C-8211-769301BA6D6E}" srcOrd="1" destOrd="0" presId="urn:microsoft.com/office/officeart/2008/layout/HalfCircleOrganizationChart"/>
    <dgm:cxn modelId="{E2A32572-B0C8-4393-8955-23F591ECFFFC}" type="presParOf" srcId="{C52029B5-92CA-4CE5-AB30-4410B976D4C8}" destId="{94AB23A0-BB79-4759-85D3-E6A7BBE51075}" srcOrd="2" destOrd="0" presId="urn:microsoft.com/office/officeart/2008/layout/HalfCircleOrganizationChart"/>
    <dgm:cxn modelId="{707ADA7B-452F-4478-8327-C871797583EB}" type="presParOf" srcId="{D8D615CE-8383-4B97-A25D-8A324723E877}" destId="{60D18745-D91C-4645-B24E-2F4E030A81BC}" srcOrd="2" destOrd="0" presId="urn:microsoft.com/office/officeart/2008/layout/HalfCircleOrganizationChart"/>
    <dgm:cxn modelId="{8ABDCD80-05D6-4487-9C3F-B6B2E8773D5D}" type="presParOf" srcId="{D8D615CE-8383-4B97-A25D-8A324723E877}" destId="{B6654A7E-B690-4462-A171-B0BA4B2F5587}" srcOrd="3" destOrd="0" presId="urn:microsoft.com/office/officeart/2008/layout/HalfCircleOrganizationChart"/>
    <dgm:cxn modelId="{099B7623-6288-423C-BB6F-51A61A2B1979}" type="presParOf" srcId="{B6654A7E-B690-4462-A171-B0BA4B2F5587}" destId="{BCAB7312-6DF1-448F-8F27-13D5462B3254}" srcOrd="0" destOrd="0" presId="urn:microsoft.com/office/officeart/2008/layout/HalfCircleOrganizationChart"/>
    <dgm:cxn modelId="{43E1998A-3747-48F1-819B-B5E5E2037DE8}" type="presParOf" srcId="{BCAB7312-6DF1-448F-8F27-13D5462B3254}" destId="{3B40937E-42FA-498E-AFF3-4AE243AA53A3}" srcOrd="0" destOrd="0" presId="urn:microsoft.com/office/officeart/2008/layout/HalfCircleOrganizationChart"/>
    <dgm:cxn modelId="{42F31A2A-59AC-4982-9043-7CF8358C633A}" type="presParOf" srcId="{BCAB7312-6DF1-448F-8F27-13D5462B3254}" destId="{3D96F429-92F6-4CCD-B601-74A419097292}" srcOrd="1" destOrd="0" presId="urn:microsoft.com/office/officeart/2008/layout/HalfCircleOrganizationChart"/>
    <dgm:cxn modelId="{4B6C1E91-1071-42D7-80B7-E7883918A9BB}" type="presParOf" srcId="{BCAB7312-6DF1-448F-8F27-13D5462B3254}" destId="{3041F1B7-BBBF-4CFA-8355-E5145407DE84}" srcOrd="2" destOrd="0" presId="urn:microsoft.com/office/officeart/2008/layout/HalfCircleOrganizationChart"/>
    <dgm:cxn modelId="{306349D6-3608-4BF5-8084-A07B8EB9F618}" type="presParOf" srcId="{BCAB7312-6DF1-448F-8F27-13D5462B3254}" destId="{6A9A0E34-022F-4650-A52A-503F940EC574}" srcOrd="3" destOrd="0" presId="urn:microsoft.com/office/officeart/2008/layout/HalfCircleOrganizationChart"/>
    <dgm:cxn modelId="{DCD2298F-569B-473E-A740-D40DEC2A3C05}" type="presParOf" srcId="{B6654A7E-B690-4462-A171-B0BA4B2F5587}" destId="{D2ED4FCE-E1A3-4CFF-8D09-9DB89B25C1E0}" srcOrd="1" destOrd="0" presId="urn:microsoft.com/office/officeart/2008/layout/HalfCircleOrganizationChart"/>
    <dgm:cxn modelId="{90CAF157-1B0F-4297-87E7-EB58029BF0F4}" type="presParOf" srcId="{B6654A7E-B690-4462-A171-B0BA4B2F5587}" destId="{C32E6E8A-1A44-4DFD-BE1D-06CB180DBCA4}" srcOrd="2" destOrd="0" presId="urn:microsoft.com/office/officeart/2008/layout/HalfCircleOrganizationChart"/>
    <dgm:cxn modelId="{8D32FFB2-3320-48BB-9731-4BCCD50C289A}" type="presParOf" srcId="{D8D615CE-8383-4B97-A25D-8A324723E877}" destId="{947CDCC7-9E65-4C8D-9F6F-783E58FC4046}" srcOrd="4" destOrd="0" presId="urn:microsoft.com/office/officeart/2008/layout/HalfCircleOrganizationChart"/>
    <dgm:cxn modelId="{C2FB86A2-F17B-4BA5-8862-AEA6DCA0D3FA}" type="presParOf" srcId="{D8D615CE-8383-4B97-A25D-8A324723E877}" destId="{6A713C57-0A3F-45CA-BC59-4399EDD525F3}" srcOrd="5" destOrd="0" presId="urn:microsoft.com/office/officeart/2008/layout/HalfCircleOrganizationChart"/>
    <dgm:cxn modelId="{ED52661F-8800-446B-8F0C-D793F91EDD14}" type="presParOf" srcId="{6A713C57-0A3F-45CA-BC59-4399EDD525F3}" destId="{65D94685-4E96-4013-8475-26947F8EC28B}" srcOrd="0" destOrd="0" presId="urn:microsoft.com/office/officeart/2008/layout/HalfCircleOrganizationChart"/>
    <dgm:cxn modelId="{C099C2B5-8CFA-40F1-93A9-06A42F884191}" type="presParOf" srcId="{65D94685-4E96-4013-8475-26947F8EC28B}" destId="{9CD39049-9E38-4BE8-81D1-1FBADA17490E}" srcOrd="0" destOrd="0" presId="urn:microsoft.com/office/officeart/2008/layout/HalfCircleOrganizationChart"/>
    <dgm:cxn modelId="{4F7AFF72-9AAC-4A19-A2D8-F606A10EBAD4}" type="presParOf" srcId="{65D94685-4E96-4013-8475-26947F8EC28B}" destId="{29F64CE1-3E8A-441E-BDDA-3FB486E2DD7D}" srcOrd="1" destOrd="0" presId="urn:microsoft.com/office/officeart/2008/layout/HalfCircleOrganizationChart"/>
    <dgm:cxn modelId="{539E5148-9B2C-4A2C-9E8B-274B3ED4DF36}" type="presParOf" srcId="{65D94685-4E96-4013-8475-26947F8EC28B}" destId="{D77A66C1-C3B0-4898-9B25-58F0C1A85E56}" srcOrd="2" destOrd="0" presId="urn:microsoft.com/office/officeart/2008/layout/HalfCircleOrganizationChart"/>
    <dgm:cxn modelId="{C990C471-15F7-4C29-86BB-A7CF96D08355}" type="presParOf" srcId="{65D94685-4E96-4013-8475-26947F8EC28B}" destId="{AB7B2AC2-F4F5-4663-9441-4CB946C2CB27}" srcOrd="3" destOrd="0" presId="urn:microsoft.com/office/officeart/2008/layout/HalfCircleOrganizationChart"/>
    <dgm:cxn modelId="{6551D19A-1F2D-45C1-8076-B0636618D234}" type="presParOf" srcId="{6A713C57-0A3F-45CA-BC59-4399EDD525F3}" destId="{1933EB1C-AC45-4FF0-80B1-F82ECA6DA618}" srcOrd="1" destOrd="0" presId="urn:microsoft.com/office/officeart/2008/layout/HalfCircleOrganizationChart"/>
    <dgm:cxn modelId="{86E56798-8603-4DD6-91F9-68FCBF38C417}" type="presParOf" srcId="{6A713C57-0A3F-45CA-BC59-4399EDD525F3}" destId="{106BADFF-B28B-4D2C-A85A-22954D76344D}" srcOrd="2" destOrd="0" presId="urn:microsoft.com/office/officeart/2008/layout/HalfCircleOrganizationChart"/>
    <dgm:cxn modelId="{9642FB15-AFBB-4C8B-8CC1-06ABA11C3646}" type="presParOf" srcId="{47E35BF1-9588-44E0-B3C6-34F7E6763CD9}" destId="{C928B327-94FA-48B2-B209-5CAD88BF4072}" srcOrd="2" destOrd="0" presId="urn:microsoft.com/office/officeart/2008/layout/HalfCircleOrganizationChart"/>
    <dgm:cxn modelId="{D3C62050-8D5B-4349-9C99-EE7447B129EB}" type="presParOf" srcId="{F351C809-D5CD-4B3A-80CF-514D9881CD52}" destId="{E76F567B-5604-44F3-94E7-B4992DD071E0}"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9CC706-0C58-4F0E-8C82-7FD1A65BE28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BD710BE4-92AB-4E43-9D12-A245496BFE9F}">
      <dgm:prSet phldrT="[Text]"/>
      <dgm:spPr/>
      <dgm:t>
        <a:bodyPr/>
        <a:lstStyle/>
        <a:p>
          <a:r>
            <a:rPr lang="en-US" b="1" dirty="0"/>
            <a:t>CBO</a:t>
          </a:r>
          <a:br>
            <a:rPr lang="en-US" b="1" dirty="0"/>
          </a:br>
          <a:r>
            <a:rPr lang="en-US" b="0" i="1" dirty="0"/>
            <a:t>Grant recipient,</a:t>
          </a:r>
          <a:br>
            <a:rPr lang="en-US" b="0" i="1" dirty="0"/>
          </a:br>
          <a:r>
            <a:rPr lang="en-US" b="0" i="1" dirty="0"/>
            <a:t>Lead organization of a consortium</a:t>
          </a:r>
          <a:endParaRPr lang="en-US" b="1" dirty="0"/>
        </a:p>
      </dgm:t>
    </dgm:pt>
    <dgm:pt modelId="{16FE1D5B-F6A5-431D-AE00-E82481C48B72}" type="parTrans" cxnId="{AC7DE11C-AFA7-40DE-8755-320ECA89C133}">
      <dgm:prSet/>
      <dgm:spPr/>
      <dgm:t>
        <a:bodyPr/>
        <a:lstStyle/>
        <a:p>
          <a:endParaRPr lang="en-US"/>
        </a:p>
      </dgm:t>
    </dgm:pt>
    <dgm:pt modelId="{1E617DA1-F06E-4B00-9477-E926C15725EB}" type="sibTrans" cxnId="{AC7DE11C-AFA7-40DE-8755-320ECA89C133}">
      <dgm:prSet/>
      <dgm:spPr/>
      <dgm:t>
        <a:bodyPr/>
        <a:lstStyle/>
        <a:p>
          <a:endParaRPr lang="en-US"/>
        </a:p>
      </dgm:t>
    </dgm:pt>
    <dgm:pt modelId="{51E3230F-928D-47D3-96E4-477F5BEFB810}">
      <dgm:prSet phldrT="[Text]"/>
      <dgm:spPr/>
      <dgm:t>
        <a:bodyPr/>
        <a:lstStyle/>
        <a:p>
          <a:r>
            <a:rPr lang="en-US" b="1" dirty="0"/>
            <a:t>Board</a:t>
          </a:r>
          <a:br>
            <a:rPr lang="en-US" b="1" dirty="0"/>
          </a:br>
          <a:r>
            <a:rPr lang="en-US" b="0" i="1" dirty="0"/>
            <a:t>Fiscal agent</a:t>
          </a:r>
          <a:endParaRPr lang="en-US" b="1" dirty="0"/>
        </a:p>
      </dgm:t>
    </dgm:pt>
    <dgm:pt modelId="{0C9F83F8-8341-47EE-9D76-1CDFD92D59E5}" type="parTrans" cxnId="{A21B4E92-0AEF-4617-95F6-8335CE04DC55}">
      <dgm:prSet/>
      <dgm:spPr/>
      <dgm:t>
        <a:bodyPr/>
        <a:lstStyle/>
        <a:p>
          <a:endParaRPr lang="en-US"/>
        </a:p>
      </dgm:t>
    </dgm:pt>
    <dgm:pt modelId="{225FB132-C73F-405F-BA2D-AB146960C9F1}" type="sibTrans" cxnId="{A21B4E92-0AEF-4617-95F6-8335CE04DC55}">
      <dgm:prSet/>
      <dgm:spPr/>
      <dgm:t>
        <a:bodyPr/>
        <a:lstStyle/>
        <a:p>
          <a:endParaRPr lang="en-US"/>
        </a:p>
      </dgm:t>
    </dgm:pt>
    <dgm:pt modelId="{60CFBB04-D8B1-4D20-97C9-AD2B750D8FD4}">
      <dgm:prSet phldrT="[Text]"/>
      <dgm:spPr/>
      <dgm:t>
        <a:bodyPr/>
        <a:lstStyle/>
        <a:p>
          <a:r>
            <a:rPr lang="en-US" b="1" dirty="0"/>
            <a:t>ESC</a:t>
          </a:r>
          <a:br>
            <a:rPr lang="en-US" b="1" dirty="0"/>
          </a:br>
          <a:r>
            <a:rPr lang="en-US" b="0" i="1" dirty="0"/>
            <a:t>Service provider</a:t>
          </a:r>
          <a:endParaRPr lang="en-US" b="1" dirty="0"/>
        </a:p>
      </dgm:t>
    </dgm:pt>
    <dgm:pt modelId="{E18BD7B8-8AF5-48B2-B444-1EE224439FA8}" type="parTrans" cxnId="{F4CF4EC7-E255-4611-B3B3-350912C3929B}">
      <dgm:prSet/>
      <dgm:spPr/>
      <dgm:t>
        <a:bodyPr/>
        <a:lstStyle/>
        <a:p>
          <a:endParaRPr lang="en-US"/>
        </a:p>
      </dgm:t>
    </dgm:pt>
    <dgm:pt modelId="{BBB3E102-BC2D-4D42-9745-58FC2BA58690}" type="sibTrans" cxnId="{F4CF4EC7-E255-4611-B3B3-350912C3929B}">
      <dgm:prSet/>
      <dgm:spPr/>
      <dgm:t>
        <a:bodyPr/>
        <a:lstStyle/>
        <a:p>
          <a:endParaRPr lang="en-US"/>
        </a:p>
      </dgm:t>
    </dgm:pt>
    <dgm:pt modelId="{F16408F3-2BBA-4D3A-A907-3047493C378D}" type="pres">
      <dgm:prSet presAssocID="{109CC706-0C58-4F0E-8C82-7FD1A65BE28B}" presName="Name0" presStyleCnt="0">
        <dgm:presLayoutVars>
          <dgm:orgChart val="1"/>
          <dgm:chPref val="1"/>
          <dgm:dir/>
          <dgm:animOne val="branch"/>
          <dgm:animLvl val="lvl"/>
          <dgm:resizeHandles/>
        </dgm:presLayoutVars>
      </dgm:prSet>
      <dgm:spPr/>
    </dgm:pt>
    <dgm:pt modelId="{3B590140-83FF-4EC3-B33C-FEAD06D5547F}" type="pres">
      <dgm:prSet presAssocID="{BD710BE4-92AB-4E43-9D12-A245496BFE9F}" presName="hierRoot1" presStyleCnt="0">
        <dgm:presLayoutVars>
          <dgm:hierBranch val="init"/>
        </dgm:presLayoutVars>
      </dgm:prSet>
      <dgm:spPr/>
    </dgm:pt>
    <dgm:pt modelId="{1C892460-E73D-4FEE-863D-34154FC13781}" type="pres">
      <dgm:prSet presAssocID="{BD710BE4-92AB-4E43-9D12-A245496BFE9F}" presName="rootComposite1" presStyleCnt="0"/>
      <dgm:spPr/>
    </dgm:pt>
    <dgm:pt modelId="{5716884A-EA08-45C8-9C4D-C468B84797C3}" type="pres">
      <dgm:prSet presAssocID="{BD710BE4-92AB-4E43-9D12-A245496BFE9F}" presName="rootText1" presStyleLbl="alignAcc1" presStyleIdx="0" presStyleCnt="0">
        <dgm:presLayoutVars>
          <dgm:chPref val="3"/>
        </dgm:presLayoutVars>
      </dgm:prSet>
      <dgm:spPr/>
    </dgm:pt>
    <dgm:pt modelId="{8D66676E-F09F-49F4-AA98-4251818656B0}" type="pres">
      <dgm:prSet presAssocID="{BD710BE4-92AB-4E43-9D12-A245496BFE9F}" presName="topArc1" presStyleLbl="parChTrans1D1" presStyleIdx="0" presStyleCnt="6"/>
      <dgm:spPr/>
    </dgm:pt>
    <dgm:pt modelId="{DB4D1EE9-7DEC-4F58-B5F0-DD5C57C0E50F}" type="pres">
      <dgm:prSet presAssocID="{BD710BE4-92AB-4E43-9D12-A245496BFE9F}" presName="bottomArc1" presStyleLbl="parChTrans1D1" presStyleIdx="1" presStyleCnt="6"/>
      <dgm:spPr/>
    </dgm:pt>
    <dgm:pt modelId="{6CB0EF63-0C8C-4EC7-A5EA-7F24825C1FF5}" type="pres">
      <dgm:prSet presAssocID="{BD710BE4-92AB-4E43-9D12-A245496BFE9F}" presName="topConnNode1" presStyleLbl="node1" presStyleIdx="0" presStyleCnt="0"/>
      <dgm:spPr/>
    </dgm:pt>
    <dgm:pt modelId="{0057998B-D5CA-4A01-BF4D-2B450856EF58}" type="pres">
      <dgm:prSet presAssocID="{BD710BE4-92AB-4E43-9D12-A245496BFE9F}" presName="hierChild2" presStyleCnt="0"/>
      <dgm:spPr/>
    </dgm:pt>
    <dgm:pt modelId="{CC2FBFEF-55F1-4549-94CE-54001F125659}" type="pres">
      <dgm:prSet presAssocID="{0C9F83F8-8341-47EE-9D76-1CDFD92D59E5}" presName="Name28" presStyleLbl="parChTrans1D2" presStyleIdx="0" presStyleCnt="2"/>
      <dgm:spPr/>
    </dgm:pt>
    <dgm:pt modelId="{0122B6A3-C015-4EBE-BF15-C3140CDB5F37}" type="pres">
      <dgm:prSet presAssocID="{51E3230F-928D-47D3-96E4-477F5BEFB810}" presName="hierRoot2" presStyleCnt="0">
        <dgm:presLayoutVars>
          <dgm:hierBranch val="init"/>
        </dgm:presLayoutVars>
      </dgm:prSet>
      <dgm:spPr/>
    </dgm:pt>
    <dgm:pt modelId="{8F329CD0-AD12-4DE9-BD11-0F0D9B59E70E}" type="pres">
      <dgm:prSet presAssocID="{51E3230F-928D-47D3-96E4-477F5BEFB810}" presName="rootComposite2" presStyleCnt="0"/>
      <dgm:spPr/>
    </dgm:pt>
    <dgm:pt modelId="{CD08C737-8A5D-4E6B-9E07-DAF4776D001B}" type="pres">
      <dgm:prSet presAssocID="{51E3230F-928D-47D3-96E4-477F5BEFB810}" presName="rootText2" presStyleLbl="alignAcc1" presStyleIdx="0" presStyleCnt="0">
        <dgm:presLayoutVars>
          <dgm:chPref val="3"/>
        </dgm:presLayoutVars>
      </dgm:prSet>
      <dgm:spPr/>
    </dgm:pt>
    <dgm:pt modelId="{938813FD-B92C-4341-9976-EE5271BC412B}" type="pres">
      <dgm:prSet presAssocID="{51E3230F-928D-47D3-96E4-477F5BEFB810}" presName="topArc2" presStyleLbl="parChTrans1D1" presStyleIdx="2" presStyleCnt="6"/>
      <dgm:spPr/>
    </dgm:pt>
    <dgm:pt modelId="{4624F2CD-92E2-463B-A0C3-8CFEAAED1B89}" type="pres">
      <dgm:prSet presAssocID="{51E3230F-928D-47D3-96E4-477F5BEFB810}" presName="bottomArc2" presStyleLbl="parChTrans1D1" presStyleIdx="3" presStyleCnt="6"/>
      <dgm:spPr/>
    </dgm:pt>
    <dgm:pt modelId="{4FF90F1B-B56C-4186-AF71-E1D2E027DD2C}" type="pres">
      <dgm:prSet presAssocID="{51E3230F-928D-47D3-96E4-477F5BEFB810}" presName="topConnNode2" presStyleLbl="node2" presStyleIdx="0" presStyleCnt="0"/>
      <dgm:spPr/>
    </dgm:pt>
    <dgm:pt modelId="{DD4ACBE2-0D99-402E-8630-E4716ABCBCF8}" type="pres">
      <dgm:prSet presAssocID="{51E3230F-928D-47D3-96E4-477F5BEFB810}" presName="hierChild4" presStyleCnt="0"/>
      <dgm:spPr/>
    </dgm:pt>
    <dgm:pt modelId="{E367C386-722B-498A-BB9C-9D6CABF0C82E}" type="pres">
      <dgm:prSet presAssocID="{51E3230F-928D-47D3-96E4-477F5BEFB810}" presName="hierChild5" presStyleCnt="0"/>
      <dgm:spPr/>
    </dgm:pt>
    <dgm:pt modelId="{26429121-2729-4C6F-9D6B-D31B7570CAFC}" type="pres">
      <dgm:prSet presAssocID="{E18BD7B8-8AF5-48B2-B444-1EE224439FA8}" presName="Name28" presStyleLbl="parChTrans1D2" presStyleIdx="1" presStyleCnt="2"/>
      <dgm:spPr/>
    </dgm:pt>
    <dgm:pt modelId="{BE872500-BDFE-4D7D-A935-8AEEEB50A903}" type="pres">
      <dgm:prSet presAssocID="{60CFBB04-D8B1-4D20-97C9-AD2B750D8FD4}" presName="hierRoot2" presStyleCnt="0">
        <dgm:presLayoutVars>
          <dgm:hierBranch val="init"/>
        </dgm:presLayoutVars>
      </dgm:prSet>
      <dgm:spPr/>
    </dgm:pt>
    <dgm:pt modelId="{DAEAA756-FA98-49B1-B04F-7E2D27DD3AB0}" type="pres">
      <dgm:prSet presAssocID="{60CFBB04-D8B1-4D20-97C9-AD2B750D8FD4}" presName="rootComposite2" presStyleCnt="0"/>
      <dgm:spPr/>
    </dgm:pt>
    <dgm:pt modelId="{48752840-7834-4B20-A11E-8F7D4A515E52}" type="pres">
      <dgm:prSet presAssocID="{60CFBB04-D8B1-4D20-97C9-AD2B750D8FD4}" presName="rootText2" presStyleLbl="alignAcc1" presStyleIdx="0" presStyleCnt="0" custLinFactNeighborX="-1937" custLinFactNeighborY="91892">
        <dgm:presLayoutVars>
          <dgm:chPref val="3"/>
        </dgm:presLayoutVars>
      </dgm:prSet>
      <dgm:spPr/>
    </dgm:pt>
    <dgm:pt modelId="{5F64AAAA-0128-4DC3-82F4-3755FE7CF3FD}" type="pres">
      <dgm:prSet presAssocID="{60CFBB04-D8B1-4D20-97C9-AD2B750D8FD4}" presName="topArc2" presStyleLbl="parChTrans1D1" presStyleIdx="4" presStyleCnt="6"/>
      <dgm:spPr/>
    </dgm:pt>
    <dgm:pt modelId="{451DB082-DAC4-4AA7-B368-58A2C45979CC}" type="pres">
      <dgm:prSet presAssocID="{60CFBB04-D8B1-4D20-97C9-AD2B750D8FD4}" presName="bottomArc2" presStyleLbl="parChTrans1D1" presStyleIdx="5" presStyleCnt="6"/>
      <dgm:spPr/>
    </dgm:pt>
    <dgm:pt modelId="{A8342BF2-B184-4643-B68F-6D7FB17AA06D}" type="pres">
      <dgm:prSet presAssocID="{60CFBB04-D8B1-4D20-97C9-AD2B750D8FD4}" presName="topConnNode2" presStyleLbl="node2" presStyleIdx="0" presStyleCnt="0"/>
      <dgm:spPr/>
    </dgm:pt>
    <dgm:pt modelId="{96DF94F9-AFC8-4897-AB02-03E65E3ADF0E}" type="pres">
      <dgm:prSet presAssocID="{60CFBB04-D8B1-4D20-97C9-AD2B750D8FD4}" presName="hierChild4" presStyleCnt="0"/>
      <dgm:spPr/>
    </dgm:pt>
    <dgm:pt modelId="{5D292F7D-C512-4688-A846-30F11FC94F11}" type="pres">
      <dgm:prSet presAssocID="{60CFBB04-D8B1-4D20-97C9-AD2B750D8FD4}" presName="hierChild5" presStyleCnt="0"/>
      <dgm:spPr/>
    </dgm:pt>
    <dgm:pt modelId="{B9BF5D02-74A6-4AB7-9F08-7F8EAE6D946B}" type="pres">
      <dgm:prSet presAssocID="{BD710BE4-92AB-4E43-9D12-A245496BFE9F}" presName="hierChild3" presStyleCnt="0"/>
      <dgm:spPr/>
    </dgm:pt>
  </dgm:ptLst>
  <dgm:cxnLst>
    <dgm:cxn modelId="{48931D06-0BD6-4090-B478-7E5298A83EAF}" type="presOf" srcId="{BD710BE4-92AB-4E43-9D12-A245496BFE9F}" destId="{5716884A-EA08-45C8-9C4D-C468B84797C3}" srcOrd="0" destOrd="0" presId="urn:microsoft.com/office/officeart/2008/layout/HalfCircleOrganizationChart"/>
    <dgm:cxn modelId="{D966DA08-7352-46A3-B376-6A5A9C3313DE}" type="presOf" srcId="{51E3230F-928D-47D3-96E4-477F5BEFB810}" destId="{4FF90F1B-B56C-4186-AF71-E1D2E027DD2C}" srcOrd="1" destOrd="0" presId="urn:microsoft.com/office/officeart/2008/layout/HalfCircleOrganizationChart"/>
    <dgm:cxn modelId="{2892421A-2F78-47B6-9F72-306F3B5A8D06}" type="presOf" srcId="{60CFBB04-D8B1-4D20-97C9-AD2B750D8FD4}" destId="{48752840-7834-4B20-A11E-8F7D4A515E52}" srcOrd="0" destOrd="0" presId="urn:microsoft.com/office/officeart/2008/layout/HalfCircleOrganizationChart"/>
    <dgm:cxn modelId="{AC7DE11C-AFA7-40DE-8755-320ECA89C133}" srcId="{109CC706-0C58-4F0E-8C82-7FD1A65BE28B}" destId="{BD710BE4-92AB-4E43-9D12-A245496BFE9F}" srcOrd="0" destOrd="0" parTransId="{16FE1D5B-F6A5-431D-AE00-E82481C48B72}" sibTransId="{1E617DA1-F06E-4B00-9477-E926C15725EB}"/>
    <dgm:cxn modelId="{33E3EA3A-839B-494C-8EFC-838ED3F222CB}" type="presOf" srcId="{BD710BE4-92AB-4E43-9D12-A245496BFE9F}" destId="{6CB0EF63-0C8C-4EC7-A5EA-7F24825C1FF5}" srcOrd="1" destOrd="0" presId="urn:microsoft.com/office/officeart/2008/layout/HalfCircleOrganizationChart"/>
    <dgm:cxn modelId="{89A2AF83-732A-46B8-9401-DA002C5F1F58}" type="presOf" srcId="{0C9F83F8-8341-47EE-9D76-1CDFD92D59E5}" destId="{CC2FBFEF-55F1-4549-94CE-54001F125659}" srcOrd="0" destOrd="0" presId="urn:microsoft.com/office/officeart/2008/layout/HalfCircleOrganizationChart"/>
    <dgm:cxn modelId="{6D6BEF87-5982-412F-B35C-498F759BF66A}" type="presOf" srcId="{60CFBB04-D8B1-4D20-97C9-AD2B750D8FD4}" destId="{A8342BF2-B184-4643-B68F-6D7FB17AA06D}" srcOrd="1" destOrd="0" presId="urn:microsoft.com/office/officeart/2008/layout/HalfCircleOrganizationChart"/>
    <dgm:cxn modelId="{A21B4E92-0AEF-4617-95F6-8335CE04DC55}" srcId="{BD710BE4-92AB-4E43-9D12-A245496BFE9F}" destId="{51E3230F-928D-47D3-96E4-477F5BEFB810}" srcOrd="0" destOrd="0" parTransId="{0C9F83F8-8341-47EE-9D76-1CDFD92D59E5}" sibTransId="{225FB132-C73F-405F-BA2D-AB146960C9F1}"/>
    <dgm:cxn modelId="{8E319FAE-2680-431D-ADEC-FC7EE8A3EF6E}" type="presOf" srcId="{51E3230F-928D-47D3-96E4-477F5BEFB810}" destId="{CD08C737-8A5D-4E6B-9E07-DAF4776D001B}" srcOrd="0" destOrd="0" presId="urn:microsoft.com/office/officeart/2008/layout/HalfCircleOrganizationChart"/>
    <dgm:cxn modelId="{BE56B8B9-F7CD-4DFF-853C-9A4B1A5A0528}" type="presOf" srcId="{E18BD7B8-8AF5-48B2-B444-1EE224439FA8}" destId="{26429121-2729-4C6F-9D6B-D31B7570CAFC}" srcOrd="0" destOrd="0" presId="urn:microsoft.com/office/officeart/2008/layout/HalfCircleOrganizationChart"/>
    <dgm:cxn modelId="{F4CF4EC7-E255-4611-B3B3-350912C3929B}" srcId="{BD710BE4-92AB-4E43-9D12-A245496BFE9F}" destId="{60CFBB04-D8B1-4D20-97C9-AD2B750D8FD4}" srcOrd="1" destOrd="0" parTransId="{E18BD7B8-8AF5-48B2-B444-1EE224439FA8}" sibTransId="{BBB3E102-BC2D-4D42-9745-58FC2BA58690}"/>
    <dgm:cxn modelId="{B2CAA8F2-4B34-4118-862E-1F3B3C2115AE}" type="presOf" srcId="{109CC706-0C58-4F0E-8C82-7FD1A65BE28B}" destId="{F16408F3-2BBA-4D3A-A907-3047493C378D}" srcOrd="0" destOrd="0" presId="urn:microsoft.com/office/officeart/2008/layout/HalfCircleOrganizationChart"/>
    <dgm:cxn modelId="{D7C3FC9A-5A5B-496E-9104-35F393947C42}" type="presParOf" srcId="{F16408F3-2BBA-4D3A-A907-3047493C378D}" destId="{3B590140-83FF-4EC3-B33C-FEAD06D5547F}" srcOrd="0" destOrd="0" presId="urn:microsoft.com/office/officeart/2008/layout/HalfCircleOrganizationChart"/>
    <dgm:cxn modelId="{763BE1AF-091A-451F-B422-66C0921B2562}" type="presParOf" srcId="{3B590140-83FF-4EC3-B33C-FEAD06D5547F}" destId="{1C892460-E73D-4FEE-863D-34154FC13781}" srcOrd="0" destOrd="0" presId="urn:microsoft.com/office/officeart/2008/layout/HalfCircleOrganizationChart"/>
    <dgm:cxn modelId="{A536B036-B2DC-462C-9558-504519616895}" type="presParOf" srcId="{1C892460-E73D-4FEE-863D-34154FC13781}" destId="{5716884A-EA08-45C8-9C4D-C468B84797C3}" srcOrd="0" destOrd="0" presId="urn:microsoft.com/office/officeart/2008/layout/HalfCircleOrganizationChart"/>
    <dgm:cxn modelId="{2FD9ACD7-9697-4DC1-B0E7-A8AD4F91688A}" type="presParOf" srcId="{1C892460-E73D-4FEE-863D-34154FC13781}" destId="{8D66676E-F09F-49F4-AA98-4251818656B0}" srcOrd="1" destOrd="0" presId="urn:microsoft.com/office/officeart/2008/layout/HalfCircleOrganizationChart"/>
    <dgm:cxn modelId="{A9F15B84-9B6A-4B59-8A43-A711F7029A30}" type="presParOf" srcId="{1C892460-E73D-4FEE-863D-34154FC13781}" destId="{DB4D1EE9-7DEC-4F58-B5F0-DD5C57C0E50F}" srcOrd="2" destOrd="0" presId="urn:microsoft.com/office/officeart/2008/layout/HalfCircleOrganizationChart"/>
    <dgm:cxn modelId="{5AE125B0-452C-4D8A-A7FB-33E11AF44876}" type="presParOf" srcId="{1C892460-E73D-4FEE-863D-34154FC13781}" destId="{6CB0EF63-0C8C-4EC7-A5EA-7F24825C1FF5}" srcOrd="3" destOrd="0" presId="urn:microsoft.com/office/officeart/2008/layout/HalfCircleOrganizationChart"/>
    <dgm:cxn modelId="{273FCD8E-966A-4175-85F7-44612D095886}" type="presParOf" srcId="{3B590140-83FF-4EC3-B33C-FEAD06D5547F}" destId="{0057998B-D5CA-4A01-BF4D-2B450856EF58}" srcOrd="1" destOrd="0" presId="urn:microsoft.com/office/officeart/2008/layout/HalfCircleOrganizationChart"/>
    <dgm:cxn modelId="{154CFB0D-7C9F-4835-B525-B4FEE2D03B95}" type="presParOf" srcId="{0057998B-D5CA-4A01-BF4D-2B450856EF58}" destId="{CC2FBFEF-55F1-4549-94CE-54001F125659}" srcOrd="0" destOrd="0" presId="urn:microsoft.com/office/officeart/2008/layout/HalfCircleOrganizationChart"/>
    <dgm:cxn modelId="{CA4A7783-B94D-4F15-BD75-9EC10B10FF79}" type="presParOf" srcId="{0057998B-D5CA-4A01-BF4D-2B450856EF58}" destId="{0122B6A3-C015-4EBE-BF15-C3140CDB5F37}" srcOrd="1" destOrd="0" presId="urn:microsoft.com/office/officeart/2008/layout/HalfCircleOrganizationChart"/>
    <dgm:cxn modelId="{F0D718D8-7672-47D6-8439-81AFEAD17A2E}" type="presParOf" srcId="{0122B6A3-C015-4EBE-BF15-C3140CDB5F37}" destId="{8F329CD0-AD12-4DE9-BD11-0F0D9B59E70E}" srcOrd="0" destOrd="0" presId="urn:microsoft.com/office/officeart/2008/layout/HalfCircleOrganizationChart"/>
    <dgm:cxn modelId="{A2004415-096B-421A-8DBB-6B4A8619D48F}" type="presParOf" srcId="{8F329CD0-AD12-4DE9-BD11-0F0D9B59E70E}" destId="{CD08C737-8A5D-4E6B-9E07-DAF4776D001B}" srcOrd="0" destOrd="0" presId="urn:microsoft.com/office/officeart/2008/layout/HalfCircleOrganizationChart"/>
    <dgm:cxn modelId="{90B65E8A-B228-496E-9996-864A00FB5091}" type="presParOf" srcId="{8F329CD0-AD12-4DE9-BD11-0F0D9B59E70E}" destId="{938813FD-B92C-4341-9976-EE5271BC412B}" srcOrd="1" destOrd="0" presId="urn:microsoft.com/office/officeart/2008/layout/HalfCircleOrganizationChart"/>
    <dgm:cxn modelId="{76756661-E9FC-4E08-8124-17061B1980D7}" type="presParOf" srcId="{8F329CD0-AD12-4DE9-BD11-0F0D9B59E70E}" destId="{4624F2CD-92E2-463B-A0C3-8CFEAAED1B89}" srcOrd="2" destOrd="0" presId="urn:microsoft.com/office/officeart/2008/layout/HalfCircleOrganizationChart"/>
    <dgm:cxn modelId="{19ED699F-B36B-4DA3-9824-D073D81961FE}" type="presParOf" srcId="{8F329CD0-AD12-4DE9-BD11-0F0D9B59E70E}" destId="{4FF90F1B-B56C-4186-AF71-E1D2E027DD2C}" srcOrd="3" destOrd="0" presId="urn:microsoft.com/office/officeart/2008/layout/HalfCircleOrganizationChart"/>
    <dgm:cxn modelId="{912447F0-D51A-405D-AAA1-87478136F91F}" type="presParOf" srcId="{0122B6A3-C015-4EBE-BF15-C3140CDB5F37}" destId="{DD4ACBE2-0D99-402E-8630-E4716ABCBCF8}" srcOrd="1" destOrd="0" presId="urn:microsoft.com/office/officeart/2008/layout/HalfCircleOrganizationChart"/>
    <dgm:cxn modelId="{F677521B-BDDA-4ECB-8ECD-8A4BF468C11E}" type="presParOf" srcId="{0122B6A3-C015-4EBE-BF15-C3140CDB5F37}" destId="{E367C386-722B-498A-BB9C-9D6CABF0C82E}" srcOrd="2" destOrd="0" presId="urn:microsoft.com/office/officeart/2008/layout/HalfCircleOrganizationChart"/>
    <dgm:cxn modelId="{872D3ABE-A1A8-4694-8F58-36B4C91A222A}" type="presParOf" srcId="{0057998B-D5CA-4A01-BF4D-2B450856EF58}" destId="{26429121-2729-4C6F-9D6B-D31B7570CAFC}" srcOrd="2" destOrd="0" presId="urn:microsoft.com/office/officeart/2008/layout/HalfCircleOrganizationChart"/>
    <dgm:cxn modelId="{3FBFC5E8-743E-4BFF-8830-DCB3AB9F0986}" type="presParOf" srcId="{0057998B-D5CA-4A01-BF4D-2B450856EF58}" destId="{BE872500-BDFE-4D7D-A935-8AEEEB50A903}" srcOrd="3" destOrd="0" presId="urn:microsoft.com/office/officeart/2008/layout/HalfCircleOrganizationChart"/>
    <dgm:cxn modelId="{CD989592-94E7-4954-A14E-FD4519027DFE}" type="presParOf" srcId="{BE872500-BDFE-4D7D-A935-8AEEEB50A903}" destId="{DAEAA756-FA98-49B1-B04F-7E2D27DD3AB0}" srcOrd="0" destOrd="0" presId="urn:microsoft.com/office/officeart/2008/layout/HalfCircleOrganizationChart"/>
    <dgm:cxn modelId="{1C04A01C-9A88-4088-8415-7715CCB46600}" type="presParOf" srcId="{DAEAA756-FA98-49B1-B04F-7E2D27DD3AB0}" destId="{48752840-7834-4B20-A11E-8F7D4A515E52}" srcOrd="0" destOrd="0" presId="urn:microsoft.com/office/officeart/2008/layout/HalfCircleOrganizationChart"/>
    <dgm:cxn modelId="{33E33E69-D025-4288-9EB3-D38120BCB58B}" type="presParOf" srcId="{DAEAA756-FA98-49B1-B04F-7E2D27DD3AB0}" destId="{5F64AAAA-0128-4DC3-82F4-3755FE7CF3FD}" srcOrd="1" destOrd="0" presId="urn:microsoft.com/office/officeart/2008/layout/HalfCircleOrganizationChart"/>
    <dgm:cxn modelId="{89FC3FB7-BB6B-4358-AB9E-B68D8CCA8129}" type="presParOf" srcId="{DAEAA756-FA98-49B1-B04F-7E2D27DD3AB0}" destId="{451DB082-DAC4-4AA7-B368-58A2C45979CC}" srcOrd="2" destOrd="0" presId="urn:microsoft.com/office/officeart/2008/layout/HalfCircleOrganizationChart"/>
    <dgm:cxn modelId="{011A009F-48B2-4928-ADF5-C30BBEBE7970}" type="presParOf" srcId="{DAEAA756-FA98-49B1-B04F-7E2D27DD3AB0}" destId="{A8342BF2-B184-4643-B68F-6D7FB17AA06D}" srcOrd="3" destOrd="0" presId="urn:microsoft.com/office/officeart/2008/layout/HalfCircleOrganizationChart"/>
    <dgm:cxn modelId="{21829C5F-D96A-4AA7-A755-7A2F713C9129}" type="presParOf" srcId="{BE872500-BDFE-4D7D-A935-8AEEEB50A903}" destId="{96DF94F9-AFC8-4897-AB02-03E65E3ADF0E}" srcOrd="1" destOrd="0" presId="urn:microsoft.com/office/officeart/2008/layout/HalfCircleOrganizationChart"/>
    <dgm:cxn modelId="{2072F32F-7F2D-4889-9F84-20C91690C6AA}" type="presParOf" srcId="{BE872500-BDFE-4D7D-A935-8AEEEB50A903}" destId="{5D292F7D-C512-4688-A846-30F11FC94F11}" srcOrd="2" destOrd="0" presId="urn:microsoft.com/office/officeart/2008/layout/HalfCircleOrganizationChart"/>
    <dgm:cxn modelId="{61A73DA5-7B26-4F36-85C3-6E712B53784A}" type="presParOf" srcId="{3B590140-83FF-4EC3-B33C-FEAD06D5547F}" destId="{B9BF5D02-74A6-4AB7-9F08-7F8EAE6D946B}"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FEC48-5C97-4EB8-99DC-5B87D6443E04}">
      <dsp:nvSpPr>
        <dsp:cNvPr id="0" name=""/>
        <dsp:cNvSpPr/>
      </dsp:nvSpPr>
      <dsp:spPr>
        <a:xfrm>
          <a:off x="5590771" y="896750"/>
          <a:ext cx="294230" cy="963222"/>
        </a:xfrm>
        <a:custGeom>
          <a:avLst/>
          <a:gdLst/>
          <a:ahLst/>
          <a:cxnLst/>
          <a:rect l="0" t="0" r="0" b="0"/>
          <a:pathLst>
            <a:path>
              <a:moveTo>
                <a:pt x="0" y="0"/>
              </a:moveTo>
              <a:lnTo>
                <a:pt x="0" y="963222"/>
              </a:lnTo>
              <a:lnTo>
                <a:pt x="294230" y="963222"/>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E54FC-03CC-4A9A-BE42-4CABD10EAC1E}">
      <dsp:nvSpPr>
        <dsp:cNvPr id="0" name=""/>
        <dsp:cNvSpPr/>
      </dsp:nvSpPr>
      <dsp:spPr>
        <a:xfrm>
          <a:off x="5296541" y="896750"/>
          <a:ext cx="294230" cy="961233"/>
        </a:xfrm>
        <a:custGeom>
          <a:avLst/>
          <a:gdLst/>
          <a:ahLst/>
          <a:cxnLst/>
          <a:rect l="0" t="0" r="0" b="0"/>
          <a:pathLst>
            <a:path>
              <a:moveTo>
                <a:pt x="294230" y="0"/>
              </a:moveTo>
              <a:lnTo>
                <a:pt x="294230" y="961233"/>
              </a:lnTo>
              <a:lnTo>
                <a:pt x="0" y="961233"/>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47F1FA-FB5D-4825-9361-6E548C559265}">
      <dsp:nvSpPr>
        <dsp:cNvPr id="0" name=""/>
        <dsp:cNvSpPr/>
      </dsp:nvSpPr>
      <dsp:spPr>
        <a:xfrm>
          <a:off x="5590771" y="5118252"/>
          <a:ext cx="2311023" cy="515300"/>
        </a:xfrm>
        <a:custGeom>
          <a:avLst/>
          <a:gdLst/>
          <a:ahLst/>
          <a:cxnLst/>
          <a:rect l="0" t="0" r="0" b="0"/>
          <a:pathLst>
            <a:path>
              <a:moveTo>
                <a:pt x="0" y="0"/>
              </a:moveTo>
              <a:lnTo>
                <a:pt x="0" y="307198"/>
              </a:lnTo>
              <a:lnTo>
                <a:pt x="2311023" y="307198"/>
              </a:lnTo>
              <a:lnTo>
                <a:pt x="2311023" y="51530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37EF90-0CE5-461B-8A4B-0DA47E945691}">
      <dsp:nvSpPr>
        <dsp:cNvPr id="0" name=""/>
        <dsp:cNvSpPr/>
      </dsp:nvSpPr>
      <dsp:spPr>
        <a:xfrm>
          <a:off x="5545051" y="5118252"/>
          <a:ext cx="91440" cy="515300"/>
        </a:xfrm>
        <a:custGeom>
          <a:avLst/>
          <a:gdLst/>
          <a:ahLst/>
          <a:cxnLst/>
          <a:rect l="0" t="0" r="0" b="0"/>
          <a:pathLst>
            <a:path>
              <a:moveTo>
                <a:pt x="45720" y="0"/>
              </a:moveTo>
              <a:lnTo>
                <a:pt x="45720" y="51530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A94193-5A65-46BB-848A-11B8EB39CC75}">
      <dsp:nvSpPr>
        <dsp:cNvPr id="0" name=""/>
        <dsp:cNvSpPr/>
      </dsp:nvSpPr>
      <dsp:spPr>
        <a:xfrm>
          <a:off x="3279748" y="5118252"/>
          <a:ext cx="2311023" cy="515300"/>
        </a:xfrm>
        <a:custGeom>
          <a:avLst/>
          <a:gdLst/>
          <a:ahLst/>
          <a:cxnLst/>
          <a:rect l="0" t="0" r="0" b="0"/>
          <a:pathLst>
            <a:path>
              <a:moveTo>
                <a:pt x="2311023" y="0"/>
              </a:moveTo>
              <a:lnTo>
                <a:pt x="2311023" y="307198"/>
              </a:lnTo>
              <a:lnTo>
                <a:pt x="0" y="307198"/>
              </a:lnTo>
              <a:lnTo>
                <a:pt x="0" y="51530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5A3286-82BC-474A-9313-A9AEB61DF69F}">
      <dsp:nvSpPr>
        <dsp:cNvPr id="0" name=""/>
        <dsp:cNvSpPr/>
      </dsp:nvSpPr>
      <dsp:spPr>
        <a:xfrm>
          <a:off x="5545051" y="3711085"/>
          <a:ext cx="91440" cy="515300"/>
        </a:xfrm>
        <a:custGeom>
          <a:avLst/>
          <a:gdLst/>
          <a:ahLst/>
          <a:cxnLst/>
          <a:rect l="0" t="0" r="0" b="0"/>
          <a:pathLst>
            <a:path>
              <a:moveTo>
                <a:pt x="45720" y="0"/>
              </a:moveTo>
              <a:lnTo>
                <a:pt x="45720" y="51530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66F97-20AF-487B-B8FB-ED13BC45CE06}">
      <dsp:nvSpPr>
        <dsp:cNvPr id="0" name=""/>
        <dsp:cNvSpPr/>
      </dsp:nvSpPr>
      <dsp:spPr>
        <a:xfrm>
          <a:off x="5545051" y="896750"/>
          <a:ext cx="91440" cy="1922467"/>
        </a:xfrm>
        <a:custGeom>
          <a:avLst/>
          <a:gdLst/>
          <a:ahLst/>
          <a:cxnLst/>
          <a:rect l="0" t="0" r="0" b="0"/>
          <a:pathLst>
            <a:path>
              <a:moveTo>
                <a:pt x="45720" y="0"/>
              </a:moveTo>
              <a:lnTo>
                <a:pt x="45720" y="1922467"/>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AF6700-3D58-486A-A790-3F4E279F1C32}">
      <dsp:nvSpPr>
        <dsp:cNvPr id="0" name=""/>
        <dsp:cNvSpPr/>
      </dsp:nvSpPr>
      <dsp:spPr>
        <a:xfrm>
          <a:off x="4729490" y="4884"/>
          <a:ext cx="1722562" cy="891866"/>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25852" numCol="1" spcCol="1270" anchor="ctr" anchorCtr="0">
          <a:noAutofit/>
        </a:bodyPr>
        <a:lstStyle/>
        <a:p>
          <a:pPr marL="0" lvl="0" indent="0" algn="ctr" defTabSz="800100">
            <a:lnSpc>
              <a:spcPct val="90000"/>
            </a:lnSpc>
            <a:spcBef>
              <a:spcPct val="0"/>
            </a:spcBef>
            <a:spcAft>
              <a:spcPct val="35000"/>
            </a:spcAft>
            <a:buNone/>
          </a:pPr>
          <a:r>
            <a:rPr lang="en-US" sz="1800" kern="1200" dirty="0"/>
            <a:t>Federal Funding</a:t>
          </a:r>
        </a:p>
      </dsp:txBody>
      <dsp:txXfrm>
        <a:off x="4729490" y="4884"/>
        <a:ext cx="1722562" cy="891866"/>
      </dsp:txXfrm>
    </dsp:sp>
    <dsp:sp modelId="{83D2344E-8F2C-49C8-8606-74386E1E7A00}">
      <dsp:nvSpPr>
        <dsp:cNvPr id="0" name=""/>
        <dsp:cNvSpPr/>
      </dsp:nvSpPr>
      <dsp:spPr>
        <a:xfrm>
          <a:off x="5074003" y="698558"/>
          <a:ext cx="1550306" cy="297288"/>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en-US" sz="1700" kern="1200"/>
        </a:p>
      </dsp:txBody>
      <dsp:txXfrm>
        <a:off x="5074003" y="698558"/>
        <a:ext cx="1550306" cy="297288"/>
      </dsp:txXfrm>
    </dsp:sp>
    <dsp:sp modelId="{BC6F8064-CFCF-4714-A4AF-7B5EC3ADE1E3}">
      <dsp:nvSpPr>
        <dsp:cNvPr id="0" name=""/>
        <dsp:cNvSpPr/>
      </dsp:nvSpPr>
      <dsp:spPr>
        <a:xfrm>
          <a:off x="4729490" y="2819218"/>
          <a:ext cx="1722562" cy="891866"/>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25852" numCol="1" spcCol="1270" anchor="ctr" anchorCtr="0">
          <a:noAutofit/>
        </a:bodyPr>
        <a:lstStyle/>
        <a:p>
          <a:pPr marL="0" lvl="0" indent="0" algn="ctr" defTabSz="800100">
            <a:lnSpc>
              <a:spcPct val="90000"/>
            </a:lnSpc>
            <a:spcBef>
              <a:spcPct val="0"/>
            </a:spcBef>
            <a:spcAft>
              <a:spcPct val="35000"/>
            </a:spcAft>
            <a:buNone/>
          </a:pPr>
          <a:r>
            <a:rPr lang="en-US" sz="1800" kern="1200" dirty="0"/>
            <a:t>Texas Workforce Commission </a:t>
          </a:r>
        </a:p>
      </dsp:txBody>
      <dsp:txXfrm>
        <a:off x="4729490" y="2819218"/>
        <a:ext cx="1722562" cy="891866"/>
      </dsp:txXfrm>
    </dsp:sp>
    <dsp:sp modelId="{5452B03E-2E9B-4BF3-B746-494A7D171F3C}">
      <dsp:nvSpPr>
        <dsp:cNvPr id="0" name=""/>
        <dsp:cNvSpPr/>
      </dsp:nvSpPr>
      <dsp:spPr>
        <a:xfrm>
          <a:off x="5074003" y="3512892"/>
          <a:ext cx="1550306" cy="297288"/>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tx1"/>
              </a:solidFill>
              <a:latin typeface="Arial Narrow" panose="020B0606020202030204" pitchFamily="34" charset="0"/>
            </a:rPr>
            <a:t>Basic Competitive Grants</a:t>
          </a:r>
          <a:endParaRPr lang="en-US" sz="1100" kern="1200" dirty="0">
            <a:solidFill>
              <a:schemeClr val="tx1"/>
            </a:solidFill>
            <a:latin typeface="Arial Narrow" panose="020B0606020202030204" pitchFamily="34" charset="0"/>
          </a:endParaRPr>
        </a:p>
      </dsp:txBody>
      <dsp:txXfrm>
        <a:off x="5074003" y="3512892"/>
        <a:ext cx="1550306" cy="297288"/>
      </dsp:txXfrm>
    </dsp:sp>
    <dsp:sp modelId="{568C06DF-B7C9-4885-BDC5-1A8F4D65DE67}">
      <dsp:nvSpPr>
        <dsp:cNvPr id="0" name=""/>
        <dsp:cNvSpPr/>
      </dsp:nvSpPr>
      <dsp:spPr>
        <a:xfrm>
          <a:off x="4729490" y="4226385"/>
          <a:ext cx="1722562" cy="891866"/>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25852" numCol="1" spcCol="1270" anchor="ctr" anchorCtr="0">
          <a:noAutofit/>
        </a:bodyPr>
        <a:lstStyle/>
        <a:p>
          <a:pPr marL="0" lvl="0" indent="0" algn="ctr" defTabSz="800100">
            <a:lnSpc>
              <a:spcPct val="90000"/>
            </a:lnSpc>
            <a:spcBef>
              <a:spcPct val="0"/>
            </a:spcBef>
            <a:spcAft>
              <a:spcPct val="35000"/>
            </a:spcAft>
            <a:buNone/>
          </a:pPr>
          <a:r>
            <a:rPr lang="en-US" sz="1800" b="0" kern="1200" dirty="0"/>
            <a:t>Grant </a:t>
          </a:r>
          <a:br>
            <a:rPr lang="en-US" sz="1800" b="0" kern="1200" dirty="0"/>
          </a:br>
          <a:r>
            <a:rPr lang="en-US" sz="1800" b="0" kern="1200" dirty="0"/>
            <a:t>Recipients</a:t>
          </a:r>
          <a:endParaRPr lang="en-US" sz="1800" b="0" kern="1200" dirty="0">
            <a:solidFill>
              <a:schemeClr val="bg1"/>
            </a:solidFill>
            <a:latin typeface="+mn-lt"/>
          </a:endParaRPr>
        </a:p>
      </dsp:txBody>
      <dsp:txXfrm>
        <a:off x="4729490" y="4226385"/>
        <a:ext cx="1722562" cy="891866"/>
      </dsp:txXfrm>
    </dsp:sp>
    <dsp:sp modelId="{027A015A-FA7B-4517-9EF4-1AA0A8DB01AA}">
      <dsp:nvSpPr>
        <dsp:cNvPr id="0" name=""/>
        <dsp:cNvSpPr/>
      </dsp:nvSpPr>
      <dsp:spPr>
        <a:xfrm>
          <a:off x="5074003" y="4920059"/>
          <a:ext cx="1550306" cy="297288"/>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Narrow" panose="020B0606020202030204" pitchFamily="34" charset="0"/>
            </a:rPr>
            <a:t>Eligible Providers</a:t>
          </a:r>
        </a:p>
      </dsp:txBody>
      <dsp:txXfrm>
        <a:off x="5074003" y="4920059"/>
        <a:ext cx="1550306" cy="297288"/>
      </dsp:txXfrm>
    </dsp:sp>
    <dsp:sp modelId="{7B769EDF-1065-40B0-983E-A8BBAF25D71C}">
      <dsp:nvSpPr>
        <dsp:cNvPr id="0" name=""/>
        <dsp:cNvSpPr/>
      </dsp:nvSpPr>
      <dsp:spPr>
        <a:xfrm>
          <a:off x="2418467" y="5633552"/>
          <a:ext cx="1722562" cy="891866"/>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25852" numCol="1" spcCol="1270" anchor="ctr" anchorCtr="0">
          <a:noAutofit/>
        </a:bodyPr>
        <a:lstStyle/>
        <a:p>
          <a:pPr marL="0" lvl="0" indent="0" algn="ctr" defTabSz="800100">
            <a:lnSpc>
              <a:spcPct val="90000"/>
            </a:lnSpc>
            <a:spcBef>
              <a:spcPct val="0"/>
            </a:spcBef>
            <a:spcAft>
              <a:spcPct val="35000"/>
            </a:spcAft>
            <a:buNone/>
          </a:pPr>
          <a:r>
            <a:rPr lang="en-US" sz="1800" kern="1200" dirty="0"/>
            <a:t>Consortium</a:t>
          </a:r>
        </a:p>
      </dsp:txBody>
      <dsp:txXfrm>
        <a:off x="2418467" y="5633552"/>
        <a:ext cx="1722562" cy="891866"/>
      </dsp:txXfrm>
    </dsp:sp>
    <dsp:sp modelId="{5CD55FC0-311C-4E4A-A3BB-B35987271F44}">
      <dsp:nvSpPr>
        <dsp:cNvPr id="0" name=""/>
        <dsp:cNvSpPr/>
      </dsp:nvSpPr>
      <dsp:spPr>
        <a:xfrm>
          <a:off x="2762980" y="6327226"/>
          <a:ext cx="1550306" cy="297288"/>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Arial Narrow" panose="020B0606020202030204" pitchFamily="34" charset="0"/>
            </a:rPr>
            <a:t>Formal Agreement</a:t>
          </a:r>
        </a:p>
      </dsp:txBody>
      <dsp:txXfrm>
        <a:off x="2762980" y="6327226"/>
        <a:ext cx="1550306" cy="297288"/>
      </dsp:txXfrm>
    </dsp:sp>
    <dsp:sp modelId="{1FC7DA6E-4539-46BD-BDF2-C7F4151937F1}">
      <dsp:nvSpPr>
        <dsp:cNvPr id="0" name=""/>
        <dsp:cNvSpPr/>
      </dsp:nvSpPr>
      <dsp:spPr>
        <a:xfrm>
          <a:off x="4729490" y="5633552"/>
          <a:ext cx="1722562" cy="891866"/>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25852" numCol="1" spcCol="1270" anchor="ctr" anchorCtr="0">
          <a:noAutofit/>
        </a:bodyPr>
        <a:lstStyle/>
        <a:p>
          <a:pPr marL="0" lvl="0" indent="0" algn="ctr" defTabSz="800100">
            <a:lnSpc>
              <a:spcPct val="90000"/>
            </a:lnSpc>
            <a:spcBef>
              <a:spcPct val="0"/>
            </a:spcBef>
            <a:spcAft>
              <a:spcPct val="35000"/>
            </a:spcAft>
            <a:buNone/>
          </a:pPr>
          <a:r>
            <a:rPr lang="en-US" sz="1800" kern="1200" dirty="0"/>
            <a:t>Partnership</a:t>
          </a:r>
        </a:p>
      </dsp:txBody>
      <dsp:txXfrm>
        <a:off x="4729490" y="5633552"/>
        <a:ext cx="1722562" cy="891866"/>
      </dsp:txXfrm>
    </dsp:sp>
    <dsp:sp modelId="{A71F1FA7-0318-424B-88EE-27B22C79AE09}">
      <dsp:nvSpPr>
        <dsp:cNvPr id="0" name=""/>
        <dsp:cNvSpPr/>
      </dsp:nvSpPr>
      <dsp:spPr>
        <a:xfrm>
          <a:off x="5074003" y="6327226"/>
          <a:ext cx="1550306" cy="297288"/>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Narrow" panose="020B0606020202030204" pitchFamily="34" charset="0"/>
            </a:rPr>
            <a:t>Provider with Employer</a:t>
          </a:r>
        </a:p>
      </dsp:txBody>
      <dsp:txXfrm>
        <a:off x="5074003" y="6327226"/>
        <a:ext cx="1550306" cy="297288"/>
      </dsp:txXfrm>
    </dsp:sp>
    <dsp:sp modelId="{63AA2304-081B-429C-8059-49216EFC2211}">
      <dsp:nvSpPr>
        <dsp:cNvPr id="0" name=""/>
        <dsp:cNvSpPr/>
      </dsp:nvSpPr>
      <dsp:spPr>
        <a:xfrm>
          <a:off x="7040513" y="5633552"/>
          <a:ext cx="1722562" cy="891866"/>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25852" numCol="1" spcCol="1270" anchor="ctr" anchorCtr="0">
          <a:noAutofit/>
        </a:bodyPr>
        <a:lstStyle/>
        <a:p>
          <a:pPr marL="0" lvl="0" indent="0" algn="ctr" defTabSz="800100">
            <a:lnSpc>
              <a:spcPct val="90000"/>
            </a:lnSpc>
            <a:spcBef>
              <a:spcPct val="0"/>
            </a:spcBef>
            <a:spcAft>
              <a:spcPct val="35000"/>
            </a:spcAft>
            <a:buNone/>
          </a:pPr>
          <a:r>
            <a:rPr lang="en-US" sz="1800" b="0" kern="1200" dirty="0"/>
            <a:t>Sole Provider</a:t>
          </a:r>
        </a:p>
      </dsp:txBody>
      <dsp:txXfrm>
        <a:off x="7040513" y="5633552"/>
        <a:ext cx="1722562" cy="891866"/>
      </dsp:txXfrm>
    </dsp:sp>
    <dsp:sp modelId="{79006563-7B40-49C5-841F-5D4635CC87C8}">
      <dsp:nvSpPr>
        <dsp:cNvPr id="0" name=""/>
        <dsp:cNvSpPr/>
      </dsp:nvSpPr>
      <dsp:spPr>
        <a:xfrm>
          <a:off x="7385026" y="6327226"/>
          <a:ext cx="1550306" cy="297288"/>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Narrow" panose="020B0606020202030204" pitchFamily="34" charset="0"/>
            </a:rPr>
            <a:t>May Include Other Organizations</a:t>
          </a:r>
        </a:p>
      </dsp:txBody>
      <dsp:txXfrm>
        <a:off x="7385026" y="6327226"/>
        <a:ext cx="1550306" cy="297288"/>
      </dsp:txXfrm>
    </dsp:sp>
    <dsp:sp modelId="{365AC5E2-1DBA-4F79-8A70-5717E75C0E06}">
      <dsp:nvSpPr>
        <dsp:cNvPr id="0" name=""/>
        <dsp:cNvSpPr/>
      </dsp:nvSpPr>
      <dsp:spPr>
        <a:xfrm>
          <a:off x="3573979" y="1412051"/>
          <a:ext cx="1722562" cy="891866"/>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25852" numCol="1" spcCol="1270" anchor="ctr" anchorCtr="0">
          <a:noAutofit/>
        </a:bodyPr>
        <a:lstStyle/>
        <a:p>
          <a:pPr marL="0" lvl="0" indent="0" algn="ctr" defTabSz="800100">
            <a:lnSpc>
              <a:spcPct val="90000"/>
            </a:lnSpc>
            <a:spcBef>
              <a:spcPct val="0"/>
            </a:spcBef>
            <a:spcAft>
              <a:spcPct val="35000"/>
            </a:spcAft>
            <a:buNone/>
          </a:pPr>
          <a:r>
            <a:rPr lang="en-US" sz="1800" kern="1200" dirty="0"/>
            <a:t>U.S Health and Human Services</a:t>
          </a:r>
        </a:p>
      </dsp:txBody>
      <dsp:txXfrm>
        <a:off x="3573979" y="1412051"/>
        <a:ext cx="1722562" cy="891866"/>
      </dsp:txXfrm>
    </dsp:sp>
    <dsp:sp modelId="{752EBC4B-65C4-4945-BC12-440404072A01}">
      <dsp:nvSpPr>
        <dsp:cNvPr id="0" name=""/>
        <dsp:cNvSpPr/>
      </dsp:nvSpPr>
      <dsp:spPr>
        <a:xfrm>
          <a:off x="3918491" y="2105725"/>
          <a:ext cx="1550306" cy="297288"/>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ysClr val="windowText" lastClr="000000"/>
              </a:solidFill>
              <a:latin typeface="Arial Narrow" panose="020B0606020202030204" pitchFamily="34" charset="0"/>
            </a:rPr>
            <a:t>Temporary Assistance to </a:t>
          </a:r>
          <a:br>
            <a:rPr lang="en-US" sz="1100" b="0" kern="1200" dirty="0">
              <a:solidFill>
                <a:sysClr val="windowText" lastClr="000000"/>
              </a:solidFill>
              <a:latin typeface="Arial Narrow" panose="020B0606020202030204" pitchFamily="34" charset="0"/>
            </a:rPr>
          </a:br>
          <a:r>
            <a:rPr lang="en-US" sz="1100" b="0" kern="1200" dirty="0">
              <a:solidFill>
                <a:sysClr val="windowText" lastClr="000000"/>
              </a:solidFill>
              <a:latin typeface="Arial Narrow" panose="020B0606020202030204" pitchFamily="34" charset="0"/>
            </a:rPr>
            <a:t>Needy Families</a:t>
          </a:r>
          <a:endParaRPr lang="en-US" sz="1050" b="0" kern="1200" dirty="0"/>
        </a:p>
      </dsp:txBody>
      <dsp:txXfrm>
        <a:off x="3918491" y="2105725"/>
        <a:ext cx="1550306" cy="297288"/>
      </dsp:txXfrm>
    </dsp:sp>
    <dsp:sp modelId="{10D803CB-960D-4604-9428-5D350E5CA86D}">
      <dsp:nvSpPr>
        <dsp:cNvPr id="0" name=""/>
        <dsp:cNvSpPr/>
      </dsp:nvSpPr>
      <dsp:spPr>
        <a:xfrm>
          <a:off x="5885002" y="1414040"/>
          <a:ext cx="1722562" cy="891866"/>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25852" numCol="1" spcCol="1270" anchor="ctr" anchorCtr="0">
          <a:noAutofit/>
        </a:bodyPr>
        <a:lstStyle/>
        <a:p>
          <a:pPr marL="0" lvl="0" indent="0" algn="ctr" defTabSz="800100">
            <a:lnSpc>
              <a:spcPct val="90000"/>
            </a:lnSpc>
            <a:spcBef>
              <a:spcPct val="0"/>
            </a:spcBef>
            <a:spcAft>
              <a:spcPct val="35000"/>
            </a:spcAft>
            <a:buNone/>
          </a:pPr>
          <a:r>
            <a:rPr lang="en-US" sz="1800" kern="1200" dirty="0"/>
            <a:t>U.S Department of Education </a:t>
          </a:r>
        </a:p>
      </dsp:txBody>
      <dsp:txXfrm>
        <a:off x="5885002" y="1414040"/>
        <a:ext cx="1722562" cy="891866"/>
      </dsp:txXfrm>
    </dsp:sp>
    <dsp:sp modelId="{6B19663B-6EC1-4372-AC1B-31786F72B6C7}">
      <dsp:nvSpPr>
        <dsp:cNvPr id="0" name=""/>
        <dsp:cNvSpPr/>
      </dsp:nvSpPr>
      <dsp:spPr>
        <a:xfrm>
          <a:off x="6229514" y="2105725"/>
          <a:ext cx="1550306" cy="297288"/>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ysClr val="windowText" lastClr="000000"/>
              </a:solidFill>
              <a:latin typeface="Arial Narrow" panose="020B0606020202030204" pitchFamily="34" charset="0"/>
            </a:rPr>
            <a:t>Workforce Innovation and Opportunity Act  </a:t>
          </a:r>
          <a:endParaRPr lang="en-US" sz="1100" b="0" kern="1200" dirty="0"/>
        </a:p>
      </dsp:txBody>
      <dsp:txXfrm>
        <a:off x="6229514" y="2105725"/>
        <a:ext cx="1550306" cy="297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07B68-DC55-41C7-ADE2-E84B0432733F}">
      <dsp:nvSpPr>
        <dsp:cNvPr id="0" name=""/>
        <dsp:cNvSpPr/>
      </dsp:nvSpPr>
      <dsp:spPr>
        <a:xfrm>
          <a:off x="3328097" y="0"/>
          <a:ext cx="2178467" cy="217879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AC5CC-8C5A-40B8-85AB-AF58B8B53F98}">
      <dsp:nvSpPr>
        <dsp:cNvPr id="0" name=""/>
        <dsp:cNvSpPr/>
      </dsp:nvSpPr>
      <dsp:spPr>
        <a:xfrm>
          <a:off x="3809610" y="786612"/>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WIOA Title II / AEFLA</a:t>
          </a:r>
        </a:p>
      </dsp:txBody>
      <dsp:txXfrm>
        <a:off x="3809610" y="786612"/>
        <a:ext cx="1210532" cy="605121"/>
      </dsp:txXfrm>
    </dsp:sp>
    <dsp:sp modelId="{A13A093E-8FB9-4008-8564-21144C598DB6}">
      <dsp:nvSpPr>
        <dsp:cNvPr id="0" name=""/>
        <dsp:cNvSpPr/>
      </dsp:nvSpPr>
      <dsp:spPr>
        <a:xfrm>
          <a:off x="2723035" y="1251881"/>
          <a:ext cx="2178467" cy="217879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C9E134-C2AA-4AFC-9E3F-9E22A41AE5EC}">
      <dsp:nvSpPr>
        <dsp:cNvPr id="0" name=""/>
        <dsp:cNvSpPr/>
      </dsp:nvSpPr>
      <dsp:spPr>
        <a:xfrm>
          <a:off x="3207003" y="2045735"/>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TWC Rules</a:t>
          </a:r>
        </a:p>
      </dsp:txBody>
      <dsp:txXfrm>
        <a:off x="3207003" y="2045735"/>
        <a:ext cx="1210532" cy="605121"/>
      </dsp:txXfrm>
    </dsp:sp>
    <dsp:sp modelId="{104BDD77-C915-42E2-A8DD-145B98F745F0}">
      <dsp:nvSpPr>
        <dsp:cNvPr id="0" name=""/>
        <dsp:cNvSpPr/>
      </dsp:nvSpPr>
      <dsp:spPr>
        <a:xfrm>
          <a:off x="3483146" y="2653572"/>
          <a:ext cx="1871640" cy="1872390"/>
        </a:xfrm>
        <a:prstGeom prst="blockArc">
          <a:avLst>
            <a:gd name="adj1" fmla="val 13500000"/>
            <a:gd name="adj2" fmla="val 10800000"/>
            <a:gd name="adj3" fmla="val 1274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20443-D0D1-4E98-9D84-F93DEC60127D}">
      <dsp:nvSpPr>
        <dsp:cNvPr id="0" name=""/>
        <dsp:cNvSpPr/>
      </dsp:nvSpPr>
      <dsp:spPr>
        <a:xfrm>
          <a:off x="3812473" y="3306668"/>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Local Requirements</a:t>
          </a:r>
        </a:p>
      </dsp:txBody>
      <dsp:txXfrm>
        <a:off x="3812473" y="3306668"/>
        <a:ext cx="1210532" cy="605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3777B-45E8-4E7C-8884-124CC946DF31}">
      <dsp:nvSpPr>
        <dsp:cNvPr id="0" name=""/>
        <dsp:cNvSpPr/>
      </dsp:nvSpPr>
      <dsp:spPr>
        <a:xfrm>
          <a:off x="5295900" y="3133665"/>
          <a:ext cx="2666829" cy="735618"/>
        </a:xfrm>
        <a:custGeom>
          <a:avLst/>
          <a:gdLst/>
          <a:ahLst/>
          <a:cxnLst/>
          <a:rect l="0" t="0" r="0" b="0"/>
          <a:pathLst>
            <a:path>
              <a:moveTo>
                <a:pt x="0" y="0"/>
              </a:moveTo>
              <a:lnTo>
                <a:pt x="0" y="495664"/>
              </a:lnTo>
              <a:lnTo>
                <a:pt x="2666829" y="495664"/>
              </a:lnTo>
              <a:lnTo>
                <a:pt x="2666829" y="73561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CDCC7-9E65-4C8D-9F6F-783E58FC4046}">
      <dsp:nvSpPr>
        <dsp:cNvPr id="0" name=""/>
        <dsp:cNvSpPr/>
      </dsp:nvSpPr>
      <dsp:spPr>
        <a:xfrm>
          <a:off x="5295900" y="3133665"/>
          <a:ext cx="838011" cy="735252"/>
        </a:xfrm>
        <a:custGeom>
          <a:avLst/>
          <a:gdLst/>
          <a:ahLst/>
          <a:cxnLst/>
          <a:rect l="0" t="0" r="0" b="0"/>
          <a:pathLst>
            <a:path>
              <a:moveTo>
                <a:pt x="0" y="0"/>
              </a:moveTo>
              <a:lnTo>
                <a:pt x="0" y="495298"/>
              </a:lnTo>
              <a:lnTo>
                <a:pt x="838011" y="495298"/>
              </a:lnTo>
              <a:lnTo>
                <a:pt x="838011" y="735252"/>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C5B72C-308F-4173-B4DD-874F25F1123D}">
      <dsp:nvSpPr>
        <dsp:cNvPr id="0" name=""/>
        <dsp:cNvSpPr/>
      </dsp:nvSpPr>
      <dsp:spPr>
        <a:xfrm>
          <a:off x="4381674" y="3133665"/>
          <a:ext cx="914225" cy="735252"/>
        </a:xfrm>
        <a:custGeom>
          <a:avLst/>
          <a:gdLst/>
          <a:ahLst/>
          <a:cxnLst/>
          <a:rect l="0" t="0" r="0" b="0"/>
          <a:pathLst>
            <a:path>
              <a:moveTo>
                <a:pt x="914225" y="0"/>
              </a:moveTo>
              <a:lnTo>
                <a:pt x="914225" y="495298"/>
              </a:lnTo>
              <a:lnTo>
                <a:pt x="0" y="495298"/>
              </a:lnTo>
              <a:lnTo>
                <a:pt x="0" y="735252"/>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D18745-D91C-4645-B24E-2F4E030A81BC}">
      <dsp:nvSpPr>
        <dsp:cNvPr id="0" name=""/>
        <dsp:cNvSpPr/>
      </dsp:nvSpPr>
      <dsp:spPr>
        <a:xfrm>
          <a:off x="2552879" y="3133665"/>
          <a:ext cx="2743020" cy="735252"/>
        </a:xfrm>
        <a:custGeom>
          <a:avLst/>
          <a:gdLst/>
          <a:ahLst/>
          <a:cxnLst/>
          <a:rect l="0" t="0" r="0" b="0"/>
          <a:pathLst>
            <a:path>
              <a:moveTo>
                <a:pt x="2743020" y="0"/>
              </a:moveTo>
              <a:lnTo>
                <a:pt x="2743020" y="495298"/>
              </a:lnTo>
              <a:lnTo>
                <a:pt x="0" y="495298"/>
              </a:lnTo>
              <a:lnTo>
                <a:pt x="0" y="735252"/>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66676E-F09F-49F4-AA98-4251818656B0}">
      <dsp:nvSpPr>
        <dsp:cNvPr id="0" name=""/>
        <dsp:cNvSpPr/>
      </dsp:nvSpPr>
      <dsp:spPr>
        <a:xfrm>
          <a:off x="4267198" y="1263586"/>
          <a:ext cx="2057402" cy="1870078"/>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4D1EE9-7DEC-4F58-B5F0-DD5C57C0E50F}">
      <dsp:nvSpPr>
        <dsp:cNvPr id="0" name=""/>
        <dsp:cNvSpPr/>
      </dsp:nvSpPr>
      <dsp:spPr>
        <a:xfrm>
          <a:off x="4267198" y="1263586"/>
          <a:ext cx="2057402" cy="1870078"/>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16884A-EA08-45C8-9C4D-C468B84797C3}">
      <dsp:nvSpPr>
        <dsp:cNvPr id="0" name=""/>
        <dsp:cNvSpPr/>
      </dsp:nvSpPr>
      <dsp:spPr>
        <a:xfrm>
          <a:off x="3238497" y="1600200"/>
          <a:ext cx="4114805" cy="1196850"/>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College </a:t>
          </a:r>
          <a:br>
            <a:rPr lang="en-US" sz="1500" b="1" kern="1200" dirty="0"/>
          </a:br>
          <a:r>
            <a:rPr lang="en-US" sz="1500" b="0" i="1" kern="1200" dirty="0"/>
            <a:t>Grant recipient, </a:t>
          </a:r>
          <a:br>
            <a:rPr lang="en-US" sz="1500" b="0" i="1" kern="1200" dirty="0"/>
          </a:br>
          <a:r>
            <a:rPr lang="en-US" sz="1500" b="0" i="1" kern="1200" dirty="0"/>
            <a:t>Fiscal agent,</a:t>
          </a:r>
          <a:br>
            <a:rPr lang="en-US" sz="1500" b="0" i="1" kern="1200" dirty="0"/>
          </a:br>
          <a:r>
            <a:rPr lang="en-US" sz="1500" b="0" i="1" kern="1200" dirty="0"/>
            <a:t>Lead Organization of a Consortium</a:t>
          </a:r>
          <a:br>
            <a:rPr lang="en-US" sz="1500" b="0" i="1" kern="1200" dirty="0"/>
          </a:br>
          <a:r>
            <a:rPr lang="en-US" sz="1500" b="0" i="1" kern="1200" dirty="0"/>
            <a:t>Service Provider</a:t>
          </a:r>
          <a:endParaRPr lang="en-US" sz="1500" b="1" kern="1200" dirty="0"/>
        </a:p>
      </dsp:txBody>
      <dsp:txXfrm>
        <a:off x="3238497" y="1600200"/>
        <a:ext cx="4114805" cy="1196850"/>
      </dsp:txXfrm>
    </dsp:sp>
    <dsp:sp modelId="{3D96F429-92F6-4CCD-B601-74A419097292}">
      <dsp:nvSpPr>
        <dsp:cNvPr id="0" name=""/>
        <dsp:cNvSpPr/>
      </dsp:nvSpPr>
      <dsp:spPr>
        <a:xfrm>
          <a:off x="1981559" y="3868917"/>
          <a:ext cx="1142639" cy="1142639"/>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F1B7-BBBF-4CFA-8355-E5145407DE84}">
      <dsp:nvSpPr>
        <dsp:cNvPr id="0" name=""/>
        <dsp:cNvSpPr/>
      </dsp:nvSpPr>
      <dsp:spPr>
        <a:xfrm>
          <a:off x="1981559" y="3868917"/>
          <a:ext cx="1142639" cy="1142639"/>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40937E-42FA-498E-AFF3-4AE243AA53A3}">
      <dsp:nvSpPr>
        <dsp:cNvPr id="0" name=""/>
        <dsp:cNvSpPr/>
      </dsp:nvSpPr>
      <dsp:spPr>
        <a:xfrm>
          <a:off x="1410239" y="4074593"/>
          <a:ext cx="2285279" cy="731289"/>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ISD</a:t>
          </a:r>
          <a:br>
            <a:rPr lang="en-US" sz="1500" b="1" kern="1200" dirty="0"/>
          </a:br>
          <a:r>
            <a:rPr lang="en-US" sz="1500" b="0" i="1" kern="1200" dirty="0"/>
            <a:t>Service Provider</a:t>
          </a:r>
          <a:endParaRPr lang="en-US" sz="1500" b="1" kern="1200" dirty="0"/>
        </a:p>
      </dsp:txBody>
      <dsp:txXfrm>
        <a:off x="1410239" y="4074593"/>
        <a:ext cx="2285279" cy="731289"/>
      </dsp:txXfrm>
    </dsp:sp>
    <dsp:sp modelId="{73AB600F-A61D-45CE-836B-209265F75D62}">
      <dsp:nvSpPr>
        <dsp:cNvPr id="0" name=""/>
        <dsp:cNvSpPr/>
      </dsp:nvSpPr>
      <dsp:spPr>
        <a:xfrm>
          <a:off x="3810354" y="3868917"/>
          <a:ext cx="1142639" cy="1142639"/>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818FAB-AF81-4807-A466-FCBE2CD7E559}">
      <dsp:nvSpPr>
        <dsp:cNvPr id="0" name=""/>
        <dsp:cNvSpPr/>
      </dsp:nvSpPr>
      <dsp:spPr>
        <a:xfrm>
          <a:off x="3810354" y="3868917"/>
          <a:ext cx="1142639" cy="1142639"/>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46BEB9-085F-4B64-9973-915923CCF724}">
      <dsp:nvSpPr>
        <dsp:cNvPr id="0" name=""/>
        <dsp:cNvSpPr/>
      </dsp:nvSpPr>
      <dsp:spPr>
        <a:xfrm>
          <a:off x="3239034" y="4074593"/>
          <a:ext cx="2285279" cy="731289"/>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Employer Association</a:t>
          </a:r>
        </a:p>
        <a:p>
          <a:pPr marL="0" lvl="0" indent="0" algn="ctr" defTabSz="666750">
            <a:lnSpc>
              <a:spcPct val="90000"/>
            </a:lnSpc>
            <a:spcBef>
              <a:spcPct val="0"/>
            </a:spcBef>
            <a:spcAft>
              <a:spcPct val="35000"/>
            </a:spcAft>
            <a:buNone/>
          </a:pPr>
          <a:r>
            <a:rPr lang="en-US" sz="1500" b="1" i="1" kern="1200" dirty="0"/>
            <a:t>Service Provider </a:t>
          </a:r>
        </a:p>
      </dsp:txBody>
      <dsp:txXfrm>
        <a:off x="3239034" y="4074593"/>
        <a:ext cx="2285279" cy="731289"/>
      </dsp:txXfrm>
    </dsp:sp>
    <dsp:sp modelId="{29F64CE1-3E8A-441E-BDDA-3FB486E2DD7D}">
      <dsp:nvSpPr>
        <dsp:cNvPr id="0" name=""/>
        <dsp:cNvSpPr/>
      </dsp:nvSpPr>
      <dsp:spPr>
        <a:xfrm>
          <a:off x="5562592" y="3868917"/>
          <a:ext cx="1142639" cy="1142639"/>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7A66C1-C3B0-4898-9B25-58F0C1A85E56}">
      <dsp:nvSpPr>
        <dsp:cNvPr id="0" name=""/>
        <dsp:cNvSpPr/>
      </dsp:nvSpPr>
      <dsp:spPr>
        <a:xfrm>
          <a:off x="5562592" y="3868917"/>
          <a:ext cx="1142639" cy="1142639"/>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39049-9E38-4BE8-81D1-1FBADA17490E}">
      <dsp:nvSpPr>
        <dsp:cNvPr id="0" name=""/>
        <dsp:cNvSpPr/>
      </dsp:nvSpPr>
      <dsp:spPr>
        <a:xfrm>
          <a:off x="4991272" y="4074593"/>
          <a:ext cx="2285279" cy="731289"/>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CBO</a:t>
          </a:r>
        </a:p>
        <a:p>
          <a:pPr marL="0" lvl="0" indent="0" algn="ctr" defTabSz="666750">
            <a:lnSpc>
              <a:spcPct val="90000"/>
            </a:lnSpc>
            <a:spcBef>
              <a:spcPct val="0"/>
            </a:spcBef>
            <a:spcAft>
              <a:spcPct val="35000"/>
            </a:spcAft>
            <a:buNone/>
          </a:pPr>
          <a:r>
            <a:rPr lang="en-US" sz="1500" b="0" i="1" kern="1200" dirty="0"/>
            <a:t>Service Provider</a:t>
          </a:r>
        </a:p>
      </dsp:txBody>
      <dsp:txXfrm>
        <a:off x="4991272" y="4074593"/>
        <a:ext cx="2285279" cy="731289"/>
      </dsp:txXfrm>
    </dsp:sp>
    <dsp:sp modelId="{52A2AE6E-810D-470A-8A1B-517891FFC13A}">
      <dsp:nvSpPr>
        <dsp:cNvPr id="0" name=""/>
        <dsp:cNvSpPr/>
      </dsp:nvSpPr>
      <dsp:spPr>
        <a:xfrm>
          <a:off x="7391409" y="3869283"/>
          <a:ext cx="1142639" cy="1142639"/>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CC1454-930B-4272-BEBA-1513F78243A9}">
      <dsp:nvSpPr>
        <dsp:cNvPr id="0" name=""/>
        <dsp:cNvSpPr/>
      </dsp:nvSpPr>
      <dsp:spPr>
        <a:xfrm>
          <a:off x="7391409" y="3869283"/>
          <a:ext cx="1142639" cy="1142639"/>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89C4A-B5D5-4502-AD4A-8BF6E9071C0D}">
      <dsp:nvSpPr>
        <dsp:cNvPr id="0" name=""/>
        <dsp:cNvSpPr/>
      </dsp:nvSpPr>
      <dsp:spPr>
        <a:xfrm>
          <a:off x="6820089" y="4074958"/>
          <a:ext cx="2285279" cy="731289"/>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Board</a:t>
          </a:r>
          <a:br>
            <a:rPr lang="en-US" sz="1500" i="1" kern="1200" dirty="0"/>
          </a:br>
          <a:r>
            <a:rPr lang="en-US" sz="1500" i="1" kern="1200" dirty="0"/>
            <a:t>Planning and Data</a:t>
          </a:r>
          <a:br>
            <a:rPr lang="en-US" sz="1500" i="1" kern="1200" dirty="0"/>
          </a:br>
          <a:r>
            <a:rPr lang="en-US" sz="1500" i="1" kern="1200" dirty="0"/>
            <a:t>Co-enrollment</a:t>
          </a:r>
        </a:p>
      </dsp:txBody>
      <dsp:txXfrm>
        <a:off x="6820089" y="4074958"/>
        <a:ext cx="2285279" cy="731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CDCC7-9E65-4C8D-9F6F-783E58FC4046}">
      <dsp:nvSpPr>
        <dsp:cNvPr id="0" name=""/>
        <dsp:cNvSpPr/>
      </dsp:nvSpPr>
      <dsp:spPr>
        <a:xfrm>
          <a:off x="3740337" y="2441055"/>
          <a:ext cx="802318" cy="623064"/>
        </a:xfrm>
        <a:custGeom>
          <a:avLst/>
          <a:gdLst/>
          <a:ahLst/>
          <a:cxnLst/>
          <a:rect l="0" t="0" r="0" b="0"/>
          <a:pathLst>
            <a:path>
              <a:moveTo>
                <a:pt x="802318" y="0"/>
              </a:moveTo>
              <a:lnTo>
                <a:pt x="802318" y="623064"/>
              </a:lnTo>
              <a:lnTo>
                <a:pt x="0" y="623064"/>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D18745-D91C-4645-B24E-2F4E030A81BC}">
      <dsp:nvSpPr>
        <dsp:cNvPr id="0" name=""/>
        <dsp:cNvSpPr/>
      </dsp:nvSpPr>
      <dsp:spPr>
        <a:xfrm>
          <a:off x="4542655" y="2441055"/>
          <a:ext cx="972015" cy="626577"/>
        </a:xfrm>
        <a:custGeom>
          <a:avLst/>
          <a:gdLst/>
          <a:ahLst/>
          <a:cxnLst/>
          <a:rect l="0" t="0" r="0" b="0"/>
          <a:pathLst>
            <a:path>
              <a:moveTo>
                <a:pt x="0" y="0"/>
              </a:moveTo>
              <a:lnTo>
                <a:pt x="0" y="626577"/>
              </a:lnTo>
              <a:lnTo>
                <a:pt x="972015" y="626577"/>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A2D6D-4C67-44EA-8034-6C34312847CB}">
      <dsp:nvSpPr>
        <dsp:cNvPr id="0" name=""/>
        <dsp:cNvSpPr/>
      </dsp:nvSpPr>
      <dsp:spPr>
        <a:xfrm>
          <a:off x="4542655" y="2441055"/>
          <a:ext cx="951011" cy="1814486"/>
        </a:xfrm>
        <a:custGeom>
          <a:avLst/>
          <a:gdLst/>
          <a:ahLst/>
          <a:cxnLst/>
          <a:rect l="0" t="0" r="0" b="0"/>
          <a:pathLst>
            <a:path>
              <a:moveTo>
                <a:pt x="0" y="0"/>
              </a:moveTo>
              <a:lnTo>
                <a:pt x="0" y="1814486"/>
              </a:lnTo>
              <a:lnTo>
                <a:pt x="951011" y="1814486"/>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A9A2F-C973-4BED-A243-4FC4A763A9C7}">
      <dsp:nvSpPr>
        <dsp:cNvPr id="0" name=""/>
        <dsp:cNvSpPr/>
      </dsp:nvSpPr>
      <dsp:spPr>
        <a:xfrm>
          <a:off x="4496935" y="1016516"/>
          <a:ext cx="91440" cy="409845"/>
        </a:xfrm>
        <a:custGeom>
          <a:avLst/>
          <a:gdLst/>
          <a:ahLst/>
          <a:cxnLst/>
          <a:rect l="0" t="0" r="0" b="0"/>
          <a:pathLst>
            <a:path>
              <a:moveTo>
                <a:pt x="63213" y="0"/>
              </a:moveTo>
              <a:lnTo>
                <a:pt x="63213" y="196759"/>
              </a:lnTo>
              <a:lnTo>
                <a:pt x="45720" y="196759"/>
              </a:lnTo>
              <a:lnTo>
                <a:pt x="45720" y="409845"/>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6911C8-262C-4CB0-BD39-D173A3AA48B5}">
      <dsp:nvSpPr>
        <dsp:cNvPr id="0" name=""/>
        <dsp:cNvSpPr/>
      </dsp:nvSpPr>
      <dsp:spPr>
        <a:xfrm>
          <a:off x="4052802" y="1822"/>
          <a:ext cx="1014693" cy="1014693"/>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C7BE89-231A-47E6-BDD8-E056EB674953}">
      <dsp:nvSpPr>
        <dsp:cNvPr id="0" name=""/>
        <dsp:cNvSpPr/>
      </dsp:nvSpPr>
      <dsp:spPr>
        <a:xfrm>
          <a:off x="4052802" y="1822"/>
          <a:ext cx="1014693" cy="1014693"/>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F82C5D-29B9-4B42-86FB-4572D44B63C0}">
      <dsp:nvSpPr>
        <dsp:cNvPr id="0" name=""/>
        <dsp:cNvSpPr/>
      </dsp:nvSpPr>
      <dsp:spPr>
        <a:xfrm>
          <a:off x="3545455" y="184467"/>
          <a:ext cx="2029387" cy="649404"/>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Board</a:t>
          </a:r>
          <a:br>
            <a:rPr lang="en-US" sz="1200" b="1" kern="1200" dirty="0"/>
          </a:br>
          <a:r>
            <a:rPr lang="en-US" sz="1200" b="0" i="1" kern="1200" dirty="0"/>
            <a:t>Grant recipient, </a:t>
          </a:r>
          <a:br>
            <a:rPr lang="en-US" sz="1200" b="0" i="1" kern="1200" dirty="0"/>
          </a:br>
          <a:r>
            <a:rPr lang="en-US" sz="1200" b="0" i="1" kern="1200" dirty="0"/>
            <a:t>fiscal agent</a:t>
          </a:r>
          <a:endParaRPr lang="en-US" sz="1200" kern="1200" dirty="0"/>
        </a:p>
      </dsp:txBody>
      <dsp:txXfrm>
        <a:off x="3545455" y="184467"/>
        <a:ext cx="2029387" cy="649404"/>
      </dsp:txXfrm>
    </dsp:sp>
    <dsp:sp modelId="{D2E78B3B-14E5-4817-9275-A479FB8F5C22}">
      <dsp:nvSpPr>
        <dsp:cNvPr id="0" name=""/>
        <dsp:cNvSpPr/>
      </dsp:nvSpPr>
      <dsp:spPr>
        <a:xfrm>
          <a:off x="4035308" y="1426361"/>
          <a:ext cx="1014693" cy="1014693"/>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62CA8-5926-4A74-BEEB-DA7E47320822}">
      <dsp:nvSpPr>
        <dsp:cNvPr id="0" name=""/>
        <dsp:cNvSpPr/>
      </dsp:nvSpPr>
      <dsp:spPr>
        <a:xfrm>
          <a:off x="4035308" y="1426361"/>
          <a:ext cx="1014693" cy="1014693"/>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F1F67B-F0BB-481D-9F42-6451E7F3CAE1}">
      <dsp:nvSpPr>
        <dsp:cNvPr id="0" name=""/>
        <dsp:cNvSpPr/>
      </dsp:nvSpPr>
      <dsp:spPr>
        <a:xfrm>
          <a:off x="3527961" y="1609006"/>
          <a:ext cx="2029387" cy="649404"/>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ESC</a:t>
          </a:r>
          <a:br>
            <a:rPr lang="en-US" sz="1200" b="1" kern="1200" dirty="0"/>
          </a:br>
          <a:r>
            <a:rPr lang="en-US" sz="1200" b="0" i="1" kern="1200" dirty="0"/>
            <a:t>Lead Organization of a Consortium</a:t>
          </a:r>
        </a:p>
      </dsp:txBody>
      <dsp:txXfrm>
        <a:off x="3527961" y="1609006"/>
        <a:ext cx="2029387" cy="649404"/>
      </dsp:txXfrm>
    </dsp:sp>
    <dsp:sp modelId="{7F35DACC-AF79-4381-911F-57E0473F3E50}">
      <dsp:nvSpPr>
        <dsp:cNvPr id="0" name=""/>
        <dsp:cNvSpPr/>
      </dsp:nvSpPr>
      <dsp:spPr>
        <a:xfrm>
          <a:off x="5371904" y="4072897"/>
          <a:ext cx="1014693" cy="1014693"/>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056C2-93DA-4AAB-8696-5630FC35DF1B}">
      <dsp:nvSpPr>
        <dsp:cNvPr id="0" name=""/>
        <dsp:cNvSpPr/>
      </dsp:nvSpPr>
      <dsp:spPr>
        <a:xfrm>
          <a:off x="5371904" y="4072897"/>
          <a:ext cx="1014693" cy="1014693"/>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E1C80-7265-4BEE-9123-8F46CA91E868}">
      <dsp:nvSpPr>
        <dsp:cNvPr id="0" name=""/>
        <dsp:cNvSpPr/>
      </dsp:nvSpPr>
      <dsp:spPr>
        <a:xfrm>
          <a:off x="4864557" y="4255542"/>
          <a:ext cx="2029387" cy="649404"/>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Community College</a:t>
          </a:r>
          <a:br>
            <a:rPr lang="en-US" sz="1200" kern="1200" dirty="0"/>
          </a:br>
          <a:r>
            <a:rPr lang="en-US" sz="1200" i="1" kern="1200" dirty="0"/>
            <a:t>Service provider</a:t>
          </a:r>
          <a:br>
            <a:rPr lang="en-US" sz="1200" i="1" kern="1200" dirty="0"/>
          </a:br>
          <a:r>
            <a:rPr lang="en-US" sz="1200" i="1" kern="1200" dirty="0"/>
            <a:t>(workforce training) </a:t>
          </a:r>
        </a:p>
      </dsp:txBody>
      <dsp:txXfrm>
        <a:off x="4864557" y="4255542"/>
        <a:ext cx="2029387" cy="649404"/>
      </dsp:txXfrm>
    </dsp:sp>
    <dsp:sp modelId="{3D96F429-92F6-4CCD-B601-74A419097292}">
      <dsp:nvSpPr>
        <dsp:cNvPr id="0" name=""/>
        <dsp:cNvSpPr/>
      </dsp:nvSpPr>
      <dsp:spPr>
        <a:xfrm>
          <a:off x="5392908" y="2884988"/>
          <a:ext cx="1014693" cy="1014693"/>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F1B7-BBBF-4CFA-8355-E5145407DE84}">
      <dsp:nvSpPr>
        <dsp:cNvPr id="0" name=""/>
        <dsp:cNvSpPr/>
      </dsp:nvSpPr>
      <dsp:spPr>
        <a:xfrm>
          <a:off x="5392908" y="2884988"/>
          <a:ext cx="1014693" cy="1014693"/>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40937E-42FA-498E-AFF3-4AE243AA53A3}">
      <dsp:nvSpPr>
        <dsp:cNvPr id="0" name=""/>
        <dsp:cNvSpPr/>
      </dsp:nvSpPr>
      <dsp:spPr>
        <a:xfrm>
          <a:off x="4885561" y="3067633"/>
          <a:ext cx="2029387" cy="649404"/>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ISD</a:t>
          </a:r>
          <a:br>
            <a:rPr lang="en-US" sz="1200" b="1" kern="1200" dirty="0"/>
          </a:br>
          <a:r>
            <a:rPr lang="en-US" sz="1200" b="0" i="1" kern="1200" dirty="0"/>
            <a:t>Service provider</a:t>
          </a:r>
          <a:endParaRPr lang="en-US" sz="1200" b="1" kern="1200" dirty="0"/>
        </a:p>
      </dsp:txBody>
      <dsp:txXfrm>
        <a:off x="4885561" y="3067633"/>
        <a:ext cx="2029387" cy="649404"/>
      </dsp:txXfrm>
    </dsp:sp>
    <dsp:sp modelId="{29F64CE1-3E8A-441E-BDDA-3FB486E2DD7D}">
      <dsp:nvSpPr>
        <dsp:cNvPr id="0" name=""/>
        <dsp:cNvSpPr/>
      </dsp:nvSpPr>
      <dsp:spPr>
        <a:xfrm>
          <a:off x="2847406" y="2881474"/>
          <a:ext cx="1014693" cy="1014693"/>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7A66C1-C3B0-4898-9B25-58F0C1A85E56}">
      <dsp:nvSpPr>
        <dsp:cNvPr id="0" name=""/>
        <dsp:cNvSpPr/>
      </dsp:nvSpPr>
      <dsp:spPr>
        <a:xfrm>
          <a:off x="2847406" y="2881474"/>
          <a:ext cx="1014693" cy="1014693"/>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39049-9E38-4BE8-81D1-1FBADA17490E}">
      <dsp:nvSpPr>
        <dsp:cNvPr id="0" name=""/>
        <dsp:cNvSpPr/>
      </dsp:nvSpPr>
      <dsp:spPr>
        <a:xfrm>
          <a:off x="2340059" y="3064119"/>
          <a:ext cx="2029387" cy="649404"/>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Library</a:t>
          </a:r>
        </a:p>
        <a:p>
          <a:pPr marL="0" lvl="0" indent="0" algn="ctr" defTabSz="533400">
            <a:lnSpc>
              <a:spcPct val="90000"/>
            </a:lnSpc>
            <a:spcBef>
              <a:spcPct val="0"/>
            </a:spcBef>
            <a:spcAft>
              <a:spcPct val="35000"/>
            </a:spcAft>
            <a:buNone/>
          </a:pPr>
          <a:r>
            <a:rPr lang="en-US" sz="1200" b="0" i="1" kern="1200" dirty="0"/>
            <a:t>Service provide</a:t>
          </a:r>
          <a:br>
            <a:rPr lang="en-US" sz="1200" b="0" i="1" kern="1200" dirty="0"/>
          </a:br>
          <a:r>
            <a:rPr lang="en-US" sz="1200" b="0" i="1" kern="1200" dirty="0"/>
            <a:t>(Distance Learning)</a:t>
          </a:r>
        </a:p>
      </dsp:txBody>
      <dsp:txXfrm>
        <a:off x="2340059" y="3064119"/>
        <a:ext cx="2029387" cy="6494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29121-2729-4C6F-9D6B-D31B7570CAFC}">
      <dsp:nvSpPr>
        <dsp:cNvPr id="0" name=""/>
        <dsp:cNvSpPr/>
      </dsp:nvSpPr>
      <dsp:spPr>
        <a:xfrm>
          <a:off x="3352799" y="2560562"/>
          <a:ext cx="1776066" cy="1528668"/>
        </a:xfrm>
        <a:custGeom>
          <a:avLst/>
          <a:gdLst/>
          <a:ahLst/>
          <a:cxnLst/>
          <a:rect l="0" t="0" r="0" b="0"/>
          <a:pathLst>
            <a:path>
              <a:moveTo>
                <a:pt x="0" y="0"/>
              </a:moveTo>
              <a:lnTo>
                <a:pt x="0" y="1210230"/>
              </a:lnTo>
              <a:lnTo>
                <a:pt x="1776066" y="1210230"/>
              </a:lnTo>
              <a:lnTo>
                <a:pt x="1776066" y="152866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FBFEF-55F1-4549-94CE-54001F125659}">
      <dsp:nvSpPr>
        <dsp:cNvPr id="0" name=""/>
        <dsp:cNvSpPr/>
      </dsp:nvSpPr>
      <dsp:spPr>
        <a:xfrm>
          <a:off x="1517989" y="2560562"/>
          <a:ext cx="1834810" cy="636876"/>
        </a:xfrm>
        <a:custGeom>
          <a:avLst/>
          <a:gdLst/>
          <a:ahLst/>
          <a:cxnLst/>
          <a:rect l="0" t="0" r="0" b="0"/>
          <a:pathLst>
            <a:path>
              <a:moveTo>
                <a:pt x="1834810" y="0"/>
              </a:moveTo>
              <a:lnTo>
                <a:pt x="1834810" y="318438"/>
              </a:lnTo>
              <a:lnTo>
                <a:pt x="0" y="318438"/>
              </a:lnTo>
              <a:lnTo>
                <a:pt x="0" y="636876"/>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66676E-F09F-49F4-AA98-4251818656B0}">
      <dsp:nvSpPr>
        <dsp:cNvPr id="0" name=""/>
        <dsp:cNvSpPr/>
      </dsp:nvSpPr>
      <dsp:spPr>
        <a:xfrm>
          <a:off x="2594613" y="1044190"/>
          <a:ext cx="1516372" cy="1516372"/>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4D1EE9-7DEC-4F58-B5F0-DD5C57C0E50F}">
      <dsp:nvSpPr>
        <dsp:cNvPr id="0" name=""/>
        <dsp:cNvSpPr/>
      </dsp:nvSpPr>
      <dsp:spPr>
        <a:xfrm>
          <a:off x="2594613" y="1044190"/>
          <a:ext cx="1516372" cy="1516372"/>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16884A-EA08-45C8-9C4D-C468B84797C3}">
      <dsp:nvSpPr>
        <dsp:cNvPr id="0" name=""/>
        <dsp:cNvSpPr/>
      </dsp:nvSpPr>
      <dsp:spPr>
        <a:xfrm>
          <a:off x="1836427" y="1317137"/>
          <a:ext cx="3032745" cy="970478"/>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CBO</a:t>
          </a:r>
          <a:br>
            <a:rPr lang="en-US" sz="1700" b="1" kern="1200" dirty="0"/>
          </a:br>
          <a:r>
            <a:rPr lang="en-US" sz="1700" b="0" i="1" kern="1200" dirty="0"/>
            <a:t>Grant recipient,</a:t>
          </a:r>
          <a:br>
            <a:rPr lang="en-US" sz="1700" b="0" i="1" kern="1200" dirty="0"/>
          </a:br>
          <a:r>
            <a:rPr lang="en-US" sz="1700" b="0" i="1" kern="1200" dirty="0"/>
            <a:t>Lead organization of a consortium</a:t>
          </a:r>
          <a:endParaRPr lang="en-US" sz="1700" b="1" kern="1200" dirty="0"/>
        </a:p>
      </dsp:txBody>
      <dsp:txXfrm>
        <a:off x="1836427" y="1317137"/>
        <a:ext cx="3032745" cy="970478"/>
      </dsp:txXfrm>
    </dsp:sp>
    <dsp:sp modelId="{938813FD-B92C-4341-9976-EE5271BC412B}">
      <dsp:nvSpPr>
        <dsp:cNvPr id="0" name=""/>
        <dsp:cNvSpPr/>
      </dsp:nvSpPr>
      <dsp:spPr>
        <a:xfrm>
          <a:off x="759802" y="3197439"/>
          <a:ext cx="1516372" cy="1516372"/>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4F2CD-92E2-463B-A0C3-8CFEAAED1B89}">
      <dsp:nvSpPr>
        <dsp:cNvPr id="0" name=""/>
        <dsp:cNvSpPr/>
      </dsp:nvSpPr>
      <dsp:spPr>
        <a:xfrm>
          <a:off x="759802" y="3197439"/>
          <a:ext cx="1516372" cy="1516372"/>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08C737-8A5D-4E6B-9E07-DAF4776D001B}">
      <dsp:nvSpPr>
        <dsp:cNvPr id="0" name=""/>
        <dsp:cNvSpPr/>
      </dsp:nvSpPr>
      <dsp:spPr>
        <a:xfrm>
          <a:off x="1616" y="3470386"/>
          <a:ext cx="3032745" cy="970478"/>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Board</a:t>
          </a:r>
          <a:br>
            <a:rPr lang="en-US" sz="1700" b="1" kern="1200" dirty="0"/>
          </a:br>
          <a:r>
            <a:rPr lang="en-US" sz="1700" b="0" i="1" kern="1200" dirty="0"/>
            <a:t>Fiscal agent</a:t>
          </a:r>
          <a:endParaRPr lang="en-US" sz="1700" b="1" kern="1200" dirty="0"/>
        </a:p>
      </dsp:txBody>
      <dsp:txXfrm>
        <a:off x="1616" y="3470386"/>
        <a:ext cx="3032745" cy="970478"/>
      </dsp:txXfrm>
    </dsp:sp>
    <dsp:sp modelId="{5F64AAAA-0128-4DC3-82F4-3755FE7CF3FD}">
      <dsp:nvSpPr>
        <dsp:cNvPr id="0" name=""/>
        <dsp:cNvSpPr/>
      </dsp:nvSpPr>
      <dsp:spPr>
        <a:xfrm>
          <a:off x="4370680" y="4089231"/>
          <a:ext cx="1516372" cy="1516372"/>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1DB082-DAC4-4AA7-B368-58A2C45979CC}">
      <dsp:nvSpPr>
        <dsp:cNvPr id="0" name=""/>
        <dsp:cNvSpPr/>
      </dsp:nvSpPr>
      <dsp:spPr>
        <a:xfrm>
          <a:off x="4370680" y="4089231"/>
          <a:ext cx="1516372" cy="1516372"/>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752840-7834-4B20-A11E-8F7D4A515E52}">
      <dsp:nvSpPr>
        <dsp:cNvPr id="0" name=""/>
        <dsp:cNvSpPr/>
      </dsp:nvSpPr>
      <dsp:spPr>
        <a:xfrm>
          <a:off x="3612493" y="4362178"/>
          <a:ext cx="3032745" cy="970478"/>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ESC</a:t>
          </a:r>
          <a:br>
            <a:rPr lang="en-US" sz="1700" b="1" kern="1200" dirty="0"/>
          </a:br>
          <a:r>
            <a:rPr lang="en-US" sz="1700" b="0" i="1" kern="1200" dirty="0"/>
            <a:t>Service provider</a:t>
          </a:r>
          <a:endParaRPr lang="en-US" sz="1700" b="1" kern="1200" dirty="0"/>
        </a:p>
      </dsp:txBody>
      <dsp:txXfrm>
        <a:off x="3612493" y="4362178"/>
        <a:ext cx="3032745" cy="970478"/>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9888479-E8B9-459B-A3DF-8A364E5EF3A3}" type="datetimeFigureOut">
              <a:rPr lang="en-US" smtClean="0"/>
              <a:t>7/24/2017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74371E8-B2FF-40FF-A1C6-1A7D173544B9}" type="slidenum">
              <a:rPr lang="en-US" smtClean="0"/>
              <a:t>‹#›</a:t>
            </a:fld>
            <a:endParaRPr lang="en-US" dirty="0"/>
          </a:p>
        </p:txBody>
      </p:sp>
    </p:spTree>
    <p:extLst>
      <p:ext uri="{BB962C8B-B14F-4D97-AF65-F5344CB8AC3E}">
        <p14:creationId xmlns:p14="http://schemas.microsoft.com/office/powerpoint/2010/main" val="48002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1BC1DB-2E77-486F-ADCD-1FADC522CD8D}" type="datetimeFigureOut">
              <a:rPr lang="en-US" smtClean="0"/>
              <a:t>7/24/2017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6AE85E5-219A-4A36-AF90-D62F3EC22EA7}" type="slidenum">
              <a:rPr lang="en-US" smtClean="0"/>
              <a:t>‹#›</a:t>
            </a:fld>
            <a:endParaRPr lang="en-US" dirty="0"/>
          </a:p>
        </p:txBody>
      </p:sp>
    </p:spTree>
    <p:extLst>
      <p:ext uri="{BB962C8B-B14F-4D97-AF65-F5344CB8AC3E}">
        <p14:creationId xmlns:p14="http://schemas.microsoft.com/office/powerpoint/2010/main" val="248389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E85E5-219A-4A36-AF90-D62F3EC22EA7}" type="slidenum">
              <a:rPr lang="en-US" smtClean="0"/>
              <a:t>1</a:t>
            </a:fld>
            <a:endParaRPr lang="en-US" dirty="0"/>
          </a:p>
        </p:txBody>
      </p:sp>
    </p:spTree>
    <p:extLst>
      <p:ext uri="{BB962C8B-B14F-4D97-AF65-F5344CB8AC3E}">
        <p14:creationId xmlns:p14="http://schemas.microsoft.com/office/powerpoint/2010/main" val="3697383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18C2FFE-539A-42BC-AB1D-B0CD93A2FD34}" type="slidenum">
              <a:rPr lang="en-US" smtClean="0"/>
              <a:t>28</a:t>
            </a:fld>
            <a:endParaRPr lang="en-US" dirty="0"/>
          </a:p>
        </p:txBody>
      </p:sp>
    </p:spTree>
    <p:extLst>
      <p:ext uri="{BB962C8B-B14F-4D97-AF65-F5344CB8AC3E}">
        <p14:creationId xmlns:p14="http://schemas.microsoft.com/office/powerpoint/2010/main" val="1695238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18C2FFE-539A-42BC-AB1D-B0CD93A2FD34}" type="slidenum">
              <a:rPr lang="en-US" smtClean="0"/>
              <a:t>29</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4933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E85E5-219A-4A36-AF90-D62F3EC22EA7}" type="slidenum">
              <a:rPr lang="en-US" smtClean="0"/>
              <a:t>30</a:t>
            </a:fld>
            <a:endParaRPr lang="en-US" dirty="0"/>
          </a:p>
        </p:txBody>
      </p:sp>
    </p:spTree>
    <p:extLst>
      <p:ext uri="{BB962C8B-B14F-4D97-AF65-F5344CB8AC3E}">
        <p14:creationId xmlns:p14="http://schemas.microsoft.com/office/powerpoint/2010/main" val="3744639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E85E5-219A-4A36-AF90-D62F3EC22EA7}" type="slidenum">
              <a:rPr lang="en-US" smtClean="0"/>
              <a:t>31</a:t>
            </a:fld>
            <a:endParaRPr lang="en-US" dirty="0"/>
          </a:p>
        </p:txBody>
      </p:sp>
    </p:spTree>
    <p:extLst>
      <p:ext uri="{BB962C8B-B14F-4D97-AF65-F5344CB8AC3E}">
        <p14:creationId xmlns:p14="http://schemas.microsoft.com/office/powerpoint/2010/main" val="128184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E85E5-219A-4A36-AF90-D62F3EC22EA7}" type="slidenum">
              <a:rPr lang="en-US" smtClean="0"/>
              <a:t>32</a:t>
            </a:fld>
            <a:endParaRPr lang="en-US" dirty="0"/>
          </a:p>
        </p:txBody>
      </p:sp>
    </p:spTree>
    <p:extLst>
      <p:ext uri="{BB962C8B-B14F-4D97-AF65-F5344CB8AC3E}">
        <p14:creationId xmlns:p14="http://schemas.microsoft.com/office/powerpoint/2010/main" val="40912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9EB76-55E7-472B-9558-02AAA39F9FE3}" type="slidenum">
              <a:rPr lang="en-US" smtClean="0"/>
              <a:t>33</a:t>
            </a:fld>
            <a:endParaRPr lang="en-US" dirty="0"/>
          </a:p>
        </p:txBody>
      </p:sp>
    </p:spTree>
    <p:extLst>
      <p:ext uri="{BB962C8B-B14F-4D97-AF65-F5344CB8AC3E}">
        <p14:creationId xmlns:p14="http://schemas.microsoft.com/office/powerpoint/2010/main" val="4027838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E85E5-219A-4A36-AF90-D62F3EC22EA7}" type="slidenum">
              <a:rPr lang="en-US" smtClean="0"/>
              <a:t>36</a:t>
            </a:fld>
            <a:endParaRPr lang="en-US" dirty="0"/>
          </a:p>
        </p:txBody>
      </p:sp>
    </p:spTree>
    <p:extLst>
      <p:ext uri="{BB962C8B-B14F-4D97-AF65-F5344CB8AC3E}">
        <p14:creationId xmlns:p14="http://schemas.microsoft.com/office/powerpoint/2010/main" val="1601614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9EB76-55E7-472B-9558-02AAA39F9FE3}" type="slidenum">
              <a:rPr lang="en-US" smtClean="0"/>
              <a:t>37</a:t>
            </a:fld>
            <a:endParaRPr lang="en-US" dirty="0"/>
          </a:p>
        </p:txBody>
      </p:sp>
    </p:spTree>
    <p:extLst>
      <p:ext uri="{BB962C8B-B14F-4D97-AF65-F5344CB8AC3E}">
        <p14:creationId xmlns:p14="http://schemas.microsoft.com/office/powerpoint/2010/main" val="104912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9EB76-55E7-472B-9558-02AAA39F9FE3}" type="slidenum">
              <a:rPr lang="en-US" smtClean="0"/>
              <a:t>38</a:t>
            </a:fld>
            <a:endParaRPr lang="en-US" dirty="0"/>
          </a:p>
        </p:txBody>
      </p:sp>
    </p:spTree>
    <p:extLst>
      <p:ext uri="{BB962C8B-B14F-4D97-AF65-F5344CB8AC3E}">
        <p14:creationId xmlns:p14="http://schemas.microsoft.com/office/powerpoint/2010/main" val="54955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9EB76-55E7-472B-9558-02AAA39F9FE3}" type="slidenum">
              <a:rPr lang="en-US" smtClean="0"/>
              <a:t>39</a:t>
            </a:fld>
            <a:endParaRPr lang="en-US" dirty="0"/>
          </a:p>
        </p:txBody>
      </p:sp>
    </p:spTree>
    <p:extLst>
      <p:ext uri="{BB962C8B-B14F-4D97-AF65-F5344CB8AC3E}">
        <p14:creationId xmlns:p14="http://schemas.microsoft.com/office/powerpoint/2010/main" val="226454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E85E5-219A-4A36-AF90-D62F3EC22EA7}" type="slidenum">
              <a:rPr lang="en-US" smtClean="0"/>
              <a:t>3</a:t>
            </a:fld>
            <a:endParaRPr lang="en-US" dirty="0"/>
          </a:p>
        </p:txBody>
      </p:sp>
    </p:spTree>
    <p:extLst>
      <p:ext uri="{BB962C8B-B14F-4D97-AF65-F5344CB8AC3E}">
        <p14:creationId xmlns:p14="http://schemas.microsoft.com/office/powerpoint/2010/main" val="1387359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9EB76-55E7-472B-9558-02AAA39F9FE3}" type="slidenum">
              <a:rPr lang="en-US" smtClean="0"/>
              <a:t>40</a:t>
            </a:fld>
            <a:endParaRPr lang="en-US" dirty="0"/>
          </a:p>
        </p:txBody>
      </p:sp>
    </p:spTree>
    <p:extLst>
      <p:ext uri="{BB962C8B-B14F-4D97-AF65-F5344CB8AC3E}">
        <p14:creationId xmlns:p14="http://schemas.microsoft.com/office/powerpoint/2010/main" val="2254404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E85E5-219A-4A36-AF90-D62F3EC22EA7}" type="slidenum">
              <a:rPr lang="en-US" smtClean="0"/>
              <a:t>42</a:t>
            </a:fld>
            <a:endParaRPr lang="en-US" dirty="0"/>
          </a:p>
        </p:txBody>
      </p:sp>
    </p:spTree>
    <p:extLst>
      <p:ext uri="{BB962C8B-B14F-4D97-AF65-F5344CB8AC3E}">
        <p14:creationId xmlns:p14="http://schemas.microsoft.com/office/powerpoint/2010/main" val="4284387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E85E5-219A-4A36-AF90-D62F3EC22EA7}" type="slidenum">
              <a:rPr lang="en-US" smtClean="0"/>
              <a:t>44</a:t>
            </a:fld>
            <a:endParaRPr lang="en-US" dirty="0"/>
          </a:p>
        </p:txBody>
      </p:sp>
    </p:spTree>
    <p:extLst>
      <p:ext uri="{BB962C8B-B14F-4D97-AF65-F5344CB8AC3E}">
        <p14:creationId xmlns:p14="http://schemas.microsoft.com/office/powerpoint/2010/main" val="282637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223963" y="709613"/>
            <a:ext cx="4732337" cy="3549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sz="900" dirty="0"/>
          </a:p>
        </p:txBody>
      </p:sp>
      <p:sp>
        <p:nvSpPr>
          <p:cNvPr id="4" name="Slide Number Placeholder 3"/>
          <p:cNvSpPr>
            <a:spLocks noGrp="1"/>
          </p:cNvSpPr>
          <p:nvPr>
            <p:ph type="sldNum" sz="quarter" idx="5"/>
          </p:nvPr>
        </p:nvSpPr>
        <p:spPr/>
        <p:txBody>
          <a:bodyPr/>
          <a:lstStyle/>
          <a:p>
            <a:pPr>
              <a:defRPr/>
            </a:pPr>
            <a:fld id="{9D86400C-0104-4958-AEE0-38292555BC11}"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753033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E85E5-219A-4A36-AF90-D62F3EC22EA7}" type="slidenum">
              <a:rPr lang="en-US" smtClean="0"/>
              <a:t>5</a:t>
            </a:fld>
            <a:endParaRPr lang="en-US" dirty="0"/>
          </a:p>
        </p:txBody>
      </p:sp>
    </p:spTree>
    <p:extLst>
      <p:ext uri="{BB962C8B-B14F-4D97-AF65-F5344CB8AC3E}">
        <p14:creationId xmlns:p14="http://schemas.microsoft.com/office/powerpoint/2010/main" val="239321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E85E5-219A-4A36-AF90-D62F3EC22EA7}" type="slidenum">
              <a:rPr lang="en-US" smtClean="0"/>
              <a:t>7</a:t>
            </a:fld>
            <a:endParaRPr lang="en-US" dirty="0"/>
          </a:p>
        </p:txBody>
      </p:sp>
    </p:spTree>
    <p:extLst>
      <p:ext uri="{BB962C8B-B14F-4D97-AF65-F5344CB8AC3E}">
        <p14:creationId xmlns:p14="http://schemas.microsoft.com/office/powerpoint/2010/main" val="342651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18C2FFE-539A-42BC-AB1D-B0CD93A2FD34}" type="slidenum">
              <a:rPr lang="en-US" smtClean="0"/>
              <a:t>10</a:t>
            </a:fld>
            <a:endParaRPr lang="en-US" dirty="0"/>
          </a:p>
        </p:txBody>
      </p:sp>
    </p:spTree>
    <p:extLst>
      <p:ext uri="{BB962C8B-B14F-4D97-AF65-F5344CB8AC3E}">
        <p14:creationId xmlns:p14="http://schemas.microsoft.com/office/powerpoint/2010/main" val="410722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E85E5-219A-4A36-AF90-D62F3EC22EA7}" type="slidenum">
              <a:rPr lang="en-US" smtClean="0"/>
              <a:t>11</a:t>
            </a:fld>
            <a:endParaRPr lang="en-US" dirty="0"/>
          </a:p>
        </p:txBody>
      </p:sp>
    </p:spTree>
    <p:extLst>
      <p:ext uri="{BB962C8B-B14F-4D97-AF65-F5344CB8AC3E}">
        <p14:creationId xmlns:p14="http://schemas.microsoft.com/office/powerpoint/2010/main" val="189490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18C2FFE-539A-42BC-AB1D-B0CD93A2FD34}" type="slidenum">
              <a:rPr lang="en-US" smtClean="0"/>
              <a:t>13</a:t>
            </a:fld>
            <a:endParaRPr lang="en-US" dirty="0"/>
          </a:p>
        </p:txBody>
      </p:sp>
    </p:spTree>
    <p:extLst>
      <p:ext uri="{BB962C8B-B14F-4D97-AF65-F5344CB8AC3E}">
        <p14:creationId xmlns:p14="http://schemas.microsoft.com/office/powerpoint/2010/main" val="6145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18C2FFE-539A-42BC-AB1D-B0CD93A2FD34}" type="slidenum">
              <a:rPr lang="en-US" smtClean="0"/>
              <a:t>27</a:t>
            </a:fld>
            <a:endParaRPr lang="en-US" dirty="0"/>
          </a:p>
        </p:txBody>
      </p:sp>
    </p:spTree>
    <p:extLst>
      <p:ext uri="{BB962C8B-B14F-4D97-AF65-F5344CB8AC3E}">
        <p14:creationId xmlns:p14="http://schemas.microsoft.com/office/powerpoint/2010/main" val="2572667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89410FF-8586-4AB3-8F44-D8A49DA7B66B}" type="datetime1">
              <a:rPr lang="en-US" smtClean="0"/>
              <a:t>7/24/2017</a:t>
            </a:fld>
            <a:endParaRPr lang="en-US" dirty="0"/>
          </a:p>
        </p:txBody>
      </p:sp>
      <p:sp>
        <p:nvSpPr>
          <p:cNvPr id="8" name="Slide Number Placeholder 7"/>
          <p:cNvSpPr>
            <a:spLocks noGrp="1"/>
          </p:cNvSpPr>
          <p:nvPr>
            <p:ph type="sldNum" sz="quarter" idx="11"/>
          </p:nvPr>
        </p:nvSpPr>
        <p:spPr/>
        <p:txBody>
          <a:bodyPr/>
          <a:lstStyle/>
          <a:p>
            <a:fld id="{AB303E0F-8315-47ED-910B-559E029FA10E}" type="slidenum">
              <a:rPr lang="en-US" smtClean="0"/>
              <a:t>‹#›</a:t>
            </a:fld>
            <a:endParaRPr lang="en-US" dirty="0"/>
          </a:p>
        </p:txBody>
      </p:sp>
      <p:sp>
        <p:nvSpPr>
          <p:cNvPr id="9" name="Footer Placeholder 8"/>
          <p:cNvSpPr>
            <a:spLocks noGrp="1"/>
          </p:cNvSpPr>
          <p:nvPr>
            <p:ph type="ftr" sz="quarter" idx="12"/>
          </p:nvPr>
        </p:nvSpPr>
        <p:spPr/>
        <p:txBody>
          <a:bodyPr/>
          <a:lstStyle/>
          <a:p>
            <a:r>
              <a:rPr lang="en-US"/>
              <a:t>Funding and Grants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D78829-0238-44E4-91B3-8163862A179A}" type="datetime1">
              <a:rPr lang="en-US" smtClean="0"/>
              <a:t>7/24/2017</a:t>
            </a:fld>
            <a:endParaRPr lang="en-US" dirty="0"/>
          </a:p>
        </p:txBody>
      </p:sp>
      <p:sp>
        <p:nvSpPr>
          <p:cNvPr id="5" name="Footer Placeholder 4"/>
          <p:cNvSpPr>
            <a:spLocks noGrp="1"/>
          </p:cNvSpPr>
          <p:nvPr>
            <p:ph type="ftr" sz="quarter" idx="11"/>
          </p:nvPr>
        </p:nvSpPr>
        <p:spPr/>
        <p:txBody>
          <a:bodyPr/>
          <a:lstStyle/>
          <a:p>
            <a:r>
              <a:rPr lang="en-US"/>
              <a:t>Funding and Grants</a:t>
            </a:r>
            <a:endParaRPr lang="en-US" dirty="0"/>
          </a:p>
        </p:txBody>
      </p:sp>
      <p:sp>
        <p:nvSpPr>
          <p:cNvPr id="6" name="Slide Number Placeholder 5"/>
          <p:cNvSpPr>
            <a:spLocks noGrp="1"/>
          </p:cNvSpPr>
          <p:nvPr>
            <p:ph type="sldNum" sz="quarter" idx="12"/>
          </p:nvPr>
        </p:nvSpPr>
        <p:spPr/>
        <p:txBody>
          <a:bodyPr/>
          <a:lstStyle/>
          <a:p>
            <a:fld id="{AB303E0F-8315-47ED-910B-559E029FA10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C1FAE-3EE1-4981-A244-DC13F10B7434}" type="datetime1">
              <a:rPr lang="en-US" smtClean="0"/>
              <a:t>7/24/2017</a:t>
            </a:fld>
            <a:endParaRPr lang="en-US" dirty="0"/>
          </a:p>
        </p:txBody>
      </p:sp>
      <p:sp>
        <p:nvSpPr>
          <p:cNvPr id="5" name="Footer Placeholder 4"/>
          <p:cNvSpPr>
            <a:spLocks noGrp="1"/>
          </p:cNvSpPr>
          <p:nvPr>
            <p:ph type="ftr" sz="quarter" idx="11"/>
          </p:nvPr>
        </p:nvSpPr>
        <p:spPr/>
        <p:txBody>
          <a:bodyPr/>
          <a:lstStyle/>
          <a:p>
            <a:r>
              <a:rPr lang="en-US"/>
              <a:t>Funding and Grants</a:t>
            </a:r>
            <a:endParaRPr lang="en-US" dirty="0"/>
          </a:p>
        </p:txBody>
      </p:sp>
      <p:sp>
        <p:nvSpPr>
          <p:cNvPr id="6" name="Slide Number Placeholder 5"/>
          <p:cNvSpPr>
            <a:spLocks noGrp="1"/>
          </p:cNvSpPr>
          <p:nvPr>
            <p:ph type="sldNum" sz="quarter" idx="12"/>
          </p:nvPr>
        </p:nvSpPr>
        <p:spPr/>
        <p:txBody>
          <a:bodyPr/>
          <a:lstStyle/>
          <a:p>
            <a:fld id="{AB303E0F-8315-47ED-910B-559E029FA10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374701-FD91-4B3A-9629-DF0FB2923DA2}" type="datetime1">
              <a:rPr lang="en-US" smtClean="0"/>
              <a:t>7/24/2017</a:t>
            </a:fld>
            <a:endParaRPr lang="en-US" dirty="0"/>
          </a:p>
        </p:txBody>
      </p:sp>
      <p:sp>
        <p:nvSpPr>
          <p:cNvPr id="5" name="Footer Placeholder 4"/>
          <p:cNvSpPr>
            <a:spLocks noGrp="1"/>
          </p:cNvSpPr>
          <p:nvPr>
            <p:ph type="ftr" sz="quarter" idx="11"/>
          </p:nvPr>
        </p:nvSpPr>
        <p:spPr/>
        <p:txBody>
          <a:bodyPr/>
          <a:lstStyle/>
          <a:p>
            <a:r>
              <a:rPr lang="en-US"/>
              <a:t>Funding and Grants</a:t>
            </a:r>
            <a:endParaRPr lang="en-US" dirty="0"/>
          </a:p>
        </p:txBody>
      </p:sp>
      <p:sp>
        <p:nvSpPr>
          <p:cNvPr id="6" name="Slide Number Placeholder 5"/>
          <p:cNvSpPr>
            <a:spLocks noGrp="1"/>
          </p:cNvSpPr>
          <p:nvPr>
            <p:ph type="sldNum" sz="quarter" idx="12"/>
          </p:nvPr>
        </p:nvSpPr>
        <p:spPr/>
        <p:txBody>
          <a:bodyPr/>
          <a:lstStyle/>
          <a:p>
            <a:fld id="{AB303E0F-8315-47ED-910B-559E029FA10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187C5-E6D1-48E7-B5C8-9C749749B32D}" type="datetime1">
              <a:rPr lang="en-US" smtClean="0"/>
              <a:t>7/24/2017</a:t>
            </a:fld>
            <a:endParaRPr lang="en-US" dirty="0"/>
          </a:p>
        </p:txBody>
      </p:sp>
      <p:sp>
        <p:nvSpPr>
          <p:cNvPr id="5" name="Footer Placeholder 4"/>
          <p:cNvSpPr>
            <a:spLocks noGrp="1"/>
          </p:cNvSpPr>
          <p:nvPr>
            <p:ph type="ftr" sz="quarter" idx="11"/>
          </p:nvPr>
        </p:nvSpPr>
        <p:spPr/>
        <p:txBody>
          <a:bodyPr/>
          <a:lstStyle/>
          <a:p>
            <a:r>
              <a:rPr lang="en-US"/>
              <a:t>Funding and Grants</a:t>
            </a:r>
            <a:endParaRPr lang="en-US" dirty="0"/>
          </a:p>
        </p:txBody>
      </p:sp>
      <p:sp>
        <p:nvSpPr>
          <p:cNvPr id="6" name="Slide Number Placeholder 5"/>
          <p:cNvSpPr>
            <a:spLocks noGrp="1"/>
          </p:cNvSpPr>
          <p:nvPr>
            <p:ph type="sldNum" sz="quarter" idx="12"/>
          </p:nvPr>
        </p:nvSpPr>
        <p:spPr/>
        <p:txBody>
          <a:bodyPr/>
          <a:lstStyle/>
          <a:p>
            <a:fld id="{AB303E0F-8315-47ED-910B-559E029FA10E}"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CB5619-1939-4DAE-90A3-AAB475153DE3}" type="datetime1">
              <a:rPr lang="en-US" smtClean="0"/>
              <a:t>7/24/2017</a:t>
            </a:fld>
            <a:endParaRPr lang="en-US" dirty="0"/>
          </a:p>
        </p:txBody>
      </p:sp>
      <p:sp>
        <p:nvSpPr>
          <p:cNvPr id="6" name="Footer Placeholder 5"/>
          <p:cNvSpPr>
            <a:spLocks noGrp="1"/>
          </p:cNvSpPr>
          <p:nvPr>
            <p:ph type="ftr" sz="quarter" idx="11"/>
          </p:nvPr>
        </p:nvSpPr>
        <p:spPr/>
        <p:txBody>
          <a:bodyPr/>
          <a:lstStyle/>
          <a:p>
            <a:r>
              <a:rPr lang="en-US"/>
              <a:t>Funding and Grants</a:t>
            </a:r>
            <a:endParaRPr lang="en-US" dirty="0"/>
          </a:p>
        </p:txBody>
      </p:sp>
      <p:sp>
        <p:nvSpPr>
          <p:cNvPr id="7" name="Slide Number Placeholder 6"/>
          <p:cNvSpPr>
            <a:spLocks noGrp="1"/>
          </p:cNvSpPr>
          <p:nvPr>
            <p:ph type="sldNum" sz="quarter" idx="12"/>
          </p:nvPr>
        </p:nvSpPr>
        <p:spPr/>
        <p:txBody>
          <a:bodyPr/>
          <a:lstStyle/>
          <a:p>
            <a:fld id="{AB303E0F-8315-47ED-910B-559E029FA10E}"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B20874F-3E11-4ADE-B739-3D770E28F5E0}" type="datetime1">
              <a:rPr lang="en-US" smtClean="0"/>
              <a:t>7/24/2017</a:t>
            </a:fld>
            <a:endParaRPr lang="en-US" dirty="0"/>
          </a:p>
        </p:txBody>
      </p:sp>
      <p:sp>
        <p:nvSpPr>
          <p:cNvPr id="8" name="Footer Placeholder 7"/>
          <p:cNvSpPr>
            <a:spLocks noGrp="1"/>
          </p:cNvSpPr>
          <p:nvPr>
            <p:ph type="ftr" sz="quarter" idx="11"/>
          </p:nvPr>
        </p:nvSpPr>
        <p:spPr/>
        <p:txBody>
          <a:bodyPr/>
          <a:lstStyle/>
          <a:p>
            <a:r>
              <a:rPr lang="en-US"/>
              <a:t>Funding and Grants</a:t>
            </a:r>
            <a:endParaRPr lang="en-US" dirty="0"/>
          </a:p>
        </p:txBody>
      </p:sp>
      <p:sp>
        <p:nvSpPr>
          <p:cNvPr id="9" name="Slide Number Placeholder 8"/>
          <p:cNvSpPr>
            <a:spLocks noGrp="1"/>
          </p:cNvSpPr>
          <p:nvPr>
            <p:ph type="sldNum" sz="quarter" idx="12"/>
          </p:nvPr>
        </p:nvSpPr>
        <p:spPr/>
        <p:txBody>
          <a:bodyPr/>
          <a:lstStyle/>
          <a:p>
            <a:fld id="{AB303E0F-8315-47ED-910B-559E029FA10E}"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D566DA-74F8-43A2-A36C-52A1A99C2C4C}" type="datetime1">
              <a:rPr lang="en-US" smtClean="0"/>
              <a:t>7/24/2017</a:t>
            </a:fld>
            <a:endParaRPr lang="en-US" dirty="0"/>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E11F6-8061-4C6B-BA59-5EFF7230ED3E}" type="datetime1">
              <a:rPr lang="en-US" smtClean="0"/>
              <a:t>7/24/2017</a:t>
            </a:fld>
            <a:endParaRPr lang="en-US" dirty="0"/>
          </a:p>
        </p:txBody>
      </p:sp>
      <p:sp>
        <p:nvSpPr>
          <p:cNvPr id="3" name="Footer Placeholder 2"/>
          <p:cNvSpPr>
            <a:spLocks noGrp="1"/>
          </p:cNvSpPr>
          <p:nvPr>
            <p:ph type="ftr" sz="quarter" idx="11"/>
          </p:nvPr>
        </p:nvSpPr>
        <p:spPr/>
        <p:txBody>
          <a:bodyPr/>
          <a:lstStyle/>
          <a:p>
            <a:r>
              <a:rPr lang="en-US"/>
              <a:t>Funding and Grants</a:t>
            </a:r>
            <a:endParaRPr lang="en-US" dirty="0"/>
          </a:p>
        </p:txBody>
      </p:sp>
      <p:sp>
        <p:nvSpPr>
          <p:cNvPr id="4" name="Slide Number Placeholder 3"/>
          <p:cNvSpPr>
            <a:spLocks noGrp="1"/>
          </p:cNvSpPr>
          <p:nvPr>
            <p:ph type="sldNum" sz="quarter" idx="12"/>
          </p:nvPr>
        </p:nvSpPr>
        <p:spPr/>
        <p:txBody>
          <a:bodyPr/>
          <a:lstStyle/>
          <a:p>
            <a:fld id="{AB303E0F-8315-47ED-910B-559E029FA10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227CB8-FAFD-441F-81D8-D10EFC572D63}" type="datetime1">
              <a:rPr lang="en-US" smtClean="0"/>
              <a:t>7/24/2017</a:t>
            </a:fld>
            <a:endParaRPr lang="en-US" dirty="0"/>
          </a:p>
        </p:txBody>
      </p:sp>
      <p:sp>
        <p:nvSpPr>
          <p:cNvPr id="6" name="Footer Placeholder 5"/>
          <p:cNvSpPr>
            <a:spLocks noGrp="1"/>
          </p:cNvSpPr>
          <p:nvPr>
            <p:ph type="ftr" sz="quarter" idx="11"/>
          </p:nvPr>
        </p:nvSpPr>
        <p:spPr/>
        <p:txBody>
          <a:bodyPr/>
          <a:lstStyle/>
          <a:p>
            <a:r>
              <a:rPr lang="en-US"/>
              <a:t>Funding and Grants</a:t>
            </a:r>
            <a:endParaRPr lang="en-US" dirty="0"/>
          </a:p>
        </p:txBody>
      </p:sp>
      <p:sp>
        <p:nvSpPr>
          <p:cNvPr id="7" name="Slide Number Placeholder 6"/>
          <p:cNvSpPr>
            <a:spLocks noGrp="1"/>
          </p:cNvSpPr>
          <p:nvPr>
            <p:ph type="sldNum" sz="quarter" idx="12"/>
          </p:nvPr>
        </p:nvSpPr>
        <p:spPr/>
        <p:txBody>
          <a:bodyPr/>
          <a:lstStyle/>
          <a:p>
            <a:fld id="{AB303E0F-8315-47ED-910B-559E029FA10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BA2EEA-3392-459B-A756-351E6CD96A14}" type="datetime1">
              <a:rPr lang="en-US" smtClean="0"/>
              <a:t>7/24/2017</a:t>
            </a:fld>
            <a:endParaRPr lang="en-US" dirty="0"/>
          </a:p>
        </p:txBody>
      </p:sp>
      <p:sp>
        <p:nvSpPr>
          <p:cNvPr id="6" name="Footer Placeholder 5"/>
          <p:cNvSpPr>
            <a:spLocks noGrp="1"/>
          </p:cNvSpPr>
          <p:nvPr>
            <p:ph type="ftr" sz="quarter" idx="11"/>
          </p:nvPr>
        </p:nvSpPr>
        <p:spPr/>
        <p:txBody>
          <a:bodyPr/>
          <a:lstStyle/>
          <a:p>
            <a:r>
              <a:rPr lang="en-US"/>
              <a:t>Funding and Grants</a:t>
            </a:r>
            <a:endParaRPr lang="en-US" dirty="0"/>
          </a:p>
        </p:txBody>
      </p:sp>
      <p:sp>
        <p:nvSpPr>
          <p:cNvPr id="7" name="Slide Number Placeholder 6"/>
          <p:cNvSpPr>
            <a:spLocks noGrp="1"/>
          </p:cNvSpPr>
          <p:nvPr>
            <p:ph type="sldNum" sz="quarter" idx="12"/>
          </p:nvPr>
        </p:nvSpPr>
        <p:spPr/>
        <p:txBody>
          <a:bodyPr/>
          <a:lstStyle/>
          <a:p>
            <a:fld id="{AB303E0F-8315-47ED-910B-559E029FA10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BE08467-3EF7-4A1E-9E12-1D26D0AF5784}" type="datetime1">
              <a:rPr lang="en-US" smtClean="0"/>
              <a:t>7/24/2017</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a:t>Funding and Grants</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B303E0F-8315-47ED-910B-559E029FA10E}"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twc.state.tx.us/files/twc/rules-chapter-800-general-administration-twc.pdf" TargetMode="External"/><Relationship Id="rId2" Type="http://schemas.openxmlformats.org/officeDocument/2006/relationships/hyperlink" Target="https://www.gpo.gov/fdsys/pkg/FR-2016-08-19/pdf/2016-16049.pdf" TargetMode="External"/><Relationship Id="rId1" Type="http://schemas.openxmlformats.org/officeDocument/2006/relationships/slideLayout" Target="../slideLayouts/slideLayout2.xml"/><Relationship Id="rId5" Type="http://schemas.openxmlformats.org/officeDocument/2006/relationships/hyperlink" Target="http://www.twc.state.tx.us/files/twc/rules-chapter-802-integrity-texas-workforce-system-twc.pdf" TargetMode="External"/><Relationship Id="rId4" Type="http://schemas.openxmlformats.org/officeDocument/2006/relationships/hyperlink" Target="http://www.twc.state.tx.us/files/twc/rules-chapter-805-adult-education-literacy-twc.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wc.state.tx.us/files/twc/rules-chapter-800-general-administration-twc.pdf" TargetMode="External"/><Relationship Id="rId2" Type="http://schemas.openxmlformats.org/officeDocument/2006/relationships/hyperlink" Target="https://www.gpo.gov/fdsys/pkg/FR-2016-08-19/pdf/2016-16049.pdf" TargetMode="External"/><Relationship Id="rId1" Type="http://schemas.openxmlformats.org/officeDocument/2006/relationships/slideLayout" Target="../slideLayouts/slideLayout2.xml"/><Relationship Id="rId5" Type="http://schemas.openxmlformats.org/officeDocument/2006/relationships/hyperlink" Target="http://www.twc.state.tx.us/files/twc/rules-chapter-802-integrity-texas-workforce-system-twc.pdf" TargetMode="External"/><Relationship Id="rId4" Type="http://schemas.openxmlformats.org/officeDocument/2006/relationships/hyperlink" Target="http://www.twc.state.tx.us/files/twc/rules-chapter-805-adult-education-literacy-twc.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07087" y="723900"/>
            <a:ext cx="3008313" cy="2095500"/>
          </a:xfrm>
        </p:spPr>
        <p:txBody>
          <a:bodyPr/>
          <a:lstStyle/>
          <a:p>
            <a:pPr algn="l"/>
            <a:r>
              <a:rPr lang="en-US" sz="3600" dirty="0">
                <a:solidFill>
                  <a:schemeClr val="bg2">
                    <a:lumMod val="25000"/>
                  </a:schemeClr>
                </a:solidFill>
              </a:rPr>
              <a:t>Texas Adult Education </a:t>
            </a:r>
            <a:br>
              <a:rPr lang="en-US" sz="3600" dirty="0">
                <a:solidFill>
                  <a:schemeClr val="bg2">
                    <a:lumMod val="25000"/>
                  </a:schemeClr>
                </a:solidFill>
              </a:rPr>
            </a:br>
            <a:r>
              <a:rPr lang="en-US" sz="3600" dirty="0">
                <a:solidFill>
                  <a:schemeClr val="bg2">
                    <a:lumMod val="25000"/>
                  </a:schemeClr>
                </a:solidFill>
              </a:rPr>
              <a:t>Funding and Grants</a:t>
            </a:r>
            <a:endParaRPr lang="en-US" sz="3600" dirty="0"/>
          </a:p>
        </p:txBody>
      </p:sp>
      <p:sp>
        <p:nvSpPr>
          <p:cNvPr id="11" name="Text Placeholder 10"/>
          <p:cNvSpPr>
            <a:spLocks noGrp="1"/>
          </p:cNvSpPr>
          <p:nvPr>
            <p:ph type="body" sz="half" idx="2"/>
          </p:nvPr>
        </p:nvSpPr>
        <p:spPr/>
        <p:txBody>
          <a:bodyPr>
            <a:normAutofit fontScale="85000" lnSpcReduction="10000"/>
          </a:bodyPr>
          <a:lstStyle/>
          <a:p>
            <a:pPr algn="l"/>
            <a:endParaRPr lang="en-US" sz="2000" dirty="0">
              <a:solidFill>
                <a:schemeClr val="accent1">
                  <a:lumMod val="50000"/>
                </a:schemeClr>
              </a:solidFill>
            </a:endParaRPr>
          </a:p>
          <a:p>
            <a:pPr algn="l"/>
            <a:endParaRPr lang="en-US" sz="1800" dirty="0">
              <a:solidFill>
                <a:schemeClr val="accent1">
                  <a:lumMod val="50000"/>
                </a:schemeClr>
              </a:solidFill>
            </a:endParaRPr>
          </a:p>
          <a:p>
            <a:pPr algn="l"/>
            <a:endParaRPr lang="en-US" sz="1800" dirty="0">
              <a:solidFill>
                <a:schemeClr val="accent1">
                  <a:lumMod val="50000"/>
                </a:schemeClr>
              </a:solidFill>
            </a:endParaRPr>
          </a:p>
          <a:p>
            <a:pPr algn="l"/>
            <a:endParaRPr lang="en-US" sz="1800" dirty="0">
              <a:solidFill>
                <a:schemeClr val="accent1">
                  <a:lumMod val="50000"/>
                </a:schemeClr>
              </a:solidFill>
            </a:endParaRPr>
          </a:p>
          <a:p>
            <a:pPr algn="l"/>
            <a:r>
              <a:rPr lang="en-US" sz="1800" b="1" dirty="0">
                <a:solidFill>
                  <a:schemeClr val="accent1">
                    <a:lumMod val="50000"/>
                  </a:schemeClr>
                </a:solidFill>
              </a:rPr>
              <a:t>Part 2</a:t>
            </a:r>
            <a:br>
              <a:rPr lang="en-US" sz="1800" b="1" dirty="0">
                <a:solidFill>
                  <a:schemeClr val="accent1">
                    <a:lumMod val="50000"/>
                  </a:schemeClr>
                </a:solidFill>
              </a:rPr>
            </a:br>
            <a:endParaRPr lang="en-US" sz="1800" b="1" dirty="0">
              <a:solidFill>
                <a:schemeClr val="accent1">
                  <a:lumMod val="50000"/>
                </a:schemeClr>
              </a:solidFill>
            </a:endParaRPr>
          </a:p>
          <a:p>
            <a:pPr algn="l"/>
            <a:r>
              <a:rPr lang="en-US" sz="1800" dirty="0">
                <a:solidFill>
                  <a:schemeClr val="accent1">
                    <a:lumMod val="50000"/>
                  </a:schemeClr>
                </a:solidFill>
              </a:rPr>
              <a:t>Anson Green</a:t>
            </a:r>
            <a:br>
              <a:rPr lang="en-US" sz="1800" dirty="0">
                <a:solidFill>
                  <a:schemeClr val="accent1">
                    <a:lumMod val="50000"/>
                  </a:schemeClr>
                </a:solidFill>
              </a:rPr>
            </a:br>
            <a:r>
              <a:rPr lang="en-US" sz="1800" dirty="0">
                <a:solidFill>
                  <a:schemeClr val="accent1">
                    <a:lumMod val="50000"/>
                  </a:schemeClr>
                </a:solidFill>
              </a:rPr>
              <a:t>State Director </a:t>
            </a:r>
            <a:br>
              <a:rPr lang="en-US" sz="1800" dirty="0">
                <a:solidFill>
                  <a:schemeClr val="accent1">
                    <a:lumMod val="50000"/>
                  </a:schemeClr>
                </a:solidFill>
              </a:rPr>
            </a:br>
            <a:r>
              <a:rPr lang="en-US" sz="1800" dirty="0">
                <a:solidFill>
                  <a:schemeClr val="accent1">
                    <a:lumMod val="50000"/>
                  </a:schemeClr>
                </a:solidFill>
              </a:rPr>
              <a:t>Adult Education and Literacy</a:t>
            </a:r>
            <a:br>
              <a:rPr lang="en-US" sz="1800" dirty="0">
                <a:solidFill>
                  <a:schemeClr val="accent1">
                    <a:lumMod val="50000"/>
                  </a:schemeClr>
                </a:solidFill>
              </a:rPr>
            </a:br>
            <a:r>
              <a:rPr lang="en-US" sz="1800" dirty="0">
                <a:solidFill>
                  <a:schemeClr val="accent1">
                    <a:lumMod val="50000"/>
                  </a:schemeClr>
                </a:solidFill>
              </a:rPr>
              <a:t>Texas Workforce Commission</a:t>
            </a:r>
          </a:p>
          <a:p>
            <a:pPr algn="l"/>
            <a:r>
              <a:rPr lang="en-US" sz="1800" dirty="0">
                <a:solidFill>
                  <a:schemeClr val="accent1">
                    <a:lumMod val="50000"/>
                  </a:schemeClr>
                </a:solidFill>
              </a:rPr>
              <a:t>July 2017</a:t>
            </a:r>
          </a:p>
        </p:txBody>
      </p:sp>
      <p:pic>
        <p:nvPicPr>
          <p:cNvPr id="3" name="Content Placeholder 2" title="Image of a file folder that says grant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8669" y="1579594"/>
            <a:ext cx="4876800" cy="3240024"/>
          </a:xfrm>
        </p:spPr>
      </p:pic>
      <p:sp>
        <p:nvSpPr>
          <p:cNvPr id="2" name="Footer Placeholder 1"/>
          <p:cNvSpPr>
            <a:spLocks noGrp="1"/>
          </p:cNvSpPr>
          <p:nvPr>
            <p:ph type="ftr" sz="quarter" idx="11"/>
          </p:nvPr>
        </p:nvSpPr>
        <p:spPr/>
        <p:txBody>
          <a:bodyPr/>
          <a:lstStyle/>
          <a:p>
            <a:r>
              <a:rPr lang="en-US"/>
              <a:t>Funding and Grants</a:t>
            </a:r>
            <a:endParaRPr lang="en-US" dirty="0"/>
          </a:p>
        </p:txBody>
      </p:sp>
      <p:sp>
        <p:nvSpPr>
          <p:cNvPr id="4" name="Slide Number Placeholder 3"/>
          <p:cNvSpPr>
            <a:spLocks noGrp="1"/>
          </p:cNvSpPr>
          <p:nvPr>
            <p:ph type="sldNum" sz="quarter" idx="12"/>
          </p:nvPr>
        </p:nvSpPr>
        <p:spPr/>
        <p:txBody>
          <a:bodyPr/>
          <a:lstStyle/>
          <a:p>
            <a:fld id="{AB303E0F-8315-47ED-910B-559E029FA10E}" type="slidenum">
              <a:rPr lang="en-US" smtClean="0"/>
              <a:t>1</a:t>
            </a:fld>
            <a:endParaRPr lang="en-US" dirty="0"/>
          </a:p>
        </p:txBody>
      </p:sp>
    </p:spTree>
    <p:extLst>
      <p:ext uri="{BB962C8B-B14F-4D97-AF65-F5344CB8AC3E}">
        <p14:creationId xmlns:p14="http://schemas.microsoft.com/office/powerpoint/2010/main" val="3620086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Federal Regulations — </a:t>
            </a:r>
            <a:br>
              <a:rPr lang="en-US" sz="4400" dirty="0"/>
            </a:br>
            <a:r>
              <a:rPr lang="en-US" sz="4400" dirty="0"/>
              <a:t>Contains Seven Rules</a:t>
            </a:r>
          </a:p>
        </p:txBody>
      </p:sp>
      <p:sp>
        <p:nvSpPr>
          <p:cNvPr id="3" name="Content Placeholder 2"/>
          <p:cNvSpPr>
            <a:spLocks noGrp="1"/>
          </p:cNvSpPr>
          <p:nvPr>
            <p:ph idx="1"/>
          </p:nvPr>
        </p:nvSpPr>
        <p:spPr/>
        <p:txBody>
          <a:bodyPr>
            <a:normAutofit/>
          </a:bodyPr>
          <a:lstStyle/>
          <a:p>
            <a:pPr>
              <a:spcBef>
                <a:spcPts val="600"/>
              </a:spcBef>
            </a:pPr>
            <a:r>
              <a:rPr lang="en-US" dirty="0">
                <a:solidFill>
                  <a:schemeClr val="tx1"/>
                </a:solidFill>
              </a:rPr>
              <a:t>Process State must follow in making award (463.20)</a:t>
            </a:r>
          </a:p>
          <a:p>
            <a:pPr>
              <a:spcBef>
                <a:spcPts val="600"/>
              </a:spcBef>
            </a:pPr>
            <a:r>
              <a:rPr lang="en-US" dirty="0">
                <a:solidFill>
                  <a:schemeClr val="tx1"/>
                </a:solidFill>
              </a:rPr>
              <a:t>Process to determine extent of alignment with local workforce plan (463.21)</a:t>
            </a:r>
          </a:p>
          <a:p>
            <a:pPr>
              <a:spcBef>
                <a:spcPts val="600"/>
              </a:spcBef>
            </a:pPr>
            <a:r>
              <a:rPr lang="en-US" dirty="0">
                <a:solidFill>
                  <a:schemeClr val="tx1"/>
                </a:solidFill>
              </a:rPr>
              <a:t>What must be included in the application (463.22)</a:t>
            </a:r>
          </a:p>
          <a:p>
            <a:pPr>
              <a:spcBef>
                <a:spcPts val="600"/>
              </a:spcBef>
            </a:pPr>
            <a:r>
              <a:rPr lang="en-US" dirty="0">
                <a:solidFill>
                  <a:schemeClr val="tx1"/>
                </a:solidFill>
              </a:rPr>
              <a:t>Who is eligible to apply (463.23)</a:t>
            </a:r>
          </a:p>
          <a:p>
            <a:pPr>
              <a:spcBef>
                <a:spcPts val="600"/>
              </a:spcBef>
            </a:pPr>
            <a:r>
              <a:rPr lang="en-US" dirty="0">
                <a:solidFill>
                  <a:schemeClr val="tx1"/>
                </a:solidFill>
              </a:rPr>
              <a:t>Establishing demonstrated effectiveness (463.24)</a:t>
            </a:r>
          </a:p>
          <a:p>
            <a:pPr>
              <a:spcBef>
                <a:spcPts val="600"/>
              </a:spcBef>
            </a:pPr>
            <a:r>
              <a:rPr lang="en-US" dirty="0">
                <a:solidFill>
                  <a:schemeClr val="tx1"/>
                </a:solidFill>
              </a:rPr>
              <a:t>Local administrative cost limits (463.25)</a:t>
            </a:r>
          </a:p>
          <a:p>
            <a:pPr>
              <a:spcBef>
                <a:spcPts val="600"/>
              </a:spcBef>
            </a:pPr>
            <a:r>
              <a:rPr lang="en-US" dirty="0">
                <a:solidFill>
                  <a:schemeClr val="tx1"/>
                </a:solidFill>
              </a:rPr>
              <a:t>Activities considered local administrative costs (463.26) </a:t>
            </a:r>
          </a:p>
        </p:txBody>
      </p:sp>
    </p:spTree>
    <p:extLst>
      <p:ext uri="{BB962C8B-B14F-4D97-AF65-F5344CB8AC3E}">
        <p14:creationId xmlns:p14="http://schemas.microsoft.com/office/powerpoint/2010/main" val="215865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Competitive Grants—</a:t>
            </a:r>
          </a:p>
        </p:txBody>
      </p:sp>
      <p:sp>
        <p:nvSpPr>
          <p:cNvPr id="3" name="Content Placeholder 2"/>
          <p:cNvSpPr>
            <a:spLocks noGrp="1"/>
          </p:cNvSpPr>
          <p:nvPr>
            <p:ph idx="1"/>
          </p:nvPr>
        </p:nvSpPr>
        <p:spPr/>
        <p:txBody>
          <a:bodyPr>
            <a:normAutofit/>
          </a:bodyPr>
          <a:lstStyle/>
          <a:p>
            <a:r>
              <a:rPr lang="en-US" sz="2800" b="1" dirty="0">
                <a:solidFill>
                  <a:schemeClr val="tx2">
                    <a:lumMod val="75000"/>
                  </a:schemeClr>
                </a:solidFill>
              </a:rPr>
              <a:t>Federal Requirements, WIOA Title II § 463.20</a:t>
            </a:r>
          </a:p>
          <a:p>
            <a:pPr lvl="1"/>
            <a:r>
              <a:rPr lang="en-US" sz="2400" dirty="0">
                <a:solidFill>
                  <a:schemeClr val="tx2">
                    <a:lumMod val="50000"/>
                  </a:schemeClr>
                </a:solidFill>
              </a:rPr>
              <a:t>Direct and equitable access to funds </a:t>
            </a:r>
          </a:p>
          <a:p>
            <a:pPr lvl="2"/>
            <a:r>
              <a:rPr lang="en-US" sz="2400" dirty="0">
                <a:solidFill>
                  <a:schemeClr val="tx2">
                    <a:lumMod val="50000"/>
                  </a:schemeClr>
                </a:solidFill>
              </a:rPr>
              <a:t>Submission of proposals directly to TWC</a:t>
            </a:r>
          </a:p>
          <a:p>
            <a:pPr lvl="2"/>
            <a:r>
              <a:rPr lang="en-US" sz="2400" dirty="0">
                <a:solidFill>
                  <a:schemeClr val="tx2">
                    <a:lumMod val="50000"/>
                  </a:schemeClr>
                </a:solidFill>
              </a:rPr>
              <a:t>A process for selecting providers that gives each entity a fair chance to receive an award</a:t>
            </a:r>
          </a:p>
          <a:p>
            <a:pPr lvl="1"/>
            <a:r>
              <a:rPr lang="en-US" sz="2400" dirty="0">
                <a:solidFill>
                  <a:schemeClr val="tx2">
                    <a:lumMod val="50000"/>
                  </a:schemeClr>
                </a:solidFill>
              </a:rPr>
              <a:t>Competitive, multi-year grants grant process for local grants </a:t>
            </a:r>
          </a:p>
          <a:p>
            <a:pPr lvl="1"/>
            <a:r>
              <a:rPr lang="en-US" sz="2400" dirty="0">
                <a:solidFill>
                  <a:schemeClr val="tx2">
                    <a:lumMod val="50000"/>
                  </a:schemeClr>
                </a:solidFill>
              </a:rPr>
              <a:t>Same grant announcement process and proposal process will be used for all providers</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11</a:t>
            </a:fld>
            <a:endParaRPr lang="en-US" dirty="0"/>
          </a:p>
        </p:txBody>
      </p:sp>
    </p:spTree>
    <p:extLst>
      <p:ext uri="{BB962C8B-B14F-4D97-AF65-F5344CB8AC3E}">
        <p14:creationId xmlns:p14="http://schemas.microsoft.com/office/powerpoint/2010/main" val="115309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13 Considerations</a:t>
            </a:r>
          </a:p>
        </p:txBody>
      </p:sp>
      <p:sp>
        <p:nvSpPr>
          <p:cNvPr id="7" name="Text Placeholder 6"/>
          <p:cNvSpPr>
            <a:spLocks noGrp="1"/>
          </p:cNvSpPr>
          <p:nvPr>
            <p:ph type="body" idx="1"/>
          </p:nvPr>
        </p:nvSpPr>
        <p:spPr/>
        <p:txBody>
          <a:bodyPr/>
          <a:lstStyle/>
          <a:p>
            <a:r>
              <a:rPr lang="en-US" dirty="0">
                <a:solidFill>
                  <a:schemeClr val="tx1"/>
                </a:solidFill>
              </a:rPr>
              <a:t>WIOA Title II / AEFLA Regulations Section 231(e)</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12</a:t>
            </a:fld>
            <a:endParaRPr lang="en-US" dirty="0"/>
          </a:p>
        </p:txBody>
      </p:sp>
    </p:spTree>
    <p:extLst>
      <p:ext uri="{BB962C8B-B14F-4D97-AF65-F5344CB8AC3E}">
        <p14:creationId xmlns:p14="http://schemas.microsoft.com/office/powerpoint/2010/main" val="220710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13 Considerations </a:t>
            </a:r>
            <a:br>
              <a:rPr lang="en-US" sz="3100" dirty="0">
                <a:effectLst/>
              </a:rPr>
            </a:br>
            <a:r>
              <a:rPr lang="en-US" sz="3100" dirty="0">
                <a:effectLst/>
              </a:rPr>
              <a:t>for Adult Education and Literacy Grants</a:t>
            </a:r>
            <a:endParaRPr lang="en-US" sz="1800" dirty="0">
              <a:effectLst/>
            </a:endParaRPr>
          </a:p>
        </p:txBody>
      </p:sp>
      <p:sp>
        <p:nvSpPr>
          <p:cNvPr id="3" name="Content Placeholder 2"/>
          <p:cNvSpPr>
            <a:spLocks noGrp="1"/>
          </p:cNvSpPr>
          <p:nvPr>
            <p:ph idx="1"/>
          </p:nvPr>
        </p:nvSpPr>
        <p:spPr/>
        <p:txBody>
          <a:bodyPr>
            <a:normAutofit/>
          </a:bodyPr>
          <a:lstStyle/>
          <a:p>
            <a:pPr marL="0" indent="0">
              <a:buNone/>
            </a:pPr>
            <a:r>
              <a:rPr lang="en-US" sz="2800" dirty="0">
                <a:solidFill>
                  <a:schemeClr val="tx1"/>
                </a:solidFill>
              </a:rPr>
              <a:t>In awarding grants/contracts … the eligible agency must consider 463.20(d) (1) through (13): </a:t>
            </a:r>
          </a:p>
          <a:p>
            <a:r>
              <a:rPr lang="en-US" sz="2800" dirty="0">
                <a:solidFill>
                  <a:schemeClr val="tx1"/>
                </a:solidFill>
              </a:rPr>
              <a:t>Revises the 12 factors under WIA</a:t>
            </a:r>
          </a:p>
          <a:p>
            <a:r>
              <a:rPr lang="en-US" sz="2800" dirty="0">
                <a:solidFill>
                  <a:schemeClr val="tx1"/>
                </a:solidFill>
              </a:rPr>
              <a:t>Adds one factor for consideration</a:t>
            </a:r>
          </a:p>
        </p:txBody>
      </p:sp>
    </p:spTree>
    <p:extLst>
      <p:ext uri="{BB962C8B-B14F-4D97-AF65-F5344CB8AC3E}">
        <p14:creationId xmlns:p14="http://schemas.microsoft.com/office/powerpoint/2010/main" val="2980128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Consideration 1</a:t>
            </a:r>
            <a:endParaRPr lang="en-US" sz="2400" dirty="0">
              <a:effectLst/>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In awarding grants or contracts under this section, the eligible agency shall consider—</a:t>
            </a:r>
          </a:p>
          <a:p>
            <a:pPr marL="0" indent="0">
              <a:buNone/>
            </a:pPr>
            <a:r>
              <a:rPr lang="en-US" dirty="0">
                <a:solidFill>
                  <a:schemeClr val="tx1"/>
                </a:solidFill>
              </a:rPr>
              <a:t>(1) the </a:t>
            </a:r>
            <a:r>
              <a:rPr lang="en-US" b="1" dirty="0">
                <a:solidFill>
                  <a:schemeClr val="tx1"/>
                </a:solidFill>
              </a:rPr>
              <a:t>degree to which the eligible provider </a:t>
            </a:r>
            <a:r>
              <a:rPr lang="en-US" dirty="0">
                <a:solidFill>
                  <a:schemeClr val="tx1"/>
                </a:solidFill>
              </a:rPr>
              <a:t>would be</a:t>
            </a:r>
          </a:p>
          <a:p>
            <a:pPr marL="0" indent="0">
              <a:buNone/>
            </a:pPr>
            <a:r>
              <a:rPr lang="en-US" dirty="0">
                <a:solidFill>
                  <a:schemeClr val="tx1"/>
                </a:solidFill>
              </a:rPr>
              <a:t>responsive to—</a:t>
            </a:r>
          </a:p>
          <a:p>
            <a:pPr marL="400050" lvl="1" indent="0">
              <a:buNone/>
            </a:pPr>
            <a:r>
              <a:rPr lang="en-US" sz="1900" dirty="0">
                <a:solidFill>
                  <a:schemeClr val="tx1"/>
                </a:solidFill>
              </a:rPr>
              <a:t>(A) </a:t>
            </a:r>
            <a:r>
              <a:rPr lang="en-US" sz="1900" b="1" dirty="0">
                <a:solidFill>
                  <a:schemeClr val="tx1"/>
                </a:solidFill>
              </a:rPr>
              <a:t>regional needs as identified in the local </a:t>
            </a:r>
            <a:r>
              <a:rPr lang="en-US" sz="1900" b="1" i="1" dirty="0">
                <a:solidFill>
                  <a:schemeClr val="tx1"/>
                </a:solidFill>
              </a:rPr>
              <a:t>(Board) </a:t>
            </a:r>
            <a:r>
              <a:rPr lang="en-US" sz="1900" b="1" dirty="0">
                <a:solidFill>
                  <a:schemeClr val="tx1"/>
                </a:solidFill>
              </a:rPr>
              <a:t>plan </a:t>
            </a:r>
            <a:r>
              <a:rPr lang="en-US" sz="1900" dirty="0">
                <a:solidFill>
                  <a:schemeClr val="tx1"/>
                </a:solidFill>
              </a:rPr>
              <a:t>under</a:t>
            </a:r>
          </a:p>
          <a:p>
            <a:pPr marL="400050" lvl="1" indent="0">
              <a:buNone/>
            </a:pPr>
            <a:r>
              <a:rPr lang="en-US" sz="1900" dirty="0">
                <a:solidFill>
                  <a:schemeClr val="tx1"/>
                </a:solidFill>
              </a:rPr>
              <a:t>section 108; and</a:t>
            </a:r>
          </a:p>
          <a:p>
            <a:pPr marL="400050" lvl="1" indent="0">
              <a:buNone/>
            </a:pPr>
            <a:r>
              <a:rPr lang="en-US" sz="1900" dirty="0">
                <a:solidFill>
                  <a:schemeClr val="tx1"/>
                </a:solidFill>
              </a:rPr>
              <a:t>(B) </a:t>
            </a:r>
            <a:r>
              <a:rPr lang="en-US" sz="1900" b="1" dirty="0">
                <a:solidFill>
                  <a:schemeClr val="tx1"/>
                </a:solidFill>
              </a:rPr>
              <a:t>serving individuals in the community who were</a:t>
            </a:r>
          </a:p>
          <a:p>
            <a:pPr marL="400050" lvl="1" indent="0">
              <a:buNone/>
            </a:pPr>
            <a:r>
              <a:rPr lang="en-US" sz="1900" b="1" dirty="0">
                <a:solidFill>
                  <a:schemeClr val="tx1"/>
                </a:solidFill>
              </a:rPr>
              <a:t>identified in such plan as most in need </a:t>
            </a:r>
            <a:r>
              <a:rPr lang="en-US" sz="1900" dirty="0">
                <a:solidFill>
                  <a:schemeClr val="tx1"/>
                </a:solidFill>
              </a:rPr>
              <a:t>of adult education</a:t>
            </a:r>
          </a:p>
          <a:p>
            <a:pPr marL="400050" lvl="1" indent="0">
              <a:buNone/>
            </a:pPr>
            <a:r>
              <a:rPr lang="en-US" sz="1900" dirty="0">
                <a:solidFill>
                  <a:schemeClr val="tx1"/>
                </a:solidFill>
              </a:rPr>
              <a:t>and literacy activities, including individuals—</a:t>
            </a:r>
          </a:p>
          <a:p>
            <a:pPr marL="800100" lvl="2" indent="0">
              <a:buNone/>
            </a:pPr>
            <a:r>
              <a:rPr lang="en-US" dirty="0">
                <a:solidFill>
                  <a:schemeClr val="tx1"/>
                </a:solidFill>
              </a:rPr>
              <a:t>(i) who have low levels of literacy skills; or</a:t>
            </a:r>
          </a:p>
          <a:p>
            <a:pPr marL="800100" lvl="2" indent="0">
              <a:buNone/>
            </a:pPr>
            <a:r>
              <a:rPr lang="en-US" dirty="0">
                <a:solidFill>
                  <a:schemeClr val="tx1"/>
                </a:solidFill>
              </a:rPr>
              <a:t>(ii) who are English language learners</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14</a:t>
            </a:fld>
            <a:endParaRPr lang="en-US" dirty="0"/>
          </a:p>
        </p:txBody>
      </p:sp>
    </p:spTree>
    <p:extLst>
      <p:ext uri="{BB962C8B-B14F-4D97-AF65-F5344CB8AC3E}">
        <p14:creationId xmlns:p14="http://schemas.microsoft.com/office/powerpoint/2010/main" val="593094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Consideration 2</a:t>
            </a:r>
            <a:endParaRPr lang="en-US" sz="2400" dirty="0">
              <a:effectLst/>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In awarding grants or contracts under this section, the eligible agency shall consider—</a:t>
            </a:r>
          </a:p>
          <a:p>
            <a:pPr marL="0" indent="0">
              <a:buNone/>
            </a:pPr>
            <a:endParaRPr lang="en-US" dirty="0">
              <a:solidFill>
                <a:schemeClr val="tx1"/>
              </a:solidFill>
            </a:endParaRPr>
          </a:p>
          <a:p>
            <a:pPr marL="0" indent="0">
              <a:buNone/>
            </a:pPr>
            <a:r>
              <a:rPr lang="en-US" dirty="0">
                <a:solidFill>
                  <a:schemeClr val="tx1"/>
                </a:solidFill>
              </a:rPr>
              <a:t>(2) the ability of the eligible provider to </a:t>
            </a:r>
            <a:r>
              <a:rPr lang="en-US" b="1" dirty="0">
                <a:solidFill>
                  <a:schemeClr val="tx1"/>
                </a:solidFill>
              </a:rPr>
              <a:t>serve eligible</a:t>
            </a:r>
          </a:p>
          <a:p>
            <a:pPr marL="0" indent="0">
              <a:buNone/>
            </a:pPr>
            <a:r>
              <a:rPr lang="en-US" b="1" dirty="0">
                <a:solidFill>
                  <a:schemeClr val="tx1"/>
                </a:solidFill>
              </a:rPr>
              <a:t>individuals with disabilities</a:t>
            </a:r>
            <a:r>
              <a:rPr lang="en-US" dirty="0">
                <a:solidFill>
                  <a:schemeClr val="tx1"/>
                </a:solidFill>
              </a:rPr>
              <a:t>, including eligible </a:t>
            </a:r>
            <a:r>
              <a:rPr lang="en-US" b="1" dirty="0">
                <a:solidFill>
                  <a:schemeClr val="tx1"/>
                </a:solidFill>
              </a:rPr>
              <a:t>individuals with learning disabilities</a:t>
            </a:r>
          </a:p>
          <a:p>
            <a:pPr marL="0" indent="0">
              <a:buNone/>
            </a:pPr>
            <a:endParaRPr lang="en-US" dirty="0">
              <a:solidFill>
                <a:schemeClr val="tx1"/>
              </a:solidFill>
            </a:endParaRP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15</a:t>
            </a:fld>
            <a:endParaRPr lang="en-US" dirty="0"/>
          </a:p>
        </p:txBody>
      </p:sp>
    </p:spTree>
    <p:extLst>
      <p:ext uri="{BB962C8B-B14F-4D97-AF65-F5344CB8AC3E}">
        <p14:creationId xmlns:p14="http://schemas.microsoft.com/office/powerpoint/2010/main" val="2646256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Consideration 3</a:t>
            </a:r>
            <a:endParaRPr lang="en-US" sz="2800" dirty="0">
              <a:effectLst/>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In awarding grants or contracts under this section, the eligible agency shall consider—</a:t>
            </a:r>
          </a:p>
          <a:p>
            <a:pPr marL="0" indent="0">
              <a:buNone/>
            </a:pPr>
            <a:endParaRPr lang="en-US" dirty="0">
              <a:solidFill>
                <a:schemeClr val="tx1"/>
              </a:solidFill>
            </a:endParaRPr>
          </a:p>
          <a:p>
            <a:pPr marL="0" indent="0">
              <a:buNone/>
            </a:pPr>
            <a:r>
              <a:rPr lang="en-US" dirty="0">
                <a:solidFill>
                  <a:schemeClr val="tx1"/>
                </a:solidFill>
              </a:rPr>
              <a:t>(3) </a:t>
            </a:r>
            <a:r>
              <a:rPr lang="en-US" b="1" dirty="0">
                <a:solidFill>
                  <a:schemeClr val="tx1"/>
                </a:solidFill>
              </a:rPr>
              <a:t>past effectiveness of the eligible provider </a:t>
            </a:r>
            <a:r>
              <a:rPr lang="en-US" dirty="0">
                <a:solidFill>
                  <a:schemeClr val="tx1"/>
                </a:solidFill>
              </a:rPr>
              <a:t>in improving the literacy of eligible individuals, to meet State-adjusted levels of performance for the primary indicators of performance described in section 116, </a:t>
            </a:r>
            <a:r>
              <a:rPr lang="en-US" b="1" dirty="0">
                <a:solidFill>
                  <a:schemeClr val="tx1"/>
                </a:solidFill>
              </a:rPr>
              <a:t>especially with respect to eligible individuals who have low levels of literacy</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16</a:t>
            </a:fld>
            <a:endParaRPr lang="en-US" dirty="0"/>
          </a:p>
        </p:txBody>
      </p:sp>
    </p:spTree>
    <p:extLst>
      <p:ext uri="{BB962C8B-B14F-4D97-AF65-F5344CB8AC3E}">
        <p14:creationId xmlns:p14="http://schemas.microsoft.com/office/powerpoint/2010/main" val="221433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Consideration 4</a:t>
            </a:r>
            <a:endParaRPr lang="en-US" sz="2800" dirty="0">
              <a:effectLst/>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In awarding grants or contracts under this section, the eligible agency shall consider—</a:t>
            </a:r>
          </a:p>
          <a:p>
            <a:pPr marL="0" indent="0">
              <a:buNone/>
            </a:pPr>
            <a:endParaRPr lang="en-US" dirty="0">
              <a:solidFill>
                <a:schemeClr val="tx1"/>
              </a:solidFill>
            </a:endParaRPr>
          </a:p>
          <a:p>
            <a:pPr marL="0" indent="0">
              <a:buNone/>
            </a:pPr>
            <a:r>
              <a:rPr lang="en-US" dirty="0">
                <a:solidFill>
                  <a:schemeClr val="tx1"/>
                </a:solidFill>
              </a:rPr>
              <a:t>(4) the extent to which the eligible provider </a:t>
            </a:r>
            <a:r>
              <a:rPr lang="en-US" b="1" dirty="0">
                <a:solidFill>
                  <a:schemeClr val="tx1"/>
                </a:solidFill>
              </a:rPr>
              <a:t>demonstrates alignment </a:t>
            </a:r>
            <a:r>
              <a:rPr lang="en-US" dirty="0">
                <a:solidFill>
                  <a:schemeClr val="tx1"/>
                </a:solidFill>
              </a:rPr>
              <a:t>between proposed activities and services and the </a:t>
            </a:r>
            <a:r>
              <a:rPr lang="en-US" b="1" dirty="0">
                <a:solidFill>
                  <a:schemeClr val="tx1"/>
                </a:solidFill>
              </a:rPr>
              <a:t>strategy and goals of the local plan </a:t>
            </a:r>
            <a:r>
              <a:rPr lang="en-US" dirty="0">
                <a:solidFill>
                  <a:schemeClr val="tx1"/>
                </a:solidFill>
              </a:rPr>
              <a:t>under section 108, </a:t>
            </a:r>
            <a:r>
              <a:rPr lang="en-US" b="1" dirty="0">
                <a:solidFill>
                  <a:schemeClr val="tx1"/>
                </a:solidFill>
              </a:rPr>
              <a:t>as well as the activities and services of the one-stop partners</a:t>
            </a:r>
          </a:p>
          <a:p>
            <a:pPr marL="0" indent="0">
              <a:buNone/>
            </a:pPr>
            <a:r>
              <a:rPr lang="en-US" dirty="0"/>
              <a:t> </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17</a:t>
            </a:fld>
            <a:endParaRPr lang="en-US" dirty="0"/>
          </a:p>
        </p:txBody>
      </p:sp>
    </p:spTree>
    <p:extLst>
      <p:ext uri="{BB962C8B-B14F-4D97-AF65-F5344CB8AC3E}">
        <p14:creationId xmlns:p14="http://schemas.microsoft.com/office/powerpoint/2010/main" val="1556810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Consideration 5</a:t>
            </a:r>
            <a:endParaRPr lang="en-US" sz="2800" dirty="0">
              <a:effectLst/>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In awarding grants or contracts under this section, the eligible agency shall consider—</a:t>
            </a:r>
          </a:p>
          <a:p>
            <a:pPr marL="0" indent="0">
              <a:buNone/>
            </a:pPr>
            <a:endParaRPr lang="en-US" dirty="0">
              <a:solidFill>
                <a:schemeClr val="tx1"/>
              </a:solidFill>
            </a:endParaRPr>
          </a:p>
          <a:p>
            <a:pPr marL="0" indent="0">
              <a:buNone/>
            </a:pPr>
            <a:r>
              <a:rPr lang="en-US" dirty="0">
                <a:solidFill>
                  <a:schemeClr val="tx1"/>
                </a:solidFill>
              </a:rPr>
              <a:t>(5) whether the eligible provider’s program—</a:t>
            </a:r>
          </a:p>
          <a:p>
            <a:pPr marL="457200" indent="-457200">
              <a:buAutoNum type="alphaUcParenBoth"/>
            </a:pPr>
            <a:r>
              <a:rPr lang="en-US" sz="2400" dirty="0">
                <a:solidFill>
                  <a:schemeClr val="tx1"/>
                </a:solidFill>
              </a:rPr>
              <a:t>is of </a:t>
            </a:r>
            <a:r>
              <a:rPr lang="en-US" sz="2400" b="1" dirty="0">
                <a:solidFill>
                  <a:schemeClr val="tx1"/>
                </a:solidFill>
              </a:rPr>
              <a:t>sufficient intensity and quality</a:t>
            </a:r>
            <a:r>
              <a:rPr lang="en-US" sz="2400" dirty="0">
                <a:solidFill>
                  <a:schemeClr val="tx1"/>
                </a:solidFill>
              </a:rPr>
              <a:t>, and based</a:t>
            </a:r>
            <a:r>
              <a:rPr lang="en-US" dirty="0">
                <a:solidFill>
                  <a:schemeClr val="tx1"/>
                </a:solidFill>
              </a:rPr>
              <a:t> </a:t>
            </a:r>
            <a:r>
              <a:rPr lang="en-US" sz="2400" dirty="0">
                <a:solidFill>
                  <a:schemeClr val="tx1"/>
                </a:solidFill>
              </a:rPr>
              <a:t>on the most </a:t>
            </a:r>
            <a:r>
              <a:rPr lang="en-US" sz="2400" b="1" dirty="0">
                <a:solidFill>
                  <a:schemeClr val="tx1"/>
                </a:solidFill>
              </a:rPr>
              <a:t>rigorous research </a:t>
            </a:r>
            <a:r>
              <a:rPr lang="en-US" sz="2400" dirty="0">
                <a:solidFill>
                  <a:schemeClr val="tx1"/>
                </a:solidFill>
              </a:rPr>
              <a:t>available so that participants achieve substantial learning gains; and</a:t>
            </a:r>
          </a:p>
          <a:p>
            <a:pPr marL="457200" indent="-457200">
              <a:buAutoNum type="alphaUcParenBoth"/>
            </a:pPr>
            <a:r>
              <a:rPr lang="en-US" sz="2400" dirty="0">
                <a:solidFill>
                  <a:schemeClr val="tx1"/>
                </a:solidFill>
              </a:rPr>
              <a:t>(B) uses instructional practices that include the </a:t>
            </a:r>
            <a:r>
              <a:rPr lang="en-US" sz="2400" b="1" dirty="0">
                <a:solidFill>
                  <a:schemeClr val="tx1"/>
                </a:solidFill>
              </a:rPr>
              <a:t>essential components of reading instruction</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18</a:t>
            </a:fld>
            <a:endParaRPr lang="en-US" dirty="0"/>
          </a:p>
        </p:txBody>
      </p:sp>
    </p:spTree>
    <p:extLst>
      <p:ext uri="{BB962C8B-B14F-4D97-AF65-F5344CB8AC3E}">
        <p14:creationId xmlns:p14="http://schemas.microsoft.com/office/powerpoint/2010/main" val="248472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Consideration 6</a:t>
            </a:r>
            <a:endParaRPr lang="en-US" sz="2800" dirty="0">
              <a:effectLst/>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In awarding grants or contracts under this section, the eligible agency shall consider—</a:t>
            </a:r>
          </a:p>
          <a:p>
            <a:pPr marL="0" indent="0">
              <a:buNone/>
            </a:pPr>
            <a:endParaRPr lang="en-US" dirty="0">
              <a:solidFill>
                <a:schemeClr val="tx1"/>
              </a:solidFill>
            </a:endParaRPr>
          </a:p>
          <a:p>
            <a:pPr marL="0" indent="0">
              <a:buNone/>
            </a:pPr>
            <a:r>
              <a:rPr lang="en-US" dirty="0">
                <a:solidFill>
                  <a:schemeClr val="tx1"/>
                </a:solidFill>
              </a:rPr>
              <a:t>(6) whether the eligible provider’s activities, including whether reading, writing, speaking, mathematics, and English language acquisition instruction delivered by the eligible provider, </a:t>
            </a:r>
            <a:r>
              <a:rPr lang="en-US" b="1" dirty="0">
                <a:solidFill>
                  <a:schemeClr val="tx1"/>
                </a:solidFill>
              </a:rPr>
              <a:t>are based on the best practices derived from the most rigorous research available </a:t>
            </a:r>
            <a:r>
              <a:rPr lang="en-US" dirty="0">
                <a:solidFill>
                  <a:schemeClr val="tx1"/>
                </a:solidFill>
              </a:rPr>
              <a:t>and appropriate, including scientifically valid research and effective educational practice</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19</a:t>
            </a:fld>
            <a:endParaRPr lang="en-US" dirty="0"/>
          </a:p>
        </p:txBody>
      </p:sp>
    </p:spTree>
    <p:extLst>
      <p:ext uri="{BB962C8B-B14F-4D97-AF65-F5344CB8AC3E}">
        <p14:creationId xmlns:p14="http://schemas.microsoft.com/office/powerpoint/2010/main" val="40689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Overview</a:t>
            </a:r>
          </a:p>
        </p:txBody>
      </p:sp>
      <p:sp>
        <p:nvSpPr>
          <p:cNvPr id="8" name="Content Placeholder 7"/>
          <p:cNvSpPr>
            <a:spLocks noGrp="1"/>
          </p:cNvSpPr>
          <p:nvPr>
            <p:ph idx="1"/>
          </p:nvPr>
        </p:nvSpPr>
        <p:spPr/>
        <p:txBody>
          <a:bodyPr/>
          <a:lstStyle/>
          <a:p>
            <a:pPr marL="0" lvl="0" indent="0">
              <a:buNone/>
            </a:pPr>
            <a:r>
              <a:rPr lang="en-US" b="1" dirty="0">
                <a:solidFill>
                  <a:schemeClr val="tx2">
                    <a:lumMod val="50000"/>
                  </a:schemeClr>
                </a:solidFill>
              </a:rPr>
              <a:t>Part 1</a:t>
            </a:r>
          </a:p>
          <a:p>
            <a:pPr marL="457200" indent="-457200">
              <a:buFont typeface="+mj-lt"/>
              <a:buAutoNum type="arabicParenR"/>
            </a:pPr>
            <a:r>
              <a:rPr lang="en-US" dirty="0">
                <a:solidFill>
                  <a:schemeClr val="tx2">
                    <a:lumMod val="50000"/>
                  </a:schemeClr>
                </a:solidFill>
              </a:rPr>
              <a:t>What is Adult Education?</a:t>
            </a:r>
            <a:r>
              <a:rPr lang="en-US" dirty="0">
                <a:solidFill>
                  <a:schemeClr val="tx2">
                    <a:lumMod val="50000"/>
                  </a:schemeClr>
                </a:solidFill>
                <a:effectLst>
                  <a:outerShdw blurRad="50800" dist="25400" dir="5400000" algn="t" rotWithShape="0">
                    <a:srgbClr val="000000">
                      <a:alpha val="25000"/>
                    </a:srgbClr>
                  </a:outerShdw>
                </a:effectLst>
              </a:rPr>
              <a:t> </a:t>
            </a:r>
            <a:endParaRPr lang="en-US" dirty="0">
              <a:solidFill>
                <a:schemeClr val="tx2">
                  <a:lumMod val="50000"/>
                </a:schemeClr>
              </a:solidFill>
            </a:endParaRPr>
          </a:p>
          <a:p>
            <a:pPr marL="457200" indent="-457200">
              <a:buFont typeface="+mj-lt"/>
              <a:buAutoNum type="arabicParenR"/>
            </a:pPr>
            <a:r>
              <a:rPr lang="en-US" dirty="0">
                <a:solidFill>
                  <a:schemeClr val="tx2">
                    <a:lumMod val="50000"/>
                  </a:schemeClr>
                </a:solidFill>
              </a:rPr>
              <a:t>Adult Education and Literacy Objectives</a:t>
            </a:r>
            <a:endParaRPr lang="en-US" dirty="0">
              <a:solidFill>
                <a:schemeClr val="tx2">
                  <a:lumMod val="50000"/>
                </a:schemeClr>
              </a:solidFill>
              <a:effectLst>
                <a:outerShdw blurRad="50800" dist="25400" dir="5400000" algn="t" rotWithShape="0">
                  <a:srgbClr val="000000">
                    <a:alpha val="25000"/>
                  </a:srgbClr>
                </a:outerShdw>
              </a:effectLst>
            </a:endParaRPr>
          </a:p>
          <a:p>
            <a:pPr marL="457200" lvl="0" indent="-457200">
              <a:buFont typeface="+mj-lt"/>
              <a:buAutoNum type="arabicParenR"/>
            </a:pPr>
            <a:r>
              <a:rPr lang="en-US" dirty="0">
                <a:solidFill>
                  <a:schemeClr val="tx2">
                    <a:lumMod val="50000"/>
                  </a:schemeClr>
                </a:solidFill>
              </a:rPr>
              <a:t>Models That Drive Performance</a:t>
            </a:r>
          </a:p>
          <a:p>
            <a:pPr marL="457200" lvl="0" indent="-457200">
              <a:buFont typeface="+mj-lt"/>
              <a:buAutoNum type="arabicParenR"/>
            </a:pPr>
            <a:r>
              <a:rPr lang="en-US" dirty="0">
                <a:solidFill>
                  <a:schemeClr val="tx2">
                    <a:lumMod val="50000"/>
                  </a:schemeClr>
                </a:solidFill>
              </a:rPr>
              <a:t>The Texas Workforce System</a:t>
            </a:r>
          </a:p>
          <a:p>
            <a:pPr marL="0" lvl="0" indent="0">
              <a:buNone/>
            </a:pPr>
            <a:endParaRPr lang="en-US" b="1" dirty="0">
              <a:solidFill>
                <a:schemeClr val="tx2">
                  <a:lumMod val="50000"/>
                </a:schemeClr>
              </a:solidFill>
            </a:endParaRPr>
          </a:p>
          <a:p>
            <a:pPr marL="0" lvl="0" indent="0">
              <a:buNone/>
            </a:pPr>
            <a:r>
              <a:rPr lang="en-US" b="1" dirty="0">
                <a:solidFill>
                  <a:schemeClr val="tx2">
                    <a:lumMod val="50000"/>
                  </a:schemeClr>
                </a:solidFill>
              </a:rPr>
              <a:t>Part 2</a:t>
            </a:r>
          </a:p>
          <a:p>
            <a:pPr marL="457200" lvl="0" indent="-457200">
              <a:buFont typeface="+mj-lt"/>
              <a:buAutoNum type="arabicParenR"/>
            </a:pPr>
            <a:r>
              <a:rPr lang="en-US" dirty="0">
                <a:solidFill>
                  <a:schemeClr val="tx2">
                    <a:lumMod val="50000"/>
                  </a:schemeClr>
                </a:solidFill>
              </a:rPr>
              <a:t>Federal and State Funding</a:t>
            </a:r>
          </a:p>
          <a:p>
            <a:pPr marL="457200" indent="-457200">
              <a:buFont typeface="+mj-lt"/>
              <a:buAutoNum type="arabicParenR"/>
            </a:pPr>
            <a:r>
              <a:rPr lang="en-US" dirty="0">
                <a:solidFill>
                  <a:schemeClr val="tx2">
                    <a:lumMod val="50000"/>
                  </a:schemeClr>
                </a:solidFill>
              </a:rPr>
              <a:t>Competitive Grant Requirements and Guidelines </a:t>
            </a:r>
          </a:p>
          <a:p>
            <a:pPr marL="0" lvl="0" indent="0">
              <a:buNone/>
            </a:pPr>
            <a:endParaRPr lang="en-US" b="1" dirty="0">
              <a:solidFill>
                <a:schemeClr val="tx2">
                  <a:lumMod val="50000"/>
                </a:schemeClr>
              </a:solidFill>
            </a:endParaRPr>
          </a:p>
          <a:p>
            <a:pPr marL="457200" lvl="0" indent="-457200">
              <a:buFont typeface="+mj-lt"/>
              <a:buAutoNum type="arabicParenR"/>
            </a:pPr>
            <a:endParaRPr lang="en-US" dirty="0">
              <a:solidFill>
                <a:schemeClr val="tx2">
                  <a:lumMod val="50000"/>
                </a:schemeClr>
              </a:solidFill>
            </a:endParaRPr>
          </a:p>
          <a:p>
            <a:pPr marL="457200" lvl="0" indent="-457200">
              <a:buFont typeface="+mj-lt"/>
              <a:buAutoNum type="arabicParenR"/>
            </a:pPr>
            <a:endParaRPr lang="en-US" dirty="0">
              <a:solidFill>
                <a:schemeClr val="tx2">
                  <a:lumMod val="50000"/>
                </a:schemeClr>
              </a:solidFill>
            </a:endParaRPr>
          </a:p>
        </p:txBody>
      </p:sp>
      <p:sp>
        <p:nvSpPr>
          <p:cNvPr id="5" name="Footer Placeholder 4"/>
          <p:cNvSpPr>
            <a:spLocks noGrp="1"/>
          </p:cNvSpPr>
          <p:nvPr>
            <p:ph type="ftr" sz="quarter" idx="11"/>
          </p:nvPr>
        </p:nvSpPr>
        <p:spPr/>
        <p:txBody>
          <a:bodyPr/>
          <a:lstStyle/>
          <a:p>
            <a:r>
              <a:rPr lang="en-US"/>
              <a:t>Funding and Grants</a:t>
            </a:r>
          </a:p>
        </p:txBody>
      </p:sp>
      <p:sp>
        <p:nvSpPr>
          <p:cNvPr id="6" name="Slide Number Placeholder 5"/>
          <p:cNvSpPr>
            <a:spLocks noGrp="1"/>
          </p:cNvSpPr>
          <p:nvPr>
            <p:ph type="sldNum" sz="quarter" idx="12"/>
          </p:nvPr>
        </p:nvSpPr>
        <p:spPr/>
        <p:txBody>
          <a:bodyPr/>
          <a:lstStyle/>
          <a:p>
            <a:fld id="{AB303E0F-8315-47ED-910B-559E029FA10E}" type="slidenum">
              <a:rPr lang="en-US" smtClean="0"/>
              <a:t>2</a:t>
            </a:fld>
            <a:endParaRPr lang="en-US"/>
          </a:p>
        </p:txBody>
      </p:sp>
    </p:spTree>
    <p:extLst>
      <p:ext uri="{BB962C8B-B14F-4D97-AF65-F5344CB8AC3E}">
        <p14:creationId xmlns:p14="http://schemas.microsoft.com/office/powerpoint/2010/main" val="222702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Consideration 7</a:t>
            </a:r>
            <a:endParaRPr lang="en-US" sz="2400" dirty="0">
              <a:effectLst/>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In awarding grants or contracts under this section, the eligible agency shall consider—</a:t>
            </a:r>
          </a:p>
          <a:p>
            <a:pPr marL="0" indent="0">
              <a:buNone/>
            </a:pPr>
            <a:br>
              <a:rPr lang="en-US" dirty="0">
                <a:solidFill>
                  <a:schemeClr val="tx1"/>
                </a:solidFill>
              </a:rPr>
            </a:br>
            <a:r>
              <a:rPr lang="en-US" dirty="0">
                <a:solidFill>
                  <a:schemeClr val="tx1"/>
                </a:solidFill>
              </a:rPr>
              <a:t>(7) whether the eligible provider’s activities effectively </a:t>
            </a:r>
            <a:r>
              <a:rPr lang="en-US" b="1" dirty="0">
                <a:solidFill>
                  <a:schemeClr val="tx1"/>
                </a:solidFill>
              </a:rPr>
              <a:t>use</a:t>
            </a:r>
            <a:r>
              <a:rPr lang="en-US" dirty="0">
                <a:solidFill>
                  <a:schemeClr val="tx1"/>
                </a:solidFill>
              </a:rPr>
              <a:t> </a:t>
            </a:r>
            <a:r>
              <a:rPr lang="en-US" b="1" dirty="0">
                <a:solidFill>
                  <a:schemeClr val="tx1"/>
                </a:solidFill>
              </a:rPr>
              <a:t>technology, services</a:t>
            </a:r>
            <a:r>
              <a:rPr lang="en-US" dirty="0">
                <a:solidFill>
                  <a:schemeClr val="tx1"/>
                </a:solidFill>
              </a:rPr>
              <a:t>, and delivery systems, including distance education in a manner sufficient to increase the amount and quality of learning and how such technology, services, and systems lead to improved performance</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20</a:t>
            </a:fld>
            <a:endParaRPr lang="en-US" dirty="0"/>
          </a:p>
        </p:txBody>
      </p:sp>
    </p:spTree>
    <p:extLst>
      <p:ext uri="{BB962C8B-B14F-4D97-AF65-F5344CB8AC3E}">
        <p14:creationId xmlns:p14="http://schemas.microsoft.com/office/powerpoint/2010/main" val="3828573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Consideration 8</a:t>
            </a:r>
            <a:endParaRPr lang="en-US" sz="2400" dirty="0">
              <a:effectLst/>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In awarding grants or contracts under this section, the eligible agency shall consider—</a:t>
            </a:r>
          </a:p>
          <a:p>
            <a:pPr marL="0" indent="0">
              <a:buNone/>
            </a:pPr>
            <a:endParaRPr lang="en-US" dirty="0">
              <a:solidFill>
                <a:schemeClr val="tx1"/>
              </a:solidFill>
            </a:endParaRPr>
          </a:p>
          <a:p>
            <a:pPr marL="0" indent="0">
              <a:buNone/>
            </a:pPr>
            <a:r>
              <a:rPr lang="en-US" dirty="0">
                <a:solidFill>
                  <a:schemeClr val="tx1"/>
                </a:solidFill>
              </a:rPr>
              <a:t>(8) whether the eligible provider’s activities provide</a:t>
            </a:r>
          </a:p>
          <a:p>
            <a:pPr marL="0" indent="0">
              <a:buNone/>
            </a:pPr>
            <a:r>
              <a:rPr lang="en-US" b="1" dirty="0">
                <a:solidFill>
                  <a:schemeClr val="tx1"/>
                </a:solidFill>
              </a:rPr>
              <a:t>learning in context, including through integrated education and training, </a:t>
            </a:r>
            <a:r>
              <a:rPr lang="en-US" dirty="0">
                <a:solidFill>
                  <a:schemeClr val="tx1"/>
                </a:solidFill>
              </a:rPr>
              <a:t>so that an individual acquires the skills needed to </a:t>
            </a:r>
            <a:r>
              <a:rPr lang="en-US" b="1" dirty="0">
                <a:solidFill>
                  <a:schemeClr val="tx1"/>
                </a:solidFill>
              </a:rPr>
              <a:t>transition to and complete postsecondary education and training </a:t>
            </a:r>
            <a:r>
              <a:rPr lang="en-US" dirty="0">
                <a:solidFill>
                  <a:schemeClr val="tx1"/>
                </a:solidFill>
              </a:rPr>
              <a:t>programs, </a:t>
            </a:r>
            <a:r>
              <a:rPr lang="en-US" b="1" dirty="0">
                <a:solidFill>
                  <a:schemeClr val="tx1"/>
                </a:solidFill>
              </a:rPr>
              <a:t>obtain and advance in employment </a:t>
            </a:r>
            <a:r>
              <a:rPr lang="en-US" dirty="0">
                <a:solidFill>
                  <a:schemeClr val="tx1"/>
                </a:solidFill>
              </a:rPr>
              <a:t>leading to economic self-sufficiency, and to exercise the rights and responsibilities of citizenship</a:t>
            </a:r>
          </a:p>
          <a:p>
            <a:pPr marL="0" indent="0">
              <a:buNone/>
            </a:pPr>
            <a:endParaRPr lang="en-US" dirty="0">
              <a:solidFill>
                <a:schemeClr val="tx1"/>
              </a:solidFill>
            </a:endParaRP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21</a:t>
            </a:fld>
            <a:endParaRPr lang="en-US" dirty="0"/>
          </a:p>
        </p:txBody>
      </p:sp>
    </p:spTree>
    <p:extLst>
      <p:ext uri="{BB962C8B-B14F-4D97-AF65-F5344CB8AC3E}">
        <p14:creationId xmlns:p14="http://schemas.microsoft.com/office/powerpoint/2010/main" val="2280718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Consideration 9</a:t>
            </a:r>
            <a:endParaRPr lang="en-US" sz="2400" dirty="0">
              <a:effectLst/>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In awarding grants or contracts under this section, the eligible agency shall consider—</a:t>
            </a:r>
          </a:p>
          <a:p>
            <a:pPr marL="0" indent="0">
              <a:buNone/>
            </a:pPr>
            <a:br>
              <a:rPr lang="en-US" dirty="0">
                <a:solidFill>
                  <a:schemeClr val="tx1"/>
                </a:solidFill>
              </a:rPr>
            </a:br>
            <a:r>
              <a:rPr lang="en-US" dirty="0">
                <a:solidFill>
                  <a:schemeClr val="tx1"/>
                </a:solidFill>
              </a:rPr>
              <a:t>(9) whether the eligible provider’s activities are delivered by </a:t>
            </a:r>
            <a:r>
              <a:rPr lang="en-US" b="1" dirty="0">
                <a:solidFill>
                  <a:schemeClr val="tx1"/>
                </a:solidFill>
              </a:rPr>
              <a:t>well-trained instructors, counselors, and administrators </a:t>
            </a:r>
            <a:r>
              <a:rPr lang="en-US" dirty="0">
                <a:solidFill>
                  <a:schemeClr val="tx1"/>
                </a:solidFill>
              </a:rPr>
              <a:t>who </a:t>
            </a:r>
            <a:r>
              <a:rPr lang="en-US" b="1" dirty="0">
                <a:solidFill>
                  <a:schemeClr val="tx1"/>
                </a:solidFill>
              </a:rPr>
              <a:t>meet any minimum qualifications established by the State</a:t>
            </a:r>
            <a:r>
              <a:rPr lang="en-US" dirty="0">
                <a:solidFill>
                  <a:schemeClr val="tx1"/>
                </a:solidFill>
              </a:rPr>
              <a:t>, where applicable, and who have access to </a:t>
            </a:r>
            <a:r>
              <a:rPr lang="en-US" b="1" dirty="0">
                <a:solidFill>
                  <a:schemeClr val="tx1"/>
                </a:solidFill>
              </a:rPr>
              <a:t>high quality professional development, including through electronic means</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22</a:t>
            </a:fld>
            <a:endParaRPr lang="en-US" dirty="0"/>
          </a:p>
        </p:txBody>
      </p:sp>
    </p:spTree>
    <p:extLst>
      <p:ext uri="{BB962C8B-B14F-4D97-AF65-F5344CB8AC3E}">
        <p14:creationId xmlns:p14="http://schemas.microsoft.com/office/powerpoint/2010/main" val="1011575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Consideration 10</a:t>
            </a:r>
            <a:endParaRPr lang="en-US" sz="2400" dirty="0">
              <a:effectLst/>
            </a:endParaRPr>
          </a:p>
        </p:txBody>
      </p:sp>
      <p:sp>
        <p:nvSpPr>
          <p:cNvPr id="3" name="Content Placeholder 2"/>
          <p:cNvSpPr>
            <a:spLocks noGrp="1"/>
          </p:cNvSpPr>
          <p:nvPr>
            <p:ph idx="1"/>
          </p:nvPr>
        </p:nvSpPr>
        <p:spPr/>
        <p:txBody>
          <a:bodyPr>
            <a:noAutofit/>
          </a:bodyPr>
          <a:lstStyle/>
          <a:p>
            <a:pPr marL="0" indent="0">
              <a:buNone/>
            </a:pPr>
            <a:r>
              <a:rPr lang="en-US" dirty="0">
                <a:solidFill>
                  <a:schemeClr val="tx1"/>
                </a:solidFill>
              </a:rPr>
              <a:t>In awarding grants or contracts under this section, the eligible agency shall consider—</a:t>
            </a:r>
            <a:endParaRPr lang="en-US" sz="2000" dirty="0">
              <a:solidFill>
                <a:schemeClr val="tx1"/>
              </a:solidFill>
            </a:endParaRPr>
          </a:p>
          <a:p>
            <a:pPr marL="0" indent="0">
              <a:buNone/>
            </a:pPr>
            <a:endParaRPr lang="en-US" sz="2000" dirty="0">
              <a:solidFill>
                <a:schemeClr val="tx1"/>
              </a:solidFill>
            </a:endParaRPr>
          </a:p>
          <a:p>
            <a:pPr marL="0" indent="0">
              <a:buNone/>
            </a:pPr>
            <a:r>
              <a:rPr lang="en-US" sz="2000" dirty="0">
                <a:solidFill>
                  <a:schemeClr val="tx1"/>
                </a:solidFill>
              </a:rPr>
              <a:t>(10) whether the eligible provider’s activities </a:t>
            </a:r>
            <a:r>
              <a:rPr lang="en-US" sz="2000" b="1" dirty="0">
                <a:solidFill>
                  <a:schemeClr val="tx1"/>
                </a:solidFill>
              </a:rPr>
              <a:t>coordinate with other available education, training, and social service resources in the community</a:t>
            </a:r>
            <a:r>
              <a:rPr lang="en-US" sz="2000" dirty="0">
                <a:solidFill>
                  <a:schemeClr val="tx1"/>
                </a:solidFill>
              </a:rPr>
              <a:t>, such as by establishing strong links with elementary schools and secondary schools, postsecondary</a:t>
            </a:r>
          </a:p>
          <a:p>
            <a:pPr marL="0" indent="0">
              <a:buNone/>
            </a:pPr>
            <a:r>
              <a:rPr lang="en-US" sz="2000" dirty="0">
                <a:solidFill>
                  <a:schemeClr val="tx1"/>
                </a:solidFill>
              </a:rPr>
              <a:t>educational institutions, institutions of higher education, local workforce investment boards, one-stop centers, job training programs, and social service agencies, business, industry, labor organizations, community-based organizations, nonprofit organizations, and intermediaries, </a:t>
            </a:r>
            <a:r>
              <a:rPr lang="en-US" sz="2000" b="1" dirty="0">
                <a:solidFill>
                  <a:schemeClr val="tx1"/>
                </a:solidFill>
              </a:rPr>
              <a:t>for the development of career pathways</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23</a:t>
            </a:fld>
            <a:endParaRPr lang="en-US" dirty="0"/>
          </a:p>
        </p:txBody>
      </p:sp>
    </p:spTree>
    <p:extLst>
      <p:ext uri="{BB962C8B-B14F-4D97-AF65-F5344CB8AC3E}">
        <p14:creationId xmlns:p14="http://schemas.microsoft.com/office/powerpoint/2010/main" val="2725373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Consideration 11</a:t>
            </a:r>
            <a:endParaRPr lang="en-US" sz="2400" dirty="0">
              <a:effectLst/>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In awarding grants or contracts under this section, the eligible agency shall consider—</a:t>
            </a:r>
          </a:p>
          <a:p>
            <a:pPr marL="0" indent="0">
              <a:buNone/>
            </a:pPr>
            <a:br>
              <a:rPr lang="en-US" dirty="0">
                <a:solidFill>
                  <a:schemeClr val="tx1"/>
                </a:solidFill>
              </a:rPr>
            </a:br>
            <a:r>
              <a:rPr lang="en-US" dirty="0">
                <a:solidFill>
                  <a:schemeClr val="tx1"/>
                </a:solidFill>
              </a:rPr>
              <a:t>(11) whether the eligible provider’s activities offer </a:t>
            </a:r>
            <a:r>
              <a:rPr lang="en-US" b="1" dirty="0">
                <a:solidFill>
                  <a:schemeClr val="tx1"/>
                </a:solidFill>
              </a:rPr>
              <a:t>flexible schedules and coordination with Federal, State, and local support services </a:t>
            </a:r>
            <a:r>
              <a:rPr lang="en-US" dirty="0">
                <a:solidFill>
                  <a:schemeClr val="tx1"/>
                </a:solidFill>
              </a:rPr>
              <a:t>(such as child care, transportation, mental health services, and career planning) that are necessary </a:t>
            </a:r>
            <a:r>
              <a:rPr lang="en-US" b="1" dirty="0">
                <a:solidFill>
                  <a:schemeClr val="tx1"/>
                </a:solidFill>
              </a:rPr>
              <a:t>to enable individuals, including individuals with disabilities or other special needs</a:t>
            </a:r>
            <a:r>
              <a:rPr lang="en-US" dirty="0">
                <a:solidFill>
                  <a:schemeClr val="tx1"/>
                </a:solidFill>
              </a:rPr>
              <a:t>, to attend and complete programs</a:t>
            </a:r>
          </a:p>
          <a:p>
            <a:pPr marL="0" indent="0">
              <a:buNone/>
            </a:pPr>
            <a:endParaRPr lang="en-US" dirty="0"/>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24</a:t>
            </a:fld>
            <a:endParaRPr lang="en-US" dirty="0"/>
          </a:p>
        </p:txBody>
      </p:sp>
    </p:spTree>
    <p:extLst>
      <p:ext uri="{BB962C8B-B14F-4D97-AF65-F5344CB8AC3E}">
        <p14:creationId xmlns:p14="http://schemas.microsoft.com/office/powerpoint/2010/main" val="1708191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Consideration 12</a:t>
            </a:r>
            <a:endParaRPr lang="en-US" sz="2400" dirty="0">
              <a:effectLst/>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In awarding grants or contracts under this section, the eligible agency shall consider—</a:t>
            </a:r>
          </a:p>
          <a:p>
            <a:pPr marL="0" indent="0">
              <a:buNone/>
            </a:pPr>
            <a:endParaRPr lang="en-US" dirty="0">
              <a:solidFill>
                <a:schemeClr val="tx1"/>
              </a:solidFill>
            </a:endParaRPr>
          </a:p>
          <a:p>
            <a:pPr marL="0" indent="0">
              <a:buNone/>
            </a:pPr>
            <a:r>
              <a:rPr lang="en-US" dirty="0">
                <a:solidFill>
                  <a:schemeClr val="tx1"/>
                </a:solidFill>
              </a:rPr>
              <a:t>(12) whether the eligible provider maintains a </a:t>
            </a:r>
            <a:r>
              <a:rPr lang="en-US" b="1" dirty="0">
                <a:solidFill>
                  <a:schemeClr val="tx1"/>
                </a:solidFill>
              </a:rPr>
              <a:t>high-quality information management system </a:t>
            </a:r>
            <a:r>
              <a:rPr lang="en-US" dirty="0">
                <a:solidFill>
                  <a:schemeClr val="tx1"/>
                </a:solidFill>
              </a:rPr>
              <a:t>that has the capacity to report measurable participant outcomes (consistent with section 116) and to </a:t>
            </a:r>
            <a:r>
              <a:rPr lang="en-US" b="1" dirty="0">
                <a:solidFill>
                  <a:schemeClr val="tx1"/>
                </a:solidFill>
              </a:rPr>
              <a:t>monitor program performance</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25</a:t>
            </a:fld>
            <a:endParaRPr lang="en-US" dirty="0"/>
          </a:p>
        </p:txBody>
      </p:sp>
    </p:spTree>
    <p:extLst>
      <p:ext uri="{BB962C8B-B14F-4D97-AF65-F5344CB8AC3E}">
        <p14:creationId xmlns:p14="http://schemas.microsoft.com/office/powerpoint/2010/main" val="1647347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Consideration 13</a:t>
            </a:r>
            <a:endParaRPr lang="en-US" sz="2400" dirty="0">
              <a:effectLst/>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rPr>
              <a:t>In awarding grants or contracts under this section, the eligible agency shall consider—</a:t>
            </a:r>
          </a:p>
          <a:p>
            <a:pPr marL="0" indent="0">
              <a:buNone/>
            </a:pPr>
            <a:br>
              <a:rPr lang="en-US" dirty="0">
                <a:solidFill>
                  <a:schemeClr val="tx1"/>
                </a:solidFill>
              </a:rPr>
            </a:br>
            <a:r>
              <a:rPr lang="en-US" dirty="0">
                <a:solidFill>
                  <a:schemeClr val="tx1"/>
                </a:solidFill>
              </a:rPr>
              <a:t>(13) whether the local areas in which the eligible provider is located have a </a:t>
            </a:r>
            <a:r>
              <a:rPr lang="en-US" b="1" dirty="0">
                <a:solidFill>
                  <a:schemeClr val="tx1"/>
                </a:solidFill>
              </a:rPr>
              <a:t>demonstrated need for additional English language acquisition programs </a:t>
            </a:r>
            <a:r>
              <a:rPr lang="en-US" dirty="0">
                <a:solidFill>
                  <a:schemeClr val="tx1"/>
                </a:solidFill>
              </a:rPr>
              <a:t>and </a:t>
            </a:r>
            <a:r>
              <a:rPr lang="en-US" b="1" dirty="0">
                <a:solidFill>
                  <a:schemeClr val="tx1"/>
                </a:solidFill>
              </a:rPr>
              <a:t>civics education </a:t>
            </a:r>
            <a:r>
              <a:rPr lang="en-US" dirty="0">
                <a:solidFill>
                  <a:schemeClr val="tx1"/>
                </a:solidFill>
              </a:rPr>
              <a:t>programs</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26</a:t>
            </a:fld>
            <a:endParaRPr lang="en-US" dirty="0"/>
          </a:p>
        </p:txBody>
      </p:sp>
    </p:spTree>
    <p:extLst>
      <p:ext uri="{BB962C8B-B14F-4D97-AF65-F5344CB8AC3E}">
        <p14:creationId xmlns:p14="http://schemas.microsoft.com/office/powerpoint/2010/main" val="2402479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Demonstrated Effectiveness </a:t>
            </a:r>
            <a:r>
              <a:rPr lang="en-US" sz="3200" dirty="0">
                <a:effectLst/>
              </a:rPr>
              <a:t>WIOA Title II, Section §463.24</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380814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r>
              <a:rPr lang="en-US" sz="3600" dirty="0"/>
              <a:t>Establishing Demonstrated Effectiveness</a:t>
            </a:r>
          </a:p>
        </p:txBody>
      </p:sp>
      <p:sp>
        <p:nvSpPr>
          <p:cNvPr id="3" name="Content Placeholder 2"/>
          <p:cNvSpPr>
            <a:spLocks noGrp="1"/>
          </p:cNvSpPr>
          <p:nvPr>
            <p:ph idx="1"/>
          </p:nvPr>
        </p:nvSpPr>
        <p:spPr>
          <a:xfrm>
            <a:off x="457200" y="1600200"/>
            <a:ext cx="8382000" cy="4525963"/>
          </a:xfrm>
        </p:spPr>
        <p:txBody>
          <a:bodyPr>
            <a:normAutofit fontScale="47500" lnSpcReduction="20000"/>
          </a:bodyPr>
          <a:lstStyle/>
          <a:p>
            <a:pPr marL="0" indent="0">
              <a:lnSpc>
                <a:spcPct val="120000"/>
              </a:lnSpc>
              <a:buNone/>
            </a:pPr>
            <a:r>
              <a:rPr lang="en-US" sz="4200" dirty="0">
                <a:solidFill>
                  <a:schemeClr val="tx1"/>
                </a:solidFill>
              </a:rPr>
              <a:t>(a) For the purposes of this section, an eligible provider must demonstrate past effectiveness </a:t>
            </a:r>
            <a:r>
              <a:rPr lang="en-US" sz="4200" u="sng" dirty="0">
                <a:solidFill>
                  <a:schemeClr val="tx1"/>
                </a:solidFill>
              </a:rPr>
              <a:t>by providing performance data</a:t>
            </a:r>
            <a:r>
              <a:rPr lang="en-US" sz="4200" dirty="0">
                <a:solidFill>
                  <a:schemeClr val="tx1"/>
                </a:solidFill>
              </a:rPr>
              <a:t> on its record of improving the skills of eligible individuals, particularly eligible individuals who have low levels of literacy, in the content domains of reading, writing, mathematics, English language acquisition, and other subject areas relevant to the services contained in the State’s application for funds. An eligible provider must also provide information regarding its outcomes for participants related to employment, attainment of secondary school diploma or its recognized equivalent, and transition to postsecondary education and training. </a:t>
            </a:r>
          </a:p>
        </p:txBody>
      </p:sp>
    </p:spTree>
    <p:extLst>
      <p:ext uri="{BB962C8B-B14F-4D97-AF65-F5344CB8AC3E}">
        <p14:creationId xmlns:p14="http://schemas.microsoft.com/office/powerpoint/2010/main" val="1760819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609600"/>
          </a:xfrm>
        </p:spPr>
        <p:txBody>
          <a:bodyPr>
            <a:noAutofit/>
          </a:bodyPr>
          <a:lstStyle/>
          <a:p>
            <a:r>
              <a:rPr lang="en-US" sz="3200" dirty="0"/>
              <a:t>Two Ways to Demonstrate Effectiveness</a:t>
            </a:r>
            <a:br>
              <a:rPr lang="en-US" sz="3200" dirty="0"/>
            </a:br>
            <a:r>
              <a:rPr lang="en-US" sz="3200" dirty="0"/>
              <a:t>463.24(b) </a:t>
            </a:r>
          </a:p>
        </p:txBody>
      </p:sp>
      <p:grpSp>
        <p:nvGrpSpPr>
          <p:cNvPr id="4" name="Group 3" descr="(1) Previously funded: (a) Provide performance data under section 116. (2) Not previously funded: (a) Provide data on past effectiveness in serving basic skills deficient eligible individuals; (b) include evidence of success in achieving outcomes; (c) content domains reading, writing, mathematics, English language acquisition, other subjects; (d) employment, attainment of secondary diploma, transition to postsecondary."/>
          <p:cNvGrpSpPr/>
          <p:nvPr/>
        </p:nvGrpSpPr>
        <p:grpSpPr>
          <a:xfrm>
            <a:off x="709500" y="1298997"/>
            <a:ext cx="7787006" cy="5330403"/>
            <a:chOff x="678497" y="763798"/>
            <a:chExt cx="7787006" cy="5330403"/>
          </a:xfrm>
        </p:grpSpPr>
        <p:grpSp>
          <p:nvGrpSpPr>
            <p:cNvPr id="6" name="Group 5"/>
            <p:cNvGrpSpPr/>
            <p:nvPr/>
          </p:nvGrpSpPr>
          <p:grpSpPr>
            <a:xfrm>
              <a:off x="678497" y="763798"/>
              <a:ext cx="3273020" cy="1058515"/>
              <a:chOff x="269501" y="1860"/>
              <a:chExt cx="3273020" cy="1058515"/>
            </a:xfrm>
          </p:grpSpPr>
          <p:sp>
            <p:nvSpPr>
              <p:cNvPr id="30" name="Rounded Rectangle 29"/>
              <p:cNvSpPr/>
              <p:nvPr/>
            </p:nvSpPr>
            <p:spPr>
              <a:xfrm>
                <a:off x="269501" y="1860"/>
                <a:ext cx="3273020" cy="10585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300504" y="32863"/>
                <a:ext cx="3211014" cy="996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a:t>Previously funded</a:t>
                </a:r>
              </a:p>
            </p:txBody>
          </p:sp>
        </p:grpSp>
        <p:sp>
          <p:nvSpPr>
            <p:cNvPr id="7" name="Straight Connector 5"/>
            <p:cNvSpPr/>
            <p:nvPr/>
          </p:nvSpPr>
          <p:spPr>
            <a:xfrm>
              <a:off x="1005799" y="1822313"/>
              <a:ext cx="327302" cy="731196"/>
            </a:xfrm>
            <a:custGeom>
              <a:avLst/>
              <a:gdLst/>
              <a:ahLst/>
              <a:cxnLst/>
              <a:rect l="0" t="0" r="0" b="0"/>
              <a:pathLst>
                <a:path>
                  <a:moveTo>
                    <a:pt x="0" y="0"/>
                  </a:moveTo>
                  <a:lnTo>
                    <a:pt x="0" y="731196"/>
                  </a:lnTo>
                  <a:lnTo>
                    <a:pt x="327302" y="73119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8" name="Group 7"/>
            <p:cNvGrpSpPr/>
            <p:nvPr/>
          </p:nvGrpSpPr>
          <p:grpSpPr>
            <a:xfrm>
              <a:off x="1333101" y="2031429"/>
              <a:ext cx="2313623" cy="1044162"/>
              <a:chOff x="924105" y="1269491"/>
              <a:chExt cx="2313623" cy="1044162"/>
            </a:xfrm>
          </p:grpSpPr>
          <p:sp>
            <p:nvSpPr>
              <p:cNvPr id="28" name="Rounded Rectangle 27"/>
              <p:cNvSpPr/>
              <p:nvPr/>
            </p:nvSpPr>
            <p:spPr>
              <a:xfrm>
                <a:off x="924105" y="1269491"/>
                <a:ext cx="2313623" cy="104416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ed Rectangle 7"/>
              <p:cNvSpPr/>
              <p:nvPr/>
            </p:nvSpPr>
            <p:spPr>
              <a:xfrm>
                <a:off x="954687" y="1300073"/>
                <a:ext cx="2252459" cy="9829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Provide performance data under §116</a:t>
                </a:r>
              </a:p>
            </p:txBody>
          </p:sp>
        </p:grpSp>
        <p:grpSp>
          <p:nvGrpSpPr>
            <p:cNvPr id="9" name="Group 8"/>
            <p:cNvGrpSpPr/>
            <p:nvPr/>
          </p:nvGrpSpPr>
          <p:grpSpPr>
            <a:xfrm>
              <a:off x="4369747" y="763798"/>
              <a:ext cx="3978423" cy="1058515"/>
              <a:chOff x="3960751" y="1860"/>
              <a:chExt cx="3978423" cy="1058515"/>
            </a:xfrm>
          </p:grpSpPr>
          <p:sp>
            <p:nvSpPr>
              <p:cNvPr id="26" name="Rounded Rectangle 25"/>
              <p:cNvSpPr/>
              <p:nvPr/>
            </p:nvSpPr>
            <p:spPr>
              <a:xfrm>
                <a:off x="3960751" y="1860"/>
                <a:ext cx="3978423" cy="10585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9"/>
              <p:cNvSpPr/>
              <p:nvPr/>
            </p:nvSpPr>
            <p:spPr>
              <a:xfrm>
                <a:off x="3991754" y="32863"/>
                <a:ext cx="3916417" cy="996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a:t>Not previously funded</a:t>
                </a:r>
              </a:p>
            </p:txBody>
          </p:sp>
        </p:grpSp>
        <p:sp>
          <p:nvSpPr>
            <p:cNvPr id="10" name="Straight Connector 10"/>
            <p:cNvSpPr/>
            <p:nvPr/>
          </p:nvSpPr>
          <p:spPr>
            <a:xfrm>
              <a:off x="4767590" y="1822313"/>
              <a:ext cx="418051" cy="724337"/>
            </a:xfrm>
            <a:custGeom>
              <a:avLst/>
              <a:gdLst/>
              <a:ahLst/>
              <a:cxnLst/>
              <a:rect l="0" t="0" r="0" b="0"/>
              <a:pathLst>
                <a:path>
                  <a:moveTo>
                    <a:pt x="0" y="0"/>
                  </a:moveTo>
                  <a:lnTo>
                    <a:pt x="0" y="724337"/>
                  </a:lnTo>
                  <a:lnTo>
                    <a:pt x="418051" y="72433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oup 10"/>
            <p:cNvGrpSpPr/>
            <p:nvPr/>
          </p:nvGrpSpPr>
          <p:grpSpPr>
            <a:xfrm>
              <a:off x="5185641" y="2045590"/>
              <a:ext cx="3279862" cy="1002121"/>
              <a:chOff x="4776645" y="1283652"/>
              <a:chExt cx="3279862" cy="1002121"/>
            </a:xfrm>
          </p:grpSpPr>
          <p:sp>
            <p:nvSpPr>
              <p:cNvPr id="24" name="Rounded Rectangle 23"/>
              <p:cNvSpPr/>
              <p:nvPr/>
            </p:nvSpPr>
            <p:spPr>
              <a:xfrm>
                <a:off x="4776645" y="1283652"/>
                <a:ext cx="3279862" cy="100212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12"/>
              <p:cNvSpPr/>
              <p:nvPr/>
            </p:nvSpPr>
            <p:spPr>
              <a:xfrm>
                <a:off x="4805996" y="1313003"/>
                <a:ext cx="3221160" cy="9434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Provide data on past effectiveness in serving basic skills deficient eligible individuals</a:t>
                </a:r>
              </a:p>
            </p:txBody>
          </p:sp>
        </p:grpSp>
        <p:sp>
          <p:nvSpPr>
            <p:cNvPr id="12" name="Straight Connector 13"/>
            <p:cNvSpPr/>
            <p:nvPr/>
          </p:nvSpPr>
          <p:spPr>
            <a:xfrm>
              <a:off x="4767590" y="1822313"/>
              <a:ext cx="518212" cy="1872458"/>
            </a:xfrm>
            <a:custGeom>
              <a:avLst/>
              <a:gdLst/>
              <a:ahLst/>
              <a:cxnLst/>
              <a:rect l="0" t="0" r="0" b="0"/>
              <a:pathLst>
                <a:path>
                  <a:moveTo>
                    <a:pt x="0" y="0"/>
                  </a:moveTo>
                  <a:lnTo>
                    <a:pt x="0" y="1872458"/>
                  </a:lnTo>
                  <a:lnTo>
                    <a:pt x="518212" y="187245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3" name="Group 12"/>
            <p:cNvGrpSpPr/>
            <p:nvPr/>
          </p:nvGrpSpPr>
          <p:grpSpPr>
            <a:xfrm>
              <a:off x="5285802" y="3276542"/>
              <a:ext cx="3127465" cy="836460"/>
              <a:chOff x="4876806" y="2514604"/>
              <a:chExt cx="3127465" cy="836460"/>
            </a:xfrm>
          </p:grpSpPr>
          <p:sp>
            <p:nvSpPr>
              <p:cNvPr id="22" name="Rounded Rectangle 21"/>
              <p:cNvSpPr/>
              <p:nvPr/>
            </p:nvSpPr>
            <p:spPr>
              <a:xfrm>
                <a:off x="4876806" y="2514604"/>
                <a:ext cx="3127465" cy="83646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15"/>
              <p:cNvSpPr/>
              <p:nvPr/>
            </p:nvSpPr>
            <p:spPr>
              <a:xfrm>
                <a:off x="4901305" y="2539103"/>
                <a:ext cx="3078467" cy="787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Include evidence of success in achieving outcomes </a:t>
                </a:r>
              </a:p>
            </p:txBody>
          </p:sp>
        </p:grpSp>
        <p:sp>
          <p:nvSpPr>
            <p:cNvPr id="14" name="Straight Connector 16"/>
            <p:cNvSpPr/>
            <p:nvPr/>
          </p:nvSpPr>
          <p:spPr>
            <a:xfrm>
              <a:off x="4767590" y="1822313"/>
              <a:ext cx="397842" cy="2884157"/>
            </a:xfrm>
            <a:custGeom>
              <a:avLst/>
              <a:gdLst/>
              <a:ahLst/>
              <a:cxnLst/>
              <a:rect l="0" t="0" r="0" b="0"/>
              <a:pathLst>
                <a:path>
                  <a:moveTo>
                    <a:pt x="0" y="0"/>
                  </a:moveTo>
                  <a:lnTo>
                    <a:pt x="0" y="2884157"/>
                  </a:lnTo>
                  <a:lnTo>
                    <a:pt x="397842" y="28841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5" name="Group 14"/>
            <p:cNvGrpSpPr/>
            <p:nvPr/>
          </p:nvGrpSpPr>
          <p:grpSpPr>
            <a:xfrm>
              <a:off x="5165432" y="4288241"/>
              <a:ext cx="3279862" cy="836460"/>
              <a:chOff x="4756436" y="3526303"/>
              <a:chExt cx="3279862" cy="836460"/>
            </a:xfrm>
          </p:grpSpPr>
          <p:sp>
            <p:nvSpPr>
              <p:cNvPr id="20" name="Rounded Rectangle 19"/>
              <p:cNvSpPr/>
              <p:nvPr/>
            </p:nvSpPr>
            <p:spPr>
              <a:xfrm>
                <a:off x="4756436" y="3526303"/>
                <a:ext cx="3279862" cy="83646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18"/>
              <p:cNvSpPr/>
              <p:nvPr/>
            </p:nvSpPr>
            <p:spPr>
              <a:xfrm>
                <a:off x="4780935" y="3550802"/>
                <a:ext cx="3230864" cy="787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a:t>Content domains reading, writing, mathematics, English language acquisition, other subjects</a:t>
                </a:r>
              </a:p>
            </p:txBody>
          </p:sp>
        </p:grpSp>
        <p:sp>
          <p:nvSpPr>
            <p:cNvPr id="16" name="Straight Connector 19"/>
            <p:cNvSpPr/>
            <p:nvPr/>
          </p:nvSpPr>
          <p:spPr>
            <a:xfrm>
              <a:off x="4767590" y="1822313"/>
              <a:ext cx="436346" cy="3853657"/>
            </a:xfrm>
            <a:custGeom>
              <a:avLst/>
              <a:gdLst/>
              <a:ahLst/>
              <a:cxnLst/>
              <a:rect l="0" t="0" r="0" b="0"/>
              <a:pathLst>
                <a:path>
                  <a:moveTo>
                    <a:pt x="0" y="0"/>
                  </a:moveTo>
                  <a:lnTo>
                    <a:pt x="0" y="3853657"/>
                  </a:lnTo>
                  <a:lnTo>
                    <a:pt x="436346" y="38536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7" name="Group 16"/>
            <p:cNvGrpSpPr/>
            <p:nvPr/>
          </p:nvGrpSpPr>
          <p:grpSpPr>
            <a:xfrm>
              <a:off x="5203936" y="5257741"/>
              <a:ext cx="3249789" cy="836460"/>
              <a:chOff x="4794940" y="4495803"/>
              <a:chExt cx="3249789" cy="836460"/>
            </a:xfrm>
          </p:grpSpPr>
          <p:sp>
            <p:nvSpPr>
              <p:cNvPr id="18" name="Rounded Rectangle 17"/>
              <p:cNvSpPr/>
              <p:nvPr/>
            </p:nvSpPr>
            <p:spPr>
              <a:xfrm>
                <a:off x="4794940" y="4495803"/>
                <a:ext cx="3249789" cy="83646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21"/>
              <p:cNvSpPr/>
              <p:nvPr/>
            </p:nvSpPr>
            <p:spPr>
              <a:xfrm>
                <a:off x="4819439" y="4520302"/>
                <a:ext cx="3200791" cy="787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Employment, attainment of secondary diploma, transition to postsecondary</a:t>
                </a:r>
              </a:p>
            </p:txBody>
          </p:sp>
        </p:grpSp>
      </p:grpSp>
    </p:spTree>
    <p:extLst>
      <p:ext uri="{BB962C8B-B14F-4D97-AF65-F5344CB8AC3E}">
        <p14:creationId xmlns:p14="http://schemas.microsoft.com/office/powerpoint/2010/main" val="3907116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Federal and State </a:t>
            </a:r>
            <a:br>
              <a:rPr lang="en-US" dirty="0"/>
            </a:br>
            <a:r>
              <a:rPr lang="en-US" dirty="0"/>
              <a:t>Funding</a:t>
            </a:r>
          </a:p>
        </p:txBody>
      </p:sp>
      <p:pic>
        <p:nvPicPr>
          <p:cNvPr id="7" name="Content Placeholder 6" title="Texas Capito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9669" y="456406"/>
            <a:ext cx="4114800" cy="5486400"/>
          </a:xfrm>
        </p:spPr>
      </p:pic>
      <p:sp>
        <p:nvSpPr>
          <p:cNvPr id="5" name="Text Placeholder 4"/>
          <p:cNvSpPr>
            <a:spLocks noGrp="1"/>
          </p:cNvSpPr>
          <p:nvPr>
            <p:ph type="body" sz="half" idx="2"/>
          </p:nvPr>
        </p:nvSpPr>
        <p:spPr/>
        <p:txBody>
          <a:bodyPr/>
          <a:lstStyle/>
          <a:p>
            <a:r>
              <a:rPr lang="en-US" dirty="0">
                <a:solidFill>
                  <a:schemeClr val="tx1"/>
                </a:solidFill>
              </a:rPr>
              <a:t>Part 1</a:t>
            </a:r>
          </a:p>
        </p:txBody>
      </p:sp>
      <p:sp>
        <p:nvSpPr>
          <p:cNvPr id="3" name="Footer Placeholder 2"/>
          <p:cNvSpPr>
            <a:spLocks noGrp="1"/>
          </p:cNvSpPr>
          <p:nvPr>
            <p:ph type="ftr" sz="quarter" idx="11"/>
          </p:nvPr>
        </p:nvSpPr>
        <p:spPr/>
        <p:txBody>
          <a:bodyPr/>
          <a:lstStyle/>
          <a:p>
            <a:r>
              <a:rPr lang="en-US"/>
              <a:t>Funding and Grants</a:t>
            </a:r>
            <a:endParaRPr lang="en-US" dirty="0"/>
          </a:p>
        </p:txBody>
      </p:sp>
      <p:sp>
        <p:nvSpPr>
          <p:cNvPr id="6" name="Slide Number Placeholder 5"/>
          <p:cNvSpPr>
            <a:spLocks noGrp="1"/>
          </p:cNvSpPr>
          <p:nvPr>
            <p:ph type="sldNum" sz="quarter" idx="12"/>
          </p:nvPr>
        </p:nvSpPr>
        <p:spPr/>
        <p:txBody>
          <a:bodyPr/>
          <a:lstStyle/>
          <a:p>
            <a:fld id="{AB303E0F-8315-47ED-910B-559E029FA10E}" type="slidenum">
              <a:rPr lang="en-US" smtClean="0"/>
              <a:t>3</a:t>
            </a:fld>
            <a:endParaRPr lang="en-US" dirty="0"/>
          </a:p>
        </p:txBody>
      </p:sp>
    </p:spTree>
    <p:extLst>
      <p:ext uri="{BB962C8B-B14F-4D97-AF65-F5344CB8AC3E}">
        <p14:creationId xmlns:p14="http://schemas.microsoft.com/office/powerpoint/2010/main" val="58097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Competitive Grants— </a:t>
            </a:r>
            <a:br>
              <a:rPr lang="en-US" sz="4400" dirty="0"/>
            </a:br>
            <a:r>
              <a:rPr lang="en-US" sz="4400" dirty="0"/>
              <a:t>Texas Requirements</a:t>
            </a:r>
          </a:p>
        </p:txBody>
      </p:sp>
      <p:sp>
        <p:nvSpPr>
          <p:cNvPr id="3" name="Content Placeholder 2"/>
          <p:cNvSpPr>
            <a:spLocks noGrp="1"/>
          </p:cNvSpPr>
          <p:nvPr>
            <p:ph idx="1"/>
          </p:nvPr>
        </p:nvSpPr>
        <p:spPr/>
        <p:txBody>
          <a:bodyPr>
            <a:noAutofit/>
          </a:bodyPr>
          <a:lstStyle/>
          <a:p>
            <a:r>
              <a:rPr lang="en-US" b="1" dirty="0">
                <a:solidFill>
                  <a:schemeClr val="tx2">
                    <a:lumMod val="50000"/>
                  </a:schemeClr>
                </a:solidFill>
              </a:rPr>
              <a:t>Procurement and Contracting, §805.41</a:t>
            </a:r>
          </a:p>
          <a:p>
            <a:pPr lvl="1"/>
            <a:r>
              <a:rPr lang="en-US" sz="2000" dirty="0">
                <a:solidFill>
                  <a:schemeClr val="tx2">
                    <a:lumMod val="50000"/>
                  </a:schemeClr>
                </a:solidFill>
              </a:rPr>
              <a:t>AEL funding shall be allocated as set forth in Chapter 800.</a:t>
            </a:r>
          </a:p>
          <a:p>
            <a:pPr lvl="2"/>
            <a:r>
              <a:rPr lang="en-US" sz="2000" dirty="0">
                <a:solidFill>
                  <a:schemeClr val="tx2">
                    <a:lumMod val="50000"/>
                  </a:schemeClr>
                </a:solidFill>
              </a:rPr>
              <a:t>Allocation methodology for each funding stream</a:t>
            </a:r>
          </a:p>
          <a:p>
            <a:pPr lvl="2"/>
            <a:r>
              <a:rPr lang="en-US" sz="2000" dirty="0">
                <a:solidFill>
                  <a:schemeClr val="tx2">
                    <a:lumMod val="50000"/>
                  </a:schemeClr>
                </a:solidFill>
              </a:rPr>
              <a:t>Alignment to counties and local workforce areas</a:t>
            </a:r>
          </a:p>
          <a:p>
            <a:pPr lvl="2"/>
            <a:r>
              <a:rPr lang="en-US" sz="2000" dirty="0">
                <a:solidFill>
                  <a:schemeClr val="tx2">
                    <a:lumMod val="50000"/>
                  </a:schemeClr>
                </a:solidFill>
              </a:rPr>
              <a:t>Administrative limits</a:t>
            </a:r>
          </a:p>
          <a:p>
            <a:pPr lvl="1"/>
            <a:r>
              <a:rPr lang="en-US" sz="2000" dirty="0">
                <a:solidFill>
                  <a:schemeClr val="tx2">
                    <a:lumMod val="50000"/>
                  </a:schemeClr>
                </a:solidFill>
              </a:rPr>
              <a:t>Contracts limited to two years, with the option of three one-year renewals, at the Commission's discretion. </a:t>
            </a:r>
          </a:p>
          <a:p>
            <a:pPr lvl="1"/>
            <a:r>
              <a:rPr lang="en-US" sz="2000" dirty="0">
                <a:solidFill>
                  <a:schemeClr val="tx2">
                    <a:lumMod val="50000"/>
                  </a:schemeClr>
                </a:solidFill>
              </a:rPr>
              <a:t>In considering a renewal, the Commission shall take into account performance and other factors.  </a:t>
            </a:r>
          </a:p>
          <a:p>
            <a:pPr lvl="1"/>
            <a:r>
              <a:rPr lang="en-US" sz="2000" dirty="0">
                <a:solidFill>
                  <a:schemeClr val="tx2">
                    <a:lumMod val="50000"/>
                  </a:schemeClr>
                </a:solidFill>
              </a:rPr>
              <a:t>Performance targets based on a commission approved process </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30</a:t>
            </a:fld>
            <a:endParaRPr lang="en-US" dirty="0"/>
          </a:p>
        </p:txBody>
      </p:sp>
    </p:spTree>
    <p:extLst>
      <p:ext uri="{BB962C8B-B14F-4D97-AF65-F5344CB8AC3E}">
        <p14:creationId xmlns:p14="http://schemas.microsoft.com/office/powerpoint/2010/main" val="3654221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Competitive Grants— </a:t>
            </a:r>
            <a:br>
              <a:rPr lang="en-US" sz="4400" dirty="0"/>
            </a:br>
            <a:r>
              <a:rPr lang="en-US" sz="4400" dirty="0"/>
              <a:t>Texas Service Delivery </a:t>
            </a:r>
          </a:p>
        </p:txBody>
      </p:sp>
      <p:sp>
        <p:nvSpPr>
          <p:cNvPr id="3" name="Content Placeholder 2"/>
          <p:cNvSpPr>
            <a:spLocks noGrp="1"/>
          </p:cNvSpPr>
          <p:nvPr>
            <p:ph idx="1"/>
          </p:nvPr>
        </p:nvSpPr>
        <p:spPr/>
        <p:txBody>
          <a:bodyPr>
            <a:noAutofit/>
          </a:bodyPr>
          <a:lstStyle/>
          <a:p>
            <a:r>
              <a:rPr lang="en-US" b="1" dirty="0">
                <a:solidFill>
                  <a:schemeClr val="tx2">
                    <a:lumMod val="50000"/>
                  </a:schemeClr>
                </a:solidFill>
              </a:rPr>
              <a:t>Program Delivery System, §805.42</a:t>
            </a:r>
          </a:p>
          <a:p>
            <a:pPr marL="457200" lvl="1" indent="0">
              <a:buNone/>
            </a:pPr>
            <a:br>
              <a:rPr lang="en-US" sz="2000" dirty="0">
                <a:solidFill>
                  <a:schemeClr val="tx2">
                    <a:lumMod val="50000"/>
                  </a:schemeClr>
                </a:solidFill>
              </a:rPr>
            </a:br>
            <a:r>
              <a:rPr lang="en-US" sz="2000" dirty="0">
                <a:solidFill>
                  <a:schemeClr val="tx2">
                    <a:lumMod val="50000"/>
                  </a:schemeClr>
                </a:solidFill>
              </a:rPr>
              <a:t>Each eligible grant recipient must demonstrate an ability to: </a:t>
            </a:r>
            <a:endParaRPr lang="en-US" sz="2000" b="1" dirty="0">
              <a:solidFill>
                <a:schemeClr val="tx2">
                  <a:lumMod val="50000"/>
                </a:schemeClr>
              </a:solidFill>
            </a:endParaRPr>
          </a:p>
          <a:p>
            <a:pPr marL="738188" lvl="2"/>
            <a:r>
              <a:rPr lang="en-US" sz="2000" dirty="0">
                <a:solidFill>
                  <a:schemeClr val="tx2">
                    <a:lumMod val="50000"/>
                  </a:schemeClr>
                </a:solidFill>
              </a:rPr>
              <a:t>plan and develop service delivery that includes a broad analysis of the educational, economic, and workforce development trends </a:t>
            </a:r>
          </a:p>
          <a:p>
            <a:pPr marL="738188" lvl="2"/>
            <a:r>
              <a:rPr lang="en-US" sz="2000" dirty="0">
                <a:solidFill>
                  <a:schemeClr val="tx2">
                    <a:lumMod val="50000"/>
                  </a:schemeClr>
                </a:solidFill>
              </a:rPr>
              <a:t>provide eligible AEL students with comprehensive and locally responsive services</a:t>
            </a:r>
            <a:endParaRPr lang="en-US" sz="2000" b="1" dirty="0">
              <a:solidFill>
                <a:schemeClr val="tx2">
                  <a:lumMod val="50000"/>
                </a:schemeClr>
              </a:solidFill>
            </a:endParaRPr>
          </a:p>
          <a:p>
            <a:pPr marL="738188" lvl="2"/>
            <a:r>
              <a:rPr lang="en-US" sz="2000" dirty="0">
                <a:solidFill>
                  <a:schemeClr val="tx2">
                    <a:lumMod val="50000"/>
                  </a:schemeClr>
                </a:solidFill>
              </a:rPr>
              <a:t>expand, improve, and coordinate delivery of education, career training, workforce development, and support services.</a:t>
            </a:r>
            <a:endParaRPr lang="en-US" sz="2000" b="1" dirty="0">
              <a:solidFill>
                <a:schemeClr val="tx2">
                  <a:lumMod val="50000"/>
                </a:schemeClr>
              </a:solidFill>
            </a:endParaRP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31</a:t>
            </a:fld>
            <a:endParaRPr lang="en-US" dirty="0"/>
          </a:p>
        </p:txBody>
      </p:sp>
    </p:spTree>
    <p:extLst>
      <p:ext uri="{BB962C8B-B14F-4D97-AF65-F5344CB8AC3E}">
        <p14:creationId xmlns:p14="http://schemas.microsoft.com/office/powerpoint/2010/main" val="1871335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792162"/>
          </a:xfrm>
        </p:spPr>
        <p:txBody>
          <a:bodyPr/>
          <a:lstStyle/>
          <a:p>
            <a:r>
              <a:rPr lang="en-US" sz="4400" dirty="0"/>
              <a:t>Eligible Providers, WIOA Title II</a:t>
            </a:r>
          </a:p>
        </p:txBody>
      </p:sp>
      <p:sp>
        <p:nvSpPr>
          <p:cNvPr id="3" name="Content Placeholder 2"/>
          <p:cNvSpPr>
            <a:spLocks noGrp="1"/>
          </p:cNvSpPr>
          <p:nvPr>
            <p:ph idx="1"/>
          </p:nvPr>
        </p:nvSpPr>
        <p:spPr>
          <a:xfrm>
            <a:off x="457200" y="1295400"/>
            <a:ext cx="8229600" cy="4830763"/>
          </a:xfrm>
        </p:spPr>
        <p:txBody>
          <a:bodyPr>
            <a:noAutofit/>
          </a:bodyPr>
          <a:lstStyle/>
          <a:p>
            <a:pPr marL="0" indent="0">
              <a:buNone/>
            </a:pPr>
            <a:r>
              <a:rPr lang="en-US" sz="1800" dirty="0">
                <a:solidFill>
                  <a:schemeClr val="tx2">
                    <a:lumMod val="50000"/>
                  </a:schemeClr>
                </a:solidFill>
              </a:rPr>
              <a:t>Eligible providers are Texas organizations that have demonstrated effectiveness in providing AEL activities including a: </a:t>
            </a:r>
          </a:p>
          <a:p>
            <a:pPr marL="509588" lvl="1" indent="-457200">
              <a:buFont typeface="+mj-lt"/>
              <a:buAutoNum type="arabicParenR"/>
            </a:pPr>
            <a:r>
              <a:rPr lang="en-US" dirty="0">
                <a:solidFill>
                  <a:schemeClr val="tx2">
                    <a:lumMod val="50000"/>
                  </a:schemeClr>
                </a:solidFill>
              </a:rPr>
              <a:t>local educational agency</a:t>
            </a:r>
          </a:p>
          <a:p>
            <a:pPr marL="509588" lvl="1" indent="-457200">
              <a:buFont typeface="+mj-lt"/>
              <a:buAutoNum type="arabicParenR"/>
            </a:pPr>
            <a:r>
              <a:rPr lang="en-US" dirty="0">
                <a:solidFill>
                  <a:schemeClr val="tx2">
                    <a:lumMod val="50000"/>
                  </a:schemeClr>
                </a:solidFill>
              </a:rPr>
              <a:t>community-based organization or faith-based organization</a:t>
            </a:r>
          </a:p>
          <a:p>
            <a:pPr marL="509588" lvl="1" indent="-457200">
              <a:buFont typeface="+mj-lt"/>
              <a:buAutoNum type="arabicParenR"/>
            </a:pPr>
            <a:r>
              <a:rPr lang="en-US" dirty="0">
                <a:solidFill>
                  <a:schemeClr val="tx2">
                    <a:lumMod val="50000"/>
                  </a:schemeClr>
                </a:solidFill>
              </a:rPr>
              <a:t>volunteer literacy organization</a:t>
            </a:r>
          </a:p>
          <a:p>
            <a:pPr marL="509588" lvl="1" indent="-457200">
              <a:buFont typeface="+mj-lt"/>
              <a:buAutoNum type="arabicParenR"/>
            </a:pPr>
            <a:r>
              <a:rPr lang="en-US" dirty="0">
                <a:solidFill>
                  <a:schemeClr val="tx2">
                    <a:lumMod val="50000"/>
                  </a:schemeClr>
                </a:solidFill>
              </a:rPr>
              <a:t>institution of higher education</a:t>
            </a:r>
          </a:p>
          <a:p>
            <a:pPr marL="509588" lvl="1" indent="-457200">
              <a:buFont typeface="+mj-lt"/>
              <a:buAutoNum type="arabicParenR"/>
            </a:pPr>
            <a:r>
              <a:rPr lang="en-US" dirty="0">
                <a:solidFill>
                  <a:schemeClr val="tx2">
                    <a:lumMod val="50000"/>
                  </a:schemeClr>
                </a:solidFill>
              </a:rPr>
              <a:t>public or private nonprofit agency</a:t>
            </a:r>
          </a:p>
          <a:p>
            <a:pPr marL="509588" lvl="1" indent="-457200">
              <a:buFont typeface="+mj-lt"/>
              <a:buAutoNum type="arabicParenR"/>
            </a:pPr>
            <a:r>
              <a:rPr lang="en-US" dirty="0">
                <a:solidFill>
                  <a:schemeClr val="tx2">
                    <a:lumMod val="50000"/>
                  </a:schemeClr>
                </a:solidFill>
              </a:rPr>
              <a:t>library</a:t>
            </a:r>
          </a:p>
          <a:p>
            <a:pPr marL="509588" lvl="1" indent="-457200">
              <a:buFont typeface="+mj-lt"/>
              <a:buAutoNum type="arabicParenR"/>
            </a:pPr>
            <a:r>
              <a:rPr lang="en-US" dirty="0">
                <a:solidFill>
                  <a:schemeClr val="tx2">
                    <a:lumMod val="50000"/>
                  </a:schemeClr>
                </a:solidFill>
              </a:rPr>
              <a:t>public housing authority</a:t>
            </a:r>
          </a:p>
          <a:p>
            <a:pPr marL="509588" lvl="1" indent="-457200">
              <a:buFont typeface="+mj-lt"/>
              <a:buAutoNum type="arabicParenR"/>
            </a:pPr>
            <a:r>
              <a:rPr lang="en-US" dirty="0">
                <a:solidFill>
                  <a:schemeClr val="tx2">
                    <a:lumMod val="50000"/>
                  </a:schemeClr>
                </a:solidFill>
              </a:rPr>
              <a:t>nonprofit institution that is not described in numbers 1 through 7</a:t>
            </a:r>
          </a:p>
          <a:p>
            <a:pPr marL="509588" lvl="1" indent="-457200">
              <a:buFont typeface="+mj-lt"/>
              <a:buAutoNum type="arabicParenR"/>
            </a:pPr>
            <a:r>
              <a:rPr lang="en-US" dirty="0">
                <a:solidFill>
                  <a:schemeClr val="tx2">
                    <a:lumMod val="50000"/>
                  </a:schemeClr>
                </a:solidFill>
              </a:rPr>
              <a:t>consortium of entities, organizations, institutions, libraries, or authorities described in numbers 1 through 8</a:t>
            </a:r>
          </a:p>
          <a:p>
            <a:pPr marL="509588" lvl="1" indent="-457200">
              <a:buFont typeface="+mj-lt"/>
              <a:buAutoNum type="arabicParenR"/>
            </a:pPr>
            <a:r>
              <a:rPr lang="en-US" dirty="0">
                <a:solidFill>
                  <a:schemeClr val="tx2">
                    <a:lumMod val="50000"/>
                  </a:schemeClr>
                </a:solidFill>
              </a:rPr>
              <a:t>a partnership between an employer</a:t>
            </a:r>
            <a:r>
              <a:rPr lang="en-US" sz="1000" dirty="0">
                <a:solidFill>
                  <a:schemeClr val="tx2">
                    <a:lumMod val="50000"/>
                  </a:schemeClr>
                </a:solidFill>
              </a:rPr>
              <a:t>  </a:t>
            </a:r>
            <a:r>
              <a:rPr lang="en-US" dirty="0">
                <a:solidFill>
                  <a:schemeClr val="tx2">
                    <a:lumMod val="50000"/>
                  </a:schemeClr>
                </a:solidFill>
              </a:rPr>
              <a:t>(public or private) and an entity described in any of numbers 1 through 9 </a:t>
            </a:r>
          </a:p>
          <a:p>
            <a:pPr marL="509588" lvl="1" indent="-457200">
              <a:buFont typeface="+mj-lt"/>
              <a:buAutoNum type="arabicParenR"/>
            </a:pPr>
            <a:r>
              <a:rPr lang="en-US" dirty="0">
                <a:solidFill>
                  <a:schemeClr val="tx2">
                    <a:lumMod val="50000"/>
                  </a:schemeClr>
                </a:solidFill>
              </a:rPr>
              <a:t>other organizations not previously described that have demonstrated effectiveness</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32</a:t>
            </a:fld>
            <a:endParaRPr lang="en-US" dirty="0"/>
          </a:p>
        </p:txBody>
      </p:sp>
    </p:spTree>
    <p:extLst>
      <p:ext uri="{BB962C8B-B14F-4D97-AF65-F5344CB8AC3E}">
        <p14:creationId xmlns:p14="http://schemas.microsoft.com/office/powerpoint/2010/main" val="1372393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303E0F-8315-47ED-910B-559E029FA10E}" type="slidenum">
              <a:rPr lang="en-US" smtClean="0"/>
              <a:t>33</a:t>
            </a:fld>
            <a:endParaRPr lang="en-US" dirty="0"/>
          </a:p>
        </p:txBody>
      </p:sp>
      <p:sp>
        <p:nvSpPr>
          <p:cNvPr id="3" name="Footer Placeholder 2"/>
          <p:cNvSpPr>
            <a:spLocks noGrp="1"/>
          </p:cNvSpPr>
          <p:nvPr>
            <p:ph type="ftr" sz="quarter" idx="11"/>
          </p:nvPr>
        </p:nvSpPr>
        <p:spPr/>
        <p:txBody>
          <a:bodyPr/>
          <a:lstStyle/>
          <a:p>
            <a:r>
              <a:rPr lang="en-US"/>
              <a:t>Funding and Grants</a:t>
            </a:r>
            <a:endParaRPr lang="en-US" dirty="0"/>
          </a:p>
        </p:txBody>
      </p:sp>
      <p:grpSp>
        <p:nvGrpSpPr>
          <p:cNvPr id="7" name="Group 6" descr="Accent box around the definition of service provider" title="Accent blue text box"/>
          <p:cNvGrpSpPr/>
          <p:nvPr/>
        </p:nvGrpSpPr>
        <p:grpSpPr>
          <a:xfrm>
            <a:off x="291461" y="4572000"/>
            <a:ext cx="8382000" cy="362405"/>
            <a:chOff x="381000" y="2733994"/>
            <a:chExt cx="8382000" cy="362405"/>
          </a:xfrm>
        </p:grpSpPr>
        <p:grpSp>
          <p:nvGrpSpPr>
            <p:cNvPr id="16" name="Group 15"/>
            <p:cNvGrpSpPr/>
            <p:nvPr/>
          </p:nvGrpSpPr>
          <p:grpSpPr>
            <a:xfrm>
              <a:off x="381000" y="2733994"/>
              <a:ext cx="8382000" cy="362405"/>
              <a:chOff x="4408447" y="425796"/>
              <a:chExt cx="1213356" cy="428127"/>
            </a:xfrm>
          </p:grpSpPr>
          <p:sp>
            <p:nvSpPr>
              <p:cNvPr id="17" name="Rounded Rectangle 16"/>
              <p:cNvSpPr/>
              <p:nvPr/>
            </p:nvSpPr>
            <p:spPr>
              <a:xfrm>
                <a:off x="4408447" y="425796"/>
                <a:ext cx="1213356" cy="428127"/>
              </a:xfrm>
              <a:prstGeom prst="roundRect">
                <a:avLst>
                  <a:gd name="adj" fmla="val 10000"/>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4427221" y="444570"/>
                <a:ext cx="1175808" cy="4093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en-US" sz="2000" kern="1200" dirty="0"/>
                  <a:t>AEL Service Provider</a:t>
                </a:r>
              </a:p>
            </p:txBody>
          </p:sp>
        </p:grpSp>
        <p:sp>
          <p:nvSpPr>
            <p:cNvPr id="27" name="TextBox 26"/>
            <p:cNvSpPr txBox="1"/>
            <p:nvPr/>
          </p:nvSpPr>
          <p:spPr>
            <a:xfrm>
              <a:off x="3314040" y="2761795"/>
              <a:ext cx="4916791" cy="276999"/>
            </a:xfrm>
            <a:prstGeom prst="rect">
              <a:avLst/>
            </a:prstGeom>
            <a:solidFill>
              <a:schemeClr val="accent1"/>
            </a:solidFill>
          </p:spPr>
          <p:txBody>
            <a:bodyPr wrap="square" lIns="0" tIns="0" rIns="0" bIns="0" rtlCol="0" anchor="ctr" anchorCtr="0">
              <a:spAutoFit/>
            </a:bodyPr>
            <a:lstStyle/>
            <a:p>
              <a:r>
                <a:rPr lang="en-US" sz="1600" dirty="0">
                  <a:solidFill>
                    <a:schemeClr val="bg1"/>
                  </a:solidFill>
                </a:rPr>
                <a:t>Provides direct services to program participants</a:t>
              </a:r>
              <a:r>
                <a:rPr lang="en-US" dirty="0">
                  <a:solidFill>
                    <a:schemeClr val="bg1"/>
                  </a:solidFill>
                </a:rPr>
                <a:t>.</a:t>
              </a:r>
              <a:endParaRPr lang="en-US" dirty="0">
                <a:solidFill>
                  <a:schemeClr val="bg1"/>
                </a:solidFill>
                <a:effectLst/>
              </a:endParaRPr>
            </a:p>
          </p:txBody>
        </p:sp>
      </p:grpSp>
      <p:grpSp>
        <p:nvGrpSpPr>
          <p:cNvPr id="14" name="Group 13" descr="Accent box around definition of fiscal agent" title="Accent Box"/>
          <p:cNvGrpSpPr/>
          <p:nvPr/>
        </p:nvGrpSpPr>
        <p:grpSpPr>
          <a:xfrm>
            <a:off x="295960" y="5138575"/>
            <a:ext cx="8382000" cy="1060561"/>
            <a:chOff x="381000" y="3231803"/>
            <a:chExt cx="8382000" cy="1060561"/>
          </a:xfrm>
        </p:grpSpPr>
        <p:grpSp>
          <p:nvGrpSpPr>
            <p:cNvPr id="22" name="Group 21"/>
            <p:cNvGrpSpPr/>
            <p:nvPr/>
          </p:nvGrpSpPr>
          <p:grpSpPr>
            <a:xfrm>
              <a:off x="381000" y="3231803"/>
              <a:ext cx="8382000" cy="1060561"/>
              <a:chOff x="4490396" y="11008"/>
              <a:chExt cx="1553095" cy="1060561"/>
            </a:xfrm>
          </p:grpSpPr>
          <p:sp>
            <p:nvSpPr>
              <p:cNvPr id="25" name="Rounded Rectangle 24"/>
              <p:cNvSpPr/>
              <p:nvPr/>
            </p:nvSpPr>
            <p:spPr>
              <a:xfrm>
                <a:off x="4490396" y="11008"/>
                <a:ext cx="1553095" cy="1060561"/>
              </a:xfrm>
              <a:prstGeom prst="roundRect">
                <a:avLst>
                  <a:gd name="adj" fmla="val 10000"/>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4520722" y="54033"/>
                <a:ext cx="1492443" cy="930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defTabSz="889000">
                  <a:lnSpc>
                    <a:spcPct val="90000"/>
                  </a:lnSpc>
                  <a:spcBef>
                    <a:spcPct val="0"/>
                  </a:spcBef>
                  <a:spcAft>
                    <a:spcPct val="35000"/>
                  </a:spcAft>
                </a:pPr>
                <a:r>
                  <a:rPr lang="en-US" sz="2000" dirty="0"/>
                  <a:t>AEL Fiscal Agent</a:t>
                </a:r>
              </a:p>
            </p:txBody>
          </p:sp>
        </p:grpSp>
        <p:sp>
          <p:nvSpPr>
            <p:cNvPr id="10" name="Rectangle 9"/>
            <p:cNvSpPr/>
            <p:nvPr/>
          </p:nvSpPr>
          <p:spPr>
            <a:xfrm>
              <a:off x="3324199" y="3358231"/>
              <a:ext cx="5073291" cy="830997"/>
            </a:xfrm>
            <a:prstGeom prst="rect">
              <a:avLst/>
            </a:prstGeom>
          </p:spPr>
          <p:txBody>
            <a:bodyPr wrap="square">
              <a:spAutoFit/>
            </a:bodyPr>
            <a:lstStyle/>
            <a:p>
              <a:r>
                <a:rPr lang="en-US" sz="1600" dirty="0">
                  <a:solidFill>
                    <a:schemeClr val="bg1"/>
                  </a:solidFill>
                </a:rPr>
                <a:t>Under direction from the grant recipient, responsible for making and filing all financial reports to the Grant Recipient on behalf of the consortium.</a:t>
              </a:r>
              <a:endParaRPr lang="en-US" sz="1600" dirty="0">
                <a:solidFill>
                  <a:schemeClr val="bg1"/>
                </a:solidFill>
                <a:effectLst/>
              </a:endParaRPr>
            </a:p>
          </p:txBody>
        </p:sp>
      </p:grpSp>
      <p:grpSp>
        <p:nvGrpSpPr>
          <p:cNvPr id="13" name="Group 12" descr="Accent box around the definition of grant recipient" title="Accent box"/>
          <p:cNvGrpSpPr/>
          <p:nvPr/>
        </p:nvGrpSpPr>
        <p:grpSpPr>
          <a:xfrm>
            <a:off x="295960" y="3305164"/>
            <a:ext cx="8382000" cy="1030215"/>
            <a:chOff x="381000" y="1295400"/>
            <a:chExt cx="8382000" cy="1030215"/>
          </a:xfrm>
        </p:grpSpPr>
        <p:grpSp>
          <p:nvGrpSpPr>
            <p:cNvPr id="42" name="Group 41"/>
            <p:cNvGrpSpPr/>
            <p:nvPr/>
          </p:nvGrpSpPr>
          <p:grpSpPr>
            <a:xfrm>
              <a:off x="381000" y="1295400"/>
              <a:ext cx="8382000" cy="1030215"/>
              <a:chOff x="4408447" y="330972"/>
              <a:chExt cx="1213356" cy="641007"/>
            </a:xfrm>
          </p:grpSpPr>
          <p:sp>
            <p:nvSpPr>
              <p:cNvPr id="43" name="Rounded Rectangle 42"/>
              <p:cNvSpPr/>
              <p:nvPr/>
            </p:nvSpPr>
            <p:spPr>
              <a:xfrm>
                <a:off x="4408447" y="330972"/>
                <a:ext cx="1213356" cy="641007"/>
              </a:xfrm>
              <a:prstGeom prst="roundRect">
                <a:avLst>
                  <a:gd name="adj" fmla="val 10000"/>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4"/>
              <p:cNvSpPr/>
              <p:nvPr/>
            </p:nvSpPr>
            <p:spPr>
              <a:xfrm>
                <a:off x="4427221" y="343871"/>
                <a:ext cx="1175808" cy="6034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en-US" sz="2000" kern="1200" dirty="0"/>
                  <a:t>AEL Grant Recipient</a:t>
                </a:r>
              </a:p>
            </p:txBody>
          </p:sp>
        </p:grpSp>
        <p:sp>
          <p:nvSpPr>
            <p:cNvPr id="8" name="Rectangle 7"/>
            <p:cNvSpPr/>
            <p:nvPr/>
          </p:nvSpPr>
          <p:spPr>
            <a:xfrm>
              <a:off x="3237840" y="1371600"/>
              <a:ext cx="5477560" cy="861774"/>
            </a:xfrm>
            <a:prstGeom prst="rect">
              <a:avLst/>
            </a:prstGeom>
          </p:spPr>
          <p:txBody>
            <a:bodyPr wrap="square">
              <a:spAutoFit/>
            </a:bodyPr>
            <a:lstStyle/>
            <a:p>
              <a:r>
                <a:rPr lang="en-US" sz="1600" dirty="0">
                  <a:solidFill>
                    <a:schemeClr val="bg1"/>
                  </a:solidFill>
                </a:rPr>
                <a:t>Responsible for ensuring compliance with all services and activities, including communication, monitoring, technical assistance, professional development and reporting.</a:t>
              </a:r>
              <a:endParaRPr lang="en-US" sz="1600" dirty="0">
                <a:solidFill>
                  <a:schemeClr val="bg1"/>
                </a:solidFill>
                <a:effectLst/>
              </a:endParaRPr>
            </a:p>
          </p:txBody>
        </p:sp>
      </p:grpSp>
      <p:grpSp>
        <p:nvGrpSpPr>
          <p:cNvPr id="29" name="Group 28" descr="Accent box around defintion fo AEL consortium" title="Accent box"/>
          <p:cNvGrpSpPr/>
          <p:nvPr/>
        </p:nvGrpSpPr>
        <p:grpSpPr>
          <a:xfrm>
            <a:off x="265876" y="1749880"/>
            <a:ext cx="8382000" cy="1401128"/>
            <a:chOff x="395680" y="5047851"/>
            <a:chExt cx="8382000" cy="1401128"/>
          </a:xfrm>
        </p:grpSpPr>
        <p:grpSp>
          <p:nvGrpSpPr>
            <p:cNvPr id="30" name="Group 29"/>
            <p:cNvGrpSpPr/>
            <p:nvPr/>
          </p:nvGrpSpPr>
          <p:grpSpPr>
            <a:xfrm>
              <a:off x="395680" y="5047851"/>
              <a:ext cx="8382000" cy="1401128"/>
              <a:chOff x="4493116" y="119253"/>
              <a:chExt cx="1553095" cy="1401128"/>
            </a:xfrm>
          </p:grpSpPr>
          <p:sp>
            <p:nvSpPr>
              <p:cNvPr id="32" name="Rounded Rectangle 31"/>
              <p:cNvSpPr/>
              <p:nvPr/>
            </p:nvSpPr>
            <p:spPr>
              <a:xfrm>
                <a:off x="4493116" y="119253"/>
                <a:ext cx="1553095" cy="1401128"/>
              </a:xfrm>
              <a:prstGeom prst="roundRect">
                <a:avLst>
                  <a:gd name="adj" fmla="val 10000"/>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4"/>
              <p:cNvSpPr/>
              <p:nvPr/>
            </p:nvSpPr>
            <p:spPr>
              <a:xfrm>
                <a:off x="4520722" y="162331"/>
                <a:ext cx="1492443" cy="9747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defTabSz="889000">
                  <a:lnSpc>
                    <a:spcPct val="90000"/>
                  </a:lnSpc>
                  <a:spcBef>
                    <a:spcPct val="0"/>
                  </a:spcBef>
                  <a:spcAft>
                    <a:spcPct val="35000"/>
                  </a:spcAft>
                </a:pPr>
                <a:r>
                  <a:rPr lang="en-US" sz="2000" dirty="0"/>
                  <a:t>AEL Consortium</a:t>
                </a:r>
              </a:p>
            </p:txBody>
          </p:sp>
        </p:grpSp>
        <p:sp>
          <p:nvSpPr>
            <p:cNvPr id="31" name="Rectangle 30"/>
            <p:cNvSpPr/>
            <p:nvPr/>
          </p:nvSpPr>
          <p:spPr>
            <a:xfrm>
              <a:off x="3390239" y="5098732"/>
              <a:ext cx="5007251" cy="1323439"/>
            </a:xfrm>
            <a:prstGeom prst="rect">
              <a:avLst/>
            </a:prstGeom>
          </p:spPr>
          <p:txBody>
            <a:bodyPr wrap="square">
              <a:spAutoFit/>
            </a:bodyPr>
            <a:lstStyle/>
            <a:p>
              <a:r>
                <a:rPr lang="en-US" sz="1600" dirty="0">
                  <a:solidFill>
                    <a:schemeClr val="bg1"/>
                  </a:solidFill>
                </a:rPr>
                <a:t>A partnership of educational, workforce development, social service entities, and other public and private organizations that agree to partner, collaborate, plan, and apply for funding to provide AEL and related support services.</a:t>
              </a:r>
            </a:p>
          </p:txBody>
        </p:sp>
      </p:grpSp>
      <p:sp>
        <p:nvSpPr>
          <p:cNvPr id="2" name="Title 1"/>
          <p:cNvSpPr>
            <a:spLocks noGrp="1"/>
          </p:cNvSpPr>
          <p:nvPr>
            <p:ph type="title"/>
          </p:nvPr>
        </p:nvSpPr>
        <p:spPr>
          <a:xfrm>
            <a:off x="448360" y="12563"/>
            <a:ext cx="8229600" cy="1130437"/>
          </a:xfrm>
        </p:spPr>
        <p:txBody>
          <a:bodyPr>
            <a:noAutofit/>
          </a:bodyPr>
          <a:lstStyle/>
          <a:p>
            <a:r>
              <a:rPr lang="en-US" sz="4400" dirty="0"/>
              <a:t>Important Definitions, </a:t>
            </a:r>
            <a:r>
              <a:rPr lang="en-US" sz="4400" dirty="0">
                <a:effectLst/>
              </a:rPr>
              <a:t>§805.2</a:t>
            </a:r>
            <a:r>
              <a:rPr lang="en-US" sz="4400" dirty="0"/>
              <a:t> </a:t>
            </a:r>
          </a:p>
        </p:txBody>
      </p:sp>
    </p:spTree>
    <p:extLst>
      <p:ext uri="{BB962C8B-B14F-4D97-AF65-F5344CB8AC3E}">
        <p14:creationId xmlns:p14="http://schemas.microsoft.com/office/powerpoint/2010/main" val="4273457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Essential Program </a:t>
            </a:r>
            <a:br>
              <a:rPr lang="en-US" sz="4400" dirty="0"/>
            </a:br>
            <a:r>
              <a:rPr lang="en-US" sz="4400" dirty="0"/>
              <a:t>Components, §805.4 </a:t>
            </a:r>
          </a:p>
        </p:txBody>
      </p:sp>
      <p:sp>
        <p:nvSpPr>
          <p:cNvPr id="6" name="Content Placeholder 5"/>
          <p:cNvSpPr>
            <a:spLocks noGrp="1"/>
          </p:cNvSpPr>
          <p:nvPr>
            <p:ph idx="1"/>
          </p:nvPr>
        </p:nvSpPr>
        <p:spPr/>
        <p:txBody>
          <a:bodyPr>
            <a:normAutofit fontScale="85000" lnSpcReduction="10000"/>
          </a:bodyPr>
          <a:lstStyle/>
          <a:p>
            <a:pPr marL="0" indent="0">
              <a:buNone/>
            </a:pPr>
            <a:r>
              <a:rPr lang="en-US" dirty="0">
                <a:solidFill>
                  <a:schemeClr val="tx2">
                    <a:lumMod val="75000"/>
                  </a:schemeClr>
                </a:solidFill>
              </a:rPr>
              <a:t>An AEL grant recipient shall provide the following components:</a:t>
            </a:r>
            <a:br>
              <a:rPr lang="en-US" dirty="0">
                <a:solidFill>
                  <a:schemeClr val="tx2">
                    <a:lumMod val="75000"/>
                  </a:schemeClr>
                </a:solidFill>
              </a:rPr>
            </a:br>
            <a:r>
              <a:rPr lang="en-US" dirty="0">
                <a:solidFill>
                  <a:schemeClr val="tx2">
                    <a:lumMod val="75000"/>
                  </a:schemeClr>
                </a:solidFill>
              </a:rPr>
              <a:t> </a:t>
            </a:r>
          </a:p>
          <a:p>
            <a:pPr marL="457200" indent="-457200">
              <a:buFont typeface="+mj-lt"/>
              <a:buAutoNum type="arabicPeriod"/>
            </a:pPr>
            <a:r>
              <a:rPr lang="en-US" dirty="0">
                <a:solidFill>
                  <a:schemeClr val="tx2">
                    <a:lumMod val="75000"/>
                  </a:schemeClr>
                </a:solidFill>
              </a:rPr>
              <a:t>Adult basic education </a:t>
            </a:r>
          </a:p>
          <a:p>
            <a:pPr marL="457200" indent="-457200">
              <a:buFont typeface="+mj-lt"/>
              <a:buAutoNum type="arabicPeriod"/>
            </a:pPr>
            <a:r>
              <a:rPr lang="en-US" dirty="0">
                <a:solidFill>
                  <a:schemeClr val="tx2">
                    <a:lumMod val="75000"/>
                  </a:schemeClr>
                </a:solidFill>
              </a:rPr>
              <a:t>Programs for English language learners </a:t>
            </a:r>
          </a:p>
          <a:p>
            <a:pPr marL="457200" indent="-457200">
              <a:buFont typeface="+mj-lt"/>
              <a:buAutoNum type="arabicPeriod"/>
            </a:pPr>
            <a:r>
              <a:rPr lang="en-US" dirty="0">
                <a:solidFill>
                  <a:schemeClr val="tx2">
                    <a:lumMod val="75000"/>
                  </a:schemeClr>
                </a:solidFill>
              </a:rPr>
              <a:t>Adult secondary education, including programs leading to a high school equivalency certificate</a:t>
            </a:r>
          </a:p>
          <a:p>
            <a:pPr marL="457200" indent="-457200">
              <a:buFont typeface="+mj-lt"/>
              <a:buAutoNum type="arabicPeriod"/>
            </a:pPr>
            <a:r>
              <a:rPr lang="en-US" dirty="0">
                <a:solidFill>
                  <a:schemeClr val="tx2">
                    <a:lumMod val="75000"/>
                  </a:schemeClr>
                </a:solidFill>
              </a:rPr>
              <a:t>Instructional services to improve student proficiencies necessary to function effectively in adult life, </a:t>
            </a:r>
          </a:p>
          <a:p>
            <a:pPr marL="857250" lvl="1" indent="-457200">
              <a:buFont typeface="+mj-lt"/>
              <a:buAutoNum type="arabicPeriod"/>
            </a:pPr>
            <a:r>
              <a:rPr lang="en-US" dirty="0">
                <a:solidFill>
                  <a:schemeClr val="tx2">
                    <a:lumMod val="75000"/>
                  </a:schemeClr>
                </a:solidFill>
              </a:rPr>
              <a:t>including accessing further education</a:t>
            </a:r>
          </a:p>
          <a:p>
            <a:pPr marL="857250" lvl="1" indent="-457200">
              <a:buFont typeface="+mj-lt"/>
              <a:buAutoNum type="arabicPeriod"/>
            </a:pPr>
            <a:r>
              <a:rPr lang="en-US" dirty="0">
                <a:solidFill>
                  <a:schemeClr val="tx2">
                    <a:lumMod val="75000"/>
                  </a:schemeClr>
                </a:solidFill>
              </a:rPr>
              <a:t>employment-related training or </a:t>
            </a:r>
          </a:p>
          <a:p>
            <a:pPr marL="857250" lvl="1" indent="-457200">
              <a:buFont typeface="+mj-lt"/>
              <a:buAutoNum type="arabicPeriod"/>
            </a:pPr>
            <a:r>
              <a:rPr lang="en-US" dirty="0">
                <a:solidFill>
                  <a:schemeClr val="tx2">
                    <a:lumMod val="75000"/>
                  </a:schemeClr>
                </a:solidFill>
              </a:rPr>
              <a:t>employment</a:t>
            </a:r>
          </a:p>
          <a:p>
            <a:pPr marL="457200" indent="-457200">
              <a:buFont typeface="+mj-lt"/>
              <a:buAutoNum type="arabicPeriod"/>
            </a:pPr>
            <a:r>
              <a:rPr lang="en-US" dirty="0">
                <a:solidFill>
                  <a:schemeClr val="tx2">
                    <a:lumMod val="75000"/>
                  </a:schemeClr>
                </a:solidFill>
              </a:rPr>
              <a:t>Assessment and guidance services</a:t>
            </a:r>
          </a:p>
          <a:p>
            <a:pPr marL="457200" indent="-457200">
              <a:buFont typeface="+mj-lt"/>
              <a:buAutoNum type="arabicPeriod"/>
            </a:pPr>
            <a:r>
              <a:rPr lang="en-US" dirty="0">
                <a:solidFill>
                  <a:schemeClr val="tx2">
                    <a:lumMod val="75000"/>
                  </a:schemeClr>
                </a:solidFill>
              </a:rPr>
              <a:t>Collaboration with multiple partners in the community to expand the services available to adult learners and to prevent duplication of services</a:t>
            </a:r>
            <a:endParaRPr lang="en-US" b="1" dirty="0">
              <a:solidFill>
                <a:schemeClr val="tx2">
                  <a:lumMod val="75000"/>
                </a:schemeClr>
              </a:solidFill>
            </a:endParaRPr>
          </a:p>
        </p:txBody>
      </p:sp>
      <p:sp>
        <p:nvSpPr>
          <p:cNvPr id="3" name="Footer Placeholder 2"/>
          <p:cNvSpPr>
            <a:spLocks noGrp="1"/>
          </p:cNvSpPr>
          <p:nvPr>
            <p:ph type="ftr" sz="quarter" idx="11"/>
          </p:nvPr>
        </p:nvSpPr>
        <p:spPr/>
        <p:txBody>
          <a:bodyPr/>
          <a:lstStyle/>
          <a:p>
            <a:r>
              <a:rPr lang="en-US"/>
              <a:t>Funding and Grants</a:t>
            </a:r>
            <a:endParaRPr lang="en-US" dirty="0"/>
          </a:p>
        </p:txBody>
      </p:sp>
      <p:sp>
        <p:nvSpPr>
          <p:cNvPr id="4" name="Slide Number Placeholder 3"/>
          <p:cNvSpPr>
            <a:spLocks noGrp="1"/>
          </p:cNvSpPr>
          <p:nvPr>
            <p:ph type="sldNum" sz="quarter" idx="12"/>
          </p:nvPr>
        </p:nvSpPr>
        <p:spPr/>
        <p:txBody>
          <a:bodyPr/>
          <a:lstStyle/>
          <a:p>
            <a:fld id="{AB303E0F-8315-47ED-910B-559E029FA10E}" type="slidenum">
              <a:rPr lang="en-US" smtClean="0"/>
              <a:t>34</a:t>
            </a:fld>
            <a:endParaRPr lang="en-US" dirty="0"/>
          </a:p>
        </p:txBody>
      </p:sp>
    </p:spTree>
    <p:extLst>
      <p:ext uri="{BB962C8B-B14F-4D97-AF65-F5344CB8AC3E}">
        <p14:creationId xmlns:p14="http://schemas.microsoft.com/office/powerpoint/2010/main" val="1702768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Program Delivery </a:t>
            </a:r>
            <a:br>
              <a:rPr lang="en-US" sz="4400" dirty="0"/>
            </a:br>
            <a:r>
              <a:rPr lang="en-US" sz="4400" dirty="0"/>
              <a:t>System, §805.42 </a:t>
            </a: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tx2">
                    <a:lumMod val="75000"/>
                  </a:schemeClr>
                </a:solidFill>
              </a:rPr>
              <a:t>Each eligible grant recipient must demonstrate an ability to: </a:t>
            </a:r>
            <a:endParaRPr lang="en-US" b="1" dirty="0">
              <a:solidFill>
                <a:schemeClr val="tx2">
                  <a:lumMod val="75000"/>
                </a:schemeClr>
              </a:solidFill>
            </a:endParaRPr>
          </a:p>
          <a:p>
            <a:pPr lvl="1"/>
            <a:r>
              <a:rPr lang="en-US" sz="2400" dirty="0">
                <a:solidFill>
                  <a:schemeClr val="tx2">
                    <a:lumMod val="75000"/>
                  </a:schemeClr>
                </a:solidFill>
              </a:rPr>
              <a:t>Plan and develop a service delivery strategy that includes a broad analysis of the educational, economic, and workforce development trends across the entire workforce area to provide eligible AEL students with comprehensive and locally responsive services; and</a:t>
            </a:r>
            <a:br>
              <a:rPr lang="en-US" sz="2400" dirty="0">
                <a:solidFill>
                  <a:schemeClr val="tx2">
                    <a:lumMod val="75000"/>
                  </a:schemeClr>
                </a:solidFill>
              </a:rPr>
            </a:br>
            <a:endParaRPr lang="en-US" sz="2400" b="1" dirty="0">
              <a:solidFill>
                <a:schemeClr val="tx2">
                  <a:lumMod val="75000"/>
                </a:schemeClr>
              </a:solidFill>
            </a:endParaRPr>
          </a:p>
          <a:p>
            <a:pPr lvl="1"/>
            <a:r>
              <a:rPr lang="en-US" sz="2400" dirty="0">
                <a:solidFill>
                  <a:schemeClr val="tx2">
                    <a:lumMod val="75000"/>
                  </a:schemeClr>
                </a:solidFill>
              </a:rPr>
              <a:t>Expand, improve, and coordinate delivery of education, career training, workforce development, and support services.</a:t>
            </a:r>
            <a:endParaRPr lang="en-US" sz="2400" b="1" dirty="0">
              <a:solidFill>
                <a:schemeClr val="tx2">
                  <a:lumMod val="75000"/>
                </a:schemeClr>
              </a:solidFill>
            </a:endParaRP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35</a:t>
            </a:fld>
            <a:endParaRPr lang="en-US" dirty="0"/>
          </a:p>
        </p:txBody>
      </p:sp>
    </p:spTree>
    <p:extLst>
      <p:ext uri="{BB962C8B-B14F-4D97-AF65-F5344CB8AC3E}">
        <p14:creationId xmlns:p14="http://schemas.microsoft.com/office/powerpoint/2010/main" val="2759039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868362"/>
          </a:xfrm>
        </p:spPr>
        <p:txBody>
          <a:bodyPr/>
          <a:lstStyle/>
          <a:p>
            <a:r>
              <a:rPr lang="en-US" sz="4400" dirty="0"/>
              <a:t>Consortium </a:t>
            </a:r>
            <a:br>
              <a:rPr lang="en-US" sz="4400" dirty="0"/>
            </a:br>
            <a:r>
              <a:rPr lang="en-US" sz="4400" dirty="0"/>
              <a:t>Requirements, §805.42 </a:t>
            </a:r>
          </a:p>
        </p:txBody>
      </p:sp>
      <p:sp>
        <p:nvSpPr>
          <p:cNvPr id="3" name="Content Placeholder 2"/>
          <p:cNvSpPr>
            <a:spLocks noGrp="1"/>
          </p:cNvSpPr>
          <p:nvPr>
            <p:ph idx="1"/>
          </p:nvPr>
        </p:nvSpPr>
        <p:spPr/>
        <p:txBody>
          <a:bodyPr>
            <a:noAutofit/>
          </a:bodyPr>
          <a:lstStyle/>
          <a:p>
            <a:pPr marL="0" indent="0">
              <a:buNone/>
            </a:pPr>
            <a:r>
              <a:rPr lang="en-US" sz="2000" dirty="0">
                <a:solidFill>
                  <a:schemeClr val="tx2">
                    <a:lumMod val="75000"/>
                  </a:schemeClr>
                </a:solidFill>
              </a:rPr>
              <a:t>In addition to AEL Service Providers, each AEL Consortium must:</a:t>
            </a:r>
            <a:br>
              <a:rPr lang="en-US" sz="2000" dirty="0">
                <a:solidFill>
                  <a:schemeClr val="tx2">
                    <a:lumMod val="75000"/>
                  </a:schemeClr>
                </a:solidFill>
              </a:rPr>
            </a:br>
            <a:endParaRPr lang="en-US" sz="2000" dirty="0">
              <a:solidFill>
                <a:schemeClr val="tx2">
                  <a:lumMod val="75000"/>
                </a:schemeClr>
              </a:solidFill>
            </a:endParaRPr>
          </a:p>
          <a:p>
            <a:r>
              <a:rPr lang="en-US" sz="2000" dirty="0">
                <a:solidFill>
                  <a:schemeClr val="tx2">
                    <a:lumMod val="75000"/>
                  </a:schemeClr>
                </a:solidFill>
              </a:rPr>
              <a:t>Designate an entity within the consortium to serve as </a:t>
            </a:r>
          </a:p>
          <a:p>
            <a:pPr lvl="1"/>
            <a:r>
              <a:rPr lang="en-US" sz="2000" dirty="0">
                <a:solidFill>
                  <a:schemeClr val="tx2">
                    <a:lumMod val="75000"/>
                  </a:schemeClr>
                </a:solidFill>
              </a:rPr>
              <a:t>the AEL Lead Organization of the Consortium; and</a:t>
            </a:r>
            <a:endParaRPr lang="en-US" sz="2000" b="1" dirty="0">
              <a:solidFill>
                <a:schemeClr val="tx2">
                  <a:lumMod val="75000"/>
                </a:schemeClr>
              </a:solidFill>
            </a:endParaRPr>
          </a:p>
          <a:p>
            <a:pPr lvl="1"/>
            <a:r>
              <a:rPr lang="en-US" sz="2000" dirty="0">
                <a:solidFill>
                  <a:schemeClr val="tx2">
                    <a:lumMod val="75000"/>
                  </a:schemeClr>
                </a:solidFill>
              </a:rPr>
              <a:t>AEL Fiscal Agent for the AEL consortium.</a:t>
            </a:r>
            <a:br>
              <a:rPr lang="en-US" sz="2000" dirty="0">
                <a:solidFill>
                  <a:schemeClr val="tx2">
                    <a:lumMod val="75000"/>
                  </a:schemeClr>
                </a:solidFill>
              </a:rPr>
            </a:br>
            <a:endParaRPr lang="en-US" sz="2000" dirty="0">
              <a:solidFill>
                <a:schemeClr val="tx2">
                  <a:lumMod val="75000"/>
                </a:schemeClr>
              </a:solidFill>
            </a:endParaRPr>
          </a:p>
          <a:p>
            <a:r>
              <a:rPr lang="en-US" sz="2000" dirty="0">
                <a:solidFill>
                  <a:schemeClr val="tx2">
                    <a:lumMod val="75000"/>
                  </a:schemeClr>
                </a:solidFill>
              </a:rPr>
              <a:t>The AEL Fiscal Agent is responsible for making and filing all financial reports to the AEL Grant Recipient that will review all reports and submit to the Agency on behalf of the consortium.</a:t>
            </a:r>
            <a:br>
              <a:rPr lang="en-US" sz="2000" dirty="0">
                <a:solidFill>
                  <a:schemeClr val="tx2">
                    <a:lumMod val="75000"/>
                  </a:schemeClr>
                </a:solidFill>
              </a:rPr>
            </a:br>
            <a:endParaRPr lang="en-US" sz="2000" dirty="0">
              <a:solidFill>
                <a:schemeClr val="tx2">
                  <a:lumMod val="75000"/>
                </a:schemeClr>
              </a:solidFill>
            </a:endParaRPr>
          </a:p>
          <a:p>
            <a:r>
              <a:rPr lang="en-US" sz="2000" dirty="0">
                <a:solidFill>
                  <a:schemeClr val="tx2">
                    <a:lumMod val="75000"/>
                  </a:schemeClr>
                </a:solidFill>
              </a:rPr>
              <a:t>If a Consortium does not identify the AEL Lead Organization of a Consortium through a written agreement, the AEL Grant Recipient will be presumed to assume the responsibility of the AEL Lead Organization of the Consortium.   </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36</a:t>
            </a:fld>
            <a:endParaRPr lang="en-US" dirty="0"/>
          </a:p>
        </p:txBody>
      </p:sp>
    </p:spTree>
    <p:extLst>
      <p:ext uri="{BB962C8B-B14F-4D97-AF65-F5344CB8AC3E}">
        <p14:creationId xmlns:p14="http://schemas.microsoft.com/office/powerpoint/2010/main" val="247157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43278" y="6584950"/>
            <a:ext cx="561975" cy="365125"/>
          </a:xfrm>
        </p:spPr>
        <p:txBody>
          <a:bodyPr/>
          <a:lstStyle/>
          <a:p>
            <a:fld id="{AB303E0F-8315-47ED-910B-559E029FA10E}" type="slidenum">
              <a:rPr lang="en-US" smtClean="0"/>
              <a:t>37</a:t>
            </a:fld>
            <a:endParaRPr lang="en-US" dirty="0"/>
          </a:p>
        </p:txBody>
      </p:sp>
      <p:sp>
        <p:nvSpPr>
          <p:cNvPr id="3" name="Footer Placeholder 2"/>
          <p:cNvSpPr>
            <a:spLocks noGrp="1"/>
          </p:cNvSpPr>
          <p:nvPr>
            <p:ph type="ftr" sz="quarter" idx="11"/>
          </p:nvPr>
        </p:nvSpPr>
        <p:spPr>
          <a:xfrm>
            <a:off x="659165" y="6584950"/>
            <a:ext cx="2847975" cy="365125"/>
          </a:xfrm>
        </p:spPr>
        <p:txBody>
          <a:bodyPr/>
          <a:lstStyle/>
          <a:p>
            <a:r>
              <a:rPr lang="en-US"/>
              <a:t>Funding and Grants</a:t>
            </a:r>
            <a:endParaRPr lang="en-US" dirty="0"/>
          </a:p>
        </p:txBody>
      </p:sp>
      <p:graphicFrame>
        <p:nvGraphicFramePr>
          <p:cNvPr id="7" name="Diagram 6" descr="Diagram showing hierarchy of Board/Grant recipient and fiscal agent to community college service provider to CBO lead agency" title="Diagram - Consortium relationship"/>
          <p:cNvGraphicFramePr/>
          <p:nvPr>
            <p:extLst>
              <p:ext uri="{D42A27DB-BD31-4B8C-83A1-F6EECF244321}">
                <p14:modId xmlns:p14="http://schemas.microsoft.com/office/powerpoint/2010/main" val="1087172668"/>
              </p:ext>
            </p:extLst>
          </p:nvPr>
        </p:nvGraphicFramePr>
        <p:xfrm>
          <a:off x="-723900" y="551793"/>
          <a:ext cx="10591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36786"/>
            <a:ext cx="8229600" cy="1030014"/>
          </a:xfrm>
        </p:spPr>
        <p:txBody>
          <a:bodyPr>
            <a:normAutofit/>
          </a:bodyPr>
          <a:lstStyle/>
          <a:p>
            <a:r>
              <a:rPr lang="en-US" sz="4400" dirty="0">
                <a:solidFill>
                  <a:schemeClr val="tx2">
                    <a:lumMod val="75000"/>
                  </a:schemeClr>
                </a:solidFill>
              </a:rPr>
              <a:t>Local Flexibility—Example 1</a:t>
            </a:r>
            <a:endParaRPr lang="en-US" sz="6000" dirty="0">
              <a:solidFill>
                <a:schemeClr val="tx2">
                  <a:lumMod val="75000"/>
                </a:schemeClr>
              </a:solidFill>
            </a:endParaRPr>
          </a:p>
        </p:txBody>
      </p:sp>
    </p:spTree>
    <p:extLst>
      <p:ext uri="{BB962C8B-B14F-4D97-AF65-F5344CB8AC3E}">
        <p14:creationId xmlns:p14="http://schemas.microsoft.com/office/powerpoint/2010/main" val="2790194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303E0F-8315-47ED-910B-559E029FA10E}" type="slidenum">
              <a:rPr lang="en-US" smtClean="0"/>
              <a:t>38</a:t>
            </a:fld>
            <a:endParaRPr lang="en-US" dirty="0"/>
          </a:p>
        </p:txBody>
      </p:sp>
      <p:sp>
        <p:nvSpPr>
          <p:cNvPr id="3" name="Footer Placeholder 2"/>
          <p:cNvSpPr>
            <a:spLocks noGrp="1"/>
          </p:cNvSpPr>
          <p:nvPr>
            <p:ph type="ftr" sz="quarter" idx="11"/>
          </p:nvPr>
        </p:nvSpPr>
        <p:spPr/>
        <p:txBody>
          <a:bodyPr/>
          <a:lstStyle/>
          <a:p>
            <a:r>
              <a:rPr lang="en-US"/>
              <a:t>Funding and Grants</a:t>
            </a:r>
            <a:endParaRPr lang="en-US" dirty="0"/>
          </a:p>
        </p:txBody>
      </p:sp>
      <p:graphicFrame>
        <p:nvGraphicFramePr>
          <p:cNvPr id="7" name="Diagram 6" descr="Diagram showing hierarchy of Board/Grant recipient and fiscal agent to community college service provider to CBO lead agency" title="Diagram - Consortium relationship"/>
          <p:cNvGraphicFramePr/>
          <p:nvPr>
            <p:extLst>
              <p:ext uri="{D42A27DB-BD31-4B8C-83A1-F6EECF244321}">
                <p14:modId xmlns:p14="http://schemas.microsoft.com/office/powerpoint/2010/main" val="2725682556"/>
              </p:ext>
            </p:extLst>
          </p:nvPr>
        </p:nvGraphicFramePr>
        <p:xfrm>
          <a:off x="484239" y="1371600"/>
          <a:ext cx="104394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066800"/>
          </a:xfrm>
        </p:spPr>
        <p:txBody>
          <a:bodyPr>
            <a:normAutofit/>
          </a:bodyPr>
          <a:lstStyle/>
          <a:p>
            <a:r>
              <a:rPr lang="en-US" sz="4400" dirty="0">
                <a:solidFill>
                  <a:schemeClr val="tx2">
                    <a:lumMod val="75000"/>
                  </a:schemeClr>
                </a:solidFill>
              </a:rPr>
              <a:t>Local Flexibility—Example 2</a:t>
            </a:r>
          </a:p>
        </p:txBody>
      </p:sp>
    </p:spTree>
    <p:extLst>
      <p:ext uri="{BB962C8B-B14F-4D97-AF65-F5344CB8AC3E}">
        <p14:creationId xmlns:p14="http://schemas.microsoft.com/office/powerpoint/2010/main" val="3090927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303E0F-8315-47ED-910B-559E029FA10E}" type="slidenum">
              <a:rPr lang="en-US" smtClean="0"/>
              <a:t>39</a:t>
            </a:fld>
            <a:endParaRPr lang="en-US" dirty="0"/>
          </a:p>
        </p:txBody>
      </p:sp>
      <p:sp>
        <p:nvSpPr>
          <p:cNvPr id="3" name="Footer Placeholder 2"/>
          <p:cNvSpPr>
            <a:spLocks noGrp="1"/>
          </p:cNvSpPr>
          <p:nvPr>
            <p:ph type="ftr" sz="quarter" idx="11"/>
          </p:nvPr>
        </p:nvSpPr>
        <p:spPr/>
        <p:txBody>
          <a:bodyPr/>
          <a:lstStyle/>
          <a:p>
            <a:r>
              <a:rPr lang="en-US"/>
              <a:t>Funding and Grants</a:t>
            </a:r>
            <a:endParaRPr lang="en-US" dirty="0"/>
          </a:p>
        </p:txBody>
      </p:sp>
      <p:graphicFrame>
        <p:nvGraphicFramePr>
          <p:cNvPr id="7" name="Diagram 6" descr="Diagram showing relationship hierarchy of community college/grant recipient/lead agency and service provider to board fiscal agent to ESC service provider" title="Diagram"/>
          <p:cNvGraphicFramePr/>
          <p:nvPr>
            <p:extLst>
              <p:ext uri="{D42A27DB-BD31-4B8C-83A1-F6EECF244321}">
                <p14:modId xmlns:p14="http://schemas.microsoft.com/office/powerpoint/2010/main" val="1755394427"/>
              </p:ext>
            </p:extLst>
          </p:nvPr>
        </p:nvGraphicFramePr>
        <p:xfrm>
          <a:off x="1245229" y="944416"/>
          <a:ext cx="6705600" cy="5758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83229" y="330487"/>
            <a:ext cx="8229600" cy="964913"/>
          </a:xfrm>
        </p:spPr>
        <p:txBody>
          <a:bodyPr>
            <a:normAutofit/>
          </a:bodyPr>
          <a:lstStyle/>
          <a:p>
            <a:r>
              <a:rPr lang="en-US" sz="4400" dirty="0">
                <a:solidFill>
                  <a:schemeClr val="tx2">
                    <a:lumMod val="75000"/>
                  </a:schemeClr>
                </a:solidFill>
              </a:rPr>
              <a:t>Local Flexibility—Example 3</a:t>
            </a:r>
          </a:p>
        </p:txBody>
      </p:sp>
    </p:spTree>
    <p:extLst>
      <p:ext uri="{BB962C8B-B14F-4D97-AF65-F5344CB8AC3E}">
        <p14:creationId xmlns:p14="http://schemas.microsoft.com/office/powerpoint/2010/main" val="279274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title="Flow chart showing Workforce Funding for Fiscal Year 2017"/>
          <p:cNvGrpSpPr/>
          <p:nvPr/>
        </p:nvGrpSpPr>
        <p:grpSpPr>
          <a:xfrm>
            <a:off x="230752" y="688978"/>
            <a:ext cx="8642190" cy="6005614"/>
            <a:chOff x="230752" y="688978"/>
            <a:chExt cx="8642190" cy="6005614"/>
          </a:xfrm>
        </p:grpSpPr>
        <p:grpSp>
          <p:nvGrpSpPr>
            <p:cNvPr id="6147" name="Group 85"/>
            <p:cNvGrpSpPr>
              <a:grpSpLocks/>
            </p:cNvGrpSpPr>
            <p:nvPr/>
          </p:nvGrpSpPr>
          <p:grpSpPr bwMode="auto">
            <a:xfrm>
              <a:off x="3719915" y="688978"/>
              <a:ext cx="1738313" cy="1736727"/>
              <a:chOff x="3423548" y="1068135"/>
              <a:chExt cx="1737595" cy="1737502"/>
            </a:xfrm>
            <a:solidFill>
              <a:schemeClr val="bg2">
                <a:lumMod val="10000"/>
              </a:schemeClr>
            </a:solidFill>
          </p:grpSpPr>
          <p:sp>
            <p:nvSpPr>
              <p:cNvPr id="7" name="Oval 6"/>
              <p:cNvSpPr/>
              <p:nvPr/>
            </p:nvSpPr>
            <p:spPr>
              <a:xfrm>
                <a:off x="3423548" y="1068135"/>
                <a:ext cx="1737595" cy="1737502"/>
              </a:xfrm>
              <a:prstGeom prst="ellipse">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Oval 4"/>
              <p:cNvSpPr/>
              <p:nvPr/>
            </p:nvSpPr>
            <p:spPr>
              <a:xfrm>
                <a:off x="3659070" y="1368375"/>
                <a:ext cx="1220284" cy="113702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1600" dirty="0">
                    <a:solidFill>
                      <a:schemeClr val="bg1"/>
                    </a:solidFill>
                  </a:rPr>
                  <a:t>TWC Annual Budget</a:t>
                </a:r>
              </a:p>
              <a:p>
                <a:pPr algn="ctr" defTabSz="933427">
                  <a:lnSpc>
                    <a:spcPct val="90000"/>
                  </a:lnSpc>
                  <a:spcAft>
                    <a:spcPct val="35000"/>
                  </a:spcAft>
                  <a:defRPr/>
                </a:pPr>
                <a:r>
                  <a:rPr lang="en-US" sz="1600" dirty="0">
                    <a:solidFill>
                      <a:schemeClr val="bg1"/>
                    </a:solidFill>
                  </a:rPr>
                  <a:t>   $1.5 Billion </a:t>
                </a:r>
              </a:p>
            </p:txBody>
          </p:sp>
        </p:grpSp>
        <p:sp>
          <p:nvSpPr>
            <p:cNvPr id="44" name="Oval 43"/>
            <p:cNvSpPr>
              <a:spLocks noChangeAspect="1"/>
            </p:cNvSpPr>
            <p:nvPr/>
          </p:nvSpPr>
          <p:spPr bwMode="auto">
            <a:xfrm>
              <a:off x="3794126" y="3743326"/>
              <a:ext cx="1601788" cy="1601788"/>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186" name="Group 19"/>
            <p:cNvGrpSpPr>
              <a:grpSpLocks noChangeAspect="1"/>
            </p:cNvGrpSpPr>
            <p:nvPr/>
          </p:nvGrpSpPr>
          <p:grpSpPr bwMode="auto">
            <a:xfrm>
              <a:off x="7125856" y="4796632"/>
              <a:ext cx="1096963" cy="1096963"/>
              <a:chOff x="4132685" y="227749"/>
              <a:chExt cx="1604119" cy="1604299"/>
            </a:xfrm>
            <a:solidFill>
              <a:srgbClr val="92D050"/>
            </a:solidFill>
          </p:grpSpPr>
          <p:sp>
            <p:nvSpPr>
              <p:cNvPr id="21" name="Oval 20"/>
              <p:cNvSpPr/>
              <p:nvPr/>
            </p:nvSpPr>
            <p:spPr>
              <a:xfrm>
                <a:off x="4132685" y="219623"/>
                <a:ext cx="1604118" cy="1620550"/>
              </a:xfrm>
              <a:prstGeom prst="ellipse">
                <a:avLst/>
              </a:prstGeom>
              <a:grpFill/>
              <a:ln w="6350">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Oval 4"/>
              <p:cNvSpPr/>
              <p:nvPr/>
            </p:nvSpPr>
            <p:spPr>
              <a:xfrm>
                <a:off x="4374115" y="458760"/>
                <a:ext cx="1144471" cy="114460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1000" dirty="0">
                    <a:solidFill>
                      <a:prstClr val="black">
                        <a:hueOff val="0"/>
                        <a:satOff val="0"/>
                        <a:lumOff val="0"/>
                        <a:alphaOff val="0"/>
                      </a:prstClr>
                    </a:solidFill>
                  </a:rPr>
                  <a:t>TANF Choices</a:t>
                </a:r>
              </a:p>
              <a:p>
                <a:pPr algn="ctr" defTabSz="933427">
                  <a:lnSpc>
                    <a:spcPct val="90000"/>
                  </a:lnSpc>
                  <a:spcAft>
                    <a:spcPct val="35000"/>
                  </a:spcAft>
                  <a:defRPr/>
                </a:pPr>
                <a:r>
                  <a:rPr lang="en-US" sz="1000" dirty="0">
                    <a:solidFill>
                      <a:prstClr val="black">
                        <a:hueOff val="0"/>
                        <a:satOff val="0"/>
                        <a:lumOff val="0"/>
                        <a:alphaOff val="0"/>
                      </a:prstClr>
                    </a:solidFill>
                  </a:rPr>
                  <a:t>$75.1 Million</a:t>
                </a:r>
              </a:p>
            </p:txBody>
          </p:sp>
        </p:grpSp>
        <p:sp>
          <p:nvSpPr>
            <p:cNvPr id="14" name="Oval 4"/>
            <p:cNvSpPr/>
            <p:nvPr/>
          </p:nvSpPr>
          <p:spPr bwMode="auto">
            <a:xfrm>
              <a:off x="4091357" y="4021666"/>
              <a:ext cx="1035045" cy="1061851"/>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1600" dirty="0">
                  <a:solidFill>
                    <a:schemeClr val="bg1"/>
                  </a:solidFill>
                </a:rPr>
                <a:t>Workforce Funding</a:t>
              </a:r>
            </a:p>
            <a:p>
              <a:pPr algn="ctr" defTabSz="933427">
                <a:lnSpc>
                  <a:spcPct val="90000"/>
                </a:lnSpc>
                <a:spcAft>
                  <a:spcPct val="35000"/>
                </a:spcAft>
                <a:defRPr/>
              </a:pPr>
              <a:r>
                <a:rPr lang="en-US" sz="1200" dirty="0">
                  <a:solidFill>
                    <a:schemeClr val="bg1"/>
                  </a:solidFill>
                </a:rPr>
                <a:t>Mostly Allocated to Boards</a:t>
              </a:r>
            </a:p>
          </p:txBody>
        </p:sp>
        <p:grpSp>
          <p:nvGrpSpPr>
            <p:cNvPr id="6188" name="Group 46"/>
            <p:cNvGrpSpPr>
              <a:grpSpLocks noChangeAspect="1"/>
            </p:cNvGrpSpPr>
            <p:nvPr/>
          </p:nvGrpSpPr>
          <p:grpSpPr bwMode="auto">
            <a:xfrm>
              <a:off x="3467532" y="5597545"/>
              <a:ext cx="1097363" cy="1097047"/>
              <a:chOff x="4144293" y="228602"/>
              <a:chExt cx="1604704" cy="1604422"/>
            </a:xfrm>
          </p:grpSpPr>
          <p:sp>
            <p:nvSpPr>
              <p:cNvPr id="48" name="Oval 47"/>
              <p:cNvSpPr/>
              <p:nvPr/>
            </p:nvSpPr>
            <p:spPr>
              <a:xfrm>
                <a:off x="4144477" y="228112"/>
                <a:ext cx="1604118" cy="1604298"/>
              </a:xfrm>
              <a:prstGeom prst="ellipse">
                <a:avLst/>
              </a:prstGeom>
              <a:ln w="6350">
                <a:solidFill>
                  <a:schemeClr val="tx1">
                    <a:lumMod val="65000"/>
                    <a:lumOff val="3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9" name="Oval 4"/>
              <p:cNvSpPr/>
              <p:nvPr/>
            </p:nvSpPr>
            <p:spPr>
              <a:xfrm>
                <a:off x="4374300" y="457960"/>
                <a:ext cx="1144473" cy="1144601"/>
              </a:xfrm>
              <a:prstGeom prst="rect">
                <a:avLst/>
              </a:prstGeom>
              <a:ln w="63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1000" dirty="0">
                    <a:solidFill>
                      <a:srgbClr val="000000"/>
                    </a:solidFill>
                  </a:rPr>
                  <a:t>Child Care</a:t>
                </a:r>
              </a:p>
              <a:p>
                <a:pPr algn="ctr" defTabSz="933427">
                  <a:lnSpc>
                    <a:spcPct val="90000"/>
                  </a:lnSpc>
                  <a:spcAft>
                    <a:spcPct val="35000"/>
                  </a:spcAft>
                  <a:defRPr/>
                </a:pPr>
                <a:r>
                  <a:rPr lang="en-US" sz="1000" dirty="0">
                    <a:solidFill>
                      <a:srgbClr val="000000"/>
                    </a:solidFill>
                  </a:rPr>
                  <a:t>$558.1 Million</a:t>
                </a:r>
              </a:p>
            </p:txBody>
          </p:sp>
        </p:grpSp>
        <p:grpSp>
          <p:nvGrpSpPr>
            <p:cNvPr id="6189" name="Group 49"/>
            <p:cNvGrpSpPr>
              <a:grpSpLocks noChangeAspect="1"/>
            </p:cNvGrpSpPr>
            <p:nvPr/>
          </p:nvGrpSpPr>
          <p:grpSpPr bwMode="auto">
            <a:xfrm>
              <a:off x="4631172" y="5564308"/>
              <a:ext cx="1096963" cy="1096963"/>
              <a:chOff x="4110330" y="221760"/>
              <a:chExt cx="1604118" cy="1604299"/>
            </a:xfrm>
          </p:grpSpPr>
          <p:sp>
            <p:nvSpPr>
              <p:cNvPr id="51" name="Oval 50"/>
              <p:cNvSpPr/>
              <p:nvPr/>
            </p:nvSpPr>
            <p:spPr>
              <a:xfrm>
                <a:off x="4109834" y="221759"/>
                <a:ext cx="1604119" cy="1604298"/>
              </a:xfrm>
              <a:prstGeom prst="ellipse">
                <a:avLst/>
              </a:prstGeom>
              <a:solidFill>
                <a:srgbClr val="7030A0">
                  <a:alpha val="90000"/>
                </a:srgbClr>
              </a:solidFill>
              <a:ln w="6350">
                <a:solidFill>
                  <a:schemeClr val="tx1">
                    <a:lumMod val="65000"/>
                    <a:lumOff val="3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Oval 4"/>
              <p:cNvSpPr/>
              <p:nvPr/>
            </p:nvSpPr>
            <p:spPr>
              <a:xfrm>
                <a:off x="4374479" y="458572"/>
                <a:ext cx="1144473" cy="1144600"/>
              </a:xfrm>
              <a:prstGeom prst="rect">
                <a:avLst/>
              </a:prstGeom>
              <a:ln w="63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1000" dirty="0">
                    <a:solidFill>
                      <a:schemeClr val="bg1"/>
                    </a:solidFill>
                  </a:rPr>
                  <a:t>SNAP E&amp;T</a:t>
                </a:r>
              </a:p>
              <a:p>
                <a:pPr algn="ctr" defTabSz="933427">
                  <a:lnSpc>
                    <a:spcPct val="90000"/>
                  </a:lnSpc>
                  <a:spcAft>
                    <a:spcPct val="35000"/>
                  </a:spcAft>
                  <a:defRPr/>
                </a:pPr>
                <a:r>
                  <a:rPr lang="en-US" sz="1000" dirty="0">
                    <a:solidFill>
                      <a:schemeClr val="bg1"/>
                    </a:solidFill>
                  </a:rPr>
                  <a:t>$16.9 Million</a:t>
                </a:r>
              </a:p>
            </p:txBody>
          </p:sp>
        </p:grpSp>
        <p:grpSp>
          <p:nvGrpSpPr>
            <p:cNvPr id="6190" name="Group 52"/>
            <p:cNvGrpSpPr>
              <a:grpSpLocks noChangeAspect="1"/>
            </p:cNvGrpSpPr>
            <p:nvPr/>
          </p:nvGrpSpPr>
          <p:grpSpPr bwMode="auto">
            <a:xfrm>
              <a:off x="1016711" y="5057247"/>
              <a:ext cx="1096964" cy="1096963"/>
              <a:chOff x="4146491" y="228937"/>
              <a:chExt cx="1604119" cy="1604299"/>
            </a:xfrm>
            <a:solidFill>
              <a:srgbClr val="0070C0"/>
            </a:solidFill>
          </p:grpSpPr>
          <p:sp>
            <p:nvSpPr>
              <p:cNvPr id="54" name="Oval 53"/>
              <p:cNvSpPr/>
              <p:nvPr/>
            </p:nvSpPr>
            <p:spPr>
              <a:xfrm>
                <a:off x="4146491" y="228937"/>
                <a:ext cx="1604119" cy="1604299"/>
              </a:xfrm>
              <a:prstGeom prst="ellipse">
                <a:avLst/>
              </a:prstGeom>
              <a:solidFill>
                <a:schemeClr val="bg2">
                  <a:lumMod val="2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5" name="Oval 4"/>
              <p:cNvSpPr/>
              <p:nvPr/>
            </p:nvSpPr>
            <p:spPr>
              <a:xfrm>
                <a:off x="4267199" y="492063"/>
                <a:ext cx="1289690" cy="1144600"/>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pPr>
                <a:r>
                  <a:rPr lang="en-US" sz="1000" dirty="0">
                    <a:solidFill>
                      <a:schemeClr val="bg1"/>
                    </a:solidFill>
                  </a:rPr>
                  <a:t>Workforce Innovation &amp; Opportunity Act</a:t>
                </a:r>
              </a:p>
              <a:p>
                <a:pPr algn="ctr" defTabSz="933427">
                  <a:lnSpc>
                    <a:spcPct val="90000"/>
                  </a:lnSpc>
                  <a:spcAft>
                    <a:spcPct val="35000"/>
                  </a:spcAft>
                </a:pPr>
                <a:r>
                  <a:rPr lang="en-US" sz="1000" dirty="0">
                    <a:solidFill>
                      <a:schemeClr val="bg1"/>
                    </a:solidFill>
                  </a:rPr>
                  <a:t>$162.9 Million</a:t>
                </a:r>
              </a:p>
            </p:txBody>
          </p:sp>
        </p:grpSp>
        <p:grpSp>
          <p:nvGrpSpPr>
            <p:cNvPr id="6191" name="Group 55"/>
            <p:cNvGrpSpPr>
              <a:grpSpLocks noChangeAspect="1"/>
            </p:cNvGrpSpPr>
            <p:nvPr/>
          </p:nvGrpSpPr>
          <p:grpSpPr bwMode="auto">
            <a:xfrm>
              <a:off x="2246916" y="5562718"/>
              <a:ext cx="1096963" cy="1098551"/>
              <a:chOff x="4145095" y="218834"/>
              <a:chExt cx="1604118" cy="1606620"/>
            </a:xfrm>
            <a:solidFill>
              <a:srgbClr val="0070C0"/>
            </a:solidFill>
          </p:grpSpPr>
          <p:sp>
            <p:nvSpPr>
              <p:cNvPr id="57" name="Oval 56"/>
              <p:cNvSpPr/>
              <p:nvPr/>
            </p:nvSpPr>
            <p:spPr>
              <a:xfrm>
                <a:off x="4145095" y="218834"/>
                <a:ext cx="1604118" cy="1606620"/>
              </a:xfrm>
              <a:prstGeom prst="ellipse">
                <a:avLst/>
              </a:prstGeom>
              <a:solidFill>
                <a:schemeClr val="bg2">
                  <a:lumMod val="25000"/>
                </a:schemeClr>
              </a:solidFill>
              <a:ln w="6350">
                <a:solidFill>
                  <a:schemeClr val="tx1">
                    <a:lumMod val="65000"/>
                    <a:lumOff val="3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Oval 4"/>
              <p:cNvSpPr/>
              <p:nvPr/>
            </p:nvSpPr>
            <p:spPr>
              <a:xfrm>
                <a:off x="4390535" y="460815"/>
                <a:ext cx="1144474" cy="1144600"/>
              </a:xfrm>
              <a:prstGeom prst="rect">
                <a:avLst/>
              </a:prstGeom>
              <a:solidFill>
                <a:schemeClr val="bg2">
                  <a:lumMod val="25000"/>
                </a:schemeClr>
              </a:solidFill>
              <a:ln w="63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1000" dirty="0">
                    <a:solidFill>
                      <a:schemeClr val="bg1"/>
                    </a:solidFill>
                  </a:rPr>
                  <a:t>Employment Services</a:t>
                </a:r>
              </a:p>
              <a:p>
                <a:pPr algn="ctr" defTabSz="933427">
                  <a:lnSpc>
                    <a:spcPct val="90000"/>
                  </a:lnSpc>
                  <a:spcAft>
                    <a:spcPct val="35000"/>
                  </a:spcAft>
                  <a:defRPr/>
                </a:pPr>
                <a:r>
                  <a:rPr lang="en-US" sz="1000" dirty="0">
                    <a:solidFill>
                      <a:schemeClr val="bg1"/>
                    </a:solidFill>
                  </a:rPr>
                  <a:t>$49.4 Million</a:t>
                </a:r>
              </a:p>
            </p:txBody>
          </p:sp>
        </p:grpSp>
        <p:grpSp>
          <p:nvGrpSpPr>
            <p:cNvPr id="6192" name="Group 58"/>
            <p:cNvGrpSpPr>
              <a:grpSpLocks noChangeAspect="1"/>
            </p:cNvGrpSpPr>
            <p:nvPr/>
          </p:nvGrpSpPr>
          <p:grpSpPr bwMode="auto">
            <a:xfrm>
              <a:off x="5947489" y="5420077"/>
              <a:ext cx="1096962" cy="1096963"/>
              <a:chOff x="4144879" y="229705"/>
              <a:chExt cx="1604118" cy="1604299"/>
            </a:xfrm>
            <a:solidFill>
              <a:srgbClr val="7030A0"/>
            </a:solidFill>
          </p:grpSpPr>
          <p:sp>
            <p:nvSpPr>
              <p:cNvPr id="60" name="Oval 59"/>
              <p:cNvSpPr/>
              <p:nvPr/>
            </p:nvSpPr>
            <p:spPr>
              <a:xfrm>
                <a:off x="4144879" y="229705"/>
                <a:ext cx="1604118" cy="1604299"/>
              </a:xfrm>
              <a:prstGeom prst="ellipse">
                <a:avLst/>
              </a:prstGeom>
              <a:grpFill/>
              <a:ln w="6350">
                <a:solidFill>
                  <a:schemeClr val="tx1">
                    <a:lumMod val="65000"/>
                    <a:lumOff val="3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1" name="Oval 4"/>
              <p:cNvSpPr/>
              <p:nvPr/>
            </p:nvSpPr>
            <p:spPr>
              <a:xfrm>
                <a:off x="4374701" y="497225"/>
                <a:ext cx="1144473" cy="1144600"/>
              </a:xfrm>
              <a:prstGeom prst="rect">
                <a:avLst/>
              </a:prstGeom>
              <a:noFill/>
              <a:ln w="63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1000" dirty="0">
                    <a:solidFill>
                      <a:schemeClr val="bg1"/>
                    </a:solidFill>
                  </a:rPr>
                  <a:t>Trade Adjustment Assistance</a:t>
                </a:r>
              </a:p>
              <a:p>
                <a:pPr algn="ctr" defTabSz="933427">
                  <a:lnSpc>
                    <a:spcPct val="90000"/>
                  </a:lnSpc>
                  <a:spcAft>
                    <a:spcPct val="35000"/>
                  </a:spcAft>
                  <a:defRPr/>
                </a:pPr>
                <a:r>
                  <a:rPr lang="en-US" sz="1000" dirty="0">
                    <a:solidFill>
                      <a:schemeClr val="bg1"/>
                    </a:solidFill>
                  </a:rPr>
                  <a:t>$20 Million </a:t>
                </a:r>
              </a:p>
            </p:txBody>
          </p:sp>
        </p:grpSp>
        <p:cxnSp>
          <p:nvCxnSpPr>
            <p:cNvPr id="38" name="Straight Arrow Connector 37"/>
            <p:cNvCxnSpPr/>
            <p:nvPr/>
          </p:nvCxnSpPr>
          <p:spPr bwMode="auto">
            <a:xfrm flipH="1">
              <a:off x="4194178" y="5321302"/>
              <a:ext cx="98425" cy="24923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auto">
            <a:xfrm>
              <a:off x="4878390" y="5321300"/>
              <a:ext cx="77787" cy="2682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bwMode="auto">
            <a:xfrm flipH="1">
              <a:off x="3089274" y="4970464"/>
              <a:ext cx="730251" cy="5524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bwMode="auto">
            <a:xfrm>
              <a:off x="5310191" y="4965700"/>
              <a:ext cx="765175" cy="508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bwMode="auto">
            <a:xfrm flipH="1">
              <a:off x="2187578" y="4618039"/>
              <a:ext cx="1535113" cy="7032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bwMode="auto">
            <a:xfrm>
              <a:off x="5395916" y="4711700"/>
              <a:ext cx="1663699" cy="584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5928912" y="1605757"/>
              <a:ext cx="1663700" cy="1663700"/>
              <a:chOff x="5928912" y="1605757"/>
              <a:chExt cx="1663700" cy="1663700"/>
            </a:xfrm>
          </p:grpSpPr>
          <p:sp>
            <p:nvSpPr>
              <p:cNvPr id="45" name="Oval 44"/>
              <p:cNvSpPr>
                <a:spLocks noChangeAspect="1"/>
              </p:cNvSpPr>
              <p:nvPr/>
            </p:nvSpPr>
            <p:spPr>
              <a:xfrm>
                <a:off x="5928912" y="1605757"/>
                <a:ext cx="1663700" cy="1663700"/>
              </a:xfrm>
              <a:prstGeom prst="ellipse">
                <a:avLst/>
              </a:pr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4"/>
              <p:cNvSpPr/>
              <p:nvPr/>
            </p:nvSpPr>
            <p:spPr bwMode="auto">
              <a:xfrm>
                <a:off x="6279160" y="1849707"/>
                <a:ext cx="1000919" cy="1092201"/>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1600" dirty="0">
                    <a:solidFill>
                      <a:schemeClr val="bg1"/>
                    </a:solidFill>
                  </a:rPr>
                  <a:t>Workforce Funding</a:t>
                </a:r>
              </a:p>
              <a:p>
                <a:pPr algn="ctr" defTabSz="933427">
                  <a:lnSpc>
                    <a:spcPct val="90000"/>
                  </a:lnSpc>
                  <a:spcAft>
                    <a:spcPct val="35000"/>
                  </a:spcAft>
                  <a:defRPr/>
                </a:pPr>
                <a:r>
                  <a:rPr lang="en-US" sz="1600" dirty="0">
                    <a:solidFill>
                      <a:schemeClr val="bg1"/>
                    </a:solidFill>
                  </a:rPr>
                  <a:t>State-Level</a:t>
                </a:r>
              </a:p>
            </p:txBody>
          </p:sp>
        </p:grpSp>
        <p:grpSp>
          <p:nvGrpSpPr>
            <p:cNvPr id="6153" name="Group 64"/>
            <p:cNvGrpSpPr>
              <a:grpSpLocks noChangeAspect="1"/>
            </p:cNvGrpSpPr>
            <p:nvPr/>
          </p:nvGrpSpPr>
          <p:grpSpPr bwMode="auto">
            <a:xfrm>
              <a:off x="7043336" y="3449613"/>
              <a:ext cx="1098551" cy="1096963"/>
              <a:chOff x="4144293" y="240212"/>
              <a:chExt cx="1604704" cy="1604422"/>
            </a:xfrm>
            <a:solidFill>
              <a:srgbClr val="FFFF00"/>
            </a:solidFill>
          </p:grpSpPr>
          <p:sp>
            <p:nvSpPr>
              <p:cNvPr id="66" name="Oval 65"/>
              <p:cNvSpPr/>
              <p:nvPr/>
            </p:nvSpPr>
            <p:spPr>
              <a:xfrm>
                <a:off x="4144293" y="240212"/>
                <a:ext cx="1604704" cy="1604422"/>
              </a:xfrm>
              <a:prstGeom prst="ellipse">
                <a:avLst/>
              </a:prstGeom>
              <a:grpFill/>
              <a:ln w="6350">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7" name="Oval 4"/>
              <p:cNvSpPr/>
              <p:nvPr/>
            </p:nvSpPr>
            <p:spPr>
              <a:xfrm>
                <a:off x="4373868" y="458469"/>
                <a:ext cx="1145555" cy="1144689"/>
              </a:xfrm>
              <a:prstGeom prst="rect">
                <a:avLst/>
              </a:prstGeom>
              <a:noFill/>
              <a:ln w="635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900" dirty="0">
                    <a:solidFill>
                      <a:prstClr val="black">
                        <a:hueOff val="0"/>
                        <a:satOff val="0"/>
                        <a:lumOff val="0"/>
                        <a:alphaOff val="0"/>
                      </a:prstClr>
                    </a:solidFill>
                  </a:rPr>
                  <a:t>Skills Development and JET</a:t>
                </a:r>
              </a:p>
              <a:p>
                <a:pPr algn="ctr" defTabSz="933427">
                  <a:lnSpc>
                    <a:spcPct val="90000"/>
                  </a:lnSpc>
                  <a:spcAft>
                    <a:spcPct val="35000"/>
                  </a:spcAft>
                  <a:defRPr/>
                </a:pPr>
                <a:r>
                  <a:rPr lang="en-US" sz="900" dirty="0">
                    <a:solidFill>
                      <a:prstClr val="black">
                        <a:hueOff val="0"/>
                        <a:satOff val="0"/>
                        <a:lumOff val="0"/>
                        <a:alphaOff val="0"/>
                      </a:prstClr>
                    </a:solidFill>
                  </a:rPr>
                  <a:t>$29.6 Million</a:t>
                </a:r>
              </a:p>
            </p:txBody>
          </p:sp>
        </p:grpSp>
        <p:grpSp>
          <p:nvGrpSpPr>
            <p:cNvPr id="12" name="Group 11"/>
            <p:cNvGrpSpPr/>
            <p:nvPr/>
          </p:nvGrpSpPr>
          <p:grpSpPr>
            <a:xfrm>
              <a:off x="5766230" y="3434581"/>
              <a:ext cx="1096963" cy="1096963"/>
              <a:chOff x="6401805" y="3448239"/>
              <a:chExt cx="1096963" cy="1096963"/>
            </a:xfrm>
          </p:grpSpPr>
          <p:sp>
            <p:nvSpPr>
              <p:cNvPr id="69" name="Oval 68"/>
              <p:cNvSpPr/>
              <p:nvPr/>
            </p:nvSpPr>
            <p:spPr bwMode="auto">
              <a:xfrm>
                <a:off x="6401805" y="3448239"/>
                <a:ext cx="1096963" cy="1096963"/>
              </a:xfrm>
              <a:prstGeom prst="ellipse">
                <a:avLst/>
              </a:prstGeom>
              <a:solidFill>
                <a:srgbClr val="92D050"/>
              </a:solidFill>
              <a:ln w="6350">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0" name="Oval 4"/>
              <p:cNvSpPr/>
              <p:nvPr/>
            </p:nvSpPr>
            <p:spPr bwMode="auto">
              <a:xfrm>
                <a:off x="6480388" y="3592972"/>
                <a:ext cx="1000125" cy="782639"/>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1000" dirty="0">
                    <a:solidFill>
                      <a:prstClr val="black">
                        <a:hueOff val="0"/>
                        <a:satOff val="0"/>
                        <a:lumOff val="0"/>
                        <a:alphaOff val="0"/>
                      </a:prstClr>
                    </a:solidFill>
                  </a:rPr>
                  <a:t>Self-Sufficiency</a:t>
                </a:r>
              </a:p>
              <a:p>
                <a:pPr algn="ctr" defTabSz="933427">
                  <a:lnSpc>
                    <a:spcPct val="90000"/>
                  </a:lnSpc>
                  <a:spcAft>
                    <a:spcPct val="35000"/>
                  </a:spcAft>
                  <a:defRPr/>
                </a:pPr>
                <a:r>
                  <a:rPr lang="en-US" sz="1000" dirty="0">
                    <a:solidFill>
                      <a:prstClr val="black">
                        <a:hueOff val="0"/>
                        <a:satOff val="0"/>
                        <a:lumOff val="0"/>
                        <a:alphaOff val="0"/>
                      </a:prstClr>
                    </a:solidFill>
                  </a:rPr>
                  <a:t>$2.5 Million</a:t>
                </a:r>
              </a:p>
            </p:txBody>
          </p:sp>
        </p:grpSp>
        <p:grpSp>
          <p:nvGrpSpPr>
            <p:cNvPr id="6155" name="Group 70"/>
            <p:cNvGrpSpPr>
              <a:grpSpLocks noChangeAspect="1"/>
            </p:cNvGrpSpPr>
            <p:nvPr/>
          </p:nvGrpSpPr>
          <p:grpSpPr bwMode="auto">
            <a:xfrm>
              <a:off x="7765604" y="2345807"/>
              <a:ext cx="1107338" cy="1098551"/>
              <a:chOff x="4129116" y="141742"/>
              <a:chExt cx="1619881" cy="1604422"/>
            </a:xfrm>
            <a:solidFill>
              <a:srgbClr val="FFFF00"/>
            </a:solidFill>
          </p:grpSpPr>
          <p:sp>
            <p:nvSpPr>
              <p:cNvPr id="72" name="Oval 71"/>
              <p:cNvSpPr/>
              <p:nvPr/>
            </p:nvSpPr>
            <p:spPr>
              <a:xfrm>
                <a:off x="4129116" y="141742"/>
                <a:ext cx="1604704" cy="1604422"/>
              </a:xfrm>
              <a:prstGeom prst="ellipse">
                <a:avLst/>
              </a:prstGeom>
              <a:grpFill/>
              <a:ln w="6350">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3" name="Oval 4"/>
              <p:cNvSpPr/>
              <p:nvPr/>
            </p:nvSpPr>
            <p:spPr>
              <a:xfrm>
                <a:off x="4144293" y="458137"/>
                <a:ext cx="1604704" cy="1145354"/>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1000" dirty="0">
                    <a:solidFill>
                      <a:prstClr val="black">
                        <a:hueOff val="0"/>
                        <a:satOff val="0"/>
                        <a:lumOff val="0"/>
                        <a:alphaOff val="0"/>
                      </a:prstClr>
                    </a:solidFill>
                  </a:rPr>
                  <a:t>Apprenticeship</a:t>
                </a:r>
              </a:p>
              <a:p>
                <a:pPr algn="ctr" defTabSz="933427">
                  <a:lnSpc>
                    <a:spcPct val="90000"/>
                  </a:lnSpc>
                  <a:spcAft>
                    <a:spcPct val="35000"/>
                  </a:spcAft>
                  <a:defRPr/>
                </a:pPr>
                <a:r>
                  <a:rPr lang="en-US" sz="1000" dirty="0">
                    <a:solidFill>
                      <a:prstClr val="black">
                        <a:hueOff val="0"/>
                        <a:satOff val="0"/>
                        <a:lumOff val="0"/>
                        <a:alphaOff val="0"/>
                      </a:prstClr>
                    </a:solidFill>
                  </a:rPr>
                  <a:t>$5.4 Million</a:t>
                </a:r>
              </a:p>
            </p:txBody>
          </p:sp>
        </p:grpSp>
        <p:cxnSp>
          <p:nvCxnSpPr>
            <p:cNvPr id="28" name="Straight Arrow Connector 27"/>
            <p:cNvCxnSpPr/>
            <p:nvPr/>
          </p:nvCxnSpPr>
          <p:spPr>
            <a:xfrm>
              <a:off x="7579732" y="2698070"/>
              <a:ext cx="185980" cy="857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157" name="Group 105"/>
            <p:cNvGrpSpPr>
              <a:grpSpLocks noChangeAspect="1"/>
            </p:cNvGrpSpPr>
            <p:nvPr/>
          </p:nvGrpSpPr>
          <p:grpSpPr bwMode="auto">
            <a:xfrm>
              <a:off x="4783136" y="2710949"/>
              <a:ext cx="1096963" cy="1096963"/>
              <a:chOff x="4144293" y="228602"/>
              <a:chExt cx="1604704" cy="1604422"/>
            </a:xfrm>
            <a:solidFill>
              <a:srgbClr val="0070C0"/>
            </a:solidFill>
          </p:grpSpPr>
          <p:sp>
            <p:nvSpPr>
              <p:cNvPr id="107" name="Oval 106"/>
              <p:cNvSpPr/>
              <p:nvPr/>
            </p:nvSpPr>
            <p:spPr>
              <a:xfrm>
                <a:off x="4144293" y="228602"/>
                <a:ext cx="1604704" cy="1604422"/>
              </a:xfrm>
              <a:prstGeom prst="ellipse">
                <a:avLst/>
              </a:prstGeom>
              <a:solidFill>
                <a:schemeClr val="bg2">
                  <a:lumMod val="2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8" name="Oval 4"/>
              <p:cNvSpPr/>
              <p:nvPr/>
            </p:nvSpPr>
            <p:spPr>
              <a:xfrm>
                <a:off x="4374201" y="458469"/>
                <a:ext cx="1144889" cy="1144688"/>
              </a:xfrm>
              <a:prstGeom prst="rect">
                <a:avLst/>
              </a:prstGeom>
              <a:solidFill>
                <a:schemeClr val="bg2">
                  <a:lumMod val="2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1000" dirty="0">
                    <a:solidFill>
                      <a:schemeClr val="bg1"/>
                    </a:solidFill>
                  </a:rPr>
                  <a:t>Statewide Initiatives</a:t>
                </a:r>
              </a:p>
              <a:p>
                <a:pPr algn="ctr" defTabSz="933427">
                  <a:lnSpc>
                    <a:spcPct val="90000"/>
                  </a:lnSpc>
                  <a:spcAft>
                    <a:spcPct val="35000"/>
                  </a:spcAft>
                  <a:defRPr/>
                </a:pPr>
                <a:r>
                  <a:rPr lang="en-US" sz="1000" dirty="0">
                    <a:solidFill>
                      <a:schemeClr val="bg1"/>
                    </a:solidFill>
                  </a:rPr>
                  <a:t>$87.1 Million</a:t>
                </a:r>
              </a:p>
            </p:txBody>
          </p:sp>
        </p:grpSp>
        <p:cxnSp>
          <p:nvCxnSpPr>
            <p:cNvPr id="114" name="Straight Arrow Connector 113"/>
            <p:cNvCxnSpPr/>
            <p:nvPr/>
          </p:nvCxnSpPr>
          <p:spPr>
            <a:xfrm flipH="1">
              <a:off x="6495971" y="3268378"/>
              <a:ext cx="64407" cy="1867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107" idx="7"/>
            </p:cNvCxnSpPr>
            <p:nvPr/>
          </p:nvCxnSpPr>
          <p:spPr>
            <a:xfrm flipH="1">
              <a:off x="5719452" y="2740547"/>
              <a:ext cx="243447" cy="1310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193670" y="3205113"/>
              <a:ext cx="159858" cy="3018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172" name="Group 132"/>
            <p:cNvGrpSpPr>
              <a:grpSpLocks noChangeAspect="1"/>
            </p:cNvGrpSpPr>
            <p:nvPr/>
          </p:nvGrpSpPr>
          <p:grpSpPr bwMode="auto">
            <a:xfrm>
              <a:off x="230752" y="1140182"/>
              <a:ext cx="1297703" cy="1298959"/>
              <a:chOff x="471820" y="987863"/>
              <a:chExt cx="1604704" cy="1604422"/>
            </a:xfrm>
          </p:grpSpPr>
          <p:sp>
            <p:nvSpPr>
              <p:cNvPr id="134" name="Oval 133"/>
              <p:cNvSpPr/>
              <p:nvPr/>
            </p:nvSpPr>
            <p:spPr>
              <a:xfrm>
                <a:off x="471079" y="988100"/>
                <a:ext cx="1605782" cy="1603948"/>
              </a:xfrm>
              <a:prstGeom prst="ellipse">
                <a:avLst/>
              </a:prstGeom>
              <a:ln>
                <a:solidFill>
                  <a:schemeClr val="tx1">
                    <a:lumMod val="95000"/>
                    <a:lumOff val="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5" name="Oval 4"/>
              <p:cNvSpPr/>
              <p:nvPr/>
            </p:nvSpPr>
            <p:spPr>
              <a:xfrm>
                <a:off x="537823" y="1180260"/>
                <a:ext cx="1489961" cy="11451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1200" dirty="0">
                    <a:solidFill>
                      <a:prstClr val="black">
                        <a:hueOff val="0"/>
                        <a:satOff val="0"/>
                        <a:lumOff val="0"/>
                        <a:alphaOff val="0"/>
                      </a:prstClr>
                    </a:solidFill>
                  </a:rPr>
                  <a:t>UI Benefits</a:t>
                </a:r>
              </a:p>
              <a:p>
                <a:pPr algn="ctr" defTabSz="933427">
                  <a:lnSpc>
                    <a:spcPct val="90000"/>
                  </a:lnSpc>
                  <a:spcAft>
                    <a:spcPct val="35000"/>
                  </a:spcAft>
                  <a:defRPr/>
                </a:pPr>
                <a:r>
                  <a:rPr lang="en-US" sz="1200" dirty="0">
                    <a:solidFill>
                      <a:prstClr val="black">
                        <a:hueOff val="0"/>
                        <a:satOff val="0"/>
                        <a:lumOff val="0"/>
                        <a:alphaOff val="0"/>
                      </a:prstClr>
                    </a:solidFill>
                  </a:rPr>
                  <a:t>(SFY2016) </a:t>
                </a:r>
              </a:p>
              <a:p>
                <a:pPr algn="ctr" defTabSz="933427">
                  <a:lnSpc>
                    <a:spcPct val="90000"/>
                  </a:lnSpc>
                  <a:spcAft>
                    <a:spcPct val="35000"/>
                  </a:spcAft>
                  <a:defRPr/>
                </a:pPr>
                <a:r>
                  <a:rPr lang="en-US" sz="1200" dirty="0">
                    <a:solidFill>
                      <a:prstClr val="black">
                        <a:hueOff val="0"/>
                        <a:satOff val="0"/>
                        <a:lumOff val="0"/>
                        <a:alphaOff val="0"/>
                      </a:prstClr>
                    </a:solidFill>
                  </a:rPr>
                  <a:t>$3 Billion</a:t>
                </a:r>
              </a:p>
            </p:txBody>
          </p:sp>
        </p:grpSp>
        <p:grpSp>
          <p:nvGrpSpPr>
            <p:cNvPr id="6162" name="Group 109"/>
            <p:cNvGrpSpPr>
              <a:grpSpLocks noChangeAspect="1"/>
            </p:cNvGrpSpPr>
            <p:nvPr/>
          </p:nvGrpSpPr>
          <p:grpSpPr bwMode="auto">
            <a:xfrm>
              <a:off x="2063236" y="1112971"/>
              <a:ext cx="1100137" cy="1096963"/>
              <a:chOff x="4139905" y="228602"/>
              <a:chExt cx="1609092" cy="1604422"/>
            </a:xfrm>
          </p:grpSpPr>
          <p:sp>
            <p:nvSpPr>
              <p:cNvPr id="111" name="Oval 110"/>
              <p:cNvSpPr/>
              <p:nvPr/>
            </p:nvSpPr>
            <p:spPr>
              <a:xfrm>
                <a:off x="4144549" y="228602"/>
                <a:ext cx="1604448" cy="1604422"/>
              </a:xfrm>
              <a:prstGeom prst="ellipse">
                <a:avLst/>
              </a:prstGeom>
              <a:ln>
                <a:solidFill>
                  <a:schemeClr val="tx1">
                    <a:lumMod val="95000"/>
                    <a:lumOff val="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2" name="Oval 4"/>
              <p:cNvSpPr/>
              <p:nvPr/>
            </p:nvSpPr>
            <p:spPr>
              <a:xfrm>
                <a:off x="4139905" y="458468"/>
                <a:ext cx="1604448" cy="1147011"/>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1000" dirty="0">
                    <a:solidFill>
                      <a:prstClr val="black">
                        <a:hueOff val="0"/>
                        <a:satOff val="0"/>
                        <a:lumOff val="0"/>
                        <a:alphaOff val="0"/>
                      </a:prstClr>
                    </a:solidFill>
                  </a:rPr>
                  <a:t>Unemployment Insurance (UI) Administration</a:t>
                </a:r>
              </a:p>
              <a:p>
                <a:pPr algn="ctr" defTabSz="933427">
                  <a:lnSpc>
                    <a:spcPct val="90000"/>
                  </a:lnSpc>
                  <a:spcAft>
                    <a:spcPct val="35000"/>
                  </a:spcAft>
                  <a:defRPr/>
                </a:pPr>
                <a:r>
                  <a:rPr lang="en-US" sz="1000" dirty="0">
                    <a:solidFill>
                      <a:prstClr val="black">
                        <a:hueOff val="0"/>
                        <a:satOff val="0"/>
                        <a:lumOff val="0"/>
                        <a:alphaOff val="0"/>
                      </a:prstClr>
                    </a:solidFill>
                  </a:rPr>
                  <a:t>$111.5 Million</a:t>
                </a:r>
              </a:p>
            </p:txBody>
          </p:sp>
        </p:grpSp>
        <p:cxnSp>
          <p:nvCxnSpPr>
            <p:cNvPr id="19" name="Straight Connector 18"/>
            <p:cNvCxnSpPr>
              <a:endCxn id="111" idx="2"/>
            </p:cNvCxnSpPr>
            <p:nvPr/>
          </p:nvCxnSpPr>
          <p:spPr>
            <a:xfrm>
              <a:off x="1576560" y="1656395"/>
              <a:ext cx="489851" cy="505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1" name="Oval 70"/>
            <p:cNvSpPr/>
            <p:nvPr/>
          </p:nvSpPr>
          <p:spPr bwMode="auto">
            <a:xfrm>
              <a:off x="976385" y="2442900"/>
              <a:ext cx="1325419" cy="1325419"/>
            </a:xfrm>
            <a:prstGeom prst="ellipse">
              <a:avLst/>
            </a:prstGeom>
            <a:solidFill>
              <a:schemeClr val="bg2">
                <a:lumMod val="2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5" name="Oval 4"/>
            <p:cNvSpPr/>
            <p:nvPr/>
          </p:nvSpPr>
          <p:spPr bwMode="auto">
            <a:xfrm>
              <a:off x="1048425" y="2715299"/>
              <a:ext cx="1200069" cy="835679"/>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1" tIns="26671" rIns="26671" bIns="26671" spcCol="1270" anchor="ctr"/>
            <a:lstStyle/>
            <a:p>
              <a:pPr algn="ctr" defTabSz="933427">
                <a:lnSpc>
                  <a:spcPct val="90000"/>
                </a:lnSpc>
                <a:spcAft>
                  <a:spcPct val="35000"/>
                </a:spcAft>
                <a:defRPr/>
              </a:pPr>
              <a:r>
                <a:rPr lang="en-US" sz="1100" dirty="0">
                  <a:solidFill>
                    <a:schemeClr val="bg1"/>
                  </a:solidFill>
                </a:rPr>
                <a:t>Adult Education</a:t>
              </a:r>
            </a:p>
            <a:p>
              <a:pPr algn="ctr" defTabSz="933427">
                <a:lnSpc>
                  <a:spcPct val="90000"/>
                </a:lnSpc>
                <a:spcAft>
                  <a:spcPct val="35000"/>
                </a:spcAft>
                <a:defRPr/>
              </a:pPr>
              <a:r>
                <a:rPr lang="en-US" sz="1100" dirty="0">
                  <a:solidFill>
                    <a:schemeClr val="bg1"/>
                  </a:solidFill>
                </a:rPr>
                <a:t>and Literacy</a:t>
              </a:r>
            </a:p>
            <a:p>
              <a:pPr algn="ctr" defTabSz="933427">
                <a:lnSpc>
                  <a:spcPct val="90000"/>
                </a:lnSpc>
                <a:spcAft>
                  <a:spcPct val="35000"/>
                </a:spcAft>
                <a:defRPr/>
              </a:pPr>
              <a:r>
                <a:rPr lang="en-US" sz="1000" dirty="0">
                  <a:solidFill>
                    <a:schemeClr val="bg1"/>
                  </a:solidFill>
                </a:rPr>
                <a:t>$69.1 Million</a:t>
              </a:r>
            </a:p>
          </p:txBody>
        </p:sp>
        <p:grpSp>
          <p:nvGrpSpPr>
            <p:cNvPr id="76" name="Group 109"/>
            <p:cNvGrpSpPr>
              <a:grpSpLocks noChangeAspect="1"/>
            </p:cNvGrpSpPr>
            <p:nvPr/>
          </p:nvGrpSpPr>
          <p:grpSpPr bwMode="auto">
            <a:xfrm>
              <a:off x="2062607" y="3226481"/>
              <a:ext cx="1525143" cy="1520740"/>
              <a:chOff x="4139905" y="228602"/>
              <a:chExt cx="1609092" cy="1604422"/>
            </a:xfrm>
            <a:solidFill>
              <a:srgbClr val="0070C0"/>
            </a:solidFill>
          </p:grpSpPr>
          <p:sp>
            <p:nvSpPr>
              <p:cNvPr id="78" name="Oval 77"/>
              <p:cNvSpPr/>
              <p:nvPr/>
            </p:nvSpPr>
            <p:spPr>
              <a:xfrm>
                <a:off x="4144549" y="228602"/>
                <a:ext cx="1604448" cy="1604422"/>
              </a:xfrm>
              <a:prstGeom prst="ellipse">
                <a:avLst/>
              </a:prstGeom>
              <a:solidFill>
                <a:schemeClr val="bg2">
                  <a:lumMod val="2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9" name="Oval 4"/>
              <p:cNvSpPr/>
              <p:nvPr/>
            </p:nvSpPr>
            <p:spPr>
              <a:xfrm>
                <a:off x="4139905" y="458468"/>
                <a:ext cx="1604448" cy="1147011"/>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6671" tIns="26671" rIns="26671" bIns="26671" spcCol="1270" anchor="ctr"/>
              <a:lstStyle/>
              <a:p>
                <a:pPr algn="ctr"/>
                <a:r>
                  <a:rPr lang="en-US" sz="1400" dirty="0">
                    <a:solidFill>
                      <a:schemeClr val="bg1"/>
                    </a:solidFill>
                  </a:rPr>
                  <a:t>Vocational </a:t>
                </a:r>
                <a:br>
                  <a:rPr lang="en-US" sz="1400" dirty="0">
                    <a:solidFill>
                      <a:schemeClr val="bg1"/>
                    </a:solidFill>
                  </a:rPr>
                </a:br>
                <a:r>
                  <a:rPr lang="en-US" sz="1400" dirty="0">
                    <a:solidFill>
                      <a:schemeClr val="bg1"/>
                    </a:solidFill>
                  </a:rPr>
                  <a:t>Rehabilitation </a:t>
                </a:r>
                <a:br>
                  <a:rPr lang="en-US" sz="1400" dirty="0">
                    <a:solidFill>
                      <a:schemeClr val="bg1"/>
                    </a:solidFill>
                  </a:rPr>
                </a:br>
                <a:r>
                  <a:rPr lang="en-US" sz="1400" dirty="0">
                    <a:solidFill>
                      <a:schemeClr val="bg1"/>
                    </a:solidFill>
                  </a:rPr>
                  <a:t>Services </a:t>
                </a:r>
                <a:br>
                  <a:rPr lang="en-US" sz="1400" dirty="0">
                    <a:solidFill>
                      <a:schemeClr val="bg1"/>
                    </a:solidFill>
                  </a:rPr>
                </a:br>
                <a:r>
                  <a:rPr lang="en-US" sz="1000" dirty="0">
                    <a:solidFill>
                      <a:schemeClr val="bg1"/>
                    </a:solidFill>
                  </a:rPr>
                  <a:t>$266.6 Million</a:t>
                </a:r>
              </a:p>
            </p:txBody>
          </p:sp>
        </p:grpSp>
        <p:cxnSp>
          <p:nvCxnSpPr>
            <p:cNvPr id="81" name="Straight Arrow Connector 80"/>
            <p:cNvCxnSpPr/>
            <p:nvPr/>
          </p:nvCxnSpPr>
          <p:spPr bwMode="auto">
            <a:xfrm flipH="1">
              <a:off x="3262965" y="1652743"/>
              <a:ext cx="382867" cy="96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bwMode="auto">
            <a:xfrm>
              <a:off x="5507041" y="1643720"/>
              <a:ext cx="484187" cy="2850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bwMode="auto">
            <a:xfrm flipH="1">
              <a:off x="2347532" y="2178055"/>
              <a:ext cx="1446597" cy="6878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bwMode="auto">
            <a:xfrm flipH="1">
              <a:off x="3328135" y="2457844"/>
              <a:ext cx="860241" cy="8191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44" idx="0"/>
            </p:cNvCxnSpPr>
            <p:nvPr/>
          </p:nvCxnSpPr>
          <p:spPr bwMode="auto">
            <a:xfrm>
              <a:off x="4583114" y="2566854"/>
              <a:ext cx="11907" cy="11764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AB303E0F-8315-47ED-910B-559E029FA10E}" type="slidenum">
              <a:rPr lang="en-US" smtClean="0"/>
              <a:t>4</a:t>
            </a:fld>
            <a:endParaRPr lang="en-US" dirty="0"/>
          </a:p>
        </p:txBody>
      </p:sp>
      <p:graphicFrame>
        <p:nvGraphicFramePr>
          <p:cNvPr id="80" name="Table 79" title="Color key for chart showing Workforce Funding"/>
          <p:cNvGraphicFramePr>
            <a:graphicFrameLocks noGrp="1"/>
          </p:cNvGraphicFramePr>
          <p:nvPr>
            <p:extLst>
              <p:ext uri="{D42A27DB-BD31-4B8C-83A1-F6EECF244321}">
                <p14:modId xmlns:p14="http://schemas.microsoft.com/office/powerpoint/2010/main" val="3124038549"/>
              </p:ext>
            </p:extLst>
          </p:nvPr>
        </p:nvGraphicFramePr>
        <p:xfrm>
          <a:off x="6279160" y="225934"/>
          <a:ext cx="2547983" cy="1289548"/>
        </p:xfrm>
        <a:graphic>
          <a:graphicData uri="http://schemas.openxmlformats.org/drawingml/2006/table">
            <a:tbl>
              <a:tblPr firstRow="1" bandRow="1">
                <a:tableStyleId>{5C22544A-7EE6-4342-B048-85BDC9FD1C3A}</a:tableStyleId>
              </a:tblPr>
              <a:tblGrid>
                <a:gridCol w="437289">
                  <a:extLst>
                    <a:ext uri="{9D8B030D-6E8A-4147-A177-3AD203B41FA5}">
                      <a16:colId xmlns:a16="http://schemas.microsoft.com/office/drawing/2014/main" val="20000"/>
                    </a:ext>
                  </a:extLst>
                </a:gridCol>
                <a:gridCol w="2110694">
                  <a:extLst>
                    <a:ext uri="{9D8B030D-6E8A-4147-A177-3AD203B41FA5}">
                      <a16:colId xmlns:a16="http://schemas.microsoft.com/office/drawing/2014/main" val="20001"/>
                    </a:ext>
                  </a:extLst>
                </a:gridCol>
              </a:tblGrid>
              <a:tr h="147553">
                <a:tc>
                  <a:txBody>
                    <a:bodyPr/>
                    <a:lstStyle/>
                    <a:p>
                      <a:r>
                        <a:rPr lang="en-US" sz="900" dirty="0">
                          <a:solidFill>
                            <a:schemeClr val="tx1"/>
                          </a:solidFill>
                        </a:rPr>
                        <a:t>Key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1" baseline="0" dirty="0">
                          <a:solidFill>
                            <a:schemeClr val="tx1"/>
                          </a:solidFill>
                        </a:rPr>
                        <a:t>TRAINING &amp; EMPLOYMENT SERVICES</a:t>
                      </a:r>
                      <a:endParaRPr lang="en-US" sz="900" dirty="0">
                        <a:solidFill>
                          <a:schemeClr val="tx1"/>
                        </a:solidFill>
                      </a:endParaRPr>
                    </a:p>
                  </a:txBody>
                  <a:tcPr>
                    <a:lnL w="12700" cmpd="sng">
                      <a:noFill/>
                    </a:lnL>
                    <a:noFill/>
                  </a:tcPr>
                </a:tc>
                <a:extLst>
                  <a:ext uri="{0D108BD9-81ED-4DB2-BD59-A6C34878D82A}">
                    <a16:rowId xmlns:a16="http://schemas.microsoft.com/office/drawing/2014/main" val="10000"/>
                  </a:ext>
                </a:extLst>
              </a:tr>
              <a:tr h="150773">
                <a:tc>
                  <a:txBody>
                    <a:bodyPr/>
                    <a:lstStyle/>
                    <a:p>
                      <a:endParaRPr lang="en-US" sz="90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r>
                        <a:rPr lang="en-US" sz="900" b="0" dirty="0">
                          <a:solidFill>
                            <a:schemeClr val="tx1"/>
                          </a:solidFill>
                        </a:rPr>
                        <a:t>WIOA Funding</a:t>
                      </a:r>
                    </a:p>
                  </a:txBody>
                  <a:tcPr>
                    <a:lnL w="12700" cmpd="sng">
                      <a:noFill/>
                    </a:lnL>
                    <a:noFill/>
                  </a:tcPr>
                </a:tc>
                <a:extLst>
                  <a:ext uri="{0D108BD9-81ED-4DB2-BD59-A6C34878D82A}">
                    <a16:rowId xmlns:a16="http://schemas.microsoft.com/office/drawing/2014/main" val="10001"/>
                  </a:ext>
                </a:extLst>
              </a:tr>
              <a:tr h="128235">
                <a:tc>
                  <a:txBody>
                    <a:bodyPr/>
                    <a:lstStyle/>
                    <a:p>
                      <a:endParaRPr lang="en-US" sz="9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r>
                        <a:rPr lang="en-US" sz="900" b="0" dirty="0">
                          <a:solidFill>
                            <a:schemeClr val="tx1"/>
                          </a:solidFill>
                        </a:rPr>
                        <a:t>TANF Funded</a:t>
                      </a:r>
                    </a:p>
                  </a:txBody>
                  <a:tcPr>
                    <a:lnL w="12700" cmpd="sng">
                      <a:noFill/>
                    </a:lnL>
                    <a:noFill/>
                  </a:tcPr>
                </a:tc>
                <a:extLst>
                  <a:ext uri="{0D108BD9-81ED-4DB2-BD59-A6C34878D82A}">
                    <a16:rowId xmlns:a16="http://schemas.microsoft.com/office/drawing/2014/main" val="10002"/>
                  </a:ext>
                </a:extLst>
              </a:tr>
              <a:tr h="147824">
                <a:tc>
                  <a:txBody>
                    <a:bodyPr/>
                    <a:lstStyle/>
                    <a:p>
                      <a:endParaRPr lang="en-US" sz="9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r>
                        <a:rPr lang="en-US" sz="900" b="0" dirty="0">
                          <a:solidFill>
                            <a:schemeClr val="tx1"/>
                          </a:solidFill>
                        </a:rPr>
                        <a:t>State Funded</a:t>
                      </a:r>
                    </a:p>
                  </a:txBody>
                  <a:tcPr>
                    <a:lnL w="12700" cmpd="sng">
                      <a:noFill/>
                    </a:lnL>
                    <a:noFill/>
                  </a:tcPr>
                </a:tc>
                <a:extLst>
                  <a:ext uri="{0D108BD9-81ED-4DB2-BD59-A6C34878D82A}">
                    <a16:rowId xmlns:a16="http://schemas.microsoft.com/office/drawing/2014/main" val="10003"/>
                  </a:ext>
                </a:extLst>
              </a:tr>
              <a:tr h="237988">
                <a:tc>
                  <a:txBody>
                    <a:bodyPr/>
                    <a:lstStyle/>
                    <a:p>
                      <a:endParaRPr lang="en-US" sz="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030A0"/>
                    </a:solidFill>
                  </a:tcPr>
                </a:tc>
                <a:tc>
                  <a:txBody>
                    <a:bodyPr/>
                    <a:lstStyle/>
                    <a:p>
                      <a:r>
                        <a:rPr lang="en-US" sz="900" b="0" dirty="0"/>
                        <a:t>Other Federal</a:t>
                      </a:r>
                    </a:p>
                  </a:txBody>
                  <a:tcPr>
                    <a:lnL w="12700" cmpd="sng">
                      <a:noFill/>
                    </a:lnL>
                    <a:noFill/>
                  </a:tcPr>
                </a:tc>
                <a:extLst>
                  <a:ext uri="{0D108BD9-81ED-4DB2-BD59-A6C34878D82A}">
                    <a16:rowId xmlns:a16="http://schemas.microsoft.com/office/drawing/2014/main" val="10004"/>
                  </a:ext>
                </a:extLst>
              </a:tr>
            </a:tbl>
          </a:graphicData>
        </a:graphic>
      </p:graphicFrame>
      <p:sp>
        <p:nvSpPr>
          <p:cNvPr id="77" name="Title 1" title="Chart showing Workforce Funding Fiscal Year 2017"/>
          <p:cNvSpPr>
            <a:spLocks noGrp="1"/>
          </p:cNvSpPr>
          <p:nvPr>
            <p:ph type="title"/>
          </p:nvPr>
        </p:nvSpPr>
        <p:spPr>
          <a:xfrm>
            <a:off x="-23443" y="19746"/>
            <a:ext cx="6302603" cy="857679"/>
          </a:xfrm>
        </p:spPr>
        <p:txBody>
          <a:bodyPr>
            <a:noAutofit/>
          </a:bodyPr>
          <a:lstStyle/>
          <a:p>
            <a:pPr algn="l"/>
            <a:r>
              <a:rPr lang="en-US" altLang="en-US" sz="2800" dirty="0"/>
              <a:t>Workforce Funding FY 2017</a:t>
            </a:r>
            <a:endParaRPr lang="en-US" altLang="en-US" sz="4800" dirty="0"/>
          </a:p>
        </p:txBody>
      </p:sp>
      <p:sp>
        <p:nvSpPr>
          <p:cNvPr id="2" name="Footer Placeholder 1"/>
          <p:cNvSpPr>
            <a:spLocks noGrp="1"/>
          </p:cNvSpPr>
          <p:nvPr>
            <p:ph type="ftr" sz="quarter" idx="11"/>
          </p:nvPr>
        </p:nvSpPr>
        <p:spPr/>
        <p:txBody>
          <a:bodyPr/>
          <a:lstStyle/>
          <a:p>
            <a:r>
              <a:rPr lang="en-US"/>
              <a:t>Funding and Grants</a:t>
            </a:r>
            <a:endParaRPr lang="en-US" dirty="0"/>
          </a:p>
        </p:txBody>
      </p:sp>
    </p:spTree>
    <p:extLst>
      <p:ext uri="{BB962C8B-B14F-4D97-AF65-F5344CB8AC3E}">
        <p14:creationId xmlns:p14="http://schemas.microsoft.com/office/powerpoint/2010/main" val="1202646864"/>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303E0F-8315-47ED-910B-559E029FA10E}" type="slidenum">
              <a:rPr lang="en-US" smtClean="0"/>
              <a:t>40</a:t>
            </a:fld>
            <a:endParaRPr lang="en-US" dirty="0"/>
          </a:p>
        </p:txBody>
      </p:sp>
      <p:sp>
        <p:nvSpPr>
          <p:cNvPr id="3" name="Footer Placeholder 2"/>
          <p:cNvSpPr>
            <a:spLocks noGrp="1"/>
          </p:cNvSpPr>
          <p:nvPr>
            <p:ph type="ftr" sz="quarter" idx="11"/>
          </p:nvPr>
        </p:nvSpPr>
        <p:spPr/>
        <p:txBody>
          <a:bodyPr/>
          <a:lstStyle/>
          <a:p>
            <a:r>
              <a:rPr lang="en-US"/>
              <a:t>Funding and Grants</a:t>
            </a:r>
            <a:endParaRPr lang="en-US" dirty="0"/>
          </a:p>
        </p:txBody>
      </p:sp>
      <p:grpSp>
        <p:nvGrpSpPr>
          <p:cNvPr id="14" name="Group 13" title="Chart showing mou and contracts between boards, LEA, and college"/>
          <p:cNvGrpSpPr/>
          <p:nvPr/>
        </p:nvGrpSpPr>
        <p:grpSpPr>
          <a:xfrm>
            <a:off x="853440" y="2438400"/>
            <a:ext cx="7665720" cy="2766060"/>
            <a:chOff x="853440" y="2438400"/>
            <a:chExt cx="7665720" cy="2766060"/>
          </a:xfrm>
        </p:grpSpPr>
        <p:sp>
          <p:nvSpPr>
            <p:cNvPr id="9" name="Oval 8" descr="Half circle around &quot;local education agency&quot; showing that the agency serves as the grant recipient, fiscal agent and service provider" title="Local Education Agency"/>
            <p:cNvSpPr/>
            <p:nvPr/>
          </p:nvSpPr>
          <p:spPr>
            <a:xfrm>
              <a:off x="3581400" y="2438400"/>
              <a:ext cx="2286000" cy="2209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352800" y="3048000"/>
              <a:ext cx="2895600" cy="1066800"/>
            </a:xfrm>
            <a:prstGeom prst="rect">
              <a:avLst/>
            </a:prstGeom>
            <a:solidFill>
              <a:schemeClr val="bg1"/>
            </a:solidFill>
          </p:spPr>
          <p:txBody>
            <a:bodyPr wrap="square" rtlCol="0">
              <a:noAutofit/>
            </a:bodyPr>
            <a:lstStyle/>
            <a:p>
              <a:pPr algn="ctr"/>
              <a:r>
                <a:rPr lang="en-US" b="1" dirty="0"/>
                <a:t>Local Education Agency</a:t>
              </a:r>
            </a:p>
            <a:p>
              <a:pPr algn="ctr"/>
              <a:r>
                <a:rPr lang="en-US" i="1" dirty="0"/>
                <a:t>Grant recipient </a:t>
              </a:r>
              <a:br>
                <a:rPr lang="en-US" i="1" dirty="0"/>
              </a:br>
              <a:r>
                <a:rPr lang="en-US" i="1" dirty="0"/>
                <a:t>Fiscal agent, </a:t>
              </a:r>
              <a:br>
                <a:rPr lang="en-US" i="1" dirty="0"/>
              </a:br>
              <a:r>
                <a:rPr lang="en-US" i="1" dirty="0"/>
                <a:t>Service provider</a:t>
              </a:r>
            </a:p>
          </p:txBody>
        </p:sp>
        <p:sp>
          <p:nvSpPr>
            <p:cNvPr id="10" name="Oval 9" descr="Half circle around board showing that the board provides planning, data and referral services" title="Half circle around board"/>
            <p:cNvSpPr/>
            <p:nvPr/>
          </p:nvSpPr>
          <p:spPr>
            <a:xfrm>
              <a:off x="1005840" y="3451860"/>
              <a:ext cx="1798320" cy="1752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53440" y="3909060"/>
              <a:ext cx="2057400" cy="838200"/>
            </a:xfrm>
            <a:prstGeom prst="rect">
              <a:avLst/>
            </a:prstGeom>
            <a:solidFill>
              <a:schemeClr val="bg1"/>
            </a:solidFill>
          </p:spPr>
          <p:txBody>
            <a:bodyPr wrap="square" rtlCol="0">
              <a:noAutofit/>
            </a:bodyPr>
            <a:lstStyle/>
            <a:p>
              <a:pPr algn="ctr"/>
              <a:r>
                <a:rPr lang="en-US" b="1" dirty="0"/>
                <a:t>Board</a:t>
              </a:r>
            </a:p>
            <a:p>
              <a:pPr algn="ctr"/>
              <a:r>
                <a:rPr lang="en-US" i="1" dirty="0"/>
                <a:t>Planning, data and referral</a:t>
              </a:r>
              <a:r>
                <a:rPr lang="en-US" b="1" i="1" dirty="0"/>
                <a:t> </a:t>
              </a:r>
              <a:endParaRPr lang="en-US" i="1" dirty="0"/>
            </a:p>
          </p:txBody>
        </p:sp>
        <p:sp>
          <p:nvSpPr>
            <p:cNvPr id="12" name="Oval 11" descr="half circle around the community college showing that the community college provides technical training" title="Half circle community college"/>
            <p:cNvSpPr/>
            <p:nvPr/>
          </p:nvSpPr>
          <p:spPr>
            <a:xfrm>
              <a:off x="6614160" y="3398520"/>
              <a:ext cx="1798320" cy="1752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461760" y="3855720"/>
              <a:ext cx="2057400" cy="838200"/>
            </a:xfrm>
            <a:prstGeom prst="rect">
              <a:avLst/>
            </a:prstGeom>
            <a:solidFill>
              <a:schemeClr val="bg1"/>
            </a:solidFill>
          </p:spPr>
          <p:txBody>
            <a:bodyPr wrap="square" rtlCol="0">
              <a:noAutofit/>
            </a:bodyPr>
            <a:lstStyle/>
            <a:p>
              <a:pPr algn="ctr"/>
              <a:r>
                <a:rPr lang="en-US" b="1" dirty="0"/>
                <a:t>Community College </a:t>
              </a:r>
            </a:p>
            <a:p>
              <a:pPr algn="ctr"/>
              <a:r>
                <a:rPr lang="en-US" i="1" dirty="0"/>
                <a:t>Workforce training </a:t>
              </a:r>
            </a:p>
          </p:txBody>
        </p:sp>
        <p:grpSp>
          <p:nvGrpSpPr>
            <p:cNvPr id="16" name="Group 15"/>
            <p:cNvGrpSpPr/>
            <p:nvPr/>
          </p:nvGrpSpPr>
          <p:grpSpPr>
            <a:xfrm>
              <a:off x="2636520" y="3450372"/>
              <a:ext cx="998220" cy="484618"/>
              <a:chOff x="2636520" y="3450372"/>
              <a:chExt cx="998220" cy="484618"/>
            </a:xfrm>
          </p:grpSpPr>
          <p:sp>
            <p:nvSpPr>
              <p:cNvPr id="7" name="Left-Right Arrow 6"/>
              <p:cNvSpPr/>
              <p:nvPr/>
            </p:nvSpPr>
            <p:spPr>
              <a:xfrm rot="19865299">
                <a:off x="2857500" y="3805450"/>
                <a:ext cx="777240" cy="1295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636520" y="3450372"/>
                <a:ext cx="883920" cy="307777"/>
              </a:xfrm>
              <a:prstGeom prst="rect">
                <a:avLst/>
              </a:prstGeom>
              <a:noFill/>
            </p:spPr>
            <p:txBody>
              <a:bodyPr wrap="square" rtlCol="0">
                <a:spAutoFit/>
              </a:bodyPr>
              <a:lstStyle/>
              <a:p>
                <a:r>
                  <a:rPr lang="en-US" sz="1400" dirty="0"/>
                  <a:t>MOU</a:t>
                </a:r>
              </a:p>
            </p:txBody>
          </p:sp>
        </p:grpSp>
        <p:grpSp>
          <p:nvGrpSpPr>
            <p:cNvPr id="6" name="Group 5"/>
            <p:cNvGrpSpPr/>
            <p:nvPr/>
          </p:nvGrpSpPr>
          <p:grpSpPr>
            <a:xfrm>
              <a:off x="5867604" y="3471750"/>
              <a:ext cx="1414130" cy="467284"/>
              <a:chOff x="5867604" y="3471750"/>
              <a:chExt cx="1414130" cy="467284"/>
            </a:xfrm>
          </p:grpSpPr>
          <p:sp>
            <p:nvSpPr>
              <p:cNvPr id="15" name="Left-Right Arrow 14"/>
              <p:cNvSpPr/>
              <p:nvPr/>
            </p:nvSpPr>
            <p:spPr>
              <a:xfrm rot="1689916">
                <a:off x="5867604" y="3809494"/>
                <a:ext cx="777240" cy="1295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6024225" y="3471750"/>
                <a:ext cx="1257509" cy="307777"/>
              </a:xfrm>
              <a:prstGeom prst="rect">
                <a:avLst/>
              </a:prstGeom>
              <a:noFill/>
            </p:spPr>
            <p:txBody>
              <a:bodyPr wrap="square" rtlCol="0">
                <a:spAutoFit/>
              </a:bodyPr>
              <a:lstStyle/>
              <a:p>
                <a:r>
                  <a:rPr lang="en-US" sz="1400" dirty="0"/>
                  <a:t>Contract</a:t>
                </a:r>
              </a:p>
            </p:txBody>
          </p:sp>
        </p:grpSp>
      </p:grpSp>
      <p:sp>
        <p:nvSpPr>
          <p:cNvPr id="2" name="Title 1"/>
          <p:cNvSpPr>
            <a:spLocks noGrp="1"/>
          </p:cNvSpPr>
          <p:nvPr>
            <p:ph type="title"/>
          </p:nvPr>
        </p:nvSpPr>
        <p:spPr/>
        <p:txBody>
          <a:bodyPr>
            <a:normAutofit/>
          </a:bodyPr>
          <a:lstStyle/>
          <a:p>
            <a:r>
              <a:rPr lang="en-US" sz="4400" dirty="0">
                <a:solidFill>
                  <a:schemeClr val="tx2">
                    <a:lumMod val="75000"/>
                  </a:schemeClr>
                </a:solidFill>
              </a:rPr>
              <a:t>Local Flexibility—Example 4</a:t>
            </a:r>
            <a:endParaRPr lang="en-US" sz="6000" dirty="0">
              <a:solidFill>
                <a:schemeClr val="tx2">
                  <a:lumMod val="75000"/>
                </a:schemeClr>
              </a:solidFill>
            </a:endParaRPr>
          </a:p>
        </p:txBody>
      </p:sp>
    </p:spTree>
    <p:extLst>
      <p:ext uri="{BB962C8B-B14F-4D97-AF65-F5344CB8AC3E}">
        <p14:creationId xmlns:p14="http://schemas.microsoft.com/office/powerpoint/2010/main" val="457704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Conclusion</a:t>
            </a:r>
          </a:p>
        </p:txBody>
      </p:sp>
      <p:pic>
        <p:nvPicPr>
          <p:cNvPr id="10" name="Content Placeholder 9" title="Adult student smil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138" y="2145466"/>
            <a:ext cx="4995862" cy="2108281"/>
          </a:xfrm>
        </p:spPr>
      </p:pic>
      <p:sp>
        <p:nvSpPr>
          <p:cNvPr id="8" name="Text Placeholder 7"/>
          <p:cNvSpPr>
            <a:spLocks noGrp="1"/>
          </p:cNvSpPr>
          <p:nvPr>
            <p:ph type="body" sz="half" idx="2"/>
          </p:nvPr>
        </p:nvSpPr>
        <p:spPr/>
        <p:txBody>
          <a:bodyPr/>
          <a:lstStyle/>
          <a:p>
            <a:r>
              <a:rPr lang="en-US" dirty="0"/>
              <a:t>Part 3</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41</a:t>
            </a:fld>
            <a:endParaRPr lang="en-US" dirty="0"/>
          </a:p>
        </p:txBody>
      </p:sp>
    </p:spTree>
    <p:extLst>
      <p:ext uri="{BB962C8B-B14F-4D97-AF65-F5344CB8AC3E}">
        <p14:creationId xmlns:p14="http://schemas.microsoft.com/office/powerpoint/2010/main" val="4288039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Sequence of AEL requirements from federal to local"/>
          <p:cNvGrpSpPr/>
          <p:nvPr/>
        </p:nvGrpSpPr>
        <p:grpSpPr>
          <a:xfrm>
            <a:off x="386220" y="1216610"/>
            <a:ext cx="8123028" cy="5271675"/>
            <a:chOff x="386220" y="1216610"/>
            <a:chExt cx="8123028" cy="5271675"/>
          </a:xfrm>
        </p:grpSpPr>
        <p:grpSp>
          <p:nvGrpSpPr>
            <p:cNvPr id="4" name="Group 3"/>
            <p:cNvGrpSpPr/>
            <p:nvPr/>
          </p:nvGrpSpPr>
          <p:grpSpPr>
            <a:xfrm>
              <a:off x="386220" y="1795371"/>
              <a:ext cx="1303864" cy="4692808"/>
              <a:chOff x="386220" y="1795371"/>
              <a:chExt cx="1303864" cy="4692808"/>
            </a:xfrm>
          </p:grpSpPr>
          <p:sp>
            <p:nvSpPr>
              <p:cNvPr id="6" name="Rectangle 5"/>
              <p:cNvSpPr/>
              <p:nvPr/>
            </p:nvSpPr>
            <p:spPr>
              <a:xfrm>
                <a:off x="386220" y="1795371"/>
                <a:ext cx="1135536" cy="609599"/>
              </a:xfrm>
              <a:prstGeom prst="rect">
                <a:avLst/>
              </a:prstGeom>
              <a:solidFill>
                <a:schemeClr val="bg2"/>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latin typeface="+mj-lt"/>
                  </a:rPr>
                  <a:t>Federal Law &amp; Regulation</a:t>
                </a:r>
              </a:p>
            </p:txBody>
          </p:sp>
          <p:cxnSp>
            <p:nvCxnSpPr>
              <p:cNvPr id="12" name="Straight Arrow Connector 11"/>
              <p:cNvCxnSpPr/>
              <p:nvPr/>
            </p:nvCxnSpPr>
            <p:spPr>
              <a:xfrm>
                <a:off x="1533948" y="2111598"/>
                <a:ext cx="156136"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86220" y="2630981"/>
                <a:ext cx="1156684" cy="3857198"/>
              </a:xfrm>
              <a:prstGeom prst="rect">
                <a:avLst/>
              </a:prstGeom>
              <a:solidFill>
                <a:schemeClr val="tx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ysClr val="windowText" lastClr="000000"/>
                    </a:solidFill>
                    <a:latin typeface="+mj-lt"/>
                  </a:rPr>
                  <a:t>WIOA Title II </a:t>
                </a:r>
              </a:p>
              <a:p>
                <a:endParaRPr lang="en-US" sz="1100" dirty="0">
                  <a:solidFill>
                    <a:sysClr val="windowText" lastClr="000000"/>
                  </a:solidFill>
                  <a:latin typeface="+mj-lt"/>
                </a:endParaRPr>
              </a:p>
              <a:p>
                <a:r>
                  <a:rPr lang="en-US" sz="1100" dirty="0">
                    <a:solidFill>
                      <a:sysClr val="windowText" lastClr="000000"/>
                    </a:solidFill>
                    <a:latin typeface="+mj-lt"/>
                  </a:rPr>
                  <a:t>WIOA  regulations</a:t>
                </a:r>
              </a:p>
              <a:p>
                <a:pPr marL="171450" indent="-171450">
                  <a:buFont typeface="Arial" panose="020B0604020202020204" pitchFamily="34" charset="0"/>
                  <a:buChar char="•"/>
                </a:pPr>
                <a:r>
                  <a:rPr lang="en-US" sz="1100" dirty="0">
                    <a:solidFill>
                      <a:sysClr val="windowText" lastClr="000000"/>
                    </a:solidFill>
                    <a:latin typeface="+mj-lt"/>
                  </a:rPr>
                  <a:t>Joint Rule</a:t>
                </a:r>
              </a:p>
              <a:p>
                <a:pPr marL="171450" indent="-171450">
                  <a:buFont typeface="Arial" panose="020B0604020202020204" pitchFamily="34" charset="0"/>
                  <a:buChar char="•"/>
                </a:pPr>
                <a:r>
                  <a:rPr lang="en-US" sz="1100" dirty="0">
                    <a:solidFill>
                      <a:sysClr val="windowText" lastClr="000000"/>
                    </a:solidFill>
                    <a:latin typeface="+mj-lt"/>
                  </a:rPr>
                  <a:t>Title II </a:t>
                </a:r>
              </a:p>
            </p:txBody>
          </p:sp>
        </p:grpSp>
        <p:grpSp>
          <p:nvGrpSpPr>
            <p:cNvPr id="2" name="Group 1"/>
            <p:cNvGrpSpPr/>
            <p:nvPr/>
          </p:nvGrpSpPr>
          <p:grpSpPr>
            <a:xfrm>
              <a:off x="1752600" y="1833469"/>
              <a:ext cx="1357440" cy="4654816"/>
              <a:chOff x="1575330" y="1833469"/>
              <a:chExt cx="1357440" cy="4654816"/>
            </a:xfrm>
          </p:grpSpPr>
          <p:sp>
            <p:nvSpPr>
              <p:cNvPr id="7" name="Rectangle 6"/>
              <p:cNvSpPr/>
              <p:nvPr/>
            </p:nvSpPr>
            <p:spPr>
              <a:xfrm>
                <a:off x="1575330" y="1833469"/>
                <a:ext cx="1189112" cy="586737"/>
              </a:xfrm>
              <a:prstGeom prst="rect">
                <a:avLst/>
              </a:prstGeom>
              <a:solidFill>
                <a:schemeClr val="bg2"/>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latin typeface="+mj-lt"/>
                  </a:rPr>
                  <a:t>State Law &amp; TWC Rules</a:t>
                </a:r>
              </a:p>
            </p:txBody>
          </p:sp>
          <p:cxnSp>
            <p:nvCxnSpPr>
              <p:cNvPr id="16" name="Straight Arrow Connector 15"/>
              <p:cNvCxnSpPr/>
              <p:nvPr/>
            </p:nvCxnSpPr>
            <p:spPr>
              <a:xfrm>
                <a:off x="2796871" y="2157208"/>
                <a:ext cx="135899"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575330" y="2631087"/>
                <a:ext cx="1156685" cy="3857198"/>
              </a:xfrm>
              <a:prstGeom prst="rect">
                <a:avLst/>
              </a:prstGeom>
              <a:solidFill>
                <a:schemeClr val="tx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ysClr val="windowText" lastClr="000000"/>
                    </a:solidFill>
                    <a:latin typeface="+mj-lt"/>
                  </a:rPr>
                  <a:t>-Senate Bill 307</a:t>
                </a:r>
              </a:p>
              <a:p>
                <a:pPr marL="0" lvl="1"/>
                <a:r>
                  <a:rPr lang="en-US" sz="1100" dirty="0">
                    <a:solidFill>
                      <a:sysClr val="windowText" lastClr="000000"/>
                    </a:solidFill>
                    <a:latin typeface="+mj-lt"/>
                  </a:rPr>
                  <a:t>-Texas Labor Code</a:t>
                </a:r>
              </a:p>
              <a:p>
                <a:pPr marL="168275" lvl="1" indent="-52388">
                  <a:buFont typeface="Arial" panose="020B0604020202020204" pitchFamily="34" charset="0"/>
                  <a:buChar char="•"/>
                </a:pPr>
                <a:r>
                  <a:rPr lang="en-US" sz="1100" dirty="0">
                    <a:solidFill>
                      <a:sysClr val="windowText" lastClr="000000"/>
                    </a:solidFill>
                    <a:latin typeface="+mj-lt"/>
                  </a:rPr>
                  <a:t>Chapter 800 General Admin</a:t>
                </a:r>
              </a:p>
              <a:p>
                <a:pPr marL="115887" lvl="1"/>
                <a:endParaRPr lang="en-US" sz="1100" dirty="0">
                  <a:solidFill>
                    <a:sysClr val="windowText" lastClr="000000"/>
                  </a:solidFill>
                  <a:latin typeface="+mj-lt"/>
                </a:endParaRPr>
              </a:p>
              <a:p>
                <a:pPr marL="168275" lvl="1" indent="-52388">
                  <a:buFont typeface="Arial" panose="020B0604020202020204" pitchFamily="34" charset="0"/>
                  <a:buChar char="•"/>
                </a:pPr>
                <a:r>
                  <a:rPr lang="en-US" sz="1100" dirty="0">
                    <a:solidFill>
                      <a:sysClr val="windowText" lastClr="000000"/>
                    </a:solidFill>
                    <a:latin typeface="+mj-lt"/>
                  </a:rPr>
                  <a:t>Chapter 802 Integrity of the Texas Workforce System</a:t>
                </a:r>
              </a:p>
              <a:p>
                <a:pPr marL="115887" lvl="1"/>
                <a:endParaRPr lang="en-US" sz="1100" dirty="0">
                  <a:solidFill>
                    <a:sysClr val="windowText" lastClr="000000"/>
                  </a:solidFill>
                  <a:latin typeface="+mj-lt"/>
                </a:endParaRPr>
              </a:p>
              <a:p>
                <a:pPr marL="168275" lvl="1" indent="-52388">
                  <a:buFont typeface="Arial" panose="020B0604020202020204" pitchFamily="34" charset="0"/>
                  <a:buChar char="•"/>
                </a:pPr>
                <a:r>
                  <a:rPr lang="en-US" sz="1100" dirty="0">
                    <a:solidFill>
                      <a:sysClr val="windowText" lastClr="000000"/>
                    </a:solidFill>
                    <a:latin typeface="+mj-lt"/>
                  </a:rPr>
                  <a:t>Chapter 805 Adult Education and Literacy</a:t>
                </a:r>
              </a:p>
            </p:txBody>
          </p:sp>
        </p:grpSp>
        <p:grpSp>
          <p:nvGrpSpPr>
            <p:cNvPr id="5" name="Group 4"/>
            <p:cNvGrpSpPr/>
            <p:nvPr/>
          </p:nvGrpSpPr>
          <p:grpSpPr>
            <a:xfrm>
              <a:off x="3200400" y="1812776"/>
              <a:ext cx="1325012" cy="4658258"/>
              <a:chOff x="3785228" y="1812776"/>
              <a:chExt cx="1325012" cy="4658258"/>
            </a:xfrm>
          </p:grpSpPr>
          <p:sp>
            <p:nvSpPr>
              <p:cNvPr id="9" name="Rectangle 8"/>
              <p:cNvSpPr/>
              <p:nvPr/>
            </p:nvSpPr>
            <p:spPr>
              <a:xfrm>
                <a:off x="3785228" y="1812776"/>
                <a:ext cx="1156684" cy="598170"/>
              </a:xfrm>
              <a:prstGeom prst="rect">
                <a:avLst/>
              </a:prstGeom>
              <a:solidFill>
                <a:schemeClr val="bg2"/>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latin typeface="+mj-lt"/>
                  </a:rPr>
                  <a:t>Grant</a:t>
                </a:r>
              </a:p>
            </p:txBody>
          </p:sp>
          <p:cxnSp>
            <p:nvCxnSpPr>
              <p:cNvPr id="14" name="Straight Arrow Connector 13"/>
              <p:cNvCxnSpPr/>
              <p:nvPr/>
            </p:nvCxnSpPr>
            <p:spPr>
              <a:xfrm>
                <a:off x="4974341" y="2135384"/>
                <a:ext cx="135899"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3785228" y="2613836"/>
                <a:ext cx="1156683" cy="3857198"/>
              </a:xfrm>
              <a:prstGeom prst="rect">
                <a:avLst/>
              </a:prstGeom>
              <a:solidFill>
                <a:schemeClr val="tx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ysClr val="windowText" lastClr="000000"/>
                    </a:solidFill>
                    <a:latin typeface="+mj-lt"/>
                  </a:rPr>
                  <a:t>Statement of Work</a:t>
                </a:r>
              </a:p>
              <a:p>
                <a:pPr marL="171450" indent="-171450">
                  <a:buFont typeface="Arial" panose="020B0604020202020204" pitchFamily="34" charset="0"/>
                  <a:buChar char="•"/>
                </a:pPr>
                <a:endParaRPr lang="en-US" sz="1100" dirty="0">
                  <a:solidFill>
                    <a:sysClr val="windowText" lastClr="000000"/>
                  </a:solidFill>
                  <a:latin typeface="+mj-lt"/>
                </a:endParaRPr>
              </a:p>
              <a:p>
                <a:r>
                  <a:rPr lang="en-US" sz="1100" dirty="0">
                    <a:solidFill>
                      <a:sysClr val="windowText" lastClr="000000"/>
                    </a:solidFill>
                    <a:latin typeface="+mj-lt"/>
                  </a:rPr>
                  <a:t>-Contract Amendments</a:t>
                </a:r>
              </a:p>
              <a:p>
                <a:pPr marL="171450" indent="-171450">
                  <a:buFont typeface="Arial" panose="020B0604020202020204" pitchFamily="34" charset="0"/>
                  <a:buChar char="•"/>
                </a:pPr>
                <a:endParaRPr lang="en-US" sz="1100" dirty="0">
                  <a:solidFill>
                    <a:sysClr val="windowText" lastClr="000000"/>
                  </a:solidFill>
                  <a:latin typeface="+mj-lt"/>
                </a:endParaRPr>
              </a:p>
              <a:p>
                <a:r>
                  <a:rPr lang="en-US" sz="1100" dirty="0">
                    <a:solidFill>
                      <a:sysClr val="windowText" lastClr="000000"/>
                    </a:solidFill>
                    <a:latin typeface="+mj-lt"/>
                  </a:rPr>
                  <a:t>-Activities and Performance Measures</a:t>
                </a:r>
                <a:br>
                  <a:rPr lang="en-US" sz="1100" dirty="0">
                    <a:solidFill>
                      <a:sysClr val="windowText" lastClr="000000"/>
                    </a:solidFill>
                    <a:latin typeface="+mj-lt"/>
                  </a:rPr>
                </a:br>
                <a:endParaRPr lang="en-US" sz="1100" dirty="0">
                  <a:solidFill>
                    <a:sysClr val="windowText" lastClr="000000"/>
                  </a:solidFill>
                  <a:latin typeface="+mj-lt"/>
                </a:endParaRPr>
              </a:p>
              <a:p>
                <a:r>
                  <a:rPr lang="en-US" sz="1100" dirty="0">
                    <a:solidFill>
                      <a:sysClr val="windowText" lastClr="000000"/>
                    </a:solidFill>
                    <a:latin typeface="+mj-lt"/>
                  </a:rPr>
                  <a:t>-Reporting requirements</a:t>
                </a:r>
                <a:br>
                  <a:rPr lang="en-US" sz="1100" dirty="0">
                    <a:solidFill>
                      <a:sysClr val="windowText" lastClr="000000"/>
                    </a:solidFill>
                    <a:latin typeface="+mj-lt"/>
                  </a:rPr>
                </a:br>
                <a:endParaRPr lang="en-US" sz="1100" dirty="0">
                  <a:solidFill>
                    <a:sysClr val="windowText" lastClr="000000"/>
                  </a:solidFill>
                  <a:latin typeface="+mj-lt"/>
                </a:endParaRPr>
              </a:p>
              <a:p>
                <a:r>
                  <a:rPr lang="en-US" sz="1100" dirty="0">
                    <a:solidFill>
                      <a:sysClr val="windowText" lastClr="000000"/>
                    </a:solidFill>
                    <a:latin typeface="+mj-lt"/>
                  </a:rPr>
                  <a:t>-Expenditure Limitations</a:t>
                </a:r>
              </a:p>
            </p:txBody>
          </p:sp>
        </p:grpSp>
        <p:grpSp>
          <p:nvGrpSpPr>
            <p:cNvPr id="29" name="Group 28"/>
            <p:cNvGrpSpPr/>
            <p:nvPr/>
          </p:nvGrpSpPr>
          <p:grpSpPr>
            <a:xfrm>
              <a:off x="4648200" y="1818234"/>
              <a:ext cx="1325013" cy="4644201"/>
              <a:chOff x="4974339" y="1818234"/>
              <a:chExt cx="1325013" cy="4644201"/>
            </a:xfrm>
          </p:grpSpPr>
          <p:sp>
            <p:nvSpPr>
              <p:cNvPr id="10" name="Rectangle 9"/>
              <p:cNvSpPr/>
              <p:nvPr/>
            </p:nvSpPr>
            <p:spPr>
              <a:xfrm>
                <a:off x="5008537" y="1818234"/>
                <a:ext cx="1122488" cy="586737"/>
              </a:xfrm>
              <a:prstGeom prst="rect">
                <a:avLst/>
              </a:prstGeom>
              <a:solidFill>
                <a:schemeClr val="bg2"/>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latin typeface="+mj-lt"/>
                  </a:rPr>
                  <a:t> AEL and WD Letters</a:t>
                </a:r>
              </a:p>
            </p:txBody>
          </p:sp>
          <p:cxnSp>
            <p:nvCxnSpPr>
              <p:cNvPr id="13" name="Straight Arrow Connector 12"/>
              <p:cNvCxnSpPr/>
              <p:nvPr/>
            </p:nvCxnSpPr>
            <p:spPr>
              <a:xfrm>
                <a:off x="6163453" y="2126838"/>
                <a:ext cx="135899"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974339" y="2605237"/>
                <a:ext cx="1189114" cy="3857198"/>
              </a:xfrm>
              <a:prstGeom prst="rect">
                <a:avLst/>
              </a:prstGeom>
              <a:solidFill>
                <a:schemeClr val="tx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ysClr val="windowText" lastClr="000000"/>
                    </a:solidFill>
                    <a:latin typeface="+mj-lt"/>
                  </a:rPr>
                  <a:t>AEL Letters pertain to AEL</a:t>
                </a:r>
              </a:p>
              <a:p>
                <a:endParaRPr lang="en-US" sz="1100" dirty="0">
                  <a:solidFill>
                    <a:sysClr val="windowText" lastClr="000000"/>
                  </a:solidFill>
                  <a:latin typeface="+mj-lt"/>
                </a:endParaRPr>
              </a:p>
              <a:p>
                <a:r>
                  <a:rPr lang="en-US" sz="1100" dirty="0">
                    <a:solidFill>
                      <a:sysClr val="windowText" lastClr="000000"/>
                    </a:solidFill>
                    <a:latin typeface="+mj-lt"/>
                  </a:rPr>
                  <a:t>WD Letters (Workforce Development) pertain to Workforce Boards and general agency requirements</a:t>
                </a:r>
              </a:p>
            </p:txBody>
          </p:sp>
        </p:grpSp>
        <p:grpSp>
          <p:nvGrpSpPr>
            <p:cNvPr id="32" name="Group 31"/>
            <p:cNvGrpSpPr/>
            <p:nvPr/>
          </p:nvGrpSpPr>
          <p:grpSpPr>
            <a:xfrm>
              <a:off x="7352562" y="1812776"/>
              <a:ext cx="1156685" cy="4624286"/>
              <a:chOff x="7352562" y="1812776"/>
              <a:chExt cx="1156685" cy="4624286"/>
            </a:xfrm>
          </p:grpSpPr>
          <p:sp>
            <p:nvSpPr>
              <p:cNvPr id="23" name="Rectangle 22"/>
              <p:cNvSpPr/>
              <p:nvPr/>
            </p:nvSpPr>
            <p:spPr>
              <a:xfrm>
                <a:off x="7352562" y="1812776"/>
                <a:ext cx="1156685" cy="609600"/>
              </a:xfrm>
              <a:prstGeom prst="rect">
                <a:avLst/>
              </a:prstGeom>
              <a:solidFill>
                <a:schemeClr val="bg2"/>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latin typeface="+mj-lt"/>
                  </a:rPr>
                  <a:t>Local SOPs</a:t>
                </a:r>
              </a:p>
            </p:txBody>
          </p:sp>
          <p:sp>
            <p:nvSpPr>
              <p:cNvPr id="24" name="Rectangle 23"/>
              <p:cNvSpPr/>
              <p:nvPr/>
            </p:nvSpPr>
            <p:spPr>
              <a:xfrm>
                <a:off x="7352562" y="2579864"/>
                <a:ext cx="1156685" cy="3857198"/>
              </a:xfrm>
              <a:prstGeom prst="rect">
                <a:avLst/>
              </a:prstGeom>
              <a:solidFill>
                <a:schemeClr val="tx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ysClr val="windowText" lastClr="000000"/>
                    </a:solidFill>
                    <a:latin typeface="+mj-lt"/>
                  </a:rPr>
                  <a:t>Local requirements</a:t>
                </a:r>
              </a:p>
              <a:p>
                <a:r>
                  <a:rPr lang="en-US" sz="1100" dirty="0">
                    <a:solidFill>
                      <a:sysClr val="windowText" lastClr="000000"/>
                    </a:solidFill>
                    <a:latin typeface="+mj-lt"/>
                  </a:rPr>
                  <a:t> and standards</a:t>
                </a:r>
              </a:p>
            </p:txBody>
          </p:sp>
        </p:grpSp>
        <p:grpSp>
          <p:nvGrpSpPr>
            <p:cNvPr id="30" name="Group 29"/>
            <p:cNvGrpSpPr/>
            <p:nvPr/>
          </p:nvGrpSpPr>
          <p:grpSpPr>
            <a:xfrm>
              <a:off x="6019800" y="1822038"/>
              <a:ext cx="1300336" cy="4615024"/>
              <a:chOff x="6188128" y="1822038"/>
              <a:chExt cx="1300336" cy="4615024"/>
            </a:xfrm>
          </p:grpSpPr>
          <p:sp>
            <p:nvSpPr>
              <p:cNvPr id="11" name="Rectangle 10"/>
              <p:cNvSpPr/>
              <p:nvPr/>
            </p:nvSpPr>
            <p:spPr>
              <a:xfrm>
                <a:off x="6188128" y="1822038"/>
                <a:ext cx="1132009" cy="609600"/>
              </a:xfrm>
              <a:prstGeom prst="rect">
                <a:avLst/>
              </a:prstGeom>
              <a:solidFill>
                <a:schemeClr val="bg2"/>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ysClr val="windowText" lastClr="000000"/>
                    </a:solidFill>
                    <a:latin typeface="+mj-lt"/>
                  </a:rPr>
                  <a:t>Other AEL</a:t>
                </a:r>
              </a:p>
              <a:p>
                <a:pPr algn="ctr"/>
                <a:r>
                  <a:rPr lang="en-US" sz="1200" b="1" dirty="0">
                    <a:solidFill>
                      <a:sysClr val="windowText" lastClr="000000"/>
                    </a:solidFill>
                    <a:latin typeface="+mj-lt"/>
                  </a:rPr>
                  <a:t>/TWC Guidance</a:t>
                </a:r>
              </a:p>
            </p:txBody>
          </p:sp>
          <p:sp>
            <p:nvSpPr>
              <p:cNvPr id="22" name="Rectangle 21"/>
              <p:cNvSpPr/>
              <p:nvPr/>
            </p:nvSpPr>
            <p:spPr>
              <a:xfrm>
                <a:off x="6195881" y="2579864"/>
                <a:ext cx="1124253" cy="3857198"/>
              </a:xfrm>
              <a:prstGeom prst="rect">
                <a:avLst/>
              </a:prstGeom>
              <a:solidFill>
                <a:schemeClr val="tx2">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ysClr val="windowText" lastClr="000000"/>
                    </a:solidFill>
                    <a:latin typeface="+mj-lt"/>
                  </a:rPr>
                  <a:t>Technical assistance provided by TWC staff</a:t>
                </a:r>
              </a:p>
              <a:p>
                <a:endParaRPr lang="en-US" sz="1100" dirty="0">
                  <a:solidFill>
                    <a:sysClr val="windowText" lastClr="000000"/>
                  </a:solidFill>
                  <a:latin typeface="+mj-lt"/>
                </a:endParaRPr>
              </a:p>
            </p:txBody>
          </p:sp>
          <p:cxnSp>
            <p:nvCxnSpPr>
              <p:cNvPr id="25" name="Straight Arrow Connector 24"/>
              <p:cNvCxnSpPr/>
              <p:nvPr/>
            </p:nvCxnSpPr>
            <p:spPr>
              <a:xfrm>
                <a:off x="7352565" y="2135384"/>
                <a:ext cx="135899" cy="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grpSp>
        <p:sp>
          <p:nvSpPr>
            <p:cNvPr id="27" name="Rectangle 26"/>
            <p:cNvSpPr/>
            <p:nvPr/>
          </p:nvSpPr>
          <p:spPr>
            <a:xfrm>
              <a:off x="386221" y="1216611"/>
              <a:ext cx="1147728" cy="496147"/>
            </a:xfrm>
            <a:prstGeom prst="rect">
              <a:avLst/>
            </a:prstGeom>
            <a:solidFill>
              <a:schemeClr val="accent2">
                <a:lumMod val="40000"/>
                <a:lumOff val="60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ysClr val="windowText" lastClr="000000"/>
                  </a:solidFill>
                  <a:latin typeface="+mj-lt"/>
                </a:rPr>
                <a:t>Federal</a:t>
              </a:r>
            </a:p>
          </p:txBody>
        </p:sp>
        <p:sp>
          <p:nvSpPr>
            <p:cNvPr id="28" name="Rectangle 27"/>
            <p:cNvSpPr/>
            <p:nvPr/>
          </p:nvSpPr>
          <p:spPr>
            <a:xfrm>
              <a:off x="7352566" y="1216610"/>
              <a:ext cx="1156682" cy="496147"/>
            </a:xfrm>
            <a:prstGeom prst="rect">
              <a:avLst/>
            </a:prstGeom>
            <a:solidFill>
              <a:schemeClr val="accent2">
                <a:lumMod val="40000"/>
                <a:lumOff val="60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ysClr val="windowText" lastClr="000000"/>
                  </a:solidFill>
                  <a:latin typeface="+mj-lt"/>
                </a:rPr>
                <a:t>Local</a:t>
              </a:r>
            </a:p>
          </p:txBody>
        </p:sp>
        <p:pic>
          <p:nvPicPr>
            <p:cNvPr id="31" name="Picture 30" title="Arrow pointing from Federal to Local Requirement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1895614" y="1220302"/>
              <a:ext cx="5267186" cy="459345"/>
            </a:xfrm>
            <a:prstGeom prst="rect">
              <a:avLst/>
            </a:prstGeom>
          </p:spPr>
        </p:pic>
      </p:grpSp>
      <p:sp>
        <p:nvSpPr>
          <p:cNvPr id="26" name="Title 25"/>
          <p:cNvSpPr>
            <a:spLocks noGrp="1"/>
          </p:cNvSpPr>
          <p:nvPr>
            <p:ph type="title"/>
          </p:nvPr>
        </p:nvSpPr>
        <p:spPr>
          <a:xfrm>
            <a:off x="457200" y="0"/>
            <a:ext cx="8229600" cy="990600"/>
          </a:xfrm>
        </p:spPr>
        <p:txBody>
          <a:bodyPr>
            <a:normAutofit/>
          </a:bodyPr>
          <a:lstStyle/>
          <a:p>
            <a:r>
              <a:rPr lang="en-US" sz="4800" dirty="0"/>
              <a:t>Sequence of Requirements</a:t>
            </a:r>
          </a:p>
        </p:txBody>
      </p:sp>
      <p:sp>
        <p:nvSpPr>
          <p:cNvPr id="3" name="Footer Placeholder 2"/>
          <p:cNvSpPr>
            <a:spLocks noGrp="1"/>
          </p:cNvSpPr>
          <p:nvPr>
            <p:ph type="ftr" sz="quarter" idx="11"/>
          </p:nvPr>
        </p:nvSpPr>
        <p:spPr/>
        <p:txBody>
          <a:bodyPr/>
          <a:lstStyle/>
          <a:p>
            <a:r>
              <a:rPr lang="en-US"/>
              <a:t>Funding and Grants</a:t>
            </a:r>
            <a:endParaRPr lang="en-US" dirty="0"/>
          </a:p>
        </p:txBody>
      </p:sp>
      <p:sp>
        <p:nvSpPr>
          <p:cNvPr id="15" name="Slide Number Placeholder 14"/>
          <p:cNvSpPr>
            <a:spLocks noGrp="1"/>
          </p:cNvSpPr>
          <p:nvPr>
            <p:ph type="sldNum" sz="quarter" idx="12"/>
          </p:nvPr>
        </p:nvSpPr>
        <p:spPr/>
        <p:txBody>
          <a:bodyPr/>
          <a:lstStyle/>
          <a:p>
            <a:fld id="{AB303E0F-8315-47ED-910B-559E029FA10E}" type="slidenum">
              <a:rPr lang="en-US" smtClean="0"/>
              <a:t>42</a:t>
            </a:fld>
            <a:endParaRPr lang="en-US" dirty="0"/>
          </a:p>
        </p:txBody>
      </p:sp>
    </p:spTree>
    <p:extLst>
      <p:ext uri="{BB962C8B-B14F-4D97-AF65-F5344CB8AC3E}">
        <p14:creationId xmlns:p14="http://schemas.microsoft.com/office/powerpoint/2010/main" val="3671772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tx1"/>
                </a:solidFill>
              </a:rPr>
              <a:t>WIOA Title II</a:t>
            </a:r>
          </a:p>
          <a:p>
            <a:pPr marL="0" indent="0">
              <a:buNone/>
            </a:pPr>
            <a:r>
              <a:rPr lang="en-US" dirty="0">
                <a:hlinkClick r:id="rId2"/>
              </a:rPr>
              <a:t>WIOA Title II / AEFLA Regulations § 463.20-26</a:t>
            </a:r>
            <a:endParaRPr lang="en-US" dirty="0"/>
          </a:p>
          <a:p>
            <a:pPr marL="0" indent="0">
              <a:buNone/>
            </a:pPr>
            <a:endParaRPr lang="en-US" dirty="0"/>
          </a:p>
          <a:p>
            <a:pPr marL="0" indent="0">
              <a:buNone/>
            </a:pPr>
            <a:r>
              <a:rPr lang="en-US" b="1" dirty="0">
                <a:solidFill>
                  <a:schemeClr val="tx1"/>
                </a:solidFill>
              </a:rPr>
              <a:t>TWC Rules</a:t>
            </a:r>
          </a:p>
          <a:p>
            <a:r>
              <a:rPr lang="en-US" dirty="0">
                <a:solidFill>
                  <a:schemeClr val="tx1"/>
                </a:solidFill>
              </a:rPr>
              <a:t>Chapter 800: General Administration: </a:t>
            </a:r>
            <a:r>
              <a:rPr lang="en-US" dirty="0">
                <a:solidFill>
                  <a:schemeClr val="tx1"/>
                </a:solidFill>
                <a:hlinkClick r:id="rId3" tooltip="Chapter 800: General Administration TAC Rules"/>
              </a:rPr>
              <a:t>http://www.twc.state.tx.us/files/twc/rules-chapter-800-general-administration-twc.pdf</a:t>
            </a:r>
            <a:r>
              <a:rPr lang="en-US" dirty="0">
                <a:solidFill>
                  <a:schemeClr val="tx1"/>
                </a:solidFill>
              </a:rPr>
              <a:t> </a:t>
            </a:r>
            <a:endParaRPr lang="en-US" dirty="0">
              <a:solidFill>
                <a:schemeClr val="tx1"/>
              </a:solidFill>
              <a:hlinkClick r:id="rId4"/>
            </a:endParaRPr>
          </a:p>
          <a:p>
            <a:r>
              <a:rPr lang="en-US" dirty="0">
                <a:solidFill>
                  <a:schemeClr val="tx1"/>
                </a:solidFill>
              </a:rPr>
              <a:t>Chapter 802: Integrity of the Texas Workforce System: </a:t>
            </a:r>
            <a:r>
              <a:rPr lang="en-US" dirty="0">
                <a:solidFill>
                  <a:schemeClr val="tx1"/>
                </a:solidFill>
                <a:hlinkClick r:id="rId5" tooltip="Chapter 802: Integrity of the Texas Workforce System TAC Rules"/>
              </a:rPr>
              <a:t>http://www.twc.state.tx.us/files/twc/rules-chapter-802-integrity-texas-workforce-system-twc.pdf</a:t>
            </a:r>
            <a:endParaRPr lang="en-US" dirty="0">
              <a:solidFill>
                <a:schemeClr val="tx1"/>
              </a:solidFill>
            </a:endParaRPr>
          </a:p>
          <a:p>
            <a:r>
              <a:rPr lang="en-US" dirty="0">
                <a:solidFill>
                  <a:schemeClr val="tx1"/>
                </a:solidFill>
              </a:rPr>
              <a:t>Chapter 805: Adult Education and Literacy: </a:t>
            </a:r>
            <a:r>
              <a:rPr lang="en-US" dirty="0">
                <a:solidFill>
                  <a:schemeClr val="tx1"/>
                </a:solidFill>
                <a:hlinkClick r:id="rId4" tooltip="Chapter 805: Adult Education and Literacy TAC Rules"/>
              </a:rPr>
              <a:t>http://www.twc.state.tx.us/files/twc/rules-chapter-805-adult-education-literacy-twc.pdf</a:t>
            </a:r>
            <a:endParaRPr lang="en-US" b="1" dirty="0">
              <a:solidFill>
                <a:schemeClr val="tx1"/>
              </a:solidFill>
            </a:endParaRPr>
          </a:p>
          <a:p>
            <a:endParaRPr lang="en-US" dirty="0"/>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43</a:t>
            </a:fld>
            <a:endParaRPr lang="en-US" dirty="0"/>
          </a:p>
        </p:txBody>
      </p:sp>
    </p:spTree>
    <p:extLst>
      <p:ext uri="{BB962C8B-B14F-4D97-AF65-F5344CB8AC3E}">
        <p14:creationId xmlns:p14="http://schemas.microsoft.com/office/powerpoint/2010/main" val="483741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907087" y="723900"/>
            <a:ext cx="3008313" cy="2095500"/>
          </a:xfrm>
        </p:spPr>
        <p:txBody>
          <a:bodyPr/>
          <a:lstStyle/>
          <a:p>
            <a:pPr algn="l"/>
            <a:r>
              <a:rPr lang="en-US" sz="3600" dirty="0">
                <a:solidFill>
                  <a:schemeClr val="bg2">
                    <a:lumMod val="25000"/>
                  </a:schemeClr>
                </a:solidFill>
              </a:rPr>
              <a:t>Thank You</a:t>
            </a:r>
            <a:endParaRPr lang="en-US" sz="3600" dirty="0"/>
          </a:p>
        </p:txBody>
      </p:sp>
      <p:sp>
        <p:nvSpPr>
          <p:cNvPr id="11" name="Text Placeholder 10"/>
          <p:cNvSpPr>
            <a:spLocks noGrp="1"/>
          </p:cNvSpPr>
          <p:nvPr>
            <p:ph type="body" sz="half" idx="2"/>
          </p:nvPr>
        </p:nvSpPr>
        <p:spPr/>
        <p:txBody>
          <a:bodyPr>
            <a:normAutofit fontScale="92500" lnSpcReduction="10000"/>
          </a:bodyPr>
          <a:lstStyle/>
          <a:p>
            <a:pPr algn="l"/>
            <a:endParaRPr lang="en-US" sz="2000" dirty="0">
              <a:solidFill>
                <a:schemeClr val="accent1">
                  <a:lumMod val="50000"/>
                </a:schemeClr>
              </a:solidFill>
            </a:endParaRPr>
          </a:p>
          <a:p>
            <a:pPr algn="l"/>
            <a:endParaRPr lang="en-US" sz="1800" dirty="0">
              <a:solidFill>
                <a:schemeClr val="accent1">
                  <a:lumMod val="50000"/>
                </a:schemeClr>
              </a:solidFill>
            </a:endParaRPr>
          </a:p>
          <a:p>
            <a:pPr algn="l"/>
            <a:endParaRPr lang="en-US" sz="1800" dirty="0">
              <a:solidFill>
                <a:schemeClr val="accent1">
                  <a:lumMod val="50000"/>
                </a:schemeClr>
              </a:solidFill>
            </a:endParaRPr>
          </a:p>
          <a:p>
            <a:pPr algn="l"/>
            <a:endParaRPr lang="en-US" sz="1800" dirty="0">
              <a:solidFill>
                <a:schemeClr val="accent1">
                  <a:lumMod val="50000"/>
                </a:schemeClr>
              </a:solidFill>
            </a:endParaRPr>
          </a:p>
          <a:p>
            <a:pPr algn="l"/>
            <a:r>
              <a:rPr lang="en-US" sz="1800" dirty="0">
                <a:solidFill>
                  <a:schemeClr val="accent1">
                    <a:lumMod val="50000"/>
                  </a:schemeClr>
                </a:solidFill>
              </a:rPr>
              <a:t>Anson Green</a:t>
            </a:r>
            <a:br>
              <a:rPr lang="en-US" sz="1800" dirty="0">
                <a:solidFill>
                  <a:schemeClr val="accent1">
                    <a:lumMod val="50000"/>
                  </a:schemeClr>
                </a:solidFill>
              </a:rPr>
            </a:br>
            <a:r>
              <a:rPr lang="en-US" sz="1800" dirty="0">
                <a:solidFill>
                  <a:schemeClr val="accent1">
                    <a:lumMod val="50000"/>
                  </a:schemeClr>
                </a:solidFill>
              </a:rPr>
              <a:t>State Director </a:t>
            </a:r>
            <a:br>
              <a:rPr lang="en-US" sz="1800" dirty="0">
                <a:solidFill>
                  <a:schemeClr val="accent1">
                    <a:lumMod val="50000"/>
                  </a:schemeClr>
                </a:solidFill>
              </a:rPr>
            </a:br>
            <a:r>
              <a:rPr lang="en-US" sz="1800" dirty="0">
                <a:solidFill>
                  <a:schemeClr val="accent1">
                    <a:lumMod val="50000"/>
                  </a:schemeClr>
                </a:solidFill>
              </a:rPr>
              <a:t>Adult Education and Literacy</a:t>
            </a:r>
            <a:br>
              <a:rPr lang="en-US" sz="1800" dirty="0">
                <a:solidFill>
                  <a:schemeClr val="accent1">
                    <a:lumMod val="50000"/>
                  </a:schemeClr>
                </a:solidFill>
              </a:rPr>
            </a:br>
            <a:r>
              <a:rPr lang="en-US" sz="1800" dirty="0">
                <a:solidFill>
                  <a:schemeClr val="accent1">
                    <a:lumMod val="50000"/>
                  </a:schemeClr>
                </a:solidFill>
              </a:rPr>
              <a:t>Texas Workforce Commission</a:t>
            </a:r>
          </a:p>
          <a:p>
            <a:pPr algn="l"/>
            <a:r>
              <a:rPr lang="en-US" sz="1800" dirty="0">
                <a:solidFill>
                  <a:schemeClr val="accent1">
                    <a:lumMod val="50000"/>
                  </a:schemeClr>
                </a:solidFill>
              </a:rPr>
              <a:t>July 2017</a:t>
            </a:r>
          </a:p>
        </p:txBody>
      </p:sp>
      <p:pic>
        <p:nvPicPr>
          <p:cNvPr id="3" name="Content Placeholder 2" title="Image of a file folder that says grant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8669" y="1579594"/>
            <a:ext cx="4876800" cy="3240024"/>
          </a:xfrm>
        </p:spPr>
      </p:pic>
      <p:sp>
        <p:nvSpPr>
          <p:cNvPr id="2" name="Footer Placeholder 1"/>
          <p:cNvSpPr>
            <a:spLocks noGrp="1"/>
          </p:cNvSpPr>
          <p:nvPr>
            <p:ph type="ftr" sz="quarter" idx="11"/>
          </p:nvPr>
        </p:nvSpPr>
        <p:spPr/>
        <p:txBody>
          <a:bodyPr/>
          <a:lstStyle/>
          <a:p>
            <a:r>
              <a:rPr lang="en-US"/>
              <a:t>Funding and Grants</a:t>
            </a:r>
            <a:endParaRPr lang="en-US" dirty="0"/>
          </a:p>
        </p:txBody>
      </p:sp>
      <p:sp>
        <p:nvSpPr>
          <p:cNvPr id="4" name="Slide Number Placeholder 3"/>
          <p:cNvSpPr>
            <a:spLocks noGrp="1"/>
          </p:cNvSpPr>
          <p:nvPr>
            <p:ph type="sldNum" sz="quarter" idx="12"/>
          </p:nvPr>
        </p:nvSpPr>
        <p:spPr/>
        <p:txBody>
          <a:bodyPr/>
          <a:lstStyle/>
          <a:p>
            <a:fld id="{AB303E0F-8315-47ED-910B-559E029FA10E}" type="slidenum">
              <a:rPr lang="en-US" smtClean="0"/>
              <a:t>44</a:t>
            </a:fld>
            <a:endParaRPr lang="en-US" dirty="0"/>
          </a:p>
        </p:txBody>
      </p:sp>
    </p:spTree>
    <p:extLst>
      <p:ext uri="{BB962C8B-B14F-4D97-AF65-F5344CB8AC3E}">
        <p14:creationId xmlns:p14="http://schemas.microsoft.com/office/powerpoint/2010/main" val="251162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title="Funding flow from federal to grant recipients"/>
          <p:cNvGraphicFramePr>
            <a:graphicFrameLocks noGrp="1"/>
          </p:cNvGraphicFramePr>
          <p:nvPr>
            <p:ph idx="1"/>
            <p:extLst>
              <p:ext uri="{D42A27DB-BD31-4B8C-83A1-F6EECF244321}">
                <p14:modId xmlns:p14="http://schemas.microsoft.com/office/powerpoint/2010/main" val="3661535070"/>
              </p:ext>
            </p:extLst>
          </p:nvPr>
        </p:nvGraphicFramePr>
        <p:xfrm>
          <a:off x="-1066800" y="59706"/>
          <a:ext cx="113538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85800" y="21021"/>
            <a:ext cx="8138465" cy="1066800"/>
          </a:xfrm>
          <a:solidFill>
            <a:schemeClr val="bg1"/>
          </a:solidFill>
        </p:spPr>
        <p:txBody>
          <a:bodyPr/>
          <a:lstStyle/>
          <a:p>
            <a:r>
              <a:rPr lang="en-US" sz="4400" dirty="0"/>
              <a:t>Funding Flow</a:t>
            </a:r>
          </a:p>
        </p:txBody>
      </p:sp>
    </p:spTree>
    <p:extLst>
      <p:ext uri="{BB962C8B-B14F-4D97-AF65-F5344CB8AC3E}">
        <p14:creationId xmlns:p14="http://schemas.microsoft.com/office/powerpoint/2010/main" val="94051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tx2">
                    <a:lumMod val="50000"/>
                  </a:schemeClr>
                </a:solidFill>
              </a:rPr>
              <a:t>Competitive Grant Requirements and Guidelines </a:t>
            </a:r>
          </a:p>
        </p:txBody>
      </p:sp>
      <p:pic>
        <p:nvPicPr>
          <p:cNvPr id="11" name="Content Placeholder 10" title="Funding next exit sig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138" y="2158802"/>
            <a:ext cx="4995862" cy="2081609"/>
          </a:xfrm>
        </p:spPr>
      </p:pic>
      <p:sp>
        <p:nvSpPr>
          <p:cNvPr id="8" name="Text Placeholder 7"/>
          <p:cNvSpPr>
            <a:spLocks noGrp="1"/>
          </p:cNvSpPr>
          <p:nvPr>
            <p:ph type="body" sz="half" idx="2"/>
          </p:nvPr>
        </p:nvSpPr>
        <p:spPr/>
        <p:txBody>
          <a:bodyPr/>
          <a:lstStyle/>
          <a:p>
            <a:r>
              <a:rPr lang="en-US" dirty="0">
                <a:solidFill>
                  <a:schemeClr val="tx2">
                    <a:lumMod val="75000"/>
                  </a:schemeClr>
                </a:solidFill>
              </a:rPr>
              <a:t>Part 2</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6</a:t>
            </a:fld>
            <a:endParaRPr lang="en-US" dirty="0"/>
          </a:p>
        </p:txBody>
      </p:sp>
    </p:spTree>
    <p:extLst>
      <p:ext uri="{BB962C8B-B14F-4D97-AF65-F5344CB8AC3E}">
        <p14:creationId xmlns:p14="http://schemas.microsoft.com/office/powerpoint/2010/main" val="396083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State and Federal Requirements</a:t>
            </a:r>
          </a:p>
        </p:txBody>
      </p:sp>
      <p:graphicFrame>
        <p:nvGraphicFramePr>
          <p:cNvPr id="10" name="Content Placeholder 9" descr="Image showing how fund requirments flow from federal and state sources" title="Funding Flow"/>
          <p:cNvGraphicFramePr>
            <a:graphicFrameLocks noGrp="1"/>
          </p:cNvGraphicFramePr>
          <p:nvPr>
            <p:ph idx="1"/>
            <p:extLst>
              <p:ext uri="{D42A27DB-BD31-4B8C-83A1-F6EECF244321}">
                <p14:modId xmlns:p14="http://schemas.microsoft.com/office/powerpoint/2010/main" val="3224124158"/>
              </p:ext>
            </p:extLst>
          </p:nvPr>
        </p:nvGraphicFramePr>
        <p:xfrm>
          <a:off x="590204"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a:t>Funding and Grants</a:t>
            </a:r>
            <a:endParaRPr lang="en-US" dirty="0"/>
          </a:p>
        </p:txBody>
      </p:sp>
      <p:sp>
        <p:nvSpPr>
          <p:cNvPr id="6" name="Slide Number Placeholder 5"/>
          <p:cNvSpPr>
            <a:spLocks noGrp="1"/>
          </p:cNvSpPr>
          <p:nvPr>
            <p:ph type="sldNum" sz="quarter" idx="12"/>
          </p:nvPr>
        </p:nvSpPr>
        <p:spPr/>
        <p:txBody>
          <a:bodyPr/>
          <a:lstStyle/>
          <a:p>
            <a:fld id="{AB303E0F-8315-47ED-910B-559E029FA10E}" type="slidenum">
              <a:rPr lang="en-US" smtClean="0"/>
              <a:t>7</a:t>
            </a:fld>
            <a:endParaRPr lang="en-US" dirty="0"/>
          </a:p>
        </p:txBody>
      </p:sp>
    </p:spTree>
    <p:extLst>
      <p:ext uri="{BB962C8B-B14F-4D97-AF65-F5344CB8AC3E}">
        <p14:creationId xmlns:p14="http://schemas.microsoft.com/office/powerpoint/2010/main" val="318304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Citations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tx1"/>
                </a:solidFill>
              </a:rPr>
              <a:t>WIOA Title II</a:t>
            </a:r>
          </a:p>
          <a:p>
            <a:pPr marL="0" indent="0">
              <a:buNone/>
            </a:pPr>
            <a:r>
              <a:rPr lang="en-US" dirty="0">
                <a:hlinkClick r:id="rId2" tooltip="WIOA Title II / AEFLA Regulations § 463.20-26"/>
              </a:rPr>
              <a:t>WIOA Title II / AEFLA Regulations § 463.20-26</a:t>
            </a:r>
            <a:endParaRPr lang="en-US" dirty="0"/>
          </a:p>
          <a:p>
            <a:pPr marL="0" indent="0">
              <a:buNone/>
            </a:pPr>
            <a:endParaRPr lang="en-US" dirty="0"/>
          </a:p>
          <a:p>
            <a:pPr marL="0" indent="0">
              <a:buNone/>
            </a:pPr>
            <a:r>
              <a:rPr lang="en-US" b="1" dirty="0">
                <a:solidFill>
                  <a:schemeClr val="tx1"/>
                </a:solidFill>
              </a:rPr>
              <a:t>TWC Rules</a:t>
            </a:r>
          </a:p>
          <a:p>
            <a:r>
              <a:rPr lang="en-US" dirty="0">
                <a:solidFill>
                  <a:schemeClr val="tx1"/>
                </a:solidFill>
              </a:rPr>
              <a:t>Chapter 800: General Administration: </a:t>
            </a:r>
            <a:r>
              <a:rPr lang="en-US" dirty="0">
                <a:solidFill>
                  <a:schemeClr val="tx1"/>
                </a:solidFill>
                <a:hlinkClick r:id="rId3" tooltip="Chapter 800: General Administration TAC Rules"/>
              </a:rPr>
              <a:t>http://www.twc.state.tx.us/files/twc/rules-chapter-800-general-administration-twc.pdf</a:t>
            </a:r>
            <a:r>
              <a:rPr lang="en-US" dirty="0">
                <a:solidFill>
                  <a:schemeClr val="tx1"/>
                </a:solidFill>
              </a:rPr>
              <a:t> </a:t>
            </a:r>
            <a:endParaRPr lang="en-US" dirty="0">
              <a:solidFill>
                <a:schemeClr val="tx1"/>
              </a:solidFill>
              <a:hlinkClick r:id="rId4"/>
            </a:endParaRPr>
          </a:p>
          <a:p>
            <a:r>
              <a:rPr lang="en-US" dirty="0">
                <a:solidFill>
                  <a:schemeClr val="tx1"/>
                </a:solidFill>
              </a:rPr>
              <a:t>Chapter 802: Integrity of the Texas Workforce System: </a:t>
            </a:r>
            <a:r>
              <a:rPr lang="en-US" dirty="0">
                <a:solidFill>
                  <a:schemeClr val="tx1"/>
                </a:solidFill>
                <a:hlinkClick r:id="rId5" tooltip="Chapter 802: Integrity of the Texas Workforce System TAC Rules"/>
              </a:rPr>
              <a:t>http://www.twc.state.tx.us/files/twc/rules-chapter-802-integrity-texas-workforce-system-twc.pdf</a:t>
            </a:r>
            <a:endParaRPr lang="en-US" dirty="0">
              <a:solidFill>
                <a:schemeClr val="tx1"/>
              </a:solidFill>
            </a:endParaRPr>
          </a:p>
          <a:p>
            <a:r>
              <a:rPr lang="en-US" dirty="0">
                <a:solidFill>
                  <a:schemeClr val="tx1"/>
                </a:solidFill>
              </a:rPr>
              <a:t>Chapter 805: Adult Education and Literacy: </a:t>
            </a:r>
            <a:r>
              <a:rPr lang="en-US" dirty="0">
                <a:solidFill>
                  <a:schemeClr val="tx1"/>
                </a:solidFill>
                <a:hlinkClick r:id="rId4" tooltip="Chapter 805: Adult Education and Literacy TAC Rules"/>
              </a:rPr>
              <a:t>http://www.twc.state.tx.us/files/twc/rules-chapter-805-adult-education-literacy-twc.pdf</a:t>
            </a:r>
            <a:endParaRPr lang="en-US" b="1" dirty="0">
              <a:solidFill>
                <a:schemeClr val="tx1"/>
              </a:solidFill>
            </a:endParaRPr>
          </a:p>
          <a:p>
            <a:endParaRPr lang="en-US" dirty="0"/>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8</a:t>
            </a:fld>
            <a:endParaRPr lang="en-US" dirty="0"/>
          </a:p>
        </p:txBody>
      </p:sp>
    </p:spTree>
    <p:extLst>
      <p:ext uri="{BB962C8B-B14F-4D97-AF65-F5344CB8AC3E}">
        <p14:creationId xmlns:p14="http://schemas.microsoft.com/office/powerpoint/2010/main" val="98468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Federal Regulations</a:t>
            </a:r>
          </a:p>
        </p:txBody>
      </p:sp>
      <p:sp>
        <p:nvSpPr>
          <p:cNvPr id="7" name="Text Placeholder 6"/>
          <p:cNvSpPr>
            <a:spLocks noGrp="1"/>
          </p:cNvSpPr>
          <p:nvPr>
            <p:ph type="body" idx="1"/>
          </p:nvPr>
        </p:nvSpPr>
        <p:spPr/>
        <p:txBody>
          <a:bodyPr/>
          <a:lstStyle/>
          <a:p>
            <a:r>
              <a:rPr lang="en-US" dirty="0">
                <a:solidFill>
                  <a:schemeClr val="tx1"/>
                </a:solidFill>
              </a:rPr>
              <a:t>WIOA Title II / AEFLA Regulations § 463.20-26</a:t>
            </a:r>
          </a:p>
        </p:txBody>
      </p:sp>
      <p:sp>
        <p:nvSpPr>
          <p:cNvPr id="4" name="Footer Placeholder 3"/>
          <p:cNvSpPr>
            <a:spLocks noGrp="1"/>
          </p:cNvSpPr>
          <p:nvPr>
            <p:ph type="ftr" sz="quarter" idx="11"/>
          </p:nvPr>
        </p:nvSpPr>
        <p:spPr/>
        <p:txBody>
          <a:bodyPr/>
          <a:lstStyle/>
          <a:p>
            <a:r>
              <a:rPr lang="en-US"/>
              <a:t>Funding and Grants</a:t>
            </a:r>
            <a:endParaRPr lang="en-US" dirty="0"/>
          </a:p>
        </p:txBody>
      </p:sp>
      <p:sp>
        <p:nvSpPr>
          <p:cNvPr id="5" name="Slide Number Placeholder 4"/>
          <p:cNvSpPr>
            <a:spLocks noGrp="1"/>
          </p:cNvSpPr>
          <p:nvPr>
            <p:ph type="sldNum" sz="quarter" idx="12"/>
          </p:nvPr>
        </p:nvSpPr>
        <p:spPr/>
        <p:txBody>
          <a:bodyPr/>
          <a:lstStyle/>
          <a:p>
            <a:fld id="{AB303E0F-8315-47ED-910B-559E029FA10E}" type="slidenum">
              <a:rPr lang="en-US" smtClean="0"/>
              <a:t>9</a:t>
            </a:fld>
            <a:endParaRPr lang="en-US" dirty="0"/>
          </a:p>
        </p:txBody>
      </p:sp>
    </p:spTree>
    <p:extLst>
      <p:ext uri="{BB962C8B-B14F-4D97-AF65-F5344CB8AC3E}">
        <p14:creationId xmlns:p14="http://schemas.microsoft.com/office/powerpoint/2010/main" val="5563949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11587</TotalTime>
  <Words>2153</Words>
  <Application>Microsoft Office PowerPoint</Application>
  <PresentationFormat>On-screen Show (4:3)</PresentationFormat>
  <Paragraphs>425</Paragraphs>
  <Slides>44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 Narrow</vt:lpstr>
      <vt:lpstr>Calibri</vt:lpstr>
      <vt:lpstr>Century Gothic</vt:lpstr>
      <vt:lpstr>Courier New</vt:lpstr>
      <vt:lpstr>Palatino Linotype</vt:lpstr>
      <vt:lpstr>Executive</vt:lpstr>
      <vt:lpstr>Texas Adult Education  Funding and Grants</vt:lpstr>
      <vt:lpstr>Overview</vt:lpstr>
      <vt:lpstr>Federal and State  Funding</vt:lpstr>
      <vt:lpstr>Workforce Funding FY 2017</vt:lpstr>
      <vt:lpstr>Funding Flow</vt:lpstr>
      <vt:lpstr>Competitive Grant Requirements and Guidelines </vt:lpstr>
      <vt:lpstr>State and Federal Requirements</vt:lpstr>
      <vt:lpstr>Citations</vt:lpstr>
      <vt:lpstr>Federal Regulations</vt:lpstr>
      <vt:lpstr>Federal Regulations —  Contains Seven Rules</vt:lpstr>
      <vt:lpstr>Competitive Grants—</vt:lpstr>
      <vt:lpstr>13 Considerations</vt:lpstr>
      <vt:lpstr>13 Considerations  for Adult Education and Literacy Grants</vt:lpstr>
      <vt:lpstr>Consideration 1</vt:lpstr>
      <vt:lpstr>Consideration 2</vt:lpstr>
      <vt:lpstr>Consideration 3</vt:lpstr>
      <vt:lpstr>Consideration 4</vt:lpstr>
      <vt:lpstr>Consideration 5</vt:lpstr>
      <vt:lpstr>Consideration 6</vt:lpstr>
      <vt:lpstr>Consideration 7</vt:lpstr>
      <vt:lpstr>Consideration 8</vt:lpstr>
      <vt:lpstr>Consideration 9</vt:lpstr>
      <vt:lpstr>Consideration 10</vt:lpstr>
      <vt:lpstr>Consideration 11</vt:lpstr>
      <vt:lpstr>Consideration 12</vt:lpstr>
      <vt:lpstr>Consideration 13</vt:lpstr>
      <vt:lpstr>Demonstrated Effectiveness WIOA Title II, Section §463.24</vt:lpstr>
      <vt:lpstr>Establishing Demonstrated Effectiveness</vt:lpstr>
      <vt:lpstr>Two Ways to Demonstrate Effectiveness 463.24(b) </vt:lpstr>
      <vt:lpstr>Competitive Grants—  Texas Requirements</vt:lpstr>
      <vt:lpstr>Competitive Grants—  Texas Service Delivery </vt:lpstr>
      <vt:lpstr>Eligible Providers, WIOA Title II</vt:lpstr>
      <vt:lpstr>Important Definitions, §805.2 </vt:lpstr>
      <vt:lpstr>Essential Program  Components, §805.4 </vt:lpstr>
      <vt:lpstr>Program Delivery  System, §805.42 </vt:lpstr>
      <vt:lpstr>Consortium  Requirements, §805.42 </vt:lpstr>
      <vt:lpstr>Local Flexibility—Example 1</vt:lpstr>
      <vt:lpstr>Local Flexibility—Example 2</vt:lpstr>
      <vt:lpstr>Local Flexibility—Example 3</vt:lpstr>
      <vt:lpstr>Local Flexibility—Example 4</vt:lpstr>
      <vt:lpstr>Conclusion</vt:lpstr>
      <vt:lpstr>Sequence of Requirements</vt:lpstr>
      <vt:lpstr>Resources</vt:lpstr>
      <vt:lpstr>Thank You</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AEL 101</dc:title>
  <dc:creator>webbxmac</dc:creator>
  <cp:lastModifiedBy>Green,Anson</cp:lastModifiedBy>
  <cp:revision>325</cp:revision>
  <cp:lastPrinted>2017-01-17T15:35:06Z</cp:lastPrinted>
  <dcterms:created xsi:type="dcterms:W3CDTF">2016-07-13T02:52:02Z</dcterms:created>
  <dcterms:modified xsi:type="dcterms:W3CDTF">2017-07-24T15:40:51Z</dcterms:modified>
</cp:coreProperties>
</file>