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1"/>
  </p:sldMasterIdLst>
  <p:notesMasterIdLst>
    <p:notesMasterId r:id="rId65"/>
  </p:notesMasterIdLst>
  <p:handoutMasterIdLst>
    <p:handoutMasterId r:id="rId66"/>
  </p:handoutMasterIdLst>
  <p:sldIdLst>
    <p:sldId id="256" r:id="rId2"/>
    <p:sldId id="320" r:id="rId3"/>
    <p:sldId id="321" r:id="rId4"/>
    <p:sldId id="322" r:id="rId5"/>
    <p:sldId id="261" r:id="rId6"/>
    <p:sldId id="258" r:id="rId7"/>
    <p:sldId id="260" r:id="rId8"/>
    <p:sldId id="265" r:id="rId9"/>
    <p:sldId id="262" r:id="rId10"/>
    <p:sldId id="263" r:id="rId11"/>
    <p:sldId id="272" r:id="rId12"/>
    <p:sldId id="264" r:id="rId13"/>
    <p:sldId id="267" r:id="rId14"/>
    <p:sldId id="268" r:id="rId15"/>
    <p:sldId id="273" r:id="rId16"/>
    <p:sldId id="271" r:id="rId17"/>
    <p:sldId id="274" r:id="rId18"/>
    <p:sldId id="270" r:id="rId19"/>
    <p:sldId id="269" r:id="rId20"/>
    <p:sldId id="275" r:id="rId21"/>
    <p:sldId id="276" r:id="rId22"/>
    <p:sldId id="278" r:id="rId23"/>
    <p:sldId id="279" r:id="rId24"/>
    <p:sldId id="277"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880" autoAdjust="0"/>
  </p:normalViewPr>
  <p:slideViewPr>
    <p:cSldViewPr snapToGrid="0">
      <p:cViewPr>
        <p:scale>
          <a:sx n="50" d="100"/>
          <a:sy n="50" d="100"/>
        </p:scale>
        <p:origin x="-2294" y="-83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877D3-8478-4B80-B7BD-068337F0A793}"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67B0A3F9-2BAE-4BAF-81AF-56E5E644FD6F}">
      <dgm:prSet phldrT="[Text]"/>
      <dgm:spPr/>
      <dgm:t>
        <a:bodyPr/>
        <a:lstStyle/>
        <a:p>
          <a:r>
            <a:rPr lang="en-US" dirty="0" smtClean="0"/>
            <a:t>June 30, 2016</a:t>
          </a:r>
          <a:endParaRPr lang="en-US" dirty="0"/>
        </a:p>
      </dgm:t>
    </dgm:pt>
    <dgm:pt modelId="{0058A514-E0FE-41EE-BBB5-43BB01167BD3}" type="parTrans" cxnId="{A7E0E83D-6BD8-4F67-9843-2D5AA97399E1}">
      <dgm:prSet/>
      <dgm:spPr/>
      <dgm:t>
        <a:bodyPr/>
        <a:lstStyle/>
        <a:p>
          <a:endParaRPr lang="en-US"/>
        </a:p>
      </dgm:t>
    </dgm:pt>
    <dgm:pt modelId="{10A87422-B830-4D70-9741-73301C682A4D}" type="sibTrans" cxnId="{A7E0E83D-6BD8-4F67-9843-2D5AA97399E1}">
      <dgm:prSet/>
      <dgm:spPr/>
      <dgm:t>
        <a:bodyPr/>
        <a:lstStyle/>
        <a:p>
          <a:endParaRPr lang="en-US"/>
        </a:p>
      </dgm:t>
    </dgm:pt>
    <dgm:pt modelId="{96E8AD7E-18A0-4DC6-96B5-85999883FAA2}">
      <dgm:prSet phldrT="[Text]"/>
      <dgm:spPr/>
      <dgm:t>
        <a:bodyPr/>
        <a:lstStyle/>
        <a:p>
          <a:r>
            <a:rPr lang="en-US" dirty="0" smtClean="0"/>
            <a:t>Release 2.8 Deployed</a:t>
          </a:r>
          <a:endParaRPr lang="en-US" dirty="0"/>
        </a:p>
      </dgm:t>
    </dgm:pt>
    <dgm:pt modelId="{081C9BBA-75F7-4049-AC4B-0FB55A8E3031}" type="parTrans" cxnId="{05122D52-692F-44D7-B252-3E836B0EFD22}">
      <dgm:prSet/>
      <dgm:spPr/>
      <dgm:t>
        <a:bodyPr/>
        <a:lstStyle/>
        <a:p>
          <a:endParaRPr lang="en-US"/>
        </a:p>
      </dgm:t>
    </dgm:pt>
    <dgm:pt modelId="{644B3DE9-2B89-4016-93D6-A859E4EC29B3}" type="sibTrans" cxnId="{05122D52-692F-44D7-B252-3E836B0EFD22}">
      <dgm:prSet/>
      <dgm:spPr/>
      <dgm:t>
        <a:bodyPr/>
        <a:lstStyle/>
        <a:p>
          <a:endParaRPr lang="en-US"/>
        </a:p>
      </dgm:t>
    </dgm:pt>
    <dgm:pt modelId="{017FAC2A-BEB0-4BAD-9C3C-E2D64007D545}">
      <dgm:prSet phldrT="[Text]"/>
      <dgm:spPr/>
      <dgm:t>
        <a:bodyPr/>
        <a:lstStyle/>
        <a:p>
          <a:r>
            <a:rPr lang="en-US" dirty="0" smtClean="0"/>
            <a:t>July 1, 2016</a:t>
          </a:r>
          <a:endParaRPr lang="en-US" dirty="0"/>
        </a:p>
      </dgm:t>
    </dgm:pt>
    <dgm:pt modelId="{99F26A02-0BE9-4D81-9475-FB06847BB11E}" type="parTrans" cxnId="{41F278CA-F57F-4005-A2B4-19EB16B103C9}">
      <dgm:prSet/>
      <dgm:spPr/>
      <dgm:t>
        <a:bodyPr/>
        <a:lstStyle/>
        <a:p>
          <a:endParaRPr lang="en-US"/>
        </a:p>
      </dgm:t>
    </dgm:pt>
    <dgm:pt modelId="{BD0D75A7-A2A1-4763-9751-9A8A9262A2B0}" type="sibTrans" cxnId="{41F278CA-F57F-4005-A2B4-19EB16B103C9}">
      <dgm:prSet/>
      <dgm:spPr/>
      <dgm:t>
        <a:bodyPr/>
        <a:lstStyle/>
        <a:p>
          <a:endParaRPr lang="en-US"/>
        </a:p>
      </dgm:t>
    </dgm:pt>
    <dgm:pt modelId="{F487E9EF-0C50-4D22-9364-9A11041726F8}">
      <dgm:prSet phldrT="[Text]"/>
      <dgm:spPr/>
      <dgm:t>
        <a:bodyPr/>
        <a:lstStyle/>
        <a:p>
          <a:r>
            <a:rPr lang="en-US" dirty="0" smtClean="0"/>
            <a:t>PY’16-’17 open</a:t>
          </a:r>
          <a:endParaRPr lang="en-US" dirty="0"/>
        </a:p>
      </dgm:t>
    </dgm:pt>
    <dgm:pt modelId="{518D08E5-00DB-4C8C-8EF4-1C9980BCAAE2}" type="parTrans" cxnId="{9EBA74A9-6217-413F-9AFD-BAE3BB578A91}">
      <dgm:prSet/>
      <dgm:spPr/>
      <dgm:t>
        <a:bodyPr/>
        <a:lstStyle/>
        <a:p>
          <a:endParaRPr lang="en-US"/>
        </a:p>
      </dgm:t>
    </dgm:pt>
    <dgm:pt modelId="{C4C20534-07C6-4E0A-A681-170054558B32}" type="sibTrans" cxnId="{9EBA74A9-6217-413F-9AFD-BAE3BB578A91}">
      <dgm:prSet/>
      <dgm:spPr/>
      <dgm:t>
        <a:bodyPr/>
        <a:lstStyle/>
        <a:p>
          <a:endParaRPr lang="en-US"/>
        </a:p>
      </dgm:t>
    </dgm:pt>
    <dgm:pt modelId="{B336A162-D849-4541-ADBB-C013AB0696BE}">
      <dgm:prSet phldrT="[Text]"/>
      <dgm:spPr/>
      <dgm:t>
        <a:bodyPr/>
        <a:lstStyle/>
        <a:p>
          <a:r>
            <a:rPr lang="en-US" dirty="0" smtClean="0"/>
            <a:t>- WIOA profile changes for new variables in place</a:t>
          </a:r>
        </a:p>
        <a:p>
          <a:r>
            <a:rPr lang="en-US" dirty="0" smtClean="0"/>
            <a:t>- BEST Plus 2.0 scores can be entered</a:t>
          </a:r>
          <a:endParaRPr lang="en-US" dirty="0"/>
        </a:p>
      </dgm:t>
    </dgm:pt>
    <dgm:pt modelId="{8B0BB280-7CB1-4381-97D6-B7F478DB4DAC}" type="parTrans" cxnId="{795B09A6-9DC8-4DC4-9801-9D656E16B33B}">
      <dgm:prSet/>
      <dgm:spPr/>
      <dgm:t>
        <a:bodyPr/>
        <a:lstStyle/>
        <a:p>
          <a:endParaRPr lang="en-US"/>
        </a:p>
      </dgm:t>
    </dgm:pt>
    <dgm:pt modelId="{B4EFE4B7-C852-4377-9313-3EAEEC60557B}" type="sibTrans" cxnId="{795B09A6-9DC8-4DC4-9801-9D656E16B33B}">
      <dgm:prSet/>
      <dgm:spPr/>
      <dgm:t>
        <a:bodyPr/>
        <a:lstStyle/>
        <a:p>
          <a:endParaRPr lang="en-US"/>
        </a:p>
      </dgm:t>
    </dgm:pt>
    <dgm:pt modelId="{D1BB8B86-1347-441E-B367-7D32C4B2165A}">
      <dgm:prSet phldrT="[Text]"/>
      <dgm:spPr/>
      <dgm:t>
        <a:bodyPr/>
        <a:lstStyle/>
        <a:p>
          <a:r>
            <a:rPr lang="en-US" dirty="0" smtClean="0"/>
            <a:t>WIOA Profile changes for existing variables in place</a:t>
          </a:r>
          <a:endParaRPr lang="en-US" dirty="0"/>
        </a:p>
      </dgm:t>
    </dgm:pt>
    <dgm:pt modelId="{AD099697-E17F-44F5-965F-F92CD0295733}" type="parTrans" cxnId="{8B125D10-00D7-46DE-9B64-7B33C419B6B4}">
      <dgm:prSet/>
      <dgm:spPr/>
      <dgm:t>
        <a:bodyPr/>
        <a:lstStyle/>
        <a:p>
          <a:endParaRPr lang="en-US"/>
        </a:p>
      </dgm:t>
    </dgm:pt>
    <dgm:pt modelId="{EE38D76D-D74C-40CD-8CB2-2DE90CD80264}" type="sibTrans" cxnId="{8B125D10-00D7-46DE-9B64-7B33C419B6B4}">
      <dgm:prSet/>
      <dgm:spPr/>
      <dgm:t>
        <a:bodyPr/>
        <a:lstStyle/>
        <a:p>
          <a:endParaRPr lang="en-US"/>
        </a:p>
      </dgm:t>
    </dgm:pt>
    <dgm:pt modelId="{761E1983-7F8E-4BCC-A1C4-C0C08CC56333}">
      <dgm:prSet phldrT="[Text]"/>
      <dgm:spPr/>
      <dgm:t>
        <a:bodyPr/>
        <a:lstStyle/>
        <a:p>
          <a:r>
            <a:rPr lang="en-US" dirty="0" smtClean="0"/>
            <a:t>Mid-July</a:t>
          </a:r>
          <a:endParaRPr lang="en-US" dirty="0"/>
        </a:p>
      </dgm:t>
    </dgm:pt>
    <dgm:pt modelId="{90800432-42A7-4603-8D3B-A4888D07E3E2}" type="parTrans" cxnId="{C422BC9D-1B18-45C6-9DBF-51FCF0E0AC33}">
      <dgm:prSet/>
      <dgm:spPr/>
      <dgm:t>
        <a:bodyPr/>
        <a:lstStyle/>
        <a:p>
          <a:endParaRPr lang="en-US"/>
        </a:p>
      </dgm:t>
    </dgm:pt>
    <dgm:pt modelId="{4A610B1D-0664-461B-80B6-541ABC232075}" type="sibTrans" cxnId="{C422BC9D-1B18-45C6-9DBF-51FCF0E0AC33}">
      <dgm:prSet/>
      <dgm:spPr/>
      <dgm:t>
        <a:bodyPr/>
        <a:lstStyle/>
        <a:p>
          <a:endParaRPr lang="en-US"/>
        </a:p>
      </dgm:t>
    </dgm:pt>
    <dgm:pt modelId="{4128FFF0-6130-43C5-8452-2C28CFA0F841}">
      <dgm:prSet phldrT="[Text]"/>
      <dgm:spPr/>
      <dgm:t>
        <a:bodyPr/>
        <a:lstStyle/>
        <a:p>
          <a:r>
            <a:rPr lang="en-US" dirty="0" smtClean="0"/>
            <a:t>Release 2.8b deployed</a:t>
          </a:r>
          <a:endParaRPr lang="en-US" dirty="0"/>
        </a:p>
      </dgm:t>
    </dgm:pt>
    <dgm:pt modelId="{3ADCB9E3-AE85-47A3-BBA5-90DD480A1627}" type="parTrans" cxnId="{D91A48BF-F9E8-4D6F-9851-20F9E5D8E917}">
      <dgm:prSet/>
      <dgm:spPr/>
      <dgm:t>
        <a:bodyPr/>
        <a:lstStyle/>
        <a:p>
          <a:endParaRPr lang="en-US"/>
        </a:p>
      </dgm:t>
    </dgm:pt>
    <dgm:pt modelId="{DE1D75B5-EB59-4E43-8918-7C0184C96396}" type="sibTrans" cxnId="{D91A48BF-F9E8-4D6F-9851-20F9E5D8E917}">
      <dgm:prSet/>
      <dgm:spPr/>
      <dgm:t>
        <a:bodyPr/>
        <a:lstStyle/>
        <a:p>
          <a:endParaRPr lang="en-US"/>
        </a:p>
      </dgm:t>
    </dgm:pt>
    <dgm:pt modelId="{56193984-9114-4966-8085-BD4C5901C578}">
      <dgm:prSet phldrT="[Text]"/>
      <dgm:spPr/>
      <dgm:t>
        <a:bodyPr/>
        <a:lstStyle/>
        <a:p>
          <a:r>
            <a:rPr lang="en-US" dirty="0" smtClean="0"/>
            <a:t>Summer 2016</a:t>
          </a:r>
          <a:endParaRPr lang="en-US" dirty="0"/>
        </a:p>
      </dgm:t>
    </dgm:pt>
    <dgm:pt modelId="{0294756D-0918-4EDF-B71C-FA851E4D7462}" type="parTrans" cxnId="{EABCA4E1-E595-4FC9-8D6E-D5A09B3D0F91}">
      <dgm:prSet/>
      <dgm:spPr/>
      <dgm:t>
        <a:bodyPr/>
        <a:lstStyle/>
        <a:p>
          <a:endParaRPr lang="en-US"/>
        </a:p>
      </dgm:t>
    </dgm:pt>
    <dgm:pt modelId="{470055CA-4D41-4EE6-BF0D-A53F56B085F6}" type="sibTrans" cxnId="{EABCA4E1-E595-4FC9-8D6E-D5A09B3D0F91}">
      <dgm:prSet/>
      <dgm:spPr/>
      <dgm:t>
        <a:bodyPr/>
        <a:lstStyle/>
        <a:p>
          <a:endParaRPr lang="en-US"/>
        </a:p>
      </dgm:t>
    </dgm:pt>
    <dgm:pt modelId="{0001AC0C-BF09-4BEC-83AA-76F247FE3887}">
      <dgm:prSet phldrT="[Text]"/>
      <dgm:spPr/>
      <dgm:t>
        <a:bodyPr/>
        <a:lstStyle/>
        <a:p>
          <a:r>
            <a:rPr lang="en-US" dirty="0" smtClean="0"/>
            <a:t>Changes incorporated into training</a:t>
          </a:r>
          <a:endParaRPr lang="en-US" dirty="0"/>
        </a:p>
      </dgm:t>
    </dgm:pt>
    <dgm:pt modelId="{01F6114D-56B4-4400-A815-9004050A2D81}" type="parTrans" cxnId="{C613CC5C-2CFC-4AF6-AB58-92B63A51A44A}">
      <dgm:prSet/>
      <dgm:spPr/>
      <dgm:t>
        <a:bodyPr/>
        <a:lstStyle/>
        <a:p>
          <a:endParaRPr lang="en-US"/>
        </a:p>
      </dgm:t>
    </dgm:pt>
    <dgm:pt modelId="{0367282E-3759-42B4-B869-05AB1AFB4828}" type="sibTrans" cxnId="{C613CC5C-2CFC-4AF6-AB58-92B63A51A44A}">
      <dgm:prSet/>
      <dgm:spPr/>
      <dgm:t>
        <a:bodyPr/>
        <a:lstStyle/>
        <a:p>
          <a:endParaRPr lang="en-US"/>
        </a:p>
      </dgm:t>
    </dgm:pt>
    <dgm:pt modelId="{7EB3372A-DB5C-4F09-82F1-87E4EC89DF2D}">
      <dgm:prSet phldrT="[Text]"/>
      <dgm:spPr/>
      <dgm:t>
        <a:bodyPr/>
        <a:lstStyle/>
        <a:p>
          <a:r>
            <a:rPr lang="en-US" dirty="0" smtClean="0"/>
            <a:t>Final </a:t>
          </a:r>
          <a:r>
            <a:rPr lang="en-US" dirty="0" err="1" smtClean="0"/>
            <a:t>regs</a:t>
          </a:r>
          <a:r>
            <a:rPr lang="en-US" dirty="0" smtClean="0"/>
            <a:t> reviewed and additional changes planned</a:t>
          </a:r>
          <a:endParaRPr lang="en-US" dirty="0"/>
        </a:p>
      </dgm:t>
    </dgm:pt>
    <dgm:pt modelId="{C20323F2-AE91-44CF-9DF0-EC5C7808B339}" type="parTrans" cxnId="{1CC384D3-4F2E-43BE-BA92-76A4B44D689A}">
      <dgm:prSet/>
      <dgm:spPr/>
      <dgm:t>
        <a:bodyPr/>
        <a:lstStyle/>
        <a:p>
          <a:endParaRPr lang="en-US"/>
        </a:p>
      </dgm:t>
    </dgm:pt>
    <dgm:pt modelId="{8826DDC5-09F7-4B59-B817-7917F8CA80D5}" type="sibTrans" cxnId="{1CC384D3-4F2E-43BE-BA92-76A4B44D689A}">
      <dgm:prSet/>
      <dgm:spPr/>
      <dgm:t>
        <a:bodyPr/>
        <a:lstStyle/>
        <a:p>
          <a:endParaRPr lang="en-US"/>
        </a:p>
      </dgm:t>
    </dgm:pt>
    <dgm:pt modelId="{78F6CABC-04F0-46F5-AB34-B19AF8C912F6}" type="pres">
      <dgm:prSet presAssocID="{596877D3-8478-4B80-B7BD-068337F0A793}" presName="Name0" presStyleCnt="0">
        <dgm:presLayoutVars>
          <dgm:chMax val="7"/>
          <dgm:chPref val="7"/>
          <dgm:dir/>
          <dgm:animOne val="branch"/>
          <dgm:animLvl val="lvl"/>
        </dgm:presLayoutVars>
      </dgm:prSet>
      <dgm:spPr/>
      <dgm:t>
        <a:bodyPr/>
        <a:lstStyle/>
        <a:p>
          <a:endParaRPr lang="en-US"/>
        </a:p>
      </dgm:t>
    </dgm:pt>
    <dgm:pt modelId="{286D6AA6-E5D6-46D8-A34F-D0084A13AEA6}" type="pres">
      <dgm:prSet presAssocID="{67B0A3F9-2BAE-4BAF-81AF-56E5E644FD6F}" presName="ParentComposite" presStyleCnt="0"/>
      <dgm:spPr/>
    </dgm:pt>
    <dgm:pt modelId="{240A50C2-F502-44F0-B3F9-7668B240D151}" type="pres">
      <dgm:prSet presAssocID="{67B0A3F9-2BAE-4BAF-81AF-56E5E644FD6F}" presName="Chord" presStyleLbl="bgShp" presStyleIdx="0" presStyleCnt="4"/>
      <dgm:spPr/>
    </dgm:pt>
    <dgm:pt modelId="{1C6A3E89-324D-4921-936E-AB39F31D38E5}" type="pres">
      <dgm:prSet presAssocID="{67B0A3F9-2BAE-4BAF-81AF-56E5E644FD6F}" presName="Pie" presStyleLbl="alignNode1" presStyleIdx="0" presStyleCnt="4"/>
      <dgm:spPr/>
    </dgm:pt>
    <dgm:pt modelId="{019E4B5A-A9A5-44DE-AD6F-43A06C529C11}" type="pres">
      <dgm:prSet presAssocID="{67B0A3F9-2BAE-4BAF-81AF-56E5E644FD6F}" presName="Parent" presStyleLbl="revTx" presStyleIdx="0" presStyleCnt="8">
        <dgm:presLayoutVars>
          <dgm:chMax val="1"/>
          <dgm:chPref val="1"/>
          <dgm:bulletEnabled val="1"/>
        </dgm:presLayoutVars>
      </dgm:prSet>
      <dgm:spPr/>
      <dgm:t>
        <a:bodyPr/>
        <a:lstStyle/>
        <a:p>
          <a:endParaRPr lang="en-US"/>
        </a:p>
      </dgm:t>
    </dgm:pt>
    <dgm:pt modelId="{CD62B459-3E6F-4858-8F02-74C1D6BB47FD}" type="pres">
      <dgm:prSet presAssocID="{644B3DE9-2B89-4016-93D6-A859E4EC29B3}" presName="negSibTrans" presStyleCnt="0"/>
      <dgm:spPr/>
    </dgm:pt>
    <dgm:pt modelId="{15D8F0C2-23E8-4FEB-A38E-4F6EC8304467}" type="pres">
      <dgm:prSet presAssocID="{67B0A3F9-2BAE-4BAF-81AF-56E5E644FD6F}" presName="composite" presStyleCnt="0"/>
      <dgm:spPr/>
    </dgm:pt>
    <dgm:pt modelId="{77BE18F0-A4A2-489C-A23C-F12E2A4A1B64}" type="pres">
      <dgm:prSet presAssocID="{67B0A3F9-2BAE-4BAF-81AF-56E5E644FD6F}" presName="Child" presStyleLbl="revTx" presStyleIdx="1" presStyleCnt="8">
        <dgm:presLayoutVars>
          <dgm:chMax val="0"/>
          <dgm:chPref val="0"/>
          <dgm:bulletEnabled val="1"/>
        </dgm:presLayoutVars>
      </dgm:prSet>
      <dgm:spPr/>
      <dgm:t>
        <a:bodyPr/>
        <a:lstStyle/>
        <a:p>
          <a:endParaRPr lang="en-US"/>
        </a:p>
      </dgm:t>
    </dgm:pt>
    <dgm:pt modelId="{C013E760-3F8C-4D13-82F4-5E6F8E93C83A}" type="pres">
      <dgm:prSet presAssocID="{10A87422-B830-4D70-9741-73301C682A4D}" presName="sibTrans" presStyleCnt="0"/>
      <dgm:spPr/>
    </dgm:pt>
    <dgm:pt modelId="{CB0E858F-5ED5-4AAC-A279-CC76C6244073}" type="pres">
      <dgm:prSet presAssocID="{017FAC2A-BEB0-4BAD-9C3C-E2D64007D545}" presName="ParentComposite" presStyleCnt="0"/>
      <dgm:spPr/>
    </dgm:pt>
    <dgm:pt modelId="{F85C2F42-BE01-49EC-98D0-DCBC487C4B6B}" type="pres">
      <dgm:prSet presAssocID="{017FAC2A-BEB0-4BAD-9C3C-E2D64007D545}" presName="Chord" presStyleLbl="bgShp" presStyleIdx="1" presStyleCnt="4"/>
      <dgm:spPr/>
    </dgm:pt>
    <dgm:pt modelId="{7E97D3FA-47C4-4305-8FFD-8697204EEEE8}" type="pres">
      <dgm:prSet presAssocID="{017FAC2A-BEB0-4BAD-9C3C-E2D64007D545}" presName="Pie" presStyleLbl="alignNode1" presStyleIdx="1" presStyleCnt="4"/>
      <dgm:spPr/>
    </dgm:pt>
    <dgm:pt modelId="{063256FB-629C-454D-B708-4FCAE92E7282}" type="pres">
      <dgm:prSet presAssocID="{017FAC2A-BEB0-4BAD-9C3C-E2D64007D545}" presName="Parent" presStyleLbl="revTx" presStyleIdx="2" presStyleCnt="8">
        <dgm:presLayoutVars>
          <dgm:chMax val="1"/>
          <dgm:chPref val="1"/>
          <dgm:bulletEnabled val="1"/>
        </dgm:presLayoutVars>
      </dgm:prSet>
      <dgm:spPr/>
      <dgm:t>
        <a:bodyPr/>
        <a:lstStyle/>
        <a:p>
          <a:endParaRPr lang="en-US"/>
        </a:p>
      </dgm:t>
    </dgm:pt>
    <dgm:pt modelId="{58CCB2A3-9019-4D33-9133-4D823E4E4424}" type="pres">
      <dgm:prSet presAssocID="{C4C20534-07C6-4E0A-A681-170054558B32}" presName="negSibTrans" presStyleCnt="0"/>
      <dgm:spPr/>
    </dgm:pt>
    <dgm:pt modelId="{6DCB4512-87C6-4A90-ADC4-4AF7FDACDA84}" type="pres">
      <dgm:prSet presAssocID="{017FAC2A-BEB0-4BAD-9C3C-E2D64007D545}" presName="composite" presStyleCnt="0"/>
      <dgm:spPr/>
    </dgm:pt>
    <dgm:pt modelId="{09B2F3CD-EB8C-4E40-A7C9-BEAF33C1ADE3}" type="pres">
      <dgm:prSet presAssocID="{017FAC2A-BEB0-4BAD-9C3C-E2D64007D545}" presName="Child" presStyleLbl="revTx" presStyleIdx="3" presStyleCnt="8">
        <dgm:presLayoutVars>
          <dgm:chMax val="0"/>
          <dgm:chPref val="0"/>
          <dgm:bulletEnabled val="1"/>
        </dgm:presLayoutVars>
      </dgm:prSet>
      <dgm:spPr/>
      <dgm:t>
        <a:bodyPr/>
        <a:lstStyle/>
        <a:p>
          <a:endParaRPr lang="en-US"/>
        </a:p>
      </dgm:t>
    </dgm:pt>
    <dgm:pt modelId="{630B1B03-EA7F-4081-82BE-510E71827F83}" type="pres">
      <dgm:prSet presAssocID="{BD0D75A7-A2A1-4763-9751-9A8A9262A2B0}" presName="sibTrans" presStyleCnt="0"/>
      <dgm:spPr/>
    </dgm:pt>
    <dgm:pt modelId="{530B6B92-FAC5-458F-9050-C45BEC2CD37E}" type="pres">
      <dgm:prSet presAssocID="{761E1983-7F8E-4BCC-A1C4-C0C08CC56333}" presName="ParentComposite" presStyleCnt="0"/>
      <dgm:spPr/>
    </dgm:pt>
    <dgm:pt modelId="{5E311617-1D7F-40C9-8240-C9E37635C7EB}" type="pres">
      <dgm:prSet presAssocID="{761E1983-7F8E-4BCC-A1C4-C0C08CC56333}" presName="Chord" presStyleLbl="bgShp" presStyleIdx="2" presStyleCnt="4"/>
      <dgm:spPr/>
    </dgm:pt>
    <dgm:pt modelId="{5F2A767F-C53F-4669-ADFC-ABDDA4EFFA30}" type="pres">
      <dgm:prSet presAssocID="{761E1983-7F8E-4BCC-A1C4-C0C08CC56333}" presName="Pie" presStyleLbl="alignNode1" presStyleIdx="2" presStyleCnt="4"/>
      <dgm:spPr/>
    </dgm:pt>
    <dgm:pt modelId="{FC23CE65-5600-4BD6-A991-BF24EB638E05}" type="pres">
      <dgm:prSet presAssocID="{761E1983-7F8E-4BCC-A1C4-C0C08CC56333}" presName="Parent" presStyleLbl="revTx" presStyleIdx="4" presStyleCnt="8">
        <dgm:presLayoutVars>
          <dgm:chMax val="1"/>
          <dgm:chPref val="1"/>
          <dgm:bulletEnabled val="1"/>
        </dgm:presLayoutVars>
      </dgm:prSet>
      <dgm:spPr/>
      <dgm:t>
        <a:bodyPr/>
        <a:lstStyle/>
        <a:p>
          <a:endParaRPr lang="en-US"/>
        </a:p>
      </dgm:t>
    </dgm:pt>
    <dgm:pt modelId="{3F551C87-732D-4FFD-8C91-9C84722ACC79}" type="pres">
      <dgm:prSet presAssocID="{DE1D75B5-EB59-4E43-8918-7C0184C96396}" presName="negSibTrans" presStyleCnt="0"/>
      <dgm:spPr/>
    </dgm:pt>
    <dgm:pt modelId="{4AB85BCE-9033-40F1-9317-E8CB94CAF578}" type="pres">
      <dgm:prSet presAssocID="{761E1983-7F8E-4BCC-A1C4-C0C08CC56333}" presName="composite" presStyleCnt="0"/>
      <dgm:spPr/>
    </dgm:pt>
    <dgm:pt modelId="{C8E4D3CB-EE38-40D6-9778-D417FF1E60BE}" type="pres">
      <dgm:prSet presAssocID="{761E1983-7F8E-4BCC-A1C4-C0C08CC56333}" presName="Child" presStyleLbl="revTx" presStyleIdx="5" presStyleCnt="8">
        <dgm:presLayoutVars>
          <dgm:chMax val="0"/>
          <dgm:chPref val="0"/>
          <dgm:bulletEnabled val="1"/>
        </dgm:presLayoutVars>
      </dgm:prSet>
      <dgm:spPr/>
      <dgm:t>
        <a:bodyPr/>
        <a:lstStyle/>
        <a:p>
          <a:endParaRPr lang="en-US"/>
        </a:p>
      </dgm:t>
    </dgm:pt>
    <dgm:pt modelId="{06220E9F-B224-44FF-8F4C-BBA164C8F10A}" type="pres">
      <dgm:prSet presAssocID="{4A610B1D-0664-461B-80B6-541ABC232075}" presName="sibTrans" presStyleCnt="0"/>
      <dgm:spPr/>
    </dgm:pt>
    <dgm:pt modelId="{384D6365-296D-41E1-82D5-AF2198E84779}" type="pres">
      <dgm:prSet presAssocID="{56193984-9114-4966-8085-BD4C5901C578}" presName="ParentComposite" presStyleCnt="0"/>
      <dgm:spPr/>
    </dgm:pt>
    <dgm:pt modelId="{5A3F41BF-308B-494C-8B27-951DC4CDD9B8}" type="pres">
      <dgm:prSet presAssocID="{56193984-9114-4966-8085-BD4C5901C578}" presName="Chord" presStyleLbl="bgShp" presStyleIdx="3" presStyleCnt="4"/>
      <dgm:spPr/>
    </dgm:pt>
    <dgm:pt modelId="{C94DAF43-0D1F-444D-ADD6-A3CC5F361E35}" type="pres">
      <dgm:prSet presAssocID="{56193984-9114-4966-8085-BD4C5901C578}" presName="Pie" presStyleLbl="alignNode1" presStyleIdx="3" presStyleCnt="4"/>
      <dgm:spPr/>
    </dgm:pt>
    <dgm:pt modelId="{EBB18288-EF3A-4427-B2F8-CAD91AAB1F1D}" type="pres">
      <dgm:prSet presAssocID="{56193984-9114-4966-8085-BD4C5901C578}" presName="Parent" presStyleLbl="revTx" presStyleIdx="6" presStyleCnt="8">
        <dgm:presLayoutVars>
          <dgm:chMax val="1"/>
          <dgm:chPref val="1"/>
          <dgm:bulletEnabled val="1"/>
        </dgm:presLayoutVars>
      </dgm:prSet>
      <dgm:spPr/>
      <dgm:t>
        <a:bodyPr/>
        <a:lstStyle/>
        <a:p>
          <a:endParaRPr lang="en-US"/>
        </a:p>
      </dgm:t>
    </dgm:pt>
    <dgm:pt modelId="{2619611F-8307-422D-8FE7-FABB4CAB81D7}" type="pres">
      <dgm:prSet presAssocID="{0367282E-3759-42B4-B869-05AB1AFB4828}" presName="negSibTrans" presStyleCnt="0"/>
      <dgm:spPr/>
    </dgm:pt>
    <dgm:pt modelId="{F2727A83-3C61-4C00-9A3E-937BF323220E}" type="pres">
      <dgm:prSet presAssocID="{56193984-9114-4966-8085-BD4C5901C578}" presName="composite" presStyleCnt="0"/>
      <dgm:spPr/>
    </dgm:pt>
    <dgm:pt modelId="{78294C18-5BE1-45C3-AA48-731F76B8DF4B}" type="pres">
      <dgm:prSet presAssocID="{56193984-9114-4966-8085-BD4C5901C578}" presName="Child" presStyleLbl="revTx" presStyleIdx="7" presStyleCnt="8">
        <dgm:presLayoutVars>
          <dgm:chMax val="0"/>
          <dgm:chPref val="0"/>
          <dgm:bulletEnabled val="1"/>
        </dgm:presLayoutVars>
      </dgm:prSet>
      <dgm:spPr/>
      <dgm:t>
        <a:bodyPr/>
        <a:lstStyle/>
        <a:p>
          <a:endParaRPr lang="en-US"/>
        </a:p>
      </dgm:t>
    </dgm:pt>
  </dgm:ptLst>
  <dgm:cxnLst>
    <dgm:cxn modelId="{98CB7210-8961-4971-9C71-1A1F56E08733}" type="presOf" srcId="{D1BB8B86-1347-441E-B367-7D32C4B2165A}" destId="{77BE18F0-A4A2-489C-A23C-F12E2A4A1B64}" srcOrd="0" destOrd="1" presId="urn:microsoft.com/office/officeart/2009/3/layout/PieProcess"/>
    <dgm:cxn modelId="{1CC384D3-4F2E-43BE-BA92-76A4B44D689A}" srcId="{56193984-9114-4966-8085-BD4C5901C578}" destId="{7EB3372A-DB5C-4F09-82F1-87E4EC89DF2D}" srcOrd="1" destOrd="0" parTransId="{C20323F2-AE91-44CF-9DF0-EC5C7808B339}" sibTransId="{8826DDC5-09F7-4B59-B817-7917F8CA80D5}"/>
    <dgm:cxn modelId="{D2B2361E-3435-408B-A9A3-898BE71E28C7}" type="presOf" srcId="{017FAC2A-BEB0-4BAD-9C3C-E2D64007D545}" destId="{063256FB-629C-454D-B708-4FCAE92E7282}" srcOrd="0" destOrd="0" presId="urn:microsoft.com/office/officeart/2009/3/layout/PieProcess"/>
    <dgm:cxn modelId="{A7E0E83D-6BD8-4F67-9843-2D5AA97399E1}" srcId="{596877D3-8478-4B80-B7BD-068337F0A793}" destId="{67B0A3F9-2BAE-4BAF-81AF-56E5E644FD6F}" srcOrd="0" destOrd="0" parTransId="{0058A514-E0FE-41EE-BBB5-43BB01167BD3}" sibTransId="{10A87422-B830-4D70-9741-73301C682A4D}"/>
    <dgm:cxn modelId="{05122D52-692F-44D7-B252-3E836B0EFD22}" srcId="{67B0A3F9-2BAE-4BAF-81AF-56E5E644FD6F}" destId="{96E8AD7E-18A0-4DC6-96B5-85999883FAA2}" srcOrd="0" destOrd="0" parTransId="{081C9BBA-75F7-4049-AC4B-0FB55A8E3031}" sibTransId="{644B3DE9-2B89-4016-93D6-A859E4EC29B3}"/>
    <dgm:cxn modelId="{2B0A5EC8-FE0A-424C-B19F-27E8CEA7D8F9}" type="presOf" srcId="{596877D3-8478-4B80-B7BD-068337F0A793}" destId="{78F6CABC-04F0-46F5-AB34-B19AF8C912F6}" srcOrd="0" destOrd="0" presId="urn:microsoft.com/office/officeart/2009/3/layout/PieProcess"/>
    <dgm:cxn modelId="{C613CC5C-2CFC-4AF6-AB58-92B63A51A44A}" srcId="{56193984-9114-4966-8085-BD4C5901C578}" destId="{0001AC0C-BF09-4BEC-83AA-76F247FE3887}" srcOrd="0" destOrd="0" parTransId="{01F6114D-56B4-4400-A815-9004050A2D81}" sibTransId="{0367282E-3759-42B4-B869-05AB1AFB4828}"/>
    <dgm:cxn modelId="{048FAD17-97DB-4819-89B8-724860541925}" type="presOf" srcId="{4128FFF0-6130-43C5-8452-2C28CFA0F841}" destId="{C8E4D3CB-EE38-40D6-9778-D417FF1E60BE}" srcOrd="0" destOrd="0" presId="urn:microsoft.com/office/officeart/2009/3/layout/PieProcess"/>
    <dgm:cxn modelId="{795B09A6-9DC8-4DC4-9801-9D656E16B33B}" srcId="{017FAC2A-BEB0-4BAD-9C3C-E2D64007D545}" destId="{B336A162-D849-4541-ADBB-C013AB0696BE}" srcOrd="1" destOrd="0" parTransId="{8B0BB280-7CB1-4381-97D6-B7F478DB4DAC}" sibTransId="{B4EFE4B7-C852-4377-9313-3EAEEC60557B}"/>
    <dgm:cxn modelId="{457D9BD6-7D74-4E5B-8255-E8B7C5410B38}" type="presOf" srcId="{B336A162-D849-4541-ADBB-C013AB0696BE}" destId="{09B2F3CD-EB8C-4E40-A7C9-BEAF33C1ADE3}" srcOrd="0" destOrd="1" presId="urn:microsoft.com/office/officeart/2009/3/layout/PieProcess"/>
    <dgm:cxn modelId="{9EBA74A9-6217-413F-9AFD-BAE3BB578A91}" srcId="{017FAC2A-BEB0-4BAD-9C3C-E2D64007D545}" destId="{F487E9EF-0C50-4D22-9364-9A11041726F8}" srcOrd="0" destOrd="0" parTransId="{518D08E5-00DB-4C8C-8EF4-1C9980BCAAE2}" sibTransId="{C4C20534-07C6-4E0A-A681-170054558B32}"/>
    <dgm:cxn modelId="{EABCA4E1-E595-4FC9-8D6E-D5A09B3D0F91}" srcId="{596877D3-8478-4B80-B7BD-068337F0A793}" destId="{56193984-9114-4966-8085-BD4C5901C578}" srcOrd="3" destOrd="0" parTransId="{0294756D-0918-4EDF-B71C-FA851E4D7462}" sibTransId="{470055CA-4D41-4EE6-BF0D-A53F56B085F6}"/>
    <dgm:cxn modelId="{C422BC9D-1B18-45C6-9DBF-51FCF0E0AC33}" srcId="{596877D3-8478-4B80-B7BD-068337F0A793}" destId="{761E1983-7F8E-4BCC-A1C4-C0C08CC56333}" srcOrd="2" destOrd="0" parTransId="{90800432-42A7-4603-8D3B-A4888D07E3E2}" sibTransId="{4A610B1D-0664-461B-80B6-541ABC232075}"/>
    <dgm:cxn modelId="{D91A48BF-F9E8-4D6F-9851-20F9E5D8E917}" srcId="{761E1983-7F8E-4BCC-A1C4-C0C08CC56333}" destId="{4128FFF0-6130-43C5-8452-2C28CFA0F841}" srcOrd="0" destOrd="0" parTransId="{3ADCB9E3-AE85-47A3-BBA5-90DD480A1627}" sibTransId="{DE1D75B5-EB59-4E43-8918-7C0184C96396}"/>
    <dgm:cxn modelId="{5E100935-1788-4DB4-B2B2-23AE836B5B95}" type="presOf" srcId="{96E8AD7E-18A0-4DC6-96B5-85999883FAA2}" destId="{77BE18F0-A4A2-489C-A23C-F12E2A4A1B64}" srcOrd="0" destOrd="0" presId="urn:microsoft.com/office/officeart/2009/3/layout/PieProcess"/>
    <dgm:cxn modelId="{6C874164-8986-416D-BFA9-3764AA06C260}" type="presOf" srcId="{0001AC0C-BF09-4BEC-83AA-76F247FE3887}" destId="{78294C18-5BE1-45C3-AA48-731F76B8DF4B}" srcOrd="0" destOrd="0" presId="urn:microsoft.com/office/officeart/2009/3/layout/PieProcess"/>
    <dgm:cxn modelId="{36A14C80-703E-4BC2-B918-D1D77C87992D}" type="presOf" srcId="{67B0A3F9-2BAE-4BAF-81AF-56E5E644FD6F}" destId="{019E4B5A-A9A5-44DE-AD6F-43A06C529C11}" srcOrd="0" destOrd="0" presId="urn:microsoft.com/office/officeart/2009/3/layout/PieProcess"/>
    <dgm:cxn modelId="{4C975805-3B26-4B89-8E67-75BBA824FF04}" type="presOf" srcId="{761E1983-7F8E-4BCC-A1C4-C0C08CC56333}" destId="{FC23CE65-5600-4BD6-A991-BF24EB638E05}" srcOrd="0" destOrd="0" presId="urn:microsoft.com/office/officeart/2009/3/layout/PieProcess"/>
    <dgm:cxn modelId="{41F278CA-F57F-4005-A2B4-19EB16B103C9}" srcId="{596877D3-8478-4B80-B7BD-068337F0A793}" destId="{017FAC2A-BEB0-4BAD-9C3C-E2D64007D545}" srcOrd="1" destOrd="0" parTransId="{99F26A02-0BE9-4D81-9475-FB06847BB11E}" sibTransId="{BD0D75A7-A2A1-4763-9751-9A8A9262A2B0}"/>
    <dgm:cxn modelId="{35B92A15-8B35-47B1-8246-C9622D96D143}" type="presOf" srcId="{F487E9EF-0C50-4D22-9364-9A11041726F8}" destId="{09B2F3CD-EB8C-4E40-A7C9-BEAF33C1ADE3}" srcOrd="0" destOrd="0" presId="urn:microsoft.com/office/officeart/2009/3/layout/PieProcess"/>
    <dgm:cxn modelId="{8B125D10-00D7-46DE-9B64-7B33C419B6B4}" srcId="{67B0A3F9-2BAE-4BAF-81AF-56E5E644FD6F}" destId="{D1BB8B86-1347-441E-B367-7D32C4B2165A}" srcOrd="1" destOrd="0" parTransId="{AD099697-E17F-44F5-965F-F92CD0295733}" sibTransId="{EE38D76D-D74C-40CD-8CB2-2DE90CD80264}"/>
    <dgm:cxn modelId="{6BB009B7-655F-40B5-B351-575DBB4E6D88}" type="presOf" srcId="{7EB3372A-DB5C-4F09-82F1-87E4EC89DF2D}" destId="{78294C18-5BE1-45C3-AA48-731F76B8DF4B}" srcOrd="0" destOrd="1" presId="urn:microsoft.com/office/officeart/2009/3/layout/PieProcess"/>
    <dgm:cxn modelId="{45896CF0-AB3D-47FC-AEDF-CE6E36793AD9}" type="presOf" srcId="{56193984-9114-4966-8085-BD4C5901C578}" destId="{EBB18288-EF3A-4427-B2F8-CAD91AAB1F1D}" srcOrd="0" destOrd="0" presId="urn:microsoft.com/office/officeart/2009/3/layout/PieProcess"/>
    <dgm:cxn modelId="{B04568D2-B39C-4EA9-A5FF-5AA2EB8E68DD}" type="presParOf" srcId="{78F6CABC-04F0-46F5-AB34-B19AF8C912F6}" destId="{286D6AA6-E5D6-46D8-A34F-D0084A13AEA6}" srcOrd="0" destOrd="0" presId="urn:microsoft.com/office/officeart/2009/3/layout/PieProcess"/>
    <dgm:cxn modelId="{8E712D8A-246A-4554-AD27-E8C0379D6AAA}" type="presParOf" srcId="{286D6AA6-E5D6-46D8-A34F-D0084A13AEA6}" destId="{240A50C2-F502-44F0-B3F9-7668B240D151}" srcOrd="0" destOrd="0" presId="urn:microsoft.com/office/officeart/2009/3/layout/PieProcess"/>
    <dgm:cxn modelId="{E43DDC1D-4008-4B48-AEAB-51D32F2B798A}" type="presParOf" srcId="{286D6AA6-E5D6-46D8-A34F-D0084A13AEA6}" destId="{1C6A3E89-324D-4921-936E-AB39F31D38E5}" srcOrd="1" destOrd="0" presId="urn:microsoft.com/office/officeart/2009/3/layout/PieProcess"/>
    <dgm:cxn modelId="{C4FAE9FB-662B-4518-B72F-1FFAF06F91A6}" type="presParOf" srcId="{286D6AA6-E5D6-46D8-A34F-D0084A13AEA6}" destId="{019E4B5A-A9A5-44DE-AD6F-43A06C529C11}" srcOrd="2" destOrd="0" presId="urn:microsoft.com/office/officeart/2009/3/layout/PieProcess"/>
    <dgm:cxn modelId="{E7454F51-7E2F-4EB6-BA56-6C6476415BEE}" type="presParOf" srcId="{78F6CABC-04F0-46F5-AB34-B19AF8C912F6}" destId="{CD62B459-3E6F-4858-8F02-74C1D6BB47FD}" srcOrd="1" destOrd="0" presId="urn:microsoft.com/office/officeart/2009/3/layout/PieProcess"/>
    <dgm:cxn modelId="{2A142A78-1ADC-4B4E-8C40-AAA8E85FF43D}" type="presParOf" srcId="{78F6CABC-04F0-46F5-AB34-B19AF8C912F6}" destId="{15D8F0C2-23E8-4FEB-A38E-4F6EC8304467}" srcOrd="2" destOrd="0" presId="urn:microsoft.com/office/officeart/2009/3/layout/PieProcess"/>
    <dgm:cxn modelId="{5C29D62C-2BE9-4B17-BBB3-95EF56B68025}" type="presParOf" srcId="{15D8F0C2-23E8-4FEB-A38E-4F6EC8304467}" destId="{77BE18F0-A4A2-489C-A23C-F12E2A4A1B64}" srcOrd="0" destOrd="0" presId="urn:microsoft.com/office/officeart/2009/3/layout/PieProcess"/>
    <dgm:cxn modelId="{67878AAD-9135-4BEE-A87E-D54FC92D5AC9}" type="presParOf" srcId="{78F6CABC-04F0-46F5-AB34-B19AF8C912F6}" destId="{C013E760-3F8C-4D13-82F4-5E6F8E93C83A}" srcOrd="3" destOrd="0" presId="urn:microsoft.com/office/officeart/2009/3/layout/PieProcess"/>
    <dgm:cxn modelId="{ECE0CA71-9CDD-414C-B410-6A752D9D8320}" type="presParOf" srcId="{78F6CABC-04F0-46F5-AB34-B19AF8C912F6}" destId="{CB0E858F-5ED5-4AAC-A279-CC76C6244073}" srcOrd="4" destOrd="0" presId="urn:microsoft.com/office/officeart/2009/3/layout/PieProcess"/>
    <dgm:cxn modelId="{48E71A95-6FD5-473F-B570-C4FCFDA8643A}" type="presParOf" srcId="{CB0E858F-5ED5-4AAC-A279-CC76C6244073}" destId="{F85C2F42-BE01-49EC-98D0-DCBC487C4B6B}" srcOrd="0" destOrd="0" presId="urn:microsoft.com/office/officeart/2009/3/layout/PieProcess"/>
    <dgm:cxn modelId="{4B0805A6-A318-414F-B71D-0986F8F058CD}" type="presParOf" srcId="{CB0E858F-5ED5-4AAC-A279-CC76C6244073}" destId="{7E97D3FA-47C4-4305-8FFD-8697204EEEE8}" srcOrd="1" destOrd="0" presId="urn:microsoft.com/office/officeart/2009/3/layout/PieProcess"/>
    <dgm:cxn modelId="{310A9E02-2D63-4987-B3CD-9E7ADB226748}" type="presParOf" srcId="{CB0E858F-5ED5-4AAC-A279-CC76C6244073}" destId="{063256FB-629C-454D-B708-4FCAE92E7282}" srcOrd="2" destOrd="0" presId="urn:microsoft.com/office/officeart/2009/3/layout/PieProcess"/>
    <dgm:cxn modelId="{CFA458FF-6548-45F7-8BF1-F1611708122B}" type="presParOf" srcId="{78F6CABC-04F0-46F5-AB34-B19AF8C912F6}" destId="{58CCB2A3-9019-4D33-9133-4D823E4E4424}" srcOrd="5" destOrd="0" presId="urn:microsoft.com/office/officeart/2009/3/layout/PieProcess"/>
    <dgm:cxn modelId="{DE2BA471-1F91-4304-B0DE-30472C6A6211}" type="presParOf" srcId="{78F6CABC-04F0-46F5-AB34-B19AF8C912F6}" destId="{6DCB4512-87C6-4A90-ADC4-4AF7FDACDA84}" srcOrd="6" destOrd="0" presId="urn:microsoft.com/office/officeart/2009/3/layout/PieProcess"/>
    <dgm:cxn modelId="{78F9776C-8693-4E4B-90B0-0503F3CC44C3}" type="presParOf" srcId="{6DCB4512-87C6-4A90-ADC4-4AF7FDACDA84}" destId="{09B2F3CD-EB8C-4E40-A7C9-BEAF33C1ADE3}" srcOrd="0" destOrd="0" presId="urn:microsoft.com/office/officeart/2009/3/layout/PieProcess"/>
    <dgm:cxn modelId="{2F172796-A771-4E37-AAB5-089EFE7DF980}" type="presParOf" srcId="{78F6CABC-04F0-46F5-AB34-B19AF8C912F6}" destId="{630B1B03-EA7F-4081-82BE-510E71827F83}" srcOrd="7" destOrd="0" presId="urn:microsoft.com/office/officeart/2009/3/layout/PieProcess"/>
    <dgm:cxn modelId="{CE6E0AB9-F180-473F-BF8C-122FE0969A43}" type="presParOf" srcId="{78F6CABC-04F0-46F5-AB34-B19AF8C912F6}" destId="{530B6B92-FAC5-458F-9050-C45BEC2CD37E}" srcOrd="8" destOrd="0" presId="urn:microsoft.com/office/officeart/2009/3/layout/PieProcess"/>
    <dgm:cxn modelId="{E7525B67-953E-4589-9270-E1F84E843225}" type="presParOf" srcId="{530B6B92-FAC5-458F-9050-C45BEC2CD37E}" destId="{5E311617-1D7F-40C9-8240-C9E37635C7EB}" srcOrd="0" destOrd="0" presId="urn:microsoft.com/office/officeart/2009/3/layout/PieProcess"/>
    <dgm:cxn modelId="{254CC414-C647-4BCF-8B60-0905FD9C621C}" type="presParOf" srcId="{530B6B92-FAC5-458F-9050-C45BEC2CD37E}" destId="{5F2A767F-C53F-4669-ADFC-ABDDA4EFFA30}" srcOrd="1" destOrd="0" presId="urn:microsoft.com/office/officeart/2009/3/layout/PieProcess"/>
    <dgm:cxn modelId="{3304E364-033C-48F0-B9AC-24106E6B3632}" type="presParOf" srcId="{530B6B92-FAC5-458F-9050-C45BEC2CD37E}" destId="{FC23CE65-5600-4BD6-A991-BF24EB638E05}" srcOrd="2" destOrd="0" presId="urn:microsoft.com/office/officeart/2009/3/layout/PieProcess"/>
    <dgm:cxn modelId="{6DFB0167-8E18-4AF2-ABD9-01A15C7C6684}" type="presParOf" srcId="{78F6CABC-04F0-46F5-AB34-B19AF8C912F6}" destId="{3F551C87-732D-4FFD-8C91-9C84722ACC79}" srcOrd="9" destOrd="0" presId="urn:microsoft.com/office/officeart/2009/3/layout/PieProcess"/>
    <dgm:cxn modelId="{02CC3ABF-D937-4E8F-8B57-97EC8E873076}" type="presParOf" srcId="{78F6CABC-04F0-46F5-AB34-B19AF8C912F6}" destId="{4AB85BCE-9033-40F1-9317-E8CB94CAF578}" srcOrd="10" destOrd="0" presId="urn:microsoft.com/office/officeart/2009/3/layout/PieProcess"/>
    <dgm:cxn modelId="{AD796020-1350-408E-AF5D-56990DA4CC6C}" type="presParOf" srcId="{4AB85BCE-9033-40F1-9317-E8CB94CAF578}" destId="{C8E4D3CB-EE38-40D6-9778-D417FF1E60BE}" srcOrd="0" destOrd="0" presId="urn:microsoft.com/office/officeart/2009/3/layout/PieProcess"/>
    <dgm:cxn modelId="{706EDA49-BA73-486E-B698-388A3E166EEC}" type="presParOf" srcId="{78F6CABC-04F0-46F5-AB34-B19AF8C912F6}" destId="{06220E9F-B224-44FF-8F4C-BBA164C8F10A}" srcOrd="11" destOrd="0" presId="urn:microsoft.com/office/officeart/2009/3/layout/PieProcess"/>
    <dgm:cxn modelId="{5856C772-D678-45C3-946D-B7EB941729E9}" type="presParOf" srcId="{78F6CABC-04F0-46F5-AB34-B19AF8C912F6}" destId="{384D6365-296D-41E1-82D5-AF2198E84779}" srcOrd="12" destOrd="0" presId="urn:microsoft.com/office/officeart/2009/3/layout/PieProcess"/>
    <dgm:cxn modelId="{0DB09C75-EF0E-4C28-B130-E9DE390A3FCF}" type="presParOf" srcId="{384D6365-296D-41E1-82D5-AF2198E84779}" destId="{5A3F41BF-308B-494C-8B27-951DC4CDD9B8}" srcOrd="0" destOrd="0" presId="urn:microsoft.com/office/officeart/2009/3/layout/PieProcess"/>
    <dgm:cxn modelId="{A5EAAF26-A31D-4CF2-AA25-533FB3FDF9EF}" type="presParOf" srcId="{384D6365-296D-41E1-82D5-AF2198E84779}" destId="{C94DAF43-0D1F-444D-ADD6-A3CC5F361E35}" srcOrd="1" destOrd="0" presId="urn:microsoft.com/office/officeart/2009/3/layout/PieProcess"/>
    <dgm:cxn modelId="{AE9AA5DF-1777-41A9-9E41-778E863B01B5}" type="presParOf" srcId="{384D6365-296D-41E1-82D5-AF2198E84779}" destId="{EBB18288-EF3A-4427-B2F8-CAD91AAB1F1D}" srcOrd="2" destOrd="0" presId="urn:microsoft.com/office/officeart/2009/3/layout/PieProcess"/>
    <dgm:cxn modelId="{470F6A45-2B17-41CC-B410-19064729D917}" type="presParOf" srcId="{78F6CABC-04F0-46F5-AB34-B19AF8C912F6}" destId="{2619611F-8307-422D-8FE7-FABB4CAB81D7}" srcOrd="13" destOrd="0" presId="urn:microsoft.com/office/officeart/2009/3/layout/PieProcess"/>
    <dgm:cxn modelId="{8B5C922E-FA74-4D5D-BF07-840E128F50B1}" type="presParOf" srcId="{78F6CABC-04F0-46F5-AB34-B19AF8C912F6}" destId="{F2727A83-3C61-4C00-9A3E-937BF323220E}" srcOrd="14" destOrd="0" presId="urn:microsoft.com/office/officeart/2009/3/layout/PieProcess"/>
    <dgm:cxn modelId="{8CF671DF-BFCD-4458-9ABD-9D48ED6A7661}" type="presParOf" srcId="{F2727A83-3C61-4C00-9A3E-937BF323220E}" destId="{78294C18-5BE1-45C3-AA48-731F76B8DF4B}"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50C2-F502-44F0-B3F9-7668B240D151}">
      <dsp:nvSpPr>
        <dsp:cNvPr id="0" name=""/>
        <dsp:cNvSpPr/>
      </dsp:nvSpPr>
      <dsp:spPr>
        <a:xfrm>
          <a:off x="2816" y="355610"/>
          <a:ext cx="741754" cy="74175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A3E89-324D-4921-936E-AB39F31D38E5}">
      <dsp:nvSpPr>
        <dsp:cNvPr id="0" name=""/>
        <dsp:cNvSpPr/>
      </dsp:nvSpPr>
      <dsp:spPr>
        <a:xfrm>
          <a:off x="76992" y="429786"/>
          <a:ext cx="593403" cy="593403"/>
        </a:xfrm>
        <a:prstGeom prst="pie">
          <a:avLst>
            <a:gd name="adj1" fmla="val 13500000"/>
            <a:gd name="adj2" fmla="val 1620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E4B5A-A9A5-44DE-AD6F-43A06C529C11}">
      <dsp:nvSpPr>
        <dsp:cNvPr id="0" name=""/>
        <dsp:cNvSpPr/>
      </dsp:nvSpPr>
      <dsp:spPr>
        <a:xfrm rot="16200000">
          <a:off x="-850200" y="2024557"/>
          <a:ext cx="2151086" cy="44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June 30, 2016</a:t>
          </a:r>
          <a:endParaRPr lang="en-US" sz="2900" kern="1200" dirty="0"/>
        </a:p>
      </dsp:txBody>
      <dsp:txXfrm>
        <a:off x="-850200" y="2024557"/>
        <a:ext cx="2151086" cy="445052"/>
      </dsp:txXfrm>
    </dsp:sp>
    <dsp:sp modelId="{77BE18F0-A4A2-489C-A23C-F12E2A4A1B64}">
      <dsp:nvSpPr>
        <dsp:cNvPr id="0" name=""/>
        <dsp:cNvSpPr/>
      </dsp:nvSpPr>
      <dsp:spPr>
        <a:xfrm>
          <a:off x="522044" y="355610"/>
          <a:ext cx="1483508" cy="29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kern="1200" dirty="0" smtClean="0"/>
            <a:t>Release 2.8 Deployed</a:t>
          </a:r>
          <a:endParaRPr lang="en-US" sz="2000" kern="1200" dirty="0"/>
        </a:p>
        <a:p>
          <a:pPr lvl="0" algn="l" defTabSz="889000">
            <a:lnSpc>
              <a:spcPct val="90000"/>
            </a:lnSpc>
            <a:spcBef>
              <a:spcPct val="0"/>
            </a:spcBef>
            <a:spcAft>
              <a:spcPct val="35000"/>
            </a:spcAft>
          </a:pPr>
          <a:r>
            <a:rPr lang="en-US" sz="2000" kern="1200" dirty="0" smtClean="0"/>
            <a:t>WIOA Profile changes for existing variables in place</a:t>
          </a:r>
          <a:endParaRPr lang="en-US" sz="2000" kern="1200" dirty="0"/>
        </a:p>
      </dsp:txBody>
      <dsp:txXfrm>
        <a:off x="522044" y="355610"/>
        <a:ext cx="1483508" cy="2967016"/>
      </dsp:txXfrm>
    </dsp:sp>
    <dsp:sp modelId="{F85C2F42-BE01-49EC-98D0-DCBC487C4B6B}">
      <dsp:nvSpPr>
        <dsp:cNvPr id="0" name=""/>
        <dsp:cNvSpPr/>
      </dsp:nvSpPr>
      <dsp:spPr>
        <a:xfrm>
          <a:off x="2311883" y="355610"/>
          <a:ext cx="741754" cy="74175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7D3FA-47C4-4305-8FFD-8697204EEEE8}">
      <dsp:nvSpPr>
        <dsp:cNvPr id="0" name=""/>
        <dsp:cNvSpPr/>
      </dsp:nvSpPr>
      <dsp:spPr>
        <a:xfrm>
          <a:off x="2386059" y="429786"/>
          <a:ext cx="593403" cy="593403"/>
        </a:xfrm>
        <a:prstGeom prst="pie">
          <a:avLst>
            <a:gd name="adj1" fmla="val 10800000"/>
            <a:gd name="adj2" fmla="val 1620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256FB-629C-454D-B708-4FCAE92E7282}">
      <dsp:nvSpPr>
        <dsp:cNvPr id="0" name=""/>
        <dsp:cNvSpPr/>
      </dsp:nvSpPr>
      <dsp:spPr>
        <a:xfrm rot="16200000">
          <a:off x="1458866" y="2024557"/>
          <a:ext cx="2151086" cy="44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July 1, 2016</a:t>
          </a:r>
          <a:endParaRPr lang="en-US" sz="2900" kern="1200" dirty="0"/>
        </a:p>
      </dsp:txBody>
      <dsp:txXfrm>
        <a:off x="1458866" y="2024557"/>
        <a:ext cx="2151086" cy="445052"/>
      </dsp:txXfrm>
    </dsp:sp>
    <dsp:sp modelId="{09B2F3CD-EB8C-4E40-A7C9-BEAF33C1ADE3}">
      <dsp:nvSpPr>
        <dsp:cNvPr id="0" name=""/>
        <dsp:cNvSpPr/>
      </dsp:nvSpPr>
      <dsp:spPr>
        <a:xfrm>
          <a:off x="2831111" y="355610"/>
          <a:ext cx="1483508" cy="29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kern="1200" dirty="0" smtClean="0"/>
            <a:t>PY’16-’17 open</a:t>
          </a:r>
          <a:endParaRPr lang="en-US" sz="2000" kern="1200" dirty="0"/>
        </a:p>
        <a:p>
          <a:pPr lvl="0" algn="l" defTabSz="889000">
            <a:lnSpc>
              <a:spcPct val="90000"/>
            </a:lnSpc>
            <a:spcBef>
              <a:spcPct val="0"/>
            </a:spcBef>
            <a:spcAft>
              <a:spcPct val="35000"/>
            </a:spcAft>
          </a:pPr>
          <a:r>
            <a:rPr lang="en-US" sz="2000" kern="1200" dirty="0" smtClean="0"/>
            <a:t>- WIOA profile changes for new variables in place</a:t>
          </a:r>
        </a:p>
        <a:p>
          <a:pPr lvl="0" algn="l" defTabSz="889000">
            <a:lnSpc>
              <a:spcPct val="90000"/>
            </a:lnSpc>
            <a:spcBef>
              <a:spcPct val="0"/>
            </a:spcBef>
            <a:spcAft>
              <a:spcPct val="35000"/>
            </a:spcAft>
          </a:pPr>
          <a:r>
            <a:rPr lang="en-US" sz="2000" kern="1200" dirty="0" smtClean="0"/>
            <a:t>- BEST Plus 2.0 scores can be entered</a:t>
          </a:r>
          <a:endParaRPr lang="en-US" sz="2000" kern="1200" dirty="0"/>
        </a:p>
      </dsp:txBody>
      <dsp:txXfrm>
        <a:off x="2831111" y="355610"/>
        <a:ext cx="1483508" cy="2967016"/>
      </dsp:txXfrm>
    </dsp:sp>
    <dsp:sp modelId="{5E311617-1D7F-40C9-8240-C9E37635C7EB}">
      <dsp:nvSpPr>
        <dsp:cNvPr id="0" name=""/>
        <dsp:cNvSpPr/>
      </dsp:nvSpPr>
      <dsp:spPr>
        <a:xfrm>
          <a:off x="4620951" y="355610"/>
          <a:ext cx="741754" cy="74175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A767F-C53F-4669-ADFC-ABDDA4EFFA30}">
      <dsp:nvSpPr>
        <dsp:cNvPr id="0" name=""/>
        <dsp:cNvSpPr/>
      </dsp:nvSpPr>
      <dsp:spPr>
        <a:xfrm>
          <a:off x="4695126" y="429786"/>
          <a:ext cx="593403" cy="593403"/>
        </a:xfrm>
        <a:prstGeom prst="pie">
          <a:avLst>
            <a:gd name="adj1" fmla="val 8100000"/>
            <a:gd name="adj2" fmla="val 1620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23CE65-5600-4BD6-A991-BF24EB638E05}">
      <dsp:nvSpPr>
        <dsp:cNvPr id="0" name=""/>
        <dsp:cNvSpPr/>
      </dsp:nvSpPr>
      <dsp:spPr>
        <a:xfrm rot="16200000">
          <a:off x="3767933" y="2024557"/>
          <a:ext cx="2151086" cy="44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Mid-July</a:t>
          </a:r>
          <a:endParaRPr lang="en-US" sz="2900" kern="1200" dirty="0"/>
        </a:p>
      </dsp:txBody>
      <dsp:txXfrm>
        <a:off x="3767933" y="2024557"/>
        <a:ext cx="2151086" cy="445052"/>
      </dsp:txXfrm>
    </dsp:sp>
    <dsp:sp modelId="{C8E4D3CB-EE38-40D6-9778-D417FF1E60BE}">
      <dsp:nvSpPr>
        <dsp:cNvPr id="0" name=""/>
        <dsp:cNvSpPr/>
      </dsp:nvSpPr>
      <dsp:spPr>
        <a:xfrm>
          <a:off x="5140178" y="355610"/>
          <a:ext cx="1483508" cy="29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kern="1200" dirty="0" smtClean="0"/>
            <a:t>Release 2.8b deployed</a:t>
          </a:r>
          <a:endParaRPr lang="en-US" sz="2000" kern="1200" dirty="0"/>
        </a:p>
      </dsp:txBody>
      <dsp:txXfrm>
        <a:off x="5140178" y="355610"/>
        <a:ext cx="1483508" cy="2967016"/>
      </dsp:txXfrm>
    </dsp:sp>
    <dsp:sp modelId="{5A3F41BF-308B-494C-8B27-951DC4CDD9B8}">
      <dsp:nvSpPr>
        <dsp:cNvPr id="0" name=""/>
        <dsp:cNvSpPr/>
      </dsp:nvSpPr>
      <dsp:spPr>
        <a:xfrm>
          <a:off x="6930018" y="355610"/>
          <a:ext cx="741754" cy="74175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DAF43-0D1F-444D-ADD6-A3CC5F361E35}">
      <dsp:nvSpPr>
        <dsp:cNvPr id="0" name=""/>
        <dsp:cNvSpPr/>
      </dsp:nvSpPr>
      <dsp:spPr>
        <a:xfrm>
          <a:off x="7004193" y="429786"/>
          <a:ext cx="593403" cy="593403"/>
        </a:xfrm>
        <a:prstGeom prst="pie">
          <a:avLst>
            <a:gd name="adj1" fmla="val 5400000"/>
            <a:gd name="adj2" fmla="val 16200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18288-EF3A-4427-B2F8-CAD91AAB1F1D}">
      <dsp:nvSpPr>
        <dsp:cNvPr id="0" name=""/>
        <dsp:cNvSpPr/>
      </dsp:nvSpPr>
      <dsp:spPr>
        <a:xfrm rot="16200000">
          <a:off x="6077001" y="2024557"/>
          <a:ext cx="2151086" cy="44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89050">
            <a:lnSpc>
              <a:spcPct val="90000"/>
            </a:lnSpc>
            <a:spcBef>
              <a:spcPct val="0"/>
            </a:spcBef>
            <a:spcAft>
              <a:spcPct val="35000"/>
            </a:spcAft>
          </a:pPr>
          <a:r>
            <a:rPr lang="en-US" sz="2900" kern="1200" dirty="0" smtClean="0"/>
            <a:t>Summer 2016</a:t>
          </a:r>
          <a:endParaRPr lang="en-US" sz="2900" kern="1200" dirty="0"/>
        </a:p>
      </dsp:txBody>
      <dsp:txXfrm>
        <a:off x="6077001" y="2024557"/>
        <a:ext cx="2151086" cy="445052"/>
      </dsp:txXfrm>
    </dsp:sp>
    <dsp:sp modelId="{78294C18-5BE1-45C3-AA48-731F76B8DF4B}">
      <dsp:nvSpPr>
        <dsp:cNvPr id="0" name=""/>
        <dsp:cNvSpPr/>
      </dsp:nvSpPr>
      <dsp:spPr>
        <a:xfrm>
          <a:off x="7449246" y="355610"/>
          <a:ext cx="1483508" cy="2967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kern="1200" dirty="0" smtClean="0"/>
            <a:t>Changes incorporated into training</a:t>
          </a:r>
          <a:endParaRPr lang="en-US" sz="2000" kern="1200" dirty="0"/>
        </a:p>
        <a:p>
          <a:pPr lvl="0" algn="l" defTabSz="889000">
            <a:lnSpc>
              <a:spcPct val="90000"/>
            </a:lnSpc>
            <a:spcBef>
              <a:spcPct val="0"/>
            </a:spcBef>
            <a:spcAft>
              <a:spcPct val="35000"/>
            </a:spcAft>
          </a:pPr>
          <a:r>
            <a:rPr lang="en-US" sz="2000" kern="1200" dirty="0" smtClean="0"/>
            <a:t>Final </a:t>
          </a:r>
          <a:r>
            <a:rPr lang="en-US" sz="2000" kern="1200" dirty="0" err="1" smtClean="0"/>
            <a:t>regs</a:t>
          </a:r>
          <a:r>
            <a:rPr lang="en-US" sz="2000" kern="1200" dirty="0" smtClean="0"/>
            <a:t> reviewed and additional changes planned</a:t>
          </a:r>
          <a:endParaRPr lang="en-US" sz="2000" kern="1200" dirty="0"/>
        </a:p>
      </dsp:txBody>
      <dsp:txXfrm>
        <a:off x="7449246" y="355610"/>
        <a:ext cx="1483508" cy="2967016"/>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56889"/>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56889"/>
          </a:xfrm>
          <a:prstGeom prst="rect">
            <a:avLst/>
          </a:prstGeom>
        </p:spPr>
        <p:txBody>
          <a:bodyPr vert="horz" lIns="89584" tIns="44792" rIns="89584" bIns="44792" rtlCol="0"/>
          <a:lstStyle>
            <a:lvl1pPr algn="r">
              <a:defRPr sz="1200"/>
            </a:lvl1pPr>
          </a:lstStyle>
          <a:p>
            <a:fld id="{C5A151AB-B98C-4DA8-807F-A3D48FE334A3}" type="datetimeFigureOut">
              <a:rPr lang="en-US" smtClean="0"/>
              <a:t>6/29/2016</a:t>
            </a:fld>
            <a:endParaRPr lang="en-US"/>
          </a:p>
        </p:txBody>
      </p:sp>
      <p:sp>
        <p:nvSpPr>
          <p:cNvPr id="4" name="Footer Placeholder 3"/>
          <p:cNvSpPr>
            <a:spLocks noGrp="1"/>
          </p:cNvSpPr>
          <p:nvPr>
            <p:ph type="ftr" sz="quarter" idx="2"/>
          </p:nvPr>
        </p:nvSpPr>
        <p:spPr>
          <a:xfrm>
            <a:off x="0" y="8685552"/>
            <a:ext cx="2971697" cy="456889"/>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2"/>
            <a:ext cx="2971697" cy="456889"/>
          </a:xfrm>
          <a:prstGeom prst="rect">
            <a:avLst/>
          </a:prstGeom>
        </p:spPr>
        <p:txBody>
          <a:bodyPr vert="horz" lIns="89584" tIns="44792" rIns="89584" bIns="44792" rtlCol="0" anchor="b"/>
          <a:lstStyle>
            <a:lvl1pPr algn="r">
              <a:defRPr sz="1200"/>
            </a:lvl1pPr>
          </a:lstStyle>
          <a:p>
            <a:fld id="{4ABF82EE-66C4-46C9-8FF3-34FAE2E1CBAD}" type="slidenum">
              <a:rPr lang="en-US" smtClean="0"/>
              <a:t>‹#›</a:t>
            </a:fld>
            <a:endParaRPr lang="en-US"/>
          </a:p>
        </p:txBody>
      </p:sp>
    </p:spTree>
    <p:extLst>
      <p:ext uri="{BB962C8B-B14F-4D97-AF65-F5344CB8AC3E}">
        <p14:creationId xmlns:p14="http://schemas.microsoft.com/office/powerpoint/2010/main" val="2911051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CB706819-DFF6-434F-A59D-7DB729F5B77A}" type="datetimeFigureOut">
              <a:rPr lang="en-US" smtClean="0"/>
              <a:t>6/29/2016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07FB7A7F-DC56-4A17-91A5-796653A221BA}" type="slidenum">
              <a:rPr lang="en-US" smtClean="0"/>
              <a:t>‹#›</a:t>
            </a:fld>
            <a:endParaRPr lang="en-US"/>
          </a:p>
        </p:txBody>
      </p:sp>
    </p:spTree>
    <p:extLst>
      <p:ext uri="{BB962C8B-B14F-4D97-AF65-F5344CB8AC3E}">
        <p14:creationId xmlns:p14="http://schemas.microsoft.com/office/powerpoint/2010/main" val="160717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B02557A-7053-4340-A874-8AB926A8EDA1}" type="datetimeFigureOut">
              <a:rPr lang="en-US" smtClean="0"/>
              <a:t>6/29/2016</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243836032"/>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20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B02557A-7053-4340-A874-8AB926A8EDA1}" type="datetimeFigureOut">
              <a:rPr lang="en-US" smtClean="0"/>
              <a:t>6/29/2016</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4337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76475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B02557A-7053-4340-A874-8AB926A8EDA1}" type="datetimeFigureOut">
              <a:rPr lang="en-US" smtClean="0"/>
              <a:pPr/>
              <a:t>6/29/2016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4438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53351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76641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7044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6/29/2016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992505649"/>
      </p:ext>
    </p:extLst>
  </p:cSld>
  <p:clrMapOvr>
    <a:masterClrMapping/>
  </p:clrMapOvr>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B02557A-7053-4340-A874-8AB926A8EDA1}" type="datetimeFigureOut">
              <a:rPr lang="en-US" smtClean="0"/>
              <a:pPr/>
              <a:t>6/29/2016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98378402"/>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6/29/2016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165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BB02557A-7053-4340-A874-8AB926A8EDA1}" type="datetimeFigureOut">
              <a:rPr lang="en-US" smtClean="0"/>
              <a:pPr/>
              <a:t>6/29/2016</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FAEF9944-A4F6-4C59-AEBD-678D6480B8EA}" type="slidenum">
              <a:rPr lang="en-US" smtClean="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671679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call.tamu.edu/twcael/docs/pdf/TexasAssessmentGuide-AppendixI-RequiredDataCollec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tcall.tamu.edu/twcael/wioa.htm" TargetMode="External"/><Relationship Id="rId2" Type="http://schemas.openxmlformats.org/officeDocument/2006/relationships/hyperlink" Target="http://www.twc.state.tx.us/files/partners/ael-02-16-twc.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tcall.tamu.edu/twcael/docs/pdf/TexasAssessmentGuide-AppendixI-RequiredDataCollect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changes in TEAMS</a:t>
            </a:r>
            <a:endParaRPr lang="en-US" dirty="0"/>
          </a:p>
        </p:txBody>
      </p:sp>
      <p:sp>
        <p:nvSpPr>
          <p:cNvPr id="3" name="Subtitle 2"/>
          <p:cNvSpPr>
            <a:spLocks noGrp="1"/>
          </p:cNvSpPr>
          <p:nvPr>
            <p:ph type="subTitle" idx="1"/>
          </p:nvPr>
        </p:nvSpPr>
        <p:spPr/>
        <p:txBody>
          <a:bodyPr/>
          <a:lstStyle/>
          <a:p>
            <a:r>
              <a:rPr lang="en-US" dirty="0" smtClean="0"/>
              <a:t>Release 2.8 – June 30, 2016</a:t>
            </a:r>
            <a:endParaRPr lang="en-US" dirty="0"/>
          </a:p>
        </p:txBody>
      </p:sp>
      <p:sp>
        <p:nvSpPr>
          <p:cNvPr id="4" name="TextBox 3"/>
          <p:cNvSpPr txBox="1"/>
          <p:nvPr/>
        </p:nvSpPr>
        <p:spPr>
          <a:xfrm>
            <a:off x="6690360" y="104894"/>
            <a:ext cx="2172133" cy="369332"/>
          </a:xfrm>
          <a:prstGeom prst="rect">
            <a:avLst/>
          </a:prstGeom>
          <a:noFill/>
        </p:spPr>
        <p:txBody>
          <a:bodyPr wrap="none" rtlCol="0">
            <a:spAutoFit/>
          </a:bodyPr>
          <a:lstStyle/>
          <a:p>
            <a:r>
              <a:rPr lang="en-US" b="1" dirty="0" smtClean="0">
                <a:solidFill>
                  <a:schemeClr val="accent2"/>
                </a:solidFill>
              </a:rPr>
              <a:t>INTRODUCTION</a:t>
            </a:r>
            <a:endParaRPr lang="en-US" b="1" dirty="0">
              <a:solidFill>
                <a:schemeClr val="accent2"/>
              </a:solidFill>
            </a:endParaRPr>
          </a:p>
        </p:txBody>
      </p:sp>
    </p:spTree>
    <p:extLst>
      <p:ext uri="{BB962C8B-B14F-4D97-AF65-F5344CB8AC3E}">
        <p14:creationId xmlns:p14="http://schemas.microsoft.com/office/powerpoint/2010/main" val="2469425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Adding/Editing a Participant Profile for PY’15-’16</a:t>
            </a:r>
            <a:endParaRPr lang="en-US" dirty="0"/>
          </a:p>
        </p:txBody>
      </p:sp>
      <p:sp>
        <p:nvSpPr>
          <p:cNvPr id="3" name="Content Placeholder 2"/>
          <p:cNvSpPr>
            <a:spLocks noGrp="1"/>
          </p:cNvSpPr>
          <p:nvPr>
            <p:ph idx="1"/>
          </p:nvPr>
        </p:nvSpPr>
        <p:spPr/>
        <p:txBody>
          <a:bodyPr anchor="t">
            <a:normAutofit/>
          </a:bodyPr>
          <a:lstStyle/>
          <a:p>
            <a:r>
              <a:rPr lang="en-US" sz="2600" dirty="0" smtClean="0"/>
              <a:t>Release 2.8 – No change </a:t>
            </a:r>
            <a:r>
              <a:rPr lang="en-US" sz="2600" i="1" dirty="0" smtClean="0"/>
              <a:t>except</a:t>
            </a:r>
            <a:r>
              <a:rPr lang="en-US" sz="2600" dirty="0" smtClean="0"/>
              <a:t> </a:t>
            </a:r>
          </a:p>
          <a:p>
            <a:pPr lvl="1"/>
            <a:r>
              <a:rPr lang="en-US" sz="2200" dirty="0" smtClean="0"/>
              <a:t>Education: Will contain all </a:t>
            </a:r>
            <a:r>
              <a:rPr lang="en-US" sz="2200" i="1" dirty="0" smtClean="0"/>
              <a:t>new</a:t>
            </a:r>
            <a:r>
              <a:rPr lang="en-US" sz="2200" dirty="0"/>
              <a:t> </a:t>
            </a:r>
            <a:r>
              <a:rPr lang="en-US" sz="2200" dirty="0" smtClean="0"/>
              <a:t>options under joint reporting</a:t>
            </a:r>
          </a:p>
          <a:p>
            <a:pPr lvl="1"/>
            <a:r>
              <a:rPr lang="en-US" sz="2200" dirty="0" smtClean="0"/>
              <a:t>Employment: Will contain all</a:t>
            </a:r>
            <a:r>
              <a:rPr lang="en-US" sz="2200" i="1" dirty="0"/>
              <a:t> </a:t>
            </a:r>
            <a:r>
              <a:rPr lang="en-US" sz="2200" i="1" dirty="0" smtClean="0"/>
              <a:t>new</a:t>
            </a:r>
            <a:r>
              <a:rPr lang="en-US" sz="2200" dirty="0" smtClean="0"/>
              <a:t> options under joint reporting</a:t>
            </a:r>
          </a:p>
          <a:p>
            <a:r>
              <a:rPr lang="en-US" sz="2600" dirty="0" smtClean="0"/>
              <a:t>Release 2.8a – No change</a:t>
            </a:r>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78819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Adding/Editing a participant profile for PY’15-’16 beginning June </a:t>
            </a:r>
            <a:r>
              <a:rPr lang="en-US" dirty="0" smtClean="0"/>
              <a:t>30 (Summary)</a:t>
            </a:r>
            <a:endParaRPr lang="en-US" dirty="0"/>
          </a:p>
        </p:txBody>
      </p:sp>
      <p:sp>
        <p:nvSpPr>
          <p:cNvPr id="3" name="Content Placeholder 2"/>
          <p:cNvSpPr>
            <a:spLocks noGrp="1"/>
          </p:cNvSpPr>
          <p:nvPr>
            <p:ph idx="1"/>
          </p:nvPr>
        </p:nvSpPr>
        <p:spPr/>
        <p:txBody>
          <a:bodyPr anchor="t">
            <a:normAutofit/>
          </a:bodyPr>
          <a:lstStyle/>
          <a:p>
            <a:r>
              <a:rPr lang="en-US" sz="2000" dirty="0" smtClean="0"/>
              <a:t>You won’t be required to enter all the </a:t>
            </a:r>
            <a:r>
              <a:rPr lang="en-US" sz="2000" i="1" dirty="0" smtClean="0"/>
              <a:t>new</a:t>
            </a:r>
            <a:r>
              <a:rPr lang="en-US" sz="2000" dirty="0" smtClean="0"/>
              <a:t> data for WIOA joint reporting requirements under the NRS</a:t>
            </a:r>
          </a:p>
          <a:p>
            <a:r>
              <a:rPr lang="en-US" sz="2000" dirty="0" smtClean="0"/>
              <a:t>You </a:t>
            </a:r>
            <a:r>
              <a:rPr lang="en-US" sz="2000" i="1" dirty="0" smtClean="0"/>
              <a:t>will</a:t>
            </a:r>
            <a:r>
              <a:rPr lang="en-US" sz="2000" dirty="0" smtClean="0"/>
              <a:t> see the </a:t>
            </a:r>
            <a:r>
              <a:rPr lang="en-US" sz="2000" i="1" dirty="0" smtClean="0"/>
              <a:t>new</a:t>
            </a:r>
            <a:r>
              <a:rPr lang="en-US" sz="2000" dirty="0" smtClean="0"/>
              <a:t> options for fields that are the “same” as those under WIOA joint reporting requirements under the NRS</a:t>
            </a:r>
          </a:p>
          <a:p>
            <a:pPr lvl="1"/>
            <a:r>
              <a:rPr lang="en-US" sz="2000" dirty="0" smtClean="0"/>
              <a:t>If you edit a profile, the correct, “mapped” option will already be selected</a:t>
            </a:r>
          </a:p>
          <a:p>
            <a:pPr lvl="1"/>
            <a:r>
              <a:rPr lang="en-US" sz="2000" dirty="0" smtClean="0"/>
              <a:t>If you create a new profile, you will need to select the correct, “mapped” option</a:t>
            </a:r>
            <a:endParaRPr lang="en-US" sz="2000"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10701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Adding/Editing a participant profile for PY’15-’16 Beginning June 30</a:t>
            </a:r>
            <a:r>
              <a:rPr lang="en-US" dirty="0" smtClean="0">
                <a:solidFill>
                  <a:schemeClr val="accent2">
                    <a:lumMod val="50000"/>
                  </a:schemeClr>
                </a:solidFill>
              </a:rPr>
              <a:t>2)</a:t>
            </a:r>
            <a:endParaRPr lang="en-US" dirty="0">
              <a:solidFill>
                <a:schemeClr val="accent2">
                  <a:lumMod val="50000"/>
                </a:schemeClr>
              </a:solidFill>
            </a:endParaRPr>
          </a:p>
        </p:txBody>
      </p:sp>
      <p:pic>
        <p:nvPicPr>
          <p:cNvPr id="2050" name="Picture 2" descr="Screenshot - participant profile screen"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6448" y="1994390"/>
            <a:ext cx="5056093" cy="47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3140266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Adding/Editing a participant profile for PY’15-’16 beginning June 30 </a:t>
            </a:r>
            <a:r>
              <a:rPr lang="en-US" dirty="0" smtClean="0">
                <a:solidFill>
                  <a:schemeClr val="accent2">
                    <a:lumMod val="50000"/>
                  </a:schemeClr>
                </a:solidFill>
              </a:rPr>
              <a:t>(2)</a:t>
            </a:r>
            <a:endParaRPr lang="en-US" dirty="0">
              <a:solidFill>
                <a:schemeClr val="accent2">
                  <a:lumMod val="50000"/>
                </a:schemeClr>
              </a:solidFill>
            </a:endParaRPr>
          </a:p>
        </p:txBody>
      </p:sp>
      <p:pic>
        <p:nvPicPr>
          <p:cNvPr id="2050" name="Picture 2" descr="Screenshot of participant profile screen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6448" y="1994390"/>
            <a:ext cx="5056093" cy="47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4108437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enshot of the participant profile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2003355"/>
            <a:ext cx="5056093" cy="47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2 (Accent Bar) 2"/>
          <p:cNvSpPr/>
          <p:nvPr/>
        </p:nvSpPr>
        <p:spPr>
          <a:xfrm>
            <a:off x="5818094" y="2465295"/>
            <a:ext cx="3199321" cy="2160493"/>
          </a:xfrm>
          <a:prstGeom prst="accentCallout2">
            <a:avLst>
              <a:gd name="adj1" fmla="val 18750"/>
              <a:gd name="adj2" fmla="val -8333"/>
              <a:gd name="adj3" fmla="val 18750"/>
              <a:gd name="adj4" fmla="val -16667"/>
              <a:gd name="adj5" fmla="val 9069"/>
              <a:gd name="adj6" fmla="val -3882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These will be the </a:t>
            </a:r>
            <a:r>
              <a:rPr lang="en-US" i="1" dirty="0" smtClean="0"/>
              <a:t>new</a:t>
            </a:r>
            <a:r>
              <a:rPr lang="en-US" dirty="0" smtClean="0"/>
              <a:t> categories for joint data collection under WIOA</a:t>
            </a:r>
            <a:endParaRPr lang="en-US" dirty="0"/>
          </a:p>
        </p:txBody>
      </p:sp>
      <p:sp>
        <p:nvSpPr>
          <p:cNvPr id="2" name="Title 1"/>
          <p:cNvSpPr>
            <a:spLocks noGrp="1"/>
          </p:cNvSpPr>
          <p:nvPr>
            <p:ph type="title"/>
          </p:nvPr>
        </p:nvSpPr>
        <p:spPr/>
        <p:txBody>
          <a:bodyPr/>
          <a:lstStyle/>
          <a:p>
            <a:r>
              <a:rPr lang="en-US" dirty="0" smtClean="0"/>
              <a:t>Adding/Editing a participant profile for PY’15-’16 beginning June 30 </a:t>
            </a:r>
            <a:r>
              <a:rPr lang="en-US" dirty="0" smtClean="0">
                <a:solidFill>
                  <a:schemeClr val="accent2">
                    <a:lumMod val="50000"/>
                  </a:schemeClr>
                </a:solidFill>
              </a:rPr>
              <a:t>((2)2)</a:t>
            </a:r>
            <a:endParaRPr lang="en-US" dirty="0">
              <a:solidFill>
                <a:schemeClr val="accent2">
                  <a:lumMod val="50000"/>
                </a:schemeClr>
              </a:solidFill>
            </a:endParaRPr>
          </a:p>
        </p:txBody>
      </p:sp>
      <p:pic>
        <p:nvPicPr>
          <p:cNvPr id="3074" name="Picture 2" descr="Screenshot of options in TEAMS for employment" title="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50925" t="32400" r="33475" b="55467"/>
          <a:stretch/>
        </p:blipFill>
        <p:spPr bwMode="auto">
          <a:xfrm>
            <a:off x="6158750" y="3373997"/>
            <a:ext cx="2518003" cy="110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15980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“Mapped” options for Employment</a:t>
            </a:r>
            <a:endParaRPr lang="en-US" dirty="0"/>
          </a:p>
        </p:txBody>
      </p:sp>
      <p:graphicFrame>
        <p:nvGraphicFramePr>
          <p:cNvPr id="4" name="Content Placeholder 3" descr="Comparison - old TEAMS/new TEAMS of mapped options" title="Comparison"/>
          <p:cNvGraphicFramePr>
            <a:graphicFrameLocks noGrp="1"/>
          </p:cNvGraphicFramePr>
          <p:nvPr>
            <p:ph idx="1"/>
            <p:extLst>
              <p:ext uri="{D42A27DB-BD31-4B8C-83A1-F6EECF244321}">
                <p14:modId xmlns:p14="http://schemas.microsoft.com/office/powerpoint/2010/main" val="1655054235"/>
              </p:ext>
            </p:extLst>
          </p:nvPr>
        </p:nvGraphicFramePr>
        <p:xfrm>
          <a:off x="436563" y="2181225"/>
          <a:ext cx="8270876" cy="2123440"/>
        </p:xfrm>
        <a:graphic>
          <a:graphicData uri="http://schemas.openxmlformats.org/drawingml/2006/table">
            <a:tbl>
              <a:tblPr firstRow="1" bandRow="1">
                <a:tableStyleId>{21E4AEA4-8DFA-4A89-87EB-49C32662AFE0}</a:tableStyleId>
              </a:tblPr>
              <a:tblGrid>
                <a:gridCol w="4135438"/>
                <a:gridCol w="4135438"/>
              </a:tblGrid>
              <a:tr h="370840">
                <a:tc>
                  <a:txBody>
                    <a:bodyPr/>
                    <a:lstStyle/>
                    <a:p>
                      <a:r>
                        <a:rPr lang="en-US" dirty="0" smtClean="0"/>
                        <a:t>Under “old” TEAMS</a:t>
                      </a:r>
                    </a:p>
                    <a:p>
                      <a:r>
                        <a:rPr lang="en-US" dirty="0" smtClean="0"/>
                        <a:t>If participant selected this…</a:t>
                      </a:r>
                      <a:endParaRPr lang="en-US" b="0" dirty="0"/>
                    </a:p>
                  </a:txBody>
                  <a:tcPr/>
                </a:tc>
                <a:tc>
                  <a:txBody>
                    <a:bodyPr/>
                    <a:lstStyle/>
                    <a:p>
                      <a:r>
                        <a:rPr lang="en-US" dirty="0" smtClean="0"/>
                        <a:t>Under TEAMS 2.8</a:t>
                      </a:r>
                    </a:p>
                    <a:p>
                      <a:r>
                        <a:rPr lang="en-US" dirty="0" smtClean="0"/>
                        <a:t>You will select this…</a:t>
                      </a:r>
                      <a:endParaRPr lang="en-US" b="0" dirty="0"/>
                    </a:p>
                  </a:txBody>
                  <a:tcPr/>
                </a:tc>
              </a:tr>
              <a:tr h="370840">
                <a:tc>
                  <a:txBody>
                    <a:bodyPr/>
                    <a:lstStyle/>
                    <a:p>
                      <a:r>
                        <a:rPr lang="en-US" dirty="0" smtClean="0"/>
                        <a:t>Employed</a:t>
                      </a:r>
                    </a:p>
                  </a:txBody>
                  <a:tcPr/>
                </a:tc>
                <a:tc>
                  <a:txBody>
                    <a:bodyPr/>
                    <a:lstStyle/>
                    <a:p>
                      <a:r>
                        <a:rPr lang="en-US" dirty="0" smtClean="0"/>
                        <a:t>Employed</a:t>
                      </a:r>
                      <a:endParaRPr lang="en-US" dirty="0"/>
                    </a:p>
                  </a:txBody>
                  <a:tcPr/>
                </a:tc>
              </a:tr>
              <a:tr h="370840">
                <a:tc>
                  <a:txBody>
                    <a:bodyPr/>
                    <a:lstStyle/>
                    <a:p>
                      <a:r>
                        <a:rPr lang="en-US" dirty="0" smtClean="0"/>
                        <a:t>Unemployed</a:t>
                      </a:r>
                      <a:r>
                        <a:rPr lang="en-US" baseline="0" dirty="0" smtClean="0"/>
                        <a:t> </a:t>
                      </a:r>
                      <a:r>
                        <a:rPr lang="en-US" dirty="0" smtClean="0"/>
                        <a:t>looking</a:t>
                      </a:r>
                      <a:r>
                        <a:rPr lang="en-US" baseline="0" dirty="0" smtClean="0"/>
                        <a:t> for work</a:t>
                      </a:r>
                      <a:endParaRPr lang="en-US" dirty="0" smtClean="0"/>
                    </a:p>
                  </a:txBody>
                  <a:tcPr/>
                </a:tc>
                <a:tc>
                  <a:txBody>
                    <a:bodyPr/>
                    <a:lstStyle/>
                    <a:p>
                      <a:r>
                        <a:rPr lang="en-US" dirty="0" smtClean="0"/>
                        <a:t>Not employed</a:t>
                      </a:r>
                      <a:endParaRPr lang="en-US" dirty="0"/>
                    </a:p>
                  </a:txBody>
                  <a:tcPr/>
                </a:tc>
              </a:tr>
              <a:tr h="370840">
                <a:tc>
                  <a:txBody>
                    <a:bodyPr/>
                    <a:lstStyle/>
                    <a:p>
                      <a:r>
                        <a:rPr lang="en-US" dirty="0" smtClean="0"/>
                        <a:t>Not in labor force</a:t>
                      </a:r>
                      <a:r>
                        <a:rPr lang="en-US" baseline="0" dirty="0" smtClean="0"/>
                        <a:t> (not </a:t>
                      </a:r>
                      <a:r>
                        <a:rPr lang="en-US" baseline="0" dirty="0" err="1" smtClean="0"/>
                        <a:t>lkng</a:t>
                      </a:r>
                      <a:r>
                        <a:rPr lang="en-US" baseline="0" dirty="0" smtClean="0"/>
                        <a:t> for </a:t>
                      </a:r>
                      <a:r>
                        <a:rPr lang="en-US" baseline="0" dirty="0" err="1" smtClean="0"/>
                        <a:t>wk</a:t>
                      </a:r>
                      <a:r>
                        <a:rPr lang="en-US" baseline="0" dirty="0" smtClean="0"/>
                        <a:t>)</a:t>
                      </a:r>
                      <a:endParaRPr lang="en-US" dirty="0" smtClean="0"/>
                    </a:p>
                  </a:txBody>
                  <a:tcPr/>
                </a:tc>
                <a:tc>
                  <a:txBody>
                    <a:bodyPr/>
                    <a:lstStyle/>
                    <a:p>
                      <a:r>
                        <a:rPr lang="en-US" dirty="0" smtClean="0"/>
                        <a:t>Not in labor force</a:t>
                      </a:r>
                      <a:endParaRPr lang="en-US" dirty="0"/>
                    </a:p>
                  </a:txBody>
                  <a:tcPr/>
                </a:tc>
              </a:tr>
              <a:tr h="370840">
                <a:tc>
                  <a:txBody>
                    <a:bodyPr/>
                    <a:lstStyle/>
                    <a:p>
                      <a:r>
                        <a:rPr lang="en-US" dirty="0" smtClean="0"/>
                        <a:t>n/a</a:t>
                      </a:r>
                    </a:p>
                  </a:txBody>
                  <a:tcPr/>
                </a:tc>
                <a:tc>
                  <a:txBody>
                    <a:bodyPr/>
                    <a:lstStyle/>
                    <a:p>
                      <a:r>
                        <a:rPr lang="en-US" dirty="0" smtClean="0"/>
                        <a:t>Employed </a:t>
                      </a:r>
                      <a:r>
                        <a:rPr lang="en-US" dirty="0" err="1" smtClean="0"/>
                        <a:t>recvd</a:t>
                      </a:r>
                      <a:r>
                        <a:rPr lang="en-US" dirty="0" smtClean="0"/>
                        <a:t> notice of termination</a:t>
                      </a:r>
                      <a:endParaRPr lang="en-US" dirty="0"/>
                    </a:p>
                  </a:txBody>
                  <a:tcPr/>
                </a:tc>
              </a:tr>
            </a:tbl>
          </a:graphicData>
        </a:graphic>
      </p:graphicFrame>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318099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enshot of TEAMS participant profile"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2003355"/>
            <a:ext cx="5056093" cy="47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2 (Accent Bar) 2"/>
          <p:cNvSpPr/>
          <p:nvPr/>
        </p:nvSpPr>
        <p:spPr>
          <a:xfrm>
            <a:off x="5719482" y="2214282"/>
            <a:ext cx="3199321" cy="3792071"/>
          </a:xfrm>
          <a:prstGeom prst="accentCallout2">
            <a:avLst>
              <a:gd name="adj1" fmla="val 78797"/>
              <a:gd name="adj2" fmla="val -4410"/>
              <a:gd name="adj3" fmla="val 87071"/>
              <a:gd name="adj4" fmla="val -31518"/>
              <a:gd name="adj5" fmla="val 94589"/>
              <a:gd name="adj6" fmla="val -62358"/>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t>These will be the </a:t>
            </a:r>
            <a:r>
              <a:rPr lang="en-US" i="1" dirty="0" smtClean="0"/>
              <a:t>new</a:t>
            </a:r>
            <a:r>
              <a:rPr lang="en-US" dirty="0" smtClean="0"/>
              <a:t> categories for joint data collection under WIOA</a:t>
            </a:r>
            <a:endParaRPr lang="en-US" dirty="0"/>
          </a:p>
        </p:txBody>
      </p:sp>
      <p:sp>
        <p:nvSpPr>
          <p:cNvPr id="2" name="Title 1"/>
          <p:cNvSpPr>
            <a:spLocks noGrp="1"/>
          </p:cNvSpPr>
          <p:nvPr>
            <p:ph type="title"/>
          </p:nvPr>
        </p:nvSpPr>
        <p:spPr/>
        <p:txBody>
          <a:bodyPr/>
          <a:lstStyle/>
          <a:p>
            <a:r>
              <a:rPr lang="en-US" dirty="0" smtClean="0"/>
              <a:t>Adding/Editing a participant profile for PY’15-’16 beginning June 30 </a:t>
            </a:r>
            <a:r>
              <a:rPr lang="en-US" dirty="0" smtClean="0">
                <a:solidFill>
                  <a:schemeClr val="accent2">
                    <a:lumMod val="50000"/>
                  </a:schemeClr>
                </a:solidFill>
              </a:rPr>
              <a:t>((3)2)</a:t>
            </a:r>
            <a:endParaRPr lang="en-US" dirty="0">
              <a:solidFill>
                <a:schemeClr val="accent2">
                  <a:lumMod val="50000"/>
                </a:schemeClr>
              </a:solidFill>
            </a:endParaRPr>
          </a:p>
        </p:txBody>
      </p:sp>
      <p:pic>
        <p:nvPicPr>
          <p:cNvPr id="1026" name="Picture 2" descr="Screenshot of highest employment completed" title="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l="64614" t="19586" r="22858" b="43163"/>
          <a:stretch/>
        </p:blipFill>
        <p:spPr bwMode="auto">
          <a:xfrm>
            <a:off x="5781874" y="3226576"/>
            <a:ext cx="3054818" cy="270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325992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76" y="83591"/>
            <a:ext cx="8272212" cy="1013800"/>
          </a:xfrm>
          <a:solidFill>
            <a:schemeClr val="accent1"/>
          </a:solidFill>
        </p:spPr>
        <p:txBody>
          <a:bodyPr/>
          <a:lstStyle/>
          <a:p>
            <a:r>
              <a:rPr lang="en-US" dirty="0" smtClean="0"/>
              <a:t>“Mapped” Options for Highest Education Completed</a:t>
            </a:r>
            <a:endParaRPr lang="en-US" dirty="0"/>
          </a:p>
        </p:txBody>
      </p:sp>
      <p:graphicFrame>
        <p:nvGraphicFramePr>
          <p:cNvPr id="4" name="Content Placeholder 3" descr="table with mapped options for highest education completed" title="Mapped options for highest ed completed"/>
          <p:cNvGraphicFramePr>
            <a:graphicFrameLocks noGrp="1"/>
          </p:cNvGraphicFramePr>
          <p:nvPr>
            <p:ph idx="1"/>
            <p:extLst>
              <p:ext uri="{D42A27DB-BD31-4B8C-83A1-F6EECF244321}">
                <p14:modId xmlns:p14="http://schemas.microsoft.com/office/powerpoint/2010/main" val="3412469544"/>
              </p:ext>
            </p:extLst>
          </p:nvPr>
        </p:nvGraphicFramePr>
        <p:xfrm>
          <a:off x="642751" y="1007633"/>
          <a:ext cx="7559956" cy="5760720"/>
        </p:xfrm>
        <a:graphic>
          <a:graphicData uri="http://schemas.openxmlformats.org/drawingml/2006/table">
            <a:tbl>
              <a:tblPr firstRow="1" bandRow="1">
                <a:tableStyleId>{21E4AEA4-8DFA-4A89-87EB-49C32662AFE0}</a:tableStyleId>
              </a:tblPr>
              <a:tblGrid>
                <a:gridCol w="3779978"/>
                <a:gridCol w="3779978"/>
              </a:tblGrid>
              <a:tr h="248983">
                <a:tc>
                  <a:txBody>
                    <a:bodyPr/>
                    <a:lstStyle/>
                    <a:p>
                      <a:r>
                        <a:rPr lang="en-US" sz="1000" dirty="0" smtClean="0"/>
                        <a:t>Under “old” TEAMS</a:t>
                      </a:r>
                    </a:p>
                    <a:p>
                      <a:r>
                        <a:rPr lang="en-US" sz="1000" dirty="0" smtClean="0"/>
                        <a:t>If participant selected this…</a:t>
                      </a:r>
                      <a:endParaRPr lang="en-US" sz="1000" b="0" dirty="0" smtClean="0"/>
                    </a:p>
                  </a:txBody>
                  <a:tcPr/>
                </a:tc>
                <a:tc>
                  <a:txBody>
                    <a:bodyPr/>
                    <a:lstStyle/>
                    <a:p>
                      <a:r>
                        <a:rPr lang="en-US" sz="1000" dirty="0" smtClean="0"/>
                        <a:t>Under TEAMS 2.8</a:t>
                      </a:r>
                    </a:p>
                    <a:p>
                      <a:r>
                        <a:rPr lang="en-US" sz="1000" dirty="0" smtClean="0"/>
                        <a:t>You will select this…</a:t>
                      </a:r>
                      <a:endParaRPr lang="en-US" sz="1000" b="0" dirty="0"/>
                    </a:p>
                  </a:txBody>
                  <a:tcPr/>
                </a:tc>
              </a:tr>
              <a:tr h="233023">
                <a:tc>
                  <a:txBody>
                    <a:bodyPr/>
                    <a:lstStyle/>
                    <a:p>
                      <a:r>
                        <a:rPr lang="en-US" sz="1000" dirty="0" smtClean="0"/>
                        <a:t>Kindergarten</a:t>
                      </a:r>
                      <a:r>
                        <a:rPr lang="en-US" sz="1000" baseline="0" dirty="0" smtClean="0"/>
                        <a:t> completed</a:t>
                      </a:r>
                      <a:endParaRPr lang="en-US" sz="1000" dirty="0" smtClean="0"/>
                    </a:p>
                  </a:txBody>
                  <a:tcPr/>
                </a:tc>
                <a:tc>
                  <a:txBody>
                    <a:bodyPr/>
                    <a:lstStyle/>
                    <a:p>
                      <a:r>
                        <a:rPr lang="en-US" sz="1000" dirty="0" smtClean="0"/>
                        <a:t>No school grades</a:t>
                      </a:r>
                      <a:r>
                        <a:rPr lang="en-US" sz="1000" baseline="0" dirty="0" smtClean="0"/>
                        <a:t> completed</a:t>
                      </a:r>
                      <a:endParaRPr lang="en-US" sz="1000" dirty="0"/>
                    </a:p>
                  </a:txBody>
                  <a:tcPr/>
                </a:tc>
              </a:tr>
              <a:tr h="233023">
                <a:tc>
                  <a:txBody>
                    <a:bodyPr/>
                    <a:lstStyle/>
                    <a:p>
                      <a:r>
                        <a:rPr lang="en-US" sz="1000" dirty="0" smtClean="0"/>
                        <a:t>First grade</a:t>
                      </a:r>
                      <a:r>
                        <a:rPr lang="en-US" sz="1000" baseline="0" dirty="0" smtClean="0"/>
                        <a:t> completed</a:t>
                      </a:r>
                      <a:endParaRPr lang="en-US" sz="1000" dirty="0" smtClean="0"/>
                    </a:p>
                  </a:txBody>
                  <a:tcPr/>
                </a:tc>
                <a:tc>
                  <a:txBody>
                    <a:bodyPr/>
                    <a:lstStyle/>
                    <a:p>
                      <a:r>
                        <a:rPr lang="en-US" sz="1000" dirty="0" smtClean="0"/>
                        <a:t>First grade completed</a:t>
                      </a:r>
                      <a:endParaRPr lang="en-US" sz="1000" dirty="0"/>
                    </a:p>
                  </a:txBody>
                  <a:tcPr/>
                </a:tc>
              </a:tr>
              <a:tr h="233023">
                <a:tc>
                  <a:txBody>
                    <a:bodyPr/>
                    <a:lstStyle/>
                    <a:p>
                      <a:r>
                        <a:rPr lang="en-US" sz="1000" dirty="0" smtClean="0"/>
                        <a:t>Second grade completed</a:t>
                      </a:r>
                    </a:p>
                  </a:txBody>
                  <a:tcPr/>
                </a:tc>
                <a:tc>
                  <a:txBody>
                    <a:bodyPr/>
                    <a:lstStyle/>
                    <a:p>
                      <a:r>
                        <a:rPr lang="en-US" sz="1000" dirty="0" smtClean="0"/>
                        <a:t>Second grade completed</a:t>
                      </a:r>
                      <a:endParaRPr lang="en-US" sz="1000" dirty="0"/>
                    </a:p>
                  </a:txBody>
                  <a:tcPr/>
                </a:tc>
              </a:tr>
              <a:tr h="233023">
                <a:tc>
                  <a:txBody>
                    <a:bodyPr/>
                    <a:lstStyle/>
                    <a:p>
                      <a:r>
                        <a:rPr lang="en-US" sz="1000" dirty="0" smtClean="0"/>
                        <a:t>Third grade completed</a:t>
                      </a:r>
                    </a:p>
                  </a:txBody>
                  <a:tcPr/>
                </a:tc>
                <a:tc>
                  <a:txBody>
                    <a:bodyPr/>
                    <a:lstStyle/>
                    <a:p>
                      <a:r>
                        <a:rPr lang="en-US" sz="1000" dirty="0" smtClean="0"/>
                        <a:t>Third grade completed</a:t>
                      </a:r>
                    </a:p>
                  </a:txBody>
                  <a:tcPr/>
                </a:tc>
              </a:tr>
              <a:tr h="233023">
                <a:tc>
                  <a:txBody>
                    <a:bodyPr/>
                    <a:lstStyle/>
                    <a:p>
                      <a:r>
                        <a:rPr lang="en-US" sz="1000" dirty="0" smtClean="0"/>
                        <a:t>Fourth</a:t>
                      </a:r>
                      <a:r>
                        <a:rPr lang="en-US" sz="1000" baseline="0" dirty="0" smtClean="0"/>
                        <a:t> grade completed</a:t>
                      </a:r>
                      <a:endParaRPr lang="en-US" sz="1000" dirty="0" smtClean="0"/>
                    </a:p>
                  </a:txBody>
                  <a:tcPr/>
                </a:tc>
                <a:tc>
                  <a:txBody>
                    <a:bodyPr/>
                    <a:lstStyle/>
                    <a:p>
                      <a:r>
                        <a:rPr lang="en-US" sz="1000" dirty="0" smtClean="0"/>
                        <a:t>Fourth</a:t>
                      </a:r>
                      <a:r>
                        <a:rPr lang="en-US" sz="1000" baseline="0" dirty="0" smtClean="0"/>
                        <a:t> grade completed</a:t>
                      </a:r>
                      <a:endParaRPr lang="en-US" sz="1000" dirty="0" smtClean="0"/>
                    </a:p>
                  </a:txBody>
                  <a:tcPr/>
                </a:tc>
              </a:tr>
              <a:tr h="233023">
                <a:tc>
                  <a:txBody>
                    <a:bodyPr/>
                    <a:lstStyle/>
                    <a:p>
                      <a:r>
                        <a:rPr lang="en-US" sz="1000" dirty="0" smtClean="0"/>
                        <a:t>Fifth grade completed</a:t>
                      </a:r>
                    </a:p>
                  </a:txBody>
                  <a:tcPr/>
                </a:tc>
                <a:tc>
                  <a:txBody>
                    <a:bodyPr/>
                    <a:lstStyle/>
                    <a:p>
                      <a:r>
                        <a:rPr lang="en-US" sz="1000" dirty="0" smtClean="0"/>
                        <a:t>Fifth grade completed</a:t>
                      </a:r>
                    </a:p>
                  </a:txBody>
                  <a:tcPr/>
                </a:tc>
              </a:tr>
              <a:tr h="233023">
                <a:tc>
                  <a:txBody>
                    <a:bodyPr/>
                    <a:lstStyle/>
                    <a:p>
                      <a:r>
                        <a:rPr lang="en-US" sz="1000" dirty="0" smtClean="0"/>
                        <a:t>Seventh</a:t>
                      </a:r>
                      <a:r>
                        <a:rPr lang="en-US" sz="1000" baseline="0" dirty="0" smtClean="0"/>
                        <a:t> grade completed</a:t>
                      </a:r>
                      <a:endParaRPr lang="en-US" sz="1000" dirty="0" smtClean="0"/>
                    </a:p>
                  </a:txBody>
                  <a:tcPr/>
                </a:tc>
                <a:tc>
                  <a:txBody>
                    <a:bodyPr/>
                    <a:lstStyle/>
                    <a:p>
                      <a:r>
                        <a:rPr lang="en-US" sz="1000" dirty="0" smtClean="0"/>
                        <a:t>Seventh</a:t>
                      </a:r>
                      <a:r>
                        <a:rPr lang="en-US" sz="1000" baseline="0" dirty="0" smtClean="0"/>
                        <a:t> grade completed</a:t>
                      </a:r>
                      <a:endParaRPr lang="en-US" sz="1000" dirty="0" smtClean="0"/>
                    </a:p>
                  </a:txBody>
                  <a:tcPr/>
                </a:tc>
              </a:tr>
              <a:tr h="233023">
                <a:tc>
                  <a:txBody>
                    <a:bodyPr/>
                    <a:lstStyle/>
                    <a:p>
                      <a:r>
                        <a:rPr lang="en-US" sz="1000" dirty="0" smtClean="0"/>
                        <a:t>Eighth</a:t>
                      </a:r>
                      <a:r>
                        <a:rPr lang="en-US" sz="1000" baseline="0" dirty="0" smtClean="0"/>
                        <a:t> grade completed</a:t>
                      </a:r>
                      <a:endParaRPr lang="en-US" sz="1000" dirty="0" smtClean="0"/>
                    </a:p>
                  </a:txBody>
                  <a:tcPr/>
                </a:tc>
                <a:tc>
                  <a:txBody>
                    <a:bodyPr/>
                    <a:lstStyle/>
                    <a:p>
                      <a:r>
                        <a:rPr lang="en-US" sz="1000" dirty="0" smtClean="0"/>
                        <a:t>Eighth</a:t>
                      </a:r>
                      <a:r>
                        <a:rPr lang="en-US" sz="1000" baseline="0" dirty="0" smtClean="0"/>
                        <a:t> grade completed</a:t>
                      </a:r>
                      <a:endParaRPr lang="en-US" sz="1000" dirty="0" smtClean="0"/>
                    </a:p>
                  </a:txBody>
                  <a:tcPr/>
                </a:tc>
              </a:tr>
              <a:tr h="233023">
                <a:tc>
                  <a:txBody>
                    <a:bodyPr/>
                    <a:lstStyle/>
                    <a:p>
                      <a:r>
                        <a:rPr lang="en-US" sz="1000" dirty="0" smtClean="0"/>
                        <a:t>Ninth</a:t>
                      </a:r>
                      <a:r>
                        <a:rPr lang="en-US" sz="1000" baseline="0" dirty="0" smtClean="0"/>
                        <a:t> grade completed</a:t>
                      </a:r>
                      <a:endParaRPr lang="en-US" sz="1000" dirty="0" smtClean="0"/>
                    </a:p>
                  </a:txBody>
                  <a:tcPr/>
                </a:tc>
                <a:tc>
                  <a:txBody>
                    <a:bodyPr/>
                    <a:lstStyle/>
                    <a:p>
                      <a:r>
                        <a:rPr lang="en-US" sz="1000" dirty="0" smtClean="0"/>
                        <a:t>Ninth</a:t>
                      </a:r>
                      <a:r>
                        <a:rPr lang="en-US" sz="1000" baseline="0" dirty="0" smtClean="0"/>
                        <a:t> grade completed</a:t>
                      </a:r>
                      <a:endParaRPr lang="en-US" sz="1000" dirty="0" smtClean="0"/>
                    </a:p>
                  </a:txBody>
                  <a:tcPr/>
                </a:tc>
              </a:tr>
              <a:tr h="233023">
                <a:tc>
                  <a:txBody>
                    <a:bodyPr/>
                    <a:lstStyle/>
                    <a:p>
                      <a:r>
                        <a:rPr lang="en-US" sz="1000" dirty="0" smtClean="0"/>
                        <a:t>Tenth</a:t>
                      </a:r>
                      <a:r>
                        <a:rPr lang="en-US" sz="1000" baseline="0" dirty="0" smtClean="0"/>
                        <a:t> grade completed</a:t>
                      </a:r>
                      <a:endParaRPr lang="en-US" sz="1000" dirty="0" smtClean="0"/>
                    </a:p>
                  </a:txBody>
                  <a:tcPr/>
                </a:tc>
                <a:tc>
                  <a:txBody>
                    <a:bodyPr/>
                    <a:lstStyle/>
                    <a:p>
                      <a:r>
                        <a:rPr lang="en-US" sz="1000" dirty="0" smtClean="0"/>
                        <a:t>Tenth</a:t>
                      </a:r>
                      <a:r>
                        <a:rPr lang="en-US" sz="1000" baseline="0" dirty="0" smtClean="0"/>
                        <a:t> grade completed</a:t>
                      </a:r>
                      <a:endParaRPr lang="en-US" sz="1000" dirty="0" smtClean="0"/>
                    </a:p>
                  </a:txBody>
                  <a:tcPr/>
                </a:tc>
              </a:tr>
              <a:tr h="233023">
                <a:tc>
                  <a:txBody>
                    <a:bodyPr/>
                    <a:lstStyle/>
                    <a:p>
                      <a:r>
                        <a:rPr lang="en-US" sz="1000" dirty="0" smtClean="0"/>
                        <a:t>Eleventh grade completed</a:t>
                      </a:r>
                    </a:p>
                  </a:txBody>
                  <a:tcPr/>
                </a:tc>
                <a:tc>
                  <a:txBody>
                    <a:bodyPr/>
                    <a:lstStyle/>
                    <a:p>
                      <a:r>
                        <a:rPr lang="en-US" sz="1000" dirty="0" smtClean="0"/>
                        <a:t>Eleventh grade completed</a:t>
                      </a:r>
                    </a:p>
                  </a:txBody>
                  <a:tcPr/>
                </a:tc>
              </a:tr>
              <a:tr h="233023">
                <a:tc>
                  <a:txBody>
                    <a:bodyPr/>
                    <a:lstStyle/>
                    <a:p>
                      <a:r>
                        <a:rPr lang="en-US" sz="1000" dirty="0" smtClean="0"/>
                        <a:t>Twelfth</a:t>
                      </a:r>
                      <a:r>
                        <a:rPr lang="en-US" sz="1000" baseline="0" dirty="0" smtClean="0"/>
                        <a:t> grade completed</a:t>
                      </a:r>
                      <a:endParaRPr lang="en-US" sz="1000" dirty="0" smtClean="0"/>
                    </a:p>
                  </a:txBody>
                  <a:tcPr/>
                </a:tc>
                <a:tc>
                  <a:txBody>
                    <a:bodyPr/>
                    <a:lstStyle/>
                    <a:p>
                      <a:r>
                        <a:rPr lang="en-US" sz="1000" dirty="0" smtClean="0"/>
                        <a:t>Twelfth</a:t>
                      </a:r>
                      <a:r>
                        <a:rPr lang="en-US" sz="1000" baseline="0" dirty="0" smtClean="0"/>
                        <a:t> grade completed</a:t>
                      </a:r>
                      <a:endParaRPr lang="en-US" sz="1000" dirty="0" smtClean="0"/>
                    </a:p>
                  </a:txBody>
                  <a:tcPr/>
                </a:tc>
              </a:tr>
              <a:tr h="233023">
                <a:tc>
                  <a:txBody>
                    <a:bodyPr/>
                    <a:lstStyle/>
                    <a:p>
                      <a:r>
                        <a:rPr lang="en-US" sz="1000" dirty="0" smtClean="0"/>
                        <a:t>Some college no degree</a:t>
                      </a:r>
                    </a:p>
                  </a:txBody>
                  <a:tcPr/>
                </a:tc>
                <a:tc>
                  <a:txBody>
                    <a:bodyPr/>
                    <a:lstStyle/>
                    <a:p>
                      <a:r>
                        <a:rPr lang="en-US" sz="1000" dirty="0" smtClean="0"/>
                        <a:t>1 college, or full-time technical or vocational school years completed</a:t>
                      </a:r>
                      <a:endParaRPr lang="en-US" sz="1000" dirty="0"/>
                    </a:p>
                  </a:txBody>
                  <a:tcPr/>
                </a:tc>
              </a:tr>
              <a:tr h="233023">
                <a:tc>
                  <a:txBody>
                    <a:bodyPr/>
                    <a:lstStyle/>
                    <a:p>
                      <a:r>
                        <a:rPr lang="en-US" sz="1000" dirty="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2 college, or full-time technical or vocational school years completed</a:t>
                      </a:r>
                    </a:p>
                  </a:txBody>
                  <a:tcPr/>
                </a:tc>
              </a:tr>
              <a:tr h="233023">
                <a:tc>
                  <a:txBody>
                    <a:bodyPr/>
                    <a:lstStyle/>
                    <a:p>
                      <a:r>
                        <a:rPr lang="en-US" sz="1000" dirty="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3</a:t>
                      </a:r>
                      <a:r>
                        <a:rPr lang="en-US" sz="1000" baseline="0" dirty="0" smtClean="0"/>
                        <a:t> </a:t>
                      </a:r>
                      <a:r>
                        <a:rPr lang="en-US" sz="1000" dirty="0" smtClean="0"/>
                        <a:t>college, or full-time technical or vocational school years completed</a:t>
                      </a:r>
                    </a:p>
                  </a:txBody>
                  <a:tcPr/>
                </a:tc>
              </a:tr>
              <a:tr h="233023">
                <a:tc>
                  <a:txBody>
                    <a:bodyPr/>
                    <a:lstStyle/>
                    <a:p>
                      <a:r>
                        <a:rPr lang="en-US" sz="1000" dirty="0" smtClean="0"/>
                        <a:t>College or professional degree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Bachelor’s degree or equivalent</a:t>
                      </a:r>
                    </a:p>
                  </a:txBody>
                  <a:tcPr/>
                </a:tc>
              </a:tr>
              <a:tr h="233023">
                <a:tc>
                  <a:txBody>
                    <a:bodyPr/>
                    <a:lstStyle/>
                    <a:p>
                      <a:r>
                        <a:rPr lang="en-US" sz="1000" dirty="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Education beyond</a:t>
                      </a:r>
                      <a:r>
                        <a:rPr lang="en-US" sz="1000" baseline="0" dirty="0" smtClean="0"/>
                        <a:t> the Bachelor’s degree</a:t>
                      </a:r>
                      <a:endParaRPr lang="en-US" sz="1000" dirty="0" smtClean="0"/>
                    </a:p>
                  </a:txBody>
                  <a:tcPr/>
                </a:tc>
              </a:tr>
              <a:tr h="233023">
                <a:tc>
                  <a:txBody>
                    <a:bodyPr/>
                    <a:lstStyle/>
                    <a:p>
                      <a:r>
                        <a:rPr lang="en-US" sz="1000" dirty="0" smtClean="0"/>
                        <a:t>High school</a:t>
                      </a:r>
                      <a:r>
                        <a:rPr lang="en-US" sz="1000" baseline="0" dirty="0" smtClean="0"/>
                        <a:t> diploma or credential</a:t>
                      </a:r>
                      <a:endParaRPr lang="en-US" sz="1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Attained</a:t>
                      </a:r>
                      <a:r>
                        <a:rPr lang="en-US" sz="1000" baseline="0" dirty="0" smtClean="0"/>
                        <a:t> High School Diploma</a:t>
                      </a:r>
                      <a:endParaRPr lang="en-US" sz="1000" dirty="0" smtClean="0"/>
                    </a:p>
                  </a:txBody>
                  <a:tcPr/>
                </a:tc>
              </a:tr>
              <a:tr h="233023">
                <a:tc>
                  <a:txBody>
                    <a:bodyPr/>
                    <a:lstStyle/>
                    <a:p>
                      <a:r>
                        <a:rPr lang="en-US" sz="1000" dirty="0" smtClean="0"/>
                        <a:t>GED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Attained</a:t>
                      </a:r>
                      <a:r>
                        <a:rPr lang="en-US" sz="1000" baseline="0" dirty="0" smtClean="0"/>
                        <a:t> GED or Equivalent</a:t>
                      </a:r>
                      <a:endParaRPr lang="en-US" sz="1000" dirty="0" smtClean="0"/>
                    </a:p>
                  </a:txBody>
                  <a:tcPr/>
                </a:tc>
              </a:tr>
              <a:tr h="233023">
                <a:tc>
                  <a:txBody>
                    <a:bodyPr/>
                    <a:lstStyle/>
                    <a:p>
                      <a:r>
                        <a:rPr lang="en-US" sz="1000" dirty="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Attained</a:t>
                      </a:r>
                      <a:r>
                        <a:rPr lang="en-US" sz="1000" baseline="0" dirty="0" smtClean="0"/>
                        <a:t> certificate of attendance/completion</a:t>
                      </a:r>
                      <a:endParaRPr lang="en-US" sz="1000" dirty="0" smtClean="0"/>
                    </a:p>
                  </a:txBody>
                  <a:tcPr/>
                </a:tc>
              </a:tr>
              <a:tr h="233023">
                <a:tc>
                  <a:txBody>
                    <a:bodyPr/>
                    <a:lstStyle/>
                    <a:p>
                      <a:r>
                        <a:rPr lang="en-US" sz="1000" dirty="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Attained Associates</a:t>
                      </a:r>
                      <a:r>
                        <a:rPr lang="en-US" sz="1000" baseline="0" dirty="0" smtClean="0"/>
                        <a:t> Diploma or Degree</a:t>
                      </a:r>
                      <a:endParaRPr lang="en-US" sz="1000" dirty="0" smtClean="0"/>
                    </a:p>
                  </a:txBody>
                  <a:tcPr/>
                </a:tc>
              </a:tr>
              <a:tr h="233023">
                <a:tc>
                  <a:txBody>
                    <a:bodyPr/>
                    <a:lstStyle/>
                    <a:p>
                      <a:r>
                        <a:rPr lang="en-US" sz="1000" dirty="0" smtClean="0"/>
                        <a:t>Unknown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No school grades completed</a:t>
                      </a:r>
                    </a:p>
                  </a:txBody>
                  <a:tcPr/>
                </a:tc>
              </a:tr>
            </a:tbl>
          </a:graphicData>
        </a:graphic>
      </p:graphicFrame>
    </p:spTree>
    <p:extLst>
      <p:ext uri="{BB962C8B-B14F-4D97-AF65-F5344CB8AC3E}">
        <p14:creationId xmlns:p14="http://schemas.microsoft.com/office/powerpoint/2010/main" val="146096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Adding/Editing a participant profile for PY’15-’16 beginning June </a:t>
            </a:r>
            <a:r>
              <a:rPr lang="en-US" dirty="0" smtClean="0"/>
              <a:t>30 (Review)</a:t>
            </a:r>
            <a:endParaRPr lang="en-US" dirty="0"/>
          </a:p>
        </p:txBody>
      </p:sp>
      <p:sp>
        <p:nvSpPr>
          <p:cNvPr id="3" name="Content Placeholder 2"/>
          <p:cNvSpPr>
            <a:spLocks noGrp="1"/>
          </p:cNvSpPr>
          <p:nvPr>
            <p:ph idx="1"/>
          </p:nvPr>
        </p:nvSpPr>
        <p:spPr/>
        <p:txBody>
          <a:bodyPr anchor="t">
            <a:normAutofit/>
          </a:bodyPr>
          <a:lstStyle/>
          <a:p>
            <a:r>
              <a:rPr lang="en-US" sz="2000" dirty="0" smtClean="0"/>
              <a:t>You won’t be required to enter all the </a:t>
            </a:r>
            <a:r>
              <a:rPr lang="en-US" sz="2000" i="1" dirty="0" smtClean="0"/>
              <a:t>new</a:t>
            </a:r>
            <a:r>
              <a:rPr lang="en-US" sz="2000" dirty="0" smtClean="0"/>
              <a:t> data for WIOA joint reporting requirements under the NRS</a:t>
            </a:r>
          </a:p>
          <a:p>
            <a:r>
              <a:rPr lang="en-US" sz="2000" dirty="0" smtClean="0"/>
              <a:t>You </a:t>
            </a:r>
            <a:r>
              <a:rPr lang="en-US" sz="2000" i="1" dirty="0" smtClean="0"/>
              <a:t>will</a:t>
            </a:r>
            <a:r>
              <a:rPr lang="en-US" sz="2000" dirty="0" smtClean="0"/>
              <a:t> see the </a:t>
            </a:r>
            <a:r>
              <a:rPr lang="en-US" sz="2000" i="1" dirty="0" smtClean="0"/>
              <a:t>new</a:t>
            </a:r>
            <a:r>
              <a:rPr lang="en-US" sz="2000" dirty="0" smtClean="0"/>
              <a:t> options for fields that are the “same” as those under WIOA joint reporting requirements under the NRS</a:t>
            </a:r>
          </a:p>
          <a:p>
            <a:pPr lvl="1"/>
            <a:r>
              <a:rPr lang="en-US" sz="2000" dirty="0" smtClean="0"/>
              <a:t>If you edit a profile, the correct, “mapped” option will already be selected</a:t>
            </a:r>
          </a:p>
          <a:p>
            <a:pPr lvl="1"/>
            <a:r>
              <a:rPr lang="en-US" sz="2000" dirty="0" smtClean="0"/>
              <a:t>If you create a new profile, you will need to select the correct, “mapped” option</a:t>
            </a:r>
            <a:endParaRPr lang="en-US" sz="2000"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86587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Participant Profile for PY’16-’17 for an existing Participant (Summary)</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The “new year” is not open until July 1, thus you cannot add a new participant profile until July 1 or later (even though the new version of TEAMS is deployed)</a:t>
            </a:r>
          </a:p>
          <a:p>
            <a:r>
              <a:rPr lang="en-US" sz="2000" dirty="0" smtClean="0"/>
              <a:t>You will see all the </a:t>
            </a:r>
            <a:r>
              <a:rPr lang="en-US" sz="2000" i="1" dirty="0" smtClean="0"/>
              <a:t>new</a:t>
            </a:r>
            <a:r>
              <a:rPr lang="en-US" sz="2000" dirty="0" smtClean="0"/>
              <a:t> data fields and options required under WIOA joint reporting under the NRS</a:t>
            </a:r>
          </a:p>
          <a:p>
            <a:r>
              <a:rPr lang="en-US" sz="2000" dirty="0" smtClean="0"/>
              <a:t>Review requirements here:</a:t>
            </a:r>
          </a:p>
          <a:p>
            <a:pPr lvl="1"/>
            <a:r>
              <a:rPr lang="en-US" sz="1800" b="1" u="sng" dirty="0">
                <a:hlinkClick r:id="rId2" tooltip="Link to Assessment Guide Appendix I"/>
              </a:rPr>
              <a:t>http://</a:t>
            </a:r>
            <a:r>
              <a:rPr lang="en-US" sz="1800" b="1" u="sng" dirty="0" smtClean="0">
                <a:hlinkClick r:id="rId2" tooltip="Link to Assessment Guide Appendix I"/>
              </a:rPr>
              <a:t>www-tcall.tamu.edu/twcael/docs/pdf/TexasAssessmentGuide-AppendixI-RequiredDataCollection.pdf</a:t>
            </a:r>
            <a:endParaRPr lang="en-US" sz="1800" dirty="0" smtClean="0"/>
          </a:p>
          <a:p>
            <a:r>
              <a:rPr lang="en-US" sz="2000" dirty="0" smtClean="0"/>
              <a:t>You will also see the new “carry-forward” feature in action that carries participant data forward </a:t>
            </a:r>
          </a:p>
          <a:p>
            <a:pPr lvl="1"/>
            <a:r>
              <a:rPr lang="en-US" sz="1800" dirty="0" smtClean="0"/>
              <a:t>Data should always be representative of the participant characteristics </a:t>
            </a:r>
            <a:r>
              <a:rPr lang="en-US" sz="1800" i="1" u="sng" dirty="0" smtClean="0"/>
              <a:t>at program entry</a:t>
            </a:r>
            <a:r>
              <a:rPr lang="en-US" sz="1800" u="sng" dirty="0" smtClean="0"/>
              <a:t>.  </a:t>
            </a:r>
            <a:r>
              <a:rPr lang="en-US" sz="1800" b="1" u="sng" dirty="0" smtClean="0"/>
              <a:t>These do not change from year-to-year unless the participant exits.</a:t>
            </a:r>
            <a:endParaRPr lang="en-US" sz="1800"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22647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recording</a:t>
            </a:r>
            <a:endParaRPr lang="en-US" dirty="0"/>
          </a:p>
        </p:txBody>
      </p:sp>
      <p:pic>
        <p:nvPicPr>
          <p:cNvPr id="1026" name="Picture 2" descr="Screenshot of Adobe Connect - bookmark selection"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337" r="69245" b="15485"/>
          <a:stretch/>
        </p:blipFill>
        <p:spPr bwMode="auto">
          <a:xfrm>
            <a:off x="624840" y="2362200"/>
            <a:ext cx="3169920" cy="430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3 (Accent Bar) 3"/>
          <p:cNvSpPr/>
          <p:nvPr/>
        </p:nvSpPr>
        <p:spPr>
          <a:xfrm>
            <a:off x="4922520" y="3017520"/>
            <a:ext cx="3398520" cy="1935480"/>
          </a:xfrm>
          <a:prstGeom prst="accentCallout3">
            <a:avLst>
              <a:gd name="adj1" fmla="val 18750"/>
              <a:gd name="adj2" fmla="val -8333"/>
              <a:gd name="adj3" fmla="val 18750"/>
              <a:gd name="adj4" fmla="val -16667"/>
              <a:gd name="adj5" fmla="val 100000"/>
              <a:gd name="adj6" fmla="val -16667"/>
              <a:gd name="adj7" fmla="val 37997"/>
              <a:gd name="adj8" fmla="val -114127"/>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the small arrow next to “sharing” to open bookmarks. </a:t>
            </a:r>
            <a:endParaRPr lang="en-US" dirty="0"/>
          </a:p>
        </p:txBody>
      </p:sp>
    </p:spTree>
    <p:extLst>
      <p:ext uri="{BB962C8B-B14F-4D97-AF65-F5344CB8AC3E}">
        <p14:creationId xmlns:p14="http://schemas.microsoft.com/office/powerpoint/2010/main" val="32110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Participant Profile for PY’16-’17 for an existing </a:t>
            </a:r>
            <a:r>
              <a:rPr lang="en-US" dirty="0" smtClean="0"/>
              <a:t>Participant</a:t>
            </a:r>
            <a:endParaRPr lang="en-US" dirty="0"/>
          </a:p>
        </p:txBody>
      </p:sp>
      <p:sp>
        <p:nvSpPr>
          <p:cNvPr id="3" name="Content Placeholder 2"/>
          <p:cNvSpPr>
            <a:spLocks noGrp="1"/>
          </p:cNvSpPr>
          <p:nvPr>
            <p:ph idx="1"/>
          </p:nvPr>
        </p:nvSpPr>
        <p:spPr/>
        <p:txBody>
          <a:bodyPr anchor="t"/>
          <a:lstStyle/>
          <a:p>
            <a:r>
              <a:rPr lang="en-US" dirty="0" smtClean="0"/>
              <a:t>All </a:t>
            </a:r>
            <a:r>
              <a:rPr lang="en-US" i="1" dirty="0" smtClean="0"/>
              <a:t>mapped</a:t>
            </a:r>
            <a:r>
              <a:rPr lang="en-US" dirty="0" smtClean="0"/>
              <a:t> fields will be auto-filled based on data entered for the previous program year</a:t>
            </a:r>
          </a:p>
          <a:p>
            <a:r>
              <a:rPr lang="en-US" dirty="0" smtClean="0"/>
              <a:t>You will need to enter all new required fields/data</a:t>
            </a:r>
          </a:p>
          <a:p>
            <a:r>
              <a:rPr lang="en-US" dirty="0" smtClean="0"/>
              <a:t>Verify previous status, and if previous status was no, update to “participant did not disclose” if the participant did not disclose this information.</a:t>
            </a:r>
            <a:endParaRPr lang="en-US"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0975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53" y="666297"/>
            <a:ext cx="8272212" cy="1013800"/>
          </a:xfrm>
          <a:solidFill>
            <a:schemeClr val="accent1"/>
          </a:solidFill>
        </p:spPr>
        <p:txBody>
          <a:bodyPr/>
          <a:lstStyle/>
          <a:p>
            <a:r>
              <a:rPr lang="en-US" dirty="0" smtClean="0"/>
              <a:t>Additional Mapped Data fields (that will auto-fill)</a:t>
            </a:r>
            <a:endParaRPr lang="en-US" dirty="0"/>
          </a:p>
        </p:txBody>
      </p:sp>
      <p:sp>
        <p:nvSpPr>
          <p:cNvPr id="3" name="Content Placeholder 2"/>
          <p:cNvSpPr>
            <a:spLocks noGrp="1"/>
          </p:cNvSpPr>
          <p:nvPr>
            <p:ph idx="1"/>
          </p:nvPr>
        </p:nvSpPr>
        <p:spPr>
          <a:xfrm>
            <a:off x="444860" y="1792941"/>
            <a:ext cx="8272211" cy="4894730"/>
          </a:xfrm>
        </p:spPr>
        <p:txBody>
          <a:bodyPr numCol="2" anchor="t">
            <a:noAutofit/>
          </a:bodyPr>
          <a:lstStyle/>
          <a:p>
            <a:pPr marL="0" indent="0">
              <a:spcAft>
                <a:spcPts val="0"/>
              </a:spcAft>
              <a:buNone/>
            </a:pPr>
            <a:r>
              <a:rPr lang="en-US" sz="1200" i="1" dirty="0" smtClean="0"/>
              <a:t>Unless indicated, a check box will auto-select “Yes”, an unchecked box will auto-select “No”;  if “participant did not disclose” is a new option, you will need to verify status with participant</a:t>
            </a:r>
          </a:p>
          <a:p>
            <a:pPr>
              <a:spcAft>
                <a:spcPts val="0"/>
              </a:spcAft>
            </a:pPr>
            <a:r>
              <a:rPr lang="en-US" sz="1200" dirty="0" smtClean="0"/>
              <a:t>Disabled </a:t>
            </a:r>
          </a:p>
          <a:p>
            <a:pPr>
              <a:spcAft>
                <a:spcPts val="0"/>
              </a:spcAft>
            </a:pPr>
            <a:r>
              <a:rPr lang="en-US" sz="1200" dirty="0" smtClean="0"/>
              <a:t>Learning-Disabled Adult</a:t>
            </a:r>
          </a:p>
          <a:p>
            <a:pPr>
              <a:spcAft>
                <a:spcPts val="0"/>
              </a:spcAft>
            </a:pPr>
            <a:r>
              <a:rPr lang="en-US" sz="1200" dirty="0" smtClean="0"/>
              <a:t>Employment status (will map to new correct selection option)</a:t>
            </a:r>
          </a:p>
          <a:p>
            <a:pPr>
              <a:spcAft>
                <a:spcPts val="0"/>
              </a:spcAft>
            </a:pPr>
            <a:r>
              <a:rPr lang="en-US" sz="1200" dirty="0" smtClean="0"/>
              <a:t>Reasons not looking for work</a:t>
            </a:r>
          </a:p>
          <a:p>
            <a:pPr>
              <a:spcAft>
                <a:spcPts val="0"/>
              </a:spcAft>
            </a:pPr>
            <a:r>
              <a:rPr lang="en-US" sz="1200" dirty="0" smtClean="0"/>
              <a:t>Type of community</a:t>
            </a:r>
          </a:p>
          <a:p>
            <a:pPr>
              <a:spcAft>
                <a:spcPts val="0"/>
              </a:spcAft>
            </a:pPr>
            <a:r>
              <a:rPr lang="en-US" sz="1200" dirty="0" smtClean="0"/>
              <a:t>Highest education completed (will map to new correct selection option)</a:t>
            </a:r>
          </a:p>
          <a:p>
            <a:pPr>
              <a:spcAft>
                <a:spcPts val="0"/>
              </a:spcAft>
            </a:pPr>
            <a:r>
              <a:rPr lang="en-US" sz="1200" dirty="0" smtClean="0"/>
              <a:t>In the US/Outside the US </a:t>
            </a:r>
          </a:p>
          <a:p>
            <a:pPr>
              <a:spcAft>
                <a:spcPts val="0"/>
              </a:spcAft>
            </a:pPr>
            <a:r>
              <a:rPr lang="en-US" sz="1200" dirty="0" smtClean="0"/>
              <a:t>On Public Assistance</a:t>
            </a:r>
          </a:p>
          <a:p>
            <a:pPr>
              <a:spcAft>
                <a:spcPts val="0"/>
              </a:spcAft>
            </a:pPr>
            <a:r>
              <a:rPr lang="en-US" sz="1200" dirty="0" smtClean="0"/>
              <a:t>Expanded eligibility for TANF</a:t>
            </a:r>
          </a:p>
          <a:p>
            <a:pPr>
              <a:spcAft>
                <a:spcPts val="0"/>
              </a:spcAft>
            </a:pPr>
            <a:r>
              <a:rPr lang="en-US" sz="1200" dirty="0" smtClean="0"/>
              <a:t>Homeless status (currently labeled “Homeless”)</a:t>
            </a:r>
          </a:p>
          <a:p>
            <a:pPr>
              <a:spcAft>
                <a:spcPts val="0"/>
              </a:spcAft>
            </a:pPr>
            <a:r>
              <a:rPr lang="en-US" sz="1200" dirty="0" smtClean="0"/>
              <a:t>Low Income Status</a:t>
            </a:r>
          </a:p>
          <a:p>
            <a:pPr>
              <a:spcAft>
                <a:spcPts val="0"/>
              </a:spcAft>
            </a:pPr>
            <a:r>
              <a:rPr lang="en-US" sz="1200" dirty="0" smtClean="0"/>
              <a:t>Immigrant</a:t>
            </a:r>
          </a:p>
          <a:p>
            <a:pPr>
              <a:spcAft>
                <a:spcPts val="0"/>
              </a:spcAft>
            </a:pPr>
            <a:r>
              <a:rPr lang="en-US" sz="1200" dirty="0" smtClean="0"/>
              <a:t>Displaced homemaker</a:t>
            </a:r>
          </a:p>
          <a:p>
            <a:pPr>
              <a:spcAft>
                <a:spcPts val="0"/>
              </a:spcAft>
            </a:pPr>
            <a:r>
              <a:rPr lang="en-US" sz="1200" dirty="0" smtClean="0"/>
              <a:t>Single parent (exists as “single head of household”)</a:t>
            </a:r>
          </a:p>
          <a:p>
            <a:pPr>
              <a:spcAft>
                <a:spcPts val="0"/>
              </a:spcAft>
            </a:pPr>
            <a:r>
              <a:rPr lang="en-US" sz="1200" dirty="0" smtClean="0"/>
              <a:t>Dislocated worker</a:t>
            </a:r>
          </a:p>
          <a:p>
            <a:pPr>
              <a:spcAft>
                <a:spcPts val="0"/>
              </a:spcAft>
            </a:pPr>
            <a:r>
              <a:rPr lang="en-US" sz="1200" dirty="0" smtClean="0"/>
              <a:t>Parents of child(</a:t>
            </a:r>
            <a:r>
              <a:rPr lang="en-US" sz="1200" dirty="0" err="1" smtClean="0"/>
              <a:t>ren</a:t>
            </a:r>
            <a:r>
              <a:rPr lang="en-US" sz="1200" dirty="0" smtClean="0"/>
              <a:t>) ages 0-5</a:t>
            </a:r>
          </a:p>
          <a:p>
            <a:pPr>
              <a:spcAft>
                <a:spcPts val="0"/>
              </a:spcAft>
            </a:pPr>
            <a:r>
              <a:rPr lang="en-US" sz="1200" dirty="0" smtClean="0"/>
              <a:t>Parents of child(</a:t>
            </a:r>
            <a:r>
              <a:rPr lang="en-US" sz="1200" dirty="0" err="1" smtClean="0"/>
              <a:t>ren</a:t>
            </a:r>
            <a:r>
              <a:rPr lang="en-US" sz="1200" dirty="0" smtClean="0"/>
              <a:t>) ages 6-10</a:t>
            </a:r>
          </a:p>
          <a:p>
            <a:pPr>
              <a:spcAft>
                <a:spcPts val="0"/>
              </a:spcAft>
            </a:pPr>
            <a:r>
              <a:rPr lang="en-US" sz="1200" dirty="0" smtClean="0"/>
              <a:t>Parents of child(</a:t>
            </a:r>
            <a:r>
              <a:rPr lang="en-US" sz="1200" dirty="0" err="1" smtClean="0"/>
              <a:t>ren</a:t>
            </a:r>
            <a:r>
              <a:rPr lang="en-US" sz="1200" dirty="0" smtClean="0"/>
              <a:t>) ages 11-13</a:t>
            </a:r>
          </a:p>
          <a:p>
            <a:pPr>
              <a:spcAft>
                <a:spcPts val="0"/>
              </a:spcAft>
            </a:pPr>
            <a:r>
              <a:rPr lang="en-US" sz="1200" dirty="0" smtClean="0"/>
              <a:t>Parents of child(</a:t>
            </a:r>
            <a:r>
              <a:rPr lang="en-US" sz="1200" dirty="0" err="1" smtClean="0"/>
              <a:t>ren</a:t>
            </a:r>
            <a:r>
              <a:rPr lang="en-US" sz="1200" dirty="0" smtClean="0"/>
              <a:t>) ages 14-18</a:t>
            </a:r>
          </a:p>
          <a:p>
            <a:pPr>
              <a:spcAft>
                <a:spcPts val="0"/>
              </a:spcAft>
            </a:pPr>
            <a:r>
              <a:rPr lang="en-US" sz="1200" dirty="0" smtClean="0"/>
              <a:t>In correctional facility</a:t>
            </a:r>
          </a:p>
          <a:p>
            <a:pPr>
              <a:spcAft>
                <a:spcPts val="0"/>
              </a:spcAft>
            </a:pPr>
            <a:r>
              <a:rPr lang="en-US" sz="1200" dirty="0" smtClean="0"/>
              <a:t>In community corrections</a:t>
            </a:r>
          </a:p>
          <a:p>
            <a:pPr>
              <a:spcAft>
                <a:spcPts val="0"/>
              </a:spcAft>
            </a:pPr>
            <a:r>
              <a:rPr lang="en-US" sz="1200" dirty="0" smtClean="0"/>
              <a:t>Other institutionalized setting </a:t>
            </a:r>
          </a:p>
          <a:p>
            <a:pPr>
              <a:spcAft>
                <a:spcPts val="0"/>
              </a:spcAft>
            </a:pPr>
            <a:r>
              <a:rPr lang="en-US" sz="1200" dirty="0" smtClean="0"/>
              <a:t>Family literacy participant (currently labeled “Fam Lit Non Even Start Participant”)</a:t>
            </a:r>
          </a:p>
          <a:p>
            <a:pPr>
              <a:spcAft>
                <a:spcPts val="0"/>
              </a:spcAft>
            </a:pPr>
            <a:r>
              <a:rPr lang="en-US" sz="1200" dirty="0" smtClean="0"/>
              <a:t>In workplace literacy program</a:t>
            </a:r>
          </a:p>
          <a:p>
            <a:pPr>
              <a:spcAft>
                <a:spcPts val="0"/>
              </a:spcAft>
            </a:pPr>
            <a:r>
              <a:rPr lang="en-US" sz="1200" dirty="0" smtClean="0"/>
              <a:t>On parole</a:t>
            </a:r>
          </a:p>
          <a:p>
            <a:pPr>
              <a:spcAft>
                <a:spcPts val="0"/>
              </a:spcAft>
            </a:pPr>
            <a:r>
              <a:rPr lang="en-US" sz="1200" dirty="0" smtClean="0"/>
              <a:t>On probation</a:t>
            </a:r>
          </a:p>
          <a:p>
            <a:pPr>
              <a:spcAft>
                <a:spcPts val="0"/>
              </a:spcAft>
            </a:pPr>
            <a:r>
              <a:rPr lang="en-US" sz="1200" dirty="0" smtClean="0"/>
              <a:t>Participant in job &amp; </a:t>
            </a:r>
            <a:r>
              <a:rPr lang="en-US" sz="1200" dirty="0" err="1" smtClean="0"/>
              <a:t>tng</a:t>
            </a:r>
            <a:r>
              <a:rPr lang="en-US" sz="1200" dirty="0" smtClean="0"/>
              <a:t> </a:t>
            </a:r>
            <a:r>
              <a:rPr lang="en-US" sz="1200" dirty="0" err="1" smtClean="0"/>
              <a:t>pgm</a:t>
            </a:r>
            <a:endParaRPr lang="en-US" sz="1200" dirty="0" smtClean="0"/>
          </a:p>
          <a:p>
            <a:pPr>
              <a:spcAft>
                <a:spcPts val="0"/>
              </a:spcAft>
            </a:pPr>
            <a:r>
              <a:rPr lang="en-US" sz="1200" dirty="0" smtClean="0"/>
              <a:t>One-stop center referral</a:t>
            </a:r>
          </a:p>
          <a:p>
            <a:pPr>
              <a:spcAft>
                <a:spcPts val="0"/>
              </a:spcAft>
            </a:pPr>
            <a:r>
              <a:rPr lang="en-US" sz="1200" dirty="0" smtClean="0"/>
              <a:t>TANF referral</a:t>
            </a:r>
          </a:p>
          <a:p>
            <a:pPr>
              <a:spcAft>
                <a:spcPts val="0"/>
              </a:spcAft>
            </a:pPr>
            <a:r>
              <a:rPr lang="en-US" sz="1200" dirty="0" smtClean="0"/>
              <a:t>Other (if text exists, text will be carried forward) </a:t>
            </a:r>
          </a:p>
          <a:p>
            <a:pPr>
              <a:spcAft>
                <a:spcPts val="0"/>
              </a:spcAft>
            </a:pPr>
            <a:endParaRPr lang="en-US" sz="2000" dirty="0" smtClean="0"/>
          </a:p>
          <a:p>
            <a:pPr>
              <a:spcAft>
                <a:spcPts val="0"/>
              </a:spcAft>
            </a:pPr>
            <a:endParaRPr lang="en-US" sz="2000" dirty="0" smtClean="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22798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Fields are Required (Unless indicated otherwise)</a:t>
            </a:r>
            <a:endParaRPr lang="en-US" dirty="0"/>
          </a:p>
        </p:txBody>
      </p:sp>
      <p:pic>
        <p:nvPicPr>
          <p:cNvPr id="3074" name="Picture 2" descr="Screenshot of error message in TEAMS if you don't complete all required data entry&#10;"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59" y="1911396"/>
            <a:ext cx="8619940" cy="413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74906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Fields required?</a:t>
            </a:r>
            <a:endParaRPr lang="en-US" dirty="0"/>
          </a:p>
        </p:txBody>
      </p:sp>
      <p:sp>
        <p:nvSpPr>
          <p:cNvPr id="3" name="Content Placeholder 2"/>
          <p:cNvSpPr>
            <a:spLocks noGrp="1"/>
          </p:cNvSpPr>
          <p:nvPr>
            <p:ph idx="1"/>
          </p:nvPr>
        </p:nvSpPr>
        <p:spPr/>
        <p:txBody>
          <a:bodyPr anchor="t">
            <a:normAutofit/>
          </a:bodyPr>
          <a:lstStyle/>
          <a:p>
            <a:r>
              <a:rPr lang="en-US" sz="2400" dirty="0" smtClean="0"/>
              <a:t>Movement from “check boxes” to yes/no (or did not disclose) option</a:t>
            </a:r>
          </a:p>
          <a:p>
            <a:r>
              <a:rPr lang="en-US" sz="2400" dirty="0" smtClean="0"/>
              <a:t>New WIOA joint reporting elements are required under WIOA, and it’s critical that this data be verified at intake</a:t>
            </a:r>
          </a:p>
          <a:p>
            <a:r>
              <a:rPr lang="en-US" sz="2400" dirty="0" smtClean="0"/>
              <a:t>We can’t “segment” this data at this time to allow you to partially save (run the risk of data not being completed)</a:t>
            </a:r>
            <a:endParaRPr lang="en-US" sz="2400"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704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Opportunity Information</a:t>
            </a:r>
            <a:endParaRPr lang="en-US" dirty="0"/>
          </a:p>
        </p:txBody>
      </p:sp>
      <p:pic>
        <p:nvPicPr>
          <p:cNvPr id="8" name="Picture 3" descr="Screenshot of equal opportunity information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672" y="2073434"/>
            <a:ext cx="7794139" cy="381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7482" y="4500284"/>
            <a:ext cx="3379694" cy="923330"/>
          </a:xfrm>
          <a:prstGeom prst="rect">
            <a:avLst/>
          </a:prstGeom>
          <a:noFill/>
        </p:spPr>
        <p:txBody>
          <a:bodyPr wrap="square" rtlCol="0">
            <a:spAutoFit/>
          </a:bodyPr>
          <a:lstStyle/>
          <a:p>
            <a:r>
              <a:rPr lang="en-US" dirty="0" smtClean="0">
                <a:solidFill>
                  <a:srgbClr val="FF0000"/>
                </a:solidFill>
              </a:rPr>
              <a:t>“Category of Disability” will be grayed out if you select “no” or “participant did not disclose”</a:t>
            </a:r>
            <a:endParaRPr lang="en-US" dirty="0">
              <a:solidFill>
                <a:srgbClr val="FF0000"/>
              </a:solidFill>
            </a:endParaRPr>
          </a:p>
        </p:txBody>
      </p:sp>
      <p:sp>
        <p:nvSpPr>
          <p:cNvPr id="9" name="TextBox 8"/>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93975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Characteristics</a:t>
            </a:r>
            <a:endParaRPr lang="en-US" dirty="0"/>
          </a:p>
        </p:txBody>
      </p:sp>
      <p:pic>
        <p:nvPicPr>
          <p:cNvPr id="4098" name="Picture 2" descr="Screenshot of veteran characteristics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326" y="2278053"/>
            <a:ext cx="7746642" cy="198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7482" y="4231343"/>
            <a:ext cx="3379694" cy="923330"/>
          </a:xfrm>
          <a:prstGeom prst="rect">
            <a:avLst/>
          </a:prstGeom>
          <a:noFill/>
        </p:spPr>
        <p:txBody>
          <a:bodyPr wrap="square" rtlCol="0">
            <a:spAutoFit/>
          </a:bodyPr>
          <a:lstStyle/>
          <a:p>
            <a:r>
              <a:rPr lang="en-US" dirty="0" smtClean="0">
                <a:solidFill>
                  <a:srgbClr val="FF0000"/>
                </a:solidFill>
              </a:rPr>
              <a:t>Date of separation will be grayed out unless “Yes” is selected for veteran status.</a:t>
            </a:r>
            <a:endParaRPr lang="en-US" dirty="0">
              <a:solidFill>
                <a:srgbClr val="FF0000"/>
              </a:solidFill>
            </a:endParaRPr>
          </a:p>
        </p:txBody>
      </p:sp>
      <p:sp>
        <p:nvSpPr>
          <p:cNvPr id="6" name="TextBox 5"/>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97306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and Education information</a:t>
            </a:r>
            <a:endParaRPr lang="en-US" dirty="0"/>
          </a:p>
        </p:txBody>
      </p:sp>
      <p:pic>
        <p:nvPicPr>
          <p:cNvPr id="5122" name="Picture 2" descr="Screenshot of employment and education information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915" y="2258554"/>
            <a:ext cx="8107364" cy="266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44268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65" y="755944"/>
            <a:ext cx="8272212" cy="1013800"/>
          </a:xfrm>
        </p:spPr>
        <p:txBody>
          <a:bodyPr>
            <a:normAutofit fontScale="90000"/>
          </a:bodyPr>
          <a:lstStyle/>
          <a:p>
            <a:r>
              <a:rPr lang="en-US" dirty="0" smtClean="0"/>
              <a:t>Migrant and Seasonal Farmworker characteristics, Public Assistance Information and Additional Youth Characteristics</a:t>
            </a:r>
            <a:endParaRPr lang="en-US" dirty="0"/>
          </a:p>
        </p:txBody>
      </p:sp>
      <p:pic>
        <p:nvPicPr>
          <p:cNvPr id="6146" name="Picture 2" descr="Screenshot of migrant seasonal farmworker/public assistance/additional youth characteristics in TEAM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79" y="2231436"/>
            <a:ext cx="8197419" cy="292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699807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Reportable Characteristics</a:t>
            </a:r>
            <a:endParaRPr lang="en-US" dirty="0"/>
          </a:p>
        </p:txBody>
      </p:sp>
      <p:pic>
        <p:nvPicPr>
          <p:cNvPr id="7170" name="Picture 2" descr="Screenshot of additional reportable characteristic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859" y="2160167"/>
            <a:ext cx="569214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57531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Corrections and Institutional Funded Program Participants Only</a:t>
            </a:r>
            <a:endParaRPr lang="en-US" dirty="0"/>
          </a:p>
        </p:txBody>
      </p:sp>
      <p:sp>
        <p:nvSpPr>
          <p:cNvPr id="3" name="Content Placeholder 2"/>
          <p:cNvSpPr>
            <a:spLocks noGrp="1"/>
          </p:cNvSpPr>
          <p:nvPr>
            <p:ph idx="1"/>
          </p:nvPr>
        </p:nvSpPr>
        <p:spPr/>
        <p:txBody>
          <a:bodyPr anchor="t">
            <a:normAutofit/>
          </a:bodyPr>
          <a:lstStyle/>
          <a:p>
            <a:r>
              <a:rPr lang="en-US" sz="2400" dirty="0" smtClean="0"/>
              <a:t>TEAMS 2.8 has several issues which will be corrected in version 2.8a</a:t>
            </a:r>
          </a:p>
          <a:p>
            <a:pPr lvl="1"/>
            <a:r>
              <a:rPr lang="en-US" sz="2000" dirty="0" smtClean="0"/>
              <a:t>Family Literacy participant, In Workplace Literacy Program(s), and Participant in job training program </a:t>
            </a:r>
            <a:r>
              <a:rPr lang="en-US" sz="2000" b="1" dirty="0" smtClean="0">
                <a:solidFill>
                  <a:srgbClr val="FF0000"/>
                </a:solidFill>
              </a:rPr>
              <a:t>should not be in this category</a:t>
            </a:r>
          </a:p>
          <a:p>
            <a:pPr lvl="2"/>
            <a:r>
              <a:rPr lang="en-US" sz="1800" dirty="0" smtClean="0"/>
              <a:t>These will be added to a “new” category, Special Program Type, below this section in 2.8a</a:t>
            </a:r>
          </a:p>
          <a:p>
            <a:pPr lvl="1"/>
            <a:r>
              <a:rPr lang="en-US" sz="2000" dirty="0" smtClean="0"/>
              <a:t>“Participant did not disclose” is </a:t>
            </a:r>
            <a:r>
              <a:rPr lang="en-US" sz="2000" b="1" u="sng" dirty="0" smtClean="0">
                <a:solidFill>
                  <a:srgbClr val="FF0000"/>
                </a:solidFill>
              </a:rPr>
              <a:t>not an answer choice </a:t>
            </a:r>
            <a:r>
              <a:rPr lang="en-US" sz="2000" dirty="0" smtClean="0"/>
              <a:t>for these options</a:t>
            </a:r>
          </a:p>
          <a:p>
            <a:pPr lvl="2"/>
            <a:r>
              <a:rPr lang="en-US" sz="1800" dirty="0" smtClean="0"/>
              <a:t>These are not fields participants disclose; you indicate, yes or no, if participants are participating in these programs</a:t>
            </a:r>
            <a:endParaRPr lang="en-US" sz="1800" dirty="0"/>
          </a:p>
        </p:txBody>
      </p:sp>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97628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recording </a:t>
            </a:r>
            <a:r>
              <a:rPr lang="en-US" dirty="0" smtClean="0">
                <a:solidFill>
                  <a:schemeClr val="accent1"/>
                </a:solidFill>
              </a:rPr>
              <a:t>(2)</a:t>
            </a:r>
            <a:endParaRPr lang="en-US" dirty="0">
              <a:solidFill>
                <a:schemeClr val="accent1"/>
              </a:solidFill>
            </a:endParaRPr>
          </a:p>
        </p:txBody>
      </p:sp>
      <p:pic>
        <p:nvPicPr>
          <p:cNvPr id="2050" name="Picture 2" descr="Screenshot of Adobe Connect - bookmark selection"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767" y="2146141"/>
            <a:ext cx="2811906" cy="367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3 (Accent Bar) 3"/>
          <p:cNvSpPr/>
          <p:nvPr/>
        </p:nvSpPr>
        <p:spPr>
          <a:xfrm>
            <a:off x="4922520" y="3017520"/>
            <a:ext cx="3398520" cy="1935480"/>
          </a:xfrm>
          <a:prstGeom prst="accentCallout3">
            <a:avLst>
              <a:gd name="adj1" fmla="val 18750"/>
              <a:gd name="adj2" fmla="val -8333"/>
              <a:gd name="adj3" fmla="val 18750"/>
              <a:gd name="adj4" fmla="val -16667"/>
              <a:gd name="adj5" fmla="val 100000"/>
              <a:gd name="adj6" fmla="val -16667"/>
              <a:gd name="adj7" fmla="val 37997"/>
              <a:gd name="adj8" fmla="val -114127"/>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bookmarks allow you to easily move to different topics in the webinar</a:t>
            </a:r>
            <a:endParaRPr lang="en-US" dirty="0"/>
          </a:p>
        </p:txBody>
      </p:sp>
    </p:spTree>
    <p:extLst>
      <p:ext uri="{BB962C8B-B14F-4D97-AF65-F5344CB8AC3E}">
        <p14:creationId xmlns:p14="http://schemas.microsoft.com/office/powerpoint/2010/main" val="47394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Corrections and Institutional Funded Program Participants Only </a:t>
            </a:r>
            <a:r>
              <a:rPr lang="en-US" dirty="0" smtClean="0">
                <a:solidFill>
                  <a:schemeClr val="accent1"/>
                </a:solidFill>
              </a:rPr>
              <a:t>(3)</a:t>
            </a:r>
            <a:endParaRPr lang="en-US" dirty="0">
              <a:solidFill>
                <a:schemeClr val="accent1"/>
              </a:solidFill>
            </a:endParaRPr>
          </a:p>
        </p:txBody>
      </p:sp>
      <p:pic>
        <p:nvPicPr>
          <p:cNvPr id="8195" name="Picture 3" descr="Screenshot of corrections and institutional funded program participants screen"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271" y="2160614"/>
            <a:ext cx="8223256" cy="339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descr="Callout arrows pointing to familiy literacy participant, in workplace literacy program, job and training program" title="Callout arrow"/>
          <p:cNvGrpSpPr/>
          <p:nvPr/>
        </p:nvGrpSpPr>
        <p:grpSpPr>
          <a:xfrm>
            <a:off x="421343" y="3854824"/>
            <a:ext cx="4867833" cy="2752164"/>
            <a:chOff x="421343" y="3854824"/>
            <a:chExt cx="4867833" cy="2752164"/>
          </a:xfrm>
        </p:grpSpPr>
        <p:grpSp>
          <p:nvGrpSpPr>
            <p:cNvPr id="4" name="Group 3" descr="Callout arrows for family literacy, in workplace literacy program and participant in job training program" title="Callout arrows"/>
            <p:cNvGrpSpPr/>
            <p:nvPr/>
          </p:nvGrpSpPr>
          <p:grpSpPr>
            <a:xfrm>
              <a:off x="421343" y="3854824"/>
              <a:ext cx="4867833" cy="2752164"/>
              <a:chOff x="421343" y="3854824"/>
              <a:chExt cx="4867833" cy="2752164"/>
            </a:xfrm>
          </p:grpSpPr>
          <p:grpSp>
            <p:nvGrpSpPr>
              <p:cNvPr id="3" name="Group 2" descr="Callout arrows pointing to family literacy, in workplace literacy and participant in job training program" title="Callout arrows"/>
              <p:cNvGrpSpPr/>
              <p:nvPr/>
            </p:nvGrpSpPr>
            <p:grpSpPr>
              <a:xfrm>
                <a:off x="421344" y="4150658"/>
                <a:ext cx="4867832" cy="2456330"/>
                <a:chOff x="421344" y="4150658"/>
                <a:chExt cx="4867832" cy="2456330"/>
              </a:xfrm>
            </p:grpSpPr>
            <p:sp>
              <p:nvSpPr>
                <p:cNvPr id="5" name="Line Callout 2 (Accent Bar) 4"/>
                <p:cNvSpPr/>
                <p:nvPr/>
              </p:nvSpPr>
              <p:spPr>
                <a:xfrm>
                  <a:off x="1712259" y="5898776"/>
                  <a:ext cx="3576917" cy="708212"/>
                </a:xfrm>
                <a:prstGeom prst="accentCallout2">
                  <a:avLst>
                    <a:gd name="adj1" fmla="val 18750"/>
                    <a:gd name="adj2" fmla="val -8333"/>
                    <a:gd name="adj3" fmla="val 18750"/>
                    <a:gd name="adj4" fmla="val -35965"/>
                    <a:gd name="adj5" fmla="val -68513"/>
                    <a:gd name="adj6" fmla="val -28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will be moved to a new category in 2.8a</a:t>
                  </a:r>
                  <a:endParaRPr lang="en-US" dirty="0"/>
                </a:p>
              </p:txBody>
            </p:sp>
            <p:cxnSp>
              <p:nvCxnSpPr>
                <p:cNvPr id="7" name="Elbow Connector 6"/>
                <p:cNvCxnSpPr/>
                <p:nvPr/>
              </p:nvCxnSpPr>
              <p:spPr>
                <a:xfrm rot="16200000" flipV="1">
                  <a:off x="-22412" y="4594414"/>
                  <a:ext cx="1882592" cy="995080"/>
                </a:xfrm>
                <a:prstGeom prst="bentConnector3">
                  <a:avLst>
                    <a:gd name="adj1" fmla="val 0"/>
                  </a:avLst>
                </a:prstGeom>
                <a:ln w="19050"/>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V="1">
                <a:off x="421343" y="3854824"/>
                <a:ext cx="179292" cy="2958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421343" y="4155141"/>
              <a:ext cx="165846" cy="6723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14593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Corrections and Institutional Funded Program Participants Only </a:t>
            </a:r>
            <a:r>
              <a:rPr lang="en-US" dirty="0" smtClean="0">
                <a:solidFill>
                  <a:schemeClr val="accent1"/>
                </a:solidFill>
              </a:rPr>
              <a:t>(4)</a:t>
            </a:r>
            <a:endParaRPr lang="en-US" dirty="0">
              <a:solidFill>
                <a:schemeClr val="accent1"/>
              </a:solidFill>
            </a:endParaRPr>
          </a:p>
        </p:txBody>
      </p:sp>
      <p:pic>
        <p:nvPicPr>
          <p:cNvPr id="9218" name="Picture 2" descr="Screenshot of dropdown options under participant profile screen in TEAMS"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670" t="18179" r="14558"/>
          <a:stretch/>
        </p:blipFill>
        <p:spPr bwMode="auto">
          <a:xfrm>
            <a:off x="331694" y="2348753"/>
            <a:ext cx="4365812" cy="39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Accent Bar) 4"/>
          <p:cNvSpPr/>
          <p:nvPr/>
        </p:nvSpPr>
        <p:spPr>
          <a:xfrm>
            <a:off x="5127813" y="3312459"/>
            <a:ext cx="3576917" cy="1313329"/>
          </a:xfrm>
          <a:prstGeom prst="accentCallout2">
            <a:avLst>
              <a:gd name="adj1" fmla="val 18750"/>
              <a:gd name="adj2" fmla="val -8333"/>
              <a:gd name="adj3" fmla="val 20016"/>
              <a:gd name="adj4" fmla="val -9148"/>
              <a:gd name="adj5" fmla="val 25032"/>
              <a:gd name="adj6" fmla="val -26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“Participant did not disclose” will not be an answer choice in 2.8a</a:t>
            </a:r>
          </a:p>
          <a:p>
            <a:pPr algn="ctr"/>
            <a:r>
              <a:rPr lang="en-US" dirty="0" smtClean="0"/>
              <a:t>If you select this option, it will be changed to “no”</a:t>
            </a:r>
            <a:endParaRPr lang="en-US" dirty="0"/>
          </a:p>
        </p:txBody>
      </p:sp>
      <p:sp>
        <p:nvSpPr>
          <p:cNvPr id="10" name="TextBox 9"/>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748028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creenshot under referral type (Yes, no, participant did not disclose) "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4312" t="37972" r="18424" b="49440"/>
          <a:stretch/>
        </p:blipFill>
        <p:spPr bwMode="auto">
          <a:xfrm>
            <a:off x="411480" y="2283061"/>
            <a:ext cx="8074225" cy="175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Referral Type</a:t>
            </a:r>
            <a:endParaRPr lang="en-US" dirty="0"/>
          </a:p>
        </p:txBody>
      </p:sp>
      <p:sp>
        <p:nvSpPr>
          <p:cNvPr id="5" name="Line Callout 2 (Accent Bar) 4"/>
          <p:cNvSpPr/>
          <p:nvPr/>
        </p:nvSpPr>
        <p:spPr>
          <a:xfrm flipH="1">
            <a:off x="551328" y="4516419"/>
            <a:ext cx="4188312" cy="1313329"/>
          </a:xfrm>
          <a:prstGeom prst="accentCallout2">
            <a:avLst>
              <a:gd name="adj1" fmla="val 18750"/>
              <a:gd name="adj2" fmla="val -8333"/>
              <a:gd name="adj3" fmla="val 20016"/>
              <a:gd name="adj4" fmla="val -9148"/>
              <a:gd name="adj5" fmla="val -86367"/>
              <a:gd name="adj6" fmla="val -22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“Participant did not disclose” will not be an answer choice in 2.8a</a:t>
            </a:r>
          </a:p>
          <a:p>
            <a:pPr algn="ctr"/>
            <a:r>
              <a:rPr lang="en-US" dirty="0" smtClean="0"/>
              <a:t>If you select this option, it will be changed to “no”</a:t>
            </a:r>
            <a:endParaRPr lang="en-US" dirty="0"/>
          </a:p>
        </p:txBody>
      </p:sp>
      <p:sp>
        <p:nvSpPr>
          <p:cNvPr id="10" name="TextBox 9"/>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4229146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Goals and achievements (No Change, Do not get carried forward)</a:t>
            </a:r>
            <a:endParaRPr lang="en-US" dirty="0"/>
          </a:p>
        </p:txBody>
      </p:sp>
      <p:pic>
        <p:nvPicPr>
          <p:cNvPr id="11266" name="Picture 2" descr="Screenshot of participant goals and achievements"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004" y="1952623"/>
            <a:ext cx="3554876" cy="470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3309702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Exclusionary Reasons</a:t>
            </a:r>
            <a:endParaRPr lang="en-US" dirty="0"/>
          </a:p>
        </p:txBody>
      </p:sp>
      <p:sp>
        <p:nvSpPr>
          <p:cNvPr id="3" name="Content Placeholder 2"/>
          <p:cNvSpPr>
            <a:spLocks noGrp="1"/>
          </p:cNvSpPr>
          <p:nvPr>
            <p:ph idx="1"/>
          </p:nvPr>
        </p:nvSpPr>
        <p:spPr/>
        <p:txBody>
          <a:bodyPr anchor="t">
            <a:normAutofit/>
          </a:bodyPr>
          <a:lstStyle/>
          <a:p>
            <a:r>
              <a:rPr lang="en-US" sz="2800" dirty="0" smtClean="0"/>
              <a:t>Get updated when a participant exits</a:t>
            </a:r>
          </a:p>
          <a:p>
            <a:r>
              <a:rPr lang="en-US" sz="2800" dirty="0" smtClean="0"/>
              <a:t>We will know more about this when the final </a:t>
            </a:r>
            <a:r>
              <a:rPr lang="en-US" sz="2800" dirty="0" err="1" smtClean="0"/>
              <a:t>regs</a:t>
            </a:r>
            <a:r>
              <a:rPr lang="en-US" sz="2800" dirty="0" smtClean="0"/>
              <a:t> are released</a:t>
            </a:r>
          </a:p>
          <a:p>
            <a:r>
              <a:rPr lang="en-US" sz="2800" dirty="0" smtClean="0"/>
              <a:t>Not a mandatory field</a:t>
            </a:r>
            <a:endParaRPr lang="en-US" sz="2800" dirty="0"/>
          </a:p>
        </p:txBody>
      </p:sp>
      <p:pic>
        <p:nvPicPr>
          <p:cNvPr id="12290" name="Picture 2" descr="Screenshot of exclusionary reasons" title="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4529138"/>
            <a:ext cx="5838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685262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Staff Qualifications and Development</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273014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Staff Qualifications And Development (Summary)</a:t>
            </a:r>
            <a:endParaRPr lang="en-US" dirty="0"/>
          </a:p>
        </p:txBody>
      </p:sp>
      <p:sp>
        <p:nvSpPr>
          <p:cNvPr id="5" name="Content Placeholder 4"/>
          <p:cNvSpPr>
            <a:spLocks noGrp="1"/>
          </p:cNvSpPr>
          <p:nvPr>
            <p:ph idx="1"/>
          </p:nvPr>
        </p:nvSpPr>
        <p:spPr/>
        <p:txBody>
          <a:bodyPr anchor="t">
            <a:normAutofit lnSpcReduction="10000"/>
          </a:bodyPr>
          <a:lstStyle/>
          <a:p>
            <a:r>
              <a:rPr lang="en-US" sz="2400" dirty="0" smtClean="0"/>
              <a:t>Policy Concept released for public comment in November, 2015</a:t>
            </a:r>
          </a:p>
          <a:p>
            <a:r>
              <a:rPr lang="en-US" sz="2400" dirty="0" smtClean="0"/>
              <a:t>Proposed Rules approved on April 5 and released for public comment on April 23 </a:t>
            </a:r>
          </a:p>
          <a:p>
            <a:pPr lvl="1"/>
            <a:r>
              <a:rPr lang="en-US" sz="2200" dirty="0"/>
              <a:t>View them here: </a:t>
            </a:r>
            <a:r>
              <a:rPr lang="en-US" sz="2200" dirty="0">
                <a:solidFill>
                  <a:schemeClr val="accent3"/>
                </a:solidFill>
              </a:rPr>
              <a:t>http://www.twc.state.tx.us/files/twc/chapter-805-040516-9am-twc.docx</a:t>
            </a:r>
            <a:endParaRPr lang="en-US" sz="2200" dirty="0" smtClean="0">
              <a:solidFill>
                <a:schemeClr val="accent3"/>
              </a:solidFill>
            </a:endParaRPr>
          </a:p>
          <a:p>
            <a:r>
              <a:rPr lang="en-US" sz="2400" dirty="0" smtClean="0"/>
              <a:t>Final rules on Commission agenda this week</a:t>
            </a:r>
          </a:p>
          <a:p>
            <a:r>
              <a:rPr lang="en-US" sz="2400" dirty="0" smtClean="0"/>
              <a:t>Forthcoming AEL letter will outline various positions described in Rules</a:t>
            </a:r>
            <a:endParaRPr lang="en-US" sz="2400" dirty="0"/>
          </a:p>
        </p:txBody>
      </p:sp>
      <p:sp>
        <p:nvSpPr>
          <p:cNvPr id="6" name="TextBox 5"/>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4242014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Qualifications And Development (</a:t>
            </a:r>
            <a:r>
              <a:rPr lang="en-US" dirty="0" smtClean="0"/>
              <a:t>Summary, Cont’d)</a:t>
            </a:r>
            <a:endParaRPr lang="en-US" dirty="0"/>
          </a:p>
        </p:txBody>
      </p:sp>
      <p:sp>
        <p:nvSpPr>
          <p:cNvPr id="3" name="Content Placeholder 2"/>
          <p:cNvSpPr>
            <a:spLocks noGrp="1"/>
          </p:cNvSpPr>
          <p:nvPr>
            <p:ph idx="1"/>
          </p:nvPr>
        </p:nvSpPr>
        <p:spPr/>
        <p:txBody>
          <a:bodyPr anchor="t">
            <a:normAutofit/>
          </a:bodyPr>
          <a:lstStyle/>
          <a:p>
            <a:r>
              <a:rPr lang="en-US" sz="2400" dirty="0" smtClean="0"/>
              <a:t>New rules aren’t in effect until PY’16-’17, so TEAMS will “look” for staff having met the old qualifications under their old position</a:t>
            </a:r>
          </a:p>
          <a:p>
            <a:r>
              <a:rPr lang="en-US" sz="2400" dirty="0" smtClean="0"/>
              <a:t>Programs with staff who haven’t met staff qualification requirements will still need to submit an exemption request as they historically have, and TEAMS will prevent them from being added to employment until an exemption is approved</a:t>
            </a:r>
          </a:p>
        </p:txBody>
      </p:sp>
      <p:sp>
        <p:nvSpPr>
          <p:cNvPr id="4" name="TextBox 3"/>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3272549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Staff Employment</a:t>
            </a:r>
            <a:endParaRPr lang="en-US" dirty="0"/>
          </a:p>
        </p:txBody>
      </p:sp>
      <p:sp>
        <p:nvSpPr>
          <p:cNvPr id="3" name="Content Placeholder 2"/>
          <p:cNvSpPr>
            <a:spLocks noGrp="1"/>
          </p:cNvSpPr>
          <p:nvPr>
            <p:ph idx="1"/>
          </p:nvPr>
        </p:nvSpPr>
        <p:spPr/>
        <p:txBody>
          <a:bodyPr anchor="t">
            <a:normAutofit/>
          </a:bodyPr>
          <a:lstStyle/>
          <a:p>
            <a:r>
              <a:rPr lang="en-US" sz="2800" dirty="0" smtClean="0"/>
              <a:t>Staff employment should, in general, be ended each program year to avoid challenges with staff development, requirements, </a:t>
            </a:r>
            <a:r>
              <a:rPr lang="en-US" sz="2800" dirty="0" err="1" smtClean="0"/>
              <a:t>etc</a:t>
            </a:r>
            <a:r>
              <a:rPr lang="en-US" sz="2800" dirty="0" smtClean="0"/>
              <a:t> in TEAMS</a:t>
            </a:r>
          </a:p>
          <a:p>
            <a:r>
              <a:rPr lang="en-US" sz="2800" b="1" dirty="0" smtClean="0">
                <a:solidFill>
                  <a:srgbClr val="FF0000"/>
                </a:solidFill>
              </a:rPr>
              <a:t>All staff employment must be ended this year as that “position” no longer exists in Adult Ed</a:t>
            </a:r>
          </a:p>
          <a:p>
            <a:pPr lvl="1"/>
            <a:r>
              <a:rPr lang="en-US" sz="2400" dirty="0" smtClean="0"/>
              <a:t>There is no </a:t>
            </a:r>
            <a:r>
              <a:rPr lang="en-US" sz="2400" i="1" dirty="0" smtClean="0"/>
              <a:t>mapping </a:t>
            </a:r>
            <a:r>
              <a:rPr lang="en-US" sz="2400" dirty="0" smtClean="0"/>
              <a:t>of old positions to new positions</a:t>
            </a:r>
            <a:endParaRPr lang="en-US" sz="2400" dirty="0"/>
          </a:p>
        </p:txBody>
      </p:sp>
      <p:sp>
        <p:nvSpPr>
          <p:cNvPr id="4" name="TextBox 3"/>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213375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Staff Employment </a:t>
            </a:r>
            <a:r>
              <a:rPr lang="en-US" dirty="0" smtClean="0">
                <a:solidFill>
                  <a:schemeClr val="accent1"/>
                </a:solidFill>
              </a:rPr>
              <a:t>(2)</a:t>
            </a:r>
            <a:endParaRPr lang="en-US" dirty="0">
              <a:solidFill>
                <a:schemeClr val="accent1"/>
              </a:solidFill>
            </a:endParaRPr>
          </a:p>
        </p:txBody>
      </p:sp>
      <p:sp>
        <p:nvSpPr>
          <p:cNvPr id="3" name="Content Placeholder 2"/>
          <p:cNvSpPr>
            <a:spLocks noGrp="1"/>
          </p:cNvSpPr>
          <p:nvPr>
            <p:ph idx="1"/>
          </p:nvPr>
        </p:nvSpPr>
        <p:spPr/>
        <p:txBody>
          <a:bodyPr anchor="t">
            <a:normAutofit/>
          </a:bodyPr>
          <a:lstStyle/>
          <a:p>
            <a:r>
              <a:rPr lang="en-US" sz="2800" dirty="0" smtClean="0"/>
              <a:t>Staff employment should, in general, be ended each program year to avoid challenges with staff development, requirements, </a:t>
            </a:r>
            <a:r>
              <a:rPr lang="en-US" sz="2800" dirty="0" err="1" smtClean="0"/>
              <a:t>etc</a:t>
            </a:r>
            <a:r>
              <a:rPr lang="en-US" sz="2800" dirty="0" smtClean="0"/>
              <a:t> in TEAMS</a:t>
            </a:r>
          </a:p>
          <a:p>
            <a:r>
              <a:rPr lang="en-US" sz="2800" b="1" dirty="0" smtClean="0">
                <a:solidFill>
                  <a:srgbClr val="FF0000"/>
                </a:solidFill>
              </a:rPr>
              <a:t>All staff employment must be ended this year as that “position” no longer exists in Adult Ed</a:t>
            </a:r>
          </a:p>
          <a:p>
            <a:pPr lvl="1"/>
            <a:r>
              <a:rPr lang="en-US" sz="2400" dirty="0" smtClean="0"/>
              <a:t>There is no </a:t>
            </a:r>
            <a:r>
              <a:rPr lang="en-US" sz="2400" i="1" dirty="0" smtClean="0"/>
              <a:t>mapping </a:t>
            </a:r>
            <a:r>
              <a:rPr lang="en-US" sz="2400" dirty="0" smtClean="0"/>
              <a:t>of old positions to new positions</a:t>
            </a:r>
            <a:endParaRPr lang="en-US" sz="2400" dirty="0"/>
          </a:p>
        </p:txBody>
      </p:sp>
      <p:sp>
        <p:nvSpPr>
          <p:cNvPr id="4" name="TextBox 3"/>
          <p:cNvSpPr txBox="1"/>
          <p:nvPr/>
        </p:nvSpPr>
        <p:spPr>
          <a:xfrm>
            <a:off x="4008120" y="5181600"/>
            <a:ext cx="4297715" cy="1200329"/>
          </a:xfrm>
          <a:prstGeom prst="rect">
            <a:avLst/>
          </a:prstGeom>
          <a:noFill/>
        </p:spPr>
        <p:txBody>
          <a:bodyPr wrap="none" rtlCol="0">
            <a:spAutoFit/>
          </a:bodyPr>
          <a:lstStyle/>
          <a:p>
            <a:r>
              <a:rPr lang="en-US" sz="3600" dirty="0" smtClean="0">
                <a:solidFill>
                  <a:srgbClr val="FF0000"/>
                </a:solidFill>
              </a:rPr>
              <a:t>Staff cannot be rolled </a:t>
            </a:r>
          </a:p>
          <a:p>
            <a:r>
              <a:rPr lang="en-US" sz="3600" dirty="0" smtClean="0">
                <a:solidFill>
                  <a:srgbClr val="FF0000"/>
                </a:solidFill>
              </a:rPr>
              <a:t>over this year!</a:t>
            </a:r>
            <a:endParaRPr lang="en-US" sz="3600" dirty="0">
              <a:solidFill>
                <a:srgbClr val="FF0000"/>
              </a:solidFill>
            </a:endParaRPr>
          </a:p>
        </p:txBody>
      </p:sp>
      <p:sp>
        <p:nvSpPr>
          <p:cNvPr id="5" name="TextBox 4"/>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109047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recording </a:t>
            </a:r>
            <a:r>
              <a:rPr lang="en-US" dirty="0" smtClean="0">
                <a:solidFill>
                  <a:schemeClr val="accent1"/>
                </a:solidFill>
              </a:rPr>
              <a:t>(3)</a:t>
            </a:r>
            <a:endParaRPr lang="en-US" dirty="0">
              <a:solidFill>
                <a:schemeClr val="accent1"/>
              </a:solidFill>
            </a:endParaRPr>
          </a:p>
        </p:txBody>
      </p:sp>
      <p:pic>
        <p:nvPicPr>
          <p:cNvPr id="7" name="Picture 2" descr="Screenshot of adobe connect file share pod"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6511" y="2191860"/>
            <a:ext cx="2427249" cy="411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3 (Accent Bar) 3"/>
          <p:cNvSpPr/>
          <p:nvPr/>
        </p:nvSpPr>
        <p:spPr>
          <a:xfrm>
            <a:off x="4922520" y="3017520"/>
            <a:ext cx="3398520" cy="1935480"/>
          </a:xfrm>
          <a:prstGeom prst="accentCallout3">
            <a:avLst>
              <a:gd name="adj1" fmla="val 18750"/>
              <a:gd name="adj2" fmla="val -8333"/>
              <a:gd name="adj3" fmla="val 18750"/>
              <a:gd name="adj4" fmla="val -16667"/>
              <a:gd name="adj5" fmla="val 100000"/>
              <a:gd name="adj6" fmla="val -16667"/>
              <a:gd name="adj7" fmla="val -9247"/>
              <a:gd name="adj8" fmla="val -98881"/>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download the power point, click on file name, then click “download file”.  This will allow you to access the entire power point.</a:t>
            </a:r>
            <a:endParaRPr lang="en-US" dirty="0"/>
          </a:p>
        </p:txBody>
      </p:sp>
    </p:spTree>
    <p:extLst>
      <p:ext uri="{BB962C8B-B14F-4D97-AF65-F5344CB8AC3E}">
        <p14:creationId xmlns:p14="http://schemas.microsoft.com/office/powerpoint/2010/main" val="226598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employment - Qualifications</a:t>
            </a:r>
            <a:endParaRPr lang="en-US" dirty="0"/>
          </a:p>
        </p:txBody>
      </p:sp>
      <p:sp>
        <p:nvSpPr>
          <p:cNvPr id="3" name="Content Placeholder 2"/>
          <p:cNvSpPr>
            <a:spLocks noGrp="1"/>
          </p:cNvSpPr>
          <p:nvPr>
            <p:ph idx="1"/>
          </p:nvPr>
        </p:nvSpPr>
        <p:spPr/>
        <p:txBody>
          <a:bodyPr anchor="t">
            <a:normAutofit/>
          </a:bodyPr>
          <a:lstStyle/>
          <a:p>
            <a:r>
              <a:rPr lang="en-US" sz="2800" dirty="0" smtClean="0"/>
              <a:t>Staff qualifications are different under the new rules</a:t>
            </a:r>
          </a:p>
          <a:p>
            <a:pPr lvl="1"/>
            <a:r>
              <a:rPr lang="en-US" sz="2400" dirty="0" smtClean="0"/>
              <a:t>Teaching certification level is still required to be collected because we report this information to the feds, however, this information does not affect staff development requirements in any way</a:t>
            </a:r>
          </a:p>
          <a:p>
            <a:pPr lvl="1"/>
            <a:r>
              <a:rPr lang="en-US" sz="2400" dirty="0" smtClean="0"/>
              <a:t>Years of Experience in Adult Ed in Texas, Years of Teaching Experience in Adult Ed in Texas and Minimum College credit hours in Adult Education are no longer data-entry points</a:t>
            </a:r>
            <a:endParaRPr lang="en-US" sz="2400" dirty="0"/>
          </a:p>
        </p:txBody>
      </p:sp>
      <p:sp>
        <p:nvSpPr>
          <p:cNvPr id="4" name="TextBox 3"/>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348868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 new and Old</a:t>
            </a:r>
            <a:endParaRPr lang="en-US" dirty="0"/>
          </a:p>
        </p:txBody>
      </p:sp>
      <p:sp>
        <p:nvSpPr>
          <p:cNvPr id="4" name="Text Placeholder 3"/>
          <p:cNvSpPr>
            <a:spLocks noGrp="1"/>
          </p:cNvSpPr>
          <p:nvPr>
            <p:ph type="body" idx="1"/>
          </p:nvPr>
        </p:nvSpPr>
        <p:spPr/>
        <p:txBody>
          <a:bodyPr/>
          <a:lstStyle/>
          <a:p>
            <a:r>
              <a:rPr lang="en-US" dirty="0" smtClean="0"/>
              <a:t>Old Staff Qualification Entry Screen	</a:t>
            </a:r>
            <a:endParaRPr lang="en-US" dirty="0"/>
          </a:p>
        </p:txBody>
      </p:sp>
      <p:sp>
        <p:nvSpPr>
          <p:cNvPr id="6" name="Text Placeholder 5"/>
          <p:cNvSpPr>
            <a:spLocks noGrp="1"/>
          </p:cNvSpPr>
          <p:nvPr>
            <p:ph type="body" sz="quarter" idx="3"/>
          </p:nvPr>
        </p:nvSpPr>
        <p:spPr/>
        <p:txBody>
          <a:bodyPr/>
          <a:lstStyle/>
          <a:p>
            <a:r>
              <a:rPr lang="en-US" dirty="0" smtClean="0"/>
              <a:t>New Staff Qualification Entry Screen</a:t>
            </a:r>
            <a:endParaRPr lang="en-US" dirty="0"/>
          </a:p>
        </p:txBody>
      </p:sp>
      <p:pic>
        <p:nvPicPr>
          <p:cNvPr id="13314" name="Picture 2" descr="Screenshot of old staff qualification entry screen - old" title="Screenshot"/>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6612" r="42152"/>
          <a:stretch/>
        </p:blipFill>
        <p:spPr bwMode="auto">
          <a:xfrm>
            <a:off x="177483" y="2926080"/>
            <a:ext cx="4318318" cy="342900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descr="Screenshot of old staff qualification entry screen - new" title="Screenshot"/>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t="11978"/>
          <a:stretch/>
        </p:blipFill>
        <p:spPr bwMode="auto">
          <a:xfrm>
            <a:off x="4719795" y="2926080"/>
            <a:ext cx="4137159" cy="262128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15842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Qualifications – </a:t>
            </a:r>
            <a:r>
              <a:rPr lang="en-US" u="sng" dirty="0" smtClean="0"/>
              <a:t>New</a:t>
            </a:r>
            <a:r>
              <a:rPr lang="en-US" dirty="0" smtClean="0"/>
              <a:t> Data Entry Points</a:t>
            </a:r>
            <a:endParaRPr lang="en-US" dirty="0"/>
          </a:p>
        </p:txBody>
      </p:sp>
      <p:pic>
        <p:nvPicPr>
          <p:cNvPr id="14338" name="Picture 2" descr="Screenshot of staff qualifications page- new"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26"/>
          <a:stretch/>
        </p:blipFill>
        <p:spPr bwMode="auto">
          <a:xfrm>
            <a:off x="265805" y="2214404"/>
            <a:ext cx="8375275" cy="339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Callout 1 (Accent Bar) 7"/>
          <p:cNvSpPr/>
          <p:nvPr/>
        </p:nvSpPr>
        <p:spPr>
          <a:xfrm>
            <a:off x="4907280" y="5166360"/>
            <a:ext cx="3749040" cy="1158240"/>
          </a:xfrm>
          <a:prstGeom prst="accentCallout1">
            <a:avLst>
              <a:gd name="adj1" fmla="val 18750"/>
              <a:gd name="adj2" fmla="val -8333"/>
              <a:gd name="adj3" fmla="val -215132"/>
              <a:gd name="adj4" fmla="val -31529"/>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any teaching certification (not just Texas) </a:t>
            </a:r>
            <a:endParaRPr lang="en-US" dirty="0"/>
          </a:p>
        </p:txBody>
      </p:sp>
      <p:sp>
        <p:nvSpPr>
          <p:cNvPr id="10" name="TextBox 9"/>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3229048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Qualifications – </a:t>
            </a:r>
            <a:r>
              <a:rPr lang="en-US" u="sng" dirty="0" smtClean="0"/>
              <a:t>New</a:t>
            </a:r>
            <a:r>
              <a:rPr lang="en-US" dirty="0" smtClean="0"/>
              <a:t> Data Entry Points </a:t>
            </a:r>
            <a:r>
              <a:rPr lang="en-US" dirty="0" smtClean="0">
                <a:solidFill>
                  <a:schemeClr val="accent1"/>
                </a:solidFill>
              </a:rPr>
              <a:t>(2)</a:t>
            </a:r>
            <a:endParaRPr lang="en-US" dirty="0">
              <a:solidFill>
                <a:schemeClr val="accent1"/>
              </a:solidFill>
            </a:endParaRPr>
          </a:p>
        </p:txBody>
      </p:sp>
      <p:pic>
        <p:nvPicPr>
          <p:cNvPr id="14338" name="Picture 2" descr="Screenshot of staff qualifications page- new"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26"/>
          <a:stretch/>
        </p:blipFill>
        <p:spPr bwMode="auto">
          <a:xfrm>
            <a:off x="265805" y="2214404"/>
            <a:ext cx="8375275" cy="339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Callout 1 (Accent Bar) 7"/>
          <p:cNvSpPr/>
          <p:nvPr/>
        </p:nvSpPr>
        <p:spPr>
          <a:xfrm>
            <a:off x="594360" y="5166360"/>
            <a:ext cx="8061960" cy="1158240"/>
          </a:xfrm>
          <a:prstGeom prst="accentCallout1">
            <a:avLst>
              <a:gd name="adj1" fmla="val 18750"/>
              <a:gd name="adj2" fmla="val -2404"/>
              <a:gd name="adj3" fmla="val -61185"/>
              <a:gd name="adj4" fmla="val 895"/>
            </a:avLst>
          </a:prstGeom>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Credit-Hour Coursework </a:t>
            </a:r>
            <a:r>
              <a:rPr lang="en-US" b="1" dirty="0" smtClean="0"/>
              <a:t>in the content area the individual teaches (example: Math, Reading, English Language Acquisition)</a:t>
            </a:r>
          </a:p>
          <a:p>
            <a:pPr algn="ctr"/>
            <a:r>
              <a:rPr lang="en-US" i="1" dirty="0" smtClean="0"/>
              <a:t>Label will be modified for clarification in future release</a:t>
            </a:r>
            <a:endParaRPr lang="en-US" i="1" dirty="0"/>
          </a:p>
        </p:txBody>
      </p:sp>
      <p:sp>
        <p:nvSpPr>
          <p:cNvPr id="5" name="TextBox 4"/>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1951398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Employment: Titles</a:t>
            </a:r>
            <a:endParaRPr lang="en-US" dirty="0"/>
          </a:p>
        </p:txBody>
      </p:sp>
      <p:sp>
        <p:nvSpPr>
          <p:cNvPr id="3" name="Content Placeholder 2"/>
          <p:cNvSpPr>
            <a:spLocks noGrp="1"/>
          </p:cNvSpPr>
          <p:nvPr>
            <p:ph idx="1"/>
          </p:nvPr>
        </p:nvSpPr>
        <p:spPr>
          <a:xfrm>
            <a:off x="435895" y="1874520"/>
            <a:ext cx="8272211" cy="4648199"/>
          </a:xfrm>
        </p:spPr>
        <p:txBody>
          <a:bodyPr>
            <a:normAutofit/>
          </a:bodyPr>
          <a:lstStyle/>
          <a:p>
            <a:pPr marL="0" indent="0">
              <a:buNone/>
            </a:pPr>
            <a:r>
              <a:rPr lang="en-US" dirty="0"/>
              <a:t>Administrative, Secretarial or Other Clerical Staff </a:t>
            </a:r>
            <a:endParaRPr lang="en-US" dirty="0" smtClean="0"/>
          </a:p>
          <a:p>
            <a:pPr marL="0" indent="0">
              <a:buNone/>
            </a:pPr>
            <a:r>
              <a:rPr lang="en-US" dirty="0" smtClean="0"/>
              <a:t>Data </a:t>
            </a:r>
            <a:r>
              <a:rPr lang="en-US" dirty="0"/>
              <a:t>Entry Staff </a:t>
            </a:r>
            <a:endParaRPr lang="en-US" dirty="0" smtClean="0"/>
          </a:p>
          <a:p>
            <a:pPr marL="0" indent="0">
              <a:buNone/>
            </a:pPr>
            <a:r>
              <a:rPr lang="en-US" dirty="0" smtClean="0"/>
              <a:t>Director </a:t>
            </a:r>
            <a:endParaRPr lang="en-US" dirty="0"/>
          </a:p>
          <a:p>
            <a:pPr marL="0" indent="0">
              <a:buNone/>
            </a:pPr>
            <a:r>
              <a:rPr lang="en-US" dirty="0"/>
              <a:t>Instructional Aide </a:t>
            </a:r>
          </a:p>
          <a:p>
            <a:pPr marL="0" indent="0">
              <a:buNone/>
            </a:pPr>
            <a:r>
              <a:rPr lang="en-US" dirty="0"/>
              <a:t>Literacy Instructor </a:t>
            </a:r>
            <a:endParaRPr lang="en-US" dirty="0" smtClean="0"/>
          </a:p>
          <a:p>
            <a:pPr marL="0" indent="0">
              <a:buNone/>
            </a:pPr>
            <a:r>
              <a:rPr lang="en-US" dirty="0" smtClean="0"/>
              <a:t>Student </a:t>
            </a:r>
            <a:r>
              <a:rPr lang="en-US" dirty="0"/>
              <a:t>Support/Service Staff </a:t>
            </a:r>
            <a:endParaRPr lang="en-US" dirty="0" smtClean="0"/>
          </a:p>
          <a:p>
            <a:pPr marL="0" indent="0">
              <a:buNone/>
            </a:pPr>
            <a:r>
              <a:rPr lang="en-US" dirty="0" smtClean="0"/>
              <a:t>Supervisor </a:t>
            </a:r>
            <a:r>
              <a:rPr lang="en-US" dirty="0"/>
              <a:t>or Coordinator  </a:t>
            </a:r>
            <a:endParaRPr lang="en-US" dirty="0" smtClean="0"/>
          </a:p>
          <a:p>
            <a:pPr marL="0" indent="0">
              <a:buNone/>
            </a:pPr>
            <a:r>
              <a:rPr lang="en-US" dirty="0" smtClean="0"/>
              <a:t>Test </a:t>
            </a:r>
            <a:r>
              <a:rPr lang="en-US" dirty="0"/>
              <a:t>Proctor </a:t>
            </a:r>
            <a:r>
              <a:rPr lang="en-US" dirty="0" smtClean="0"/>
              <a:t>(“Tester”)</a:t>
            </a:r>
          </a:p>
          <a:p>
            <a:pPr marL="0" indent="0">
              <a:buNone/>
            </a:pPr>
            <a:r>
              <a:rPr lang="en-US" dirty="0" smtClean="0"/>
              <a:t>Trainer </a:t>
            </a:r>
            <a:endParaRPr lang="en-US" dirty="0"/>
          </a:p>
          <a:p>
            <a:pPr marL="0" indent="0">
              <a:buNone/>
            </a:pPr>
            <a:r>
              <a:rPr lang="en-US" dirty="0"/>
              <a:t>Janitorial or Maintenance Staff </a:t>
            </a:r>
          </a:p>
          <a:p>
            <a:pPr marL="0" indent="0">
              <a:buNone/>
            </a:pPr>
            <a:r>
              <a:rPr lang="en-US" dirty="0"/>
              <a:t>Workforce Training Instructor </a:t>
            </a:r>
            <a:r>
              <a:rPr lang="en-US" dirty="0" smtClean="0"/>
              <a:t>Substitute</a:t>
            </a:r>
          </a:p>
        </p:txBody>
      </p:sp>
      <p:sp>
        <p:nvSpPr>
          <p:cNvPr id="4" name="TextBox 3"/>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2163084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Employment: Titles </a:t>
            </a:r>
            <a:r>
              <a:rPr lang="en-US" dirty="0" smtClean="0">
                <a:solidFill>
                  <a:schemeClr val="accent1"/>
                </a:solidFill>
              </a:rPr>
              <a:t>(3)</a:t>
            </a:r>
            <a:endParaRPr lang="en-US" dirty="0">
              <a:solidFill>
                <a:schemeClr val="accent1"/>
              </a:solidFill>
            </a:endParaRPr>
          </a:p>
        </p:txBody>
      </p:sp>
      <p:sp>
        <p:nvSpPr>
          <p:cNvPr id="3" name="Content Placeholder 2"/>
          <p:cNvSpPr>
            <a:spLocks noGrp="1"/>
          </p:cNvSpPr>
          <p:nvPr>
            <p:ph idx="1"/>
          </p:nvPr>
        </p:nvSpPr>
        <p:spPr>
          <a:xfrm>
            <a:off x="435895" y="1874520"/>
            <a:ext cx="8272211" cy="4648199"/>
          </a:xfrm>
        </p:spPr>
        <p:txBody>
          <a:bodyPr>
            <a:normAutofit/>
          </a:bodyPr>
          <a:lstStyle/>
          <a:p>
            <a:pPr marL="0" indent="0">
              <a:buNone/>
            </a:pPr>
            <a:r>
              <a:rPr lang="en-US" dirty="0"/>
              <a:t>Administrative, Secretarial or Other Clerical Staff </a:t>
            </a:r>
            <a:endParaRPr lang="en-US" dirty="0" smtClean="0"/>
          </a:p>
          <a:p>
            <a:pPr marL="0" indent="0">
              <a:buNone/>
            </a:pPr>
            <a:r>
              <a:rPr lang="en-US" dirty="0" smtClean="0"/>
              <a:t>Data </a:t>
            </a:r>
            <a:r>
              <a:rPr lang="en-US" dirty="0"/>
              <a:t>Entry Staff </a:t>
            </a:r>
            <a:endParaRPr lang="en-US" dirty="0" smtClean="0"/>
          </a:p>
          <a:p>
            <a:pPr marL="0" indent="0">
              <a:buNone/>
            </a:pPr>
            <a:r>
              <a:rPr lang="en-US" dirty="0" smtClean="0"/>
              <a:t>Director </a:t>
            </a:r>
            <a:endParaRPr lang="en-US" dirty="0"/>
          </a:p>
          <a:p>
            <a:pPr marL="0" indent="0">
              <a:buNone/>
            </a:pPr>
            <a:r>
              <a:rPr lang="en-US" dirty="0"/>
              <a:t>Instructional Aide </a:t>
            </a:r>
          </a:p>
          <a:p>
            <a:pPr marL="0" indent="0">
              <a:buNone/>
            </a:pPr>
            <a:r>
              <a:rPr lang="en-US" dirty="0"/>
              <a:t>Literacy Instructor </a:t>
            </a:r>
            <a:endParaRPr lang="en-US" dirty="0" smtClean="0"/>
          </a:p>
          <a:p>
            <a:pPr marL="0" indent="0">
              <a:buNone/>
            </a:pPr>
            <a:r>
              <a:rPr lang="en-US" dirty="0" smtClean="0"/>
              <a:t>Student </a:t>
            </a:r>
            <a:r>
              <a:rPr lang="en-US" dirty="0"/>
              <a:t>Support/Service Staff </a:t>
            </a:r>
            <a:endParaRPr lang="en-US" dirty="0" smtClean="0"/>
          </a:p>
          <a:p>
            <a:pPr marL="0" indent="0">
              <a:buNone/>
            </a:pPr>
            <a:r>
              <a:rPr lang="en-US" dirty="0" smtClean="0"/>
              <a:t>Supervisor </a:t>
            </a:r>
            <a:r>
              <a:rPr lang="en-US" dirty="0"/>
              <a:t>or Coordinator  </a:t>
            </a:r>
            <a:endParaRPr lang="en-US" dirty="0" smtClean="0"/>
          </a:p>
          <a:p>
            <a:pPr marL="0" indent="0">
              <a:buNone/>
            </a:pPr>
            <a:r>
              <a:rPr lang="en-US" dirty="0" smtClean="0"/>
              <a:t>Test </a:t>
            </a:r>
            <a:r>
              <a:rPr lang="en-US" dirty="0"/>
              <a:t>Proctor </a:t>
            </a:r>
            <a:r>
              <a:rPr lang="en-US" dirty="0" smtClean="0"/>
              <a:t>(“Tester”)</a:t>
            </a:r>
          </a:p>
          <a:p>
            <a:pPr marL="0" indent="0">
              <a:buNone/>
            </a:pPr>
            <a:r>
              <a:rPr lang="en-US" dirty="0" smtClean="0"/>
              <a:t>Trainer </a:t>
            </a:r>
            <a:endParaRPr lang="en-US" dirty="0"/>
          </a:p>
          <a:p>
            <a:pPr marL="0" indent="0">
              <a:buNone/>
            </a:pPr>
            <a:r>
              <a:rPr lang="en-US" dirty="0"/>
              <a:t>Janitorial or Maintenance Staff </a:t>
            </a:r>
          </a:p>
          <a:p>
            <a:pPr marL="0" indent="0">
              <a:buNone/>
            </a:pPr>
            <a:r>
              <a:rPr lang="en-US" dirty="0"/>
              <a:t>Workforce Training Instructor </a:t>
            </a:r>
            <a:r>
              <a:rPr lang="en-US" dirty="0" smtClean="0"/>
              <a:t>Substitute</a:t>
            </a:r>
          </a:p>
        </p:txBody>
      </p:sp>
      <p:sp>
        <p:nvSpPr>
          <p:cNvPr id="4" name="TextBox 3"/>
          <p:cNvSpPr txBox="1"/>
          <p:nvPr/>
        </p:nvSpPr>
        <p:spPr>
          <a:xfrm>
            <a:off x="4800600" y="2699266"/>
            <a:ext cx="3078480" cy="1200329"/>
          </a:xfrm>
          <a:prstGeom prst="rect">
            <a:avLst/>
          </a:prstGeom>
          <a:noFill/>
        </p:spPr>
        <p:txBody>
          <a:bodyPr wrap="square" rtlCol="0">
            <a:spAutoFit/>
          </a:bodyPr>
          <a:lstStyle/>
          <a:p>
            <a:r>
              <a:rPr lang="en-US" sz="2400" dirty="0" smtClean="0">
                <a:solidFill>
                  <a:srgbClr val="FF0000"/>
                </a:solidFill>
              </a:rPr>
              <a:t>Review the rules and forthcoming AEL letter for definitions!</a:t>
            </a:r>
            <a:endParaRPr lang="en-US" sz="2400" dirty="0">
              <a:solidFill>
                <a:srgbClr val="FF0000"/>
              </a:solidFill>
            </a:endParaRPr>
          </a:p>
        </p:txBody>
      </p:sp>
      <p:sp>
        <p:nvSpPr>
          <p:cNvPr id="5" name="TextBox 4"/>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1095824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Employment: Titles </a:t>
            </a:r>
            <a:r>
              <a:rPr lang="en-US" dirty="0" smtClean="0">
                <a:solidFill>
                  <a:schemeClr val="accent1"/>
                </a:solidFill>
              </a:rPr>
              <a:t>(2)</a:t>
            </a:r>
            <a:endParaRPr lang="en-US" dirty="0">
              <a:solidFill>
                <a:schemeClr val="accent1"/>
              </a:solidFill>
            </a:endParaRPr>
          </a:p>
        </p:txBody>
      </p:sp>
      <p:sp>
        <p:nvSpPr>
          <p:cNvPr id="3" name="Content Placeholder 2"/>
          <p:cNvSpPr>
            <a:spLocks noGrp="1"/>
          </p:cNvSpPr>
          <p:nvPr>
            <p:ph idx="1"/>
          </p:nvPr>
        </p:nvSpPr>
        <p:spPr>
          <a:xfrm>
            <a:off x="435895" y="1874520"/>
            <a:ext cx="8272211" cy="4648199"/>
          </a:xfrm>
        </p:spPr>
        <p:txBody>
          <a:bodyPr>
            <a:normAutofit lnSpcReduction="10000"/>
          </a:bodyPr>
          <a:lstStyle/>
          <a:p>
            <a:pPr marL="0" indent="0">
              <a:buNone/>
            </a:pPr>
            <a:r>
              <a:rPr lang="en-US" dirty="0"/>
              <a:t>Administrative, Secretarial or Other Clerical Staff </a:t>
            </a:r>
            <a:endParaRPr lang="en-US" dirty="0" smtClean="0"/>
          </a:p>
          <a:p>
            <a:pPr marL="0" indent="0">
              <a:buNone/>
            </a:pPr>
            <a:r>
              <a:rPr lang="en-US" dirty="0" smtClean="0"/>
              <a:t>Data </a:t>
            </a:r>
            <a:r>
              <a:rPr lang="en-US" dirty="0"/>
              <a:t>Entry Staff </a:t>
            </a:r>
            <a:endParaRPr lang="en-US" dirty="0" smtClean="0"/>
          </a:p>
          <a:p>
            <a:pPr marL="0" indent="0">
              <a:buNone/>
            </a:pPr>
            <a:r>
              <a:rPr lang="en-US" dirty="0" smtClean="0"/>
              <a:t>Director </a:t>
            </a:r>
            <a:endParaRPr lang="en-US" dirty="0"/>
          </a:p>
          <a:p>
            <a:pPr marL="0" indent="0">
              <a:buNone/>
            </a:pPr>
            <a:r>
              <a:rPr lang="en-US" dirty="0"/>
              <a:t>Instructional Aide </a:t>
            </a:r>
          </a:p>
          <a:p>
            <a:pPr marL="0" indent="0">
              <a:buNone/>
            </a:pPr>
            <a:r>
              <a:rPr lang="en-US" dirty="0"/>
              <a:t>Literacy Instructor </a:t>
            </a:r>
            <a:endParaRPr lang="en-US" dirty="0" smtClean="0"/>
          </a:p>
          <a:p>
            <a:pPr marL="0" indent="0">
              <a:buNone/>
            </a:pPr>
            <a:r>
              <a:rPr lang="en-US" dirty="0" smtClean="0"/>
              <a:t>Student </a:t>
            </a:r>
            <a:r>
              <a:rPr lang="en-US" dirty="0"/>
              <a:t>Support/Service Staff </a:t>
            </a:r>
            <a:endParaRPr lang="en-US" dirty="0" smtClean="0"/>
          </a:p>
          <a:p>
            <a:pPr marL="0" indent="0">
              <a:buNone/>
            </a:pPr>
            <a:r>
              <a:rPr lang="en-US" dirty="0" smtClean="0"/>
              <a:t>Supervisor </a:t>
            </a:r>
            <a:r>
              <a:rPr lang="en-US" dirty="0"/>
              <a:t>or Coordinator  </a:t>
            </a:r>
            <a:endParaRPr lang="en-US" dirty="0" smtClean="0"/>
          </a:p>
          <a:p>
            <a:pPr marL="0" indent="0">
              <a:buNone/>
            </a:pPr>
            <a:r>
              <a:rPr lang="en-US" dirty="0" smtClean="0"/>
              <a:t>Test </a:t>
            </a:r>
            <a:r>
              <a:rPr lang="en-US" dirty="0"/>
              <a:t>Proctor </a:t>
            </a:r>
            <a:r>
              <a:rPr lang="en-US" dirty="0" smtClean="0"/>
              <a:t>(“Tester”)</a:t>
            </a:r>
          </a:p>
          <a:p>
            <a:pPr marL="0" indent="0">
              <a:buNone/>
            </a:pPr>
            <a:r>
              <a:rPr lang="en-US" dirty="0" smtClean="0"/>
              <a:t>Trainer </a:t>
            </a:r>
            <a:endParaRPr lang="en-US" dirty="0"/>
          </a:p>
          <a:p>
            <a:pPr marL="0" indent="0">
              <a:buNone/>
            </a:pPr>
            <a:r>
              <a:rPr lang="en-US" dirty="0"/>
              <a:t>Janitorial or Maintenance Staff </a:t>
            </a:r>
          </a:p>
          <a:p>
            <a:pPr marL="0" indent="0">
              <a:buNone/>
            </a:pPr>
            <a:r>
              <a:rPr lang="en-US" dirty="0"/>
              <a:t>Workforce Training Instructor </a:t>
            </a:r>
            <a:endParaRPr lang="en-US" dirty="0" smtClean="0"/>
          </a:p>
          <a:p>
            <a:pPr marL="0" indent="0">
              <a:buNone/>
            </a:pPr>
            <a:r>
              <a:rPr lang="en-US" dirty="0" smtClean="0"/>
              <a:t>Substitute</a:t>
            </a:r>
          </a:p>
        </p:txBody>
      </p:sp>
      <p:sp>
        <p:nvSpPr>
          <p:cNvPr id="4" name="TextBox 3"/>
          <p:cNvSpPr txBox="1"/>
          <p:nvPr/>
        </p:nvSpPr>
        <p:spPr>
          <a:xfrm>
            <a:off x="2194560" y="3399859"/>
            <a:ext cx="5593080" cy="461665"/>
          </a:xfrm>
          <a:prstGeom prst="rect">
            <a:avLst/>
          </a:prstGeom>
          <a:noFill/>
        </p:spPr>
        <p:txBody>
          <a:bodyPr wrap="square" rtlCol="0">
            <a:spAutoFit/>
          </a:bodyPr>
          <a:lstStyle/>
          <a:p>
            <a:r>
              <a:rPr lang="en-US" sz="2400" dirty="0" smtClean="0">
                <a:solidFill>
                  <a:srgbClr val="FF0000"/>
                </a:solidFill>
                <a:sym typeface="Wingdings" panose="05000000000000000000" pitchFamily="2" charset="2"/>
              </a:rPr>
              <a:t> This will be most of your “teachers”</a:t>
            </a:r>
            <a:endParaRPr lang="en-US" sz="2400" dirty="0">
              <a:solidFill>
                <a:srgbClr val="FF0000"/>
              </a:solidFill>
            </a:endParaRPr>
          </a:p>
        </p:txBody>
      </p:sp>
      <p:sp>
        <p:nvSpPr>
          <p:cNvPr id="5" name="TextBox 4"/>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288456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Development: Reports</a:t>
            </a:r>
            <a:endParaRPr lang="en-US" dirty="0"/>
          </a:p>
        </p:txBody>
      </p:sp>
      <p:pic>
        <p:nvPicPr>
          <p:cNvPr id="15362" name="Picture 2" descr="Screenshot of staff development report"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856" y="1906905"/>
            <a:ext cx="7584104" cy="472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Red box around the &quot;required hours&quot; section in the staff development reports" title="Red callout box"/>
          <p:cNvSpPr/>
          <p:nvPr/>
        </p:nvSpPr>
        <p:spPr>
          <a:xfrm>
            <a:off x="6781800" y="1981200"/>
            <a:ext cx="1508760" cy="44805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1201" y="1027390"/>
            <a:ext cx="2910840" cy="923330"/>
          </a:xfrm>
          <a:prstGeom prst="rect">
            <a:avLst/>
          </a:prstGeom>
          <a:solidFill>
            <a:schemeClr val="bg1"/>
          </a:solidFill>
        </p:spPr>
        <p:txBody>
          <a:bodyPr wrap="square" rtlCol="0">
            <a:spAutoFit/>
          </a:bodyPr>
          <a:lstStyle/>
          <a:p>
            <a:r>
              <a:rPr lang="en-US" dirty="0" smtClean="0"/>
              <a:t>These will be updated to the correct information in a future release</a:t>
            </a:r>
            <a:endParaRPr lang="en-US" dirty="0"/>
          </a:p>
        </p:txBody>
      </p:sp>
      <p:sp>
        <p:nvSpPr>
          <p:cNvPr id="7" name="TextBox 6"/>
          <p:cNvSpPr txBox="1"/>
          <p:nvPr/>
        </p:nvSpPr>
        <p:spPr>
          <a:xfrm>
            <a:off x="3352698" y="87868"/>
            <a:ext cx="5608523" cy="369332"/>
          </a:xfrm>
          <a:prstGeom prst="rect">
            <a:avLst/>
          </a:prstGeom>
          <a:noFill/>
        </p:spPr>
        <p:txBody>
          <a:bodyPr wrap="none" rtlCol="0">
            <a:spAutoFit/>
          </a:bodyPr>
          <a:lstStyle/>
          <a:p>
            <a:r>
              <a:rPr lang="en-US" b="1" dirty="0" smtClean="0">
                <a:solidFill>
                  <a:schemeClr val="accent2"/>
                </a:solidFill>
              </a:rPr>
              <a:t>STAFF QUALIFICATIONS AND DEVELOPMENT</a:t>
            </a:r>
            <a:endParaRPr lang="en-US" b="1" dirty="0">
              <a:solidFill>
                <a:schemeClr val="accent2"/>
              </a:solidFill>
            </a:endParaRPr>
          </a:p>
        </p:txBody>
      </p:sp>
    </p:spTree>
    <p:extLst>
      <p:ext uri="{BB962C8B-B14F-4D97-AF65-F5344CB8AC3E}">
        <p14:creationId xmlns:p14="http://schemas.microsoft.com/office/powerpoint/2010/main" val="1620817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Plus 2.0</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7056018" y="53816"/>
            <a:ext cx="1688283" cy="369332"/>
          </a:xfrm>
          <a:prstGeom prst="rect">
            <a:avLst/>
          </a:prstGeom>
          <a:noFill/>
        </p:spPr>
        <p:txBody>
          <a:bodyPr wrap="none" rtlCol="0">
            <a:spAutoFit/>
          </a:bodyPr>
          <a:lstStyle/>
          <a:p>
            <a:r>
              <a:rPr lang="en-US" b="1" dirty="0" smtClean="0">
                <a:solidFill>
                  <a:schemeClr val="accent2"/>
                </a:solidFill>
              </a:rPr>
              <a:t>BEST Plus 2.0</a:t>
            </a:r>
            <a:endParaRPr lang="en-US" b="1" dirty="0">
              <a:solidFill>
                <a:schemeClr val="accent2"/>
              </a:solidFill>
            </a:endParaRPr>
          </a:p>
        </p:txBody>
      </p:sp>
    </p:spTree>
    <p:extLst>
      <p:ext uri="{BB962C8B-B14F-4D97-AF65-F5344CB8AC3E}">
        <p14:creationId xmlns:p14="http://schemas.microsoft.com/office/powerpoint/2010/main" val="1267108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Plus 2.0 (Summary)</a:t>
            </a:r>
            <a:endParaRPr lang="en-US" dirty="0"/>
          </a:p>
        </p:txBody>
      </p:sp>
      <p:sp>
        <p:nvSpPr>
          <p:cNvPr id="5" name="Content Placeholder 4"/>
          <p:cNvSpPr>
            <a:spLocks noGrp="1"/>
          </p:cNvSpPr>
          <p:nvPr>
            <p:ph idx="1"/>
          </p:nvPr>
        </p:nvSpPr>
        <p:spPr/>
        <p:txBody>
          <a:bodyPr anchor="t">
            <a:noAutofit/>
          </a:bodyPr>
          <a:lstStyle/>
          <a:p>
            <a:r>
              <a:rPr lang="en-US" sz="2400" dirty="0" smtClean="0"/>
              <a:t>Current BEST Plus is can no longer be used beginning July 1</a:t>
            </a:r>
          </a:p>
          <a:p>
            <a:r>
              <a:rPr lang="en-US" sz="2400" dirty="0" smtClean="0"/>
              <a:t>A participant cannot be baseline tested on the current BEST Plus and progress tested on the BEST Plus 2.0</a:t>
            </a:r>
          </a:p>
          <a:p>
            <a:pPr lvl="1"/>
            <a:r>
              <a:rPr lang="en-US" sz="2000" dirty="0" smtClean="0"/>
              <a:t>Adding a new BEST Plus 2.0 score will have the same function as giving a new baseline BEST Plus</a:t>
            </a:r>
          </a:p>
          <a:p>
            <a:r>
              <a:rPr lang="en-US" sz="2400" dirty="0" smtClean="0"/>
              <a:t>You can combine the Best Literacy with the BEST Plus 2.0 as you have previously with the current BEST Plus test</a:t>
            </a:r>
          </a:p>
        </p:txBody>
      </p:sp>
      <p:sp>
        <p:nvSpPr>
          <p:cNvPr id="6" name="TextBox 5"/>
          <p:cNvSpPr txBox="1"/>
          <p:nvPr/>
        </p:nvSpPr>
        <p:spPr>
          <a:xfrm>
            <a:off x="7056018" y="53816"/>
            <a:ext cx="1688283" cy="369332"/>
          </a:xfrm>
          <a:prstGeom prst="rect">
            <a:avLst/>
          </a:prstGeom>
          <a:noFill/>
        </p:spPr>
        <p:txBody>
          <a:bodyPr wrap="none" rtlCol="0">
            <a:spAutoFit/>
          </a:bodyPr>
          <a:lstStyle/>
          <a:p>
            <a:r>
              <a:rPr lang="en-US" b="1" dirty="0" smtClean="0">
                <a:solidFill>
                  <a:schemeClr val="accent2"/>
                </a:solidFill>
              </a:rPr>
              <a:t>BEST Plus 2.0</a:t>
            </a:r>
            <a:endParaRPr lang="en-US" b="1" dirty="0">
              <a:solidFill>
                <a:schemeClr val="accent2"/>
              </a:solidFill>
            </a:endParaRPr>
          </a:p>
        </p:txBody>
      </p:sp>
    </p:spTree>
    <p:extLst>
      <p:ext uri="{BB962C8B-B14F-4D97-AF65-F5344CB8AC3E}">
        <p14:creationId xmlns:p14="http://schemas.microsoft.com/office/powerpoint/2010/main" val="124999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Releases</a:t>
            </a:r>
            <a:endParaRPr lang="en-US" dirty="0"/>
          </a:p>
        </p:txBody>
      </p:sp>
      <p:sp>
        <p:nvSpPr>
          <p:cNvPr id="3" name="Content Placeholder 2"/>
          <p:cNvSpPr>
            <a:spLocks noGrp="1"/>
          </p:cNvSpPr>
          <p:nvPr>
            <p:ph idx="1"/>
          </p:nvPr>
        </p:nvSpPr>
        <p:spPr>
          <a:xfrm>
            <a:off x="435895" y="1918447"/>
            <a:ext cx="8272211" cy="3940353"/>
          </a:xfrm>
        </p:spPr>
        <p:txBody>
          <a:bodyPr anchor="t">
            <a:noAutofit/>
          </a:bodyPr>
          <a:lstStyle/>
          <a:p>
            <a:r>
              <a:rPr lang="en-US" sz="2000" dirty="0" smtClean="0"/>
              <a:t>2.8</a:t>
            </a:r>
          </a:p>
          <a:p>
            <a:pPr lvl="1"/>
            <a:r>
              <a:rPr lang="en-US" sz="1800" dirty="0" smtClean="0"/>
              <a:t>Critical changes related to WIOA common reporting elements </a:t>
            </a:r>
          </a:p>
          <a:p>
            <a:pPr lvl="1"/>
            <a:r>
              <a:rPr lang="en-US" sz="1800" dirty="0" smtClean="0"/>
              <a:t>Changes related to new staff development rules</a:t>
            </a:r>
          </a:p>
          <a:p>
            <a:pPr lvl="1"/>
            <a:r>
              <a:rPr lang="en-US" sz="1800" dirty="0" smtClean="0"/>
              <a:t>Changes related to the BEST Plus 2.0</a:t>
            </a:r>
          </a:p>
          <a:p>
            <a:r>
              <a:rPr lang="en-US" sz="2000" dirty="0" smtClean="0"/>
              <a:t>2.8a</a:t>
            </a:r>
          </a:p>
          <a:p>
            <a:pPr lvl="1"/>
            <a:r>
              <a:rPr lang="en-US" sz="1800" dirty="0" smtClean="0"/>
              <a:t>Issues found in the testing phase of 2.8 that could not be resolved prior to the release of 2.8</a:t>
            </a:r>
          </a:p>
          <a:p>
            <a:r>
              <a:rPr lang="en-US" sz="2000" dirty="0" smtClean="0"/>
              <a:t>“Future release”</a:t>
            </a:r>
          </a:p>
          <a:p>
            <a:pPr lvl="1"/>
            <a:r>
              <a:rPr lang="en-US" sz="1800" dirty="0" smtClean="0"/>
              <a:t>Items to be addressed in a release during the program year</a:t>
            </a:r>
          </a:p>
          <a:p>
            <a:pPr lvl="1"/>
            <a:endParaRPr lang="en-US" sz="1800" dirty="0" smtClean="0"/>
          </a:p>
          <a:p>
            <a:pPr marL="0" indent="0">
              <a:buNone/>
            </a:pPr>
            <a:r>
              <a:rPr lang="en-US" sz="2000" dirty="0"/>
              <a:t> </a:t>
            </a:r>
            <a:r>
              <a:rPr lang="en-US" sz="2000" dirty="0" smtClean="0"/>
              <a:t>  </a:t>
            </a:r>
          </a:p>
        </p:txBody>
      </p:sp>
      <p:sp>
        <p:nvSpPr>
          <p:cNvPr id="4" name="TextBox 3"/>
          <p:cNvSpPr txBox="1"/>
          <p:nvPr/>
        </p:nvSpPr>
        <p:spPr>
          <a:xfrm>
            <a:off x="6690360" y="104894"/>
            <a:ext cx="2172133" cy="369332"/>
          </a:xfrm>
          <a:prstGeom prst="rect">
            <a:avLst/>
          </a:prstGeom>
          <a:noFill/>
        </p:spPr>
        <p:txBody>
          <a:bodyPr wrap="none" rtlCol="0">
            <a:spAutoFit/>
          </a:bodyPr>
          <a:lstStyle/>
          <a:p>
            <a:r>
              <a:rPr lang="en-US" b="1" dirty="0" smtClean="0">
                <a:solidFill>
                  <a:schemeClr val="accent2"/>
                </a:solidFill>
              </a:rPr>
              <a:t>INTRODUCTION</a:t>
            </a:r>
            <a:endParaRPr lang="en-US" b="1" dirty="0">
              <a:solidFill>
                <a:schemeClr val="accent2"/>
              </a:solidFill>
            </a:endParaRPr>
          </a:p>
        </p:txBody>
      </p:sp>
    </p:spTree>
    <p:extLst>
      <p:ext uri="{BB962C8B-B14F-4D97-AF65-F5344CB8AC3E}">
        <p14:creationId xmlns:p14="http://schemas.microsoft.com/office/powerpoint/2010/main" val="3514174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codes </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6879854" y="53816"/>
            <a:ext cx="2264146" cy="369332"/>
          </a:xfrm>
          <a:prstGeom prst="rect">
            <a:avLst/>
          </a:prstGeom>
          <a:noFill/>
        </p:spPr>
        <p:txBody>
          <a:bodyPr wrap="none" rtlCol="0">
            <a:spAutoFit/>
          </a:bodyPr>
          <a:lstStyle/>
          <a:p>
            <a:r>
              <a:rPr lang="en-US" b="1" dirty="0" smtClean="0">
                <a:solidFill>
                  <a:schemeClr val="accent2"/>
                </a:solidFill>
              </a:rPr>
              <a:t>ACTIVITY CODES</a:t>
            </a:r>
            <a:endParaRPr lang="en-US" b="1" dirty="0">
              <a:solidFill>
                <a:schemeClr val="accent2"/>
              </a:solidFill>
            </a:endParaRPr>
          </a:p>
        </p:txBody>
      </p:sp>
    </p:spTree>
    <p:extLst>
      <p:ext uri="{BB962C8B-B14F-4D97-AF65-F5344CB8AC3E}">
        <p14:creationId xmlns:p14="http://schemas.microsoft.com/office/powerpoint/2010/main" val="4214162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code changes related to Changes in the IET-EL Civics Program</a:t>
            </a:r>
            <a:endParaRPr lang="en-US" dirty="0"/>
          </a:p>
        </p:txBody>
      </p:sp>
      <p:sp>
        <p:nvSpPr>
          <p:cNvPr id="5" name="Content Placeholder 4"/>
          <p:cNvSpPr>
            <a:spLocks noGrp="1"/>
          </p:cNvSpPr>
          <p:nvPr>
            <p:ph idx="1"/>
          </p:nvPr>
        </p:nvSpPr>
        <p:spPr/>
        <p:txBody>
          <a:bodyPr anchor="t">
            <a:normAutofit/>
          </a:bodyPr>
          <a:lstStyle/>
          <a:p>
            <a:r>
              <a:rPr lang="en-US" sz="3200" dirty="0" smtClean="0"/>
              <a:t>EL Civics will have two activity codes:</a:t>
            </a:r>
          </a:p>
          <a:p>
            <a:pPr lvl="1"/>
            <a:r>
              <a:rPr lang="en-US" sz="2800" dirty="0" smtClean="0"/>
              <a:t>IET (EL Civics) (for activities using Integrated EL Civics funding, section 243)</a:t>
            </a:r>
          </a:p>
          <a:p>
            <a:pPr lvl="1"/>
            <a:r>
              <a:rPr lang="en-US" sz="2800" dirty="0" smtClean="0"/>
              <a:t>EL Civics (AEFLA) (for activities using AEFLA funding, section 231)</a:t>
            </a:r>
            <a:endParaRPr lang="en-US" sz="2800" dirty="0"/>
          </a:p>
        </p:txBody>
      </p:sp>
      <p:sp>
        <p:nvSpPr>
          <p:cNvPr id="6" name="TextBox 5"/>
          <p:cNvSpPr txBox="1"/>
          <p:nvPr/>
        </p:nvSpPr>
        <p:spPr>
          <a:xfrm>
            <a:off x="6879854" y="53816"/>
            <a:ext cx="2264146" cy="369332"/>
          </a:xfrm>
          <a:prstGeom prst="rect">
            <a:avLst/>
          </a:prstGeom>
          <a:noFill/>
        </p:spPr>
        <p:txBody>
          <a:bodyPr wrap="none" rtlCol="0">
            <a:spAutoFit/>
          </a:bodyPr>
          <a:lstStyle/>
          <a:p>
            <a:r>
              <a:rPr lang="en-US" b="1" dirty="0" smtClean="0">
                <a:solidFill>
                  <a:schemeClr val="accent2"/>
                </a:solidFill>
              </a:rPr>
              <a:t>ACTIVITY CODES</a:t>
            </a:r>
            <a:endParaRPr lang="en-US" b="1" dirty="0">
              <a:solidFill>
                <a:schemeClr val="accent2"/>
              </a:solidFill>
            </a:endParaRPr>
          </a:p>
        </p:txBody>
      </p:sp>
    </p:spTree>
    <p:extLst>
      <p:ext uri="{BB962C8B-B14F-4D97-AF65-F5344CB8AC3E}">
        <p14:creationId xmlns:p14="http://schemas.microsoft.com/office/powerpoint/2010/main" val="1510033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HOURS</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6780853" y="53816"/>
            <a:ext cx="2363147" cy="369332"/>
          </a:xfrm>
          <a:prstGeom prst="rect">
            <a:avLst/>
          </a:prstGeom>
          <a:noFill/>
        </p:spPr>
        <p:txBody>
          <a:bodyPr wrap="none" rtlCol="0">
            <a:spAutoFit/>
          </a:bodyPr>
          <a:lstStyle/>
          <a:p>
            <a:r>
              <a:rPr lang="en-US" b="1" dirty="0" smtClean="0">
                <a:solidFill>
                  <a:schemeClr val="accent2"/>
                </a:solidFill>
              </a:rPr>
              <a:t>TRAINING HOURS</a:t>
            </a:r>
            <a:endParaRPr lang="en-US" b="1" dirty="0">
              <a:solidFill>
                <a:schemeClr val="accent2"/>
              </a:solidFill>
            </a:endParaRPr>
          </a:p>
        </p:txBody>
      </p:sp>
    </p:spTree>
    <p:extLst>
      <p:ext uri="{BB962C8B-B14F-4D97-AF65-F5344CB8AC3E}">
        <p14:creationId xmlns:p14="http://schemas.microsoft.com/office/powerpoint/2010/main" val="256413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Hours (Summary)</a:t>
            </a:r>
            <a:endParaRPr lang="en-US" dirty="0"/>
          </a:p>
        </p:txBody>
      </p:sp>
      <p:sp>
        <p:nvSpPr>
          <p:cNvPr id="5" name="Content Placeholder 4"/>
          <p:cNvSpPr>
            <a:spLocks noGrp="1"/>
          </p:cNvSpPr>
          <p:nvPr>
            <p:ph idx="1"/>
          </p:nvPr>
        </p:nvSpPr>
        <p:spPr/>
        <p:txBody>
          <a:bodyPr anchor="t">
            <a:normAutofit/>
          </a:bodyPr>
          <a:lstStyle/>
          <a:p>
            <a:r>
              <a:rPr lang="en-US" sz="2400" dirty="0" smtClean="0"/>
              <a:t>Training, when a part of an approved Integrated Education and Training program, is an allowable service</a:t>
            </a:r>
          </a:p>
          <a:p>
            <a:r>
              <a:rPr lang="en-US" sz="2400" dirty="0" smtClean="0"/>
              <a:t>Training hours </a:t>
            </a:r>
            <a:r>
              <a:rPr lang="en-US" sz="2400" b="1" u="sng" dirty="0" smtClean="0"/>
              <a:t>do not</a:t>
            </a:r>
            <a:r>
              <a:rPr lang="en-US" sz="2400" dirty="0" smtClean="0"/>
              <a:t> count towards a participants direct contact hours* and must be tracked separately</a:t>
            </a:r>
          </a:p>
          <a:p>
            <a:r>
              <a:rPr lang="en-US" sz="2400" dirty="0" smtClean="0"/>
              <a:t>When setting up an IET class in TEAMS, select “IET” or “Integrated ELC” (for an IET – EL Civics Class) for class type</a:t>
            </a:r>
          </a:p>
          <a:p>
            <a:r>
              <a:rPr lang="en-US" sz="2400" dirty="0" smtClean="0"/>
              <a:t>For all participants in this class type, you will be given the option to track D, Direct Hours or T, Training Hours</a:t>
            </a:r>
            <a:endParaRPr lang="en-US" sz="2400" dirty="0"/>
          </a:p>
        </p:txBody>
      </p:sp>
      <p:sp>
        <p:nvSpPr>
          <p:cNvPr id="7" name="TextBox 6"/>
          <p:cNvSpPr txBox="1"/>
          <p:nvPr/>
        </p:nvSpPr>
        <p:spPr>
          <a:xfrm>
            <a:off x="6780853" y="53816"/>
            <a:ext cx="2363147" cy="369332"/>
          </a:xfrm>
          <a:prstGeom prst="rect">
            <a:avLst/>
          </a:prstGeom>
          <a:noFill/>
        </p:spPr>
        <p:txBody>
          <a:bodyPr wrap="none" rtlCol="0">
            <a:spAutoFit/>
          </a:bodyPr>
          <a:lstStyle/>
          <a:p>
            <a:r>
              <a:rPr lang="en-US" b="1" dirty="0" smtClean="0">
                <a:solidFill>
                  <a:schemeClr val="accent2"/>
                </a:solidFill>
              </a:rPr>
              <a:t>TRAINING HOURS</a:t>
            </a:r>
            <a:endParaRPr lang="en-US" b="1" dirty="0">
              <a:solidFill>
                <a:schemeClr val="accent2"/>
              </a:solidFill>
            </a:endParaRPr>
          </a:p>
        </p:txBody>
      </p:sp>
    </p:spTree>
    <p:extLst>
      <p:ext uri="{BB962C8B-B14F-4D97-AF65-F5344CB8AC3E}">
        <p14:creationId xmlns:p14="http://schemas.microsoft.com/office/powerpoint/2010/main" val="2041566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Hours </a:t>
            </a:r>
            <a:r>
              <a:rPr lang="en-US" dirty="0" smtClean="0">
                <a:solidFill>
                  <a:schemeClr val="accent1"/>
                </a:solidFill>
              </a:rPr>
              <a:t>(2)</a:t>
            </a:r>
            <a:endParaRPr lang="en-US" dirty="0">
              <a:solidFill>
                <a:schemeClr val="accent1"/>
              </a:solidFill>
            </a:endParaRPr>
          </a:p>
        </p:txBody>
      </p:sp>
      <p:pic>
        <p:nvPicPr>
          <p:cNvPr id="18435" name="Picture 3" descr="Screenshot of class creation/coursework selection"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134" t="18579" r="15728" b="27612"/>
          <a:stretch/>
        </p:blipFill>
        <p:spPr bwMode="auto">
          <a:xfrm>
            <a:off x="243840" y="2240278"/>
            <a:ext cx="6629400" cy="440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44641" y="2682240"/>
            <a:ext cx="2118360" cy="3416320"/>
          </a:xfrm>
          <a:prstGeom prst="rect">
            <a:avLst/>
          </a:prstGeom>
          <a:noFill/>
        </p:spPr>
        <p:txBody>
          <a:bodyPr wrap="square" rtlCol="0">
            <a:spAutoFit/>
          </a:bodyPr>
          <a:lstStyle/>
          <a:p>
            <a:r>
              <a:rPr lang="en-US" sz="2400" dirty="0" smtClean="0">
                <a:solidFill>
                  <a:srgbClr val="FF0000"/>
                </a:solidFill>
              </a:rPr>
              <a:t>When setting up a class that will have a training component, select “IET” or “Integrated ELC” under coursework</a:t>
            </a:r>
            <a:endParaRPr lang="en-US" sz="2400" dirty="0">
              <a:solidFill>
                <a:srgbClr val="FF0000"/>
              </a:solidFill>
            </a:endParaRPr>
          </a:p>
        </p:txBody>
      </p:sp>
      <p:sp>
        <p:nvSpPr>
          <p:cNvPr id="7" name="TextBox 6"/>
          <p:cNvSpPr txBox="1"/>
          <p:nvPr/>
        </p:nvSpPr>
        <p:spPr>
          <a:xfrm>
            <a:off x="6780853" y="53816"/>
            <a:ext cx="2363147" cy="369332"/>
          </a:xfrm>
          <a:prstGeom prst="rect">
            <a:avLst/>
          </a:prstGeom>
          <a:noFill/>
        </p:spPr>
        <p:txBody>
          <a:bodyPr wrap="none" rtlCol="0">
            <a:spAutoFit/>
          </a:bodyPr>
          <a:lstStyle/>
          <a:p>
            <a:r>
              <a:rPr lang="en-US" b="1" dirty="0" smtClean="0">
                <a:solidFill>
                  <a:schemeClr val="accent2"/>
                </a:solidFill>
              </a:rPr>
              <a:t>TRAINING HOURS</a:t>
            </a:r>
            <a:endParaRPr lang="en-US" b="1" dirty="0">
              <a:solidFill>
                <a:schemeClr val="accent2"/>
              </a:solidFill>
            </a:endParaRPr>
          </a:p>
        </p:txBody>
      </p:sp>
    </p:spTree>
    <p:extLst>
      <p:ext uri="{BB962C8B-B14F-4D97-AF65-F5344CB8AC3E}">
        <p14:creationId xmlns:p14="http://schemas.microsoft.com/office/powerpoint/2010/main" val="802503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Hours </a:t>
            </a:r>
            <a:r>
              <a:rPr lang="en-US" dirty="0" smtClean="0">
                <a:solidFill>
                  <a:schemeClr val="accent1"/>
                </a:solidFill>
              </a:rPr>
              <a:t>(3)</a:t>
            </a:r>
            <a:endParaRPr lang="en-US" dirty="0">
              <a:solidFill>
                <a:schemeClr val="accent1"/>
              </a:solidFill>
            </a:endParaRPr>
          </a:p>
        </p:txBody>
      </p:sp>
      <p:sp>
        <p:nvSpPr>
          <p:cNvPr id="4" name="TextBox 3"/>
          <p:cNvSpPr txBox="1"/>
          <p:nvPr/>
        </p:nvSpPr>
        <p:spPr>
          <a:xfrm>
            <a:off x="4556760" y="4621232"/>
            <a:ext cx="3962401" cy="1200329"/>
          </a:xfrm>
          <a:prstGeom prst="rect">
            <a:avLst/>
          </a:prstGeom>
          <a:noFill/>
        </p:spPr>
        <p:txBody>
          <a:bodyPr wrap="square" rtlCol="0">
            <a:spAutoFit/>
          </a:bodyPr>
          <a:lstStyle/>
          <a:p>
            <a:r>
              <a:rPr lang="en-US" sz="2400" dirty="0" smtClean="0">
                <a:solidFill>
                  <a:srgbClr val="FF0000"/>
                </a:solidFill>
              </a:rPr>
              <a:t>You will have the option to track D, direct hours and T, training hours, </a:t>
            </a:r>
            <a:endParaRPr lang="en-US" sz="2400" dirty="0">
              <a:solidFill>
                <a:srgbClr val="FF0000"/>
              </a:solidFill>
            </a:endParaRPr>
          </a:p>
        </p:txBody>
      </p:sp>
      <p:pic>
        <p:nvPicPr>
          <p:cNvPr id="19459" name="Picture 3" descr="Screenshot of hours selection"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 y="2439194"/>
            <a:ext cx="6980612" cy="22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780853" y="53816"/>
            <a:ext cx="2363147" cy="369332"/>
          </a:xfrm>
          <a:prstGeom prst="rect">
            <a:avLst/>
          </a:prstGeom>
          <a:noFill/>
        </p:spPr>
        <p:txBody>
          <a:bodyPr wrap="none" rtlCol="0">
            <a:spAutoFit/>
          </a:bodyPr>
          <a:lstStyle/>
          <a:p>
            <a:r>
              <a:rPr lang="en-US" b="1" dirty="0" smtClean="0">
                <a:solidFill>
                  <a:schemeClr val="accent2"/>
                </a:solidFill>
              </a:rPr>
              <a:t>TRAINING HOURS</a:t>
            </a:r>
            <a:endParaRPr lang="en-US" b="1" dirty="0">
              <a:solidFill>
                <a:schemeClr val="accent2"/>
              </a:solidFill>
            </a:endParaRPr>
          </a:p>
        </p:txBody>
      </p:sp>
    </p:spTree>
    <p:extLst>
      <p:ext uri="{BB962C8B-B14F-4D97-AF65-F5344CB8AC3E}">
        <p14:creationId xmlns:p14="http://schemas.microsoft.com/office/powerpoint/2010/main" val="2448655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Hours </a:t>
            </a:r>
            <a:r>
              <a:rPr lang="en-US" dirty="0" smtClean="0">
                <a:solidFill>
                  <a:schemeClr val="accent1"/>
                </a:solidFill>
              </a:rPr>
              <a:t>(4)</a:t>
            </a:r>
            <a:endParaRPr lang="en-US" dirty="0">
              <a:solidFill>
                <a:schemeClr val="accent1"/>
              </a:solidFill>
            </a:endParaRPr>
          </a:p>
        </p:txBody>
      </p:sp>
      <p:sp>
        <p:nvSpPr>
          <p:cNvPr id="3" name="Content Placeholder 2"/>
          <p:cNvSpPr>
            <a:spLocks noGrp="1"/>
          </p:cNvSpPr>
          <p:nvPr>
            <p:ph idx="1"/>
          </p:nvPr>
        </p:nvSpPr>
        <p:spPr/>
        <p:txBody>
          <a:bodyPr anchor="t">
            <a:normAutofit/>
          </a:bodyPr>
          <a:lstStyle/>
          <a:p>
            <a:r>
              <a:rPr lang="en-US" sz="3200" dirty="0" smtClean="0"/>
              <a:t>Review previously issued requirements</a:t>
            </a:r>
          </a:p>
          <a:p>
            <a:pPr lvl="1"/>
            <a:r>
              <a:rPr lang="en-US" sz="2800" dirty="0" smtClean="0"/>
              <a:t>AEL </a:t>
            </a:r>
            <a:r>
              <a:rPr lang="en-US" sz="2800" dirty="0"/>
              <a:t>02-16 available here: </a:t>
            </a:r>
            <a:r>
              <a:rPr lang="en-US" sz="2800" b="1" dirty="0">
                <a:hlinkClick r:id="rId2" tooltip="Link to AEL 02-16"/>
              </a:rPr>
              <a:t>http://</a:t>
            </a:r>
            <a:r>
              <a:rPr lang="en-US" sz="2800" b="1" dirty="0" smtClean="0">
                <a:hlinkClick r:id="rId2" tooltip="Link to AEL 02-16"/>
              </a:rPr>
              <a:t>www.twc.state.tx.us/files/partners/ael-02-16-twc.pdf</a:t>
            </a:r>
            <a:endParaRPr lang="en-US" sz="2800" b="1" dirty="0" smtClean="0"/>
          </a:p>
          <a:p>
            <a:pPr lvl="1"/>
            <a:r>
              <a:rPr lang="en-US" sz="2800" dirty="0"/>
              <a:t>Webinars available here: </a:t>
            </a:r>
            <a:r>
              <a:rPr lang="en-US" sz="2800" b="1" dirty="0">
                <a:hlinkClick r:id="rId3" tooltip="Link to TWC WIOA Webinars"/>
              </a:rPr>
              <a:t>http://</a:t>
            </a:r>
            <a:r>
              <a:rPr lang="en-US" sz="2800" b="1" dirty="0" smtClean="0">
                <a:hlinkClick r:id="rId3" tooltip="Link to TWC WIOA Webinars"/>
              </a:rPr>
              <a:t>www-tcall.tamu.edu/twcael/wioa.htm</a:t>
            </a:r>
            <a:r>
              <a:rPr lang="en-US" sz="2800" b="1" dirty="0" smtClean="0"/>
              <a:t> </a:t>
            </a:r>
            <a:endParaRPr lang="en-US" sz="2800" b="1" dirty="0"/>
          </a:p>
        </p:txBody>
      </p:sp>
      <p:sp>
        <p:nvSpPr>
          <p:cNvPr id="4" name="TextBox 3"/>
          <p:cNvSpPr txBox="1"/>
          <p:nvPr/>
        </p:nvSpPr>
        <p:spPr>
          <a:xfrm>
            <a:off x="6780853" y="53816"/>
            <a:ext cx="2363147" cy="369332"/>
          </a:xfrm>
          <a:prstGeom prst="rect">
            <a:avLst/>
          </a:prstGeom>
          <a:noFill/>
        </p:spPr>
        <p:txBody>
          <a:bodyPr wrap="none" rtlCol="0">
            <a:spAutoFit/>
          </a:bodyPr>
          <a:lstStyle/>
          <a:p>
            <a:r>
              <a:rPr lang="en-US" b="1" dirty="0" smtClean="0">
                <a:solidFill>
                  <a:schemeClr val="accent2"/>
                </a:solidFill>
              </a:rPr>
              <a:t>TRAINING HOURS</a:t>
            </a:r>
            <a:endParaRPr lang="en-US" b="1" dirty="0">
              <a:solidFill>
                <a:schemeClr val="accent2"/>
              </a:solidFill>
            </a:endParaRPr>
          </a:p>
        </p:txBody>
      </p:sp>
    </p:spTree>
    <p:extLst>
      <p:ext uri="{BB962C8B-B14F-4D97-AF65-F5344CB8AC3E}">
        <p14:creationId xmlns:p14="http://schemas.microsoft.com/office/powerpoint/2010/main" val="3763895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Planned Gap in Service</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6780853" y="53816"/>
            <a:ext cx="1960793" cy="369332"/>
          </a:xfrm>
          <a:prstGeom prst="rect">
            <a:avLst/>
          </a:prstGeom>
          <a:noFill/>
        </p:spPr>
        <p:txBody>
          <a:bodyPr wrap="none" rtlCol="0">
            <a:spAutoFit/>
          </a:bodyPr>
          <a:lstStyle/>
          <a:p>
            <a:r>
              <a:rPr lang="en-US" b="1" dirty="0" smtClean="0">
                <a:solidFill>
                  <a:schemeClr val="accent2"/>
                </a:solidFill>
              </a:rPr>
              <a:t>PLANNED GAP</a:t>
            </a:r>
            <a:endParaRPr lang="en-US" b="1" dirty="0">
              <a:solidFill>
                <a:schemeClr val="accent2"/>
              </a:solidFill>
            </a:endParaRPr>
          </a:p>
        </p:txBody>
      </p:sp>
    </p:spTree>
    <p:extLst>
      <p:ext uri="{BB962C8B-B14F-4D97-AF65-F5344CB8AC3E}">
        <p14:creationId xmlns:p14="http://schemas.microsoft.com/office/powerpoint/2010/main" val="1229622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Planned Gap in Service (summary)</a:t>
            </a:r>
            <a:endParaRPr lang="en-US" dirty="0"/>
          </a:p>
        </p:txBody>
      </p:sp>
      <p:sp>
        <p:nvSpPr>
          <p:cNvPr id="5" name="Content Placeholder 4"/>
          <p:cNvSpPr>
            <a:spLocks noGrp="1"/>
          </p:cNvSpPr>
          <p:nvPr>
            <p:ph idx="1"/>
          </p:nvPr>
        </p:nvSpPr>
        <p:spPr/>
        <p:txBody>
          <a:bodyPr anchor="t">
            <a:normAutofit/>
          </a:bodyPr>
          <a:lstStyle/>
          <a:p>
            <a:r>
              <a:rPr lang="en-US" sz="2800" dirty="0" smtClean="0"/>
              <a:t>A “planned gap” in service is a participant break for longer than 90 days that would normally trigger an exit</a:t>
            </a:r>
          </a:p>
          <a:p>
            <a:pPr lvl="1"/>
            <a:r>
              <a:rPr lang="en-US" sz="2400" dirty="0" smtClean="0"/>
              <a:t>Allows you to avoid placing an individual into the denominator for exit-based measures</a:t>
            </a:r>
          </a:p>
          <a:p>
            <a:pPr lvl="1"/>
            <a:r>
              <a:rPr lang="en-US" sz="2400" dirty="0" smtClean="0"/>
              <a:t>Allows you to monitor participant activities and retention</a:t>
            </a:r>
          </a:p>
          <a:p>
            <a:pPr lvl="1"/>
            <a:endParaRPr lang="en-US" sz="2400" dirty="0" smtClean="0"/>
          </a:p>
          <a:p>
            <a:pPr lvl="1"/>
            <a:endParaRPr lang="en-US" sz="2400" dirty="0"/>
          </a:p>
        </p:txBody>
      </p:sp>
      <p:sp>
        <p:nvSpPr>
          <p:cNvPr id="6" name="TextBox 5"/>
          <p:cNvSpPr txBox="1"/>
          <p:nvPr/>
        </p:nvSpPr>
        <p:spPr>
          <a:xfrm>
            <a:off x="6780853" y="53816"/>
            <a:ext cx="1960793" cy="369332"/>
          </a:xfrm>
          <a:prstGeom prst="rect">
            <a:avLst/>
          </a:prstGeom>
          <a:noFill/>
        </p:spPr>
        <p:txBody>
          <a:bodyPr wrap="none" rtlCol="0">
            <a:spAutoFit/>
          </a:bodyPr>
          <a:lstStyle/>
          <a:p>
            <a:r>
              <a:rPr lang="en-US" b="1" dirty="0" smtClean="0">
                <a:solidFill>
                  <a:schemeClr val="accent2"/>
                </a:solidFill>
              </a:rPr>
              <a:t>PLANNED GAP</a:t>
            </a:r>
            <a:endParaRPr lang="en-US" b="1" dirty="0">
              <a:solidFill>
                <a:schemeClr val="accent2"/>
              </a:solidFill>
            </a:endParaRPr>
          </a:p>
        </p:txBody>
      </p:sp>
    </p:spTree>
    <p:extLst>
      <p:ext uri="{BB962C8B-B14F-4D97-AF65-F5344CB8AC3E}">
        <p14:creationId xmlns:p14="http://schemas.microsoft.com/office/powerpoint/2010/main" val="3422728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Gap in SERVICE </a:t>
            </a:r>
            <a:r>
              <a:rPr lang="en-US" dirty="0" smtClean="0">
                <a:solidFill>
                  <a:schemeClr val="accent1"/>
                </a:solidFill>
              </a:rPr>
              <a:t>(2)</a:t>
            </a:r>
            <a:endParaRPr lang="en-US" dirty="0">
              <a:solidFill>
                <a:schemeClr val="accent1"/>
              </a:solidFill>
            </a:endParaRPr>
          </a:p>
        </p:txBody>
      </p:sp>
      <p:pic>
        <p:nvPicPr>
          <p:cNvPr id="20482" name="Picture 2" descr="Screenshot of planned gap in service" title="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6757"/>
          <a:stretch/>
        </p:blipFill>
        <p:spPr bwMode="auto">
          <a:xfrm>
            <a:off x="208971" y="2057400"/>
            <a:ext cx="8594637"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64081" y="4393585"/>
            <a:ext cx="2423160" cy="1229975"/>
          </a:xfrm>
          <a:prstGeom prst="rect">
            <a:avLst/>
          </a:prstGeom>
          <a:noFill/>
        </p:spPr>
        <p:txBody>
          <a:bodyPr wrap="square" rtlCol="0">
            <a:spAutoFit/>
          </a:bodyPr>
          <a:lstStyle/>
          <a:p>
            <a:r>
              <a:rPr lang="en-US" sz="2400" dirty="0" smtClean="0">
                <a:solidFill>
                  <a:srgbClr val="FF0000"/>
                </a:solidFill>
              </a:rPr>
              <a:t>Add a gap on the participant summary screen</a:t>
            </a:r>
            <a:endParaRPr lang="en-US" sz="2400" dirty="0">
              <a:solidFill>
                <a:srgbClr val="FF0000"/>
              </a:solidFill>
            </a:endParaRPr>
          </a:p>
        </p:txBody>
      </p:sp>
      <p:sp>
        <p:nvSpPr>
          <p:cNvPr id="6" name="TextBox 5"/>
          <p:cNvSpPr txBox="1"/>
          <p:nvPr/>
        </p:nvSpPr>
        <p:spPr>
          <a:xfrm>
            <a:off x="6780853" y="53816"/>
            <a:ext cx="1960793" cy="369332"/>
          </a:xfrm>
          <a:prstGeom prst="rect">
            <a:avLst/>
          </a:prstGeom>
          <a:noFill/>
        </p:spPr>
        <p:txBody>
          <a:bodyPr wrap="none" rtlCol="0">
            <a:spAutoFit/>
          </a:bodyPr>
          <a:lstStyle/>
          <a:p>
            <a:r>
              <a:rPr lang="en-US" b="1" dirty="0" smtClean="0">
                <a:solidFill>
                  <a:schemeClr val="accent2"/>
                </a:solidFill>
              </a:rPr>
              <a:t>PLANNED GAP</a:t>
            </a:r>
            <a:endParaRPr lang="en-US" b="1" dirty="0">
              <a:solidFill>
                <a:schemeClr val="accent2"/>
              </a:solidFill>
            </a:endParaRPr>
          </a:p>
        </p:txBody>
      </p:sp>
    </p:spTree>
    <p:extLst>
      <p:ext uri="{BB962C8B-B14F-4D97-AF65-F5344CB8AC3E}">
        <p14:creationId xmlns:p14="http://schemas.microsoft.com/office/powerpoint/2010/main" val="113048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Events</a:t>
            </a:r>
            <a:endParaRPr lang="en-US" dirty="0"/>
          </a:p>
        </p:txBody>
      </p:sp>
      <p:graphicFrame>
        <p:nvGraphicFramePr>
          <p:cNvPr id="4" name="Content Placeholder 3" descr="Timeline of events through the summer and into PY'16-'17 related to TEAMS" title="Timeline"/>
          <p:cNvGraphicFramePr>
            <a:graphicFrameLocks noGrp="1"/>
          </p:cNvGraphicFramePr>
          <p:nvPr>
            <p:ph idx="1"/>
            <p:extLst>
              <p:ext uri="{D42A27DB-BD31-4B8C-83A1-F6EECF244321}">
                <p14:modId xmlns:p14="http://schemas.microsoft.com/office/powerpoint/2010/main" val="1675214979"/>
              </p:ext>
            </p:extLst>
          </p:nvPr>
        </p:nvGraphicFramePr>
        <p:xfrm>
          <a:off x="100853" y="2181225"/>
          <a:ext cx="8935571"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90360" y="104894"/>
            <a:ext cx="2172133" cy="369332"/>
          </a:xfrm>
          <a:prstGeom prst="rect">
            <a:avLst/>
          </a:prstGeom>
          <a:noFill/>
        </p:spPr>
        <p:txBody>
          <a:bodyPr wrap="none" rtlCol="0">
            <a:spAutoFit/>
          </a:bodyPr>
          <a:lstStyle/>
          <a:p>
            <a:r>
              <a:rPr lang="en-US" b="1" dirty="0" smtClean="0">
                <a:solidFill>
                  <a:schemeClr val="accent2"/>
                </a:solidFill>
              </a:rPr>
              <a:t>INTRODUCTION</a:t>
            </a:r>
            <a:endParaRPr lang="en-US" b="1" dirty="0">
              <a:solidFill>
                <a:schemeClr val="accent2"/>
              </a:solidFill>
            </a:endParaRPr>
          </a:p>
        </p:txBody>
      </p:sp>
    </p:spTree>
    <p:extLst>
      <p:ext uri="{BB962C8B-B14F-4D97-AF65-F5344CB8AC3E}">
        <p14:creationId xmlns:p14="http://schemas.microsoft.com/office/powerpoint/2010/main" val="6035786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Gap in Service </a:t>
            </a:r>
            <a:r>
              <a:rPr lang="en-US" dirty="0" smtClean="0">
                <a:solidFill>
                  <a:schemeClr val="accent1"/>
                </a:solidFill>
              </a:rPr>
              <a:t>(4)</a:t>
            </a:r>
            <a:endParaRPr lang="en-US" dirty="0">
              <a:solidFill>
                <a:schemeClr val="accent1"/>
              </a:solidFill>
            </a:endParaRPr>
          </a:p>
        </p:txBody>
      </p:sp>
      <p:pic>
        <p:nvPicPr>
          <p:cNvPr id="21506" name="Picture 2" descr="Screenshot of planned gap in service" title="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 y="2142014"/>
            <a:ext cx="5871200" cy="258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0760" y="2179320"/>
            <a:ext cx="2926081" cy="3170099"/>
          </a:xfrm>
          <a:prstGeom prst="rect">
            <a:avLst/>
          </a:prstGeom>
          <a:noFill/>
        </p:spPr>
        <p:txBody>
          <a:bodyPr wrap="square" rtlCol="0">
            <a:spAutoFit/>
          </a:bodyPr>
          <a:lstStyle/>
          <a:p>
            <a:r>
              <a:rPr lang="en-US" sz="2000" dirty="0" smtClean="0">
                <a:solidFill>
                  <a:srgbClr val="FF0000"/>
                </a:solidFill>
              </a:rPr>
              <a:t>-Gaps must be longer than 90 days (the time in which a participant is considered an “</a:t>
            </a:r>
            <a:r>
              <a:rPr lang="en-US" sz="2000" dirty="0" err="1" smtClean="0">
                <a:solidFill>
                  <a:srgbClr val="FF0000"/>
                </a:solidFill>
              </a:rPr>
              <a:t>exiter</a:t>
            </a:r>
            <a:r>
              <a:rPr lang="en-US" sz="2000" dirty="0" smtClean="0">
                <a:solidFill>
                  <a:srgbClr val="FF0000"/>
                </a:solidFill>
              </a:rPr>
              <a:t>”)</a:t>
            </a:r>
          </a:p>
          <a:p>
            <a:endParaRPr lang="en-US" sz="2000" dirty="0" smtClean="0">
              <a:solidFill>
                <a:srgbClr val="FF0000"/>
              </a:solidFill>
            </a:endParaRPr>
          </a:p>
          <a:p>
            <a:r>
              <a:rPr lang="en-US" sz="2000" dirty="0" smtClean="0">
                <a:solidFill>
                  <a:srgbClr val="FF0000"/>
                </a:solidFill>
              </a:rPr>
              <a:t>-At this time, gaps cannot cross program years (gaps in the summer are considered “planned” by TWC staff</a:t>
            </a:r>
            <a:endParaRPr lang="en-US" sz="2000" dirty="0">
              <a:solidFill>
                <a:srgbClr val="FF0000"/>
              </a:solidFill>
            </a:endParaRPr>
          </a:p>
        </p:txBody>
      </p:sp>
      <p:sp>
        <p:nvSpPr>
          <p:cNvPr id="6" name="TextBox 5"/>
          <p:cNvSpPr txBox="1"/>
          <p:nvPr/>
        </p:nvSpPr>
        <p:spPr>
          <a:xfrm>
            <a:off x="6780853" y="53816"/>
            <a:ext cx="1960793" cy="369332"/>
          </a:xfrm>
          <a:prstGeom prst="rect">
            <a:avLst/>
          </a:prstGeom>
          <a:noFill/>
        </p:spPr>
        <p:txBody>
          <a:bodyPr wrap="none" rtlCol="0">
            <a:spAutoFit/>
          </a:bodyPr>
          <a:lstStyle/>
          <a:p>
            <a:r>
              <a:rPr lang="en-US" b="1" dirty="0" smtClean="0">
                <a:solidFill>
                  <a:schemeClr val="accent2"/>
                </a:solidFill>
              </a:rPr>
              <a:t>PLANNED GAP</a:t>
            </a:r>
            <a:endParaRPr lang="en-US" b="1" dirty="0">
              <a:solidFill>
                <a:schemeClr val="accent2"/>
              </a:solidFill>
            </a:endParaRPr>
          </a:p>
        </p:txBody>
      </p:sp>
    </p:spTree>
    <p:extLst>
      <p:ext uri="{BB962C8B-B14F-4D97-AF65-F5344CB8AC3E}">
        <p14:creationId xmlns:p14="http://schemas.microsoft.com/office/powerpoint/2010/main" val="147486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Reports</a:t>
            </a:r>
            <a:endParaRPr lang="en-US" dirty="0"/>
          </a:p>
        </p:txBody>
      </p:sp>
      <p:sp>
        <p:nvSpPr>
          <p:cNvPr id="5" name="Text Placeholder 4"/>
          <p:cNvSpPr>
            <a:spLocks noGrp="1"/>
          </p:cNvSpPr>
          <p:nvPr>
            <p:ph type="body" idx="1"/>
          </p:nvPr>
        </p:nvSpPr>
        <p:spPr/>
        <p:txBody>
          <a:bodyPr/>
          <a:lstStyle/>
          <a:p>
            <a:endParaRPr lang="en-US"/>
          </a:p>
        </p:txBody>
      </p:sp>
      <p:sp>
        <p:nvSpPr>
          <p:cNvPr id="6" name="TextBox 5"/>
          <p:cNvSpPr txBox="1"/>
          <p:nvPr/>
        </p:nvSpPr>
        <p:spPr>
          <a:xfrm>
            <a:off x="7619053" y="53816"/>
            <a:ext cx="1286506" cy="369332"/>
          </a:xfrm>
          <a:prstGeom prst="rect">
            <a:avLst/>
          </a:prstGeom>
          <a:noFill/>
        </p:spPr>
        <p:txBody>
          <a:bodyPr wrap="none" rtlCol="0">
            <a:spAutoFit/>
          </a:bodyPr>
          <a:lstStyle/>
          <a:p>
            <a:r>
              <a:rPr lang="en-US" b="1" dirty="0" smtClean="0">
                <a:solidFill>
                  <a:schemeClr val="accent2"/>
                </a:solidFill>
              </a:rPr>
              <a:t>REPORTS</a:t>
            </a:r>
            <a:endParaRPr lang="en-US" b="1" dirty="0">
              <a:solidFill>
                <a:schemeClr val="accent2"/>
              </a:solidFill>
            </a:endParaRPr>
          </a:p>
        </p:txBody>
      </p:sp>
    </p:spTree>
    <p:extLst>
      <p:ext uri="{BB962C8B-B14F-4D97-AF65-F5344CB8AC3E}">
        <p14:creationId xmlns:p14="http://schemas.microsoft.com/office/powerpoint/2010/main" val="594629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Reports </a:t>
            </a:r>
            <a:r>
              <a:rPr lang="en-US" dirty="0" smtClean="0">
                <a:solidFill>
                  <a:schemeClr val="accent1"/>
                </a:solidFill>
              </a:rPr>
              <a:t>(2)</a:t>
            </a:r>
            <a:endParaRPr lang="en-US" dirty="0">
              <a:solidFill>
                <a:schemeClr val="accent1"/>
              </a:solidFill>
            </a:endParaRPr>
          </a:p>
        </p:txBody>
      </p:sp>
      <p:sp>
        <p:nvSpPr>
          <p:cNvPr id="5" name="Content Placeholder 4"/>
          <p:cNvSpPr>
            <a:spLocks noGrp="1"/>
          </p:cNvSpPr>
          <p:nvPr>
            <p:ph idx="1"/>
          </p:nvPr>
        </p:nvSpPr>
        <p:spPr>
          <a:xfrm>
            <a:off x="259080" y="2378617"/>
            <a:ext cx="8762999" cy="3678303"/>
          </a:xfrm>
        </p:spPr>
        <p:txBody>
          <a:bodyPr>
            <a:noAutofit/>
          </a:bodyPr>
          <a:lstStyle/>
          <a:p>
            <a:r>
              <a:rPr lang="en-US" sz="2000" dirty="0" smtClean="0"/>
              <a:t>Over the next year, there will be </a:t>
            </a:r>
            <a:r>
              <a:rPr lang="en-US" sz="2000" u="sng" dirty="0" smtClean="0"/>
              <a:t>many</a:t>
            </a:r>
            <a:r>
              <a:rPr lang="en-US" sz="2000" dirty="0" smtClean="0"/>
              <a:t> report changes in TEAMS as we incorporate changes related to the WIOA regulations and accountability model</a:t>
            </a:r>
          </a:p>
          <a:p>
            <a:r>
              <a:rPr lang="en-US" sz="2000" dirty="0" smtClean="0"/>
              <a:t>The following changes will be seen </a:t>
            </a:r>
            <a:r>
              <a:rPr lang="en-US" sz="2000" i="1" dirty="0" smtClean="0"/>
              <a:t>immediately</a:t>
            </a:r>
            <a:endParaRPr lang="en-US" sz="2000" dirty="0" smtClean="0"/>
          </a:p>
          <a:p>
            <a:pPr lvl="1"/>
            <a:r>
              <a:rPr lang="en-US" sz="2000" dirty="0" smtClean="0"/>
              <a:t>Limited filtering options </a:t>
            </a:r>
          </a:p>
          <a:p>
            <a:pPr lvl="2"/>
            <a:r>
              <a:rPr lang="en-US" sz="1800" dirty="0" smtClean="0"/>
              <a:t>This will be remediated early in the program year as we build filtering options for the new profile variables</a:t>
            </a:r>
          </a:p>
          <a:p>
            <a:pPr lvl="1"/>
            <a:r>
              <a:rPr lang="en-US" sz="2000" dirty="0" smtClean="0"/>
              <a:t>Combined IV/IVB and Performance Report </a:t>
            </a:r>
          </a:p>
          <a:p>
            <a:pPr lvl="2"/>
            <a:r>
              <a:rPr lang="en-US" sz="1800" dirty="0" smtClean="0"/>
              <a:t>We have severed the ties with the system that generates the targets in these reports, resulting in severe system instability and errors when you run these reports</a:t>
            </a:r>
          </a:p>
          <a:p>
            <a:pPr lvl="2"/>
            <a:r>
              <a:rPr lang="en-US" sz="1800" dirty="0" smtClean="0"/>
              <a:t>We are analyzing necessary changes to be able to have these or similar reports (which are built on the WIOA requirements) which run accurately based on the new accountability model</a:t>
            </a:r>
            <a:endParaRPr lang="en-US" sz="1800" dirty="0"/>
          </a:p>
        </p:txBody>
      </p:sp>
      <p:sp>
        <p:nvSpPr>
          <p:cNvPr id="6" name="TextBox 5"/>
          <p:cNvSpPr txBox="1"/>
          <p:nvPr/>
        </p:nvSpPr>
        <p:spPr>
          <a:xfrm>
            <a:off x="7619053" y="53816"/>
            <a:ext cx="1286506" cy="369332"/>
          </a:xfrm>
          <a:prstGeom prst="rect">
            <a:avLst/>
          </a:prstGeom>
          <a:noFill/>
        </p:spPr>
        <p:txBody>
          <a:bodyPr wrap="none" rtlCol="0">
            <a:spAutoFit/>
          </a:bodyPr>
          <a:lstStyle/>
          <a:p>
            <a:r>
              <a:rPr lang="en-US" b="1" dirty="0" smtClean="0">
                <a:solidFill>
                  <a:schemeClr val="accent2"/>
                </a:solidFill>
              </a:rPr>
              <a:t>REPORTS</a:t>
            </a:r>
            <a:endParaRPr lang="en-US" b="1" dirty="0">
              <a:solidFill>
                <a:schemeClr val="accent2"/>
              </a:solidFill>
            </a:endParaRPr>
          </a:p>
        </p:txBody>
      </p:sp>
    </p:spTree>
    <p:extLst>
      <p:ext uri="{BB962C8B-B14F-4D97-AF65-F5344CB8AC3E}">
        <p14:creationId xmlns:p14="http://schemas.microsoft.com/office/powerpoint/2010/main" val="21160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chor="t">
            <a:normAutofit/>
          </a:bodyPr>
          <a:lstStyle/>
          <a:p>
            <a:pPr marL="0" indent="0">
              <a:buNone/>
            </a:pPr>
            <a:r>
              <a:rPr lang="en-US" sz="2800" dirty="0"/>
              <a:t>https://www.surveymonkey.com/r/TEAMS28</a:t>
            </a:r>
          </a:p>
        </p:txBody>
      </p:sp>
    </p:spTree>
    <p:extLst>
      <p:ext uri="{BB962C8B-B14F-4D97-AF65-F5344CB8AC3E}">
        <p14:creationId xmlns:p14="http://schemas.microsoft.com/office/powerpoint/2010/main" val="93164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Participant Profile</a:t>
            </a:r>
            <a:endParaRPr lang="en-US" dirty="0"/>
          </a:p>
        </p:txBody>
      </p:sp>
      <p:sp>
        <p:nvSpPr>
          <p:cNvPr id="6" name="Text Placeholder 5"/>
          <p:cNvSpPr>
            <a:spLocks noGrp="1"/>
          </p:cNvSpPr>
          <p:nvPr>
            <p:ph type="body" idx="1"/>
          </p:nvPr>
        </p:nvSpPr>
        <p:spPr/>
        <p:txBody>
          <a:bodyPr/>
          <a:lstStyle/>
          <a:p>
            <a:endParaRPr lang="en-US" dirty="0"/>
          </a:p>
        </p:txBody>
      </p:sp>
      <p:sp>
        <p:nvSpPr>
          <p:cNvPr id="4" name="TextBox 3"/>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250491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Content Placeholder 4"/>
          <p:cNvSpPr>
            <a:spLocks noGrp="1"/>
          </p:cNvSpPr>
          <p:nvPr>
            <p:ph idx="1"/>
          </p:nvPr>
        </p:nvSpPr>
        <p:spPr/>
        <p:txBody>
          <a:bodyPr anchor="t">
            <a:normAutofit/>
          </a:bodyPr>
          <a:lstStyle/>
          <a:p>
            <a:r>
              <a:rPr lang="en-US" sz="2000" dirty="0" smtClean="0"/>
              <a:t>You need to be familiar with the new common data elements and draft required elements for the National Reporting System, found here, also discussed at the Quality Model for Student Success events held across the state in May and June:</a:t>
            </a:r>
          </a:p>
          <a:p>
            <a:pPr marL="324000" lvl="1" indent="0">
              <a:buNone/>
            </a:pPr>
            <a:r>
              <a:rPr lang="en-US" sz="1800" b="1" u="sng" dirty="0">
                <a:hlinkClick r:id="rId2" tooltip="TCALL to Texas Assessment Guide Appendix I"/>
              </a:rPr>
              <a:t>http://www-tcall.tamu.edu/twcael/docs/pdf/TexasAssessmentGuide-AppendixI-RequiredDataCollection.pdf</a:t>
            </a:r>
            <a:endParaRPr lang="en-US" sz="1800" dirty="0"/>
          </a:p>
        </p:txBody>
      </p:sp>
      <p:sp>
        <p:nvSpPr>
          <p:cNvPr id="6" name="TextBox 5"/>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187522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Adding a new Participant</a:t>
            </a:r>
            <a:endParaRPr lang="en-US" dirty="0"/>
          </a:p>
        </p:txBody>
      </p:sp>
      <p:sp>
        <p:nvSpPr>
          <p:cNvPr id="8" name="Content Placeholder 7"/>
          <p:cNvSpPr>
            <a:spLocks noGrp="1"/>
          </p:cNvSpPr>
          <p:nvPr>
            <p:ph idx="1"/>
          </p:nvPr>
        </p:nvSpPr>
        <p:spPr/>
        <p:txBody>
          <a:bodyPr/>
          <a:lstStyle/>
          <a:p>
            <a:endParaRPr lang="en-US" dirty="0"/>
          </a:p>
        </p:txBody>
      </p:sp>
      <p:pic>
        <p:nvPicPr>
          <p:cNvPr id="1026" name="Picture 2" descr="Screenshot - TEAMS - adding new participant" title="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l="20325" t="7333" r="29725" b="43067"/>
          <a:stretch/>
        </p:blipFill>
        <p:spPr bwMode="auto">
          <a:xfrm>
            <a:off x="156863" y="2203704"/>
            <a:ext cx="6470924" cy="361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08469" y="3073280"/>
            <a:ext cx="2211413" cy="2031325"/>
          </a:xfrm>
          <a:prstGeom prst="rect">
            <a:avLst/>
          </a:prstGeom>
          <a:noFill/>
        </p:spPr>
        <p:txBody>
          <a:bodyPr wrap="square" rtlCol="0">
            <a:spAutoFit/>
          </a:bodyPr>
          <a:lstStyle/>
          <a:p>
            <a:r>
              <a:rPr lang="en-US" dirty="0" smtClean="0"/>
              <a:t>Release 2.8</a:t>
            </a:r>
          </a:p>
          <a:p>
            <a:r>
              <a:rPr lang="en-US" dirty="0"/>
              <a:t> </a:t>
            </a:r>
            <a:r>
              <a:rPr lang="en-US" i="1" dirty="0" smtClean="0"/>
              <a:t>No changes</a:t>
            </a:r>
          </a:p>
          <a:p>
            <a:endParaRPr lang="en-US" i="1" dirty="0"/>
          </a:p>
          <a:p>
            <a:r>
              <a:rPr lang="en-US" dirty="0" smtClean="0"/>
              <a:t>Release 2.8a </a:t>
            </a:r>
          </a:p>
          <a:p>
            <a:r>
              <a:rPr lang="en-US" i="1" dirty="0" smtClean="0"/>
              <a:t>Option for “participant does not identify” </a:t>
            </a:r>
            <a:r>
              <a:rPr lang="en-US" dirty="0" smtClean="0"/>
              <a:t>under “Gender”</a:t>
            </a:r>
            <a:endParaRPr lang="en-US" i="1" dirty="0"/>
          </a:p>
        </p:txBody>
      </p:sp>
      <p:sp>
        <p:nvSpPr>
          <p:cNvPr id="6" name="TextBox 5"/>
          <p:cNvSpPr txBox="1"/>
          <p:nvPr/>
        </p:nvSpPr>
        <p:spPr>
          <a:xfrm>
            <a:off x="6156960" y="87868"/>
            <a:ext cx="2870529" cy="369332"/>
          </a:xfrm>
          <a:prstGeom prst="rect">
            <a:avLst/>
          </a:prstGeom>
          <a:noFill/>
        </p:spPr>
        <p:txBody>
          <a:bodyPr wrap="none" rtlCol="0">
            <a:spAutoFit/>
          </a:bodyPr>
          <a:lstStyle/>
          <a:p>
            <a:r>
              <a:rPr lang="en-US" b="1" dirty="0" smtClean="0">
                <a:solidFill>
                  <a:schemeClr val="accent2"/>
                </a:solidFill>
              </a:rPr>
              <a:t>PARTICIPANT PROFILE</a:t>
            </a:r>
            <a:endParaRPr lang="en-US" b="1" dirty="0">
              <a:solidFill>
                <a:schemeClr val="accent2"/>
              </a:solidFill>
            </a:endParaRPr>
          </a:p>
        </p:txBody>
      </p:sp>
    </p:spTree>
    <p:extLst>
      <p:ext uri="{BB962C8B-B14F-4D97-AF65-F5344CB8AC3E}">
        <p14:creationId xmlns:p14="http://schemas.microsoft.com/office/powerpoint/2010/main" val="3765040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762</TotalTime>
  <Words>2776</Words>
  <Application>Microsoft Office PowerPoint</Application>
  <PresentationFormat>Letter Paper (8.5x11 in)</PresentationFormat>
  <Paragraphs>377</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Dividend</vt:lpstr>
      <vt:lpstr>Major changes in TEAMS</vt:lpstr>
      <vt:lpstr>This recording</vt:lpstr>
      <vt:lpstr>This recording (2)</vt:lpstr>
      <vt:lpstr>This recording (3)</vt:lpstr>
      <vt:lpstr>Releases</vt:lpstr>
      <vt:lpstr>Timeline of Events</vt:lpstr>
      <vt:lpstr>Participant Profile</vt:lpstr>
      <vt:lpstr>Homework</vt:lpstr>
      <vt:lpstr>Adding a new Participant</vt:lpstr>
      <vt:lpstr>Adding/Editing a Participant Profile for PY’15-’16</vt:lpstr>
      <vt:lpstr>Adding/Editing a participant profile for PY’15-’16 beginning June 30 (Summary)</vt:lpstr>
      <vt:lpstr>Adding/Editing a participant profile for PY’15-’16 Beginning June 302)</vt:lpstr>
      <vt:lpstr>Adding/Editing a participant profile for PY’15-’16 beginning June 30 (2)</vt:lpstr>
      <vt:lpstr>Adding/Editing a participant profile for PY’15-’16 beginning June 30 ((2)2)</vt:lpstr>
      <vt:lpstr>“Mapped” options for Employment</vt:lpstr>
      <vt:lpstr>Adding/Editing a participant profile for PY’15-’16 beginning June 30 ((3)2)</vt:lpstr>
      <vt:lpstr>“Mapped” Options for Highest Education Completed</vt:lpstr>
      <vt:lpstr>Adding/Editing a participant profile for PY’15-’16 beginning June 30 (Review)</vt:lpstr>
      <vt:lpstr>Adding A Participant Profile for PY’16-’17 for an existing Participant (Summary)</vt:lpstr>
      <vt:lpstr>Adding A Participant Profile for PY’16-’17 for an existing Participant</vt:lpstr>
      <vt:lpstr>Additional Mapped Data fields (that will auto-fill)</vt:lpstr>
      <vt:lpstr>All Fields are Required (Unless indicated otherwise)</vt:lpstr>
      <vt:lpstr>Why are Fields required?</vt:lpstr>
      <vt:lpstr>Equal Opportunity Information</vt:lpstr>
      <vt:lpstr>Veteran Characteristics</vt:lpstr>
      <vt:lpstr>Employment and Education information</vt:lpstr>
      <vt:lpstr>Migrant and Seasonal Farmworker characteristics, Public Assistance Information and Additional Youth Characteristics</vt:lpstr>
      <vt:lpstr>Additional Reportable Characteristics</vt:lpstr>
      <vt:lpstr>For Corrections and Institutional Funded Program Participants Only</vt:lpstr>
      <vt:lpstr>For Corrections and Institutional Funded Program Participants Only (3)</vt:lpstr>
      <vt:lpstr>For Corrections and Institutional Funded Program Participants Only (4)</vt:lpstr>
      <vt:lpstr>Referral Type</vt:lpstr>
      <vt:lpstr>Participant Goals and achievements (No Change, Do not get carried forward)</vt:lpstr>
      <vt:lpstr>Exclusionary Reasons</vt:lpstr>
      <vt:lpstr>Staff Qualifications and Development</vt:lpstr>
      <vt:lpstr>Staff Qualifications And Development (Summary)</vt:lpstr>
      <vt:lpstr>Staff Qualifications And Development (Summary, Cont’d)</vt:lpstr>
      <vt:lpstr>Ending Staff Employment</vt:lpstr>
      <vt:lpstr>Ending Staff Employment (2)</vt:lpstr>
      <vt:lpstr>Adding employment - Qualifications</vt:lpstr>
      <vt:lpstr>Qualifications – new and Old</vt:lpstr>
      <vt:lpstr>Staff Qualifications – New Data Entry Points</vt:lpstr>
      <vt:lpstr>Staff Qualifications – New Data Entry Points (2)</vt:lpstr>
      <vt:lpstr>Staff Employment: Titles</vt:lpstr>
      <vt:lpstr>Staff Employment: Titles (3)</vt:lpstr>
      <vt:lpstr>Staff Employment: Titles (2)</vt:lpstr>
      <vt:lpstr>Staff Development: Reports</vt:lpstr>
      <vt:lpstr>Best Plus 2.0</vt:lpstr>
      <vt:lpstr>Best Plus 2.0 (Summary)</vt:lpstr>
      <vt:lpstr>Activity codes </vt:lpstr>
      <vt:lpstr>Activity code changes related to Changes in the IET-EL Civics Program</vt:lpstr>
      <vt:lpstr>TRAINING HOURS</vt:lpstr>
      <vt:lpstr>Training Hours (Summary)</vt:lpstr>
      <vt:lpstr>Training Hours (2)</vt:lpstr>
      <vt:lpstr>Training Hours (3)</vt:lpstr>
      <vt:lpstr>Training Hours (4)</vt:lpstr>
      <vt:lpstr>Planned Gap in Service</vt:lpstr>
      <vt:lpstr>Planned Gap in Service (summary)</vt:lpstr>
      <vt:lpstr>Planned Gap in SERVICE (2)</vt:lpstr>
      <vt:lpstr>Planned Gap in Service (4)</vt:lpstr>
      <vt:lpstr>Reports</vt:lpstr>
      <vt:lpstr>Reports (2)</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Tupa</dc:creator>
  <cp:lastModifiedBy>Tupa, Carrie</cp:lastModifiedBy>
  <cp:revision>43</cp:revision>
  <cp:lastPrinted>2016-06-29T17:37:48Z</cp:lastPrinted>
  <dcterms:created xsi:type="dcterms:W3CDTF">2016-04-25T16:07:34Z</dcterms:created>
  <dcterms:modified xsi:type="dcterms:W3CDTF">2016-06-29T17:46:01Z</dcterms:modified>
</cp:coreProperties>
</file>