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61" r:id="rId4"/>
    <p:sldId id="262" r:id="rId5"/>
    <p:sldId id="263" r:id="rId6"/>
    <p:sldId id="266" r:id="rId7"/>
    <p:sldId id="267" r:id="rId8"/>
    <p:sldId id="268" r:id="rId9"/>
    <p:sldId id="269" r:id="rId10"/>
    <p:sldId id="271" r:id="rId11"/>
    <p:sldId id="274" r:id="rId12"/>
    <p:sldId id="272" r:id="rId13"/>
    <p:sldId id="273" r:id="rId14"/>
    <p:sldId id="257" r:id="rId15"/>
    <p:sldId id="290" r:id="rId16"/>
    <p:sldId id="275" r:id="rId17"/>
    <p:sldId id="276" r:id="rId18"/>
    <p:sldId id="279" r:id="rId19"/>
    <p:sldId id="281" r:id="rId20"/>
    <p:sldId id="282" r:id="rId21"/>
    <p:sldId id="283" r:id="rId22"/>
    <p:sldId id="285" r:id="rId23"/>
    <p:sldId id="289" r:id="rId24"/>
    <p:sldId id="291" r:id="rId25"/>
    <p:sldId id="294" r:id="rId26"/>
    <p:sldId id="293" r:id="rId2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3" autoAdjust="0"/>
    <p:restoredTop sz="86434" autoAdjust="0"/>
  </p:normalViewPr>
  <p:slideViewPr>
    <p:cSldViewPr>
      <p:cViewPr varScale="1">
        <p:scale>
          <a:sx n="69" d="100"/>
          <a:sy n="69" d="100"/>
        </p:scale>
        <p:origin x="78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D8CEDEF-3959-46EF-A475-DF8CB40CAFF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16AC86-8541-4B6B-94F0-E8E581122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1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78CBCE6-0AB9-4653-B35A-05213520A807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1F7874E-A63D-44D9-B9EF-7821BC240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1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7874E-A63D-44D9-B9EF-7821BC2407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1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0570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82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76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19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1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8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8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5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0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7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8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7064-1D70-4BB4-AF1C-C4457F677E1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B4B8DE-2F73-4204-A4BF-50D8F1AE3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7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7677358" cy="17293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Adult Education and Literacy Monitoring </a:t>
            </a:r>
            <a:r>
              <a:rPr lang="en-US" b="1" dirty="0" smtClean="0"/>
              <a:t>FY17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95600"/>
            <a:ext cx="6600451" cy="1126283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Texas Workforce Commission</a:t>
            </a:r>
          </a:p>
          <a:p>
            <a:pPr algn="r"/>
            <a:r>
              <a:rPr lang="en-US" sz="2400" dirty="0" smtClean="0"/>
              <a:t>Sub-recipient Monitoring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2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ENTRANCE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0"/>
            <a:ext cx="6134512" cy="3725198"/>
          </a:xfrm>
        </p:spPr>
        <p:txBody>
          <a:bodyPr/>
          <a:lstStyle/>
          <a:p>
            <a:pPr lvl="1"/>
            <a:r>
              <a:rPr lang="en-US" sz="2400" dirty="0" smtClean="0"/>
              <a:t> Plan </a:t>
            </a:r>
            <a:r>
              <a:rPr lang="en-US" sz="2400" dirty="0"/>
              <a:t>for o</a:t>
            </a:r>
            <a:r>
              <a:rPr lang="en-US" sz="2400" dirty="0" smtClean="0"/>
              <a:t>n-site visit</a:t>
            </a:r>
            <a:endParaRPr lang="en-US" sz="2400" dirty="0"/>
          </a:p>
          <a:p>
            <a:pPr lvl="1"/>
            <a:r>
              <a:rPr lang="en-US" sz="2400" dirty="0" smtClean="0"/>
              <a:t> Areas </a:t>
            </a:r>
            <a:r>
              <a:rPr lang="en-US" sz="2400" dirty="0"/>
              <a:t>to be reviewed</a:t>
            </a:r>
          </a:p>
          <a:p>
            <a:pPr lvl="1"/>
            <a:r>
              <a:rPr lang="en-US" sz="2400" dirty="0" smtClean="0"/>
              <a:t> Contacts</a:t>
            </a:r>
          </a:p>
          <a:p>
            <a:pPr lvl="1"/>
            <a:r>
              <a:rPr lang="en-US" sz="2400" dirty="0" smtClean="0"/>
              <a:t> Potential exit time</a:t>
            </a:r>
          </a:p>
          <a:p>
            <a:pPr lvl="1"/>
            <a:r>
              <a:rPr lang="en-US" sz="2400" dirty="0" smtClean="0"/>
              <a:t>Establish the frequency of the debriefing with the Director or designee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ON-SITE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6210712" cy="38013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Document processes and gather policies not received in the DRP  </a:t>
            </a:r>
          </a:p>
          <a:p>
            <a:r>
              <a:rPr lang="en-US" sz="2400" dirty="0" smtClean="0"/>
              <a:t>Interviews with staff</a:t>
            </a:r>
          </a:p>
          <a:p>
            <a:r>
              <a:rPr lang="en-US" sz="2400" dirty="0" smtClean="0"/>
              <a:t>Testing of areas not completed in Desk Review</a:t>
            </a:r>
          </a:p>
          <a:p>
            <a:r>
              <a:rPr lang="en-US" sz="2400" dirty="0" smtClean="0"/>
              <a:t>Inform Grantee of potential issues as they arise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EXIT CONFERENCE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0" y="1828800"/>
            <a:ext cx="6170511" cy="3496598"/>
          </a:xfrm>
        </p:spPr>
        <p:txBody>
          <a:bodyPr/>
          <a:lstStyle/>
          <a:p>
            <a:pPr lvl="1"/>
            <a:r>
              <a:rPr lang="en-US" sz="2400" dirty="0" smtClean="0"/>
              <a:t> Discuss review</a:t>
            </a:r>
            <a:endParaRPr lang="en-US" sz="2400" dirty="0"/>
          </a:p>
          <a:p>
            <a:pPr lvl="1"/>
            <a:r>
              <a:rPr lang="en-US" sz="2400" dirty="0" smtClean="0"/>
              <a:t> Potential findings</a:t>
            </a:r>
          </a:p>
          <a:p>
            <a:pPr lvl="2"/>
            <a:r>
              <a:rPr lang="en-US" sz="2200" dirty="0" smtClean="0"/>
              <a:t> Questioned Cost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Customer Survey</a:t>
            </a:r>
          </a:p>
          <a:p>
            <a:pPr marL="457200" lvl="1" indent="0">
              <a:buNone/>
            </a:pPr>
            <a:endParaRPr lang="en-US" sz="1800" i="1" dirty="0" smtClean="0"/>
          </a:p>
          <a:p>
            <a:pPr marL="457200" lvl="1" indent="0">
              <a:buNone/>
            </a:pPr>
            <a:endParaRPr lang="en-US" sz="1800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524000"/>
            <a:ext cx="5982112" cy="4280037"/>
          </a:xfrm>
        </p:spPr>
        <p:txBody>
          <a:bodyPr/>
          <a:lstStyle/>
          <a:p>
            <a:pPr lvl="1"/>
            <a:r>
              <a:rPr lang="en-US" sz="2400" b="1" dirty="0" smtClean="0"/>
              <a:t> Draft report</a:t>
            </a:r>
          </a:p>
          <a:p>
            <a:pPr lvl="2"/>
            <a:r>
              <a:rPr lang="en-US" sz="1800" dirty="0" smtClean="0"/>
              <a:t>Time frame</a:t>
            </a:r>
          </a:p>
          <a:p>
            <a:pPr lvl="2"/>
            <a:r>
              <a:rPr lang="en-US" sz="1800" dirty="0" smtClean="0"/>
              <a:t>Response</a:t>
            </a:r>
            <a:endParaRPr lang="en-US" sz="1800" dirty="0"/>
          </a:p>
          <a:p>
            <a:pPr lvl="1"/>
            <a:r>
              <a:rPr lang="en-US" sz="2400" b="1" dirty="0" smtClean="0"/>
              <a:t> Final report</a:t>
            </a:r>
          </a:p>
          <a:p>
            <a:pPr lvl="2"/>
            <a:r>
              <a:rPr lang="en-US" sz="1800" dirty="0" smtClean="0"/>
              <a:t>Supplemental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PROGRAM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PROGRAM AREAS TO BE REVIEWED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828800"/>
            <a:ext cx="6400799" cy="4029998"/>
          </a:xfrm>
        </p:spPr>
        <p:txBody>
          <a:bodyPr>
            <a:noAutofit/>
          </a:bodyPr>
          <a:lstStyle/>
          <a:p>
            <a:r>
              <a:rPr lang="en-US" sz="2400" dirty="0" smtClean="0"/>
              <a:t>Eligibility</a:t>
            </a:r>
          </a:p>
          <a:p>
            <a:r>
              <a:rPr lang="en-US" sz="2400" dirty="0" smtClean="0"/>
              <a:t>Assessment</a:t>
            </a:r>
          </a:p>
          <a:p>
            <a:r>
              <a:rPr lang="en-US" sz="2400" dirty="0" smtClean="0"/>
              <a:t>Security of Data –Personally Identifiable Information (PII)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51972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6781800" cy="9905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Eligibility, Intake and Screening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7800"/>
            <a:ext cx="6515512" cy="3877598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 Release </a:t>
            </a:r>
            <a:r>
              <a:rPr lang="en-US" sz="2400" dirty="0"/>
              <a:t>of information</a:t>
            </a:r>
          </a:p>
          <a:p>
            <a:pPr lvl="1"/>
            <a:r>
              <a:rPr lang="en-US" sz="2400" dirty="0" smtClean="0"/>
              <a:t> Student enrollment </a:t>
            </a:r>
            <a:endParaRPr lang="en-US" sz="2400" dirty="0"/>
          </a:p>
          <a:p>
            <a:pPr lvl="1"/>
            <a:r>
              <a:rPr lang="en-US" sz="2400" dirty="0" smtClean="0"/>
              <a:t> 16 </a:t>
            </a:r>
            <a:r>
              <a:rPr lang="en-US" sz="2400" dirty="0"/>
              <a:t>year old court order</a:t>
            </a:r>
          </a:p>
          <a:p>
            <a:pPr lvl="1"/>
            <a:r>
              <a:rPr lang="en-US" sz="2400" dirty="0" smtClean="0"/>
              <a:t> 17 </a:t>
            </a:r>
            <a:r>
              <a:rPr lang="en-US" sz="2400" dirty="0"/>
              <a:t>and 18 withdrawal and parent permission</a:t>
            </a:r>
          </a:p>
          <a:p>
            <a:pPr lvl="1"/>
            <a:r>
              <a:rPr lang="en-US" sz="2400" dirty="0" smtClean="0"/>
              <a:t> TANF </a:t>
            </a:r>
            <a:r>
              <a:rPr lang="en-US" sz="2400" dirty="0"/>
              <a:t>documentation in file, if applicable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125113" cy="924475"/>
          </a:xfrm>
        </p:spPr>
        <p:txBody>
          <a:bodyPr/>
          <a:lstStyle/>
          <a:p>
            <a:pPr lvl="0" algn="ctr"/>
            <a:r>
              <a:rPr lang="en-US" b="1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19200"/>
            <a:ext cx="6857999" cy="4866725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Documentation </a:t>
            </a:r>
            <a:r>
              <a:rPr lang="en-US" sz="2400" dirty="0"/>
              <a:t>of pre-test</a:t>
            </a:r>
          </a:p>
          <a:p>
            <a:pPr lvl="1"/>
            <a:r>
              <a:rPr lang="en-US" sz="2400" dirty="0"/>
              <a:t>Pre-test prior to enrollment in TEAMS</a:t>
            </a:r>
          </a:p>
          <a:p>
            <a:pPr lvl="1"/>
            <a:r>
              <a:rPr lang="en-US" sz="2400" dirty="0" smtClean="0"/>
              <a:t>Documentation </a:t>
            </a:r>
            <a:r>
              <a:rPr lang="en-US" sz="2400" dirty="0"/>
              <a:t>of Post-Test</a:t>
            </a:r>
          </a:p>
          <a:p>
            <a:pPr lvl="1"/>
            <a:r>
              <a:rPr lang="en-US" sz="2400" dirty="0"/>
              <a:t>Met </a:t>
            </a:r>
            <a:r>
              <a:rPr lang="en-US" sz="2400" dirty="0" smtClean="0"/>
              <a:t>post test </a:t>
            </a:r>
            <a:r>
              <a:rPr lang="en-US" sz="2400" dirty="0"/>
              <a:t>requirement or exception in file</a:t>
            </a:r>
          </a:p>
          <a:p>
            <a:pPr lvl="1"/>
            <a:r>
              <a:rPr lang="en-US" sz="2400" dirty="0" smtClean="0"/>
              <a:t>All assessments administered to a client must be entered into TEAMS regardless if they obtained a gain or not.  Supporting documentation for each test noted in TEAMS must be maintained in the case file.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6019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/>
              <a:t>Security of </a:t>
            </a:r>
            <a:r>
              <a:rPr lang="en-US" b="1" dirty="0" smtClean="0"/>
              <a:t>Data/PII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6363112" cy="5050639"/>
          </a:xfrm>
        </p:spPr>
        <p:txBody>
          <a:bodyPr/>
          <a:lstStyle/>
          <a:p>
            <a:pPr lvl="1"/>
            <a:r>
              <a:rPr lang="en-US" sz="2000" b="1" dirty="0"/>
              <a:t>Physical Security</a:t>
            </a:r>
            <a:endParaRPr lang="en-US" sz="2000" dirty="0"/>
          </a:p>
          <a:p>
            <a:pPr lvl="2"/>
            <a:r>
              <a:rPr lang="en-US" sz="1800" dirty="0"/>
              <a:t>Location where PII is stored</a:t>
            </a:r>
          </a:p>
          <a:p>
            <a:pPr lvl="2"/>
            <a:r>
              <a:rPr lang="en-US" sz="1800" dirty="0"/>
              <a:t>Walkthrough</a:t>
            </a:r>
          </a:p>
          <a:p>
            <a:pPr lvl="2"/>
            <a:r>
              <a:rPr lang="en-US" sz="1800" dirty="0"/>
              <a:t>Disposal </a:t>
            </a:r>
          </a:p>
          <a:p>
            <a:pPr lvl="2"/>
            <a:r>
              <a:rPr lang="en-US" sz="1800" dirty="0"/>
              <a:t>Equipment used to secure access i.e. cameras, electronic badges</a:t>
            </a:r>
          </a:p>
          <a:p>
            <a:pPr lvl="1"/>
            <a:r>
              <a:rPr lang="en-US" sz="2000" b="1" dirty="0"/>
              <a:t>Electronic Security</a:t>
            </a:r>
            <a:endParaRPr lang="en-US" sz="2000" dirty="0"/>
          </a:p>
          <a:p>
            <a:pPr lvl="2"/>
            <a:r>
              <a:rPr lang="en-US" sz="1800" dirty="0"/>
              <a:t>Encryption</a:t>
            </a:r>
          </a:p>
          <a:p>
            <a:pPr lvl="2"/>
            <a:r>
              <a:rPr lang="en-US" sz="1800" dirty="0"/>
              <a:t>Following policy on computer usage</a:t>
            </a:r>
          </a:p>
          <a:p>
            <a:pPr lvl="2"/>
            <a:r>
              <a:rPr lang="en-US" sz="1800" dirty="0"/>
              <a:t>Removable media</a:t>
            </a:r>
          </a:p>
          <a:p>
            <a:pPr lvl="2"/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92003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7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FISCAL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6104702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will include: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752601"/>
            <a:ext cx="6741598" cy="41061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Expectations prior to the on-site visit</a:t>
            </a:r>
          </a:p>
          <a:p>
            <a:r>
              <a:rPr lang="en-US" sz="2800" dirty="0" smtClean="0"/>
              <a:t>The on-site visit</a:t>
            </a:r>
          </a:p>
          <a:p>
            <a:r>
              <a:rPr lang="en-US" sz="2800" dirty="0" smtClean="0"/>
              <a:t>Exit Conference</a:t>
            </a:r>
          </a:p>
          <a:p>
            <a:r>
              <a:rPr lang="en-US" sz="2800" dirty="0" smtClean="0"/>
              <a:t>Reports</a:t>
            </a:r>
          </a:p>
          <a:p>
            <a:r>
              <a:rPr lang="en-US" sz="2800" dirty="0"/>
              <a:t>Program Areas to be reviewed</a:t>
            </a:r>
          </a:p>
          <a:p>
            <a:r>
              <a:rPr lang="en-US" sz="2800" dirty="0"/>
              <a:t>Fiscal Areas to be reviewed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086600" cy="990599"/>
          </a:xfrm>
        </p:spPr>
        <p:txBody>
          <a:bodyPr/>
          <a:lstStyle/>
          <a:p>
            <a:r>
              <a:rPr lang="en-US" b="1" dirty="0" smtClean="0"/>
              <a:t>FISCAL AREAS TO BE REVIEWED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515512" cy="4051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Disbursements</a:t>
            </a:r>
          </a:p>
          <a:p>
            <a:r>
              <a:rPr lang="en-US" sz="2400" dirty="0" smtClean="0"/>
              <a:t>Cost Allocation</a:t>
            </a:r>
          </a:p>
          <a:p>
            <a:r>
              <a:rPr lang="en-US" sz="2400" dirty="0" smtClean="0"/>
              <a:t>Cash Management</a:t>
            </a:r>
          </a:p>
          <a:p>
            <a:r>
              <a:rPr lang="en-US" sz="2400" dirty="0" smtClean="0"/>
              <a:t>Financial Reporting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6084332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DISBURSEMENTS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 General Ledger </a:t>
            </a:r>
            <a:r>
              <a:rPr lang="en-US" sz="2400" dirty="0"/>
              <a:t>T</a:t>
            </a:r>
            <a:r>
              <a:rPr lang="en-US" sz="2400" dirty="0" smtClean="0"/>
              <a:t>ransactions</a:t>
            </a:r>
            <a:endParaRPr lang="en-US" sz="2400" dirty="0"/>
          </a:p>
          <a:p>
            <a:pPr lvl="1"/>
            <a:r>
              <a:rPr lang="en-US" sz="2400" dirty="0" smtClean="0"/>
              <a:t> Reasonable </a:t>
            </a:r>
            <a:r>
              <a:rPr lang="en-US" sz="2400" dirty="0"/>
              <a:t>and Necessary</a:t>
            </a:r>
          </a:p>
          <a:p>
            <a:pPr lvl="1"/>
            <a:r>
              <a:rPr lang="en-US" sz="2400" dirty="0" smtClean="0"/>
              <a:t> Adequately </a:t>
            </a:r>
            <a:r>
              <a:rPr lang="en-US" sz="2400" dirty="0"/>
              <a:t>Documented</a:t>
            </a:r>
          </a:p>
          <a:p>
            <a:pPr lvl="1"/>
            <a:r>
              <a:rPr lang="en-US" sz="2400" dirty="0" smtClean="0"/>
              <a:t> Allowable </a:t>
            </a:r>
            <a:endParaRPr lang="en-US" sz="2400" dirty="0"/>
          </a:p>
          <a:p>
            <a:pPr lvl="1"/>
            <a:r>
              <a:rPr lang="en-US" sz="2400" dirty="0" smtClean="0"/>
              <a:t> Properly </a:t>
            </a:r>
            <a:r>
              <a:rPr lang="en-US" sz="2400" dirty="0"/>
              <a:t>Classified and </a:t>
            </a:r>
            <a:r>
              <a:rPr lang="en-US" sz="2400" dirty="0" smtClean="0"/>
              <a:t>Recorded</a:t>
            </a:r>
          </a:p>
          <a:p>
            <a:pPr lvl="1"/>
            <a:r>
              <a:rPr lang="en-US" sz="2400" dirty="0" smtClean="0"/>
              <a:t>Compliance with Uniform Grant Guidance (UGG)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89966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COST ALLOCATION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6363112" cy="3648998"/>
          </a:xfrm>
        </p:spPr>
        <p:txBody>
          <a:bodyPr/>
          <a:lstStyle/>
          <a:p>
            <a:pPr lvl="1"/>
            <a:r>
              <a:rPr lang="en-US" sz="2400" dirty="0" smtClean="0"/>
              <a:t> Review </a:t>
            </a:r>
            <a:r>
              <a:rPr lang="en-US" sz="2400" dirty="0"/>
              <a:t>Cost </a:t>
            </a:r>
            <a:r>
              <a:rPr lang="en-US" sz="2400" dirty="0" smtClean="0"/>
              <a:t>Allocation </a:t>
            </a:r>
            <a:r>
              <a:rPr lang="en-US" sz="2400" dirty="0"/>
              <a:t>Plan and/or </a:t>
            </a:r>
            <a:r>
              <a:rPr lang="en-US" sz="2400" dirty="0" smtClean="0"/>
              <a:t> Indirect Cost Rate/Plan</a:t>
            </a:r>
            <a:endParaRPr lang="en-US" sz="2400" dirty="0"/>
          </a:p>
          <a:p>
            <a:pPr lvl="1"/>
            <a:r>
              <a:rPr lang="en-US" sz="2400" dirty="0" smtClean="0"/>
              <a:t> Allocated </a:t>
            </a:r>
            <a:r>
              <a:rPr lang="en-US" sz="2400" dirty="0"/>
              <a:t>Correctly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89966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smtClean="0"/>
              <a:t>CASH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 Document </a:t>
            </a:r>
            <a:r>
              <a:rPr lang="en-US" sz="2400" dirty="0"/>
              <a:t>m</a:t>
            </a:r>
            <a:r>
              <a:rPr lang="en-US" sz="2400" dirty="0" smtClean="0"/>
              <a:t>ethodology </a:t>
            </a:r>
            <a:r>
              <a:rPr lang="en-US" sz="2400" dirty="0"/>
              <a:t>for </a:t>
            </a:r>
            <a:r>
              <a:rPr lang="en-US" sz="2400" dirty="0" smtClean="0"/>
              <a:t>cash forecasting (cash draws)</a:t>
            </a:r>
            <a:endParaRPr lang="en-US" sz="2400" dirty="0"/>
          </a:p>
          <a:p>
            <a:pPr lvl="1"/>
            <a:r>
              <a:rPr lang="en-US" sz="2400" dirty="0" smtClean="0"/>
              <a:t> Bank </a:t>
            </a:r>
            <a:r>
              <a:rPr lang="en-US" sz="2400" dirty="0"/>
              <a:t>Reconciliation – review bank statements</a:t>
            </a:r>
          </a:p>
          <a:p>
            <a:pPr lvl="1"/>
            <a:r>
              <a:rPr lang="en-US" sz="2400" dirty="0" smtClean="0"/>
              <a:t>  Compare CDER cash draws to expenditures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89287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FINANCIAL REPORTING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125112" cy="3420398"/>
          </a:xfrm>
        </p:spPr>
        <p:txBody>
          <a:bodyPr/>
          <a:lstStyle/>
          <a:p>
            <a:pPr lvl="1"/>
            <a:r>
              <a:rPr lang="en-US" sz="2400" dirty="0" smtClean="0"/>
              <a:t> Monthly </a:t>
            </a:r>
            <a:r>
              <a:rPr lang="en-US" sz="2400" dirty="0"/>
              <a:t>reporting in CDER</a:t>
            </a:r>
          </a:p>
          <a:p>
            <a:pPr lvl="1"/>
            <a:r>
              <a:rPr lang="en-US" sz="2400" dirty="0" smtClean="0"/>
              <a:t> Compare </a:t>
            </a:r>
            <a:r>
              <a:rPr lang="en-US" sz="2400" dirty="0"/>
              <a:t>GL to CDER </a:t>
            </a:r>
            <a:r>
              <a:rPr lang="en-US" sz="2400" dirty="0" smtClean="0"/>
              <a:t>expenditures</a:t>
            </a:r>
          </a:p>
          <a:p>
            <a:pPr lvl="1"/>
            <a:r>
              <a:rPr lang="en-US" sz="2400" dirty="0"/>
              <a:t>Reporting Obligations and </a:t>
            </a:r>
            <a:r>
              <a:rPr lang="en-US" sz="2400" dirty="0" smtClean="0"/>
              <a:t>Accruals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89287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FREQUENTLY ASKED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057400"/>
            <a:ext cx="5791200" cy="38538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the most common findings among the AEL Grantees?</a:t>
            </a:r>
          </a:p>
          <a:p>
            <a:r>
              <a:rPr lang="en-US" dirty="0" smtClean="0"/>
              <a:t>Why did some get on-site monitoring and others a desk review?</a:t>
            </a:r>
          </a:p>
          <a:p>
            <a:r>
              <a:rPr lang="en-US" dirty="0" smtClean="0"/>
              <a:t>How often will we be monitored?</a:t>
            </a:r>
          </a:p>
          <a:p>
            <a:r>
              <a:rPr lang="en-US" dirty="0" smtClean="0"/>
              <a:t>What is acceptable documentation for TANF eligibility students?</a:t>
            </a:r>
          </a:p>
          <a:p>
            <a:r>
              <a:rPr lang="en-US" dirty="0" smtClean="0"/>
              <a:t>Why does it take so long to get our reports back?</a:t>
            </a:r>
          </a:p>
          <a:p>
            <a:r>
              <a:rPr lang="en-US" dirty="0" smtClean="0"/>
              <a:t>If we get a finding, how does that affect our contract?</a:t>
            </a:r>
          </a:p>
          <a:p>
            <a:r>
              <a:rPr lang="en-US" dirty="0" smtClean="0"/>
              <a:t>What if we do not correct a finding?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07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76401"/>
            <a:ext cx="6476999" cy="4182398"/>
          </a:xfrm>
        </p:spPr>
        <p:txBody>
          <a:bodyPr/>
          <a:lstStyle/>
          <a:p>
            <a:r>
              <a:rPr lang="en-US" dirty="0" smtClean="0"/>
              <a:t>Gloria Murillo, Field Director Sub-recipient Monitoring</a:t>
            </a:r>
          </a:p>
          <a:p>
            <a:pPr marL="0" indent="0" algn="ctr">
              <a:buNone/>
            </a:pPr>
            <a:r>
              <a:rPr lang="en-US" dirty="0" smtClean="0"/>
              <a:t>512-936-2519</a:t>
            </a:r>
          </a:p>
          <a:p>
            <a:r>
              <a:rPr lang="en-US" dirty="0" smtClean="0"/>
              <a:t>Alma I. Tagle, Project Manager (Presenter)</a:t>
            </a:r>
          </a:p>
          <a:p>
            <a:pPr marL="0" indent="0" algn="ctr">
              <a:buNone/>
            </a:pPr>
            <a:r>
              <a:rPr lang="en-US" dirty="0" smtClean="0"/>
              <a:t>512-936-2513</a:t>
            </a:r>
            <a:endParaRPr lang="en-US" dirty="0"/>
          </a:p>
          <a:p>
            <a:r>
              <a:rPr lang="en-US" dirty="0" smtClean="0"/>
              <a:t>Mary Millan, Manager of Field Operations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512-936-3612</a:t>
            </a:r>
          </a:p>
          <a:p>
            <a:r>
              <a:rPr lang="en-US" dirty="0" smtClean="0"/>
              <a:t>Brian Shaw, Quality Assurance Manager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512-936-3050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37638" y="5943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Prior to the On-site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400" dirty="0"/>
              <a:t>Notification of </a:t>
            </a:r>
            <a:r>
              <a:rPr lang="en-US" sz="2400" dirty="0" smtClean="0"/>
              <a:t>Review – (Engagement Letter and Confirmation Page)</a:t>
            </a:r>
            <a:endParaRPr lang="en-US" sz="2400" dirty="0"/>
          </a:p>
          <a:p>
            <a:pPr lvl="1"/>
            <a:r>
              <a:rPr lang="en-US" sz="2400" dirty="0"/>
              <a:t>Document Request </a:t>
            </a:r>
            <a:r>
              <a:rPr lang="en-US" sz="2400" dirty="0" smtClean="0"/>
              <a:t>Packet (DRP)</a:t>
            </a:r>
            <a:endParaRPr lang="en-US" sz="2400" dirty="0"/>
          </a:p>
          <a:p>
            <a:pPr lvl="1"/>
            <a:r>
              <a:rPr lang="en-US" sz="2400" dirty="0"/>
              <a:t>Desk Review – Assess risk and areas to test</a:t>
            </a:r>
          </a:p>
          <a:p>
            <a:pPr lvl="1"/>
            <a:r>
              <a:rPr lang="en-US" sz="2400" dirty="0" smtClean="0"/>
              <a:t>Number of Monitors to be on-site</a:t>
            </a:r>
            <a:endParaRPr lang="en-US" sz="2400" dirty="0"/>
          </a:p>
          <a:p>
            <a:pPr lvl="1"/>
            <a:r>
              <a:rPr lang="en-US" sz="2400" dirty="0" smtClean="0"/>
              <a:t>Samples </a:t>
            </a:r>
          </a:p>
          <a:p>
            <a:pPr lvl="2"/>
            <a:r>
              <a:rPr lang="en-US" sz="2200" dirty="0"/>
              <a:t> </a:t>
            </a:r>
            <a:r>
              <a:rPr lang="en-US" sz="2200" dirty="0" smtClean="0"/>
              <a:t>Thursday before the on-site visit</a:t>
            </a:r>
            <a:endParaRPr lang="en-US" sz="2200" dirty="0"/>
          </a:p>
          <a:p>
            <a:pPr lvl="1"/>
            <a:r>
              <a:rPr lang="en-US" sz="2400" dirty="0"/>
              <a:t>Equipment needed for review i.e. copiers, </a:t>
            </a:r>
            <a:r>
              <a:rPr lang="en-US" sz="2400" dirty="0" smtClean="0"/>
              <a:t>WIFI Access (internet)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5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25113" cy="924475"/>
          </a:xfrm>
        </p:spPr>
        <p:txBody>
          <a:bodyPr/>
          <a:lstStyle/>
          <a:p>
            <a:pPr algn="ctr"/>
            <a:r>
              <a:rPr lang="en-US" b="1" dirty="0"/>
              <a:t>DOCUMENT REQUEST PACKET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81675"/>
            <a:ext cx="6286912" cy="470572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Organization </a:t>
            </a:r>
            <a:r>
              <a:rPr lang="en-US" sz="2400" b="1" dirty="0" smtClean="0"/>
              <a:t>Information </a:t>
            </a:r>
            <a:r>
              <a:rPr lang="en-US" dirty="0" smtClean="0"/>
              <a:t>(organizational chart- current and dated)</a:t>
            </a:r>
          </a:p>
          <a:p>
            <a:pPr lvl="1"/>
            <a:r>
              <a:rPr lang="en-US" sz="2000" dirty="0" smtClean="0"/>
              <a:t>Staff names</a:t>
            </a:r>
          </a:p>
          <a:p>
            <a:pPr lvl="1"/>
            <a:r>
              <a:rPr lang="en-US" sz="2000" dirty="0" smtClean="0"/>
              <a:t>Job titles</a:t>
            </a:r>
          </a:p>
          <a:p>
            <a:pPr lvl="1"/>
            <a:r>
              <a:rPr lang="en-US" sz="2000" dirty="0" smtClean="0"/>
              <a:t>Location</a:t>
            </a:r>
          </a:p>
          <a:p>
            <a:pPr lvl="1"/>
            <a:r>
              <a:rPr lang="en-US" sz="2000" dirty="0" smtClean="0"/>
              <a:t>Telephone numbers</a:t>
            </a:r>
          </a:p>
          <a:p>
            <a:r>
              <a:rPr lang="en-US" sz="2400" b="1" dirty="0" smtClean="0"/>
              <a:t>Contracts and Financial Agreements </a:t>
            </a:r>
            <a:r>
              <a:rPr lang="en-US" dirty="0" smtClean="0"/>
              <a:t>(list of all active contract and non-financial agreements)</a:t>
            </a:r>
          </a:p>
          <a:p>
            <a:r>
              <a:rPr lang="en-US" sz="2400" b="1" dirty="0"/>
              <a:t>Cost Allocation </a:t>
            </a:r>
            <a:r>
              <a:rPr lang="en-US" dirty="0"/>
              <a:t>(current dated copy of approved cost allocation plan and/or indirect cost rate plan; include policies for how the plan is developed and approved)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89966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125113" cy="924475"/>
          </a:xfrm>
        </p:spPr>
        <p:txBody>
          <a:bodyPr/>
          <a:lstStyle/>
          <a:p>
            <a:pPr algn="ctr"/>
            <a:r>
              <a:rPr lang="en-US" b="1" dirty="0"/>
              <a:t>DOCUMENT REQUEST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371600"/>
            <a:ext cx="6467965" cy="4648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Accounting Records </a:t>
            </a:r>
            <a:r>
              <a:rPr lang="en-US" dirty="0" smtClean="0"/>
              <a:t>(detailed general ledger report of AEL transactions during the scope of the review, detailed by:</a:t>
            </a:r>
          </a:p>
          <a:p>
            <a:pPr lvl="1"/>
            <a:r>
              <a:rPr lang="en-US" sz="1800" dirty="0"/>
              <a:t>Funding stream/grant</a:t>
            </a:r>
          </a:p>
          <a:p>
            <a:pPr lvl="1"/>
            <a:r>
              <a:rPr lang="en-US" sz="1800" dirty="0"/>
              <a:t>Cost category</a:t>
            </a:r>
          </a:p>
          <a:p>
            <a:pPr lvl="1"/>
            <a:r>
              <a:rPr lang="en-US" sz="1800" dirty="0"/>
              <a:t>Vendor name</a:t>
            </a:r>
          </a:p>
          <a:p>
            <a:pPr lvl="1"/>
            <a:r>
              <a:rPr lang="en-US" sz="1800" dirty="0"/>
              <a:t>Transaction description </a:t>
            </a:r>
          </a:p>
          <a:p>
            <a:pPr lvl="1"/>
            <a:r>
              <a:rPr lang="en-US" sz="1800" dirty="0"/>
              <a:t>Line </a:t>
            </a:r>
            <a:r>
              <a:rPr lang="en-US" sz="1800" dirty="0" smtClean="0"/>
              <a:t>item</a:t>
            </a:r>
          </a:p>
          <a:p>
            <a:pPr lvl="1"/>
            <a:r>
              <a:rPr lang="en-US" sz="1800" dirty="0" smtClean="0"/>
              <a:t>General Ledger should be in </a:t>
            </a:r>
            <a:r>
              <a:rPr lang="en-US" sz="2000" b="1" i="1" u="sng" dirty="0">
                <a:solidFill>
                  <a:srgbClr val="FF0000"/>
                </a:solidFill>
              </a:rPr>
              <a:t>EXCEL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FORMAT</a:t>
            </a:r>
            <a:endParaRPr lang="en-US" sz="2000" dirty="0"/>
          </a:p>
          <a:p>
            <a:r>
              <a:rPr lang="en-US" dirty="0" smtClean="0"/>
              <a:t>Chart </a:t>
            </a:r>
            <a:r>
              <a:rPr lang="en-US" dirty="0"/>
              <a:t>of Accounts in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EXCEL FORMAT</a:t>
            </a:r>
          </a:p>
          <a:p>
            <a:r>
              <a:rPr lang="en-US" dirty="0" smtClean="0"/>
              <a:t>List </a:t>
            </a:r>
            <a:r>
              <a:rPr lang="en-US" dirty="0"/>
              <a:t>of all Bank accounts associated with AEL funds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76800" y="6252865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25113" cy="924475"/>
          </a:xfrm>
        </p:spPr>
        <p:txBody>
          <a:bodyPr/>
          <a:lstStyle/>
          <a:p>
            <a:pPr algn="ctr"/>
            <a:r>
              <a:rPr lang="en-US" b="1" dirty="0"/>
              <a:t>DOCUMENT REQUEST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34074"/>
            <a:ext cx="6210712" cy="363892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Current Class Schedule</a:t>
            </a:r>
          </a:p>
          <a:p>
            <a:pPr lvl="1"/>
            <a:r>
              <a:rPr lang="en-US" sz="2200" dirty="0"/>
              <a:t>Listing of all classes </a:t>
            </a:r>
            <a:r>
              <a:rPr lang="en-US" sz="2200" dirty="0" smtClean="0"/>
              <a:t>include:</a:t>
            </a:r>
            <a:endParaRPr lang="en-US" sz="2200" dirty="0"/>
          </a:p>
          <a:p>
            <a:pPr lvl="2"/>
            <a:r>
              <a:rPr lang="en-US" sz="1800" dirty="0"/>
              <a:t>Location</a:t>
            </a:r>
          </a:p>
          <a:p>
            <a:pPr lvl="2"/>
            <a:r>
              <a:rPr lang="en-US" sz="1800" dirty="0"/>
              <a:t>Type of class</a:t>
            </a:r>
          </a:p>
          <a:p>
            <a:pPr lvl="2"/>
            <a:r>
              <a:rPr lang="en-US" sz="1800" dirty="0"/>
              <a:t>Days and Hours scheduled</a:t>
            </a:r>
          </a:p>
          <a:p>
            <a:pPr marL="1371600" lvl="3" indent="0">
              <a:buNone/>
            </a:pPr>
            <a:r>
              <a:rPr lang="en-US" sz="1800" dirty="0"/>
              <a:t>(include transition and bilingual classes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DOCUMENT REQUEST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Policies and Procedures</a:t>
            </a:r>
          </a:p>
          <a:p>
            <a:pPr lvl="1"/>
            <a:r>
              <a:rPr lang="en-US" sz="1800" dirty="0" smtClean="0"/>
              <a:t>Electronic dated copies of policies and procedures:</a:t>
            </a:r>
          </a:p>
          <a:p>
            <a:pPr lvl="2"/>
            <a:r>
              <a:rPr lang="en-US" sz="1800" dirty="0" smtClean="0"/>
              <a:t>Standard operating procedures (SOP)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DOCUMENT REQUEST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371600"/>
            <a:ext cx="7125112" cy="4364839"/>
          </a:xfrm>
        </p:spPr>
        <p:txBody>
          <a:bodyPr>
            <a:normAutofit/>
          </a:bodyPr>
          <a:lstStyle/>
          <a:p>
            <a:r>
              <a:rPr lang="en-US" sz="2400" b="1" dirty="0"/>
              <a:t>Policies and </a:t>
            </a:r>
            <a:r>
              <a:rPr lang="en-US" sz="2400" b="1" dirty="0" smtClean="0"/>
              <a:t>Procedures continued</a:t>
            </a:r>
          </a:p>
          <a:p>
            <a:pPr lvl="1"/>
            <a:r>
              <a:rPr lang="en-US" sz="1800" dirty="0" smtClean="0"/>
              <a:t>Assessment</a:t>
            </a:r>
          </a:p>
          <a:p>
            <a:pPr lvl="1"/>
            <a:r>
              <a:rPr lang="en-US" sz="1800" dirty="0" smtClean="0"/>
              <a:t>Data management</a:t>
            </a:r>
          </a:p>
          <a:p>
            <a:pPr lvl="1"/>
            <a:r>
              <a:rPr lang="en-US" sz="1800" dirty="0" smtClean="0"/>
              <a:t>Distance Learning</a:t>
            </a:r>
          </a:p>
          <a:p>
            <a:pPr lvl="1"/>
            <a:r>
              <a:rPr lang="en-US" sz="1800" dirty="0" smtClean="0"/>
              <a:t>Accounting Budget</a:t>
            </a:r>
          </a:p>
          <a:p>
            <a:pPr lvl="1"/>
            <a:r>
              <a:rPr lang="en-US" sz="1800" dirty="0" smtClean="0"/>
              <a:t>Financial Reporting</a:t>
            </a:r>
          </a:p>
          <a:p>
            <a:pPr lvl="1"/>
            <a:r>
              <a:rPr lang="en-US" sz="1800" dirty="0" smtClean="0"/>
              <a:t>Determining Cash Needs</a:t>
            </a:r>
          </a:p>
          <a:p>
            <a:pPr lvl="1"/>
            <a:r>
              <a:rPr lang="en-US" sz="1800" dirty="0" smtClean="0"/>
              <a:t>Personnel/Human Resources</a:t>
            </a:r>
          </a:p>
          <a:p>
            <a:pPr lvl="1"/>
            <a:r>
              <a:rPr lang="en-US" sz="1800" dirty="0" smtClean="0"/>
              <a:t>Time Reporting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89287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DOCUMENT REQUEST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524000"/>
            <a:ext cx="6077156" cy="4127637"/>
          </a:xfrm>
        </p:spPr>
        <p:txBody>
          <a:bodyPr>
            <a:normAutofit/>
          </a:bodyPr>
          <a:lstStyle/>
          <a:p>
            <a:r>
              <a:rPr lang="en-US" sz="2400" b="1" dirty="0"/>
              <a:t>Policies and </a:t>
            </a:r>
            <a:r>
              <a:rPr lang="en-US" sz="2400" b="1" dirty="0" smtClean="0"/>
              <a:t>Procedures continued</a:t>
            </a:r>
          </a:p>
          <a:p>
            <a:pPr lvl="1"/>
            <a:r>
              <a:rPr lang="en-US" sz="1800" dirty="0" smtClean="0"/>
              <a:t>Travel</a:t>
            </a:r>
          </a:p>
          <a:p>
            <a:pPr lvl="1"/>
            <a:r>
              <a:rPr lang="en-US" sz="1800" dirty="0" smtClean="0"/>
              <a:t>Automation – Internal Controls</a:t>
            </a:r>
          </a:p>
          <a:p>
            <a:pPr lvl="1"/>
            <a:r>
              <a:rPr lang="en-US" sz="1800" dirty="0" smtClean="0"/>
              <a:t>Personally Identifiable Information</a:t>
            </a:r>
          </a:p>
          <a:p>
            <a:pPr lvl="1"/>
            <a:r>
              <a:rPr lang="en-US" sz="1800" dirty="0" smtClean="0"/>
              <a:t>Monitoring and Oversight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586571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AEL FY17 Monitoring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580</TotalTime>
  <Words>828</Words>
  <Application>Microsoft Office PowerPoint</Application>
  <PresentationFormat>On-screen Show (4:3)</PresentationFormat>
  <Paragraphs>182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Wisp</vt:lpstr>
      <vt:lpstr>Adult Education and Literacy Monitoring FY17</vt:lpstr>
      <vt:lpstr>Presentation will include:</vt:lpstr>
      <vt:lpstr>Prior to the On-site review</vt:lpstr>
      <vt:lpstr>DOCUMENT REQUEST PACKET</vt:lpstr>
      <vt:lpstr>DOCUMENT REQUEST PACKET</vt:lpstr>
      <vt:lpstr>DOCUMENT REQUEST PACKET</vt:lpstr>
      <vt:lpstr>DOCUMENT REQUEST PACKET</vt:lpstr>
      <vt:lpstr>DOCUMENT REQUEST PACKET</vt:lpstr>
      <vt:lpstr>DOCUMENT REQUEST PACKET</vt:lpstr>
      <vt:lpstr>ENTRANCE</vt:lpstr>
      <vt:lpstr>ON-SITE</vt:lpstr>
      <vt:lpstr> EXIT CONFERENCE</vt:lpstr>
      <vt:lpstr>Reports</vt:lpstr>
      <vt:lpstr>Program</vt:lpstr>
      <vt:lpstr>PROGRAM AREAS TO BE REVIEWED</vt:lpstr>
      <vt:lpstr>Eligibility, Intake and Screening </vt:lpstr>
      <vt:lpstr>Assessment</vt:lpstr>
      <vt:lpstr>Security of Data/PII</vt:lpstr>
      <vt:lpstr>Fiscal</vt:lpstr>
      <vt:lpstr>FISCAL AREAS TO BE REVIEWED</vt:lpstr>
      <vt:lpstr>DISBURSEMENTS</vt:lpstr>
      <vt:lpstr>COST ALLOCATION</vt:lpstr>
      <vt:lpstr>CASH MANAGEMENT </vt:lpstr>
      <vt:lpstr>FINANCIAL REPORTING</vt:lpstr>
      <vt:lpstr>FREQUENTLY ASKED QUESTIONS</vt:lpstr>
      <vt:lpstr>CONTACTS</vt:lpstr>
    </vt:vector>
  </TitlesOfParts>
  <Company>Texas Workforce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Education and Literacy Monitoring FY15</dc:title>
  <dc:creator>Williams, Brenda B</dc:creator>
  <cp:lastModifiedBy>Goyco, Jorge A</cp:lastModifiedBy>
  <cp:revision>50</cp:revision>
  <cp:lastPrinted>2016-09-14T11:39:21Z</cp:lastPrinted>
  <dcterms:created xsi:type="dcterms:W3CDTF">2015-01-13T20:41:21Z</dcterms:created>
  <dcterms:modified xsi:type="dcterms:W3CDTF">2018-04-16T20:45:25Z</dcterms:modified>
</cp:coreProperties>
</file>