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87" r:id="rId4"/>
    <p:sldId id="257" r:id="rId5"/>
    <p:sldId id="258" r:id="rId6"/>
    <p:sldId id="259" r:id="rId7"/>
    <p:sldId id="271" r:id="rId8"/>
    <p:sldId id="260" r:id="rId9"/>
    <p:sldId id="262" r:id="rId10"/>
    <p:sldId id="264" r:id="rId11"/>
    <p:sldId id="270" r:id="rId12"/>
    <p:sldId id="266" r:id="rId13"/>
    <p:sldId id="267" r:id="rId14"/>
    <p:sldId id="268" r:id="rId15"/>
    <p:sldId id="269" r:id="rId16"/>
    <p:sldId id="272" r:id="rId17"/>
    <p:sldId id="288" r:id="rId18"/>
    <p:sldId id="275" r:id="rId19"/>
    <p:sldId id="273" r:id="rId20"/>
    <p:sldId id="261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434" autoAdjust="0"/>
  </p:normalViewPr>
  <p:slideViewPr>
    <p:cSldViewPr snapToGrid="0">
      <p:cViewPr varScale="1">
        <p:scale>
          <a:sx n="50" d="100"/>
          <a:sy n="50" d="100"/>
        </p:scale>
        <p:origin x="54" y="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4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9000"/>
            <a:ext cx="5518067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5" y="2268788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3" y="3262854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7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808058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2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2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3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9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9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5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7" y="2052116"/>
            <a:ext cx="3894223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3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1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6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9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9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3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5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5" y="1282453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9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4" y="3186156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5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7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0" y="1282454"/>
            <a:ext cx="3970987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1" y="3182928"/>
            <a:ext cx="3971875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5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0"/>
            <a:ext cx="964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9" y="808058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1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8" y="164594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3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R1pEF48nM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 Day: Preparing for</a:t>
            </a:r>
            <a:br>
              <a:rPr lang="en-US" dirty="0" smtClean="0"/>
            </a:br>
            <a:r>
              <a:rPr lang="en-US" dirty="0" smtClean="0"/>
              <a:t>the Monitors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Howard College Concho Valley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TWC Business Meeting:</a:t>
            </a:r>
            <a:b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September 2016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Angst · Meenderij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9" y="2279795"/>
            <a:ext cx="4893449" cy="3996317"/>
          </a:xfrm>
        </p:spPr>
      </p:pic>
    </p:spTree>
    <p:extLst>
      <p:ext uri="{BB962C8B-B14F-4D97-AF65-F5344CB8AC3E}">
        <p14:creationId xmlns:p14="http://schemas.microsoft.com/office/powerpoint/2010/main" val="39226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404" y="374019"/>
            <a:ext cx="7950984" cy="1081705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Devoured AEL Contract and</a:t>
            </a:r>
            <a:b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TWC Assessment Guide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916" y="1887523"/>
            <a:ext cx="5112328" cy="466290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AEL Contract</a:t>
            </a:r>
          </a:p>
          <a:p>
            <a:pPr lvl="1"/>
            <a:r>
              <a:rPr lang="en-US" sz="2400" b="1" dirty="0" smtClean="0"/>
              <a:t>Pulled out all requirements</a:t>
            </a:r>
          </a:p>
          <a:p>
            <a:pPr lvl="1"/>
            <a:r>
              <a:rPr lang="en-US" sz="2400" b="1" dirty="0" smtClean="0"/>
              <a:t>Called TWC with questions and clarifications</a:t>
            </a:r>
          </a:p>
          <a:p>
            <a:pPr lvl="1"/>
            <a:r>
              <a:rPr lang="en-US" sz="2400" b="1" dirty="0" smtClean="0"/>
              <a:t>Built SOP – very specific</a:t>
            </a:r>
          </a:p>
          <a:p>
            <a:r>
              <a:rPr lang="en-US" sz="2800" b="1" dirty="0" smtClean="0"/>
              <a:t>Assessment Guide</a:t>
            </a:r>
          </a:p>
          <a:p>
            <a:pPr lvl="1"/>
            <a:r>
              <a:rPr lang="en-US" sz="2400" b="1" dirty="0" smtClean="0"/>
              <a:t>Who knew??</a:t>
            </a:r>
          </a:p>
          <a:p>
            <a:pPr lvl="1"/>
            <a:r>
              <a:rPr lang="en-US" sz="2400" b="1" dirty="0" smtClean="0"/>
              <a:t>Became my go-to book</a:t>
            </a:r>
            <a:endParaRPr lang="en-US" sz="2400" b="1" dirty="0"/>
          </a:p>
        </p:txBody>
      </p:sp>
      <p:pic>
        <p:nvPicPr>
          <p:cNvPr id="5" name="Content Placeholder 4" descr="International Journal of Innovative &lt;strong&gt;Research&lt;/strong&gt; in Computer Scienc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61" y="2052640"/>
            <a:ext cx="3827227" cy="3997325"/>
          </a:xfrm>
        </p:spPr>
      </p:pic>
    </p:spTree>
    <p:extLst>
      <p:ext uri="{BB962C8B-B14F-4D97-AF65-F5344CB8AC3E}">
        <p14:creationId xmlns:p14="http://schemas.microsoft.com/office/powerpoint/2010/main" val="18260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635944"/>
            <a:ext cx="7950984" cy="1081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Implementing Changes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 title="Policy Lett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247">
            <a:off x="2071491" y="1860189"/>
            <a:ext cx="3479215" cy="44764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900" y="1717649"/>
            <a:ext cx="4749800" cy="476152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Policy Letters</a:t>
            </a:r>
          </a:p>
          <a:p>
            <a:pPr lvl="1"/>
            <a:r>
              <a:rPr lang="en-US" sz="2800" b="1" dirty="0" smtClean="0"/>
              <a:t>Implements required changes to previous practices</a:t>
            </a:r>
          </a:p>
          <a:p>
            <a:pPr lvl="1"/>
            <a:r>
              <a:rPr lang="en-US" sz="2800" b="1" dirty="0" smtClean="0"/>
              <a:t>Documents change in practice for monitors</a:t>
            </a:r>
          </a:p>
          <a:p>
            <a:pPr lvl="1"/>
            <a:r>
              <a:rPr lang="en-US" sz="2800" b="1" dirty="0" smtClean="0"/>
              <a:t>Establish pattern</a:t>
            </a:r>
          </a:p>
        </p:txBody>
      </p:sp>
    </p:spTree>
    <p:extLst>
      <p:ext uri="{BB962C8B-B14F-4D97-AF65-F5344CB8AC3E}">
        <p14:creationId xmlns:p14="http://schemas.microsoft.com/office/powerpoint/2010/main" val="16478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467697"/>
            <a:ext cx="7950984" cy="10817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Standard Operating Procedures</a:t>
            </a:r>
            <a:b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(SOP)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2" y="1549400"/>
            <a:ext cx="6070599" cy="513155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Booklets</a:t>
            </a:r>
          </a:p>
          <a:p>
            <a:pPr lvl="1"/>
            <a:r>
              <a:rPr lang="en-US" sz="2800" b="1" dirty="0" smtClean="0"/>
              <a:t>Each instructor and staff member received one</a:t>
            </a:r>
          </a:p>
          <a:p>
            <a:pPr lvl="2"/>
            <a:r>
              <a:rPr lang="en-US" sz="2400" b="1" dirty="0" smtClean="0"/>
              <a:t>Responsible for contents</a:t>
            </a:r>
          </a:p>
          <a:p>
            <a:pPr lvl="1"/>
            <a:r>
              <a:rPr lang="en-US" sz="2800" b="1" dirty="0" smtClean="0"/>
              <a:t>Made amendments and updates as needed</a:t>
            </a:r>
          </a:p>
          <a:p>
            <a:pPr lvl="2"/>
            <a:r>
              <a:rPr lang="en-US" sz="2400" b="1" dirty="0" smtClean="0"/>
              <a:t>Submitted to TWC</a:t>
            </a:r>
          </a:p>
          <a:p>
            <a:pPr lvl="2"/>
            <a:r>
              <a:rPr lang="en-US" sz="2400" b="1" dirty="0" smtClean="0"/>
              <a:t>Distributed to instructors and staff</a:t>
            </a:r>
            <a:endParaRPr lang="en-US" sz="2400" b="1" dirty="0"/>
          </a:p>
        </p:txBody>
      </p:sp>
      <p:pic>
        <p:nvPicPr>
          <p:cNvPr id="5" name="Content Placeholder 4" title="Standard Operating Procedure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152">
            <a:off x="7114779" y="2052640"/>
            <a:ext cx="3317695" cy="4423593"/>
          </a:xfrm>
        </p:spPr>
      </p:pic>
    </p:spTree>
    <p:extLst>
      <p:ext uri="{BB962C8B-B14F-4D97-AF65-F5344CB8AC3E}">
        <p14:creationId xmlns:p14="http://schemas.microsoft.com/office/powerpoint/2010/main" val="27153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421" y="450219"/>
            <a:ext cx="7950984" cy="1081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Course Structure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847" y="1296787"/>
            <a:ext cx="5394067" cy="50707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Tackle Tuesday Team</a:t>
            </a:r>
          </a:p>
          <a:p>
            <a:pPr lvl="1"/>
            <a:r>
              <a:rPr lang="en-US" sz="2400" b="1" dirty="0" smtClean="0"/>
              <a:t>Created new course schedule and structure</a:t>
            </a:r>
          </a:p>
          <a:p>
            <a:pPr lvl="2"/>
            <a:r>
              <a:rPr lang="en-US" sz="2000" b="1" dirty="0" smtClean="0"/>
              <a:t>Courses flow from Transitions to </a:t>
            </a:r>
            <a:r>
              <a:rPr lang="en-US" sz="2000" b="1" dirty="0" err="1" smtClean="0"/>
              <a:t>TxCHSE</a:t>
            </a:r>
            <a:r>
              <a:rPr lang="en-US" sz="2000" b="1" dirty="0" smtClean="0"/>
              <a:t> to further training/education</a:t>
            </a:r>
          </a:p>
          <a:p>
            <a:pPr lvl="2"/>
            <a:r>
              <a:rPr lang="en-US" sz="2000" b="1" dirty="0" smtClean="0"/>
              <a:t>Holds students more accountable – attendance </a:t>
            </a:r>
          </a:p>
          <a:p>
            <a:pPr lvl="2"/>
            <a:r>
              <a:rPr lang="en-US" sz="2000" b="1" dirty="0" smtClean="0"/>
              <a:t>Holds instructors more accountable – sign-ins and instruction</a:t>
            </a:r>
            <a:endParaRPr lang="en-US" sz="2000" b="1" dirty="0"/>
          </a:p>
        </p:txBody>
      </p:sp>
      <p:pic>
        <p:nvPicPr>
          <p:cNvPr id="5" name="Content Placeholder 4" title="Course Flow Char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93">
            <a:off x="6665913" y="2269674"/>
            <a:ext cx="4531331" cy="3124922"/>
          </a:xfrm>
        </p:spPr>
      </p:pic>
    </p:spTree>
    <p:extLst>
      <p:ext uri="{BB962C8B-B14F-4D97-AF65-F5344CB8AC3E}">
        <p14:creationId xmlns:p14="http://schemas.microsoft.com/office/powerpoint/2010/main" val="6487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Curriculum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" name="Content Placeholder 24" descr="Better Posters: A stunning, sleek, cool... &lt;strong&gt;syllabus&lt;/strong&gt;?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054">
            <a:off x="1197033" y="2102102"/>
            <a:ext cx="4801843" cy="3043354"/>
          </a:xfrm>
        </p:spPr>
      </p:pic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5968538" y="1679172"/>
            <a:ext cx="5270269" cy="511232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Tackle Tuesday Team</a:t>
            </a:r>
          </a:p>
          <a:p>
            <a:pPr lvl="1"/>
            <a:r>
              <a:rPr lang="en-US" sz="2400" b="1" dirty="0" smtClean="0"/>
              <a:t>Built new course curriculum to fit new rigor of courses</a:t>
            </a:r>
          </a:p>
          <a:p>
            <a:pPr lvl="1"/>
            <a:r>
              <a:rPr lang="en-US" sz="2400" b="1" dirty="0" smtClean="0"/>
              <a:t>Collaborated to create internal assessments for course advancement to better track students’ progress</a:t>
            </a:r>
          </a:p>
        </p:txBody>
      </p:sp>
    </p:spTree>
    <p:extLst>
      <p:ext uri="{BB962C8B-B14F-4D97-AF65-F5344CB8AC3E}">
        <p14:creationId xmlns:p14="http://schemas.microsoft.com/office/powerpoint/2010/main" val="63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427468"/>
            <a:ext cx="7950984" cy="1081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Job Descriptions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1371600"/>
            <a:ext cx="5486400" cy="524959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Duties</a:t>
            </a:r>
          </a:p>
          <a:p>
            <a:pPr lvl="1"/>
            <a:r>
              <a:rPr lang="en-US" sz="2400" b="1" dirty="0" smtClean="0"/>
              <a:t>Aligned instructor efforts with job descriptions</a:t>
            </a:r>
          </a:p>
          <a:p>
            <a:pPr lvl="1"/>
            <a:r>
              <a:rPr lang="en-US" sz="2400" b="1" dirty="0" smtClean="0"/>
              <a:t>Matched appropriate funding sources</a:t>
            </a:r>
          </a:p>
          <a:p>
            <a:r>
              <a:rPr lang="en-US" sz="2800" b="1" dirty="0" smtClean="0"/>
              <a:t>Established appropriate lines of communication</a:t>
            </a:r>
          </a:p>
          <a:p>
            <a:pPr lvl="1"/>
            <a:r>
              <a:rPr lang="en-US" sz="2400" b="1" dirty="0" smtClean="0"/>
              <a:t>Supervisors</a:t>
            </a:r>
          </a:p>
          <a:p>
            <a:pPr lvl="1"/>
            <a:r>
              <a:rPr lang="en-US" sz="2400" b="1" dirty="0" smtClean="0"/>
              <a:t>Mandated email correspondence</a:t>
            </a:r>
          </a:p>
          <a:p>
            <a:pPr lvl="2"/>
            <a:r>
              <a:rPr lang="en-US" sz="2200" b="1" dirty="0" smtClean="0"/>
              <a:t>Encryptions</a:t>
            </a:r>
          </a:p>
          <a:p>
            <a:endParaRPr lang="en-US" b="1" dirty="0"/>
          </a:p>
        </p:txBody>
      </p:sp>
      <p:pic>
        <p:nvPicPr>
          <p:cNvPr id="5" name="Content Placeholder 4" title="Job Description Exampl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091">
            <a:off x="7075512" y="1728343"/>
            <a:ext cx="3598208" cy="4673689"/>
          </a:xfrm>
        </p:spPr>
      </p:pic>
    </p:spTree>
    <p:extLst>
      <p:ext uri="{BB962C8B-B14F-4D97-AF65-F5344CB8AC3E}">
        <p14:creationId xmlns:p14="http://schemas.microsoft.com/office/powerpoint/2010/main" val="17456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935" y="389650"/>
            <a:ext cx="7950984" cy="1081705"/>
          </a:xfrm>
        </p:spPr>
        <p:txBody>
          <a:bodyPr/>
          <a:lstStyle/>
          <a:p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Professional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366" y="1163783"/>
            <a:ext cx="5552903" cy="5328458"/>
          </a:xfrm>
        </p:spPr>
        <p:txBody>
          <a:bodyPr>
            <a:noAutofit/>
          </a:bodyPr>
          <a:lstStyle/>
          <a:p>
            <a:r>
              <a:rPr lang="en-US" b="1" dirty="0" smtClean="0"/>
              <a:t>What PD Stands for:</a:t>
            </a:r>
          </a:p>
          <a:p>
            <a:pPr lvl="1"/>
            <a:r>
              <a:rPr lang="en-US" sz="2000" b="1" dirty="0" smtClean="0"/>
              <a:t>Poor Decisions</a:t>
            </a:r>
          </a:p>
          <a:p>
            <a:pPr lvl="1"/>
            <a:r>
              <a:rPr lang="en-US" sz="2000" b="1" dirty="0" smtClean="0"/>
              <a:t>Physically Draining</a:t>
            </a:r>
          </a:p>
          <a:p>
            <a:pPr lvl="1"/>
            <a:r>
              <a:rPr lang="en-US" sz="2000" b="1" dirty="0" smtClean="0"/>
              <a:t>Partial Disaster </a:t>
            </a:r>
          </a:p>
          <a:p>
            <a:pPr lvl="1"/>
            <a:r>
              <a:rPr lang="en-US" sz="2000" b="1" dirty="0" smtClean="0"/>
              <a:t>Pretty Dull</a:t>
            </a:r>
          </a:p>
          <a:p>
            <a:pPr lvl="1"/>
            <a:r>
              <a:rPr lang="en-US" sz="2000" b="1" dirty="0" smtClean="0"/>
              <a:t>Perpetually Dreadful</a:t>
            </a:r>
          </a:p>
          <a:p>
            <a:pPr lvl="1"/>
            <a:r>
              <a:rPr lang="en-US" sz="2000" b="1" dirty="0" smtClean="0"/>
              <a:t>Purpose Defeating</a:t>
            </a:r>
          </a:p>
          <a:p>
            <a:pPr lvl="1"/>
            <a:r>
              <a:rPr lang="en-US" sz="2000" b="1" dirty="0" smtClean="0"/>
              <a:t>Peace Defiant</a:t>
            </a:r>
          </a:p>
          <a:p>
            <a:pPr lvl="1"/>
            <a:r>
              <a:rPr lang="en-US" sz="2000" b="1" dirty="0" smtClean="0"/>
              <a:t>Purely Disappointing</a:t>
            </a:r>
          </a:p>
          <a:p>
            <a:pPr lvl="1"/>
            <a:r>
              <a:rPr lang="en-US" sz="2000" b="1" dirty="0" smtClean="0"/>
              <a:t>Plain Dumb</a:t>
            </a:r>
            <a:endParaRPr lang="en-US" sz="2000" b="1" dirty="0"/>
          </a:p>
        </p:txBody>
      </p:sp>
      <p:pic>
        <p:nvPicPr>
          <p:cNvPr id="5" name="RR1pEF48nMM" title="What Teachers Really Say Meme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3601" y="1887523"/>
            <a:ext cx="4532765" cy="33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Professional Development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1885285"/>
            <a:ext cx="8183192" cy="46609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EC0C1"/>
              </a:buClr>
            </a:pPr>
            <a:r>
              <a:rPr lang="en-US" sz="2800" b="1" dirty="0">
                <a:solidFill>
                  <a:prstClr val="white"/>
                </a:solidFill>
              </a:rPr>
              <a:t>Source Content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Increased quality of instruction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Two instructors trained as trainers</a:t>
            </a:r>
          </a:p>
          <a:p>
            <a:pPr lvl="0">
              <a:buClr>
                <a:srgbClr val="8EC0C1"/>
              </a:buClr>
            </a:pPr>
            <a:r>
              <a:rPr lang="en-US" sz="2800" b="1" dirty="0">
                <a:solidFill>
                  <a:prstClr val="white"/>
                </a:solidFill>
              </a:rPr>
              <a:t>Compliance Measures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Extensive </a:t>
            </a:r>
            <a:r>
              <a:rPr lang="en-US" sz="2400" b="1" dirty="0" smtClean="0">
                <a:solidFill>
                  <a:prstClr val="white"/>
                </a:solidFill>
              </a:rPr>
              <a:t>examinations: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200" b="1" dirty="0" smtClean="0">
                <a:solidFill>
                  <a:prstClr val="white"/>
                </a:solidFill>
              </a:rPr>
              <a:t>SOP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200" b="1" dirty="0" smtClean="0">
                <a:solidFill>
                  <a:prstClr val="white"/>
                </a:solidFill>
              </a:rPr>
              <a:t>Policy Letters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200" b="1" dirty="0" smtClean="0">
                <a:solidFill>
                  <a:prstClr val="white"/>
                </a:solidFill>
              </a:rPr>
              <a:t>Contract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200" b="1" dirty="0" smtClean="0">
                <a:solidFill>
                  <a:prstClr val="white"/>
                </a:solidFill>
              </a:rPr>
              <a:t>Assessment </a:t>
            </a:r>
            <a:r>
              <a:rPr lang="en-US" sz="2200" b="1" dirty="0">
                <a:solidFill>
                  <a:prstClr val="white"/>
                </a:solidFill>
              </a:rPr>
              <a:t>Guide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6493" y="442296"/>
            <a:ext cx="7950984" cy="1081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PD Training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0300" y="1244600"/>
            <a:ext cx="5367035" cy="5511800"/>
          </a:xfrm>
          <a:ln w="3175">
            <a:noFill/>
          </a:ln>
        </p:spPr>
        <p:txBody>
          <a:bodyPr>
            <a:noAutofit/>
          </a:bodyPr>
          <a:lstStyle/>
          <a:p>
            <a:pPr lvl="0">
              <a:buClr>
                <a:srgbClr val="8EC0C1"/>
              </a:buClr>
            </a:pPr>
            <a:r>
              <a:rPr lang="en-US" sz="2800" b="1" dirty="0">
                <a:solidFill>
                  <a:prstClr val="white"/>
                </a:solidFill>
              </a:rPr>
              <a:t>Student Files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Instructor Files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000" b="1" dirty="0">
                <a:solidFill>
                  <a:prstClr val="white"/>
                </a:solidFill>
              </a:rPr>
              <a:t>Remove unnecessary PII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Administrative Files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000" b="1" dirty="0">
                <a:solidFill>
                  <a:prstClr val="white"/>
                </a:solidFill>
              </a:rPr>
              <a:t>More organized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Career Navigator Files</a:t>
            </a:r>
          </a:p>
          <a:p>
            <a:pPr lvl="2">
              <a:spcAft>
                <a:spcPts val="0"/>
              </a:spcAft>
              <a:buClr>
                <a:srgbClr val="8EC0C1"/>
              </a:buClr>
            </a:pPr>
            <a:r>
              <a:rPr lang="en-US" sz="2000" b="1" dirty="0">
                <a:solidFill>
                  <a:prstClr val="white"/>
                </a:solidFill>
              </a:rPr>
              <a:t>Organized and designed for student-tracking</a:t>
            </a:r>
          </a:p>
          <a:p>
            <a:pPr lvl="0">
              <a:buClr>
                <a:srgbClr val="8EC0C1"/>
              </a:buClr>
            </a:pPr>
            <a:r>
              <a:rPr lang="en-US" sz="2800" b="1" dirty="0">
                <a:solidFill>
                  <a:prstClr val="white"/>
                </a:solidFill>
              </a:rPr>
              <a:t>Security</a:t>
            </a:r>
          </a:p>
          <a:p>
            <a:pPr lvl="1">
              <a:spcAft>
                <a:spcPts val="0"/>
              </a:spcAft>
              <a:buClr>
                <a:srgbClr val="8EC0C1"/>
              </a:buClr>
            </a:pPr>
            <a:r>
              <a:rPr lang="en-US" sz="2400" b="1" dirty="0">
                <a:solidFill>
                  <a:prstClr val="white"/>
                </a:solidFill>
              </a:rPr>
              <a:t>All data secured with double barrier</a:t>
            </a:r>
          </a:p>
          <a:p>
            <a:pPr lvl="1">
              <a:spcAft>
                <a:spcPts val="0"/>
              </a:spcAft>
            </a:pPr>
            <a:endParaRPr lang="en-US" sz="2400" b="1" dirty="0"/>
          </a:p>
        </p:txBody>
      </p:sp>
      <p:pic>
        <p:nvPicPr>
          <p:cNvPr id="9" name="Content Placeholder 8" title="Folder Imag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8" y="1604169"/>
            <a:ext cx="4792663" cy="4792662"/>
          </a:xfr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3757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Nicole Stevens</a:t>
            </a:r>
            <a:br>
              <a:rPr lang="en-US" sz="4000" b="1" dirty="0" smtClean="0"/>
            </a:br>
            <a:r>
              <a:rPr lang="en-US" sz="4000" b="1" dirty="0" smtClean="0"/>
              <a:t>Director – AEL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Wednesday, June 21,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73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7" y="422329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Teamwork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Esse post faz parte do projeto Ciranda de Blogs, projeto que reún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32" y="1499559"/>
            <a:ext cx="6716683" cy="5225579"/>
          </a:xfrm>
        </p:spPr>
      </p:pic>
    </p:spTree>
    <p:extLst>
      <p:ext uri="{BB962C8B-B14F-4D97-AF65-F5344CB8AC3E}">
        <p14:creationId xmlns:p14="http://schemas.microsoft.com/office/powerpoint/2010/main" val="1282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935" y="363558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Compliance Checks - Classroom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936" y="1308100"/>
            <a:ext cx="7620001" cy="53467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Quality of Instruction</a:t>
            </a:r>
          </a:p>
          <a:p>
            <a:pPr lvl="1"/>
            <a:r>
              <a:rPr lang="en-US" sz="2800" b="1" dirty="0" smtClean="0"/>
              <a:t>Curriculum Team</a:t>
            </a:r>
          </a:p>
          <a:p>
            <a:pPr lvl="1"/>
            <a:r>
              <a:rPr lang="en-US" sz="2800" b="1" dirty="0" smtClean="0"/>
              <a:t>Classroom Observation </a:t>
            </a:r>
          </a:p>
          <a:p>
            <a:pPr lvl="2"/>
            <a:r>
              <a:rPr lang="en-US" sz="2400" b="1" dirty="0" smtClean="0"/>
              <a:t>Formal &amp; Informal</a:t>
            </a:r>
          </a:p>
          <a:p>
            <a:pPr lvl="1"/>
            <a:r>
              <a:rPr lang="en-US" sz="2800" b="1" dirty="0" smtClean="0"/>
              <a:t>End-of-Course Evaluations</a:t>
            </a:r>
          </a:p>
          <a:p>
            <a:pPr lvl="2"/>
            <a:r>
              <a:rPr lang="en-US" sz="2400" b="1" dirty="0" smtClean="0"/>
              <a:t>Student Feedback:</a:t>
            </a:r>
          </a:p>
          <a:p>
            <a:pPr lvl="3"/>
            <a:r>
              <a:rPr lang="en-US" sz="2400" b="1" dirty="0" smtClean="0"/>
              <a:t>Course Content</a:t>
            </a:r>
          </a:p>
          <a:p>
            <a:pPr lvl="3"/>
            <a:r>
              <a:rPr lang="en-US" sz="2400" b="1" dirty="0" smtClean="0"/>
              <a:t>Instructional Methods</a:t>
            </a:r>
          </a:p>
          <a:p>
            <a:pPr lvl="3"/>
            <a:r>
              <a:rPr lang="en-US" sz="2400" b="1" dirty="0" smtClean="0"/>
              <a:t>Suggestions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43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414358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Compliance Checks - Data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1" y="1351887"/>
            <a:ext cx="8928100" cy="527751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TEAMS</a:t>
            </a:r>
          </a:p>
          <a:p>
            <a:pPr lvl="1"/>
            <a:r>
              <a:rPr lang="en-US" sz="2400" b="1" dirty="0" smtClean="0"/>
              <a:t>Check data when validating</a:t>
            </a:r>
          </a:p>
          <a:p>
            <a:pPr lvl="1"/>
            <a:r>
              <a:rPr lang="en-US" sz="2400" b="1" dirty="0" smtClean="0"/>
              <a:t>Run reports to look at students not progress tested</a:t>
            </a:r>
          </a:p>
          <a:p>
            <a:r>
              <a:rPr lang="en-US" sz="2800" b="1" dirty="0" smtClean="0"/>
              <a:t>PII Security	</a:t>
            </a:r>
          </a:p>
          <a:p>
            <a:pPr lvl="1"/>
            <a:r>
              <a:rPr lang="en-US" sz="2400" b="1" dirty="0" smtClean="0"/>
              <a:t>Check all locking cabinets</a:t>
            </a:r>
          </a:p>
          <a:p>
            <a:pPr lvl="1"/>
            <a:r>
              <a:rPr lang="en-US" sz="2400" b="1" dirty="0" smtClean="0"/>
              <a:t>Train on sending secure documents</a:t>
            </a:r>
          </a:p>
          <a:p>
            <a:r>
              <a:rPr lang="en-US" sz="2600" b="1" dirty="0" smtClean="0"/>
              <a:t>Random Data checks</a:t>
            </a:r>
          </a:p>
          <a:p>
            <a:pPr lvl="1"/>
            <a:r>
              <a:rPr lang="en-US" sz="2400" b="1" dirty="0" smtClean="0"/>
              <a:t>Folders to TEAMS</a:t>
            </a:r>
          </a:p>
        </p:txBody>
      </p:sp>
    </p:spTree>
    <p:extLst>
      <p:ext uri="{BB962C8B-B14F-4D97-AF65-F5344CB8AC3E}">
        <p14:creationId xmlns:p14="http://schemas.microsoft.com/office/powerpoint/2010/main" val="3064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009" y="388956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Compliance Checks - Finance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1" y="1466185"/>
            <a:ext cx="9283700" cy="52394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Internal Records</a:t>
            </a:r>
          </a:p>
          <a:p>
            <a:pPr lvl="1"/>
            <a:r>
              <a:rPr lang="en-US" sz="2400" b="1" dirty="0" smtClean="0"/>
              <a:t>Excel Spreadsheets – checkbook register</a:t>
            </a:r>
          </a:p>
          <a:p>
            <a:pPr lvl="1"/>
            <a:r>
              <a:rPr lang="en-US" sz="2400" b="1" dirty="0" smtClean="0"/>
              <a:t>Binders </a:t>
            </a:r>
          </a:p>
          <a:p>
            <a:pPr lvl="2"/>
            <a:r>
              <a:rPr lang="en-US" sz="2000" b="1" dirty="0" smtClean="0"/>
              <a:t>Travel</a:t>
            </a:r>
          </a:p>
          <a:p>
            <a:pPr lvl="2"/>
            <a:r>
              <a:rPr lang="en-US" sz="2000" b="1" dirty="0" smtClean="0"/>
              <a:t>Purchases</a:t>
            </a:r>
          </a:p>
          <a:p>
            <a:pPr lvl="2"/>
            <a:r>
              <a:rPr lang="en-US" sz="2000" b="1" dirty="0" smtClean="0"/>
              <a:t>Payroll</a:t>
            </a:r>
          </a:p>
          <a:p>
            <a:r>
              <a:rPr lang="en-US" sz="2800" b="1" dirty="0" smtClean="0"/>
              <a:t>Accounts</a:t>
            </a:r>
          </a:p>
          <a:p>
            <a:pPr lvl="1"/>
            <a:r>
              <a:rPr lang="en-US" sz="2400" b="1" dirty="0" smtClean="0"/>
              <a:t>Double balance system</a:t>
            </a:r>
          </a:p>
          <a:p>
            <a:pPr lvl="2"/>
            <a:r>
              <a:rPr lang="en-US" sz="2000" b="1" dirty="0" smtClean="0"/>
              <a:t>Monthly Account </a:t>
            </a:r>
            <a:r>
              <a:rPr lang="en-US" sz="2000" b="1" dirty="0"/>
              <a:t>R</a:t>
            </a:r>
            <a:r>
              <a:rPr lang="en-US" sz="2000" b="1" dirty="0" smtClean="0"/>
              <a:t>econciliation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03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Suggestion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95" y="1346200"/>
            <a:ext cx="7064828" cy="4980958"/>
          </a:xfrm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414358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Transparency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2" y="1491585"/>
            <a:ext cx="8220639" cy="48895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Let everyone know the “What” and the “Why”</a:t>
            </a:r>
          </a:p>
          <a:p>
            <a:pPr lvl="1"/>
            <a:r>
              <a:rPr lang="en-US" sz="2400" b="1" dirty="0" smtClean="0"/>
              <a:t>Better understanding</a:t>
            </a:r>
          </a:p>
          <a:p>
            <a:pPr lvl="1"/>
            <a:r>
              <a:rPr lang="en-US" sz="2400" b="1" dirty="0" smtClean="0"/>
              <a:t>Program buy-in</a:t>
            </a:r>
          </a:p>
          <a:p>
            <a:r>
              <a:rPr lang="en-US" sz="2800" b="1" dirty="0" smtClean="0"/>
              <a:t>Form Think Tanks</a:t>
            </a:r>
          </a:p>
          <a:p>
            <a:pPr lvl="1"/>
            <a:r>
              <a:rPr lang="en-US" sz="2400" b="1" dirty="0" smtClean="0"/>
              <a:t>Ideas should not be just from the top down</a:t>
            </a:r>
          </a:p>
          <a:p>
            <a:pPr lvl="1"/>
            <a:r>
              <a:rPr lang="en-US" sz="2400" b="1" dirty="0" smtClean="0"/>
              <a:t>Get everyone involved in program improvement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893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503258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Train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854" y="1193800"/>
            <a:ext cx="8322239" cy="52705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Explain</a:t>
            </a:r>
          </a:p>
          <a:p>
            <a:pPr lvl="1"/>
            <a:r>
              <a:rPr lang="en-US" sz="2400" b="1" dirty="0" smtClean="0"/>
              <a:t>Breakdown new policies or procedures</a:t>
            </a:r>
          </a:p>
          <a:p>
            <a:r>
              <a:rPr lang="en-US" sz="2800" b="1" dirty="0" smtClean="0"/>
              <a:t>Visual</a:t>
            </a:r>
          </a:p>
          <a:p>
            <a:pPr lvl="1"/>
            <a:r>
              <a:rPr lang="en-US" sz="2400" b="1" dirty="0" smtClean="0"/>
              <a:t>Provide Visual examples when possible</a:t>
            </a:r>
          </a:p>
          <a:p>
            <a:pPr lvl="2"/>
            <a:r>
              <a:rPr lang="en-US" sz="2400" b="1" dirty="0" smtClean="0"/>
              <a:t>Dummy folders</a:t>
            </a:r>
          </a:p>
          <a:p>
            <a:pPr lvl="2"/>
            <a:r>
              <a:rPr lang="en-US" sz="2400" b="1" dirty="0" smtClean="0"/>
              <a:t>Checklists</a:t>
            </a:r>
          </a:p>
          <a:p>
            <a:r>
              <a:rPr lang="en-US" sz="2800" b="1" dirty="0" smtClean="0"/>
              <a:t>Test knowledge</a:t>
            </a:r>
          </a:p>
          <a:p>
            <a:pPr lvl="1"/>
            <a:r>
              <a:rPr lang="en-US" sz="2400" b="1" dirty="0" smtClean="0"/>
              <a:t>Played Jeopardy </a:t>
            </a:r>
          </a:p>
          <a:p>
            <a:pPr lvl="1"/>
            <a:r>
              <a:rPr lang="en-US" sz="2400" b="1" dirty="0" smtClean="0"/>
              <a:t>Gave quiz with </a:t>
            </a:r>
            <a:r>
              <a:rPr lang="en-US" sz="2400" b="1" dirty="0"/>
              <a:t>a</a:t>
            </a:r>
            <a:r>
              <a:rPr lang="en-US" sz="2400" b="1" dirty="0" smtClean="0"/>
              <a:t>wards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59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409" y="218173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Reach Out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295400"/>
            <a:ext cx="9156700" cy="5410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TWC</a:t>
            </a:r>
          </a:p>
          <a:p>
            <a:pPr lvl="1"/>
            <a:r>
              <a:rPr lang="en-US" sz="2400" b="1" dirty="0" smtClean="0"/>
              <a:t>Contact your program specialist &amp; manager for guidance</a:t>
            </a:r>
          </a:p>
          <a:p>
            <a:pPr lvl="1"/>
            <a:r>
              <a:rPr lang="en-US" sz="2400" b="1" dirty="0" smtClean="0"/>
              <a:t>Contact the monitoring side for clarifications if necessary</a:t>
            </a:r>
          </a:p>
          <a:p>
            <a:pPr lvl="1"/>
            <a:r>
              <a:rPr lang="en-US" sz="2400" b="1" dirty="0" smtClean="0"/>
              <a:t>Reach out to your monitors with questions or concerns to be as ready as possible for their arrival</a:t>
            </a:r>
          </a:p>
          <a:p>
            <a:r>
              <a:rPr lang="en-US" sz="2800" b="1" dirty="0" smtClean="0"/>
              <a:t>Other Programs</a:t>
            </a:r>
          </a:p>
          <a:p>
            <a:pPr lvl="1"/>
            <a:r>
              <a:rPr lang="en-US" sz="2400" b="1" dirty="0" smtClean="0"/>
              <a:t>Get advice from other programs who have been monitored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2849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Entrance Interview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Invite staff and instructors</a:t>
            </a:r>
          </a:p>
          <a:p>
            <a:pPr lvl="1"/>
            <a:r>
              <a:rPr lang="en-US" sz="2800" b="1" dirty="0" smtClean="0"/>
              <a:t>Provide welcoming reception for monitors</a:t>
            </a:r>
          </a:p>
          <a:p>
            <a:pPr lvl="1"/>
            <a:r>
              <a:rPr lang="en-US" sz="2800" b="1" dirty="0" smtClean="0"/>
              <a:t>Allows staff and instructors to hear grant standards </a:t>
            </a:r>
          </a:p>
          <a:p>
            <a:pPr lvl="1"/>
            <a:r>
              <a:rPr lang="en-US" sz="2800" b="1" dirty="0" smtClean="0"/>
              <a:t>Questions can be asked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9028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Be Prepared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808" y="1885285"/>
            <a:ext cx="7958331" cy="441518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 organized</a:t>
            </a:r>
          </a:p>
          <a:p>
            <a:pPr lvl="1"/>
            <a:r>
              <a:rPr lang="en-US" sz="2800" b="1" dirty="0" smtClean="0"/>
              <a:t>Information can be easily obtained</a:t>
            </a:r>
          </a:p>
          <a:p>
            <a:pPr lvl="1"/>
            <a:r>
              <a:rPr lang="en-US" sz="2800" b="1" dirty="0" smtClean="0"/>
              <a:t>Demonstrates patterns in daily activity</a:t>
            </a:r>
          </a:p>
          <a:p>
            <a:r>
              <a:rPr lang="en-US" sz="3200" b="1" dirty="0" smtClean="0"/>
              <a:t>Be thorough</a:t>
            </a:r>
          </a:p>
          <a:p>
            <a:pPr lvl="1"/>
            <a:r>
              <a:rPr lang="en-US" sz="2800" b="1" dirty="0" smtClean="0"/>
              <a:t>Give detailed exposition on questionnaires</a:t>
            </a:r>
          </a:p>
          <a:p>
            <a:pPr lvl="1"/>
            <a:r>
              <a:rPr lang="en-US" sz="2800" b="1" dirty="0" smtClean="0"/>
              <a:t>Know your SOP</a:t>
            </a:r>
          </a:p>
        </p:txBody>
      </p:sp>
    </p:spTree>
    <p:extLst>
      <p:ext uri="{BB962C8B-B14F-4D97-AF65-F5344CB8AC3E}">
        <p14:creationId xmlns:p14="http://schemas.microsoft.com/office/powerpoint/2010/main" val="42540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Objectives</a:t>
            </a:r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167" y="1639021"/>
            <a:ext cx="8169215" cy="480491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Evaluate all Aspects of Program</a:t>
            </a:r>
          </a:p>
          <a:p>
            <a:pPr lvl="1"/>
            <a:r>
              <a:rPr lang="en-US" sz="2600" b="1" dirty="0" smtClean="0"/>
              <a:t>Look for Weaknesses and Strengths</a:t>
            </a:r>
          </a:p>
          <a:p>
            <a:r>
              <a:rPr lang="en-US" sz="2800" b="1" dirty="0" smtClean="0"/>
              <a:t>Team Morale Matters</a:t>
            </a:r>
          </a:p>
          <a:p>
            <a:r>
              <a:rPr lang="en-US" sz="2800" b="1" dirty="0" smtClean="0"/>
              <a:t>Attend Training for Best Practices</a:t>
            </a:r>
          </a:p>
          <a:p>
            <a:pPr lvl="1"/>
            <a:r>
              <a:rPr lang="en-US" sz="2600" b="1" dirty="0" smtClean="0"/>
              <a:t>Implement New Ideas &amp; Strategies</a:t>
            </a:r>
          </a:p>
          <a:p>
            <a:r>
              <a:rPr lang="en-US" sz="2800" b="1" dirty="0" smtClean="0"/>
              <a:t>How to Implement Change</a:t>
            </a:r>
          </a:p>
          <a:p>
            <a:r>
              <a:rPr lang="en-US" sz="2800" b="1" dirty="0" smtClean="0"/>
              <a:t>Be Prepared for Monitors</a:t>
            </a:r>
          </a:p>
        </p:txBody>
      </p:sp>
    </p:spTree>
    <p:extLst>
      <p:ext uri="{BB962C8B-B14F-4D97-AF65-F5344CB8AC3E}">
        <p14:creationId xmlns:p14="http://schemas.microsoft.com/office/powerpoint/2010/main" val="8286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Remember…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Monitoring is an opportunity:</a:t>
            </a:r>
          </a:p>
          <a:p>
            <a:pPr lvl="1"/>
            <a:r>
              <a:rPr lang="en-US" sz="2800" b="1" dirty="0"/>
              <a:t>T</a:t>
            </a:r>
            <a:r>
              <a:rPr lang="en-US" sz="2800" b="1" dirty="0" smtClean="0"/>
              <a:t>o learn about requirements</a:t>
            </a:r>
          </a:p>
          <a:p>
            <a:pPr lvl="1"/>
            <a:r>
              <a:rPr lang="en-US" sz="2800" b="1" dirty="0" smtClean="0"/>
              <a:t>To improve practices</a:t>
            </a:r>
          </a:p>
          <a:p>
            <a:r>
              <a:rPr lang="en-US" sz="3200" b="1" dirty="0" smtClean="0"/>
              <a:t>Ask questions throughout process</a:t>
            </a:r>
          </a:p>
          <a:p>
            <a:r>
              <a:rPr lang="en-US" sz="3200" b="1" dirty="0" smtClean="0"/>
              <a:t>Call TWC if necessary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88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 Information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Nicole Stevens, Director</a:t>
            </a:r>
          </a:p>
          <a:p>
            <a:r>
              <a:rPr lang="en-US" sz="3200" b="1" dirty="0" smtClean="0"/>
              <a:t>Howard College Concho Valley</a:t>
            </a:r>
          </a:p>
          <a:p>
            <a:r>
              <a:rPr lang="en-US" sz="3200" b="1" dirty="0" smtClean="0"/>
              <a:t>nstevens@howardcollege.edu</a:t>
            </a:r>
          </a:p>
          <a:p>
            <a:r>
              <a:rPr lang="en-US" sz="3200" b="1" dirty="0" smtClean="0"/>
              <a:t>325-481-8300 Ext. 3252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480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419" y="597787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Way Things Were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&lt;strong&gt;tradition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1" y="1675014"/>
            <a:ext cx="4264429" cy="5028208"/>
          </a:xfrm>
        </p:spPr>
      </p:pic>
    </p:spTree>
    <p:extLst>
      <p:ext uri="{BB962C8B-B14F-4D97-AF65-F5344CB8AC3E}">
        <p14:creationId xmlns:p14="http://schemas.microsoft.com/office/powerpoint/2010/main" val="98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109" y="370571"/>
            <a:ext cx="7958331" cy="107722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Structure – Courses</a:t>
            </a:r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1" y="1447802"/>
            <a:ext cx="9969500" cy="52196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Needed updating/reorganizing</a:t>
            </a:r>
          </a:p>
          <a:p>
            <a:pPr lvl="1"/>
            <a:r>
              <a:rPr lang="en-US" sz="3200" b="1" dirty="0" smtClean="0"/>
              <a:t>Career Pathways &amp; Transitions</a:t>
            </a:r>
          </a:p>
          <a:p>
            <a:pPr lvl="2"/>
            <a:r>
              <a:rPr lang="en-US" sz="2800" b="1" dirty="0" smtClean="0"/>
              <a:t>Not set up or running correctly</a:t>
            </a:r>
          </a:p>
          <a:p>
            <a:pPr lvl="2"/>
            <a:r>
              <a:rPr lang="en-US" sz="2800" b="1" dirty="0" smtClean="0"/>
              <a:t>Unable to capture targets</a:t>
            </a:r>
          </a:p>
          <a:p>
            <a:pPr lvl="1"/>
            <a:r>
              <a:rPr lang="en-US" sz="3200" b="1" dirty="0" smtClean="0"/>
              <a:t>High School Equivalency Courses</a:t>
            </a:r>
          </a:p>
          <a:p>
            <a:pPr lvl="2"/>
            <a:r>
              <a:rPr lang="en-US" sz="3000" b="1" dirty="0" smtClean="0"/>
              <a:t>Had people in classes that were not assigned</a:t>
            </a:r>
          </a:p>
          <a:p>
            <a:pPr lvl="2"/>
            <a:r>
              <a:rPr lang="en-US" sz="3000" b="1" dirty="0" smtClean="0"/>
              <a:t>Students attending multiple classes</a:t>
            </a:r>
          </a:p>
        </p:txBody>
      </p:sp>
    </p:spTree>
    <p:extLst>
      <p:ext uri="{BB962C8B-B14F-4D97-AF65-F5344CB8AC3E}">
        <p14:creationId xmlns:p14="http://schemas.microsoft.com/office/powerpoint/2010/main" val="35972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209" y="370571"/>
            <a:ext cx="7958331" cy="107722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Structure – Job Descriptions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447802"/>
            <a:ext cx="9918700" cy="521969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Needed to go back to basics</a:t>
            </a:r>
          </a:p>
          <a:p>
            <a:pPr lvl="1"/>
            <a:r>
              <a:rPr lang="en-US" sz="2800" b="1" dirty="0" smtClean="0"/>
              <a:t>Instructors doing tasks that fall under administration </a:t>
            </a:r>
          </a:p>
          <a:p>
            <a:pPr lvl="2"/>
            <a:r>
              <a:rPr lang="en-US" sz="2400" b="1" dirty="0" smtClean="0"/>
              <a:t>Not covered by appropriate funding source</a:t>
            </a:r>
          </a:p>
          <a:p>
            <a:pPr lvl="2"/>
            <a:r>
              <a:rPr lang="en-US" sz="2400" b="1" dirty="0" smtClean="0"/>
              <a:t>Time &amp; Effort not inclusive of responsibilities</a:t>
            </a:r>
          </a:p>
          <a:p>
            <a:pPr lvl="1"/>
            <a:r>
              <a:rPr lang="en-US" sz="2800" b="1" dirty="0" smtClean="0"/>
              <a:t>No clear “chain of command”</a:t>
            </a:r>
          </a:p>
          <a:p>
            <a:pPr lvl="2"/>
            <a:r>
              <a:rPr lang="en-US" sz="2400" b="1" dirty="0" smtClean="0"/>
              <a:t>Who oversees who, who has authority over what, and what are proper procedures to follow when dealing with colleagues?</a:t>
            </a:r>
          </a:p>
        </p:txBody>
      </p:sp>
    </p:spTree>
    <p:extLst>
      <p:ext uri="{BB962C8B-B14F-4D97-AF65-F5344CB8AC3E}">
        <p14:creationId xmlns:p14="http://schemas.microsoft.com/office/powerpoint/2010/main" val="29720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9" y="408673"/>
            <a:ext cx="7958331" cy="107722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Structure - Data</a:t>
            </a:r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1" y="1485900"/>
            <a:ext cx="9893300" cy="51943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Student Files</a:t>
            </a:r>
          </a:p>
          <a:p>
            <a:pPr lvl="1"/>
            <a:r>
              <a:rPr lang="en-US" sz="2800" b="1" dirty="0" smtClean="0"/>
              <a:t>Instructor Files</a:t>
            </a:r>
          </a:p>
          <a:p>
            <a:pPr lvl="2"/>
            <a:r>
              <a:rPr lang="en-US" sz="2400" b="1" dirty="0" smtClean="0"/>
              <a:t>Program forms contained unnecessary PII</a:t>
            </a:r>
          </a:p>
          <a:p>
            <a:pPr lvl="2"/>
            <a:r>
              <a:rPr lang="en-US" sz="2400" b="1" dirty="0" smtClean="0"/>
              <a:t>Cheap folders created disorganization – no consistency</a:t>
            </a:r>
          </a:p>
          <a:p>
            <a:pPr lvl="2"/>
            <a:r>
              <a:rPr lang="en-US" sz="2400" b="1" dirty="0" smtClean="0"/>
              <a:t>Student folders copied when entering a different class</a:t>
            </a:r>
          </a:p>
          <a:p>
            <a:pPr lvl="1"/>
            <a:r>
              <a:rPr lang="en-US" sz="2800" b="1" dirty="0" smtClean="0"/>
              <a:t>Administrator Files</a:t>
            </a:r>
          </a:p>
          <a:p>
            <a:pPr lvl="2"/>
            <a:r>
              <a:rPr lang="en-US" sz="2400" b="1" dirty="0" smtClean="0"/>
              <a:t>Not adequately organized</a:t>
            </a:r>
          </a:p>
          <a:p>
            <a:pPr lvl="2"/>
            <a:r>
              <a:rPr lang="en-US" sz="2400" b="1" dirty="0" smtClean="0"/>
              <a:t>Sign-in sheets copied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10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764" y="452457"/>
            <a:ext cx="7958331" cy="10772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Team Unity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3D Meeting Conflict | Linkware Freebie Image use it howeve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5" y="1437453"/>
            <a:ext cx="5336771" cy="5336771"/>
          </a:xfrm>
        </p:spPr>
      </p:pic>
    </p:spTree>
    <p:extLst>
      <p:ext uri="{BB962C8B-B14F-4D97-AF65-F5344CB8AC3E}">
        <p14:creationId xmlns:p14="http://schemas.microsoft.com/office/powerpoint/2010/main" val="10281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589449"/>
            <a:ext cx="7950984" cy="108170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Reliant on Others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79500" y="1219200"/>
            <a:ext cx="5689600" cy="5638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All Forms</a:t>
            </a:r>
          </a:p>
          <a:p>
            <a:pPr lvl="1"/>
            <a:r>
              <a:rPr lang="en-US" sz="2400" b="1" dirty="0" smtClean="0"/>
              <a:t>Used pencil</a:t>
            </a:r>
          </a:p>
          <a:p>
            <a:r>
              <a:rPr lang="en-US" sz="2800" b="1" dirty="0" smtClean="0"/>
              <a:t>Filing Systems</a:t>
            </a:r>
          </a:p>
          <a:p>
            <a:pPr lvl="1"/>
            <a:r>
              <a:rPr lang="en-US" sz="2400" b="1" dirty="0" smtClean="0"/>
              <a:t>One folder/student/class (copies)</a:t>
            </a:r>
          </a:p>
          <a:p>
            <a:pPr lvl="1"/>
            <a:r>
              <a:rPr lang="en-US" sz="2400" b="1" dirty="0" smtClean="0"/>
              <a:t>Data Entry staff files</a:t>
            </a:r>
          </a:p>
          <a:p>
            <a:r>
              <a:rPr lang="en-US" sz="2800" b="1" dirty="0" smtClean="0"/>
              <a:t>ITEC Plan</a:t>
            </a:r>
          </a:p>
          <a:p>
            <a:pPr lvl="1"/>
            <a:r>
              <a:rPr lang="en-US" sz="2600" b="1" dirty="0" smtClean="0"/>
              <a:t>No one knew</a:t>
            </a:r>
          </a:p>
        </p:txBody>
      </p:sp>
      <p:pic>
        <p:nvPicPr>
          <p:cNvPr id="11" name="Content Placeholder 10" descr="est donc de ce regard qu’il faut avant tout essayer de s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82" y="2533820"/>
            <a:ext cx="4289225" cy="3002457"/>
          </a:xfrm>
        </p:spPr>
      </p:pic>
    </p:spTree>
    <p:extLst>
      <p:ext uri="{BB962C8B-B14F-4D97-AF65-F5344CB8AC3E}">
        <p14:creationId xmlns:p14="http://schemas.microsoft.com/office/powerpoint/2010/main" val="5485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4341</TotalTime>
  <Words>709</Words>
  <Application>Microsoft Office PowerPoint</Application>
  <PresentationFormat>Widescreen</PresentationFormat>
  <Paragraphs>194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MS Shell Dlg 2</vt:lpstr>
      <vt:lpstr>Wingdings</vt:lpstr>
      <vt:lpstr>Wingdings 3</vt:lpstr>
      <vt:lpstr>Madison</vt:lpstr>
      <vt:lpstr>May Day: Preparing for the Monitors</vt:lpstr>
      <vt:lpstr>Nicole Stevens Director – AEL</vt:lpstr>
      <vt:lpstr>Objectives</vt:lpstr>
      <vt:lpstr>The Way Things Were</vt:lpstr>
      <vt:lpstr>Structure – Courses</vt:lpstr>
      <vt:lpstr>Structure – Job Descriptions</vt:lpstr>
      <vt:lpstr>Structure - Data</vt:lpstr>
      <vt:lpstr>Team Unity</vt:lpstr>
      <vt:lpstr>Reliant on Others</vt:lpstr>
      <vt:lpstr>TWC Business Meeting: September 2016</vt:lpstr>
      <vt:lpstr>Devoured AEL Contract and TWC Assessment Guide</vt:lpstr>
      <vt:lpstr>Implementing Changes</vt:lpstr>
      <vt:lpstr>Standard Operating Procedures (SOP)</vt:lpstr>
      <vt:lpstr>Course Structure</vt:lpstr>
      <vt:lpstr>Curriculum</vt:lpstr>
      <vt:lpstr>Job Descriptions</vt:lpstr>
      <vt:lpstr>Professional Development</vt:lpstr>
      <vt:lpstr>Professional Development</vt:lpstr>
      <vt:lpstr>PD Training</vt:lpstr>
      <vt:lpstr>Teamwork</vt:lpstr>
      <vt:lpstr>Compliance Checks - Classroom</vt:lpstr>
      <vt:lpstr>Compliance Checks - Data</vt:lpstr>
      <vt:lpstr>Compliance Checks - Finance</vt:lpstr>
      <vt:lpstr>Suggestion Box</vt:lpstr>
      <vt:lpstr>Transparency</vt:lpstr>
      <vt:lpstr>Train</vt:lpstr>
      <vt:lpstr>Reach Out</vt:lpstr>
      <vt:lpstr>Entrance Interview</vt:lpstr>
      <vt:lpstr>Be Prepared</vt:lpstr>
      <vt:lpstr>Remember…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Day: Preparing for the Monitors</dc:title>
  <dc:creator>Nicole Stevens</dc:creator>
  <cp:lastModifiedBy>Goyco, Jorge A</cp:lastModifiedBy>
  <cp:revision>73</cp:revision>
  <dcterms:created xsi:type="dcterms:W3CDTF">2017-06-01T19:02:36Z</dcterms:created>
  <dcterms:modified xsi:type="dcterms:W3CDTF">2018-04-19T20:00:03Z</dcterms:modified>
</cp:coreProperties>
</file>