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304" r:id="rId11"/>
    <p:sldId id="305" r:id="rId12"/>
    <p:sldId id="266" r:id="rId13"/>
    <p:sldId id="306" r:id="rId14"/>
    <p:sldId id="307" r:id="rId15"/>
    <p:sldId id="308" r:id="rId16"/>
    <p:sldId id="309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layton, Lori" initials="S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83481" autoAdjust="0"/>
  </p:normalViewPr>
  <p:slideViewPr>
    <p:cSldViewPr>
      <p:cViewPr varScale="1">
        <p:scale>
          <a:sx n="80" d="100"/>
          <a:sy n="80" d="100"/>
        </p:scale>
        <p:origin x="3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9125D737-19F2-412D-84A9-9EC01291EA1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75D83208-C710-416D-ABBF-DC14937B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3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0211C1-CD52-4B8F-BE0B-FC07ED629D1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35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2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91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baseline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69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53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92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6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05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43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01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baseline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37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15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2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9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BAE9D4-91A8-4AC3-83DE-E6C1E34A7B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2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7A37-3B2A-486D-B8E6-F0C35A2357CD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1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C08AF-E328-4BD9-9EF0-15E6E784EB77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1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42FE3-6A52-4F66-BB49-E59791268839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0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E009-2B8D-4215-A8DA-A3BB86A2B6E9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9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55C19-D707-4A62-B167-94DE1949E78B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ECBF-0FEA-4724-996A-E5CA28C4E487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1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AA02-4A66-414D-940B-E158958F4607}" type="datetime1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203F7-D05D-4E31-AD63-A256BF27E222}" type="datetime1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79E5-970D-46CF-80FB-0ADAE43F5659}" type="datetime1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3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9145A-D1FD-40F9-BBD0-8B539A38A8C1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3CC7-9DE8-421B-840C-AA1C02B878A2}" type="datetime1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AEL WIOA Summer Institute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2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67F5A-05C9-42A8-918C-1ABEFC50B5E2}" type="datetime1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AEL WIOA Summer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C609-3C6E-43A9-8365-3ED3951AA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shdraw.ta@twc.state.tx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im.Alvarez@twc.state.tx.us" TargetMode="External"/><Relationship Id="rId4" Type="http://schemas.openxmlformats.org/officeDocument/2006/relationships/hyperlink" Target="mailto:CAGER@twc.state.tx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c.state.tx.u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title="Box"/>
          <p:cNvSpPr/>
          <p:nvPr/>
        </p:nvSpPr>
        <p:spPr>
          <a:xfrm>
            <a:off x="609600" y="533400"/>
            <a:ext cx="8001000" cy="57150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2004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haroni" pitchFamily="2" charset="-79"/>
                <a:cs typeface="Aharoni" pitchFamily="2" charset="-79"/>
              </a:rPr>
              <a:t>CDER: An Overview of the System</a:t>
            </a:r>
          </a:p>
        </p:txBody>
      </p:sp>
      <p:cxnSp>
        <p:nvCxnSpPr>
          <p:cNvPr id="8" name="Straight Connector 7" title="Line"/>
          <p:cNvCxnSpPr/>
          <p:nvPr/>
        </p:nvCxnSpPr>
        <p:spPr>
          <a:xfrm>
            <a:off x="609600" y="5486400"/>
            <a:ext cx="8001000" cy="0"/>
          </a:xfrm>
          <a:prstGeom prst="line">
            <a:avLst/>
          </a:prstGeom>
          <a:ln w="1270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 title="Small Line"/>
          <p:cNvCxnSpPr/>
          <p:nvPr/>
        </p:nvCxnSpPr>
        <p:spPr>
          <a:xfrm>
            <a:off x="609600" y="5638800"/>
            <a:ext cx="8001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Subtitle 2"/>
          <p:cNvSpPr>
            <a:spLocks noGrp="1"/>
          </p:cNvSpPr>
          <p:nvPr>
            <p:ph type="subTitle" idx="1"/>
          </p:nvPr>
        </p:nvSpPr>
        <p:spPr>
          <a:xfrm>
            <a:off x="609600" y="5715000"/>
            <a:ext cx="8001000" cy="5334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tx1"/>
                </a:solidFill>
              </a:rPr>
              <a:t>AEL WIOA Summer Institute: June 20 - 23, 2017	</a:t>
            </a:r>
          </a:p>
        </p:txBody>
      </p:sp>
      <p:sp>
        <p:nvSpPr>
          <p:cNvPr id="2057" name="Subtitle 2" title="Box"/>
          <p:cNvSpPr txBox="1">
            <a:spLocks/>
          </p:cNvSpPr>
          <p:nvPr/>
        </p:nvSpPr>
        <p:spPr bwMode="auto">
          <a:xfrm>
            <a:off x="609600" y="3390900"/>
            <a:ext cx="8001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en-US" sz="2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727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Request Screen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8" name="Picture 19" title="Cash Draw Request Scree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382" y="1600200"/>
            <a:ext cx="7009236" cy="477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32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Worksheet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9" name="Content Placeholder 8" title="Cash Draw Worksheet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963" y="1600200"/>
            <a:ext cx="624607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84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Requests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Only contracts with an Available Balance, prior to 90 days after contract end date and without a posted Final Expenditure Report will be available for Cash Draw Requests.</a:t>
            </a:r>
          </a:p>
          <a:p>
            <a:r>
              <a:rPr lang="en-US" altLang="en-US" dirty="0"/>
              <a:t>Vendors will select a contract from the list and enter a service date.  The service date cannot be a future date.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277499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Requests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The Cash Draw Worksheet will appear. Vendors will enter the appropriate amount on each contract line and save the request.</a:t>
            </a:r>
          </a:p>
          <a:p>
            <a:r>
              <a:rPr lang="en-US" altLang="en-US" dirty="0"/>
              <a:t>Each cash draw request can only be for one contract at a time.  However, multiple cash draw requests can be entered on any given day.  </a:t>
            </a:r>
          </a:p>
          <a:p>
            <a:r>
              <a:rPr lang="en-US" altLang="en-US" dirty="0"/>
              <a:t>Cash Draws are independent of expenditures reported.</a:t>
            </a:r>
          </a:p>
          <a:p>
            <a:r>
              <a:rPr lang="en-US" altLang="en-US" dirty="0"/>
              <a:t>Cash Draws are assigned a transaction number when saved.</a:t>
            </a:r>
          </a:p>
          <a:p>
            <a:pPr marL="0" indent="0">
              <a:buNone/>
            </a:pPr>
            <a:endParaRPr lang="en-US" altLang="en-US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3322681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Edits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The Service Date entered must be between the contract begin and end dates.</a:t>
            </a:r>
          </a:p>
          <a:p>
            <a:r>
              <a:rPr lang="en-US" altLang="en-US" dirty="0"/>
              <a:t>The Service Date entered and the current date determine which contract lines are available for draw requests.</a:t>
            </a:r>
          </a:p>
          <a:p>
            <a:r>
              <a:rPr lang="en-US" altLang="en-US" dirty="0"/>
              <a:t>If a contract with older funding exists or within a contract older funding exists, the system will prompt the user as to whether or not they want to use the older funding first.</a:t>
            </a:r>
          </a:p>
          <a:p>
            <a:pPr marL="0" indent="0">
              <a:buNone/>
            </a:pPr>
            <a:endParaRPr lang="en-US" altLang="en-US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1629464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Cash Draw Edits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system will not allow cash draw requests for more than the available balance.</a:t>
            </a:r>
          </a:p>
          <a:p>
            <a:r>
              <a:rPr lang="en-US" altLang="en-US" dirty="0"/>
              <a:t>The system will not allow more than 20% of the total contract amount to be drawn on any given day.</a:t>
            </a:r>
          </a:p>
          <a:p>
            <a:r>
              <a:rPr lang="en-US" altLang="en-US" dirty="0"/>
              <a:t>The system will not allow the total of all draws submitted for a 3 day period to exceed the Vendor’s bond liability.</a:t>
            </a:r>
          </a:p>
          <a:p>
            <a:pPr marL="0" indent="0">
              <a:buNone/>
            </a:pPr>
            <a:endParaRPr lang="en-US" altLang="en-US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298996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CDER: Overview of the System</a:t>
            </a:r>
            <a:endParaRPr lang="en-US" alt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CDER access requests: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cashdraw.ta@twc.state.tx.us</a:t>
            </a:r>
            <a:endParaRPr lang="en-US" dirty="0"/>
          </a:p>
          <a:p>
            <a:r>
              <a:rPr lang="en-US" dirty="0"/>
              <a:t>about reporting in Cash Draw &amp; Expenditure Reporting (CDER): Email </a:t>
            </a:r>
            <a:r>
              <a:rPr lang="en-US" u="sng" dirty="0">
                <a:hlinkClick r:id="rId4"/>
              </a:rPr>
              <a:t>CAGER@twc.state.tx.us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Questions? </a:t>
            </a:r>
            <a:r>
              <a:rPr lang="en-US" dirty="0">
                <a:hlinkClick r:id="rId5"/>
              </a:rPr>
              <a:t>tim.Alvarez@twc.state.tx.us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en-US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330252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>
                <a:latin typeface="Aharoni" pitchFamily="2" charset="-79"/>
                <a:cs typeface="Aharoni" pitchFamily="2" charset="-79"/>
              </a:rPr>
              <a:t>CDER: Logging In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dirty="0">
                <a:hlinkClick r:id="rId3"/>
              </a:rPr>
              <a:t>http://www.twc.state.tx.us</a:t>
            </a:r>
            <a:endParaRPr lang="en-US" altLang="en-US" dirty="0"/>
          </a:p>
          <a:p>
            <a:pPr eaLnBrk="1" hangingPunct="1"/>
            <a:r>
              <a:rPr lang="en-US" altLang="en-US" i="1" dirty="0"/>
              <a:t>TWC Agency Information on right side of screen</a:t>
            </a:r>
          </a:p>
          <a:p>
            <a:pPr eaLnBrk="1" hangingPunct="1"/>
            <a:r>
              <a:rPr lang="en-US" altLang="en-US" i="1" dirty="0"/>
              <a:t>TWC Financial &amp; Grant Information</a:t>
            </a:r>
          </a:p>
          <a:p>
            <a:pPr eaLnBrk="1" hangingPunct="1"/>
            <a:r>
              <a:rPr lang="en-US" altLang="en-US" i="1" dirty="0"/>
              <a:t>Systems and Related Forms on right side</a:t>
            </a:r>
          </a:p>
          <a:p>
            <a:pPr eaLnBrk="1" hangingPunct="1"/>
            <a:r>
              <a:rPr lang="en-US" altLang="en-US" i="1" dirty="0"/>
              <a:t>Cash Draw &amp; Expenditure Reporting (CDER) System</a:t>
            </a:r>
          </a:p>
          <a:p>
            <a:pPr eaLnBrk="1" hangingPunct="1"/>
            <a:r>
              <a:rPr lang="en-US" altLang="en-US" i="1" dirty="0"/>
              <a:t>Logon with your Texas Workforce User ID OR</a:t>
            </a:r>
          </a:p>
          <a:p>
            <a:pPr marL="0" indent="0" eaLnBrk="1" hangingPunct="1">
              <a:buNone/>
            </a:pPr>
            <a:r>
              <a:rPr lang="en-US" altLang="en-US" i="1" dirty="0"/>
              <a:t>   Request an Account</a:t>
            </a:r>
          </a:p>
        </p:txBody>
      </p:sp>
      <p:cxnSp>
        <p:nvCxnSpPr>
          <p:cNvPr id="4" name="Straight Connector 3" title="Thin 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332433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>
                <a:latin typeface="Aharoni" pitchFamily="2" charset="-79"/>
                <a:cs typeface="Aharoni" pitchFamily="2" charset="-79"/>
              </a:rPr>
              <a:t>CDER: Logon Page</a:t>
            </a:r>
          </a:p>
        </p:txBody>
      </p:sp>
      <p:cxnSp>
        <p:nvCxnSpPr>
          <p:cNvPr id="4" name="Straight Connector 3" title="Thin 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1026" name="Picture 2" title="Cash Draw and Monthly Expenditur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537" y="1600200"/>
            <a:ext cx="619892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16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dirty="0">
                <a:latin typeface="Aharoni" pitchFamily="2" charset="-79"/>
                <a:cs typeface="Aharoni" pitchFamily="2" charset="-79"/>
              </a:rPr>
              <a:t>CDER: Request Account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2050" name="Picture 2" title="Request Account Pictur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1600200"/>
            <a:ext cx="6324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08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Aharoni" pitchFamily="2" charset="-79"/>
                <a:cs typeface="Aharoni" pitchFamily="2" charset="-79"/>
              </a:rPr>
              <a:t>Training Modules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1:  Navigation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2:  Searches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3:  Reports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4:  Preparing Cash Draws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5:  Preparing Adjustments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6:  Preparing Refunds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7:  Submitting Transactions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8:  Expenditure Reports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9:  Certifying Expenditure Reports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10:  Preparing Contract Closeouts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Module 11:  Certifying Contract Closeouts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</p:spTree>
    <p:extLst>
      <p:ext uri="{BB962C8B-B14F-4D97-AF65-F5344CB8AC3E}">
        <p14:creationId xmlns:p14="http://schemas.microsoft.com/office/powerpoint/2010/main" val="10642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Home Page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The tabs at the top or links at the bottom of the page will take you to the individual components</a:t>
            </a:r>
          </a:p>
          <a:p>
            <a:r>
              <a:rPr lang="en-US" altLang="en-US" dirty="0"/>
              <a:t>System messages</a:t>
            </a:r>
          </a:p>
          <a:p>
            <a:r>
              <a:rPr lang="en-US" altLang="en-US" dirty="0"/>
              <a:t>Late Reports Notification</a:t>
            </a:r>
          </a:p>
          <a:p>
            <a:r>
              <a:rPr lang="en-US" altLang="en-US" dirty="0"/>
              <a:t> Vendor Action Required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/>
              <a:t>      (transactions that need attention)              </a:t>
            </a:r>
          </a:p>
          <a:p>
            <a:r>
              <a:rPr lang="en-US" altLang="en-US" dirty="0"/>
              <a:t>Contract Closeout Notifications</a:t>
            </a:r>
          </a:p>
          <a:p>
            <a:r>
              <a:rPr lang="en-US" altLang="en-US" dirty="0"/>
              <a:t>Pending Requests </a:t>
            </a:r>
          </a:p>
          <a:p>
            <a:r>
              <a:rPr lang="en-US" altLang="en-US" dirty="0"/>
              <a:t>Voucher Payment Notifications</a:t>
            </a:r>
          </a:p>
          <a:p>
            <a:pPr marL="0" indent="0">
              <a:buNone/>
            </a:pPr>
            <a:endParaRPr lang="en-US" altLang="en-US" i="1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10" name="Picture 2054" title="My Home 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1524000"/>
            <a:ext cx="396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825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dirty="0"/>
              <a:t>			</a:t>
            </a:r>
            <a:r>
              <a:rPr lang="en-US" altLang="en-US" dirty="0">
                <a:latin typeface="Aharoni" panose="02010803020104030203" pitchFamily="2" charset="-79"/>
                <a:cs typeface="Aharoni" pitchFamily="2" charset="-79"/>
              </a:rPr>
              <a:t>Navigation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All wording in blue and underlined is a link and when clicked will take users to another page.</a:t>
            </a:r>
          </a:p>
          <a:p>
            <a:r>
              <a:rPr lang="en-US" altLang="en-US" dirty="0"/>
              <a:t>Quick Nav allows users to go to the most common individual pages without having to go through the tabs.</a:t>
            </a:r>
          </a:p>
          <a:p>
            <a:pPr eaLnBrk="1" hangingPunct="1"/>
            <a:endParaRPr lang="en-US" altLang="en-US" i="1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7" name="Picture 2054" title="Navigation Screens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0"/>
            <a:ext cx="419099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507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My Profile Page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2667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Shows the information you entered when you requested an account.  You can change your security question, answer and password.</a:t>
            </a:r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7" name="Picture 5" descr="R:\PSPROJ\PIP\Cash Draw Project\Training\MyProfilePage_small.jpg" title="My Profile 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4724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75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haroni" panose="02010803020104030203" pitchFamily="2" charset="-79"/>
                <a:cs typeface="Aharoni" panose="02010803020104030203" pitchFamily="2" charset="-79"/>
              </a:rPr>
              <a:t>Vendor Profile Page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2971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Vendor address info</a:t>
            </a:r>
          </a:p>
          <a:p>
            <a:r>
              <a:rPr lang="en-US" altLang="en-US" dirty="0"/>
              <a:t>Who has submit authority</a:t>
            </a:r>
          </a:p>
          <a:p>
            <a:r>
              <a:rPr lang="en-US" altLang="en-US" dirty="0"/>
              <a:t>Vendor bond liability limit and history</a:t>
            </a:r>
          </a:p>
          <a:p>
            <a:r>
              <a:rPr lang="en-US" altLang="en-US" dirty="0"/>
              <a:t>Lockout history </a:t>
            </a:r>
          </a:p>
          <a:p>
            <a:r>
              <a:rPr lang="en-US" altLang="en-US" dirty="0"/>
              <a:t>Email notification history are displayed here.</a:t>
            </a:r>
          </a:p>
          <a:p>
            <a:pPr eaLnBrk="1" hangingPunct="1"/>
            <a:endParaRPr lang="en-US" altLang="en-US" i="1" dirty="0"/>
          </a:p>
        </p:txBody>
      </p:sp>
      <p:cxnSp>
        <p:nvCxnSpPr>
          <p:cNvPr id="4" name="Straight Connector 3" title="Line"/>
          <p:cNvCxnSpPr/>
          <p:nvPr/>
        </p:nvCxnSpPr>
        <p:spPr>
          <a:xfrm>
            <a:off x="457200" y="1219200"/>
            <a:ext cx="8229600" cy="0"/>
          </a:xfrm>
          <a:prstGeom prst="line">
            <a:avLst/>
          </a:prstGeom>
          <a:ln w="38100" cap="rnd" cmpd="sng">
            <a:solidFill>
              <a:schemeClr val="accent5">
                <a:lumMod val="75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1A14-35E8-4FEA-84E0-FE5CE85AE43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1600" y="6324600"/>
            <a:ext cx="6781800" cy="396875"/>
          </a:xfrm>
        </p:spPr>
        <p:txBody>
          <a:bodyPr/>
          <a:lstStyle/>
          <a:p>
            <a:r>
              <a:rPr lang="en-US" dirty="0"/>
              <a:t>AEL WIOA Summer Institute: June 20 - 23, 2017</a:t>
            </a:r>
          </a:p>
        </p:txBody>
      </p:sp>
      <p:pic>
        <p:nvPicPr>
          <p:cNvPr id="7" name="Picture 1030" descr="R:\PSPROJ\PIP\Cash Draw Project\Training\VendorProfilePage_small.jpg" title="Vendor Profile 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1600200"/>
            <a:ext cx="4419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3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753</Words>
  <Application>Microsoft Office PowerPoint</Application>
  <PresentationFormat>On-screen Show (4:3)</PresentationFormat>
  <Paragraphs>114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Aharoni</vt:lpstr>
      <vt:lpstr>Arial</vt:lpstr>
      <vt:lpstr>Calibri</vt:lpstr>
      <vt:lpstr>Monotype Sorts</vt:lpstr>
      <vt:lpstr>Office Theme</vt:lpstr>
      <vt:lpstr>CDER: An Overview of the System</vt:lpstr>
      <vt:lpstr>CDER: Logging In</vt:lpstr>
      <vt:lpstr>CDER: Logon Page</vt:lpstr>
      <vt:lpstr>CDER: Request Account</vt:lpstr>
      <vt:lpstr>Training Modules</vt:lpstr>
      <vt:lpstr>Home Page</vt:lpstr>
      <vt:lpstr>   Navigation</vt:lpstr>
      <vt:lpstr>My Profile Page</vt:lpstr>
      <vt:lpstr>Vendor Profile Page</vt:lpstr>
      <vt:lpstr>Cash Draw Request Screen</vt:lpstr>
      <vt:lpstr>Cash Draw Worksheet</vt:lpstr>
      <vt:lpstr>Cash Draw Requests</vt:lpstr>
      <vt:lpstr>Cash Draw Requests</vt:lpstr>
      <vt:lpstr>Cash Draw Edits</vt:lpstr>
      <vt:lpstr>Cash Draw Edits</vt:lpstr>
      <vt:lpstr>CDER: Overview of the System</vt:lpstr>
    </vt:vector>
  </TitlesOfParts>
  <Company>Texas Workforce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CDER: An Overview of the System</dc:title>
  <dc:creator>Slayton, Lori</dc:creator>
  <cp:lastModifiedBy>Goyco, Jorge A</cp:lastModifiedBy>
  <cp:revision>42</cp:revision>
  <cp:lastPrinted>2017-06-16T20:28:02Z</cp:lastPrinted>
  <dcterms:created xsi:type="dcterms:W3CDTF">2017-06-14T12:45:49Z</dcterms:created>
  <dcterms:modified xsi:type="dcterms:W3CDTF">2018-04-19T19:40:55Z</dcterms:modified>
</cp:coreProperties>
</file>