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1"/>
    <p:sldMasterId id="2147484008" r:id="rId2"/>
  </p:sldMasterIdLst>
  <p:notesMasterIdLst>
    <p:notesMasterId r:id="rId34"/>
  </p:notesMasterIdLst>
  <p:sldIdLst>
    <p:sldId id="280" r:id="rId3"/>
    <p:sldId id="281" r:id="rId4"/>
    <p:sldId id="282" r:id="rId5"/>
    <p:sldId id="259" r:id="rId6"/>
    <p:sldId id="283" r:id="rId7"/>
    <p:sldId id="284" r:id="rId8"/>
    <p:sldId id="268" r:id="rId9"/>
    <p:sldId id="285" r:id="rId10"/>
    <p:sldId id="286" r:id="rId11"/>
    <p:sldId id="261" r:id="rId12"/>
    <p:sldId id="287" r:id="rId13"/>
    <p:sldId id="257" r:id="rId14"/>
    <p:sldId id="264" r:id="rId15"/>
    <p:sldId id="272" r:id="rId16"/>
    <p:sldId id="265" r:id="rId17"/>
    <p:sldId id="258" r:id="rId18"/>
    <p:sldId id="275" r:id="rId19"/>
    <p:sldId id="269" r:id="rId20"/>
    <p:sldId id="267" r:id="rId21"/>
    <p:sldId id="271" r:id="rId22"/>
    <p:sldId id="278" r:id="rId23"/>
    <p:sldId id="270" r:id="rId24"/>
    <p:sldId id="273" r:id="rId25"/>
    <p:sldId id="274" r:id="rId26"/>
    <p:sldId id="260" r:id="rId27"/>
    <p:sldId id="263" r:id="rId28"/>
    <p:sldId id="277" r:id="rId29"/>
    <p:sldId id="276" r:id="rId30"/>
    <p:sldId id="262" r:id="rId31"/>
    <p:sldId id="279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2EB"/>
    <a:srgbClr val="CCECFF"/>
    <a:srgbClr val="CAA661"/>
    <a:srgbClr val="CBA763"/>
    <a:srgbClr val="FFFFFF"/>
    <a:srgbClr val="545E64"/>
    <a:srgbClr val="353B3F"/>
    <a:srgbClr val="ECECEC"/>
    <a:srgbClr val="A2ABB0"/>
    <a:srgbClr val="262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12942-9543-4646-A6BF-81AB3457998B}" type="datetimeFigureOut">
              <a:rPr lang="hu-HU" smtClean="0"/>
              <a:t>2019. 04. 24.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04892-B9D8-4EC3-BC48-8EC8F7C3A0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218073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218073" y="5355072"/>
            <a:ext cx="3337027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18931" y="4945637"/>
            <a:ext cx="2923591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8930" y="5355072"/>
            <a:ext cx="2923591" cy="126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400" baseline="0" dirty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400" baseline="0" dirty="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400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007215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007214" y="5355073"/>
            <a:ext cx="3277953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baseline="0" dirty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400" baseline="0" dirty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400" dirty="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39845" y="2212304"/>
            <a:ext cx="228175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/>
          <p:cNvSpPr/>
          <p:nvPr userDrawn="1"/>
        </p:nvSpPr>
        <p:spPr>
          <a:xfrm>
            <a:off x="4737346" y="2212303"/>
            <a:ext cx="2281759" cy="228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 userDrawn="1"/>
        </p:nvSpPr>
        <p:spPr>
          <a:xfrm>
            <a:off x="8534848" y="2212303"/>
            <a:ext cx="2281759" cy="22817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3823335" y="716738"/>
            <a:ext cx="4201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08" y="556697"/>
            <a:ext cx="1200928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5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24" y="2331648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331648"/>
            <a:ext cx="5249634" cy="37344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992643"/>
            <a:ext cx="5249634" cy="30734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5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57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69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91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8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1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91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3275047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3275046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1112756" y="6324700"/>
            <a:ext cx="892629" cy="457471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353B3F">
                    <a:alpha val="50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501964" y="250318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290973" y="2503187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7079982" y="250318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868991" y="2503185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</p:spTree>
    <p:extLst>
      <p:ext uri="{BB962C8B-B14F-4D97-AF65-F5344CB8AC3E}">
        <p14:creationId xmlns:p14="http://schemas.microsoft.com/office/powerpoint/2010/main" val="831758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788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856464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856464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856464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6624541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6624541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6624541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</p:spTree>
    <p:extLst>
      <p:ext uri="{BB962C8B-B14F-4D97-AF65-F5344CB8AC3E}">
        <p14:creationId xmlns:p14="http://schemas.microsoft.com/office/powerpoint/2010/main" val="80031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8265" y="2552268"/>
            <a:ext cx="10772775" cy="1402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53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CAA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190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9134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2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27982" y="542282"/>
            <a:ext cx="6351308" cy="53639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53B3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0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 sz="3200">
                <a:solidFill>
                  <a:srgbClr val="545E64"/>
                </a:solidFill>
              </a:defRPr>
            </a:lvl1pPr>
            <a:lvl2pPr>
              <a:defRPr sz="2800">
                <a:solidFill>
                  <a:srgbClr val="545E64"/>
                </a:solidFill>
              </a:defRPr>
            </a:lvl2pPr>
            <a:lvl3pPr>
              <a:defRPr sz="2400">
                <a:solidFill>
                  <a:srgbClr val="545E64"/>
                </a:solidFill>
              </a:defRPr>
            </a:lvl3pPr>
            <a:lvl4pPr>
              <a:defRPr sz="2000">
                <a:solidFill>
                  <a:srgbClr val="545E64"/>
                </a:solidFill>
              </a:defRPr>
            </a:lvl4pPr>
            <a:lvl5pPr>
              <a:defRPr sz="2000">
                <a:solidFill>
                  <a:srgbClr val="545E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353B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97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2568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09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9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575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65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56" y="2011680"/>
            <a:ext cx="10753725" cy="4314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0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4"/>
            <a:ext cx="2628900" cy="541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98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353B3F">
                    <a:alpha val="5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8265" y="2147275"/>
            <a:ext cx="10772775" cy="1827566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02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rgbClr val="353B3F"/>
                </a:solidFill>
                <a:latin typeface="+mn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51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223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324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855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71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445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59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24" y="2331648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331648"/>
            <a:ext cx="5249634" cy="37344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992643"/>
            <a:ext cx="5249634" cy="30734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6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218073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218073" y="5355072"/>
            <a:ext cx="3337027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18931" y="4945637"/>
            <a:ext cx="2923591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8930" y="5355072"/>
            <a:ext cx="2923591" cy="126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400" baseline="0" dirty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400" baseline="0" dirty="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400" baseline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007215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20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007214" y="5355073"/>
            <a:ext cx="3277953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baseline="0" dirty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400" baseline="0" dirty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400" dirty="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39845" y="2212304"/>
            <a:ext cx="228175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/>
          <p:cNvSpPr/>
          <p:nvPr userDrawn="1"/>
        </p:nvSpPr>
        <p:spPr>
          <a:xfrm>
            <a:off x="4737346" y="2212303"/>
            <a:ext cx="2281759" cy="228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 userDrawn="1"/>
        </p:nvSpPr>
        <p:spPr>
          <a:xfrm>
            <a:off x="8534848" y="2212303"/>
            <a:ext cx="2281759" cy="22817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3823335" y="716738"/>
            <a:ext cx="4201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08" y="556697"/>
            <a:ext cx="1200928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3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8265" y="2552268"/>
            <a:ext cx="10772775" cy="1402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934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89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29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60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3821539" cy="530376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97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94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752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ECECE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335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81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24" y="2331648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331648"/>
            <a:ext cx="5249634" cy="37344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992643"/>
            <a:ext cx="5249634" cy="30734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1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774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226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16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26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0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9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64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3275047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3275046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1112756" y="6324700"/>
            <a:ext cx="892629" cy="457471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353B3F">
                    <a:alpha val="50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501964" y="250318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290973" y="2503187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7079982" y="250318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868991" y="2503185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	WHITE ICON</a:t>
            </a:r>
          </a:p>
        </p:txBody>
      </p:sp>
    </p:spTree>
    <p:extLst>
      <p:ext uri="{BB962C8B-B14F-4D97-AF65-F5344CB8AC3E}">
        <p14:creationId xmlns:p14="http://schemas.microsoft.com/office/powerpoint/2010/main" val="3832865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788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856464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856464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856464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6624541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6624541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6624541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icon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add WHITE ICON</a:t>
            </a:r>
          </a:p>
        </p:txBody>
      </p:sp>
    </p:spTree>
    <p:extLst>
      <p:ext uri="{BB962C8B-B14F-4D97-AF65-F5344CB8AC3E}">
        <p14:creationId xmlns:p14="http://schemas.microsoft.com/office/powerpoint/2010/main" val="3818776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CAA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190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9134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63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27982" y="542282"/>
            <a:ext cx="6351308" cy="53639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53B3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378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 sz="3200">
                <a:solidFill>
                  <a:srgbClr val="545E64"/>
                </a:solidFill>
              </a:defRPr>
            </a:lvl1pPr>
            <a:lvl2pPr>
              <a:defRPr sz="2800">
                <a:solidFill>
                  <a:srgbClr val="545E64"/>
                </a:solidFill>
              </a:defRPr>
            </a:lvl2pPr>
            <a:lvl3pPr>
              <a:defRPr sz="2400">
                <a:solidFill>
                  <a:srgbClr val="545E64"/>
                </a:solidFill>
              </a:defRPr>
            </a:lvl3pPr>
            <a:lvl4pPr>
              <a:defRPr sz="2000">
                <a:solidFill>
                  <a:srgbClr val="545E64"/>
                </a:solidFill>
              </a:defRPr>
            </a:lvl4pPr>
            <a:lvl5pPr>
              <a:defRPr sz="2000">
                <a:solidFill>
                  <a:srgbClr val="545E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353B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598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2568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00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ar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hu-HU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3821539" cy="530376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787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Dark">
    <p:bg>
      <p:bgPr>
        <a:solidFill>
          <a:srgbClr val="545E64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9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575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80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56" y="2011680"/>
            <a:ext cx="10753725" cy="4314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3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4"/>
            <a:ext cx="2628900" cy="541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46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353B3F">
                    <a:alpha val="5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8265" y="2147275"/>
            <a:ext cx="10772775" cy="1827566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358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rgbClr val="353B3F"/>
                </a:solidFill>
                <a:latin typeface="+mn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7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1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87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328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965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1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 dirty="0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211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60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24" y="2331648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331648"/>
            <a:ext cx="5249634" cy="37344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992643"/>
            <a:ext cx="5249634" cy="30734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2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61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hu-HU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ECECE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2EB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0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351927" y="6276001"/>
            <a:ext cx="1285453" cy="35456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36" r:id="rId2"/>
    <p:sldLayoutId id="2147483978" r:id="rId3"/>
    <p:sldLayoutId id="2147483979" r:id="rId4"/>
    <p:sldLayoutId id="2147483980" r:id="rId5"/>
    <p:sldLayoutId id="2147483941" r:id="rId6"/>
    <p:sldLayoutId id="2147483982" r:id="rId7"/>
    <p:sldLayoutId id="2147483983" r:id="rId8"/>
    <p:sldLayoutId id="2147484000" r:id="rId9"/>
    <p:sldLayoutId id="2147484001" r:id="rId10"/>
    <p:sldLayoutId id="2147484002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4005" r:id="rId18"/>
    <p:sldLayoutId id="2147484006" r:id="rId19"/>
    <p:sldLayoutId id="2147483872" r:id="rId20"/>
    <p:sldLayoutId id="2147483878" r:id="rId21"/>
    <p:sldLayoutId id="2147483888" r:id="rId22"/>
    <p:sldLayoutId id="2147483993" r:id="rId23"/>
    <p:sldLayoutId id="2147483994" r:id="rId24"/>
    <p:sldLayoutId id="2147483995" r:id="rId25"/>
    <p:sldLayoutId id="2147483996" r:id="rId26"/>
    <p:sldLayoutId id="2147483880" r:id="rId27"/>
    <p:sldLayoutId id="2147483865" r:id="rId28"/>
    <p:sldLayoutId id="2147483868" r:id="rId29"/>
    <p:sldLayoutId id="2147483892" r:id="rId30"/>
    <p:sldLayoutId id="2147483998" r:id="rId31"/>
    <p:sldLayoutId id="2147483893" r:id="rId32"/>
    <p:sldLayoutId id="2147483894" r:id="rId33"/>
    <p:sldLayoutId id="2147483895" r:id="rId34"/>
    <p:sldLayoutId id="2147483869" r:id="rId35"/>
    <p:sldLayoutId id="2147483999" r:id="rId3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120" baseline="0">
          <a:solidFill>
            <a:srgbClr val="CAA66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3B3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0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351927" y="6276001"/>
            <a:ext cx="1285453" cy="35456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3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026" r:id="rId18"/>
    <p:sldLayoutId id="2147484027" r:id="rId19"/>
    <p:sldLayoutId id="2147484028" r:id="rId20"/>
    <p:sldLayoutId id="2147484029" r:id="rId21"/>
    <p:sldLayoutId id="2147484030" r:id="rId22"/>
    <p:sldLayoutId id="2147484031" r:id="rId23"/>
    <p:sldLayoutId id="2147484032" r:id="rId24"/>
    <p:sldLayoutId id="2147484033" r:id="rId25"/>
    <p:sldLayoutId id="2147484034" r:id="rId26"/>
    <p:sldLayoutId id="2147484035" r:id="rId27"/>
    <p:sldLayoutId id="2147484036" r:id="rId28"/>
    <p:sldLayoutId id="2147484037" r:id="rId29"/>
    <p:sldLayoutId id="2147484038" r:id="rId30"/>
    <p:sldLayoutId id="2147484039" r:id="rId31"/>
    <p:sldLayoutId id="2147484040" r:id="rId32"/>
    <p:sldLayoutId id="2147484041" r:id="rId33"/>
    <p:sldLayoutId id="2147484042" r:id="rId34"/>
    <p:sldLayoutId id="2147484043" r:id="rId35"/>
    <p:sldLayoutId id="2147484044" r:id="rId3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120" baseline="0">
          <a:solidFill>
            <a:srgbClr val="CAA66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yt@esc5.net" TargetMode="External"/><Relationship Id="rId2" Type="http://schemas.openxmlformats.org/officeDocument/2006/relationships/hyperlink" Target="mailto:bschofield@esc5.net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portal.nhanow.com/certification_verification/" TargetMode="External"/><Relationship Id="rId7" Type="http://schemas.openxmlformats.org/officeDocument/2006/relationships/hyperlink" Target="https://www.tdlr.texas.gov/LicenseSearch/" TargetMode="External"/><Relationship Id="rId2" Type="http://schemas.openxmlformats.org/officeDocument/2006/relationships/hyperlink" Target="https://i7lp.integral7.com/durango/do/pr/prSearch?ownername=txna&amp;usertype=admin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registry.nccer.org/OnlineVerification/VerifyCardNumber" TargetMode="External"/><Relationship Id="rId5" Type="http://schemas.openxmlformats.org/officeDocument/2006/relationships/hyperlink" Target="http://608search.vgitraining.com/epasearch.php?limit=20" TargetMode="External"/><Relationship Id="rId4" Type="http://schemas.openxmlformats.org/officeDocument/2006/relationships/hyperlink" Target="https://emr.dads.state.tx.us/DadsEMRWeb/emrRegistrySearch.js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4E4CF6-6E12-4504-B326-B69D8BE7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Tracking Participants Post Exit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21217-0B8D-4D39-B091-65524A53EC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80150"/>
            <a:ext cx="1285875" cy="35401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6167535" y="2141951"/>
            <a:ext cx="4335538" cy="36961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Post Exit Tracking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Presented by Doug Mudd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16043" y="4547049"/>
            <a:ext cx="3677923" cy="997552"/>
            <a:chOff x="6167535" y="4483848"/>
            <a:chExt cx="4993155" cy="13542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535" y="4483848"/>
              <a:ext cx="4869759" cy="135427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037294" y="4483848"/>
              <a:ext cx="123396" cy="1354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5" y="482138"/>
            <a:ext cx="5727507" cy="4563687"/>
          </a:xfrm>
          <a:prstGeom prst="rect">
            <a:avLst/>
          </a:prstGeom>
          <a:ln w="76200">
            <a:solidFill>
              <a:srgbClr val="B57712"/>
            </a:solidFill>
          </a:ln>
        </p:spPr>
      </p:pic>
    </p:spTree>
    <p:extLst>
      <p:ext uri="{BB962C8B-B14F-4D97-AF65-F5344CB8AC3E}">
        <p14:creationId xmlns:p14="http://schemas.microsoft.com/office/powerpoint/2010/main" val="346363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D50-4AD7-4CDE-934A-03C75C36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4"/>
            <a:ext cx="10772775" cy="6528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57FF-C811-406E-B1DD-BA01D0F4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42" y="1265129"/>
            <a:ext cx="10773157" cy="4496844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There is no one  TEAMS report  available to track all student  information.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Difficult to stay on top of post-exit students because new students  exit every month. </a:t>
            </a:r>
          </a:p>
          <a:p>
            <a:pPr marL="0" lvl="2" indent="0">
              <a:buNone/>
            </a:pPr>
            <a:r>
              <a:rPr lang="en-US" dirty="0"/>
              <a:t>(We are developing a system to contact students once a quarter prioritizing IET /HSE students.)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Students’ contact info changes  or they don’t answer when calling.</a:t>
            </a:r>
          </a:p>
          <a:p>
            <a:pPr marL="0" lvl="2" indent="0">
              <a:buNone/>
            </a:pPr>
            <a:r>
              <a:rPr lang="en-US" dirty="0"/>
              <a:t>(We are making sure we tell students at orientation that we will be contacting them about documenting their success)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It’s awkward asking students  who have exited to come back for a post-test  and then not allowing them to return to class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59CD-D7ED-4F3D-9BD0-5C7BDFF60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0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D50-4AD7-4CDE-934A-03C75C36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57FF-C811-406E-B1DD-BA01D0F4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980104"/>
            <a:ext cx="10773157" cy="3789597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Use multiple  modes of communication to track  students: email, texting, phone calls, etc.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When calling, it’s most effective using  someone familiar  to students  such as their teacher, coordinator or counselor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Will have greater likelihood of success in obtaining employment and credential info shortly after course completion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When possible, it’s best to track credentials  through database yourself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Or get Training Providers to do your IET student tracking for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59CD-D7ED-4F3D-9BD0-5C7BDFF60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9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>
            <a:extLst>
              <a:ext uri="{FF2B5EF4-FFF2-40B4-BE49-F238E27FC236}">
                <a16:creationId xmlns:a16="http://schemas.microsoft.com/office/drawing/2014/main" id="{BD4E4CF6-6E12-4504-B326-B69D8BE7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US" dirty="0">
                <a:solidFill>
                  <a:schemeClr val="tx2"/>
                </a:solidFill>
              </a:rPr>
              <a:t>Tracking Participants Post Exit	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C7BF843-FF30-4369-9A5D-E9D6E3B103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6190" y="587829"/>
            <a:ext cx="5094515" cy="5589036"/>
          </a:xfrm>
        </p:spPr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67B9EC-B1E5-4E5F-B201-C002FBEF50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Region 5 Education Service Center Adult Education and Literacy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Brenda Schofield, Director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Sherrie Thomas, Co-Director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21217-0B8D-4D39-B091-65524A53EC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80150"/>
            <a:ext cx="1285875" cy="35401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4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87483" y="186416"/>
            <a:ext cx="922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Open Sans Semibold"/>
              </a:rPr>
              <a:t>New Vision for Post-Exit Follow-up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956" y="938623"/>
            <a:ext cx="1073173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Program needed to find ways to improve performance in post-exit  follow-up</a:t>
            </a:r>
          </a:p>
          <a:p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Our experience with our Jobs for America’s Graduates supplemental AEL program has given us insight into how we can develop new procedures for  tracking and collecting follow-up information on our AEL participants who are exiting the program.</a:t>
            </a:r>
          </a:p>
          <a:p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We are working within reporting requirements for WIOA and discovering best practices.</a:t>
            </a:r>
            <a:b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</a:br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  <a:p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Open Sans Semibold" panose="020B07060308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8140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956" y="254506"/>
            <a:ext cx="108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Open Sans Semibold"/>
              </a:rPr>
              <a:t>JAG: A Supplemental Funded AEL Program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578" y="1559858"/>
            <a:ext cx="1096527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Open Sans Semibold" panose="020B0706030804020204"/>
              </a:rPr>
              <a:t>JAG: Jobs for America’s Graduates is set up as a High School Equivalency Academy</a:t>
            </a:r>
          </a:p>
          <a:p>
            <a:endParaRPr lang="en-US" sz="24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Open Sans Semibold" panose="020B0706030804020204"/>
              </a:rPr>
              <a:t>Currently:  Adult Ed JAG Career Academy</a:t>
            </a:r>
          </a:p>
          <a:p>
            <a:endParaRPr lang="en-US" sz="24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Open Sans Semibold" panose="020B0706030804020204"/>
              </a:rPr>
              <a:t>Future Expansion: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en Sans Semibold" panose="020B0706030804020204"/>
              </a:rPr>
              <a:t>AEL JAG Allied Health Career Academy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Open Sans Semibold" panose="020B0706030804020204"/>
              </a:rPr>
              <a:t>AEL JAG Construction Career Academy, etc. </a:t>
            </a:r>
          </a:p>
          <a:p>
            <a:endParaRPr lang="en-US" sz="24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Open Sans Semibold" panose="020B0706030804020204"/>
              </a:rPr>
              <a:t>50% funding from employer partnership with Entergy Texas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Open Sans Semibold" panose="020B0706030804020204"/>
              </a:rPr>
              <a:t>50% matching funding under TWC’s TIP Texas Industry Partnership (procured by SETX Workforce Solutions for Board partnership with Region 5 ESC Adult Ed)</a:t>
            </a: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Open Sans Semibold" panose="020B0706030804020204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Open Sans Semibold" panose="020B0706030804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7254" y="6466788"/>
            <a:ext cx="117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Semibold" panose="020B0706030804020204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2456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1766" y="390698"/>
            <a:ext cx="1091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Open Sans Semibold"/>
              </a:rPr>
              <a:t>JAG: A Supplemental Funded AEL Program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767" y="1758868"/>
            <a:ext cx="109146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Follow-up is holistic in its approach</a:t>
            </a:r>
          </a:p>
          <a:p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The program employs Career Specialists whose job responsibilities align perfectly with those of  AEL Career Navigators.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Career Specialists/ Career Navigators provide career guidance, counseling, and case management from the time the student enrolls, through the first 12 months after exiting the program.            </a:t>
            </a:r>
          </a:p>
          <a:p>
            <a:endParaRPr lang="en-US" sz="3600" dirty="0">
              <a:solidFill>
                <a:schemeClr val="bg1"/>
              </a:solidFill>
              <a:latin typeface="Open Sans Semibold" panose="020B0706030804020204"/>
            </a:endParaRPr>
          </a:p>
          <a:p>
            <a:endParaRPr lang="en-US" sz="3600" dirty="0">
              <a:solidFill>
                <a:schemeClr val="bg1"/>
              </a:solidFill>
              <a:latin typeface="Open Sans Semibold" panose="020B0706030804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5353" y="6391373"/>
            <a:ext cx="1446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BC9850">
                    <a:lumMod val="60000"/>
                    <a:lumOff val="40000"/>
                  </a:srgbClr>
                </a:solidFill>
                <a:latin typeface="Open Sans Semibold" panose="020B0706030804020204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212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454FB6-E070-45C0-824F-3D8887EF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2334"/>
            <a:ext cx="10772775" cy="116167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How  We  Identify  Exited  Students: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5D29A-5C42-4250-89FF-F2A6084D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126185"/>
            <a:ext cx="10773157" cy="57318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3600" dirty="0"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2"/>
                </a:solidFill>
                <a:latin typeface="Open Sans Semibold" panose="020B0706030804020204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POP report from TEAMS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and……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Open Sans Semibold" panose="020B0706030804020204"/>
              </a:rPr>
              <a:t>Workforce Solutions partnership helps us identify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Open Sans Semibold" panose="020B0706030804020204"/>
              </a:rPr>
              <a:t>co-enrolled students who exit the program.</a:t>
            </a: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2"/>
                </a:solidFill>
                <a:latin typeface="Open Sans Semibold" panose="020B0706030804020204"/>
              </a:rPr>
              <a:t> We leverage resources by working with Workforce Solutions: Co-enroll students in WIOA Youth program to provide supportive services, tuition for training, and funds for Paid Internships at $9.00+ per hour.  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alpha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5382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How  We  Identify  Exited  Students: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2"/>
                </a:solidFill>
                <a:latin typeface="Open Sans Semibold" panose="020B0706030804020204"/>
              </a:rPr>
              <a:t>We try to match WIOA exit requirements with exit from the active phase of the Adult Ed JAG Career Academy.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  <a:latin typeface="Open Sans Semibold" panose="020B0706030804020204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2"/>
                </a:solidFill>
                <a:latin typeface="Open Sans Semibold" panose="020B0706030804020204"/>
              </a:rPr>
              <a:t>When a student is co-enrolled in WIOA and exits WIOA,  follow-up begins upon exit from WIOA.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17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6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Open Sans Light" panose="020B0306030504020204"/>
              </a:rPr>
              <a:t>Identifying and Tracking </a:t>
            </a:r>
            <a:r>
              <a:rPr lang="en-US" b="1" dirty="0" err="1">
                <a:solidFill>
                  <a:schemeClr val="tx2"/>
                </a:solidFill>
                <a:latin typeface="Open Sans Light" panose="020B0306030504020204"/>
              </a:rPr>
              <a:t>Exiters</a:t>
            </a:r>
            <a:r>
              <a:rPr lang="en-US" b="1" dirty="0">
                <a:solidFill>
                  <a:schemeClr val="tx2"/>
                </a:solidFill>
                <a:latin typeface="Open Sans Light" panose="020B0306030504020204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1737360"/>
            <a:ext cx="10773157" cy="454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We utilize the POP report at least bi-weekly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identify and track disengaged students prior to exit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identify students who have exited the program</a:t>
            </a: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As we identify and discover best practices for our program, we will categorize </a:t>
            </a:r>
            <a:r>
              <a:rPr lang="en-US" sz="2800" b="1" dirty="0" err="1">
                <a:solidFill>
                  <a:schemeClr val="tx2"/>
                </a:solidFill>
                <a:latin typeface="Open Sans Semibold" panose="020B0706030804020204"/>
              </a:rPr>
              <a:t>exiters</a:t>
            </a:r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Exited students who completed their goals 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Exited students who are disengaged and did not 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18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0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6C6D-0C78-499E-A9CD-D6F69C27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6613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Tracking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0B2-672B-4205-B15F-4B3AA8A8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679331"/>
            <a:ext cx="10773157" cy="4069105"/>
          </a:xfrm>
        </p:spPr>
        <p:txBody>
          <a:bodyPr>
            <a:normAutofit lnSpcReduction="10000"/>
          </a:bodyPr>
          <a:lstStyle/>
          <a:p>
            <a:endParaRPr lang="en-US" i="1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i="0" dirty="0">
                <a:solidFill>
                  <a:schemeClr val="tx2"/>
                </a:solidFill>
                <a:latin typeface="Open Sans Semibold" panose="020B0706030804020204"/>
              </a:rPr>
              <a:t>We work with our partner, Workforce Solutions SETX caseworkers to track post-exit WIOA Youth and other co-enrolled students.</a:t>
            </a:r>
          </a:p>
          <a:p>
            <a:pPr marL="0" lvl="2" indent="0">
              <a:buNone/>
            </a:pPr>
            <a:endParaRPr lang="en-US" sz="2400" i="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0" lvl="2" indent="0">
              <a:buNone/>
            </a:pPr>
            <a:endParaRPr lang="en-US" sz="2400" i="0" dirty="0">
              <a:solidFill>
                <a:schemeClr val="tx2"/>
              </a:solidFill>
              <a:latin typeface="Open Sans Semibold" panose="020B0706030804020204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i="0" dirty="0">
                <a:solidFill>
                  <a:schemeClr val="tx2"/>
                </a:solidFill>
                <a:latin typeface="Open Sans Semibold" panose="020B0706030804020204"/>
              </a:rPr>
              <a:t>We connect with our partner, Workforce Solutions SETX to track post-exit students who have obtained employment.</a:t>
            </a:r>
          </a:p>
          <a:p>
            <a:pPr marL="0" lvl="2" indent="0">
              <a:buNone/>
            </a:pPr>
            <a:endParaRPr lang="en-US" sz="2400" i="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0" lvl="2" indent="0">
              <a:buNone/>
            </a:pPr>
            <a:endParaRPr lang="en-US" sz="2400" i="0" dirty="0">
              <a:solidFill>
                <a:schemeClr val="tx2"/>
              </a:solidFill>
              <a:latin typeface="Open Sans Semibold" panose="020B0706030804020204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i="0" dirty="0">
                <a:solidFill>
                  <a:schemeClr val="tx2"/>
                </a:solidFill>
                <a:latin typeface="Open Sans Semibold" panose="020B0706030804020204"/>
              </a:rPr>
              <a:t>We connect with our training providers/ college partners to help identify </a:t>
            </a:r>
            <a:r>
              <a:rPr lang="en-US" sz="2400" i="0" dirty="0" err="1">
                <a:solidFill>
                  <a:schemeClr val="tx2"/>
                </a:solidFill>
                <a:latin typeface="Open Sans Semibold" panose="020B0706030804020204"/>
              </a:rPr>
              <a:t>exiters</a:t>
            </a:r>
            <a:r>
              <a:rPr lang="en-US" sz="2400" i="0" dirty="0">
                <a:solidFill>
                  <a:schemeClr val="tx2"/>
                </a:solidFill>
                <a:latin typeface="Open Sans Semibold" panose="020B0706030804020204"/>
              </a:rPr>
              <a:t> who have achieved a credential.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C3640-9226-4EC8-9DBF-EEE28FCE0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19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8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6C6D-0C78-499E-A9CD-D6F69C27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661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Tracking Model: What Are We Tracking?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0B2-672B-4205-B15F-4B3AA8A8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679331"/>
            <a:ext cx="10773157" cy="4069105"/>
          </a:xfrm>
        </p:spPr>
        <p:txBody>
          <a:bodyPr>
            <a:normAutofit/>
          </a:bodyPr>
          <a:lstStyle/>
          <a:p>
            <a:r>
              <a:rPr lang="en-US" i="1" dirty="0"/>
              <a:t>We track the following info depending on type of student:</a:t>
            </a:r>
          </a:p>
          <a:p>
            <a:pPr marL="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IET/HSE student: Credentials, HSEs, post-tests, skills progression, employment status, college enrollment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Entrepreneurial students: Expanded or opened business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Other students: employment, type of job, post-tests, reason students exited</a:t>
            </a:r>
          </a:p>
          <a:p>
            <a:pPr lvl="2">
              <a:buNone/>
            </a:pPr>
            <a:r>
              <a:rPr lang="en-US" dirty="0"/>
              <a:t> 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C3640-9226-4EC8-9DBF-EEE28FCE0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59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315884"/>
            <a:ext cx="10772775" cy="14464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Tracking Model: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1030778"/>
            <a:ext cx="10773157" cy="52487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4000" dirty="0">
              <a:solidFill>
                <a:schemeClr val="bg1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chemeClr val="tx2"/>
                </a:solidFill>
                <a:latin typeface="Open Sans Semibold" panose="020B0706030804020204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The follow-up phase is individualized.</a:t>
            </a:r>
          </a:p>
          <a:p>
            <a:pPr marL="0" indent="0">
              <a:buNone/>
            </a:pPr>
            <a:endParaRPr lang="en-US" sz="35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500" dirty="0">
                <a:solidFill>
                  <a:schemeClr val="tx2"/>
                </a:solidFill>
                <a:latin typeface="Open Sans Semibold" panose="020B0706030804020204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JAG students are generally placed in Follow-Up after: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completing all JAG competencies and obtaining a HSE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earning a credential, enlisting in the military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enrolling in college (if not attending IET or AEL),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not attending class, moving out of the area/ state, and/ or being incarcerated etc...</a:t>
            </a:r>
          </a:p>
          <a:p>
            <a:pPr marL="0" indent="0">
              <a:buNone/>
            </a:pPr>
            <a:endParaRPr lang="en-US" sz="4000" dirty="0">
              <a:solidFill>
                <a:schemeClr val="tx2"/>
              </a:solidFill>
              <a:latin typeface="Open Sans Semibold" panose="020B070603080402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20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63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240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Tracking Model: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078182"/>
            <a:ext cx="10773157" cy="42013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Open Sans Semibold" panose="020B0706030804020204"/>
              </a:rPr>
              <a:t>Career Specialists/ Career Navigators keep in touch with students during 12 month Follow-up after exit.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Open Sans Semibold" panose="020B0706030804020204"/>
              </a:rPr>
              <a:t>We will hire an additional Career Navigator to provide AEL student follow-up.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Open Sans Semibold" panose="020B0706030804020204"/>
              </a:rPr>
              <a:t>When possible, follow-up is best done by the staff who has a relationship with the participant.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  <a:latin typeface="Open Sans Semibold" panose="020B0706030804020204"/>
              </a:rPr>
              <a:t>Preferred method of contact is face-to-face; contacts are also made via phone, text, email, social media, and alternative contacts listed on data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1547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Tracking/ Keeping in Touch with Alumni/ </a:t>
            </a:r>
            <a:r>
              <a:rPr lang="en-US" sz="3600" b="1" dirty="0" err="1">
                <a:solidFill>
                  <a:schemeClr val="tx2"/>
                </a:solidFill>
              </a:rPr>
              <a:t>Exiters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1571105"/>
            <a:ext cx="10773157" cy="4708397"/>
          </a:xfrm>
        </p:spPr>
        <p:txBody>
          <a:bodyPr>
            <a:normAutofit fontScale="25000" lnSpcReduction="20000"/>
          </a:bodyPr>
          <a:lstStyle/>
          <a:p>
            <a:endParaRPr lang="en-US" sz="11100" b="1" dirty="0">
              <a:latin typeface="MS Office Symbol Semibold" panose="01000000000000000000" pitchFamily="2" charset="0"/>
              <a:ea typeface="MS Office Symbol Semibold" panose="01000000000000000000" pitchFamily="2" charset="0"/>
            </a:endParaRPr>
          </a:p>
          <a:p>
            <a:r>
              <a:rPr lang="en-US" sz="14400" b="1" dirty="0">
                <a:solidFill>
                  <a:schemeClr val="tx2"/>
                </a:solidFill>
                <a:latin typeface="MS Office Symbol Semibold" panose="01000000000000000000" pitchFamily="2" charset="0"/>
                <a:ea typeface="MS Office Symbol Semibold" panose="01000000000000000000" pitchFamily="2" charset="0"/>
              </a:rPr>
              <a:t>1.  </a:t>
            </a:r>
            <a:r>
              <a:rPr lang="en-US" sz="14400" b="1" dirty="0">
                <a:solidFill>
                  <a:schemeClr val="tx2"/>
                </a:solidFill>
                <a:latin typeface="Open Sans Semibold" panose="020B0706030804020204"/>
              </a:rPr>
              <a:t>Remind</a:t>
            </a:r>
            <a:r>
              <a:rPr lang="en-US" sz="14400" dirty="0">
                <a:solidFill>
                  <a:schemeClr val="tx2"/>
                </a:solidFill>
                <a:latin typeface="Open Sans Semibold" panose="020B0706030804020204"/>
              </a:rPr>
              <a:t> </a:t>
            </a:r>
            <a:r>
              <a:rPr lang="en-US" sz="14400" dirty="0">
                <a:solidFill>
                  <a:schemeClr val="tx2"/>
                </a:solidFill>
              </a:rPr>
              <a:t> </a:t>
            </a:r>
          </a:p>
          <a:p>
            <a:endParaRPr lang="en-US" sz="8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chemeClr val="tx2"/>
                </a:solidFill>
                <a:latin typeface="Open Sans Semibold" panose="020B0706030804020204"/>
              </a:rPr>
              <a:t> Most exiting students visit with instructor face-to-face before leaving to let them know why they can no longer attend class. 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96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chemeClr val="tx2"/>
                </a:solidFill>
                <a:latin typeface="Open Sans Semibold" panose="020B0706030804020204"/>
              </a:rPr>
              <a:t>Just as we communicated through Remind when they were active students, we continue to stay in touch with brief messages and updates after students exit. 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12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1200" dirty="0">
                <a:solidFill>
                  <a:schemeClr val="tx2"/>
                </a:solidFill>
                <a:latin typeface="Open Sans Semibold" panose="020B0706030804020204"/>
              </a:rPr>
              <a:t>Students like to stay abreast of new career paths and learning opportunities. Remind provides a very user-friendly way to do so.</a:t>
            </a:r>
          </a:p>
          <a:p>
            <a:br>
              <a:rPr lang="en-US" sz="3000" dirty="0"/>
            </a:br>
            <a:endParaRPr lang="en-US" sz="3000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22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09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0"/>
            <a:ext cx="11582400" cy="118532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Tracking/ Keeping in Touch with Alumni/ </a:t>
            </a:r>
            <a:r>
              <a:rPr lang="en-US" sz="4000" b="1" dirty="0" err="1">
                <a:solidFill>
                  <a:schemeClr val="tx2"/>
                </a:solidFill>
              </a:rPr>
              <a:t>Exiters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1296785"/>
            <a:ext cx="10773157" cy="4871259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tx2"/>
                </a:solidFill>
                <a:latin typeface="Open Sans Semibold" panose="020B0706030804020204"/>
              </a:rPr>
              <a:t>2.  </a:t>
            </a:r>
            <a:r>
              <a:rPr lang="en-US" sz="4000" b="1" dirty="0">
                <a:solidFill>
                  <a:schemeClr val="tx2"/>
                </a:solidFill>
                <a:latin typeface="Open Sans Semibold" panose="020B0706030804020204"/>
              </a:rPr>
              <a:t>Email</a:t>
            </a:r>
            <a:r>
              <a:rPr lang="en-US" sz="4000" dirty="0">
                <a:solidFill>
                  <a:schemeClr val="tx2"/>
                </a:solidFill>
                <a:latin typeface="Open Sans Semibold" panose="020B0706030804020204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We keep up-to-date with former students, whose numbers are not accepted by Remind, through email.  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Student </a:t>
            </a:r>
            <a:r>
              <a:rPr lang="en-US" sz="3200" dirty="0" err="1">
                <a:solidFill>
                  <a:schemeClr val="tx2"/>
                </a:solidFill>
                <a:latin typeface="Open Sans Semibold" panose="020B0706030804020204"/>
              </a:rPr>
              <a:t>exiters</a:t>
            </a: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 sometimes have "how to" questions or need letters of recommendation or references for jobs. Email allows for the transfer of that information. 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Tech Team sets up a listserv for exiting students so we can keep them in-the-loop about various opportunities and events, and send surveys, and other post-exit tracking etc.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23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1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1077576" cy="140274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Tracking/ Keeping in Touch with Alumni/ </a:t>
            </a:r>
            <a:r>
              <a:rPr lang="en-US" sz="4000" b="1" dirty="0" err="1">
                <a:solidFill>
                  <a:schemeClr val="tx2"/>
                </a:solidFill>
              </a:rPr>
              <a:t>Exiters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1699490"/>
            <a:ext cx="10773157" cy="4518429"/>
          </a:xfrm>
        </p:spPr>
        <p:txBody>
          <a:bodyPr>
            <a:normAutofit lnSpcReduction="10000"/>
          </a:bodyPr>
          <a:lstStyle/>
          <a:p>
            <a:endParaRPr lang="en-US" sz="3200" dirty="0"/>
          </a:p>
          <a:p>
            <a:r>
              <a:rPr lang="en-US" sz="3200" dirty="0">
                <a:solidFill>
                  <a:schemeClr val="tx2"/>
                </a:solidFill>
              </a:rPr>
              <a:t>3.  </a:t>
            </a:r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Face-to-Face Visits </a:t>
            </a: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 Exiting students who remain in the area or return to the area occasionally are encouraged to visit our classes when they can.  </a:t>
            </a:r>
          </a:p>
          <a:p>
            <a:b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</a:br>
            <a:r>
              <a:rPr lang="en-US" sz="3200" dirty="0">
                <a:solidFill>
                  <a:schemeClr val="tx2"/>
                </a:solidFill>
              </a:rPr>
              <a:t>4.  </a:t>
            </a:r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Certificate of Participation and Progress/Invitation to Return </a:t>
            </a: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 Upon exit, we like to give or send a certificate of participation and progress along with an open invitation to return to class when conditions are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24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4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D50-4AD7-4CDE-934A-03C75C36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135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Open Sans Semibold" panose="020B0706030804020204"/>
              </a:rPr>
              <a:t>Performance: </a:t>
            </a:r>
            <a:br>
              <a:rPr lang="en-US" b="1" dirty="0">
                <a:solidFill>
                  <a:schemeClr val="tx2"/>
                </a:solidFill>
                <a:latin typeface="Open Sans Semibold" panose="020B0706030804020204"/>
              </a:rPr>
            </a:br>
            <a:r>
              <a:rPr lang="en-US" b="1" dirty="0">
                <a:solidFill>
                  <a:schemeClr val="tx2"/>
                </a:solidFill>
                <a:latin typeface="Open Sans Semibold" panose="020B0706030804020204"/>
              </a:rPr>
              <a:t>Who is Responsible for Data Entry?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57FF-C811-406E-B1DD-BA01D0F4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513036"/>
            <a:ext cx="10773157" cy="4766466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  <a:cs typeface="Times New Roman" panose="02020603050405020304" pitchFamily="18" charset="0"/>
              </a:rPr>
              <a:t>The JAG Career Specialists, AEL Career Navigators and key bilingual instructors are responsible for following up and tracking participants who have exited.</a:t>
            </a:r>
          </a:p>
          <a:p>
            <a:pPr marL="0" indent="0">
              <a:buNone/>
            </a:pPr>
            <a:endParaRPr lang="en-US" sz="9600" dirty="0">
              <a:solidFill>
                <a:schemeClr val="tx2"/>
              </a:solidFill>
              <a:latin typeface="Open Sans Semibold" panose="020B0706030804020204"/>
            </a:endParaRPr>
          </a:p>
          <a:p>
            <a:endParaRPr lang="en-US" sz="96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</a:rPr>
              <a:t>Post-exit data will be entered into TEAMS by the JAG Specialist, Career Navigator, or instructor. </a:t>
            </a:r>
          </a:p>
          <a:p>
            <a:r>
              <a:rPr lang="en-US" sz="9600" dirty="0">
                <a:solidFill>
                  <a:schemeClr val="accent5">
                    <a:lumMod val="50000"/>
                    <a:lumOff val="50000"/>
                  </a:schemeClr>
                </a:solidFill>
                <a:latin typeface="Open Sans Semibold" panose="020B0706030804020204"/>
              </a:rPr>
              <a:t> </a:t>
            </a:r>
          </a:p>
          <a:p>
            <a:endParaRPr lang="en-US" sz="7000" dirty="0">
              <a:solidFill>
                <a:schemeClr val="accent5">
                  <a:lumMod val="50000"/>
                  <a:lumOff val="50000"/>
                </a:schemeClr>
              </a:solidFill>
              <a:latin typeface="Open Sans Semibold" panose="020B0706030804020204"/>
            </a:endParaRPr>
          </a:p>
          <a:p>
            <a:pPr lvl="1"/>
            <a:r>
              <a:rPr lang="en-US" sz="7000" i="1" dirty="0">
                <a:latin typeface="Open Sans Semibold" panose="020B0706030804020204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59CD-D7ED-4F3D-9BD0-5C7BDFF60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25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33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C73E-40B8-4C7B-BCB1-9FFE47F7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0"/>
            <a:ext cx="10772775" cy="169025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Performance: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Collecting Documentation for Post-exit Measures:</a:t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D7E1-D44C-4CE6-B935-5296765FC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147156"/>
            <a:ext cx="10773157" cy="5132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tx2"/>
                </a:solidFill>
              </a:rPr>
              <a:t>All Students: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tx2"/>
                </a:solidFill>
                <a:latin typeface="Open Sans Semibold" panose="020B0706030804020204"/>
              </a:rPr>
              <a:t>Each student is contacted individually and follow-up data is entered into JAG MIS, TEAMS, and TWIST as appropriate.</a:t>
            </a: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Open Sans Semibold" panose="020B0706030804020204"/>
            </a:endParaRPr>
          </a:p>
          <a:p>
            <a:pPr marL="0" indent="0">
              <a:buNone/>
            </a:pPr>
            <a:r>
              <a:rPr lang="en-US" sz="4300" b="1" dirty="0">
                <a:solidFill>
                  <a:schemeClr val="tx2"/>
                </a:solidFill>
                <a:latin typeface="Open Sans Light" panose="020B0306030504020204"/>
              </a:rPr>
              <a:t>Entrance into Post-secondary Education: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If students are in college or the military, verification of enrollment or enlistment occurs with registrars and recruiters.</a:t>
            </a:r>
          </a:p>
          <a:p>
            <a:pPr marL="0" indent="0">
              <a:buNone/>
            </a:pPr>
            <a:endParaRPr lang="en-US" sz="14400" b="1" dirty="0">
              <a:solidFill>
                <a:schemeClr val="bg1"/>
              </a:solidFill>
              <a:latin typeface="Open Sans Light" panose="020B0306030504020204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6A39-4343-4A1B-A73B-0407450A47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alpha val="50000"/>
                </a:schemeClr>
              </a:solidFill>
            </a:endParaRPr>
          </a:p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28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83128"/>
            <a:ext cx="10772775" cy="16594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Performance: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Collecting Documentation for Post-exit Measures: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74" y="1607127"/>
            <a:ext cx="10896741" cy="46415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>
                <a:solidFill>
                  <a:schemeClr val="tx2"/>
                </a:solidFill>
                <a:latin typeface="Open Sans Semibold" panose="020B0706030804020204"/>
              </a:rPr>
              <a:t>Entrance into employment: </a:t>
            </a:r>
            <a:r>
              <a:rPr lang="en-US" sz="11200" dirty="0">
                <a:solidFill>
                  <a:schemeClr val="tx2"/>
                </a:solidFill>
                <a:latin typeface="Open Sans Semibold" panose="020B0706030804020204"/>
              </a:rPr>
              <a:t>We track employment, wage, title, and hours worked per week for </a:t>
            </a:r>
            <a:r>
              <a:rPr lang="en-US" sz="11200" dirty="0" err="1">
                <a:solidFill>
                  <a:schemeClr val="tx2"/>
                </a:solidFill>
                <a:latin typeface="Open Sans Semibold" panose="020B0706030804020204"/>
              </a:rPr>
              <a:t>exiters</a:t>
            </a:r>
            <a:r>
              <a:rPr lang="en-US" sz="11200" dirty="0">
                <a:solidFill>
                  <a:schemeClr val="tx2"/>
                </a:solidFill>
                <a:latin typeface="Open Sans Semibold" panose="020B0706030804020204"/>
              </a:rPr>
              <a:t> who are employed.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</a:rPr>
              <a:t>Students are contacted once each month, usually by a site visit on the job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</a:rPr>
              <a:t>Employers are contacted at least once each quarter</a:t>
            </a:r>
          </a:p>
          <a:p>
            <a:pPr marL="0" indent="0">
              <a:buNone/>
            </a:pPr>
            <a:endParaRPr lang="en-US" sz="7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2800" b="1" dirty="0">
                <a:solidFill>
                  <a:schemeClr val="tx2"/>
                </a:solidFill>
                <a:latin typeface="Open Sans Semibold" panose="020B0706030804020204"/>
              </a:rPr>
              <a:t>Credential Verification: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</a:rPr>
              <a:t>Most IET students we support must agree to continue in AEL classes until after they obtain a credential. 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</a:rPr>
              <a:t>Students give instructor a copy of their credential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</a:rPr>
              <a:t>Staff finds verification of certification through online registries (Example: CNA).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solidFill>
                  <a:schemeClr val="tx2"/>
                </a:solidFill>
                <a:latin typeface="Open Sans Semibold" panose="020B0706030804020204"/>
              </a:rPr>
              <a:t>Verify credential attainment through college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27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7231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Challenges:  Our Plans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1346662"/>
            <a:ext cx="10773157" cy="493284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Open Sans Semibold" panose="020B0706030804020204"/>
              </a:rPr>
              <a:t>We continue to discover best practices as we discover what strategies work….and what strategies don’t  work….for our identifying and tracking post-exit students.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Follow-up needs to be part of the agreement between the program and the participant from enrollment forward.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Necessity of follow-up needs to be communicated to the student throughout the student’s participation.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28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5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D50-4AD7-4CDE-934A-03C75C36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Challenges:  Our Plans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57FF-C811-406E-B1DD-BA01D0F4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980104"/>
            <a:ext cx="10773157" cy="4096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Student should inform staff of employment, training, etc. status via text, call or email each week during active participation in the program </a:t>
            </a:r>
            <a:r>
              <a:rPr lang="en-US" sz="2800" i="1" dirty="0">
                <a:solidFill>
                  <a:schemeClr val="tx2"/>
                </a:solidFill>
                <a:latin typeface="Open Sans Semibold" panose="020B0706030804020204"/>
              </a:rPr>
              <a:t>and </a:t>
            </a: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post-exit. Ask the student the best method to follow their success. 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Include the student in follow-up planning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Open Sans Semibold" panose="020B070603080402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Open Sans Semibold" panose="020B0706030804020204"/>
              </a:rPr>
              <a:t>Follow-up plan should include multiple methods so staff can execute individualized follow-ups.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59CD-D7ED-4F3D-9BD0-5C7BDFF60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29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2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454FB6-E070-45C0-824F-3D8887EF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Identifying </a:t>
            </a:r>
            <a:r>
              <a:rPr lang="en-US" dirty="0" err="1">
                <a:solidFill>
                  <a:schemeClr val="bg1"/>
                </a:solidFill>
              </a:rPr>
              <a:t>Exiters</a:t>
            </a:r>
            <a:r>
              <a:rPr lang="en-US" dirty="0">
                <a:solidFill>
                  <a:schemeClr val="bg1"/>
                </a:solidFill>
              </a:rPr>
              <a:t>: Who Is Being Tracked?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5D29A-5C42-4250-89FF-F2A6084D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902279"/>
            <a:ext cx="10773157" cy="3867422"/>
          </a:xfrm>
        </p:spPr>
        <p:txBody>
          <a:bodyPr>
            <a:normAutofit/>
          </a:bodyPr>
          <a:lstStyle/>
          <a:p>
            <a:r>
              <a:rPr lang="en-US" i="1" dirty="0"/>
              <a:t>Tracked Students are categorized in the following ways: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 Pre-Poppers (Students  with less than 12 hours)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Non-post-tested Pre-</a:t>
            </a:r>
            <a:r>
              <a:rPr lang="en-US" i="1" dirty="0" err="1"/>
              <a:t>Exiters</a:t>
            </a:r>
            <a:r>
              <a:rPr lang="en-US" i="1" dirty="0"/>
              <a:t> (Students with 12 or more hours who have been absent from class for 20-80 days without a post-test)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Non-post-tested </a:t>
            </a:r>
            <a:r>
              <a:rPr lang="en-US" i="1" dirty="0" err="1"/>
              <a:t>Exiters</a:t>
            </a:r>
            <a:r>
              <a:rPr lang="en-US" i="1" dirty="0"/>
              <a:t> (Students with12 + who exited from class 90 + days)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IET students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0694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Contact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Brenda Schofield: </a:t>
            </a:r>
            <a:r>
              <a:rPr lang="en-US" sz="3200" dirty="0">
                <a:solidFill>
                  <a:srgbClr val="002060"/>
                </a:solidFill>
                <a:latin typeface="Open Sans Semibold" panose="020B0706030804020204"/>
                <a:hlinkClick r:id="rId2"/>
              </a:rPr>
              <a:t>bschofield@esc5.net</a:t>
            </a:r>
            <a:endParaRPr lang="en-US" sz="3200" dirty="0">
              <a:solidFill>
                <a:srgbClr val="002060"/>
              </a:solidFill>
              <a:latin typeface="Open Sans Semibold" panose="020B0706030804020204"/>
            </a:endParaRPr>
          </a:p>
          <a:p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  <a:p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</a:rPr>
              <a:t>Sherrie Thomas: </a:t>
            </a:r>
            <a:r>
              <a:rPr lang="en-US" sz="3200" dirty="0">
                <a:solidFill>
                  <a:schemeClr val="tx2"/>
                </a:solidFill>
                <a:latin typeface="Open Sans Semibold" panose="020B0706030804020204"/>
                <a:hlinkClick r:id="rId3"/>
              </a:rPr>
              <a:t>syt@esc5.net</a:t>
            </a:r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  <a:p>
            <a:endParaRPr lang="en-US" sz="3200" dirty="0">
              <a:solidFill>
                <a:schemeClr val="tx2"/>
              </a:solidFill>
              <a:latin typeface="Open Sans Semibold" panose="020B0706030804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2">
                    <a:alpha val="50000"/>
                  </a:schemeClr>
                </a:solidFill>
              </a:rPr>
              <a:pPr/>
              <a:t>30</a:t>
            </a:fld>
            <a:endParaRPr lang="en-US" dirty="0">
              <a:solidFill>
                <a:schemeClr val="tx2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75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1EF1-8C53-4B7B-BC4D-5D4A78D2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945163"/>
            <a:ext cx="10772775" cy="1402746"/>
          </a:xfrm>
        </p:spPr>
        <p:txBody>
          <a:bodyPr>
            <a:noAutofit/>
          </a:bodyPr>
          <a:lstStyle/>
          <a:p>
            <a:pPr algn="ctr"/>
            <a:r>
              <a:rPr lang="en-US" sz="12500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1103-31FB-4BAA-9C18-91EF52CE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0E4E-DF8F-4567-B8D6-259FC8B458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9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6C6D-0C78-499E-A9CD-D6F69C27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661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Tracking Model: How Are We Tracking?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0B2-672B-4205-B15F-4B3AA8A8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679331"/>
            <a:ext cx="10925177" cy="4486338"/>
          </a:xfrm>
        </p:spPr>
        <p:txBody>
          <a:bodyPr>
            <a:normAutofit/>
          </a:bodyPr>
          <a:lstStyle/>
          <a:p>
            <a:r>
              <a:rPr lang="en-US" i="1" dirty="0"/>
              <a:t>We track students using TEAMS and other methods depending on type of student.</a:t>
            </a:r>
          </a:p>
          <a:p>
            <a:r>
              <a:rPr lang="en-US" i="1" dirty="0"/>
              <a:t>TEAMS Tracking</a:t>
            </a:r>
          </a:p>
          <a:p>
            <a:pPr marL="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Non-post-tested Pre-</a:t>
            </a:r>
            <a:r>
              <a:rPr lang="en-US" dirty="0" err="1"/>
              <a:t>Exiters</a:t>
            </a:r>
            <a:r>
              <a:rPr lang="en-US" dirty="0"/>
              <a:t>:  </a:t>
            </a:r>
            <a:r>
              <a:rPr lang="en-US" dirty="0" err="1"/>
              <a:t>PoP</a:t>
            </a:r>
            <a:r>
              <a:rPr lang="en-US" dirty="0"/>
              <a:t> Report, Participant Roster Report, Participant Address List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IET students:  Table IV, </a:t>
            </a:r>
            <a:r>
              <a:rPr lang="en-US" dirty="0" err="1"/>
              <a:t>PoP</a:t>
            </a:r>
            <a:r>
              <a:rPr lang="en-US" dirty="0"/>
              <a:t> Report, Participant Address List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Non-post-tested </a:t>
            </a:r>
            <a:r>
              <a:rPr lang="en-US" dirty="0" err="1"/>
              <a:t>Exiters</a:t>
            </a:r>
            <a:r>
              <a:rPr lang="en-US" dirty="0"/>
              <a:t> :  </a:t>
            </a:r>
            <a:r>
              <a:rPr lang="en-US" dirty="0" err="1"/>
              <a:t>PoP</a:t>
            </a:r>
            <a:r>
              <a:rPr lang="en-US" dirty="0"/>
              <a:t> Report, Participant Roster Report, Participant Address List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Post-tested </a:t>
            </a:r>
            <a:r>
              <a:rPr lang="en-US" dirty="0" err="1"/>
              <a:t>Exiters</a:t>
            </a:r>
            <a:r>
              <a:rPr lang="en-US" dirty="0"/>
              <a:t>:  Participant Roster Report, </a:t>
            </a:r>
            <a:r>
              <a:rPr lang="en-US" dirty="0" err="1"/>
              <a:t>PoP</a:t>
            </a:r>
            <a:r>
              <a:rPr lang="en-US" dirty="0"/>
              <a:t> report, Participant Address List</a:t>
            </a:r>
          </a:p>
          <a:p>
            <a:pPr lvl="2">
              <a:buNone/>
            </a:pPr>
            <a:r>
              <a:rPr lang="en-US" dirty="0"/>
              <a:t>  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C3640-9226-4EC8-9DBF-EEE28FCE0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5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1541417"/>
            <a:ext cx="10773157" cy="4598125"/>
          </a:xfrm>
        </p:spPr>
        <p:txBody>
          <a:bodyPr/>
          <a:lstStyle/>
          <a:p>
            <a:endParaRPr lang="en-US" sz="3200" b="1" dirty="0"/>
          </a:p>
          <a:p>
            <a:pPr lvl="1"/>
            <a:r>
              <a:rPr lang="en-US" dirty="0"/>
              <a:t>Participant Reports:</a:t>
            </a:r>
          </a:p>
          <a:p>
            <a:pPr lvl="2"/>
            <a:r>
              <a:rPr lang="en-US" dirty="0"/>
              <a:t>Participant  Address List (can be customized by site and class)</a:t>
            </a:r>
          </a:p>
          <a:p>
            <a:pPr lvl="2"/>
            <a:r>
              <a:rPr lang="en-US" dirty="0"/>
              <a:t>Participant  Roster (can be customized  by  site and class, as well as student outcomes)</a:t>
            </a:r>
          </a:p>
          <a:p>
            <a:pPr lvl="2"/>
            <a:r>
              <a:rPr lang="en-US" dirty="0"/>
              <a:t>Periods of Participation  (can be customized by site and class)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lvl="2" indent="0">
              <a:buNone/>
            </a:pPr>
            <a:r>
              <a:rPr lang="en-US" sz="2400" b="1" i="0" dirty="0"/>
              <a:t>       TABLE IV </a:t>
            </a:r>
            <a:r>
              <a:rPr lang="en-US" dirty="0"/>
              <a:t>(can be customized by fund code , site and class)</a:t>
            </a:r>
          </a:p>
          <a:p>
            <a:pPr lvl="3"/>
            <a:r>
              <a:rPr lang="en-US" dirty="0"/>
              <a:t>Sub reports from the TABLE IV give you individual student names and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6C6D-0C78-499E-A9CD-D6F69C27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661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Tracking Model: How Are We Tracking?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D0B2-672B-4205-B15F-4B3AA8A8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679331"/>
            <a:ext cx="10773157" cy="4069105"/>
          </a:xfrm>
        </p:spPr>
        <p:txBody>
          <a:bodyPr>
            <a:normAutofit/>
          </a:bodyPr>
          <a:lstStyle/>
          <a:p>
            <a:r>
              <a:rPr lang="en-US" i="1" dirty="0"/>
              <a:t>Other methods of tracking include:</a:t>
            </a:r>
          </a:p>
          <a:p>
            <a:pPr marL="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Phone calls from teacher, coordinator, career counselor, intern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Checking databases for credentials- (ex. Health &amp; Human Services)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Training Providers (for IET students for employment &amp; credentials)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Alumni activities: Christmas parties, end of term celebrations , potlucks (for postsecondary students)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What’s App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All the data goes into shared Google Sheets provided to coordinators, career counselors, interns, and instructional assistants.</a:t>
            </a:r>
          </a:p>
          <a:p>
            <a:pPr marL="0" lvl="2" indent="0">
              <a:buNone/>
            </a:pPr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C3640-9226-4EC8-9DBF-EEE28FCE0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82881"/>
            <a:ext cx="10772775" cy="818606"/>
          </a:xfrm>
        </p:spPr>
        <p:txBody>
          <a:bodyPr/>
          <a:lstStyle/>
          <a:p>
            <a:r>
              <a:rPr lang="en-US" dirty="0"/>
              <a:t>Online Resources for Credential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1088571"/>
            <a:ext cx="10773156" cy="535577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CNA registry:</a:t>
            </a:r>
          </a:p>
          <a:p>
            <a:r>
              <a:rPr lang="en-US" u="sng" dirty="0">
                <a:hlinkClick r:id="rId2"/>
              </a:rPr>
              <a:t>https://i7lp.integral7.com/durango/do/pr/prSearch?ownername=txna&amp;usertype=admin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Phlebotomy registry:</a:t>
            </a:r>
          </a:p>
          <a:p>
            <a:r>
              <a:rPr lang="en-US" u="sng" dirty="0">
                <a:hlinkClick r:id="rId3"/>
              </a:rPr>
              <a:t>https://certportal.nhanow.com/certification_verification/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Medication Aide registry &amp; CNA registry:</a:t>
            </a:r>
          </a:p>
          <a:p>
            <a:r>
              <a:rPr lang="en-US" u="sng" dirty="0">
                <a:hlinkClick r:id="rId4"/>
              </a:rPr>
              <a:t>https://emr.dads.state.tx.us/DadsEMRWeb/emrRegistrySearch.jsp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EPA 608:</a:t>
            </a:r>
          </a:p>
          <a:p>
            <a:r>
              <a:rPr lang="en-US" u="sng" dirty="0">
                <a:hlinkClick r:id="rId5"/>
              </a:rPr>
              <a:t>http://608search.vgitraining.com/epasearch.php?limit=20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NCCER registry (need NCCER ID# to search):</a:t>
            </a:r>
          </a:p>
          <a:p>
            <a:r>
              <a:rPr lang="en-US" u="sng" dirty="0">
                <a:hlinkClick r:id="rId6"/>
              </a:rPr>
              <a:t>https://registry.nccer.org/OnlineVerification/VerifyCardNumber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Texas Department of Licensing and Regulations:</a:t>
            </a:r>
          </a:p>
          <a:p>
            <a:r>
              <a:rPr lang="en-US" u="sng" dirty="0">
                <a:hlinkClick r:id="rId7"/>
              </a:rPr>
              <a:t>https://www.tdlr.texas.gov/LicenseSearch/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3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  Tracking Spreadsheet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079321"/>
            <a:ext cx="10773157" cy="44085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Name</a:t>
            </a:r>
            <a:r>
              <a:rPr lang="en-US" dirty="0"/>
              <a:t> </a:t>
            </a:r>
          </a:p>
          <a:p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Hours</a:t>
            </a:r>
          </a:p>
          <a:p>
            <a:r>
              <a:rPr lang="en-US" dirty="0"/>
              <a:t> </a:t>
            </a:r>
            <a:r>
              <a:rPr lang="en-US" b="1" dirty="0"/>
              <a:t>Progress T</a:t>
            </a:r>
            <a:r>
              <a:rPr lang="en-US" dirty="0"/>
              <a:t>est </a:t>
            </a:r>
          </a:p>
          <a:p>
            <a:r>
              <a:rPr lang="en-US" b="1" dirty="0"/>
              <a:t>Skills Progression</a:t>
            </a:r>
          </a:p>
          <a:p>
            <a:r>
              <a:rPr lang="en-US" b="1" dirty="0"/>
              <a:t>Credential</a:t>
            </a:r>
            <a:endParaRPr lang="en-US" dirty="0"/>
          </a:p>
          <a:p>
            <a:r>
              <a:rPr lang="en-US" b="1" dirty="0"/>
              <a:t>Drop Date</a:t>
            </a:r>
            <a:endParaRPr lang="en-US" dirty="0"/>
          </a:p>
          <a:p>
            <a:r>
              <a:rPr lang="en-US" b="1" dirty="0"/>
              <a:t>Fund Code</a:t>
            </a:r>
            <a:r>
              <a:rPr lang="en-US" dirty="0"/>
              <a:t> </a:t>
            </a:r>
          </a:p>
          <a:p>
            <a:r>
              <a:rPr lang="en-US" b="1" dirty="0"/>
              <a:t>Employed</a:t>
            </a:r>
            <a:r>
              <a:rPr lang="en-US" dirty="0"/>
              <a:t> </a:t>
            </a:r>
          </a:p>
          <a:p>
            <a:r>
              <a:rPr lang="en-US" dirty="0"/>
              <a:t>Obtained /Expanded Business</a:t>
            </a:r>
          </a:p>
          <a:p>
            <a:r>
              <a:rPr lang="en-US" b="1" dirty="0"/>
              <a:t>Wages</a:t>
            </a:r>
            <a:r>
              <a:rPr lang="en-US" dirty="0"/>
              <a:t> </a:t>
            </a:r>
            <a:r>
              <a:rPr lang="en-US" b="1" dirty="0"/>
              <a:t> </a:t>
            </a:r>
            <a:r>
              <a:rPr lang="en-US" dirty="0"/>
              <a:t> </a:t>
            </a:r>
            <a:r>
              <a:rPr lang="en-US" b="1" dirty="0"/>
              <a:t> </a:t>
            </a:r>
            <a:r>
              <a:rPr lang="en-US" dirty="0"/>
              <a:t> </a:t>
            </a:r>
            <a:r>
              <a:rPr lang="en-US" b="1" dirty="0"/>
              <a:t> 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D50-4AD7-4CDE-934A-03C75C36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1350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Performance: Who is Responsible for Tracking?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57FF-C811-406E-B1DD-BA01D0F47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3" y="1828800"/>
            <a:ext cx="10773157" cy="3940901"/>
          </a:xfrm>
        </p:spPr>
        <p:txBody>
          <a:bodyPr>
            <a:normAutofit/>
          </a:bodyPr>
          <a:lstStyle/>
          <a:p>
            <a:r>
              <a:rPr lang="en-US" i="1" dirty="0"/>
              <a:t>Person  responsible for tracking students varies depending on type of student</a:t>
            </a:r>
          </a:p>
          <a:p>
            <a:endParaRPr lang="en-US" i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IET students- Career Counselors with help from interns, site coordinators, training providers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Basic Services students- site coordinators, interns, </a:t>
            </a:r>
            <a:r>
              <a:rPr lang="en-US" dirty="0" err="1"/>
              <a:t>Americorps</a:t>
            </a:r>
            <a:r>
              <a:rPr lang="en-US" dirty="0"/>
              <a:t> volunteers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r>
              <a:rPr lang="en-US" dirty="0"/>
              <a:t>Program  Manager  and her team is responsible for tracking and entering into TEAMS  database .</a:t>
            </a:r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A59CD-D7ED-4F3D-9BD0-5C7BDFF60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01224"/>
      </p:ext>
    </p:extLst>
  </p:cSld>
  <p:clrMapOvr>
    <a:masterClrMapping/>
  </p:clrMapOvr>
</p:sld>
</file>

<file path=ppt/theme/theme1.xml><?xml version="1.0" encoding="utf-8"?>
<a:theme xmlns:a="http://schemas.openxmlformats.org/drawingml/2006/main" name="DARK">
  <a:themeElements>
    <a:clrScheme name="Custom 9">
      <a:dk1>
        <a:srgbClr val="161108"/>
      </a:dk1>
      <a:lt1>
        <a:srgbClr val="F9F9F9"/>
      </a:lt1>
      <a:dk2>
        <a:srgbClr val="353B3F"/>
      </a:dk2>
      <a:lt2>
        <a:srgbClr val="F9F9F9"/>
      </a:lt2>
      <a:accent1>
        <a:srgbClr val="BC9850"/>
      </a:accent1>
      <a:accent2>
        <a:srgbClr val="9E7D3C"/>
      </a:accent2>
      <a:accent3>
        <a:srgbClr val="7A612E"/>
      </a:accent3>
      <a:accent4>
        <a:srgbClr val="564420"/>
      </a:accent4>
      <a:accent5>
        <a:srgbClr val="372C15"/>
      </a:accent5>
      <a:accent6>
        <a:srgbClr val="161108"/>
      </a:accent6>
      <a:hlink>
        <a:srgbClr val="BC9850"/>
      </a:hlink>
      <a:folHlink>
        <a:srgbClr val="9E7D3C"/>
      </a:folHlink>
    </a:clrScheme>
    <a:fontScheme name="Custom 1">
      <a:majorFont>
        <a:latin typeface="swis"/>
        <a:ea typeface=""/>
        <a:cs typeface=""/>
      </a:majorFont>
      <a:minorFont>
        <a:latin typeface="Calibr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LDEN-dark-template" id="{80127565-6446-4059-A3D6-ACB11FF32CAD}" vid="{15327911-A26D-49DD-911F-978229DB706E}"/>
    </a:ext>
  </a:extLst>
</a:theme>
</file>

<file path=ppt/theme/theme2.xml><?xml version="1.0" encoding="utf-8"?>
<a:theme xmlns:a="http://schemas.openxmlformats.org/drawingml/2006/main" name="1_DARK">
  <a:themeElements>
    <a:clrScheme name="Custom 9">
      <a:dk1>
        <a:srgbClr val="161108"/>
      </a:dk1>
      <a:lt1>
        <a:srgbClr val="F9F9F9"/>
      </a:lt1>
      <a:dk2>
        <a:srgbClr val="353B3F"/>
      </a:dk2>
      <a:lt2>
        <a:srgbClr val="F9F9F9"/>
      </a:lt2>
      <a:accent1>
        <a:srgbClr val="BC9850"/>
      </a:accent1>
      <a:accent2>
        <a:srgbClr val="9E7D3C"/>
      </a:accent2>
      <a:accent3>
        <a:srgbClr val="7A612E"/>
      </a:accent3>
      <a:accent4>
        <a:srgbClr val="564420"/>
      </a:accent4>
      <a:accent5>
        <a:srgbClr val="372C15"/>
      </a:accent5>
      <a:accent6>
        <a:srgbClr val="161108"/>
      </a:accent6>
      <a:hlink>
        <a:srgbClr val="BC9850"/>
      </a:hlink>
      <a:folHlink>
        <a:srgbClr val="9E7D3C"/>
      </a:folHlink>
    </a:clrScheme>
    <a:fontScheme name="Custom 1">
      <a:majorFont>
        <a:latin typeface="swis"/>
        <a:ea typeface=""/>
        <a:cs typeface=""/>
      </a:majorFont>
      <a:minorFont>
        <a:latin typeface="Calibr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LDEN-dark-template" id="{80127565-6446-4059-A3D6-ACB11FF32CAD}" vid="{15327911-A26D-49DD-911F-978229DB70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4280</TotalTime>
  <Words>1656</Words>
  <Application>Microsoft Office PowerPoint</Application>
  <PresentationFormat>Widescreen</PresentationFormat>
  <Paragraphs>291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MS Office Symbol Semibold</vt:lpstr>
      <vt:lpstr>Open Sans</vt:lpstr>
      <vt:lpstr>Open Sans Light</vt:lpstr>
      <vt:lpstr>Open Sans SemiBold</vt:lpstr>
      <vt:lpstr>swis</vt:lpstr>
      <vt:lpstr>Times New Roman</vt:lpstr>
      <vt:lpstr>Wingdings</vt:lpstr>
      <vt:lpstr>DARK</vt:lpstr>
      <vt:lpstr>1_DARK</vt:lpstr>
      <vt:lpstr>Tracking Participants Post Exit </vt:lpstr>
      <vt:lpstr>Tracking Model: What Are We Tracking?</vt:lpstr>
      <vt:lpstr>Identifying Exiters: Who Is Being Tracked?</vt:lpstr>
      <vt:lpstr>Tracking Model: How Are We Tracking?</vt:lpstr>
      <vt:lpstr>TEAMS REPORTS</vt:lpstr>
      <vt:lpstr>Tracking Model: How Are We Tracking?</vt:lpstr>
      <vt:lpstr>Online Resources for Credential Validation</vt:lpstr>
      <vt:lpstr>IET  Tracking Spreadsheet </vt:lpstr>
      <vt:lpstr>Performance: Who is Responsible for Tracking?</vt:lpstr>
      <vt:lpstr>Challenges</vt:lpstr>
      <vt:lpstr>Best Practices</vt:lpstr>
      <vt:lpstr>        Tracking Participants Post Exit </vt:lpstr>
      <vt:lpstr>PowerPoint Presentation</vt:lpstr>
      <vt:lpstr>PowerPoint Presentation</vt:lpstr>
      <vt:lpstr>PowerPoint Presentation</vt:lpstr>
      <vt:lpstr>How  We  Identify  Exited  Students:</vt:lpstr>
      <vt:lpstr>How  We  Identify  Exited  Students:</vt:lpstr>
      <vt:lpstr>Identifying and Tracking Exiters:</vt:lpstr>
      <vt:lpstr>Tracking Model</vt:lpstr>
      <vt:lpstr>Tracking Model: </vt:lpstr>
      <vt:lpstr>Tracking Model: </vt:lpstr>
      <vt:lpstr>Tracking/ Keeping in Touch with Alumni/ Exiters</vt:lpstr>
      <vt:lpstr>Tracking/ Keeping in Touch with Alumni/ Exiters</vt:lpstr>
      <vt:lpstr>Tracking/ Keeping in Touch with Alumni/ Exiters</vt:lpstr>
      <vt:lpstr>Performance:  Who is Responsible for Data Entry?</vt:lpstr>
      <vt:lpstr>Performance:  Collecting Documentation for Post-exit Measures: </vt:lpstr>
      <vt:lpstr>Performance:  Collecting Documentation for Post-exit Measures:</vt:lpstr>
      <vt:lpstr>Challenges:  Our Plans Moving Forward</vt:lpstr>
      <vt:lpstr>Challenges:  Our Plans Moving Forward</vt:lpstr>
      <vt:lpstr>Contact Information: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Green,Anson</dc:creator>
  <cp:lastModifiedBy>Coston,Charmagne</cp:lastModifiedBy>
  <cp:revision>113</cp:revision>
  <dcterms:created xsi:type="dcterms:W3CDTF">2018-10-31T14:58:44Z</dcterms:created>
  <dcterms:modified xsi:type="dcterms:W3CDTF">2019-04-24T18:35:30Z</dcterms:modified>
</cp:coreProperties>
</file>