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65"/>
  </p:notesMasterIdLst>
  <p:handoutMasterIdLst>
    <p:handoutMasterId r:id="rId66"/>
  </p:handoutMasterIdLst>
  <p:sldIdLst>
    <p:sldId id="299" r:id="rId2"/>
    <p:sldId id="300" r:id="rId3"/>
    <p:sldId id="301" r:id="rId4"/>
    <p:sldId id="302" r:id="rId5"/>
    <p:sldId id="307" r:id="rId6"/>
    <p:sldId id="326" r:id="rId7"/>
    <p:sldId id="303" r:id="rId8"/>
    <p:sldId id="310" r:id="rId9"/>
    <p:sldId id="308" r:id="rId10"/>
    <p:sldId id="311" r:id="rId11"/>
    <p:sldId id="304" r:id="rId12"/>
    <p:sldId id="305" r:id="rId13"/>
    <p:sldId id="312" r:id="rId14"/>
    <p:sldId id="257" r:id="rId15"/>
    <p:sldId id="293" r:id="rId16"/>
    <p:sldId id="313" r:id="rId17"/>
    <p:sldId id="258" r:id="rId18"/>
    <p:sldId id="266" r:id="rId19"/>
    <p:sldId id="268" r:id="rId20"/>
    <p:sldId id="267" r:id="rId21"/>
    <p:sldId id="269" r:id="rId22"/>
    <p:sldId id="270" r:id="rId23"/>
    <p:sldId id="259" r:id="rId24"/>
    <p:sldId id="273" r:id="rId25"/>
    <p:sldId id="274" r:id="rId26"/>
    <p:sldId id="275" r:id="rId27"/>
    <p:sldId id="276" r:id="rId28"/>
    <p:sldId id="277" r:id="rId29"/>
    <p:sldId id="278" r:id="rId30"/>
    <p:sldId id="279" r:id="rId31"/>
    <p:sldId id="280" r:id="rId32"/>
    <p:sldId id="281" r:id="rId33"/>
    <p:sldId id="260" r:id="rId34"/>
    <p:sldId id="282" r:id="rId35"/>
    <p:sldId id="261" r:id="rId36"/>
    <p:sldId id="283" r:id="rId37"/>
    <p:sldId id="285" r:id="rId38"/>
    <p:sldId id="286" r:id="rId39"/>
    <p:sldId id="287" r:id="rId40"/>
    <p:sldId id="297" r:id="rId41"/>
    <p:sldId id="288" r:id="rId42"/>
    <p:sldId id="289" r:id="rId43"/>
    <p:sldId id="290" r:id="rId44"/>
    <p:sldId id="262" r:id="rId45"/>
    <p:sldId id="291" r:id="rId46"/>
    <p:sldId id="294" r:id="rId47"/>
    <p:sldId id="295" r:id="rId48"/>
    <p:sldId id="263" r:id="rId49"/>
    <p:sldId id="292" r:id="rId50"/>
    <p:sldId id="296" r:id="rId51"/>
    <p:sldId id="314" r:id="rId52"/>
    <p:sldId id="315" r:id="rId53"/>
    <p:sldId id="316" r:id="rId54"/>
    <p:sldId id="298" r:id="rId55"/>
    <p:sldId id="317" r:id="rId56"/>
    <p:sldId id="318" r:id="rId57"/>
    <p:sldId id="319" r:id="rId58"/>
    <p:sldId id="320" r:id="rId59"/>
    <p:sldId id="321" r:id="rId60"/>
    <p:sldId id="322" r:id="rId61"/>
    <p:sldId id="323" r:id="rId62"/>
    <p:sldId id="324" r:id="rId63"/>
    <p:sldId id="32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extLst>
      <p:ext uri="{19B8F6BF-5375-455C-9EA6-DF929625EA0E}">
        <p15:presenceInfo xmlns:p15="http://schemas.microsoft.com/office/powerpoint/2012/main" userId="ragakata" providerId="None"/>
      </p:ext>
    </p:extLst>
  </p:cmAuthor>
  <p:cmAuthor id="2" name="Green,Anson" initials="Anson" lastIdx="2" clrIdx="1">
    <p:extLst>
      <p:ext uri="{19B8F6BF-5375-455C-9EA6-DF929625EA0E}">
        <p15:presenceInfo xmlns:p15="http://schemas.microsoft.com/office/powerpoint/2012/main" userId="Green,A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E62"/>
    <a:srgbClr val="F2ECEE"/>
    <a:srgbClr val="EE462A"/>
    <a:srgbClr val="EF4C31"/>
    <a:srgbClr val="EF5339"/>
    <a:srgbClr val="F0563C"/>
    <a:srgbClr val="50B4C8"/>
    <a:srgbClr val="7A855D"/>
    <a:srgbClr val="929B7A"/>
    <a:srgbClr val="C2E5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907" autoAdjust="0"/>
  </p:normalViewPr>
  <p:slideViewPr>
    <p:cSldViewPr snapToGrid="0">
      <p:cViewPr varScale="1">
        <p:scale>
          <a:sx n="44" d="100"/>
          <a:sy n="44" d="100"/>
        </p:scale>
        <p:origin x="52" y="428"/>
      </p:cViewPr>
      <p:guideLst/>
    </p:cSldViewPr>
  </p:slideViewPr>
  <p:notesTextViewPr>
    <p:cViewPr>
      <p:scale>
        <a:sx n="1" d="1"/>
        <a:sy n="1" d="1"/>
      </p:scale>
      <p:origin x="0" y="0"/>
    </p:cViewPr>
  </p:notesTextViewPr>
  <p:notesViewPr>
    <p:cSldViewPr snapToGrid="0">
      <p:cViewPr varScale="1">
        <p:scale>
          <a:sx n="49" d="100"/>
          <a:sy n="49" d="100"/>
        </p:scale>
        <p:origin x="2128"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35E33-56B5-4879-9CFA-DB4072396CEF}" type="doc">
      <dgm:prSet loTypeId="urn:microsoft.com/office/officeart/2009/layout/ReverseList" loCatId="relationship" qsTypeId="urn:microsoft.com/office/officeart/2005/8/quickstyle/simple1" qsCatId="simple" csTypeId="urn:microsoft.com/office/officeart/2005/8/colors/colorful2" csCatId="colorful" phldr="1"/>
      <dgm:spPr/>
      <dgm:t>
        <a:bodyPr/>
        <a:lstStyle/>
        <a:p>
          <a:endParaRPr lang="en-US"/>
        </a:p>
      </dgm:t>
    </dgm:pt>
    <dgm:pt modelId="{F1280B6E-981C-4E23-9E4D-ECB4D78C8A38}">
      <dgm:prSet phldrT="[Text]" custT="1"/>
      <dgm:spPr>
        <a:ln>
          <a:solidFill>
            <a:schemeClr val="tx2"/>
          </a:solidFill>
        </a:ln>
      </dgm:spPr>
      <dgm:t>
        <a:bodyPr anchor="ctr"/>
        <a:lstStyle/>
        <a:p>
          <a:pPr algn="l"/>
          <a:r>
            <a:rPr lang="en-US" sz="4400" dirty="0">
              <a:solidFill>
                <a:schemeClr val="tx2"/>
              </a:solidFill>
            </a:rPr>
            <a:t>Assessment </a:t>
          </a:r>
          <a:br>
            <a:rPr lang="en-US" sz="4400" dirty="0">
              <a:solidFill>
                <a:schemeClr val="tx2"/>
              </a:solidFill>
            </a:rPr>
          </a:br>
          <a:r>
            <a:rPr lang="en-US" sz="4400" dirty="0">
              <a:solidFill>
                <a:schemeClr val="tx2"/>
              </a:solidFill>
            </a:rPr>
            <a:t>Guide</a:t>
          </a:r>
        </a:p>
      </dgm:t>
    </dgm:pt>
    <dgm:pt modelId="{69ADC555-8393-437E-B373-0688000CA959}" type="parTrans" cxnId="{32BF156C-37C8-40E1-96AA-69C8E05007F3}">
      <dgm:prSet/>
      <dgm:spPr/>
      <dgm:t>
        <a:bodyPr/>
        <a:lstStyle/>
        <a:p>
          <a:endParaRPr lang="en-US"/>
        </a:p>
      </dgm:t>
    </dgm:pt>
    <dgm:pt modelId="{570B0A9E-A114-497E-80B3-E3EA8E7278C1}" type="sibTrans" cxnId="{32BF156C-37C8-40E1-96AA-69C8E05007F3}">
      <dgm:prSet/>
      <dgm:spPr/>
      <dgm:t>
        <a:bodyPr/>
        <a:lstStyle/>
        <a:p>
          <a:endParaRPr lang="en-US"/>
        </a:p>
      </dgm:t>
    </dgm:pt>
    <dgm:pt modelId="{E8D9DB85-F143-45A0-8059-EFACA4514ACA}">
      <dgm:prSet phldrT="[Text]" custT="1"/>
      <dgm:spPr>
        <a:ln>
          <a:solidFill>
            <a:schemeClr val="tx2"/>
          </a:solidFill>
        </a:ln>
      </dgm:spPr>
      <dgm:t>
        <a:bodyPr anchor="ctr"/>
        <a:lstStyle/>
        <a:p>
          <a:pPr algn="ctr"/>
          <a:r>
            <a:rPr lang="en-US" sz="4400" dirty="0">
              <a:solidFill>
                <a:schemeClr val="tx2"/>
              </a:solidFill>
            </a:rPr>
            <a:t>AEL Guide</a:t>
          </a:r>
        </a:p>
      </dgm:t>
    </dgm:pt>
    <dgm:pt modelId="{6F0204AD-546C-489B-B317-295BAE137D87}" type="parTrans" cxnId="{CC63CCDF-BC47-4F21-9D3F-8811274F7EF9}">
      <dgm:prSet/>
      <dgm:spPr/>
      <dgm:t>
        <a:bodyPr/>
        <a:lstStyle/>
        <a:p>
          <a:endParaRPr lang="en-US"/>
        </a:p>
      </dgm:t>
    </dgm:pt>
    <dgm:pt modelId="{3D2CA3CC-B683-4B99-AE1E-F4857A89DEE9}" type="sibTrans" cxnId="{CC63CCDF-BC47-4F21-9D3F-8811274F7EF9}">
      <dgm:prSet/>
      <dgm:spPr/>
      <dgm:t>
        <a:bodyPr/>
        <a:lstStyle/>
        <a:p>
          <a:endParaRPr lang="en-US"/>
        </a:p>
      </dgm:t>
    </dgm:pt>
    <dgm:pt modelId="{BC4BAD83-B3AB-4435-AC80-B160AC8D7283}" type="pres">
      <dgm:prSet presAssocID="{7B535E33-56B5-4879-9CFA-DB4072396CEF}" presName="Name0" presStyleCnt="0">
        <dgm:presLayoutVars>
          <dgm:chMax val="2"/>
          <dgm:chPref val="2"/>
          <dgm:animLvl val="lvl"/>
        </dgm:presLayoutVars>
      </dgm:prSet>
      <dgm:spPr/>
    </dgm:pt>
    <dgm:pt modelId="{190DB623-85D6-4BD9-A4C7-8C07F39DFF13}" type="pres">
      <dgm:prSet presAssocID="{7B535E33-56B5-4879-9CFA-DB4072396CEF}" presName="LeftText" presStyleLbl="revTx" presStyleIdx="0" presStyleCnt="0">
        <dgm:presLayoutVars>
          <dgm:bulletEnabled val="1"/>
        </dgm:presLayoutVars>
      </dgm:prSet>
      <dgm:spPr/>
    </dgm:pt>
    <dgm:pt modelId="{FD973B18-5DCD-4AF6-B671-229311E01F78}" type="pres">
      <dgm:prSet presAssocID="{7B535E33-56B5-4879-9CFA-DB4072396CEF}" presName="LeftNode" presStyleLbl="bgImgPlace1" presStyleIdx="0" presStyleCnt="2" custScaleX="178144" custLinFactNeighborX="3210" custLinFactNeighborY="-841">
        <dgm:presLayoutVars>
          <dgm:chMax val="2"/>
          <dgm:chPref val="2"/>
        </dgm:presLayoutVars>
      </dgm:prSet>
      <dgm:spPr/>
    </dgm:pt>
    <dgm:pt modelId="{FB1CEB8A-AEA2-4617-BB7F-66375F6CF8B3}" type="pres">
      <dgm:prSet presAssocID="{7B535E33-56B5-4879-9CFA-DB4072396CEF}" presName="RightText" presStyleLbl="revTx" presStyleIdx="0" presStyleCnt="0">
        <dgm:presLayoutVars>
          <dgm:bulletEnabled val="1"/>
        </dgm:presLayoutVars>
      </dgm:prSet>
      <dgm:spPr/>
    </dgm:pt>
    <dgm:pt modelId="{6FE05E68-857A-48A5-B05F-71A09D170034}" type="pres">
      <dgm:prSet presAssocID="{7B535E33-56B5-4879-9CFA-DB4072396CEF}" presName="RightNode" presStyleLbl="bgImgPlace1" presStyleIdx="1" presStyleCnt="2" custScaleX="120570">
        <dgm:presLayoutVars>
          <dgm:chMax val="0"/>
          <dgm:chPref val="0"/>
        </dgm:presLayoutVars>
      </dgm:prSet>
      <dgm:spPr/>
    </dgm:pt>
    <dgm:pt modelId="{806EEC8D-17BE-4681-AD25-8E178E15E409}" type="pres">
      <dgm:prSet presAssocID="{7B535E33-56B5-4879-9CFA-DB4072396CEF}" presName="TopArrow" presStyleLbl="node1" presStyleIdx="0" presStyleCnt="2"/>
      <dgm:spPr/>
    </dgm:pt>
    <dgm:pt modelId="{FAD8E4F7-9220-47F7-9410-DA6F6D4A328D}" type="pres">
      <dgm:prSet presAssocID="{7B535E33-56B5-4879-9CFA-DB4072396CEF}" presName="BottomArrow" presStyleLbl="node1" presStyleIdx="1" presStyleCnt="2"/>
      <dgm:spPr/>
    </dgm:pt>
  </dgm:ptLst>
  <dgm:cxnLst>
    <dgm:cxn modelId="{0B907F2D-2941-4B5B-8498-DD74FD6621E1}" type="presOf" srcId="{7B535E33-56B5-4879-9CFA-DB4072396CEF}" destId="{BC4BAD83-B3AB-4435-AC80-B160AC8D7283}" srcOrd="0" destOrd="0" presId="urn:microsoft.com/office/officeart/2009/layout/ReverseList"/>
    <dgm:cxn modelId="{6C769F3C-D3EF-42AF-B3C0-172FD485B77F}" type="presOf" srcId="{E8D9DB85-F143-45A0-8059-EFACA4514ACA}" destId="{6FE05E68-857A-48A5-B05F-71A09D170034}" srcOrd="1" destOrd="0" presId="urn:microsoft.com/office/officeart/2009/layout/ReverseList"/>
    <dgm:cxn modelId="{32BF156C-37C8-40E1-96AA-69C8E05007F3}" srcId="{7B535E33-56B5-4879-9CFA-DB4072396CEF}" destId="{F1280B6E-981C-4E23-9E4D-ECB4D78C8A38}" srcOrd="0" destOrd="0" parTransId="{69ADC555-8393-437E-B373-0688000CA959}" sibTransId="{570B0A9E-A114-497E-80B3-E3EA8E7278C1}"/>
    <dgm:cxn modelId="{6476CA52-2874-404E-83A5-30FF6D33C334}" type="presOf" srcId="{F1280B6E-981C-4E23-9E4D-ECB4D78C8A38}" destId="{FD973B18-5DCD-4AF6-B671-229311E01F78}" srcOrd="1" destOrd="0" presId="urn:microsoft.com/office/officeart/2009/layout/ReverseList"/>
    <dgm:cxn modelId="{104A79AD-9440-44A0-B9E2-58C42C77BEBF}" type="presOf" srcId="{F1280B6E-981C-4E23-9E4D-ECB4D78C8A38}" destId="{190DB623-85D6-4BD9-A4C7-8C07F39DFF13}" srcOrd="0" destOrd="0" presId="urn:microsoft.com/office/officeart/2009/layout/ReverseList"/>
    <dgm:cxn modelId="{CC63CCDF-BC47-4F21-9D3F-8811274F7EF9}" srcId="{7B535E33-56B5-4879-9CFA-DB4072396CEF}" destId="{E8D9DB85-F143-45A0-8059-EFACA4514ACA}" srcOrd="1" destOrd="0" parTransId="{6F0204AD-546C-489B-B317-295BAE137D87}" sibTransId="{3D2CA3CC-B683-4B99-AE1E-F4857A89DEE9}"/>
    <dgm:cxn modelId="{3F5EABE7-63AF-4577-9574-FBE503AE0318}" type="presOf" srcId="{E8D9DB85-F143-45A0-8059-EFACA4514ACA}" destId="{FB1CEB8A-AEA2-4617-BB7F-66375F6CF8B3}" srcOrd="0" destOrd="0" presId="urn:microsoft.com/office/officeart/2009/layout/ReverseList"/>
    <dgm:cxn modelId="{33286320-6EC2-4361-9B6A-6045E3C3FED1}" type="presParOf" srcId="{BC4BAD83-B3AB-4435-AC80-B160AC8D7283}" destId="{190DB623-85D6-4BD9-A4C7-8C07F39DFF13}" srcOrd="0" destOrd="0" presId="urn:microsoft.com/office/officeart/2009/layout/ReverseList"/>
    <dgm:cxn modelId="{E5648EA6-3A67-4823-BB01-1243552C3761}" type="presParOf" srcId="{BC4BAD83-B3AB-4435-AC80-B160AC8D7283}" destId="{FD973B18-5DCD-4AF6-B671-229311E01F78}" srcOrd="1" destOrd="0" presId="urn:microsoft.com/office/officeart/2009/layout/ReverseList"/>
    <dgm:cxn modelId="{B0E9235D-32F7-4517-8437-04B97F19A440}" type="presParOf" srcId="{BC4BAD83-B3AB-4435-AC80-B160AC8D7283}" destId="{FB1CEB8A-AEA2-4617-BB7F-66375F6CF8B3}" srcOrd="2" destOrd="0" presId="urn:microsoft.com/office/officeart/2009/layout/ReverseList"/>
    <dgm:cxn modelId="{B065ADC0-0490-4EF7-9107-6BB29951E6D9}" type="presParOf" srcId="{BC4BAD83-B3AB-4435-AC80-B160AC8D7283}" destId="{6FE05E68-857A-48A5-B05F-71A09D170034}" srcOrd="3" destOrd="0" presId="urn:microsoft.com/office/officeart/2009/layout/ReverseList"/>
    <dgm:cxn modelId="{8B885442-8638-42D7-B960-12EFC8601C2C}" type="presParOf" srcId="{BC4BAD83-B3AB-4435-AC80-B160AC8D7283}" destId="{806EEC8D-17BE-4681-AD25-8E178E15E409}" srcOrd="4" destOrd="0" presId="urn:microsoft.com/office/officeart/2009/layout/ReverseList"/>
    <dgm:cxn modelId="{2C6EE7F1-EE44-4556-B733-2C300B5D2731}" type="presParOf" srcId="{BC4BAD83-B3AB-4435-AC80-B160AC8D7283}" destId="{FAD8E4F7-9220-47F7-9410-DA6F6D4A328D}"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535E33-56B5-4879-9CFA-DB4072396CEF}" type="doc">
      <dgm:prSet loTypeId="urn:microsoft.com/office/officeart/2009/layout/ReverseList" loCatId="relationship" qsTypeId="urn:microsoft.com/office/officeart/2005/8/quickstyle/simple1" qsCatId="simple" csTypeId="urn:microsoft.com/office/officeart/2005/8/colors/colorful2" csCatId="colorful" phldr="1"/>
      <dgm:spPr/>
      <dgm:t>
        <a:bodyPr/>
        <a:lstStyle/>
        <a:p>
          <a:endParaRPr lang="en-US"/>
        </a:p>
      </dgm:t>
    </dgm:pt>
    <dgm:pt modelId="{F1280B6E-981C-4E23-9E4D-ECB4D78C8A38}">
      <dgm:prSet phldrT="[Text]" custT="1"/>
      <dgm:spPr>
        <a:ln>
          <a:solidFill>
            <a:schemeClr val="tx2"/>
          </a:solidFill>
        </a:ln>
      </dgm:spPr>
      <dgm:t>
        <a:bodyPr anchor="ctr"/>
        <a:lstStyle/>
        <a:p>
          <a:pPr algn="l"/>
          <a:r>
            <a:rPr lang="en-US" sz="4400" dirty="0">
              <a:solidFill>
                <a:schemeClr val="tx2"/>
              </a:solidFill>
            </a:rPr>
            <a:t>Assessment </a:t>
          </a:r>
          <a:br>
            <a:rPr lang="en-US" sz="4400" dirty="0">
              <a:solidFill>
                <a:schemeClr val="tx2"/>
              </a:solidFill>
            </a:rPr>
          </a:br>
          <a:r>
            <a:rPr lang="en-US" sz="4400" dirty="0">
              <a:solidFill>
                <a:schemeClr val="tx2"/>
              </a:solidFill>
            </a:rPr>
            <a:t>Guide</a:t>
          </a:r>
        </a:p>
      </dgm:t>
    </dgm:pt>
    <dgm:pt modelId="{69ADC555-8393-437E-B373-0688000CA959}" type="parTrans" cxnId="{32BF156C-37C8-40E1-96AA-69C8E05007F3}">
      <dgm:prSet/>
      <dgm:spPr/>
      <dgm:t>
        <a:bodyPr/>
        <a:lstStyle/>
        <a:p>
          <a:endParaRPr lang="en-US"/>
        </a:p>
      </dgm:t>
    </dgm:pt>
    <dgm:pt modelId="{570B0A9E-A114-497E-80B3-E3EA8E7278C1}" type="sibTrans" cxnId="{32BF156C-37C8-40E1-96AA-69C8E05007F3}">
      <dgm:prSet/>
      <dgm:spPr/>
      <dgm:t>
        <a:bodyPr/>
        <a:lstStyle/>
        <a:p>
          <a:endParaRPr lang="en-US"/>
        </a:p>
      </dgm:t>
    </dgm:pt>
    <dgm:pt modelId="{E8D9DB85-F143-45A0-8059-EFACA4514ACA}">
      <dgm:prSet phldrT="[Text]" custT="1"/>
      <dgm:spPr>
        <a:ln>
          <a:solidFill>
            <a:schemeClr val="tx2"/>
          </a:solidFill>
        </a:ln>
      </dgm:spPr>
      <dgm:t>
        <a:bodyPr anchor="ctr"/>
        <a:lstStyle/>
        <a:p>
          <a:pPr algn="ctr"/>
          <a:r>
            <a:rPr lang="en-US" sz="4400" dirty="0">
              <a:solidFill>
                <a:schemeClr val="tx2"/>
              </a:solidFill>
            </a:rPr>
            <a:t>AEL Guide</a:t>
          </a:r>
        </a:p>
      </dgm:t>
    </dgm:pt>
    <dgm:pt modelId="{6F0204AD-546C-489B-B317-295BAE137D87}" type="parTrans" cxnId="{CC63CCDF-BC47-4F21-9D3F-8811274F7EF9}">
      <dgm:prSet/>
      <dgm:spPr/>
      <dgm:t>
        <a:bodyPr/>
        <a:lstStyle/>
        <a:p>
          <a:endParaRPr lang="en-US"/>
        </a:p>
      </dgm:t>
    </dgm:pt>
    <dgm:pt modelId="{3D2CA3CC-B683-4B99-AE1E-F4857A89DEE9}" type="sibTrans" cxnId="{CC63CCDF-BC47-4F21-9D3F-8811274F7EF9}">
      <dgm:prSet/>
      <dgm:spPr/>
      <dgm:t>
        <a:bodyPr/>
        <a:lstStyle/>
        <a:p>
          <a:endParaRPr lang="en-US"/>
        </a:p>
      </dgm:t>
    </dgm:pt>
    <dgm:pt modelId="{BC4BAD83-B3AB-4435-AC80-B160AC8D7283}" type="pres">
      <dgm:prSet presAssocID="{7B535E33-56B5-4879-9CFA-DB4072396CEF}" presName="Name0" presStyleCnt="0">
        <dgm:presLayoutVars>
          <dgm:chMax val="2"/>
          <dgm:chPref val="2"/>
          <dgm:animLvl val="lvl"/>
        </dgm:presLayoutVars>
      </dgm:prSet>
      <dgm:spPr/>
    </dgm:pt>
    <dgm:pt modelId="{190DB623-85D6-4BD9-A4C7-8C07F39DFF13}" type="pres">
      <dgm:prSet presAssocID="{7B535E33-56B5-4879-9CFA-DB4072396CEF}" presName="LeftText" presStyleLbl="revTx" presStyleIdx="0" presStyleCnt="0">
        <dgm:presLayoutVars>
          <dgm:bulletEnabled val="1"/>
        </dgm:presLayoutVars>
      </dgm:prSet>
      <dgm:spPr/>
    </dgm:pt>
    <dgm:pt modelId="{FD973B18-5DCD-4AF6-B671-229311E01F78}" type="pres">
      <dgm:prSet presAssocID="{7B535E33-56B5-4879-9CFA-DB4072396CEF}" presName="LeftNode" presStyleLbl="bgImgPlace1" presStyleIdx="0" presStyleCnt="2" custScaleX="178144" custLinFactNeighborX="-7341" custLinFactNeighborY="-1682">
        <dgm:presLayoutVars>
          <dgm:chMax val="2"/>
          <dgm:chPref val="2"/>
        </dgm:presLayoutVars>
      </dgm:prSet>
      <dgm:spPr/>
    </dgm:pt>
    <dgm:pt modelId="{FB1CEB8A-AEA2-4617-BB7F-66375F6CF8B3}" type="pres">
      <dgm:prSet presAssocID="{7B535E33-56B5-4879-9CFA-DB4072396CEF}" presName="RightText" presStyleLbl="revTx" presStyleIdx="0" presStyleCnt="0">
        <dgm:presLayoutVars>
          <dgm:bulletEnabled val="1"/>
        </dgm:presLayoutVars>
      </dgm:prSet>
      <dgm:spPr/>
    </dgm:pt>
    <dgm:pt modelId="{6FE05E68-857A-48A5-B05F-71A09D170034}" type="pres">
      <dgm:prSet presAssocID="{7B535E33-56B5-4879-9CFA-DB4072396CEF}" presName="RightNode" presStyleLbl="bgImgPlace1" presStyleIdx="1" presStyleCnt="2" custScaleX="139151" custLinFactNeighborX="2751" custLinFactNeighborY="-1680">
        <dgm:presLayoutVars>
          <dgm:chMax val="0"/>
          <dgm:chPref val="0"/>
        </dgm:presLayoutVars>
      </dgm:prSet>
      <dgm:spPr/>
    </dgm:pt>
    <dgm:pt modelId="{806EEC8D-17BE-4681-AD25-8E178E15E409}" type="pres">
      <dgm:prSet presAssocID="{7B535E33-56B5-4879-9CFA-DB4072396CEF}" presName="TopArrow" presStyleLbl="node1" presStyleIdx="0" presStyleCnt="2"/>
      <dgm:spPr/>
    </dgm:pt>
    <dgm:pt modelId="{FAD8E4F7-9220-47F7-9410-DA6F6D4A328D}" type="pres">
      <dgm:prSet presAssocID="{7B535E33-56B5-4879-9CFA-DB4072396CEF}" presName="BottomArrow" presStyleLbl="node1" presStyleIdx="1" presStyleCnt="2"/>
      <dgm:spPr/>
    </dgm:pt>
  </dgm:ptLst>
  <dgm:cxnLst>
    <dgm:cxn modelId="{0B907F2D-2941-4B5B-8498-DD74FD6621E1}" type="presOf" srcId="{7B535E33-56B5-4879-9CFA-DB4072396CEF}" destId="{BC4BAD83-B3AB-4435-AC80-B160AC8D7283}" srcOrd="0" destOrd="0" presId="urn:microsoft.com/office/officeart/2009/layout/ReverseList"/>
    <dgm:cxn modelId="{6C769F3C-D3EF-42AF-B3C0-172FD485B77F}" type="presOf" srcId="{E8D9DB85-F143-45A0-8059-EFACA4514ACA}" destId="{6FE05E68-857A-48A5-B05F-71A09D170034}" srcOrd="1" destOrd="0" presId="urn:microsoft.com/office/officeart/2009/layout/ReverseList"/>
    <dgm:cxn modelId="{32BF156C-37C8-40E1-96AA-69C8E05007F3}" srcId="{7B535E33-56B5-4879-9CFA-DB4072396CEF}" destId="{F1280B6E-981C-4E23-9E4D-ECB4D78C8A38}" srcOrd="0" destOrd="0" parTransId="{69ADC555-8393-437E-B373-0688000CA959}" sibTransId="{570B0A9E-A114-497E-80B3-E3EA8E7278C1}"/>
    <dgm:cxn modelId="{6476CA52-2874-404E-83A5-30FF6D33C334}" type="presOf" srcId="{F1280B6E-981C-4E23-9E4D-ECB4D78C8A38}" destId="{FD973B18-5DCD-4AF6-B671-229311E01F78}" srcOrd="1" destOrd="0" presId="urn:microsoft.com/office/officeart/2009/layout/ReverseList"/>
    <dgm:cxn modelId="{104A79AD-9440-44A0-B9E2-58C42C77BEBF}" type="presOf" srcId="{F1280B6E-981C-4E23-9E4D-ECB4D78C8A38}" destId="{190DB623-85D6-4BD9-A4C7-8C07F39DFF13}" srcOrd="0" destOrd="0" presId="urn:microsoft.com/office/officeart/2009/layout/ReverseList"/>
    <dgm:cxn modelId="{CC63CCDF-BC47-4F21-9D3F-8811274F7EF9}" srcId="{7B535E33-56B5-4879-9CFA-DB4072396CEF}" destId="{E8D9DB85-F143-45A0-8059-EFACA4514ACA}" srcOrd="1" destOrd="0" parTransId="{6F0204AD-546C-489B-B317-295BAE137D87}" sibTransId="{3D2CA3CC-B683-4B99-AE1E-F4857A89DEE9}"/>
    <dgm:cxn modelId="{3F5EABE7-63AF-4577-9574-FBE503AE0318}" type="presOf" srcId="{E8D9DB85-F143-45A0-8059-EFACA4514ACA}" destId="{FB1CEB8A-AEA2-4617-BB7F-66375F6CF8B3}" srcOrd="0" destOrd="0" presId="urn:microsoft.com/office/officeart/2009/layout/ReverseList"/>
    <dgm:cxn modelId="{33286320-6EC2-4361-9B6A-6045E3C3FED1}" type="presParOf" srcId="{BC4BAD83-B3AB-4435-AC80-B160AC8D7283}" destId="{190DB623-85D6-4BD9-A4C7-8C07F39DFF13}" srcOrd="0" destOrd="0" presId="urn:microsoft.com/office/officeart/2009/layout/ReverseList"/>
    <dgm:cxn modelId="{E5648EA6-3A67-4823-BB01-1243552C3761}" type="presParOf" srcId="{BC4BAD83-B3AB-4435-AC80-B160AC8D7283}" destId="{FD973B18-5DCD-4AF6-B671-229311E01F78}" srcOrd="1" destOrd="0" presId="urn:microsoft.com/office/officeart/2009/layout/ReverseList"/>
    <dgm:cxn modelId="{B0E9235D-32F7-4517-8437-04B97F19A440}" type="presParOf" srcId="{BC4BAD83-B3AB-4435-AC80-B160AC8D7283}" destId="{FB1CEB8A-AEA2-4617-BB7F-66375F6CF8B3}" srcOrd="2" destOrd="0" presId="urn:microsoft.com/office/officeart/2009/layout/ReverseList"/>
    <dgm:cxn modelId="{B065ADC0-0490-4EF7-9107-6BB29951E6D9}" type="presParOf" srcId="{BC4BAD83-B3AB-4435-AC80-B160AC8D7283}" destId="{6FE05E68-857A-48A5-B05F-71A09D170034}" srcOrd="3" destOrd="0" presId="urn:microsoft.com/office/officeart/2009/layout/ReverseList"/>
    <dgm:cxn modelId="{8B885442-8638-42D7-B960-12EFC8601C2C}" type="presParOf" srcId="{BC4BAD83-B3AB-4435-AC80-B160AC8D7283}" destId="{806EEC8D-17BE-4681-AD25-8E178E15E409}" srcOrd="4" destOrd="0" presId="urn:microsoft.com/office/officeart/2009/layout/ReverseList"/>
    <dgm:cxn modelId="{2C6EE7F1-EE44-4556-B733-2C300B5D2731}" type="presParOf" srcId="{BC4BAD83-B3AB-4435-AC80-B160AC8D7283}" destId="{FAD8E4F7-9220-47F7-9410-DA6F6D4A328D}"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73B18-5DCD-4AF6-B671-229311E01F78}">
      <dsp:nvSpPr>
        <dsp:cNvPr id="0" name=""/>
        <dsp:cNvSpPr/>
      </dsp:nvSpPr>
      <dsp:spPr>
        <a:xfrm rot="16200000">
          <a:off x="1263810" y="789731"/>
          <a:ext cx="3508835" cy="3819889"/>
        </a:xfrm>
        <a:prstGeom prst="round2SameRect">
          <a:avLst>
            <a:gd name="adj1" fmla="val 16670"/>
            <a:gd name="adj2" fmla="val 0"/>
          </a:avLst>
        </a:prstGeom>
        <a:solidFill>
          <a:schemeClr val="accent2">
            <a:tint val="50000"/>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279400" rIns="251460" bIns="279400" numCol="1" spcCol="1270" anchor="ctr" anchorCtr="0">
          <a:noAutofit/>
        </a:bodyPr>
        <a:lstStyle/>
        <a:p>
          <a:pPr marL="0" lvl="0" indent="0" algn="l" defTabSz="1955800">
            <a:lnSpc>
              <a:spcPct val="90000"/>
            </a:lnSpc>
            <a:spcBef>
              <a:spcPct val="0"/>
            </a:spcBef>
            <a:spcAft>
              <a:spcPct val="35000"/>
            </a:spcAft>
            <a:buNone/>
          </a:pPr>
          <a:r>
            <a:rPr lang="en-US" sz="4400" kern="1200" dirty="0">
              <a:solidFill>
                <a:schemeClr val="tx2"/>
              </a:solidFill>
            </a:rPr>
            <a:t>Assessment </a:t>
          </a:r>
          <a:br>
            <a:rPr lang="en-US" sz="4400" kern="1200" dirty="0">
              <a:solidFill>
                <a:schemeClr val="tx2"/>
              </a:solidFill>
            </a:rPr>
          </a:br>
          <a:r>
            <a:rPr lang="en-US" sz="4400" kern="1200" dirty="0">
              <a:solidFill>
                <a:schemeClr val="tx2"/>
              </a:solidFill>
            </a:rPr>
            <a:t>Guide</a:t>
          </a:r>
        </a:p>
      </dsp:txBody>
      <dsp:txXfrm rot="5400000">
        <a:off x="1279601" y="1116576"/>
        <a:ext cx="3648571" cy="3166199"/>
      </dsp:txXfrm>
    </dsp:sp>
    <dsp:sp modelId="{6FE05E68-857A-48A5-B05F-71A09D170034}">
      <dsp:nvSpPr>
        <dsp:cNvPr id="0" name=""/>
        <dsp:cNvSpPr/>
      </dsp:nvSpPr>
      <dsp:spPr>
        <a:xfrm rot="5400000">
          <a:off x="3436617" y="1436511"/>
          <a:ext cx="3508835" cy="2585346"/>
        </a:xfrm>
        <a:prstGeom prst="round2SameRect">
          <a:avLst>
            <a:gd name="adj1" fmla="val 16670"/>
            <a:gd name="adj2" fmla="val 0"/>
          </a:avLst>
        </a:prstGeom>
        <a:solidFill>
          <a:schemeClr val="accent2">
            <a:tint val="50000"/>
            <a:hueOff val="-13067548"/>
            <a:satOff val="48946"/>
            <a:lumOff val="1456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79400" rIns="167640" bIns="27940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2"/>
              </a:solidFill>
            </a:rPr>
            <a:t>AEL Guide</a:t>
          </a:r>
        </a:p>
      </dsp:txBody>
      <dsp:txXfrm rot="-5400000">
        <a:off x="3898362" y="1100996"/>
        <a:ext cx="2459117" cy="3256377"/>
      </dsp:txXfrm>
    </dsp:sp>
    <dsp:sp modelId="{806EEC8D-17BE-4681-AD25-8E178E15E409}">
      <dsp:nvSpPr>
        <dsp:cNvPr id="0" name=""/>
        <dsp:cNvSpPr/>
      </dsp:nvSpPr>
      <dsp:spPr>
        <a:xfrm>
          <a:off x="2949178" y="0"/>
          <a:ext cx="2241637" cy="2241528"/>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8E4F7-9220-47F7-9410-DA6F6D4A328D}">
      <dsp:nvSpPr>
        <dsp:cNvPr id="0" name=""/>
        <dsp:cNvSpPr/>
      </dsp:nvSpPr>
      <dsp:spPr>
        <a:xfrm rot="10800000">
          <a:off x="2949178" y="3216296"/>
          <a:ext cx="2241637" cy="2241528"/>
        </a:xfrm>
        <a:prstGeom prst="circularArrow">
          <a:avLst>
            <a:gd name="adj1" fmla="val 12500"/>
            <a:gd name="adj2" fmla="val 1142322"/>
            <a:gd name="adj3" fmla="val 20457678"/>
            <a:gd name="adj4" fmla="val 10800000"/>
            <a:gd name="adj5" fmla="val 12500"/>
          </a:avLst>
        </a:prstGeom>
        <a:solidFill>
          <a:schemeClr val="accent2">
            <a:hueOff val="-12427939"/>
            <a:satOff val="36669"/>
            <a:lumOff val="227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73B18-5DCD-4AF6-B671-229311E01F78}">
      <dsp:nvSpPr>
        <dsp:cNvPr id="0" name=""/>
        <dsp:cNvSpPr/>
      </dsp:nvSpPr>
      <dsp:spPr>
        <a:xfrm rot="16200000">
          <a:off x="2858837" y="760222"/>
          <a:ext cx="3508835" cy="3819889"/>
        </a:xfrm>
        <a:prstGeom prst="round2SameRect">
          <a:avLst>
            <a:gd name="adj1" fmla="val 16670"/>
            <a:gd name="adj2" fmla="val 0"/>
          </a:avLst>
        </a:prstGeom>
        <a:solidFill>
          <a:schemeClr val="accent2">
            <a:tint val="50000"/>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279400" rIns="251460" bIns="279400" numCol="1" spcCol="1270" anchor="ctr" anchorCtr="0">
          <a:noAutofit/>
        </a:bodyPr>
        <a:lstStyle/>
        <a:p>
          <a:pPr marL="0" lvl="0" indent="0" algn="l" defTabSz="1955800">
            <a:lnSpc>
              <a:spcPct val="90000"/>
            </a:lnSpc>
            <a:spcBef>
              <a:spcPct val="0"/>
            </a:spcBef>
            <a:spcAft>
              <a:spcPct val="35000"/>
            </a:spcAft>
            <a:buNone/>
          </a:pPr>
          <a:r>
            <a:rPr lang="en-US" sz="4400" kern="1200" dirty="0">
              <a:solidFill>
                <a:schemeClr val="tx2"/>
              </a:solidFill>
            </a:rPr>
            <a:t>Assessment </a:t>
          </a:r>
          <a:br>
            <a:rPr lang="en-US" sz="4400" kern="1200" dirty="0">
              <a:solidFill>
                <a:schemeClr val="tx2"/>
              </a:solidFill>
            </a:rPr>
          </a:br>
          <a:r>
            <a:rPr lang="en-US" sz="4400" kern="1200" dirty="0">
              <a:solidFill>
                <a:schemeClr val="tx2"/>
              </a:solidFill>
            </a:rPr>
            <a:t>Guide</a:t>
          </a:r>
        </a:p>
      </dsp:txBody>
      <dsp:txXfrm rot="5400000">
        <a:off x="2874628" y="1087067"/>
        <a:ext cx="3648571" cy="3166199"/>
      </dsp:txXfrm>
    </dsp:sp>
    <dsp:sp modelId="{6FE05E68-857A-48A5-B05F-71A09D170034}">
      <dsp:nvSpPr>
        <dsp:cNvPr id="0" name=""/>
        <dsp:cNvSpPr/>
      </dsp:nvSpPr>
      <dsp:spPr>
        <a:xfrm rot="5400000">
          <a:off x="5316874" y="1178350"/>
          <a:ext cx="3508835" cy="2983773"/>
        </a:xfrm>
        <a:prstGeom prst="round2SameRect">
          <a:avLst>
            <a:gd name="adj1" fmla="val 16670"/>
            <a:gd name="adj2" fmla="val 0"/>
          </a:avLst>
        </a:prstGeom>
        <a:solidFill>
          <a:schemeClr val="accent2">
            <a:tint val="50000"/>
            <a:hueOff val="-13067548"/>
            <a:satOff val="48946"/>
            <a:lumOff val="1456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79400" rIns="167640" bIns="27940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2"/>
              </a:solidFill>
            </a:rPr>
            <a:t>AEL Guide</a:t>
          </a:r>
        </a:p>
      </dsp:txBody>
      <dsp:txXfrm rot="-5400000">
        <a:off x="5579405" y="1061501"/>
        <a:ext cx="2838091" cy="3217471"/>
      </dsp:txXfrm>
    </dsp:sp>
    <dsp:sp modelId="{806EEC8D-17BE-4681-AD25-8E178E15E409}">
      <dsp:nvSpPr>
        <dsp:cNvPr id="0" name=""/>
        <dsp:cNvSpPr/>
      </dsp:nvSpPr>
      <dsp:spPr>
        <a:xfrm>
          <a:off x="4770446" y="0"/>
          <a:ext cx="2241637" cy="2241528"/>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8E4F7-9220-47F7-9410-DA6F6D4A328D}">
      <dsp:nvSpPr>
        <dsp:cNvPr id="0" name=""/>
        <dsp:cNvSpPr/>
      </dsp:nvSpPr>
      <dsp:spPr>
        <a:xfrm rot="10800000">
          <a:off x="4770446" y="3216296"/>
          <a:ext cx="2241637" cy="2241528"/>
        </a:xfrm>
        <a:prstGeom prst="circularArrow">
          <a:avLst>
            <a:gd name="adj1" fmla="val 12500"/>
            <a:gd name="adj2" fmla="val 1142322"/>
            <a:gd name="adj3" fmla="val 20457678"/>
            <a:gd name="adj4" fmla="val 10800000"/>
            <a:gd name="adj5" fmla="val 12500"/>
          </a:avLst>
        </a:prstGeom>
        <a:solidFill>
          <a:schemeClr val="accent2">
            <a:hueOff val="-12427939"/>
            <a:satOff val="36669"/>
            <a:lumOff val="227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090794-6BC2-4F24-BA6E-3611D9799407}" type="datetimeFigureOut">
              <a:rPr lang="hu-HU" smtClean="0"/>
              <a:t>2021. 02. 24.</a:t>
            </a:fld>
            <a:endParaRPr lang="hu-H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897FE-58C4-4877-8289-3D632D009292}" type="slidenum">
              <a:rPr lang="hu-HU" smtClean="0"/>
              <a:t>‹#›</a:t>
            </a:fld>
            <a:endParaRPr lang="hu-HU"/>
          </a:p>
        </p:txBody>
      </p:sp>
    </p:spTree>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12942-9543-4646-A6BF-81AB3457998B}" type="datetimeFigureOut">
              <a:rPr lang="hu-HU" smtClean="0"/>
              <a:t>2021. 02. 24.</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34</a:t>
            </a:fld>
            <a:endParaRPr lang="hu-HU"/>
          </a:p>
        </p:txBody>
      </p:sp>
    </p:spTree>
    <p:extLst>
      <p:ext uri="{BB962C8B-B14F-4D97-AF65-F5344CB8AC3E}">
        <p14:creationId xmlns:p14="http://schemas.microsoft.com/office/powerpoint/2010/main" val="98885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36</a:t>
            </a:fld>
            <a:endParaRPr lang="hu-HU"/>
          </a:p>
        </p:txBody>
      </p:sp>
    </p:spTree>
    <p:extLst>
      <p:ext uri="{BB962C8B-B14F-4D97-AF65-F5344CB8AC3E}">
        <p14:creationId xmlns:p14="http://schemas.microsoft.com/office/powerpoint/2010/main" val="6827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37</a:t>
            </a:fld>
            <a:endParaRPr lang="hu-HU"/>
          </a:p>
        </p:txBody>
      </p:sp>
    </p:spTree>
    <p:extLst>
      <p:ext uri="{BB962C8B-B14F-4D97-AF65-F5344CB8AC3E}">
        <p14:creationId xmlns:p14="http://schemas.microsoft.com/office/powerpoint/2010/main" val="322722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38</a:t>
            </a:fld>
            <a:endParaRPr lang="hu-HU"/>
          </a:p>
        </p:txBody>
      </p:sp>
    </p:spTree>
    <p:extLst>
      <p:ext uri="{BB962C8B-B14F-4D97-AF65-F5344CB8AC3E}">
        <p14:creationId xmlns:p14="http://schemas.microsoft.com/office/powerpoint/2010/main" val="4111503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39</a:t>
            </a:fld>
            <a:endParaRPr lang="hu-HU"/>
          </a:p>
        </p:txBody>
      </p:sp>
    </p:spTree>
    <p:extLst>
      <p:ext uri="{BB962C8B-B14F-4D97-AF65-F5344CB8AC3E}">
        <p14:creationId xmlns:p14="http://schemas.microsoft.com/office/powerpoint/2010/main" val="291768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41</a:t>
            </a:fld>
            <a:endParaRPr lang="hu-HU"/>
          </a:p>
        </p:txBody>
      </p:sp>
    </p:spTree>
    <p:extLst>
      <p:ext uri="{BB962C8B-B14F-4D97-AF65-F5344CB8AC3E}">
        <p14:creationId xmlns:p14="http://schemas.microsoft.com/office/powerpoint/2010/main" val="205622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42</a:t>
            </a:fld>
            <a:endParaRPr lang="hu-HU"/>
          </a:p>
        </p:txBody>
      </p:sp>
    </p:spTree>
    <p:extLst>
      <p:ext uri="{BB962C8B-B14F-4D97-AF65-F5344CB8AC3E}">
        <p14:creationId xmlns:p14="http://schemas.microsoft.com/office/powerpoint/2010/main" val="68053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that customers may engage in AEL services with the same provider or different providers in an area or across the state, and any information in TEAMS on that participant will follow the customer to another provider. This information can be valuable in determining the participant’s next steps in service, as well as testing requirements, hours within a POP, performance calculations, and data collection requirements.</a:t>
            </a:r>
          </a:p>
          <a:p>
            <a:endParaRPr lang="en-US" dirty="0"/>
          </a:p>
        </p:txBody>
      </p:sp>
      <p:sp>
        <p:nvSpPr>
          <p:cNvPr id="4" name="Footer Placeholder 3"/>
          <p:cNvSpPr>
            <a:spLocks noGrp="1"/>
          </p:cNvSpPr>
          <p:nvPr>
            <p:ph type="ftr" sz="quarter" idx="10"/>
          </p:nvPr>
        </p:nvSpPr>
        <p:spPr/>
        <p:txBody>
          <a:bodyPr/>
          <a:lstStyle/>
          <a:p>
            <a:r>
              <a:rPr lang="hu-HU"/>
              <a:t>http://slideist.com/index_.html</a:t>
            </a:r>
          </a:p>
        </p:txBody>
      </p:sp>
      <p:sp>
        <p:nvSpPr>
          <p:cNvPr id="5" name="Slide Number Placeholder 4"/>
          <p:cNvSpPr>
            <a:spLocks noGrp="1"/>
          </p:cNvSpPr>
          <p:nvPr>
            <p:ph type="sldNum" sz="quarter" idx="11"/>
          </p:nvPr>
        </p:nvSpPr>
        <p:spPr/>
        <p:txBody>
          <a:bodyPr/>
          <a:lstStyle/>
          <a:p>
            <a:fld id="{74304892-B9D8-4EC3-BC48-8EC8F7C3A0AF}" type="slidenum">
              <a:rPr lang="hu-HU" smtClean="0"/>
              <a:t>43</a:t>
            </a:fld>
            <a:endParaRPr lang="hu-HU"/>
          </a:p>
        </p:txBody>
      </p:sp>
    </p:spTree>
    <p:extLst>
      <p:ext uri="{BB962C8B-B14F-4D97-AF65-F5344CB8AC3E}">
        <p14:creationId xmlns:p14="http://schemas.microsoft.com/office/powerpoint/2010/main" val="600575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4218073"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4218073" y="5355072"/>
            <a:ext cx="3337027"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latin typeface="Open Sans" panose="020B0606030504020204" pitchFamily="34" charset="0"/>
                <a:ea typeface="Open Sans" panose="020B0606030504020204" pitchFamily="34" charset="0"/>
                <a:cs typeface="Open Sans" panose="020B0606030504020204" pitchFamily="34" charset="0"/>
              </a:rPr>
              <a:t>Customize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look</a:t>
            </a:r>
            <a:r>
              <a:rPr lang="hu-HU" sz="1400" dirty="0">
                <a:latin typeface="Open Sans" panose="020B0606030504020204" pitchFamily="34" charset="0"/>
                <a:ea typeface="Open Sans" panose="020B0606030504020204" pitchFamily="34" charset="0"/>
                <a:cs typeface="Open Sans" panose="020B0606030504020204" pitchFamily="34" charset="0"/>
              </a:rPr>
              <a:t> of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templates</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edit</a:t>
            </a:r>
            <a:r>
              <a:rPr lang="hu-HU" sz="1400" dirty="0">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latin typeface="Open Sans" panose="020B0606030504020204" pitchFamily="34" charset="0"/>
                <a:ea typeface="Open Sans" panose="020B0606030504020204" pitchFamily="34" charset="0"/>
                <a:cs typeface="Open Sans" panose="020B0606030504020204" pitchFamily="34" charset="0"/>
              </a:rPr>
              <a:t>images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618931" y="4945637"/>
            <a:ext cx="2923591"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618930" y="5355072"/>
            <a:ext cx="2923591"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8007215"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8007214" y="5355073"/>
            <a:ext cx="3277953"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latin typeface="Open Sans" panose="020B0606030504020204" pitchFamily="34" charset="0"/>
                <a:ea typeface="Open Sans" panose="020B0606030504020204" pitchFamily="34" charset="0"/>
                <a:cs typeface="Open Sans" panose="020B0606030504020204" pitchFamily="34" charset="0"/>
              </a:rPr>
              <a:t>It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should</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work</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but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in</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case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you</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are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lost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can</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you</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939845" y="2212304"/>
            <a:ext cx="228175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4737346" y="2212303"/>
            <a:ext cx="228175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8534848" y="2212303"/>
            <a:ext cx="228175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3823335" y="716738"/>
            <a:ext cx="4201150"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02708" y="556697"/>
            <a:ext cx="1200928"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216" y="1483567"/>
            <a:ext cx="5617030"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p>
            <a:r>
              <a:rPr lang="en-US"/>
              <a:t>Click to edit Master title style</a:t>
            </a:r>
            <a:endParaRPr lang="hu-HU" dirty="0"/>
          </a:p>
        </p:txBody>
      </p:sp>
      <p:sp>
        <p:nvSpPr>
          <p:cNvPr id="2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Content Placeholder 2"/>
          <p:cNvSpPr>
            <a:spLocks noGrp="1"/>
          </p:cNvSpPr>
          <p:nvPr>
            <p:ph idx="10"/>
          </p:nvPr>
        </p:nvSpPr>
        <p:spPr>
          <a:xfrm>
            <a:off x="6214186" y="1483566"/>
            <a:ext cx="5617030"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79087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8" name="Content Placeholder 2"/>
          <p:cNvSpPr>
            <a:spLocks noGrp="1"/>
          </p:cNvSpPr>
          <p:nvPr>
            <p:ph idx="1"/>
          </p:nvPr>
        </p:nvSpPr>
        <p:spPr>
          <a:xfrm>
            <a:off x="401216" y="1763497"/>
            <a:ext cx="5617030"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204856" y="1763497"/>
            <a:ext cx="5617030"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6204856" y="1716838"/>
            <a:ext cx="5617030"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p>
            <a:r>
              <a:rPr lang="en-US"/>
              <a:t>Click to edit Master title style</a:t>
            </a:r>
            <a:endParaRPr lang="hu-HU" dirty="0"/>
          </a:p>
        </p:txBody>
      </p:sp>
      <p:sp>
        <p:nvSpPr>
          <p:cNvPr id="2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1"/>
          </p:nvPr>
        </p:nvSpPr>
        <p:spPr>
          <a:xfrm>
            <a:off x="401216" y="1716838"/>
            <a:ext cx="5579706" cy="4236097"/>
          </a:xfrm>
        </p:spPr>
        <p:txBody>
          <a:bodyPr/>
          <a:lstStyle/>
          <a:p>
            <a:r>
              <a:rPr lang="en-US"/>
              <a:t>Click icon to add picture</a:t>
            </a:r>
            <a:endParaRPr lang="hu-HU"/>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12" name="Text Placeholder 11"/>
          <p:cNvSpPr>
            <a:spLocks noGrp="1"/>
          </p:cNvSpPr>
          <p:nvPr>
            <p:ph type="body" sz="quarter" idx="17"/>
          </p:nvPr>
        </p:nvSpPr>
        <p:spPr>
          <a:xfrm>
            <a:off x="1772817" y="156755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13"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20" name="Picture Placeholder 6"/>
          <p:cNvSpPr>
            <a:spLocks noGrp="1"/>
          </p:cNvSpPr>
          <p:nvPr>
            <p:ph type="pic" sz="quarter" idx="23"/>
          </p:nvPr>
        </p:nvSpPr>
        <p:spPr>
          <a:xfrm>
            <a:off x="401216" y="1716841"/>
            <a:ext cx="1222311" cy="1166325"/>
          </a:xfrm>
        </p:spPr>
        <p:txBody>
          <a:bodyPr>
            <a:normAutofit/>
          </a:bodyPr>
          <a:lstStyle>
            <a:lvl1pPr marL="0" indent="0">
              <a:buNone/>
              <a:defRPr sz="1200"/>
            </a:lvl1pPr>
          </a:lstStyle>
          <a:p>
            <a:r>
              <a:rPr lang="en-US"/>
              <a:t>Click icon to add picture</a:t>
            </a:r>
            <a:endParaRPr lang="hu-HU"/>
          </a:p>
        </p:txBody>
      </p:sp>
      <p:sp>
        <p:nvSpPr>
          <p:cNvPr id="26" name="Text Placeholder 11"/>
          <p:cNvSpPr>
            <a:spLocks noGrp="1"/>
          </p:cNvSpPr>
          <p:nvPr>
            <p:ph type="body" sz="quarter" idx="24"/>
          </p:nvPr>
        </p:nvSpPr>
        <p:spPr>
          <a:xfrm>
            <a:off x="7476932" y="151157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7" name="Picture Placeholder 6"/>
          <p:cNvSpPr>
            <a:spLocks noGrp="1"/>
          </p:cNvSpPr>
          <p:nvPr>
            <p:ph type="pic" sz="quarter" idx="25"/>
          </p:nvPr>
        </p:nvSpPr>
        <p:spPr>
          <a:xfrm>
            <a:off x="6105331" y="1660860"/>
            <a:ext cx="1222311" cy="1166325"/>
          </a:xfrm>
        </p:spPr>
        <p:txBody>
          <a:bodyPr>
            <a:normAutofit/>
          </a:bodyPr>
          <a:lstStyle>
            <a:lvl1pPr marL="0" indent="0">
              <a:buNone/>
              <a:defRPr sz="1200"/>
            </a:lvl1pPr>
          </a:lstStyle>
          <a:p>
            <a:r>
              <a:rPr lang="en-US"/>
              <a:t>Click icon to add picture</a:t>
            </a:r>
            <a:endParaRPr lang="hu-HU"/>
          </a:p>
        </p:txBody>
      </p:sp>
      <p:sp>
        <p:nvSpPr>
          <p:cNvPr id="28" name="Text Placeholder 11"/>
          <p:cNvSpPr>
            <a:spLocks noGrp="1"/>
          </p:cNvSpPr>
          <p:nvPr>
            <p:ph type="body" sz="quarter" idx="26"/>
          </p:nvPr>
        </p:nvSpPr>
        <p:spPr>
          <a:xfrm>
            <a:off x="1772817" y="3181762"/>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9" name="Picture Placeholder 6"/>
          <p:cNvSpPr>
            <a:spLocks noGrp="1"/>
          </p:cNvSpPr>
          <p:nvPr>
            <p:ph type="pic" sz="quarter" idx="27"/>
          </p:nvPr>
        </p:nvSpPr>
        <p:spPr>
          <a:xfrm>
            <a:off x="401216" y="3331052"/>
            <a:ext cx="1222311" cy="1166325"/>
          </a:xfrm>
        </p:spPr>
        <p:txBody>
          <a:bodyPr>
            <a:normAutofit/>
          </a:bodyPr>
          <a:lstStyle>
            <a:lvl1pPr marL="0" indent="0">
              <a:buNone/>
              <a:defRPr sz="1200"/>
            </a:lvl1pPr>
          </a:lstStyle>
          <a:p>
            <a:r>
              <a:rPr lang="en-US"/>
              <a:t>Click icon to add picture</a:t>
            </a:r>
            <a:endParaRPr lang="hu-HU"/>
          </a:p>
        </p:txBody>
      </p:sp>
      <p:sp>
        <p:nvSpPr>
          <p:cNvPr id="30" name="Text Placeholder 11"/>
          <p:cNvSpPr>
            <a:spLocks noGrp="1"/>
          </p:cNvSpPr>
          <p:nvPr>
            <p:ph type="body" sz="quarter" idx="28"/>
          </p:nvPr>
        </p:nvSpPr>
        <p:spPr>
          <a:xfrm>
            <a:off x="7476932" y="312578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1" name="Picture Placeholder 6"/>
          <p:cNvSpPr>
            <a:spLocks noGrp="1"/>
          </p:cNvSpPr>
          <p:nvPr>
            <p:ph type="pic" sz="quarter" idx="29"/>
          </p:nvPr>
        </p:nvSpPr>
        <p:spPr>
          <a:xfrm>
            <a:off x="6105331" y="3275071"/>
            <a:ext cx="1222311" cy="1166325"/>
          </a:xfrm>
        </p:spPr>
        <p:txBody>
          <a:bodyPr>
            <a:normAutofit/>
          </a:bodyPr>
          <a:lstStyle>
            <a:lvl1pPr marL="0" indent="0">
              <a:buNone/>
              <a:defRPr sz="1200"/>
            </a:lvl1pPr>
          </a:lstStyle>
          <a:p>
            <a:r>
              <a:rPr lang="en-US"/>
              <a:t>Click icon to add picture</a:t>
            </a:r>
            <a:endParaRPr lang="hu-HU"/>
          </a:p>
        </p:txBody>
      </p:sp>
      <p:sp>
        <p:nvSpPr>
          <p:cNvPr id="32" name="Text Placeholder 11"/>
          <p:cNvSpPr>
            <a:spLocks noGrp="1"/>
          </p:cNvSpPr>
          <p:nvPr>
            <p:ph type="body" sz="quarter" idx="30"/>
          </p:nvPr>
        </p:nvSpPr>
        <p:spPr>
          <a:xfrm>
            <a:off x="1772817" y="476109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3" name="Picture Placeholder 6"/>
          <p:cNvSpPr>
            <a:spLocks noGrp="1"/>
          </p:cNvSpPr>
          <p:nvPr>
            <p:ph type="pic" sz="quarter" idx="31"/>
          </p:nvPr>
        </p:nvSpPr>
        <p:spPr>
          <a:xfrm>
            <a:off x="401216" y="4910381"/>
            <a:ext cx="1222311" cy="1166325"/>
          </a:xfrm>
        </p:spPr>
        <p:txBody>
          <a:bodyPr>
            <a:normAutofit/>
          </a:bodyPr>
          <a:lstStyle>
            <a:lvl1pPr marL="0" indent="0">
              <a:buNone/>
              <a:defRPr sz="1200"/>
            </a:lvl1pPr>
          </a:lstStyle>
          <a:p>
            <a:r>
              <a:rPr lang="en-US"/>
              <a:t>Click icon to add picture</a:t>
            </a:r>
            <a:endParaRPr lang="hu-HU"/>
          </a:p>
        </p:txBody>
      </p:sp>
      <p:sp>
        <p:nvSpPr>
          <p:cNvPr id="34" name="Text Placeholder 11"/>
          <p:cNvSpPr>
            <a:spLocks noGrp="1"/>
          </p:cNvSpPr>
          <p:nvPr>
            <p:ph type="body" sz="quarter" idx="32"/>
          </p:nvPr>
        </p:nvSpPr>
        <p:spPr>
          <a:xfrm>
            <a:off x="7476932" y="470511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5" name="Picture Placeholder 6"/>
          <p:cNvSpPr>
            <a:spLocks noGrp="1"/>
          </p:cNvSpPr>
          <p:nvPr>
            <p:ph type="pic" sz="quarter" idx="33"/>
          </p:nvPr>
        </p:nvSpPr>
        <p:spPr>
          <a:xfrm>
            <a:off x="6105331" y="4854400"/>
            <a:ext cx="1222311" cy="1166325"/>
          </a:xfrm>
        </p:spPr>
        <p:txBody>
          <a:bodyPr>
            <a:normAutofit/>
          </a:bodyPr>
          <a:lstStyle>
            <a:lvl1pPr marL="0" indent="0">
              <a:buNone/>
              <a:defRPr sz="1200"/>
            </a:lvl1pPr>
          </a:lstStyle>
          <a:p>
            <a:r>
              <a:rPr lang="en-US"/>
              <a:t>Click icon to add picture</a:t>
            </a:r>
            <a:endParaRPr lang="hu-HU"/>
          </a:p>
        </p:txBody>
      </p:sp>
      <p:sp>
        <p:nvSpPr>
          <p:cNvPr id="16" name="Picture Placeholder 4"/>
          <p:cNvSpPr>
            <a:spLocks noGrp="1"/>
          </p:cNvSpPr>
          <p:nvPr>
            <p:ph type="pic" sz="quarter" idx="34"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968" y="410547"/>
            <a:ext cx="4017412"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5132388" y="1614196"/>
            <a:ext cx="5868404" cy="3638842"/>
          </a:xfrm>
        </p:spPr>
        <p:txBody>
          <a:bodyPr>
            <a:normAutofit/>
          </a:bodyPr>
          <a:lstStyle>
            <a:lvl1pPr marL="0" indent="0" algn="ctr">
              <a:buNone/>
              <a:defRPr sz="2000"/>
            </a:lvl1pPr>
          </a:lstStyle>
          <a:p>
            <a:r>
              <a:rPr lang="en-US"/>
              <a:t>Click icon to add picture</a:t>
            </a:r>
            <a:endParaRPr lang="hu-HU"/>
          </a:p>
        </p:txBody>
      </p:sp>
      <p:sp>
        <p:nvSpPr>
          <p:cNvPr id="8" name="Text Placeholder 3"/>
          <p:cNvSpPr>
            <a:spLocks noGrp="1"/>
          </p:cNvSpPr>
          <p:nvPr>
            <p:ph type="body" sz="half" idx="2"/>
          </p:nvPr>
        </p:nvSpPr>
        <p:spPr>
          <a:xfrm>
            <a:off x="395966" y="3041780"/>
            <a:ext cx="4017413"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7"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2506" y="1322260"/>
            <a:ext cx="4017412" cy="1374287"/>
          </a:xfrm>
        </p:spPr>
        <p:txBody>
          <a:bodyPr anchor="b">
            <a:normAutofit/>
          </a:bodyPr>
          <a:lstStyle>
            <a:lvl1pPr algn="l">
              <a:defRPr sz="4800">
                <a:solidFill>
                  <a:schemeClr val="accent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700347" y="1726162"/>
            <a:ext cx="6512216" cy="4217437"/>
          </a:xfrm>
        </p:spPr>
        <p:txBody>
          <a:bodyPr>
            <a:normAutofit/>
          </a:bodyPr>
          <a:lstStyle>
            <a:lvl1pPr marL="0" indent="0" algn="ctr">
              <a:buNone/>
              <a:defRPr sz="2000"/>
            </a:lvl1pPr>
          </a:lstStyle>
          <a:p>
            <a:r>
              <a:rPr lang="en-US"/>
              <a:t>Click icon to add picture</a:t>
            </a:r>
            <a:endParaRPr lang="hu-HU"/>
          </a:p>
        </p:txBody>
      </p:sp>
      <p:sp>
        <p:nvSpPr>
          <p:cNvPr id="7" name="Text Placeholder 3"/>
          <p:cNvSpPr>
            <a:spLocks noGrp="1"/>
          </p:cNvSpPr>
          <p:nvPr>
            <p:ph type="body" sz="half" idx="2"/>
          </p:nvPr>
        </p:nvSpPr>
        <p:spPr>
          <a:xfrm>
            <a:off x="7692506" y="2741851"/>
            <a:ext cx="4017413"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0"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20214" y="2855167"/>
            <a:ext cx="2313443" cy="3079102"/>
          </a:xfrm>
        </p:spPr>
        <p:txBody>
          <a:bodyPr>
            <a:normAutofit/>
          </a:bodyPr>
          <a:lstStyle>
            <a:lvl1pPr marL="0" indent="0" algn="ctr">
              <a:buNone/>
              <a:defRPr sz="2000"/>
            </a:lvl1pPr>
          </a:lstStyle>
          <a:p>
            <a:r>
              <a:rPr lang="en-US"/>
              <a:t>Click icon to add picture</a:t>
            </a:r>
            <a:endParaRPr lang="hu-HU"/>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6" name="Picture Placeholder 3"/>
          <p:cNvSpPr>
            <a:spLocks noGrp="1"/>
          </p:cNvSpPr>
          <p:nvPr>
            <p:ph type="pic" sz="quarter" idx="11"/>
          </p:nvPr>
        </p:nvSpPr>
        <p:spPr>
          <a:xfrm>
            <a:off x="8550500" y="2855167"/>
            <a:ext cx="2313443" cy="3079102"/>
          </a:xfrm>
        </p:spPr>
        <p:txBody>
          <a:bodyPr>
            <a:normAutofit/>
          </a:bodyPr>
          <a:lstStyle>
            <a:lvl1pPr marL="0" indent="0" algn="ctr">
              <a:buNone/>
              <a:defRPr sz="2000"/>
            </a:lvl1pPr>
          </a:lstStyle>
          <a:p>
            <a:r>
              <a:rPr lang="en-US"/>
              <a:t>Click icon to add picture</a:t>
            </a:r>
            <a:endParaRPr lang="hu-HU"/>
          </a:p>
        </p:txBody>
      </p:sp>
      <p:sp>
        <p:nvSpPr>
          <p:cNvPr id="7" name="Title 1"/>
          <p:cNvSpPr>
            <a:spLocks noGrp="1"/>
          </p:cNvSpPr>
          <p:nvPr>
            <p:ph type="title"/>
          </p:nvPr>
        </p:nvSpPr>
        <p:spPr>
          <a:xfrm>
            <a:off x="395968" y="410547"/>
            <a:ext cx="4017412" cy="2631233"/>
          </a:xfrm>
        </p:spPr>
        <p:txBody>
          <a:bodyPr anchor="b">
            <a:normAutofit/>
          </a:bodyPr>
          <a:lstStyle>
            <a:lvl1pPr>
              <a:defRPr sz="4800">
                <a:solidFill>
                  <a:schemeClr val="accent4"/>
                </a:solidFill>
              </a:defRPr>
            </a:lvl1pPr>
          </a:lstStyle>
          <a:p>
            <a:r>
              <a:rPr lang="en-US"/>
              <a:t>Click to edit Master title style</a:t>
            </a:r>
            <a:endParaRPr lang="hu-HU" dirty="0"/>
          </a:p>
        </p:txBody>
      </p:sp>
      <p:sp>
        <p:nvSpPr>
          <p:cNvPr id="11" name="Text Placeholder 3"/>
          <p:cNvSpPr>
            <a:spLocks noGrp="1"/>
          </p:cNvSpPr>
          <p:nvPr>
            <p:ph type="body" sz="half" idx="2"/>
          </p:nvPr>
        </p:nvSpPr>
        <p:spPr>
          <a:xfrm>
            <a:off x="395966" y="3461657"/>
            <a:ext cx="4017413"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58644" y="3349690"/>
            <a:ext cx="4290333" cy="2822257"/>
          </a:xfrm>
        </p:spPr>
        <p:txBody>
          <a:bodyPr anchor="b"/>
          <a:lstStyle>
            <a:lvl1pPr>
              <a:defRPr>
                <a:solidFill>
                  <a:schemeClr val="bg1"/>
                </a:solidFill>
              </a:defRPr>
            </a:lvl1pPr>
          </a:lstStyle>
          <a:p>
            <a:r>
              <a:rPr lang="en-US"/>
              <a:t>Click to edit Master title style</a:t>
            </a:r>
            <a:endParaRPr lang="hu-HU" dirty="0"/>
          </a:p>
        </p:txBody>
      </p:sp>
      <p:sp>
        <p:nvSpPr>
          <p:cNvPr id="10"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0"/>
          </p:nvPr>
        </p:nvSpPr>
        <p:spPr>
          <a:xfrm rot="60000">
            <a:off x="6317770" y="326509"/>
            <a:ext cx="2997971"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a:t>Click icon to add picture</a:t>
            </a:r>
            <a:endParaRPr lang="hu-HU"/>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498598" y="4422712"/>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8" name="Text Placeholder 18"/>
          <p:cNvSpPr>
            <a:spLocks noGrp="1"/>
          </p:cNvSpPr>
          <p:nvPr>
            <p:ph type="body" sz="quarter" idx="24"/>
          </p:nvPr>
        </p:nvSpPr>
        <p:spPr>
          <a:xfrm>
            <a:off x="3287607" y="4422711"/>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9" name="Text Placeholder 18"/>
          <p:cNvSpPr>
            <a:spLocks noGrp="1"/>
          </p:cNvSpPr>
          <p:nvPr>
            <p:ph type="body" sz="quarter" idx="25"/>
          </p:nvPr>
        </p:nvSpPr>
        <p:spPr>
          <a:xfrm>
            <a:off x="6076616" y="4422710"/>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30" name="Text Placeholder 18"/>
          <p:cNvSpPr>
            <a:spLocks noGrp="1"/>
          </p:cNvSpPr>
          <p:nvPr>
            <p:ph type="body" sz="quarter" idx="26"/>
          </p:nvPr>
        </p:nvSpPr>
        <p:spPr>
          <a:xfrm>
            <a:off x="8865625" y="4422710"/>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5" name="Picture Placeholder 4"/>
          <p:cNvSpPr>
            <a:spLocks noGrp="1"/>
          </p:cNvSpPr>
          <p:nvPr>
            <p:ph type="pic" sz="quarter" idx="27"/>
          </p:nvPr>
        </p:nvSpPr>
        <p:spPr>
          <a:xfrm>
            <a:off x="498597" y="1700634"/>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4" name="Picture Placeholder 4"/>
          <p:cNvSpPr>
            <a:spLocks noGrp="1"/>
          </p:cNvSpPr>
          <p:nvPr>
            <p:ph type="pic" sz="quarter" idx="28"/>
          </p:nvPr>
        </p:nvSpPr>
        <p:spPr>
          <a:xfrm>
            <a:off x="3287606" y="1700633"/>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5" name="Picture Placeholder 4"/>
          <p:cNvSpPr>
            <a:spLocks noGrp="1"/>
          </p:cNvSpPr>
          <p:nvPr>
            <p:ph type="pic" sz="quarter" idx="29"/>
          </p:nvPr>
        </p:nvSpPr>
        <p:spPr>
          <a:xfrm>
            <a:off x="6076615" y="1700632"/>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6" name="Picture Placeholder 4"/>
          <p:cNvSpPr>
            <a:spLocks noGrp="1"/>
          </p:cNvSpPr>
          <p:nvPr>
            <p:ph type="pic" sz="quarter" idx="30"/>
          </p:nvPr>
        </p:nvSpPr>
        <p:spPr>
          <a:xfrm>
            <a:off x="8865625" y="1700631"/>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dirty="0"/>
          </a:p>
        </p:txBody>
      </p:sp>
      <p:sp>
        <p:nvSpPr>
          <p:cNvPr id="1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3" name="Picture Placeholder 4"/>
          <p:cNvSpPr>
            <a:spLocks noGrp="1"/>
          </p:cNvSpPr>
          <p:nvPr>
            <p:ph type="pic" sz="quarter" idx="31"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498598" y="3275047"/>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8" name="Text Placeholder 18"/>
          <p:cNvSpPr>
            <a:spLocks noGrp="1"/>
          </p:cNvSpPr>
          <p:nvPr>
            <p:ph type="body" sz="quarter" idx="24"/>
          </p:nvPr>
        </p:nvSpPr>
        <p:spPr>
          <a:xfrm>
            <a:off x="3287607" y="3275046"/>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9" name="Text Placeholder 18"/>
          <p:cNvSpPr>
            <a:spLocks noGrp="1"/>
          </p:cNvSpPr>
          <p:nvPr>
            <p:ph type="body" sz="quarter" idx="25"/>
          </p:nvPr>
        </p:nvSpPr>
        <p:spPr>
          <a:xfrm>
            <a:off x="6076616" y="3275045"/>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30" name="Text Placeholder 18"/>
          <p:cNvSpPr>
            <a:spLocks noGrp="1"/>
          </p:cNvSpPr>
          <p:nvPr>
            <p:ph type="body" sz="quarter" idx="26"/>
          </p:nvPr>
        </p:nvSpPr>
        <p:spPr>
          <a:xfrm>
            <a:off x="8865625" y="3275045"/>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18" name="Picture Placeholder 6"/>
          <p:cNvSpPr>
            <a:spLocks noGrp="1"/>
          </p:cNvSpPr>
          <p:nvPr>
            <p:ph type="pic" sz="quarter" idx="23"/>
          </p:nvPr>
        </p:nvSpPr>
        <p:spPr>
          <a:xfrm>
            <a:off x="1122517" y="1866132"/>
            <a:ext cx="1222311" cy="1166325"/>
          </a:xfrm>
        </p:spPr>
        <p:txBody>
          <a:bodyPr>
            <a:normAutofit/>
          </a:bodyPr>
          <a:lstStyle>
            <a:lvl1pPr marL="0" indent="0">
              <a:buNone/>
              <a:defRPr sz="1200"/>
            </a:lvl1pPr>
          </a:lstStyle>
          <a:p>
            <a:r>
              <a:rPr lang="en-US"/>
              <a:t>Click icon to add picture</a:t>
            </a:r>
            <a:endParaRPr lang="hu-HU"/>
          </a:p>
        </p:txBody>
      </p:sp>
      <p:sp>
        <p:nvSpPr>
          <p:cNvPr id="19" name="Picture Placeholder 6"/>
          <p:cNvSpPr>
            <a:spLocks noGrp="1"/>
          </p:cNvSpPr>
          <p:nvPr>
            <p:ph type="pic" sz="quarter" idx="27"/>
          </p:nvPr>
        </p:nvSpPr>
        <p:spPr>
          <a:xfrm>
            <a:off x="3911526" y="1866131"/>
            <a:ext cx="1222311" cy="1166325"/>
          </a:xfrm>
        </p:spPr>
        <p:txBody>
          <a:bodyPr>
            <a:normAutofit/>
          </a:bodyPr>
          <a:lstStyle>
            <a:lvl1pPr marL="0" indent="0">
              <a:buNone/>
              <a:defRPr sz="1200"/>
            </a:lvl1pPr>
          </a:lstStyle>
          <a:p>
            <a:r>
              <a:rPr lang="en-US"/>
              <a:t>Click icon to add picture</a:t>
            </a:r>
            <a:endParaRPr lang="hu-HU"/>
          </a:p>
        </p:txBody>
      </p:sp>
      <p:sp>
        <p:nvSpPr>
          <p:cNvPr id="21" name="Picture Placeholder 6"/>
          <p:cNvSpPr>
            <a:spLocks noGrp="1"/>
          </p:cNvSpPr>
          <p:nvPr>
            <p:ph type="pic" sz="quarter" idx="28"/>
          </p:nvPr>
        </p:nvSpPr>
        <p:spPr>
          <a:xfrm>
            <a:off x="6700535" y="1866130"/>
            <a:ext cx="1222311" cy="1166325"/>
          </a:xfrm>
        </p:spPr>
        <p:txBody>
          <a:bodyPr>
            <a:normAutofit/>
          </a:bodyPr>
          <a:lstStyle>
            <a:lvl1pPr marL="0" indent="0">
              <a:buNone/>
              <a:defRPr sz="1200"/>
            </a:lvl1pPr>
          </a:lstStyle>
          <a:p>
            <a:r>
              <a:rPr lang="en-US"/>
              <a:t>Click icon to add picture</a:t>
            </a:r>
            <a:endParaRPr lang="hu-HU"/>
          </a:p>
        </p:txBody>
      </p:sp>
      <p:sp>
        <p:nvSpPr>
          <p:cNvPr id="22" name="Picture Placeholder 6"/>
          <p:cNvSpPr>
            <a:spLocks noGrp="1"/>
          </p:cNvSpPr>
          <p:nvPr>
            <p:ph type="pic" sz="quarter" idx="29"/>
          </p:nvPr>
        </p:nvSpPr>
        <p:spPr>
          <a:xfrm>
            <a:off x="9489544" y="1866129"/>
            <a:ext cx="1222311" cy="1166325"/>
          </a:xfrm>
        </p:spPr>
        <p:txBody>
          <a:bodyPr>
            <a:normAutofit/>
          </a:bodyPr>
          <a:lstStyle>
            <a:lvl1pPr marL="0" indent="0">
              <a:buNone/>
              <a:defRPr sz="1200"/>
            </a:lvl1pPr>
          </a:lstStyle>
          <a:p>
            <a:r>
              <a:rPr lang="en-US"/>
              <a:t>Click icon to add picture</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a:t>
            </a:fld>
            <a:endParaRPr lang="en-US" dirty="0"/>
          </a:p>
        </p:txBody>
      </p:sp>
      <p:sp>
        <p:nvSpPr>
          <p:cNvPr id="12" name="Picture Placeholder 4"/>
          <p:cNvSpPr>
            <a:spLocks noGrp="1"/>
          </p:cNvSpPr>
          <p:nvPr>
            <p:ph type="pic" sz="quarter" idx="31"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5980922" y="1539557"/>
            <a:ext cx="5495731"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p:cNvSpPr>
            <a:spLocks noGrp="1"/>
          </p:cNvSpPr>
          <p:nvPr>
            <p:ph type="body" sz="quarter" idx="13"/>
          </p:nvPr>
        </p:nvSpPr>
        <p:spPr>
          <a:xfrm>
            <a:off x="475281" y="1530227"/>
            <a:ext cx="5496892"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Slide Number Placeholder 5"/>
          <p:cNvSpPr>
            <a:spLocks noGrp="1"/>
          </p:cNvSpPr>
          <p:nvPr>
            <p:ph type="sldNum" sz="quarter" idx="15"/>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6"/>
          </p:nvPr>
        </p:nvSpPr>
        <p:spPr>
          <a:xfrm>
            <a:off x="560388" y="1870146"/>
            <a:ext cx="5308600" cy="4167188"/>
          </a:xfrm>
        </p:spPr>
        <p:txBody>
          <a:bodyPr/>
          <a:lstStyle/>
          <a:p>
            <a:r>
              <a:rPr lang="en-US"/>
              <a:t>Click icon to add picture</a:t>
            </a:r>
            <a:endParaRPr lang="hu-HU"/>
          </a:p>
        </p:txBody>
      </p:sp>
      <p:sp>
        <p:nvSpPr>
          <p:cNvPr id="11" name="Picture Placeholder 2"/>
          <p:cNvSpPr>
            <a:spLocks noGrp="1"/>
          </p:cNvSpPr>
          <p:nvPr>
            <p:ph type="pic" sz="quarter" idx="17"/>
          </p:nvPr>
        </p:nvSpPr>
        <p:spPr>
          <a:xfrm>
            <a:off x="6116216" y="1879477"/>
            <a:ext cx="5308600" cy="4167188"/>
          </a:xfrm>
        </p:spPr>
        <p:txBody>
          <a:bodyPr/>
          <a:lstStyle/>
          <a:p>
            <a:r>
              <a:rPr lang="en-US"/>
              <a:t>Click icon to add picture</a:t>
            </a:r>
            <a:endParaRPr lang="hu-HU"/>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4"/>
          <p:cNvSpPr>
            <a:spLocks noGrp="1"/>
          </p:cNvSpPr>
          <p:nvPr>
            <p:ph type="pic" sz="quarter" idx="29" hasCustomPrompt="1"/>
          </p:nvPr>
        </p:nvSpPr>
        <p:spPr>
          <a:xfrm>
            <a:off x="401216" y="6056586"/>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4"/>
          <p:cNvSpPr>
            <a:spLocks noGrp="1"/>
          </p:cNvSpPr>
          <p:nvPr>
            <p:ph type="pic" sz="quarter" idx="27" hasCustomPrompt="1"/>
          </p:nvPr>
        </p:nvSpPr>
        <p:spPr>
          <a:xfrm>
            <a:off x="4065815" y="2263841"/>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26024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1217" y="419878"/>
            <a:ext cx="7044612"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97342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467634"/>
            <a:ext cx="3383280" cy="1118567"/>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401217" y="419877"/>
            <a:ext cx="7044612"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275982" y="1660849"/>
            <a:ext cx="339852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dirty="0"/>
              <a:t> </a:t>
            </a:r>
            <a:r>
              <a:rPr lang="en-US" dirty="0"/>
              <a:t>Click to edit Master text styles</a:t>
            </a:r>
          </a:p>
        </p:txBody>
      </p:sp>
      <p:sp>
        <p:nvSpPr>
          <p:cNvPr id="7"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8" name="Content Placeholder 2"/>
          <p:cNvSpPr>
            <a:spLocks noGrp="1"/>
          </p:cNvSpPr>
          <p:nvPr>
            <p:ph idx="1"/>
          </p:nvPr>
        </p:nvSpPr>
        <p:spPr>
          <a:xfrm>
            <a:off x="5227982" y="1143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655982" y="2511813"/>
            <a:ext cx="339852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0"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1" name="Picture Placeholder 4"/>
          <p:cNvSpPr>
            <a:spLocks noGrp="1"/>
          </p:cNvSpPr>
          <p:nvPr>
            <p:ph type="pic" sz="quarter" idx="29" hasCustomPrompt="1"/>
          </p:nvPr>
        </p:nvSpPr>
        <p:spPr>
          <a:xfrm>
            <a:off x="653143" y="6147927"/>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7134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01216" y="3173514"/>
            <a:ext cx="3485645" cy="1099906"/>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4214326" y="588935"/>
            <a:ext cx="7523583"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1217" y="4273420"/>
            <a:ext cx="3500885"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87918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224" y="588935"/>
            <a:ext cx="11364685"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40497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233265" y="5543226"/>
            <a:ext cx="11196734" cy="613283"/>
          </a:xfrm>
        </p:spPr>
        <p:txBody>
          <a:bodyPr anchor="b">
            <a:normAutofit/>
          </a:bodyPr>
          <a:lstStyle>
            <a:lvl1pPr>
              <a:defRPr sz="3200" b="0">
                <a:solidFill>
                  <a:schemeClr val="accent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ext Placeholder 6"/>
          <p:cNvSpPr>
            <a:spLocks noGrp="1"/>
          </p:cNvSpPr>
          <p:nvPr>
            <p:ph type="body" sz="quarter" idx="13"/>
          </p:nvPr>
        </p:nvSpPr>
        <p:spPr>
          <a:xfrm>
            <a:off x="233265" y="6156509"/>
            <a:ext cx="11196670" cy="538163"/>
          </a:xfrm>
        </p:spPr>
        <p:txBody>
          <a:bodyPr>
            <a:normAutofit/>
          </a:bodyPr>
          <a:lstStyle>
            <a:lvl1pPr marL="0" indent="0">
              <a:buNone/>
              <a:defRPr sz="1800"/>
            </a:lvl1pPr>
            <a:lvl4pPr marL="0" indent="0">
              <a:buNone/>
              <a:defRPr/>
            </a:lvl4pPr>
          </a:lstStyle>
          <a:p>
            <a:pPr lvl="0"/>
            <a:r>
              <a:rPr lang="en-US"/>
              <a:t>Edit Master text styles</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9" name="Picture Placeholder 4"/>
          <p:cNvSpPr>
            <a:spLocks noGrp="1"/>
          </p:cNvSpPr>
          <p:nvPr>
            <p:ph type="pic" sz="quarter" idx="28" hasCustomPrompt="1"/>
          </p:nvPr>
        </p:nvSpPr>
        <p:spPr>
          <a:xfrm>
            <a:off x="233265" y="259930"/>
            <a:ext cx="463418"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1216" y="3116425"/>
            <a:ext cx="11140751"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401215" y="3962012"/>
            <a:ext cx="11140751"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4009831" y="759781"/>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66468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0088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01217" y="714376"/>
            <a:ext cx="8104608" cy="47815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263061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10"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7"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0"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326572" y="2155371"/>
            <a:ext cx="11206064" cy="1007697"/>
          </a:xfrm>
        </p:spPr>
        <p:txBody>
          <a:bodyPr anchor="b">
            <a:normAutofit/>
          </a:bodyPr>
          <a:lstStyle>
            <a:lvl1pPr>
              <a:lnSpc>
                <a:spcPct val="80000"/>
              </a:lnSpc>
              <a:defRPr sz="7200" b="0" baseline="0">
                <a:solidFill>
                  <a:schemeClr val="accent4"/>
                </a:solidFill>
              </a:defRPr>
            </a:lvl1pPr>
          </a:lstStyle>
          <a:p>
            <a:r>
              <a:rPr lang="en-US"/>
              <a:t>Click to edit Master title style</a:t>
            </a:r>
            <a:endParaRPr lang="en-US" dirty="0"/>
          </a:p>
        </p:txBody>
      </p:sp>
      <p:sp>
        <p:nvSpPr>
          <p:cNvPr id="7" name="Text Placeholder 2"/>
          <p:cNvSpPr>
            <a:spLocks noGrp="1"/>
          </p:cNvSpPr>
          <p:nvPr>
            <p:ph type="body" idx="1"/>
          </p:nvPr>
        </p:nvSpPr>
        <p:spPr>
          <a:xfrm>
            <a:off x="382558" y="3265709"/>
            <a:ext cx="11150078"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572" y="2155371"/>
            <a:ext cx="11206064" cy="1007697"/>
          </a:xfrm>
        </p:spPr>
        <p:txBody>
          <a:bodyPr anchor="b">
            <a:normAutofit/>
          </a:bodyPr>
          <a:lstStyle>
            <a:lvl1pPr>
              <a:lnSpc>
                <a:spcPct val="80000"/>
              </a:lnSpc>
              <a:defRPr sz="7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2558" y="3265709"/>
            <a:ext cx="11150078"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216" y="499533"/>
            <a:ext cx="11430000" cy="7880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1216" y="1390262"/>
            <a:ext cx="11430000" cy="43876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6" r:id="rId3"/>
    <p:sldLayoutId id="2147483897" r:id="rId4"/>
    <p:sldLayoutId id="2147483865" r:id="rId5"/>
    <p:sldLayoutId id="2147483893" r:id="rId6"/>
    <p:sldLayoutId id="2147483894" r:id="rId7"/>
    <p:sldLayoutId id="2147483867" r:id="rId8"/>
    <p:sldLayoutId id="2147483890" r:id="rId9"/>
    <p:sldLayoutId id="2147483866" r:id="rId10"/>
    <p:sldLayoutId id="2147483880" r:id="rId11"/>
    <p:sldLayoutId id="2147483885" r:id="rId12"/>
    <p:sldLayoutId id="2147483881" r:id="rId13"/>
    <p:sldLayoutId id="2147483876" r:id="rId14"/>
    <p:sldLayoutId id="2147483883" r:id="rId15"/>
    <p:sldLayoutId id="2147483884" r:id="rId16"/>
    <p:sldLayoutId id="2147483877" r:id="rId17"/>
    <p:sldLayoutId id="2147483868" r:id="rId18"/>
    <p:sldLayoutId id="2147483891" r:id="rId19"/>
    <p:sldLayoutId id="2147483869" r:id="rId20"/>
    <p:sldLayoutId id="2147483870" r:id="rId21"/>
    <p:sldLayoutId id="2147483871" r:id="rId22"/>
    <p:sldLayoutId id="2147483872" r:id="rId23"/>
    <p:sldLayoutId id="2147483889" r:id="rId24"/>
    <p:sldLayoutId id="2147483878" r:id="rId25"/>
    <p:sldLayoutId id="2147483886" r:id="rId26"/>
    <p:sldLayoutId id="2147483888" r:id="rId27"/>
    <p:sldLayoutId id="2147483873" r:id="rId28"/>
    <p:sldLayoutId id="2147483887" r:id="rId29"/>
    <p:sldLayoutId id="2147483874" r:id="rId30"/>
    <p:sldLayoutId id="2147483875" r:id="rId31"/>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hyperlink" Target="https://www.surveymonkey.com/r/PY19-20assessmentguidefeedback" TargetMode="Externa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jpg"/><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hyperlink" Target="https://www.surveymonkey.com/r/PY19-20assessmentguidefeedback" TargetMode="Externa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hyperlink" Target="mailto:AELTA@twc.state.tx.us" TargetMode="Externa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hyperlink" Target="https://www.surveymonkey.com/r/PY19-20assessmentguidefeedback" TargetMode="Externa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5341AB-54C5-499E-9642-29A373BCC8F5}"/>
              </a:ext>
            </a:extLst>
          </p:cNvPr>
          <p:cNvSpPr>
            <a:spLocks noGrp="1"/>
          </p:cNvSpPr>
          <p:nvPr>
            <p:ph type="title"/>
          </p:nvPr>
        </p:nvSpPr>
        <p:spPr>
          <a:xfrm>
            <a:off x="7708490" y="1733952"/>
            <a:ext cx="3966012" cy="1920240"/>
          </a:xfrm>
        </p:spPr>
        <p:txBody>
          <a:bodyPr/>
          <a:lstStyle/>
          <a:p>
            <a:br>
              <a:rPr lang="en-US" dirty="0"/>
            </a:br>
            <a:r>
              <a:rPr lang="en-US" sz="6000" dirty="0"/>
              <a:t>AEL BUSINESS MEETING </a:t>
            </a:r>
            <a:br>
              <a:rPr lang="en-US" dirty="0"/>
            </a:br>
            <a:r>
              <a:rPr lang="en-US" sz="3200" dirty="0"/>
              <a:t>@ THE TWC WORKFORCE FORUM 	</a:t>
            </a:r>
          </a:p>
        </p:txBody>
      </p:sp>
      <p:sp>
        <p:nvSpPr>
          <p:cNvPr id="6" name="Text Placeholder 5">
            <a:extLst>
              <a:ext uri="{FF2B5EF4-FFF2-40B4-BE49-F238E27FC236}">
                <a16:creationId xmlns:a16="http://schemas.microsoft.com/office/drawing/2014/main" id="{475F3326-FFFF-43CD-8ED3-4B8A78301B22}"/>
              </a:ext>
            </a:extLst>
          </p:cNvPr>
          <p:cNvSpPr>
            <a:spLocks noGrp="1"/>
          </p:cNvSpPr>
          <p:nvPr>
            <p:ph type="body" sz="half" idx="2"/>
          </p:nvPr>
        </p:nvSpPr>
        <p:spPr>
          <a:xfrm>
            <a:off x="7708490" y="4397093"/>
            <a:ext cx="3966012" cy="1920240"/>
          </a:xfrm>
        </p:spPr>
        <p:txBody>
          <a:bodyPr>
            <a:normAutofit/>
          </a:bodyPr>
          <a:lstStyle/>
          <a:p>
            <a:pPr>
              <a:lnSpc>
                <a:spcPct val="120000"/>
              </a:lnSpc>
            </a:pPr>
            <a:r>
              <a:rPr lang="en-US" sz="5400" dirty="0">
                <a:solidFill>
                  <a:schemeClr val="bg1"/>
                </a:solidFill>
              </a:rPr>
              <a:t>Welcome!</a:t>
            </a:r>
            <a:endParaRPr lang="en-US" dirty="0">
              <a:solidFill>
                <a:schemeClr val="bg1"/>
              </a:solidFill>
            </a:endParaRPr>
          </a:p>
        </p:txBody>
      </p:sp>
      <p:pic>
        <p:nvPicPr>
          <p:cNvPr id="10" name="Content Placeholder 9">
            <a:extLst>
              <a:ext uri="{FF2B5EF4-FFF2-40B4-BE49-F238E27FC236}">
                <a16:creationId xmlns:a16="http://schemas.microsoft.com/office/drawing/2014/main" id="{9D5E49F1-6D1F-4835-9238-48AE545D6348}"/>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7236" r="9516"/>
          <a:stretch/>
        </p:blipFill>
        <p:spPr>
          <a:xfrm>
            <a:off x="0" y="901694"/>
            <a:ext cx="7464056" cy="5415639"/>
          </a:xfrm>
        </p:spPr>
      </p:pic>
    </p:spTree>
    <p:extLst>
      <p:ext uri="{BB962C8B-B14F-4D97-AF65-F5344CB8AC3E}">
        <p14:creationId xmlns:p14="http://schemas.microsoft.com/office/powerpoint/2010/main" val="332476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096000" y="2817316"/>
            <a:ext cx="5208104" cy="788091"/>
          </a:xfrm>
        </p:spPr>
        <p:txBody>
          <a:bodyPr>
            <a:normAutofit fontScale="90000"/>
          </a:bodyPr>
          <a:lstStyle/>
          <a:p>
            <a:r>
              <a:rPr lang="en-US" sz="8000" dirty="0"/>
              <a:t>Ability to Benefit </a:t>
            </a:r>
            <a:br>
              <a:rPr lang="en-US" dirty="0"/>
            </a:br>
            <a:br>
              <a:rPr lang="en-US" dirty="0"/>
            </a:br>
            <a:r>
              <a:rPr lang="en-US" dirty="0"/>
              <a:t>Austin Community College with Assist. Secretary Stump</a:t>
            </a:r>
            <a:br>
              <a:rPr lang="en-US" dirty="0"/>
            </a:br>
            <a:br>
              <a:rPr lang="en-US" dirty="0"/>
            </a:br>
            <a:endParaRPr lang="en-US" dirty="0"/>
          </a:p>
        </p:txBody>
      </p:sp>
      <p:pic>
        <p:nvPicPr>
          <p:cNvPr id="6" name="Content Placeholder 5">
            <a:extLst>
              <a:ext uri="{FF2B5EF4-FFF2-40B4-BE49-F238E27FC236}">
                <a16:creationId xmlns:a16="http://schemas.microsoft.com/office/drawing/2014/main" id="{ABA14187-9425-487B-99A9-BA4DB90AD656}"/>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rot="10800000">
            <a:off x="176351" y="1499191"/>
            <a:ext cx="5616575" cy="4212431"/>
          </a:xfrm>
        </p:spPr>
      </p:pic>
    </p:spTree>
    <p:extLst>
      <p:ext uri="{BB962C8B-B14F-4D97-AF65-F5344CB8AC3E}">
        <p14:creationId xmlns:p14="http://schemas.microsoft.com/office/powerpoint/2010/main" val="196598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096000" y="2817316"/>
            <a:ext cx="5208104" cy="788091"/>
          </a:xfrm>
        </p:spPr>
        <p:txBody>
          <a:bodyPr>
            <a:normAutofit fontScale="90000"/>
          </a:bodyPr>
          <a:lstStyle/>
          <a:p>
            <a:r>
              <a:rPr lang="en-US" sz="8000" dirty="0"/>
              <a:t>Ability to Benefit </a:t>
            </a:r>
            <a:br>
              <a:rPr lang="en-US" dirty="0"/>
            </a:br>
            <a:br>
              <a:rPr lang="en-US" dirty="0"/>
            </a:br>
            <a:r>
              <a:rPr lang="en-US" dirty="0"/>
              <a:t>Austin Community College with Assist. Secretary Stump</a:t>
            </a:r>
            <a:br>
              <a:rPr lang="en-US" dirty="0"/>
            </a:br>
            <a:br>
              <a:rPr lang="en-US" dirty="0"/>
            </a:br>
            <a:endParaRPr lang="en-US" dirty="0"/>
          </a:p>
        </p:txBody>
      </p:sp>
      <p:pic>
        <p:nvPicPr>
          <p:cNvPr id="5" name="Content Placeholder 4">
            <a:extLst>
              <a:ext uri="{FF2B5EF4-FFF2-40B4-BE49-F238E27FC236}">
                <a16:creationId xmlns:a16="http://schemas.microsoft.com/office/drawing/2014/main" id="{51673FF7-05FA-447B-BAF9-EC9469BB7375}"/>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02856" y="1322784"/>
            <a:ext cx="5616575" cy="4212431"/>
          </a:xfrm>
        </p:spPr>
      </p:pic>
    </p:spTree>
    <p:extLst>
      <p:ext uri="{BB962C8B-B14F-4D97-AF65-F5344CB8AC3E}">
        <p14:creationId xmlns:p14="http://schemas.microsoft.com/office/powerpoint/2010/main" val="737725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096000" y="2910081"/>
            <a:ext cx="5208104" cy="788091"/>
          </a:xfrm>
        </p:spPr>
        <p:txBody>
          <a:bodyPr>
            <a:normAutofit fontScale="90000"/>
          </a:bodyPr>
          <a:lstStyle/>
          <a:p>
            <a:r>
              <a:rPr lang="en-US" sz="8000" dirty="0"/>
              <a:t>Standards 2.0</a:t>
            </a:r>
            <a:br>
              <a:rPr lang="en-US" dirty="0"/>
            </a:br>
            <a:br>
              <a:rPr lang="en-US" dirty="0"/>
            </a:br>
            <a:br>
              <a:rPr lang="en-US" dirty="0"/>
            </a:br>
            <a:br>
              <a:rPr lang="en-US" dirty="0"/>
            </a:br>
            <a:r>
              <a:rPr lang="en-US" dirty="0"/>
              <a:t>American Association of Community Colleges </a:t>
            </a:r>
          </a:p>
        </p:txBody>
      </p:sp>
      <p:pic>
        <p:nvPicPr>
          <p:cNvPr id="5" name="Content Placeholder 4">
            <a:extLst>
              <a:ext uri="{FF2B5EF4-FFF2-40B4-BE49-F238E27FC236}">
                <a16:creationId xmlns:a16="http://schemas.microsoft.com/office/drawing/2014/main" id="{32181FE7-67E1-46A6-9CAB-9764A40185C5}"/>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06817" y="254643"/>
            <a:ext cx="4907304" cy="6348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135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370222" y="4725628"/>
            <a:ext cx="5503725" cy="788091"/>
          </a:xfrm>
        </p:spPr>
        <p:txBody>
          <a:bodyPr>
            <a:normAutofit fontScale="90000"/>
          </a:bodyPr>
          <a:lstStyle/>
          <a:p>
            <a:r>
              <a:rPr lang="en-US" sz="8000" dirty="0"/>
              <a:t>Tyson Upward Academy! </a:t>
            </a:r>
            <a:br>
              <a:rPr lang="en-US" dirty="0"/>
            </a:br>
            <a:r>
              <a:rPr lang="en-US" sz="3100" dirty="0"/>
              <a:t>Amarillo College</a:t>
            </a:r>
            <a:br>
              <a:rPr lang="en-US" sz="3100" dirty="0"/>
            </a:br>
            <a:r>
              <a:rPr lang="en-US" sz="3100" dirty="0"/>
              <a:t>Literacy Council of Tyler</a:t>
            </a:r>
            <a:br>
              <a:rPr lang="en-US" sz="3100" dirty="0"/>
            </a:br>
            <a:r>
              <a:rPr lang="en-US" sz="3100" dirty="0"/>
              <a:t>Angelina College</a:t>
            </a:r>
            <a:br>
              <a:rPr lang="en-US" sz="3100" dirty="0"/>
            </a:br>
            <a:r>
              <a:rPr lang="en-US" sz="3100" dirty="0"/>
              <a:t>Panola College</a:t>
            </a:r>
            <a:br>
              <a:rPr lang="en-US" sz="3100" dirty="0"/>
            </a:br>
            <a:r>
              <a:rPr lang="en-US" sz="3100" dirty="0"/>
              <a:t>Workforce Solutions Greater Dallas</a:t>
            </a:r>
            <a:br>
              <a:rPr lang="en-US" sz="3100" dirty="0"/>
            </a:br>
            <a:r>
              <a:rPr lang="en-US" sz="3100" dirty="0"/>
              <a:t>Tarrant County Workforce Board</a:t>
            </a:r>
            <a:br>
              <a:rPr lang="en-US" sz="3100" dirty="0"/>
            </a:br>
            <a:r>
              <a:rPr lang="en-US" sz="3100" dirty="0"/>
              <a:t>Houston Galveston Area Council</a:t>
            </a:r>
            <a:br>
              <a:rPr lang="en-US" sz="3100" dirty="0"/>
            </a:br>
            <a:r>
              <a:rPr lang="en-US" sz="3100" dirty="0"/>
              <a:t>Region 20 Education Service Center</a:t>
            </a:r>
            <a:br>
              <a:rPr lang="en-US" sz="3100" dirty="0"/>
            </a:br>
            <a:r>
              <a:rPr lang="en-US" sz="3100" dirty="0"/>
              <a:t>Grayson College</a:t>
            </a:r>
            <a:br>
              <a:rPr lang="en-US" sz="3100" dirty="0"/>
            </a:br>
            <a:r>
              <a:rPr lang="en-US" sz="3100" dirty="0"/>
              <a:t>Region 9 Education Service Center</a:t>
            </a:r>
            <a:br>
              <a:rPr lang="en-US" dirty="0"/>
            </a:br>
            <a:br>
              <a:rPr lang="en-US" dirty="0"/>
            </a:br>
            <a:br>
              <a:rPr lang="en-US" dirty="0"/>
            </a:br>
            <a:br>
              <a:rPr lang="en-US" dirty="0"/>
            </a:br>
            <a:endParaRPr lang="en-US" dirty="0"/>
          </a:p>
        </p:txBody>
      </p:sp>
      <p:pic>
        <p:nvPicPr>
          <p:cNvPr id="6" name="Content Placeholder 5">
            <a:extLst>
              <a:ext uri="{FF2B5EF4-FFF2-40B4-BE49-F238E27FC236}">
                <a16:creationId xmlns:a16="http://schemas.microsoft.com/office/drawing/2014/main" id="{997EADBC-BA02-4B87-A3EB-61F414C1928F}"/>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79425" y="1515962"/>
            <a:ext cx="5616575" cy="4212431"/>
          </a:xfrm>
        </p:spPr>
      </p:pic>
    </p:spTree>
    <p:extLst>
      <p:ext uri="{BB962C8B-B14F-4D97-AF65-F5344CB8AC3E}">
        <p14:creationId xmlns:p14="http://schemas.microsoft.com/office/powerpoint/2010/main" val="2691361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5341AB-54C5-499E-9642-29A373BCC8F5}"/>
              </a:ext>
            </a:extLst>
          </p:cNvPr>
          <p:cNvSpPr>
            <a:spLocks noGrp="1"/>
          </p:cNvSpPr>
          <p:nvPr>
            <p:ph type="title"/>
          </p:nvPr>
        </p:nvSpPr>
        <p:spPr>
          <a:xfrm>
            <a:off x="7708490" y="1733952"/>
            <a:ext cx="3966012" cy="1920240"/>
          </a:xfrm>
        </p:spPr>
        <p:txBody>
          <a:bodyPr/>
          <a:lstStyle/>
          <a:p>
            <a:r>
              <a:rPr lang="en-US" sz="4800" dirty="0"/>
              <a:t>Select Assessment Guide &amp; TEAMS Updates</a:t>
            </a:r>
          </a:p>
        </p:txBody>
      </p:sp>
      <p:sp>
        <p:nvSpPr>
          <p:cNvPr id="6" name="Text Placeholder 5">
            <a:extLst>
              <a:ext uri="{FF2B5EF4-FFF2-40B4-BE49-F238E27FC236}">
                <a16:creationId xmlns:a16="http://schemas.microsoft.com/office/drawing/2014/main" id="{475F3326-FFFF-43CD-8ED3-4B8A78301B22}"/>
              </a:ext>
            </a:extLst>
          </p:cNvPr>
          <p:cNvSpPr>
            <a:spLocks noGrp="1"/>
          </p:cNvSpPr>
          <p:nvPr>
            <p:ph type="body" sz="half" idx="2"/>
          </p:nvPr>
        </p:nvSpPr>
        <p:spPr>
          <a:xfrm>
            <a:off x="7708490" y="4397093"/>
            <a:ext cx="3966012" cy="1920240"/>
          </a:xfrm>
        </p:spPr>
        <p:txBody>
          <a:bodyPr>
            <a:normAutofit/>
          </a:bodyPr>
          <a:lstStyle/>
          <a:p>
            <a:pPr>
              <a:lnSpc>
                <a:spcPct val="120000"/>
              </a:lnSpc>
            </a:pPr>
            <a:r>
              <a:rPr lang="en-US" sz="2800" dirty="0">
                <a:solidFill>
                  <a:schemeClr val="bg1"/>
                </a:solidFill>
              </a:rPr>
              <a:t>Anson Green</a:t>
            </a:r>
            <a:br>
              <a:rPr lang="en-US" sz="2800" dirty="0">
                <a:solidFill>
                  <a:schemeClr val="bg1"/>
                </a:solidFill>
              </a:rPr>
            </a:br>
            <a:r>
              <a:rPr lang="en-US" sz="2800" dirty="0">
                <a:solidFill>
                  <a:schemeClr val="bg1"/>
                </a:solidFill>
              </a:rPr>
              <a:t>Mahalia Baldini </a:t>
            </a:r>
            <a:br>
              <a:rPr lang="en-US" dirty="0">
                <a:solidFill>
                  <a:schemeClr val="bg1"/>
                </a:solidFill>
              </a:rPr>
            </a:br>
            <a:r>
              <a:rPr lang="en-US" dirty="0">
                <a:solidFill>
                  <a:schemeClr val="bg1"/>
                </a:solidFill>
              </a:rPr>
              <a:t>Texas Workforce Commission </a:t>
            </a:r>
            <a:br>
              <a:rPr lang="en-US" dirty="0">
                <a:solidFill>
                  <a:schemeClr val="bg1"/>
                </a:solidFill>
              </a:rPr>
            </a:br>
            <a:r>
              <a:rPr lang="en-US" dirty="0">
                <a:solidFill>
                  <a:schemeClr val="bg1"/>
                </a:solidFill>
              </a:rPr>
              <a:t>Adult Education and Literacy</a:t>
            </a:r>
          </a:p>
        </p:txBody>
      </p:sp>
      <p:pic>
        <p:nvPicPr>
          <p:cNvPr id="7" name="Content Placeholder 6">
            <a:extLst>
              <a:ext uri="{FF2B5EF4-FFF2-40B4-BE49-F238E27FC236}">
                <a16:creationId xmlns:a16="http://schemas.microsoft.com/office/drawing/2014/main" id="{94FFC2FC-FC0C-40AB-AEC6-53A72CED04EB}"/>
              </a:ext>
              <a:ext uri="{C183D7F6-B498-43B3-948B-1728B52AA6E4}">
                <adec:decorative xmlns:adec="http://schemas.microsoft.com/office/drawing/2017/decorative" val="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01638" y="1047899"/>
            <a:ext cx="7043737" cy="3962102"/>
          </a:xfrm>
        </p:spPr>
      </p:pic>
    </p:spTree>
    <p:extLst>
      <p:ext uri="{BB962C8B-B14F-4D97-AF65-F5344CB8AC3E}">
        <p14:creationId xmlns:p14="http://schemas.microsoft.com/office/powerpoint/2010/main" val="334443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6EC26B-882F-46FB-9981-7214EB0247B4}"/>
              </a:ext>
            </a:extLst>
          </p:cNvPr>
          <p:cNvSpPr>
            <a:spLocks noGrp="1"/>
          </p:cNvSpPr>
          <p:nvPr>
            <p:ph type="title"/>
          </p:nvPr>
        </p:nvSpPr>
        <p:spPr/>
        <p:txBody>
          <a:bodyPr>
            <a:normAutofit fontScale="90000"/>
          </a:bodyPr>
          <a:lstStyle/>
          <a:p>
            <a:r>
              <a:rPr lang="en-US" dirty="0"/>
              <a:t>Getting your questions addressed today</a:t>
            </a:r>
          </a:p>
        </p:txBody>
      </p:sp>
      <p:sp>
        <p:nvSpPr>
          <p:cNvPr id="7" name="Vertical Text Placeholder 6">
            <a:extLst>
              <a:ext uri="{FF2B5EF4-FFF2-40B4-BE49-F238E27FC236}">
                <a16:creationId xmlns:a16="http://schemas.microsoft.com/office/drawing/2014/main" id="{59ABC76B-2D8E-4039-910C-0ABBD89DFD74}"/>
              </a:ext>
            </a:extLst>
          </p:cNvPr>
          <p:cNvSpPr>
            <a:spLocks noGrp="1"/>
          </p:cNvSpPr>
          <p:nvPr>
            <p:ph type="body" orient="vert" idx="1"/>
          </p:nvPr>
        </p:nvSpPr>
        <p:spPr/>
        <p:txBody>
          <a:bodyPr vert="horz">
            <a:noAutofit/>
          </a:bodyPr>
          <a:lstStyle/>
          <a:p>
            <a:pPr marL="0" indent="0">
              <a:buNone/>
            </a:pPr>
            <a:r>
              <a:rPr lang="en-US" sz="3600" b="1" dirty="0">
                <a:latin typeface="Calibri" panose="020F0502020204030204" pitchFamily="34" charset="0"/>
                <a:cs typeface="Calibri" panose="020F0502020204030204" pitchFamily="34" charset="0"/>
              </a:rPr>
              <a:t>Objective: </a:t>
            </a:r>
            <a:r>
              <a:rPr lang="en-US" sz="3600" dirty="0">
                <a:latin typeface="Calibri" panose="020F0502020204030204" pitchFamily="34" charset="0"/>
                <a:cs typeface="Calibri" panose="020F0502020204030204" pitchFamily="34" charset="0"/>
              </a:rPr>
              <a:t>Share future development and get your feedback</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600" dirty="0">
                <a:latin typeface="Calibri" panose="020F0502020204030204" pitchFamily="34" charset="0"/>
                <a:cs typeface="Calibri" panose="020F0502020204030204" pitchFamily="34" charset="0"/>
              </a:rPr>
              <a:t>  We have between 8:45 – 10:15</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600" dirty="0">
                <a:latin typeface="Calibri" panose="020F0502020204030204" pitchFamily="34" charset="0"/>
                <a:cs typeface="Calibri" panose="020F0502020204030204" pitchFamily="34" charset="0"/>
              </a:rPr>
              <a:t>  A lot of content to cover!</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3600" dirty="0">
                <a:latin typeface="Calibri" panose="020F0502020204030204" pitchFamily="34" charset="0"/>
                <a:cs typeface="Calibri" panose="020F0502020204030204" pitchFamily="34" charset="0"/>
              </a:rPr>
              <a:t>P</a:t>
            </a:r>
            <a:r>
              <a:rPr lang="en-US" sz="3600" dirty="0"/>
              <a:t>rovide any questions and/or comments in the SurveyMonkey link below. </a:t>
            </a:r>
          </a:p>
          <a:p>
            <a:pPr lvl="1"/>
            <a:r>
              <a:rPr lang="en-US" sz="3200" u="sng" dirty="0">
                <a:hlinkClick r:id="rId2"/>
              </a:rPr>
              <a:t>https://www.surveymonkey.com/r/PY19-20assessmentguidefeedback</a:t>
            </a:r>
            <a:r>
              <a:rPr lang="en-US" sz="3200" dirty="0"/>
              <a:t> </a:t>
            </a:r>
          </a:p>
          <a:p>
            <a:pPr>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17915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E454-E088-46B7-86FD-4D6C89819FCB}"/>
              </a:ext>
            </a:extLst>
          </p:cNvPr>
          <p:cNvSpPr>
            <a:spLocks noGrp="1"/>
          </p:cNvSpPr>
          <p:nvPr>
            <p:ph type="title"/>
          </p:nvPr>
        </p:nvSpPr>
        <p:spPr>
          <a:xfrm>
            <a:off x="245166" y="3429000"/>
            <a:ext cx="11430000" cy="788091"/>
          </a:xfrm>
        </p:spPr>
        <p:txBody>
          <a:bodyPr>
            <a:noAutofit/>
          </a:bodyPr>
          <a:lstStyle/>
          <a:p>
            <a:r>
              <a:rPr lang="en-US" sz="6000" dirty="0"/>
              <a:t>The A-TEAM</a:t>
            </a:r>
            <a:br>
              <a:rPr lang="en-US" sz="6000" dirty="0"/>
            </a:br>
            <a:br>
              <a:rPr lang="en-US" sz="6000" dirty="0"/>
            </a:br>
            <a:r>
              <a:rPr lang="en-US" sz="4400" dirty="0"/>
              <a:t>“</a:t>
            </a:r>
            <a:r>
              <a:rPr lang="en-US" sz="6000" dirty="0"/>
              <a:t>A</a:t>
            </a:r>
            <a:r>
              <a:rPr lang="en-US" sz="4400" dirty="0"/>
              <a:t>wesome”</a:t>
            </a:r>
            <a:br>
              <a:rPr lang="en-US" sz="4400" dirty="0"/>
            </a:br>
            <a:r>
              <a:rPr lang="en-US" sz="4400" dirty="0"/>
              <a:t>“</a:t>
            </a:r>
            <a:r>
              <a:rPr lang="en-US" sz="6000" dirty="0"/>
              <a:t>A</a:t>
            </a:r>
            <a:r>
              <a:rPr lang="en-US" sz="4400" dirty="0"/>
              <a:t>ccountability”</a:t>
            </a:r>
            <a:br>
              <a:rPr lang="en-US" sz="6000" dirty="0"/>
            </a:br>
            <a:r>
              <a:rPr lang="en-US" sz="4400" dirty="0"/>
              <a:t>“</a:t>
            </a:r>
            <a:r>
              <a:rPr lang="en-US" sz="6000" dirty="0"/>
              <a:t>A+</a:t>
            </a:r>
            <a:r>
              <a:rPr lang="en-US" sz="4400" dirty="0"/>
              <a:t>”</a:t>
            </a:r>
            <a:br>
              <a:rPr lang="en-US" sz="6000" dirty="0"/>
            </a:br>
            <a:r>
              <a:rPr lang="en-US" sz="4400" dirty="0"/>
              <a:t>“</a:t>
            </a:r>
            <a:r>
              <a:rPr lang="en-US" sz="6000" dirty="0"/>
              <a:t>Accurate</a:t>
            </a:r>
            <a:r>
              <a:rPr lang="en-US" sz="4400" dirty="0"/>
              <a:t>!”</a:t>
            </a:r>
            <a:br>
              <a:rPr lang="en-US" sz="6000" dirty="0"/>
            </a:br>
            <a:br>
              <a:rPr lang="en-US" sz="6000" dirty="0"/>
            </a:br>
            <a:endParaRPr lang="en-US" sz="6000" dirty="0"/>
          </a:p>
        </p:txBody>
      </p:sp>
      <p:graphicFrame>
        <p:nvGraphicFramePr>
          <p:cNvPr id="5" name="Table 4">
            <a:extLst>
              <a:ext uri="{FF2B5EF4-FFF2-40B4-BE49-F238E27FC236}">
                <a16:creationId xmlns:a16="http://schemas.microsoft.com/office/drawing/2014/main" id="{AF890AE6-F8E1-487A-8994-3E53AE3B8DD9}"/>
              </a:ext>
            </a:extLst>
          </p:cNvPr>
          <p:cNvGraphicFramePr>
            <a:graphicFrameLocks noGrp="1"/>
          </p:cNvGraphicFramePr>
          <p:nvPr>
            <p:extLst>
              <p:ext uri="{D42A27DB-BD31-4B8C-83A1-F6EECF244321}">
                <p14:modId xmlns:p14="http://schemas.microsoft.com/office/powerpoint/2010/main" val="651700203"/>
              </p:ext>
            </p:extLst>
          </p:nvPr>
        </p:nvGraphicFramePr>
        <p:xfrm>
          <a:off x="4432852" y="528345"/>
          <a:ext cx="7673009" cy="6039847"/>
        </p:xfrm>
        <a:graphic>
          <a:graphicData uri="http://schemas.openxmlformats.org/drawingml/2006/table">
            <a:tbl>
              <a:tblPr firstRow="1" firstCol="1" bandRow="1">
                <a:tableStyleId>{5C22544A-7EE6-4342-B048-85BDC9FD1C3A}</a:tableStyleId>
              </a:tblPr>
              <a:tblGrid>
                <a:gridCol w="3624036">
                  <a:extLst>
                    <a:ext uri="{9D8B030D-6E8A-4147-A177-3AD203B41FA5}">
                      <a16:colId xmlns:a16="http://schemas.microsoft.com/office/drawing/2014/main" val="1399851837"/>
                    </a:ext>
                  </a:extLst>
                </a:gridCol>
                <a:gridCol w="4048973">
                  <a:extLst>
                    <a:ext uri="{9D8B030D-6E8A-4147-A177-3AD203B41FA5}">
                      <a16:colId xmlns:a16="http://schemas.microsoft.com/office/drawing/2014/main" val="3095369040"/>
                    </a:ext>
                  </a:extLst>
                </a:gridCol>
              </a:tblGrid>
              <a:tr h="743046">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Wendy Christensen</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b="0" dirty="0">
                          <a:solidFill>
                            <a:schemeClr val="tx2"/>
                          </a:solidFill>
                          <a:effectLst/>
                          <a:latin typeface="Calibri" panose="020F0502020204030204" pitchFamily="34" charset="0"/>
                          <a:cs typeface="Calibri" panose="020F0502020204030204" pitchFamily="34" charset="0"/>
                        </a:rPr>
                        <a:t>Region 20 Education Service Center (former)</a:t>
                      </a:r>
                      <a:endParaRPr lang="en-US" sz="2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2110715307"/>
                  </a:ext>
                </a:extLst>
              </a:tr>
              <a:tr h="398121">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Sharon </a:t>
                      </a:r>
                      <a:r>
                        <a:rPr lang="en-US" sz="2400" dirty="0" err="1">
                          <a:solidFill>
                            <a:schemeClr val="tx2"/>
                          </a:solidFill>
                          <a:effectLst/>
                          <a:latin typeface="Calibri" panose="020F0502020204030204" pitchFamily="34" charset="0"/>
                          <a:cs typeface="Calibri" panose="020F0502020204030204" pitchFamily="34" charset="0"/>
                        </a:rPr>
                        <a:t>Dehn</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Workforce Solutions Dallas </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1040169106"/>
                  </a:ext>
                </a:extLst>
              </a:tr>
              <a:tr h="351863">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Eduardo Honold</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Socorro ISD</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3993376839"/>
                  </a:ext>
                </a:extLst>
              </a:tr>
              <a:tr h="403511">
                <a:tc>
                  <a:txBody>
                    <a:bodyPr/>
                    <a:lstStyle/>
                    <a:p>
                      <a:pPr marL="0" marR="0" algn="l">
                        <a:lnSpc>
                          <a:spcPct val="115000"/>
                        </a:lnSpc>
                        <a:spcBef>
                          <a:spcPts val="600"/>
                        </a:spcBef>
                        <a:spcAft>
                          <a:spcPts val="1000"/>
                        </a:spcAft>
                      </a:pPr>
                      <a:r>
                        <a:rPr lang="en-US" sz="2400">
                          <a:solidFill>
                            <a:schemeClr val="tx2"/>
                          </a:solidFill>
                          <a:effectLst/>
                          <a:latin typeface="Calibri" panose="020F0502020204030204" pitchFamily="34" charset="0"/>
                          <a:cs typeface="Calibri" panose="020F0502020204030204" pitchFamily="34" charset="0"/>
                        </a:rPr>
                        <a:t>Christina Mason</a:t>
                      </a:r>
                      <a:endParaRPr lang="en-US" sz="240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Workforce Solutions Tarrant County</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3026941811"/>
                  </a:ext>
                </a:extLst>
              </a:tr>
              <a:tr h="357808">
                <a:tc>
                  <a:txBody>
                    <a:bodyPr/>
                    <a:lstStyle/>
                    <a:p>
                      <a:pPr marL="0" marR="0" algn="l">
                        <a:lnSpc>
                          <a:spcPct val="115000"/>
                        </a:lnSpc>
                        <a:spcBef>
                          <a:spcPts val="600"/>
                        </a:spcBef>
                        <a:spcAft>
                          <a:spcPts val="1000"/>
                        </a:spcAft>
                      </a:pPr>
                      <a:r>
                        <a:rPr lang="en-US" sz="2400">
                          <a:solidFill>
                            <a:schemeClr val="tx2"/>
                          </a:solidFill>
                          <a:effectLst/>
                          <a:latin typeface="Calibri" panose="020F0502020204030204" pitchFamily="34" charset="0"/>
                          <a:cs typeface="Calibri" panose="020F0502020204030204" pitchFamily="34" charset="0"/>
                        </a:rPr>
                        <a:t>Bill Medina</a:t>
                      </a:r>
                      <a:endParaRPr lang="en-US" sz="240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Harris County Department of Education</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341369864"/>
                  </a:ext>
                </a:extLst>
              </a:tr>
              <a:tr h="351863">
                <a:tc>
                  <a:txBody>
                    <a:bodyPr/>
                    <a:lstStyle/>
                    <a:p>
                      <a:pPr marL="0" marR="0" algn="l">
                        <a:lnSpc>
                          <a:spcPct val="115000"/>
                        </a:lnSpc>
                        <a:spcBef>
                          <a:spcPts val="600"/>
                        </a:spcBef>
                        <a:spcAft>
                          <a:spcPts val="1000"/>
                        </a:spcAft>
                      </a:pPr>
                      <a:r>
                        <a:rPr lang="en-US" sz="2400">
                          <a:solidFill>
                            <a:schemeClr val="tx2"/>
                          </a:solidFill>
                          <a:effectLst/>
                          <a:latin typeface="Calibri" panose="020F0502020204030204" pitchFamily="34" charset="0"/>
                          <a:cs typeface="Calibri" panose="020F0502020204030204" pitchFamily="34" charset="0"/>
                        </a:rPr>
                        <a:t>Denise Orand</a:t>
                      </a:r>
                      <a:endParaRPr lang="en-US" sz="240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San Jacinto College</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1582202318"/>
                  </a:ext>
                </a:extLst>
              </a:tr>
              <a:tr h="350502">
                <a:tc>
                  <a:txBody>
                    <a:bodyPr/>
                    <a:lstStyle/>
                    <a:p>
                      <a:pPr marL="0" marR="0" algn="l">
                        <a:lnSpc>
                          <a:spcPct val="115000"/>
                        </a:lnSpc>
                        <a:spcBef>
                          <a:spcPts val="600"/>
                        </a:spcBef>
                        <a:spcAft>
                          <a:spcPts val="1000"/>
                        </a:spcAft>
                      </a:pPr>
                      <a:r>
                        <a:rPr lang="en-US" sz="2400">
                          <a:solidFill>
                            <a:schemeClr val="tx2"/>
                          </a:solidFill>
                          <a:effectLst/>
                          <a:latin typeface="Calibri" panose="020F0502020204030204" pitchFamily="34" charset="0"/>
                          <a:cs typeface="Calibri" panose="020F0502020204030204" pitchFamily="34" charset="0"/>
                        </a:rPr>
                        <a:t>Christina Robinson</a:t>
                      </a:r>
                      <a:endParaRPr lang="en-US" sz="240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Houston Community College</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3133024223"/>
                  </a:ext>
                </a:extLst>
              </a:tr>
              <a:tr h="728870">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Terri </a:t>
                      </a:r>
                      <a:r>
                        <a:rPr lang="en-US" sz="2400" dirty="0" err="1">
                          <a:solidFill>
                            <a:schemeClr val="tx2"/>
                          </a:solidFill>
                          <a:effectLst/>
                          <a:latin typeface="Calibri" panose="020F0502020204030204" pitchFamily="34" charset="0"/>
                          <a:cs typeface="Calibri" panose="020F0502020204030204" pitchFamily="34" charset="0"/>
                        </a:rPr>
                        <a:t>Schiemenz</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Community Action Incorporated of Central Texas</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3298686893"/>
                  </a:ext>
                </a:extLst>
              </a:tr>
              <a:tr h="351863">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Ashley Trevino</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cs typeface="Calibri" panose="020F0502020204030204" pitchFamily="34" charset="0"/>
                        </a:rPr>
                        <a:t>Grayson College</a:t>
                      </a:r>
                      <a:endPar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36830" marR="27305" marT="0" marB="0" anchor="ctr">
                    <a:solidFill>
                      <a:schemeClr val="bg1">
                        <a:lumMod val="90000"/>
                      </a:schemeClr>
                    </a:solidFill>
                  </a:tcPr>
                </a:tc>
                <a:extLst>
                  <a:ext uri="{0D108BD9-81ED-4DB2-BD59-A6C34878D82A}">
                    <a16:rowId xmlns:a16="http://schemas.microsoft.com/office/drawing/2014/main" val="2184799162"/>
                  </a:ext>
                </a:extLst>
              </a:tr>
              <a:tr h="351863">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Kathy Dowdy</a:t>
                      </a: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Austin Community College</a:t>
                      </a:r>
                    </a:p>
                  </a:txBody>
                  <a:tcPr marL="36830" marR="27305" marT="0" marB="0" anchor="ctr">
                    <a:solidFill>
                      <a:schemeClr val="bg1">
                        <a:lumMod val="90000"/>
                      </a:schemeClr>
                    </a:solidFill>
                  </a:tcPr>
                </a:tc>
                <a:extLst>
                  <a:ext uri="{0D108BD9-81ED-4DB2-BD59-A6C34878D82A}">
                    <a16:rowId xmlns:a16="http://schemas.microsoft.com/office/drawing/2014/main" val="3873510601"/>
                  </a:ext>
                </a:extLst>
              </a:tr>
              <a:tr h="351863">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Liz Moya</a:t>
                      </a:r>
                    </a:p>
                  </a:txBody>
                  <a:tcPr marL="36830" marR="27305" marT="0" marB="0" anchor="ctr">
                    <a:solidFill>
                      <a:schemeClr val="bg1">
                        <a:lumMod val="90000"/>
                      </a:schemeClr>
                    </a:solidFill>
                  </a:tcPr>
                </a:tc>
                <a:tc>
                  <a:txBody>
                    <a:bodyPr/>
                    <a:lstStyle/>
                    <a:p>
                      <a:pPr marL="0" marR="0" algn="l">
                        <a:lnSpc>
                          <a:spcPct val="115000"/>
                        </a:lnSpc>
                        <a:spcBef>
                          <a:spcPts val="600"/>
                        </a:spcBef>
                        <a:spcAft>
                          <a:spcPts val="1000"/>
                        </a:spcAft>
                      </a:pPr>
                      <a:r>
                        <a:rPr lang="en-US" sz="2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TCALL</a:t>
                      </a:r>
                    </a:p>
                  </a:txBody>
                  <a:tcPr marL="36830" marR="27305" marT="0" marB="0" anchor="ctr">
                    <a:solidFill>
                      <a:schemeClr val="bg1">
                        <a:lumMod val="90000"/>
                      </a:schemeClr>
                    </a:solidFill>
                  </a:tcPr>
                </a:tc>
                <a:extLst>
                  <a:ext uri="{0D108BD9-81ED-4DB2-BD59-A6C34878D82A}">
                    <a16:rowId xmlns:a16="http://schemas.microsoft.com/office/drawing/2014/main" val="2505942422"/>
                  </a:ext>
                </a:extLst>
              </a:tr>
            </a:tbl>
          </a:graphicData>
        </a:graphic>
      </p:graphicFrame>
    </p:spTree>
    <p:extLst>
      <p:ext uri="{BB962C8B-B14F-4D97-AF65-F5344CB8AC3E}">
        <p14:creationId xmlns:p14="http://schemas.microsoft.com/office/powerpoint/2010/main" val="1933021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DBC33EE-E37D-4E18-908A-67AC8477CC6E}"/>
              </a:ext>
            </a:extLst>
          </p:cNvPr>
          <p:cNvSpPr>
            <a:spLocks noGrp="1"/>
          </p:cNvSpPr>
          <p:nvPr>
            <p:ph idx="1"/>
          </p:nvPr>
        </p:nvSpPr>
        <p:spPr>
          <a:xfrm>
            <a:off x="450377" y="1985013"/>
            <a:ext cx="5617030" cy="4236097"/>
          </a:xfrm>
        </p:spPr>
        <p:txBody>
          <a:bodyPr>
            <a:normAutofit/>
          </a:bodyPr>
          <a:lstStyle/>
          <a:p>
            <a:pPr marL="0" indent="0">
              <a:lnSpc>
                <a:spcPct val="100000"/>
              </a:lnSpc>
              <a:buNone/>
            </a:pPr>
            <a:r>
              <a:rPr lang="en-US" sz="2800" cap="small" dirty="0"/>
              <a:t>1) Assessments Permitted for Use in Texas</a:t>
            </a:r>
            <a:br>
              <a:rPr lang="en-US" sz="2800" cap="small" dirty="0"/>
            </a:br>
            <a:endParaRPr lang="en-US" sz="2800" cap="small" dirty="0"/>
          </a:p>
          <a:p>
            <a:pPr marL="0" indent="0">
              <a:lnSpc>
                <a:spcPct val="100000"/>
              </a:lnSpc>
              <a:buNone/>
            </a:pPr>
            <a:r>
              <a:rPr lang="en-US" sz="2800" cap="small" dirty="0"/>
              <a:t>2) Testing in at Least One Domain Before Placement</a:t>
            </a:r>
            <a:br>
              <a:rPr lang="en-US" sz="2800" cap="small" dirty="0"/>
            </a:br>
            <a:endParaRPr lang="en-US" sz="2800" cap="small" dirty="0"/>
          </a:p>
          <a:p>
            <a:pPr marL="0" indent="0">
              <a:lnSpc>
                <a:spcPct val="100000"/>
              </a:lnSpc>
              <a:buNone/>
            </a:pPr>
            <a:r>
              <a:rPr lang="en-US" sz="2800" cap="small" dirty="0"/>
              <a:t>3) Individuals to be Tested</a:t>
            </a:r>
          </a:p>
          <a:p>
            <a:pPr marL="0" indent="0">
              <a:lnSpc>
                <a:spcPct val="100000"/>
              </a:lnSpc>
              <a:buNone/>
            </a:pPr>
            <a:endParaRPr lang="en-US" sz="2800" dirty="0"/>
          </a:p>
        </p:txBody>
      </p:sp>
      <p:sp>
        <p:nvSpPr>
          <p:cNvPr id="10" name="Title 9">
            <a:extLst>
              <a:ext uri="{FF2B5EF4-FFF2-40B4-BE49-F238E27FC236}">
                <a16:creationId xmlns:a16="http://schemas.microsoft.com/office/drawing/2014/main" id="{353B97CC-A03F-4AAE-9B1E-30D4AD74857F}"/>
              </a:ext>
            </a:extLst>
          </p:cNvPr>
          <p:cNvSpPr>
            <a:spLocks noGrp="1"/>
          </p:cNvSpPr>
          <p:nvPr>
            <p:ph type="title"/>
          </p:nvPr>
        </p:nvSpPr>
        <p:spPr>
          <a:xfrm>
            <a:off x="450377" y="499533"/>
            <a:ext cx="11430000" cy="788091"/>
          </a:xfrm>
        </p:spPr>
        <p:txBody>
          <a:bodyPr>
            <a:normAutofit fontScale="90000"/>
          </a:bodyPr>
          <a:lstStyle/>
          <a:p>
            <a:r>
              <a:rPr lang="en-US" dirty="0"/>
              <a:t>Major Revisions</a:t>
            </a:r>
          </a:p>
        </p:txBody>
      </p:sp>
      <p:sp>
        <p:nvSpPr>
          <p:cNvPr id="12" name="Content Placeholder 11">
            <a:extLst>
              <a:ext uri="{FF2B5EF4-FFF2-40B4-BE49-F238E27FC236}">
                <a16:creationId xmlns:a16="http://schemas.microsoft.com/office/drawing/2014/main" id="{005B3FEF-290E-40A2-8D9B-EE6E3E616754}"/>
              </a:ext>
            </a:extLst>
          </p:cNvPr>
          <p:cNvSpPr>
            <a:spLocks noGrp="1"/>
          </p:cNvSpPr>
          <p:nvPr>
            <p:ph idx="10"/>
          </p:nvPr>
        </p:nvSpPr>
        <p:spPr>
          <a:xfrm>
            <a:off x="6263347" y="1985012"/>
            <a:ext cx="5617030" cy="4236097"/>
          </a:xfrm>
        </p:spPr>
        <p:txBody>
          <a:bodyPr>
            <a:normAutofit/>
          </a:bodyPr>
          <a:lstStyle/>
          <a:p>
            <a:pPr marL="514350" indent="-514350">
              <a:lnSpc>
                <a:spcPct val="100000"/>
              </a:lnSpc>
              <a:buFont typeface="+mj-lt"/>
              <a:buAutoNum type="arabicParenR"/>
            </a:pPr>
            <a:r>
              <a:rPr lang="en-US" sz="2800" cap="small" dirty="0"/>
              <a:t>Timely Testing Requirement</a:t>
            </a:r>
            <a:br>
              <a:rPr lang="en-US" sz="2800" cap="small" dirty="0"/>
            </a:br>
            <a:endParaRPr lang="en-US" sz="2800" cap="small" dirty="0"/>
          </a:p>
          <a:p>
            <a:pPr marL="514350" indent="-514350">
              <a:lnSpc>
                <a:spcPct val="100000"/>
              </a:lnSpc>
              <a:buFont typeface="+mj-lt"/>
              <a:buAutoNum type="arabicParenR"/>
            </a:pPr>
            <a:r>
              <a:rPr lang="en-US" sz="2800" cap="small" dirty="0"/>
              <a:t>Staff PD Clarifications</a:t>
            </a:r>
            <a:br>
              <a:rPr lang="en-US" sz="2800" cap="small" dirty="0"/>
            </a:br>
            <a:r>
              <a:rPr lang="en-US" sz="2800" cap="small" dirty="0"/>
              <a:t> </a:t>
            </a:r>
          </a:p>
          <a:p>
            <a:pPr marL="514350" indent="-514350">
              <a:lnSpc>
                <a:spcPct val="100000"/>
              </a:lnSpc>
              <a:buFont typeface="+mj-lt"/>
              <a:buAutoNum type="arabicParenR"/>
            </a:pPr>
            <a:r>
              <a:rPr lang="en-US" sz="2800" cap="small" dirty="0"/>
              <a:t>Distance Learning Curricula Process</a:t>
            </a:r>
          </a:p>
          <a:p>
            <a:pPr marL="342900" indent="-342900">
              <a:buFont typeface="+mj-lt"/>
              <a:buAutoNum type="arabicParenR"/>
            </a:pPr>
            <a:endParaRPr lang="en-US" dirty="0"/>
          </a:p>
        </p:txBody>
      </p:sp>
    </p:spTree>
    <p:extLst>
      <p:ext uri="{BB962C8B-B14F-4D97-AF65-F5344CB8AC3E}">
        <p14:creationId xmlns:p14="http://schemas.microsoft.com/office/powerpoint/2010/main" val="3100041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9F517A-2F95-4E5D-A052-C58C15F36038}"/>
              </a:ext>
            </a:extLst>
          </p:cNvPr>
          <p:cNvSpPr>
            <a:spLocks noGrp="1"/>
          </p:cNvSpPr>
          <p:nvPr>
            <p:ph type="title"/>
          </p:nvPr>
        </p:nvSpPr>
        <p:spPr>
          <a:xfrm>
            <a:off x="416457" y="2767632"/>
            <a:ext cx="3485645" cy="1099906"/>
          </a:xfrm>
        </p:spPr>
        <p:txBody>
          <a:bodyPr/>
          <a:lstStyle/>
          <a:p>
            <a:r>
              <a:rPr lang="en-US" sz="6600" dirty="0"/>
              <a:t>Where You Will Find Guidance</a:t>
            </a:r>
          </a:p>
        </p:txBody>
      </p:sp>
      <p:graphicFrame>
        <p:nvGraphicFramePr>
          <p:cNvPr id="21" name="Content Placeholder 20">
            <a:extLst>
              <a:ext uri="{FF2B5EF4-FFF2-40B4-BE49-F238E27FC236}">
                <a16:creationId xmlns:a16="http://schemas.microsoft.com/office/drawing/2014/main" id="{C56083BD-63A2-4299-8016-11C0D25EF6A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06682352"/>
              </p:ext>
            </p:extLst>
          </p:nvPr>
        </p:nvGraphicFramePr>
        <p:xfrm>
          <a:off x="4214813" y="588963"/>
          <a:ext cx="7523162"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18">
            <a:extLst>
              <a:ext uri="{FF2B5EF4-FFF2-40B4-BE49-F238E27FC236}">
                <a16:creationId xmlns:a16="http://schemas.microsoft.com/office/drawing/2014/main" id="{A773640C-CCD0-4A60-884D-E5E52A7FB22C}"/>
              </a:ext>
            </a:extLst>
          </p:cNvPr>
          <p:cNvSpPr>
            <a:spLocks noGrp="1"/>
          </p:cNvSpPr>
          <p:nvPr>
            <p:ph type="body" sz="half" idx="2"/>
          </p:nvPr>
        </p:nvSpPr>
        <p:spPr/>
        <p:txBody>
          <a:bodyPr/>
          <a:lstStyle/>
          <a:p>
            <a:pPr algn="ctr"/>
            <a:r>
              <a:rPr lang="en-US" sz="3200" dirty="0"/>
              <a:t>2019-2020 Revision</a:t>
            </a:r>
            <a:endParaRPr lang="en-US" dirty="0"/>
          </a:p>
        </p:txBody>
      </p:sp>
    </p:spTree>
    <p:extLst>
      <p:ext uri="{BB962C8B-B14F-4D97-AF65-F5344CB8AC3E}">
        <p14:creationId xmlns:p14="http://schemas.microsoft.com/office/powerpoint/2010/main" val="4085483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2285526B-7CA2-4F5F-A76E-84D16C2D1DA2}"/>
              </a:ext>
            </a:extLst>
          </p:cNvPr>
          <p:cNvSpPr>
            <a:spLocks noGrp="1"/>
          </p:cNvSpPr>
          <p:nvPr>
            <p:ph type="title"/>
          </p:nvPr>
        </p:nvSpPr>
        <p:spPr/>
        <p:txBody>
          <a:bodyPr>
            <a:normAutofit fontScale="90000"/>
          </a:bodyPr>
          <a:lstStyle/>
          <a:p>
            <a:r>
              <a:rPr lang="en-US" dirty="0"/>
              <a:t>Consolidation of Letters</a:t>
            </a:r>
          </a:p>
        </p:txBody>
      </p:sp>
      <p:sp>
        <p:nvSpPr>
          <p:cNvPr id="27" name="Text Placeholder 26">
            <a:extLst>
              <a:ext uri="{FF2B5EF4-FFF2-40B4-BE49-F238E27FC236}">
                <a16:creationId xmlns:a16="http://schemas.microsoft.com/office/drawing/2014/main" id="{C38FF475-52DE-4276-9736-E39AB9C57795}"/>
              </a:ext>
            </a:extLst>
          </p:cNvPr>
          <p:cNvSpPr>
            <a:spLocks noGrp="1"/>
          </p:cNvSpPr>
          <p:nvPr>
            <p:ph type="body" sz="quarter" idx="4294967295"/>
          </p:nvPr>
        </p:nvSpPr>
        <p:spPr>
          <a:xfrm>
            <a:off x="2289620" y="2675420"/>
            <a:ext cx="5494337" cy="320675"/>
          </a:xfrm>
        </p:spPr>
        <p:txBody>
          <a:bodyPr>
            <a:normAutofit fontScale="85000" lnSpcReduction="20000"/>
          </a:bodyPr>
          <a:lstStyle/>
          <a:p>
            <a:r>
              <a:rPr lang="en-US" dirty="0"/>
              <a:t>AEL Guide</a:t>
            </a:r>
          </a:p>
        </p:txBody>
      </p:sp>
      <p:sp>
        <p:nvSpPr>
          <p:cNvPr id="40" name="Freeform: Shape 39">
            <a:extLst>
              <a:ext uri="{FF2B5EF4-FFF2-40B4-BE49-F238E27FC236}">
                <a16:creationId xmlns:a16="http://schemas.microsoft.com/office/drawing/2014/main" id="{1983C975-A747-449C-BF6C-E4DF4721B6D2}"/>
              </a:ext>
              <a:ext uri="{C183D7F6-B498-43B3-948B-1728B52AA6E4}">
                <adec:decorative xmlns:adec="http://schemas.microsoft.com/office/drawing/2017/decorative" val="1"/>
              </a:ext>
            </a:extLst>
          </p:cNvPr>
          <p:cNvSpPr/>
          <p:nvPr/>
        </p:nvSpPr>
        <p:spPr>
          <a:xfrm>
            <a:off x="2125637" y="1644686"/>
            <a:ext cx="1706019" cy="2065535"/>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74D73375-E348-46F0-B819-1A569D1F129D}"/>
              </a:ext>
              <a:ext uri="{C183D7F6-B498-43B3-948B-1728B52AA6E4}">
                <adec:decorative xmlns:adec="http://schemas.microsoft.com/office/drawing/2017/decorative" val="1"/>
              </a:ext>
            </a:extLst>
          </p:cNvPr>
          <p:cNvSpPr/>
          <p:nvPr/>
        </p:nvSpPr>
        <p:spPr>
          <a:xfrm rot="20880504">
            <a:off x="9315821" y="1329260"/>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D67B96B-5E46-4B37-9BAA-A20A91A1C42C}"/>
              </a:ext>
              <a:ext uri="{C183D7F6-B498-43B3-948B-1728B52AA6E4}">
                <adec:decorative xmlns:adec="http://schemas.microsoft.com/office/drawing/2017/decorative" val="1"/>
              </a:ext>
            </a:extLst>
          </p:cNvPr>
          <p:cNvSpPr/>
          <p:nvPr/>
        </p:nvSpPr>
        <p:spPr>
          <a:xfrm rot="21297616">
            <a:off x="8152111" y="4405183"/>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48C4777D-35E7-4F27-9B69-2120209F776E}"/>
              </a:ext>
              <a:ext uri="{C183D7F6-B498-43B3-948B-1728B52AA6E4}">
                <adec:decorative xmlns:adec="http://schemas.microsoft.com/office/drawing/2017/decorative" val="1"/>
              </a:ext>
            </a:extLst>
          </p:cNvPr>
          <p:cNvSpPr/>
          <p:nvPr/>
        </p:nvSpPr>
        <p:spPr>
          <a:xfrm>
            <a:off x="9593877" y="4251678"/>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875FF1D-7EB6-4F6E-9913-7677216FDC83}"/>
              </a:ext>
              <a:ext uri="{C183D7F6-B498-43B3-948B-1728B52AA6E4}">
                <adec:decorative xmlns:adec="http://schemas.microsoft.com/office/drawing/2017/decorative" val="1"/>
              </a:ext>
            </a:extLst>
          </p:cNvPr>
          <p:cNvSpPr/>
          <p:nvPr/>
        </p:nvSpPr>
        <p:spPr>
          <a:xfrm rot="655190">
            <a:off x="6770785" y="3496283"/>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15293D4-9B76-41B2-8E6C-F480ED943FC4}"/>
              </a:ext>
              <a:ext uri="{C183D7F6-B498-43B3-948B-1728B52AA6E4}">
                <adec:decorative xmlns:adec="http://schemas.microsoft.com/office/drawing/2017/decorative" val="1"/>
              </a:ext>
            </a:extLst>
          </p:cNvPr>
          <p:cNvSpPr/>
          <p:nvPr/>
        </p:nvSpPr>
        <p:spPr>
          <a:xfrm>
            <a:off x="6343555" y="1287624"/>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10" name="Text Placeholder 26">
            <a:extLst>
              <a:ext uri="{FF2B5EF4-FFF2-40B4-BE49-F238E27FC236}">
                <a16:creationId xmlns:a16="http://schemas.microsoft.com/office/drawing/2014/main" id="{F8A7B318-3A69-436D-9DAB-D11B23BDBC9A}"/>
              </a:ext>
            </a:extLst>
          </p:cNvPr>
          <p:cNvSpPr txBox="1">
            <a:spLocks/>
          </p:cNvSpPr>
          <p:nvPr/>
        </p:nvSpPr>
        <p:spPr>
          <a:xfrm>
            <a:off x="2167841" y="4630108"/>
            <a:ext cx="5494337" cy="749998"/>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Assessment </a:t>
            </a:r>
            <a:br>
              <a:rPr lang="en-US" dirty="0"/>
            </a:br>
            <a:r>
              <a:rPr lang="en-US" dirty="0"/>
              <a:t>Guide</a:t>
            </a:r>
          </a:p>
        </p:txBody>
      </p:sp>
      <p:sp>
        <p:nvSpPr>
          <p:cNvPr id="11" name="Freeform: Shape 10">
            <a:extLst>
              <a:ext uri="{FF2B5EF4-FFF2-40B4-BE49-F238E27FC236}">
                <a16:creationId xmlns:a16="http://schemas.microsoft.com/office/drawing/2014/main" id="{9ED1B36D-193C-4D88-995F-8F4359DF94DA}"/>
              </a:ext>
              <a:ext uri="{C183D7F6-B498-43B3-948B-1728B52AA6E4}">
                <adec:decorative xmlns:adec="http://schemas.microsoft.com/office/drawing/2017/decorative" val="1"/>
              </a:ext>
            </a:extLst>
          </p:cNvPr>
          <p:cNvSpPr/>
          <p:nvPr/>
        </p:nvSpPr>
        <p:spPr>
          <a:xfrm>
            <a:off x="2125638" y="3861905"/>
            <a:ext cx="1812706" cy="1911219"/>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12" name="Text Placeholder 26">
            <a:extLst>
              <a:ext uri="{FF2B5EF4-FFF2-40B4-BE49-F238E27FC236}">
                <a16:creationId xmlns:a16="http://schemas.microsoft.com/office/drawing/2014/main" id="{62CD8088-67B7-4567-9681-BA9B697F8260}"/>
              </a:ext>
            </a:extLst>
          </p:cNvPr>
          <p:cNvSpPr txBox="1">
            <a:spLocks/>
          </p:cNvSpPr>
          <p:nvPr/>
        </p:nvSpPr>
        <p:spPr>
          <a:xfrm>
            <a:off x="6441093" y="1973651"/>
            <a:ext cx="1182975" cy="75442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 02-16</a:t>
            </a:r>
          </a:p>
        </p:txBody>
      </p:sp>
      <p:sp>
        <p:nvSpPr>
          <p:cNvPr id="13" name="Text Placeholder 26">
            <a:extLst>
              <a:ext uri="{FF2B5EF4-FFF2-40B4-BE49-F238E27FC236}">
                <a16:creationId xmlns:a16="http://schemas.microsoft.com/office/drawing/2014/main" id="{6B525B48-D332-4E8E-997D-70B0DB6097E4}"/>
              </a:ext>
            </a:extLst>
          </p:cNvPr>
          <p:cNvSpPr txBox="1">
            <a:spLocks/>
          </p:cNvSpPr>
          <p:nvPr/>
        </p:nvSpPr>
        <p:spPr>
          <a:xfrm rot="21297616">
            <a:off x="8246994" y="5088787"/>
            <a:ext cx="1182975" cy="75442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 01-18</a:t>
            </a:r>
          </a:p>
        </p:txBody>
      </p:sp>
      <p:sp>
        <p:nvSpPr>
          <p:cNvPr id="14" name="Text Placeholder 26">
            <a:extLst>
              <a:ext uri="{FF2B5EF4-FFF2-40B4-BE49-F238E27FC236}">
                <a16:creationId xmlns:a16="http://schemas.microsoft.com/office/drawing/2014/main" id="{2EDCAF95-8B04-4ED5-890D-18C9F92BFF4E}"/>
              </a:ext>
            </a:extLst>
          </p:cNvPr>
          <p:cNvSpPr txBox="1">
            <a:spLocks/>
          </p:cNvSpPr>
          <p:nvPr/>
        </p:nvSpPr>
        <p:spPr>
          <a:xfrm rot="754947">
            <a:off x="6888930" y="4187523"/>
            <a:ext cx="1182975" cy="75442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 05-18</a:t>
            </a:r>
          </a:p>
        </p:txBody>
      </p:sp>
      <p:sp>
        <p:nvSpPr>
          <p:cNvPr id="15" name="Text Placeholder 26">
            <a:extLst>
              <a:ext uri="{FF2B5EF4-FFF2-40B4-BE49-F238E27FC236}">
                <a16:creationId xmlns:a16="http://schemas.microsoft.com/office/drawing/2014/main" id="{41D20419-38C0-4D11-B1BD-D38951FDFD20}"/>
              </a:ext>
            </a:extLst>
          </p:cNvPr>
          <p:cNvSpPr txBox="1">
            <a:spLocks/>
          </p:cNvSpPr>
          <p:nvPr/>
        </p:nvSpPr>
        <p:spPr>
          <a:xfrm rot="20823106">
            <a:off x="9474875" y="1952520"/>
            <a:ext cx="1182975" cy="75442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 02-19</a:t>
            </a:r>
          </a:p>
        </p:txBody>
      </p:sp>
      <p:sp>
        <p:nvSpPr>
          <p:cNvPr id="16" name="Text Placeholder 26">
            <a:extLst>
              <a:ext uri="{FF2B5EF4-FFF2-40B4-BE49-F238E27FC236}">
                <a16:creationId xmlns:a16="http://schemas.microsoft.com/office/drawing/2014/main" id="{41D5F3FA-15DF-4C65-89DC-FE422B269F94}"/>
              </a:ext>
            </a:extLst>
          </p:cNvPr>
          <p:cNvSpPr txBox="1">
            <a:spLocks/>
          </p:cNvSpPr>
          <p:nvPr/>
        </p:nvSpPr>
        <p:spPr>
          <a:xfrm>
            <a:off x="9691415" y="4817514"/>
            <a:ext cx="1182975" cy="754429"/>
          </a:xfrm>
          <a:prstGeom prst="rect">
            <a:avLst/>
          </a:prstGeom>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a:t>
            </a:r>
          </a:p>
          <a:p>
            <a:r>
              <a:rPr lang="en-US" dirty="0"/>
              <a:t>07-18</a:t>
            </a:r>
          </a:p>
        </p:txBody>
      </p:sp>
      <p:sp>
        <p:nvSpPr>
          <p:cNvPr id="2" name="Arrow: Striped Right 1">
            <a:extLst>
              <a:ext uri="{FF2B5EF4-FFF2-40B4-BE49-F238E27FC236}">
                <a16:creationId xmlns:a16="http://schemas.microsoft.com/office/drawing/2014/main" id="{20B114A6-37F3-47A6-8865-CD7DE2758749}"/>
              </a:ext>
              <a:ext uri="{C183D7F6-B498-43B3-948B-1728B52AA6E4}">
                <adec:decorative xmlns:adec="http://schemas.microsoft.com/office/drawing/2017/decorative" val="1"/>
              </a:ext>
            </a:extLst>
          </p:cNvPr>
          <p:cNvSpPr/>
          <p:nvPr/>
        </p:nvSpPr>
        <p:spPr>
          <a:xfrm rot="10800000">
            <a:off x="3936498" y="3214110"/>
            <a:ext cx="1947788" cy="119107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86D7758-C1EE-4EFC-92D7-BF064469BEAF}"/>
              </a:ext>
              <a:ext uri="{C183D7F6-B498-43B3-948B-1728B52AA6E4}">
                <adec:decorative xmlns:adec="http://schemas.microsoft.com/office/drawing/2017/decorative" val="1"/>
              </a:ext>
            </a:extLst>
          </p:cNvPr>
          <p:cNvSpPr/>
          <p:nvPr/>
        </p:nvSpPr>
        <p:spPr>
          <a:xfrm>
            <a:off x="7624068" y="2105204"/>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19" name="Text Placeholder 26">
            <a:extLst>
              <a:ext uri="{FF2B5EF4-FFF2-40B4-BE49-F238E27FC236}">
                <a16:creationId xmlns:a16="http://schemas.microsoft.com/office/drawing/2014/main" id="{CA93BC01-767B-4675-B762-335BA5CFE311}"/>
              </a:ext>
            </a:extLst>
          </p:cNvPr>
          <p:cNvSpPr txBox="1">
            <a:spLocks/>
          </p:cNvSpPr>
          <p:nvPr/>
        </p:nvSpPr>
        <p:spPr>
          <a:xfrm>
            <a:off x="7783122" y="2728464"/>
            <a:ext cx="1182975" cy="75442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 04-16</a:t>
            </a:r>
          </a:p>
        </p:txBody>
      </p:sp>
      <p:sp>
        <p:nvSpPr>
          <p:cNvPr id="20" name="Freeform: Shape 19">
            <a:extLst>
              <a:ext uri="{FF2B5EF4-FFF2-40B4-BE49-F238E27FC236}">
                <a16:creationId xmlns:a16="http://schemas.microsoft.com/office/drawing/2014/main" id="{8433B528-DCD6-414B-AF3A-6CD305FE66CA}"/>
              </a:ext>
              <a:ext uri="{C183D7F6-B498-43B3-948B-1728B52AA6E4}">
                <adec:decorative xmlns:adec="http://schemas.microsoft.com/office/drawing/2017/decorative" val="1"/>
              </a:ext>
            </a:extLst>
          </p:cNvPr>
          <p:cNvSpPr/>
          <p:nvPr/>
        </p:nvSpPr>
        <p:spPr>
          <a:xfrm rot="21297616">
            <a:off x="5841027" y="4645112"/>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21" name="Text Placeholder 26">
            <a:extLst>
              <a:ext uri="{FF2B5EF4-FFF2-40B4-BE49-F238E27FC236}">
                <a16:creationId xmlns:a16="http://schemas.microsoft.com/office/drawing/2014/main" id="{FDB9A63A-6D51-4195-BB58-B7902C4D8D84}"/>
              </a:ext>
            </a:extLst>
          </p:cNvPr>
          <p:cNvSpPr txBox="1">
            <a:spLocks/>
          </p:cNvSpPr>
          <p:nvPr/>
        </p:nvSpPr>
        <p:spPr>
          <a:xfrm rot="21297616">
            <a:off x="5935910" y="5328716"/>
            <a:ext cx="1182975" cy="754429"/>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 01-18</a:t>
            </a:r>
          </a:p>
        </p:txBody>
      </p:sp>
      <p:sp>
        <p:nvSpPr>
          <p:cNvPr id="24" name="Freeform: Shape 23">
            <a:extLst>
              <a:ext uri="{FF2B5EF4-FFF2-40B4-BE49-F238E27FC236}">
                <a16:creationId xmlns:a16="http://schemas.microsoft.com/office/drawing/2014/main" id="{8A0F9AAB-8AE8-4E85-A5EB-228BE950F847}"/>
              </a:ext>
              <a:ext uri="{C183D7F6-B498-43B3-948B-1728B52AA6E4}">
                <adec:decorative xmlns:adec="http://schemas.microsoft.com/office/drawing/2017/decorative" val="1"/>
              </a:ext>
            </a:extLst>
          </p:cNvPr>
          <p:cNvSpPr/>
          <p:nvPr/>
        </p:nvSpPr>
        <p:spPr>
          <a:xfrm>
            <a:off x="9045579" y="2950358"/>
            <a:ext cx="1378053" cy="1759667"/>
          </a:xfrm>
          <a:custGeom>
            <a:avLst/>
            <a:gdLst>
              <a:gd name="connsiteX0" fmla="*/ 162484 w 1378052"/>
              <a:gd name="connsiteY0" fmla="*/ 1604140 h 1759667"/>
              <a:gd name="connsiteX1" fmla="*/ 162484 w 1378052"/>
              <a:gd name="connsiteY1" fmla="*/ 162484 h 1759667"/>
              <a:gd name="connsiteX2" fmla="*/ 756107 w 1378052"/>
              <a:gd name="connsiteY2" fmla="*/ 162484 h 1759667"/>
              <a:gd name="connsiteX3" fmla="*/ 756107 w 1378052"/>
              <a:gd name="connsiteY3" fmla="*/ 607701 h 1759667"/>
              <a:gd name="connsiteX4" fmla="*/ 1222525 w 1378052"/>
              <a:gd name="connsiteY4" fmla="*/ 607701 h 1759667"/>
              <a:gd name="connsiteX5" fmla="*/ 1222525 w 1378052"/>
              <a:gd name="connsiteY5" fmla="*/ 1604140 h 1759667"/>
              <a:gd name="connsiteX6" fmla="*/ 162484 w 1378052"/>
              <a:gd name="connsiteY6" fmla="*/ 1604140 h 1759667"/>
              <a:gd name="connsiteX7" fmla="*/ 883312 w 1378052"/>
              <a:gd name="connsiteY7" fmla="*/ 215486 h 1759667"/>
              <a:gd name="connsiteX8" fmla="*/ 1148322 w 1378052"/>
              <a:gd name="connsiteY8" fmla="*/ 480497 h 1759667"/>
              <a:gd name="connsiteX9" fmla="*/ 883312 w 1378052"/>
              <a:gd name="connsiteY9" fmla="*/ 480497 h 1759667"/>
              <a:gd name="connsiteX10" fmla="*/ 883312 w 1378052"/>
              <a:gd name="connsiteY10" fmla="*/ 215486 h 1759667"/>
              <a:gd name="connsiteX11" fmla="*/ 883312 w 1378052"/>
              <a:gd name="connsiteY11" fmla="*/ 35279 h 1759667"/>
              <a:gd name="connsiteX12" fmla="*/ 35279 w 1378052"/>
              <a:gd name="connsiteY12" fmla="*/ 35279 h 1759667"/>
              <a:gd name="connsiteX13" fmla="*/ 35279 w 1378052"/>
              <a:gd name="connsiteY13" fmla="*/ 1731345 h 1759667"/>
              <a:gd name="connsiteX14" fmla="*/ 1349730 w 1378052"/>
              <a:gd name="connsiteY14" fmla="*/ 1731345 h 1759667"/>
              <a:gd name="connsiteX15" fmla="*/ 1349730 w 1378052"/>
              <a:gd name="connsiteY15" fmla="*/ 501697 h 1759667"/>
              <a:gd name="connsiteX16" fmla="*/ 883312 w 1378052"/>
              <a:gd name="connsiteY16" fmla="*/ 35279 h 17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052" h="1759667">
                <a:moveTo>
                  <a:pt x="162484" y="1604140"/>
                </a:moveTo>
                <a:lnTo>
                  <a:pt x="162484" y="162484"/>
                </a:lnTo>
                <a:lnTo>
                  <a:pt x="756107" y="162484"/>
                </a:lnTo>
                <a:lnTo>
                  <a:pt x="756107" y="607701"/>
                </a:lnTo>
                <a:lnTo>
                  <a:pt x="1222525" y="607701"/>
                </a:lnTo>
                <a:lnTo>
                  <a:pt x="1222525" y="1604140"/>
                </a:lnTo>
                <a:lnTo>
                  <a:pt x="162484" y="1604140"/>
                </a:lnTo>
                <a:close/>
                <a:moveTo>
                  <a:pt x="883312" y="215486"/>
                </a:moveTo>
                <a:lnTo>
                  <a:pt x="1148322" y="480497"/>
                </a:lnTo>
                <a:lnTo>
                  <a:pt x="883312" y="480497"/>
                </a:lnTo>
                <a:lnTo>
                  <a:pt x="883312" y="215486"/>
                </a:lnTo>
                <a:close/>
                <a:moveTo>
                  <a:pt x="883312" y="35279"/>
                </a:moveTo>
                <a:lnTo>
                  <a:pt x="35279" y="35279"/>
                </a:lnTo>
                <a:lnTo>
                  <a:pt x="35279" y="1731345"/>
                </a:lnTo>
                <a:lnTo>
                  <a:pt x="1349730" y="1731345"/>
                </a:lnTo>
                <a:lnTo>
                  <a:pt x="1349730" y="501697"/>
                </a:lnTo>
                <a:lnTo>
                  <a:pt x="883312" y="35279"/>
                </a:lnTo>
                <a:close/>
              </a:path>
            </a:pathLst>
          </a:custGeom>
          <a:solidFill>
            <a:srgbClr val="000000"/>
          </a:solidFill>
          <a:ln w="21134" cap="flat">
            <a:noFill/>
            <a:prstDash val="solid"/>
            <a:miter/>
          </a:ln>
        </p:spPr>
        <p:txBody>
          <a:bodyPr rtlCol="0" anchor="ctr"/>
          <a:lstStyle/>
          <a:p>
            <a:endParaRPr lang="en-US" dirty="0"/>
          </a:p>
        </p:txBody>
      </p:sp>
      <p:sp>
        <p:nvSpPr>
          <p:cNvPr id="25" name="Text Placeholder 26">
            <a:extLst>
              <a:ext uri="{FF2B5EF4-FFF2-40B4-BE49-F238E27FC236}">
                <a16:creationId xmlns:a16="http://schemas.microsoft.com/office/drawing/2014/main" id="{3C54A127-97A6-47F3-A549-A9943AFA6D21}"/>
              </a:ext>
            </a:extLst>
          </p:cNvPr>
          <p:cNvSpPr txBox="1">
            <a:spLocks/>
          </p:cNvSpPr>
          <p:nvPr/>
        </p:nvSpPr>
        <p:spPr>
          <a:xfrm>
            <a:off x="9143117" y="3516194"/>
            <a:ext cx="1182975" cy="754429"/>
          </a:xfrm>
          <a:prstGeom prst="rect">
            <a:avLst/>
          </a:prstGeom>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dirty="0"/>
              <a:t>AEL</a:t>
            </a:r>
          </a:p>
          <a:p>
            <a:r>
              <a:rPr lang="en-US" dirty="0"/>
              <a:t>07-18</a:t>
            </a:r>
          </a:p>
        </p:txBody>
      </p:sp>
    </p:spTree>
    <p:extLst>
      <p:ext uri="{BB962C8B-B14F-4D97-AF65-F5344CB8AC3E}">
        <p14:creationId xmlns:p14="http://schemas.microsoft.com/office/powerpoint/2010/main" val="79780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5E2642-2C62-4403-B519-C1488DEC9FFC}"/>
              </a:ext>
            </a:extLst>
          </p:cNvPr>
          <p:cNvSpPr>
            <a:spLocks noGrp="1"/>
          </p:cNvSpPr>
          <p:nvPr>
            <p:ph type="title"/>
          </p:nvPr>
        </p:nvSpPr>
        <p:spPr>
          <a:xfrm>
            <a:off x="360784" y="4006902"/>
            <a:ext cx="3034748" cy="788091"/>
          </a:xfrm>
        </p:spPr>
        <p:txBody>
          <a:bodyPr>
            <a:noAutofit/>
          </a:bodyPr>
          <a:lstStyle/>
          <a:p>
            <a:r>
              <a:rPr lang="en-US" sz="6000" dirty="0"/>
              <a:t>Thank you Blanca!</a:t>
            </a:r>
            <a:endParaRPr lang="en-US" dirty="0"/>
          </a:p>
        </p:txBody>
      </p:sp>
      <p:sp>
        <p:nvSpPr>
          <p:cNvPr id="6" name="Content Placeholder 5">
            <a:extLst>
              <a:ext uri="{FF2B5EF4-FFF2-40B4-BE49-F238E27FC236}">
                <a16:creationId xmlns:a16="http://schemas.microsoft.com/office/drawing/2014/main" id="{6BB7D6D2-55FE-457D-BF93-5B8F59D4D75B}"/>
              </a:ext>
            </a:extLst>
          </p:cNvPr>
          <p:cNvSpPr>
            <a:spLocks noGrp="1"/>
          </p:cNvSpPr>
          <p:nvPr>
            <p:ph type="body" orient="vert" idx="1"/>
          </p:nvPr>
        </p:nvSpPr>
        <p:spPr/>
        <p:txBody>
          <a:bodyPr vert="horz"/>
          <a:lstStyle/>
          <a:p>
            <a:endParaRPr lang="en-US" dirty="0"/>
          </a:p>
        </p:txBody>
      </p:sp>
      <p:pic>
        <p:nvPicPr>
          <p:cNvPr id="3" name="Picture 2">
            <a:extLst>
              <a:ext uri="{FF2B5EF4-FFF2-40B4-BE49-F238E27FC236}">
                <a16:creationId xmlns:a16="http://schemas.microsoft.com/office/drawing/2014/main" id="{043696AE-139F-4774-AE5A-167CDFD9D2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27305" y="76200"/>
            <a:ext cx="2421115" cy="6858000"/>
          </a:xfrm>
          <a:prstGeom prst="rect">
            <a:avLst/>
          </a:prstGeom>
        </p:spPr>
      </p:pic>
      <p:pic>
        <p:nvPicPr>
          <p:cNvPr id="5" name="Picture 4">
            <a:extLst>
              <a:ext uri="{FF2B5EF4-FFF2-40B4-BE49-F238E27FC236}">
                <a16:creationId xmlns:a16="http://schemas.microsoft.com/office/drawing/2014/main" id="{3C46F057-B424-4F1E-99EB-7375B94D78A6}"/>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7939" t="11986" r="6052" b="16395"/>
          <a:stretch/>
        </p:blipFill>
        <p:spPr>
          <a:xfrm>
            <a:off x="2982316" y="2516666"/>
            <a:ext cx="3334938" cy="4151929"/>
          </a:xfrm>
          <a:prstGeom prst="rect">
            <a:avLst/>
          </a:prstGeom>
        </p:spPr>
      </p:pic>
      <p:pic>
        <p:nvPicPr>
          <p:cNvPr id="9" name="Picture 8">
            <a:extLst>
              <a:ext uri="{FF2B5EF4-FFF2-40B4-BE49-F238E27FC236}">
                <a16:creationId xmlns:a16="http://schemas.microsoft.com/office/drawing/2014/main" id="{5B2796DF-6B2F-4D0B-B42A-24DC183964F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48420" y="838200"/>
            <a:ext cx="3790950" cy="5334000"/>
          </a:xfrm>
          <a:prstGeom prst="rect">
            <a:avLst/>
          </a:prstGeom>
        </p:spPr>
      </p:pic>
      <p:pic>
        <p:nvPicPr>
          <p:cNvPr id="13" name="Picture 12">
            <a:extLst>
              <a:ext uri="{FF2B5EF4-FFF2-40B4-BE49-F238E27FC236}">
                <a16:creationId xmlns:a16="http://schemas.microsoft.com/office/drawing/2014/main" id="{CCC4715A-E6F3-41E1-BD67-E8B408003241}"/>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9269" y="52550"/>
            <a:ext cx="3975653" cy="2564090"/>
          </a:xfrm>
          <a:prstGeom prst="rect">
            <a:avLst/>
          </a:prstGeom>
        </p:spPr>
      </p:pic>
    </p:spTree>
    <p:extLst>
      <p:ext uri="{BB962C8B-B14F-4D97-AF65-F5344CB8AC3E}">
        <p14:creationId xmlns:p14="http://schemas.microsoft.com/office/powerpoint/2010/main" val="3153283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0">
            <a:extLst>
              <a:ext uri="{FF2B5EF4-FFF2-40B4-BE49-F238E27FC236}">
                <a16:creationId xmlns:a16="http://schemas.microsoft.com/office/drawing/2014/main" id="{C56083BD-63A2-4299-8016-11C0D25EF6A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52089416"/>
              </p:ext>
            </p:extLst>
          </p:nvPr>
        </p:nvGraphicFramePr>
        <p:xfrm>
          <a:off x="373063" y="588963"/>
          <a:ext cx="11364912"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Picture Placeholder 1">
            <a:extLst>
              <a:ext uri="{FF2B5EF4-FFF2-40B4-BE49-F238E27FC236}">
                <a16:creationId xmlns:a16="http://schemas.microsoft.com/office/drawing/2014/main" id="{0369FE92-3B19-4D11-A7A0-BD3229301A2F}"/>
              </a:ext>
              <a:ext uri="{C183D7F6-B498-43B3-948B-1728B52AA6E4}">
                <adec:decorative xmlns:adec="http://schemas.microsoft.com/office/drawing/2017/decorative" val="1"/>
              </a:ext>
            </a:extLst>
          </p:cNvPr>
          <p:cNvSpPr>
            <a:spLocks noGrp="1"/>
          </p:cNvSpPr>
          <p:nvPr>
            <p:ph type="pic" sz="quarter" idx="29"/>
          </p:nvPr>
        </p:nvSpPr>
        <p:spPr/>
      </p:sp>
      <p:sp>
        <p:nvSpPr>
          <p:cNvPr id="19" name="Text Placeholder 18">
            <a:extLst>
              <a:ext uri="{FF2B5EF4-FFF2-40B4-BE49-F238E27FC236}">
                <a16:creationId xmlns:a16="http://schemas.microsoft.com/office/drawing/2014/main" id="{A773640C-CCD0-4A60-884D-E5E52A7FB22C}"/>
              </a:ext>
            </a:extLst>
          </p:cNvPr>
          <p:cNvSpPr>
            <a:spLocks noGrp="1"/>
          </p:cNvSpPr>
          <p:nvPr>
            <p:ph type="body" sz="half" idx="4294967295"/>
          </p:nvPr>
        </p:nvSpPr>
        <p:spPr>
          <a:xfrm>
            <a:off x="9114502" y="2344225"/>
            <a:ext cx="3224981" cy="1773238"/>
          </a:xfrm>
        </p:spPr>
        <p:txBody>
          <a:bodyPr>
            <a:normAutofit fontScale="92500" lnSpcReduction="20000"/>
          </a:bodyPr>
          <a:lstStyle/>
          <a:p>
            <a:pPr>
              <a:spcBef>
                <a:spcPct val="0"/>
              </a:spcBef>
              <a:buFontTx/>
              <a:buChar char="-"/>
            </a:pPr>
            <a:r>
              <a:rPr lang="en-US" sz="3600" spc="-120" dirty="0">
                <a:solidFill>
                  <a:schemeClr val="tx2"/>
                </a:solidFill>
                <a:latin typeface="+mj-lt"/>
                <a:ea typeface="+mj-ea"/>
                <a:cs typeface="+mj-cs"/>
              </a:rPr>
              <a:t>MSGs 1a–5</a:t>
            </a:r>
            <a:br>
              <a:rPr lang="en-US" sz="3600" spc="-120" dirty="0">
                <a:solidFill>
                  <a:schemeClr val="tx2"/>
                </a:solidFill>
                <a:latin typeface="+mj-lt"/>
                <a:ea typeface="+mj-ea"/>
                <a:cs typeface="+mj-cs"/>
              </a:rPr>
            </a:br>
            <a:endParaRPr lang="en-US" sz="3600" spc="-120" dirty="0">
              <a:solidFill>
                <a:schemeClr val="tx2"/>
              </a:solidFill>
              <a:latin typeface="+mj-lt"/>
              <a:ea typeface="+mj-ea"/>
              <a:cs typeface="+mj-cs"/>
            </a:endParaRPr>
          </a:p>
          <a:p>
            <a:pPr>
              <a:spcBef>
                <a:spcPct val="0"/>
              </a:spcBef>
              <a:buFontTx/>
              <a:buChar char="-"/>
            </a:pPr>
            <a:r>
              <a:rPr lang="en-US" sz="3600" spc="-120" dirty="0">
                <a:solidFill>
                  <a:schemeClr val="tx2"/>
                </a:solidFill>
                <a:latin typeface="+mj-lt"/>
                <a:ea typeface="+mj-ea"/>
                <a:cs typeface="+mj-cs"/>
              </a:rPr>
              <a:t>HSE and</a:t>
            </a:r>
          </a:p>
          <a:p>
            <a:pPr marL="0" indent="0">
              <a:spcBef>
                <a:spcPct val="0"/>
              </a:spcBef>
              <a:buNone/>
            </a:pPr>
            <a:r>
              <a:rPr lang="en-US" sz="3600" spc="-120" dirty="0">
                <a:solidFill>
                  <a:schemeClr val="tx2"/>
                </a:solidFill>
                <a:latin typeface="+mj-lt"/>
                <a:ea typeface="+mj-ea"/>
                <a:cs typeface="+mj-cs"/>
              </a:rPr>
              <a:t>Postsecondary Credentials</a:t>
            </a:r>
          </a:p>
        </p:txBody>
      </p:sp>
      <p:sp>
        <p:nvSpPr>
          <p:cNvPr id="18" name="Title 17">
            <a:extLst>
              <a:ext uri="{FF2B5EF4-FFF2-40B4-BE49-F238E27FC236}">
                <a16:creationId xmlns:a16="http://schemas.microsoft.com/office/drawing/2014/main" id="{929F517A-2F95-4E5D-A052-C58C15F36038}"/>
              </a:ext>
            </a:extLst>
          </p:cNvPr>
          <p:cNvSpPr>
            <a:spLocks noGrp="1"/>
          </p:cNvSpPr>
          <p:nvPr>
            <p:ph type="title" idx="4294967295"/>
          </p:nvPr>
        </p:nvSpPr>
        <p:spPr>
          <a:xfrm>
            <a:off x="263008" y="2767806"/>
            <a:ext cx="3486150" cy="1100137"/>
          </a:xfrm>
        </p:spPr>
        <p:txBody>
          <a:bodyPr>
            <a:noAutofit/>
          </a:bodyPr>
          <a:lstStyle/>
          <a:p>
            <a:r>
              <a:rPr lang="en-US" sz="3600" dirty="0">
                <a:solidFill>
                  <a:schemeClr val="tx2"/>
                </a:solidFill>
              </a:rPr>
              <a:t>-Federal </a:t>
            </a:r>
            <a:r>
              <a:rPr lang="en-US" sz="3600" dirty="0" err="1">
                <a:solidFill>
                  <a:schemeClr val="tx2"/>
                </a:solidFill>
              </a:rPr>
              <a:t>Regs</a:t>
            </a:r>
            <a:r>
              <a:rPr lang="en-US" sz="3600" dirty="0">
                <a:solidFill>
                  <a:schemeClr val="tx2"/>
                </a:solidFill>
              </a:rPr>
              <a:t>.</a:t>
            </a:r>
            <a:br>
              <a:rPr lang="en-US" sz="3600" dirty="0">
                <a:solidFill>
                  <a:schemeClr val="tx2"/>
                </a:solidFill>
              </a:rPr>
            </a:br>
            <a:r>
              <a:rPr lang="en-US" sz="3600" dirty="0">
                <a:solidFill>
                  <a:schemeClr val="tx2"/>
                </a:solidFill>
              </a:rPr>
              <a:t>-Pretesting</a:t>
            </a:r>
            <a:br>
              <a:rPr lang="en-US" sz="3600" dirty="0">
                <a:solidFill>
                  <a:schemeClr val="tx2"/>
                </a:solidFill>
              </a:rPr>
            </a:br>
            <a:r>
              <a:rPr lang="en-US" sz="3600" dirty="0">
                <a:solidFill>
                  <a:schemeClr val="tx2"/>
                </a:solidFill>
              </a:rPr>
              <a:t>-MSG 1</a:t>
            </a:r>
            <a:br>
              <a:rPr lang="en-US" sz="3600" dirty="0">
                <a:solidFill>
                  <a:schemeClr val="tx2"/>
                </a:solidFill>
              </a:rPr>
            </a:br>
            <a:r>
              <a:rPr lang="en-US" sz="3600" dirty="0">
                <a:solidFill>
                  <a:schemeClr val="tx2"/>
                </a:solidFill>
              </a:rPr>
              <a:t>-PD </a:t>
            </a:r>
            <a:r>
              <a:rPr lang="en-US" sz="3600" dirty="0" err="1">
                <a:solidFill>
                  <a:schemeClr val="tx2"/>
                </a:solidFill>
              </a:rPr>
              <a:t>Reqs</a:t>
            </a:r>
            <a:r>
              <a:rPr lang="en-US" sz="3600" dirty="0">
                <a:solidFill>
                  <a:schemeClr val="tx2"/>
                </a:solidFill>
              </a:rPr>
              <a:t>.</a:t>
            </a:r>
            <a:br>
              <a:rPr lang="en-US" sz="3600" dirty="0">
                <a:solidFill>
                  <a:schemeClr val="tx2"/>
                </a:solidFill>
              </a:rPr>
            </a:br>
            <a:r>
              <a:rPr lang="en-US" sz="3600" dirty="0">
                <a:solidFill>
                  <a:schemeClr val="tx2"/>
                </a:solidFill>
              </a:rPr>
              <a:t>-DL Guidance </a:t>
            </a:r>
            <a:br>
              <a:rPr lang="en-US" sz="3600" dirty="0">
                <a:solidFill>
                  <a:schemeClr val="tx2"/>
                </a:solidFill>
              </a:rPr>
            </a:br>
            <a:endParaRPr lang="en-US" sz="3600" dirty="0">
              <a:solidFill>
                <a:schemeClr val="tx2"/>
              </a:solidFill>
            </a:endParaRPr>
          </a:p>
        </p:txBody>
      </p:sp>
    </p:spTree>
    <p:extLst>
      <p:ext uri="{BB962C8B-B14F-4D97-AF65-F5344CB8AC3E}">
        <p14:creationId xmlns:p14="http://schemas.microsoft.com/office/powerpoint/2010/main" val="389093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7539B2-6609-4C89-87D6-DA3731DBFFD1}"/>
              </a:ext>
            </a:extLst>
          </p:cNvPr>
          <p:cNvSpPr>
            <a:spLocks noGrp="1"/>
          </p:cNvSpPr>
          <p:nvPr>
            <p:ph type="title"/>
          </p:nvPr>
        </p:nvSpPr>
        <p:spPr/>
        <p:txBody>
          <a:bodyPr/>
          <a:lstStyle/>
          <a:p>
            <a:r>
              <a:rPr lang="en-US" b="1" cap="small" dirty="0"/>
              <a:t>Policy Update 1: Assessments Permitted for Use in Texas</a:t>
            </a:r>
          </a:p>
        </p:txBody>
      </p:sp>
      <p:sp>
        <p:nvSpPr>
          <p:cNvPr id="12" name="Text Placeholder 11">
            <a:extLst>
              <a:ext uri="{FF2B5EF4-FFF2-40B4-BE49-F238E27FC236}">
                <a16:creationId xmlns:a16="http://schemas.microsoft.com/office/drawing/2014/main" id="{42D2FC6F-647E-4540-9071-7E1BA73CF277}"/>
              </a:ext>
            </a:extLst>
          </p:cNvPr>
          <p:cNvSpPr>
            <a:spLocks noGrp="1"/>
          </p:cNvSpPr>
          <p:nvPr>
            <p:ph type="body" sz="half" idx="2"/>
          </p:nvPr>
        </p:nvSpPr>
        <p:spPr/>
        <p:txBody>
          <a:bodyPr anchor="ctr">
            <a:normAutofit/>
          </a:bodyPr>
          <a:lstStyle/>
          <a:p>
            <a:pPr>
              <a:lnSpc>
                <a:spcPct val="100000"/>
              </a:lnSpc>
            </a:pPr>
            <a:r>
              <a:rPr lang="en-US" sz="2800" dirty="0"/>
              <a:t>Page 1 </a:t>
            </a:r>
            <a:br>
              <a:rPr lang="en-US" sz="2800" dirty="0"/>
            </a:br>
            <a:r>
              <a:rPr lang="en-US" sz="2800" dirty="0"/>
              <a:t>of Your Handout</a:t>
            </a:r>
          </a:p>
        </p:txBody>
      </p:sp>
      <p:pic>
        <p:nvPicPr>
          <p:cNvPr id="5" name="Content Placeholder 4">
            <a:extLst>
              <a:ext uri="{FF2B5EF4-FFF2-40B4-BE49-F238E27FC236}">
                <a16:creationId xmlns:a16="http://schemas.microsoft.com/office/drawing/2014/main" id="{B05E789E-1D6B-434C-8752-30582CE5C2E9}"/>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5118894" y="1422400"/>
            <a:ext cx="5715000" cy="3790950"/>
          </a:xfrm>
        </p:spPr>
      </p:pic>
    </p:spTree>
    <p:extLst>
      <p:ext uri="{BB962C8B-B14F-4D97-AF65-F5344CB8AC3E}">
        <p14:creationId xmlns:p14="http://schemas.microsoft.com/office/powerpoint/2010/main" val="4073936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364B348-412C-4B3B-B27F-E96D8A2F6860}"/>
              </a:ext>
            </a:extLst>
          </p:cNvPr>
          <p:cNvSpPr>
            <a:spLocks noGrp="1"/>
          </p:cNvSpPr>
          <p:nvPr>
            <p:ph idx="1"/>
          </p:nvPr>
        </p:nvSpPr>
        <p:spPr>
          <a:xfrm>
            <a:off x="401216" y="1483567"/>
            <a:ext cx="5694784" cy="4236097"/>
          </a:xfrm>
        </p:spPr>
        <p:txBody>
          <a:bodyPr>
            <a:noAutofit/>
          </a:bodyPr>
          <a:lstStyle/>
          <a:p>
            <a:pPr marL="0" indent="0">
              <a:buNone/>
            </a:pPr>
            <a:r>
              <a:rPr lang="en-US" sz="4000" u="sng" dirty="0"/>
              <a:t>ABE Tests			</a:t>
            </a:r>
          </a:p>
          <a:p>
            <a:pPr marL="0" indent="0">
              <a:buNone/>
            </a:pPr>
            <a:r>
              <a:rPr lang="en-US" sz="2400" b="1" dirty="0"/>
              <a:t>TABE 9-10</a:t>
            </a:r>
            <a:r>
              <a:rPr lang="en-US" sz="2400" dirty="0"/>
              <a:t> &amp; </a:t>
            </a:r>
            <a:r>
              <a:rPr lang="en-US" sz="2400" b="1" dirty="0"/>
              <a:t>GAIN </a:t>
            </a:r>
            <a:r>
              <a:rPr lang="en-US" sz="2400" dirty="0"/>
              <a:t>discontinued 6/30/2019</a:t>
            </a:r>
          </a:p>
          <a:p>
            <a:pPr marL="0" indent="0">
              <a:buNone/>
            </a:pPr>
            <a:r>
              <a:rPr lang="en-US" sz="2400" b="1" dirty="0"/>
              <a:t>TABE 11&amp;12</a:t>
            </a:r>
            <a:r>
              <a:rPr lang="en-US" sz="2400" dirty="0"/>
              <a:t> (through 2024)</a:t>
            </a:r>
          </a:p>
          <a:p>
            <a:pPr marL="0" indent="0">
              <a:buNone/>
            </a:pPr>
            <a:r>
              <a:rPr lang="en-US" sz="2400" dirty="0">
                <a:solidFill>
                  <a:srgbClr val="FF0000"/>
                </a:solidFill>
              </a:rPr>
              <a:t>NEW: </a:t>
            </a:r>
            <a:r>
              <a:rPr lang="en-US" sz="2400" b="1" dirty="0"/>
              <a:t>CASAS Reading GOALS </a:t>
            </a:r>
            <a:r>
              <a:rPr lang="en-US" sz="2400" dirty="0"/>
              <a:t>(through 2025)</a:t>
            </a:r>
            <a:endParaRPr lang="en-US" sz="2400" b="1" dirty="0"/>
          </a:p>
          <a:p>
            <a:pPr marL="0" indent="0">
              <a:buNone/>
            </a:pPr>
            <a:r>
              <a:rPr lang="en-US" sz="2400" dirty="0">
                <a:solidFill>
                  <a:srgbClr val="FF0000"/>
                </a:solidFill>
              </a:rPr>
              <a:t>NEW: </a:t>
            </a:r>
            <a:r>
              <a:rPr lang="en-US" sz="2400" b="1" dirty="0"/>
              <a:t>CASAS Math GOALS </a:t>
            </a:r>
            <a:r>
              <a:rPr lang="en-US" sz="2400" dirty="0"/>
              <a:t>(through </a:t>
            </a:r>
            <a:r>
              <a:rPr lang="en-US" sz="2400" dirty="0">
                <a:solidFill>
                  <a:schemeClr val="tx2"/>
                </a:solidFill>
              </a:rPr>
              <a:t>2022</a:t>
            </a:r>
            <a:r>
              <a:rPr lang="en-US" sz="2400" dirty="0"/>
              <a:t>)</a:t>
            </a:r>
            <a:endParaRPr lang="en-US" sz="2400" dirty="0">
              <a:solidFill>
                <a:srgbClr val="FF0000"/>
              </a:solidFill>
            </a:endParaRPr>
          </a:p>
        </p:txBody>
      </p:sp>
      <p:sp>
        <p:nvSpPr>
          <p:cNvPr id="6" name="Title 5">
            <a:extLst>
              <a:ext uri="{FF2B5EF4-FFF2-40B4-BE49-F238E27FC236}">
                <a16:creationId xmlns:a16="http://schemas.microsoft.com/office/drawing/2014/main" id="{5B5000D7-3682-40BC-B91D-108ADF97B87A}"/>
              </a:ext>
            </a:extLst>
          </p:cNvPr>
          <p:cNvSpPr>
            <a:spLocks noGrp="1"/>
          </p:cNvSpPr>
          <p:nvPr>
            <p:ph type="title"/>
          </p:nvPr>
        </p:nvSpPr>
        <p:spPr/>
        <p:txBody>
          <a:bodyPr>
            <a:normAutofit fontScale="90000"/>
          </a:bodyPr>
          <a:lstStyle/>
          <a:p>
            <a:r>
              <a:rPr lang="en-US" b="1" cap="small" dirty="0"/>
              <a:t>Update 1 </a:t>
            </a:r>
            <a:br>
              <a:rPr lang="en-US" b="1" cap="small" dirty="0"/>
            </a:br>
            <a:r>
              <a:rPr lang="en-US" b="1" cap="small" dirty="0"/>
              <a:t>Assessments Permitted for Use in Texas</a:t>
            </a:r>
            <a:endParaRPr lang="en-US" dirty="0"/>
          </a:p>
        </p:txBody>
      </p:sp>
      <p:sp>
        <p:nvSpPr>
          <p:cNvPr id="19" name="Content Placeholder 18">
            <a:extLst>
              <a:ext uri="{FF2B5EF4-FFF2-40B4-BE49-F238E27FC236}">
                <a16:creationId xmlns:a16="http://schemas.microsoft.com/office/drawing/2014/main" id="{DD6E7E58-3036-403D-B3D2-9FD7CEFF821D}"/>
              </a:ext>
            </a:extLst>
          </p:cNvPr>
          <p:cNvSpPr>
            <a:spLocks noGrp="1"/>
          </p:cNvSpPr>
          <p:nvPr>
            <p:ph idx="10"/>
          </p:nvPr>
        </p:nvSpPr>
        <p:spPr/>
        <p:txBody>
          <a:bodyPr>
            <a:noAutofit/>
          </a:bodyPr>
          <a:lstStyle/>
          <a:p>
            <a:pPr marL="0" indent="0">
              <a:buNone/>
            </a:pPr>
            <a:r>
              <a:rPr lang="en-US" sz="4000" u="sng" dirty="0"/>
              <a:t>ESL Tests 			</a:t>
            </a:r>
          </a:p>
          <a:p>
            <a:pPr marL="0" indent="0">
              <a:buNone/>
            </a:pPr>
            <a:r>
              <a:rPr lang="en-US" sz="2400" b="1" dirty="0"/>
              <a:t>BEST Literacy &amp; BEST Plus 2.0 </a:t>
            </a:r>
          </a:p>
          <a:p>
            <a:pPr marL="0" lvl="0" indent="0">
              <a:buNone/>
            </a:pPr>
            <a:r>
              <a:rPr lang="en-US" sz="2400" b="1" dirty="0"/>
              <a:t>TABE CLAS-E</a:t>
            </a:r>
          </a:p>
          <a:p>
            <a:pPr marL="0" lvl="0" indent="0">
              <a:buNone/>
            </a:pPr>
            <a:r>
              <a:rPr lang="en-US" sz="2400" dirty="0">
                <a:solidFill>
                  <a:srgbClr val="FF0000"/>
                </a:solidFill>
              </a:rPr>
              <a:t>NEW: </a:t>
            </a:r>
            <a:r>
              <a:rPr lang="en-US" sz="2400" b="1" dirty="0"/>
              <a:t>CASAS Life and Work Listening </a:t>
            </a:r>
            <a:r>
              <a:rPr lang="en-US" sz="2400" dirty="0"/>
              <a:t>Assessments (through 2021)</a:t>
            </a:r>
          </a:p>
          <a:p>
            <a:pPr marL="0" lvl="0" indent="0">
              <a:buNone/>
            </a:pPr>
            <a:r>
              <a:rPr lang="en-US" sz="2400" dirty="0">
                <a:solidFill>
                  <a:srgbClr val="FF0000"/>
                </a:solidFill>
              </a:rPr>
              <a:t>NEW: </a:t>
            </a:r>
            <a:r>
              <a:rPr lang="en-US" sz="2400" b="1" dirty="0"/>
              <a:t>CASAS Reading </a:t>
            </a:r>
            <a:r>
              <a:rPr lang="en-US" sz="2400" dirty="0"/>
              <a:t>Assessments</a:t>
            </a:r>
            <a:r>
              <a:rPr lang="en-US" sz="2400" dirty="0">
                <a:solidFill>
                  <a:schemeClr val="tx2"/>
                </a:solidFill>
              </a:rPr>
              <a:t>, which include Life and Work</a:t>
            </a:r>
            <a:r>
              <a:rPr lang="en-US" sz="2400" dirty="0">
                <a:solidFill>
                  <a:srgbClr val="FF0000"/>
                </a:solidFill>
              </a:rPr>
              <a:t> </a:t>
            </a:r>
            <a:r>
              <a:rPr lang="en-US" sz="2400" dirty="0"/>
              <a:t>(through 2021)</a:t>
            </a:r>
          </a:p>
        </p:txBody>
      </p:sp>
    </p:spTree>
    <p:extLst>
      <p:ext uri="{BB962C8B-B14F-4D97-AF65-F5344CB8AC3E}">
        <p14:creationId xmlns:p14="http://schemas.microsoft.com/office/powerpoint/2010/main" val="1276242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7539B2-6609-4C89-87D6-DA3731DBFFD1}"/>
              </a:ext>
            </a:extLst>
          </p:cNvPr>
          <p:cNvSpPr>
            <a:spLocks noGrp="1"/>
          </p:cNvSpPr>
          <p:nvPr>
            <p:ph type="title"/>
          </p:nvPr>
        </p:nvSpPr>
        <p:spPr/>
        <p:txBody>
          <a:bodyPr/>
          <a:lstStyle/>
          <a:p>
            <a:r>
              <a:rPr lang="en-US" b="1" cap="small" dirty="0"/>
              <a:t>Policy Update 2: Testing in at Least One Domain Before Placement</a:t>
            </a:r>
          </a:p>
        </p:txBody>
      </p:sp>
      <p:pic>
        <p:nvPicPr>
          <p:cNvPr id="19" name="Content Placeholder 18">
            <a:extLst>
              <a:ext uri="{FF2B5EF4-FFF2-40B4-BE49-F238E27FC236}">
                <a16:creationId xmlns:a16="http://schemas.microsoft.com/office/drawing/2014/main" id="{B687C386-07AF-4277-8043-1ADC54101A6E}"/>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565253" y="588963"/>
            <a:ext cx="6822281" cy="5457825"/>
          </a:xfrm>
        </p:spPr>
      </p:pic>
      <p:sp>
        <p:nvSpPr>
          <p:cNvPr id="20" name="Text Placeholder 11">
            <a:extLst>
              <a:ext uri="{FF2B5EF4-FFF2-40B4-BE49-F238E27FC236}">
                <a16:creationId xmlns:a16="http://schemas.microsoft.com/office/drawing/2014/main" id="{42074753-E283-43C7-BECA-D3C258F60434}"/>
              </a:ext>
            </a:extLst>
          </p:cNvPr>
          <p:cNvSpPr>
            <a:spLocks noGrp="1"/>
          </p:cNvSpPr>
          <p:nvPr>
            <p:ph type="body" sz="half" idx="2"/>
          </p:nvPr>
        </p:nvSpPr>
        <p:spPr>
          <a:xfrm>
            <a:off x="401217" y="4273420"/>
            <a:ext cx="3500885" cy="1772818"/>
          </a:xfrm>
        </p:spPr>
        <p:txBody>
          <a:bodyPr anchor="ctr">
            <a:normAutofit/>
          </a:bodyPr>
          <a:lstStyle/>
          <a:p>
            <a:pPr>
              <a:lnSpc>
                <a:spcPct val="100000"/>
              </a:lnSpc>
            </a:pPr>
            <a:r>
              <a:rPr lang="en-US" sz="2800" dirty="0"/>
              <a:t>Page 1 </a:t>
            </a:r>
            <a:br>
              <a:rPr lang="en-US" sz="2800" dirty="0"/>
            </a:br>
            <a:r>
              <a:rPr lang="en-US" sz="2800" dirty="0"/>
              <a:t>of Your Handout</a:t>
            </a:r>
          </a:p>
        </p:txBody>
      </p:sp>
    </p:spTree>
    <p:extLst>
      <p:ext uri="{BB962C8B-B14F-4D97-AF65-F5344CB8AC3E}">
        <p14:creationId xmlns:p14="http://schemas.microsoft.com/office/powerpoint/2010/main" val="4035590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in at Least </a:t>
            </a:r>
            <a:br>
              <a:rPr lang="en-US" b="1" cap="small" dirty="0"/>
            </a:br>
            <a:r>
              <a:rPr lang="en-US" b="1" cap="small" dirty="0"/>
              <a:t>One Domain Before Placement</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rmAutofit/>
          </a:bodyPr>
          <a:lstStyle/>
          <a:p>
            <a:pPr>
              <a:buFont typeface="Arial" panose="020B0604020202020204" pitchFamily="34" charset="0"/>
              <a:buChar char="•"/>
            </a:pPr>
            <a:r>
              <a:rPr lang="en-US" sz="3200" dirty="0"/>
              <a:t>Option to </a:t>
            </a:r>
            <a:r>
              <a:rPr lang="en-US" sz="3200" b="1" dirty="0"/>
              <a:t>stagger delivery of pretests </a:t>
            </a:r>
            <a:br>
              <a:rPr lang="en-US" sz="3200" dirty="0"/>
            </a:br>
            <a:r>
              <a:rPr lang="en-US" sz="3200" dirty="0"/>
              <a:t>across the different content domains of a test series</a:t>
            </a:r>
            <a:br>
              <a:rPr lang="en-US" sz="3200" dirty="0"/>
            </a:br>
            <a:endParaRPr lang="en-US" sz="3200" dirty="0"/>
          </a:p>
          <a:p>
            <a:pPr>
              <a:buFont typeface="Arial" panose="020B0604020202020204" pitchFamily="34" charset="0"/>
              <a:buChar char="•"/>
            </a:pPr>
            <a:r>
              <a:rPr lang="en-US" sz="3200" b="1" dirty="0"/>
              <a:t>Discretion</a:t>
            </a:r>
            <a:r>
              <a:rPr lang="en-US" sz="3200" dirty="0"/>
              <a:t> in selecting which content domain to first administer</a:t>
            </a:r>
            <a:br>
              <a:rPr lang="en-US" sz="3200" dirty="0"/>
            </a:br>
            <a:endParaRPr lang="en-US" sz="3200" dirty="0"/>
          </a:p>
          <a:p>
            <a:pPr>
              <a:buFont typeface="Arial" panose="020B0604020202020204" pitchFamily="34" charset="0"/>
              <a:buChar char="•"/>
            </a:pPr>
            <a:r>
              <a:rPr lang="en-US" sz="3200" b="1" dirty="0"/>
              <a:t>Objective: </a:t>
            </a:r>
            <a:r>
              <a:rPr lang="en-US" sz="3200" dirty="0"/>
              <a:t>Reduce potential test fatigue and place participants quickly into immediate educational services</a:t>
            </a:r>
          </a:p>
        </p:txBody>
      </p:sp>
    </p:spTree>
    <p:extLst>
      <p:ext uri="{BB962C8B-B14F-4D97-AF65-F5344CB8AC3E}">
        <p14:creationId xmlns:p14="http://schemas.microsoft.com/office/powerpoint/2010/main" val="14539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in at Least </a:t>
            </a:r>
            <a:br>
              <a:rPr lang="en-US" b="1" cap="small" dirty="0"/>
            </a:br>
            <a:r>
              <a:rPr lang="en-US" b="1" cap="small" dirty="0"/>
              <a:t>One Domain Before Placement, 2</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2098726"/>
            <a:ext cx="11430000" cy="3997192"/>
          </a:xfrm>
        </p:spPr>
        <p:txBody>
          <a:bodyPr vert="horz">
            <a:normAutofit/>
          </a:bodyPr>
          <a:lstStyle/>
          <a:p>
            <a:pPr>
              <a:buFont typeface="Arial" panose="020B0604020202020204" pitchFamily="34" charset="0"/>
              <a:buChar char="•"/>
            </a:pPr>
            <a:r>
              <a:rPr lang="en-US" sz="3200" dirty="0"/>
              <a:t> If </a:t>
            </a:r>
            <a:r>
              <a:rPr lang="en-US" sz="3200" b="1" dirty="0"/>
              <a:t>first test does not establish basic education eligibility</a:t>
            </a:r>
            <a:r>
              <a:rPr lang="en-US" sz="3200" dirty="0"/>
              <a:t>, </a:t>
            </a:r>
            <a:br>
              <a:rPr lang="en-US" sz="3200" dirty="0"/>
            </a:br>
            <a:r>
              <a:rPr lang="en-US" sz="3200" dirty="0"/>
              <a:t>must administer a test in another domain to determine eligibility</a:t>
            </a:r>
            <a:br>
              <a:rPr lang="en-US" sz="3200" dirty="0"/>
            </a:br>
            <a:endParaRPr lang="en-US" sz="3200" dirty="0"/>
          </a:p>
          <a:p>
            <a:pPr>
              <a:buFont typeface="Arial" panose="020B0604020202020204" pitchFamily="34" charset="0"/>
              <a:buChar char="•"/>
            </a:pPr>
            <a:r>
              <a:rPr lang="en-US" sz="3200" dirty="0"/>
              <a:t> Must complete testing in the remaining domains no later than the </a:t>
            </a:r>
            <a:r>
              <a:rPr lang="en-US" sz="3200" b="1" dirty="0"/>
              <a:t>first 12 contact hours </a:t>
            </a:r>
            <a:r>
              <a:rPr lang="en-US" sz="3200" dirty="0"/>
              <a:t>or within </a:t>
            </a:r>
            <a:r>
              <a:rPr lang="en-US" sz="3200" b="1" dirty="0"/>
              <a:t>five class days </a:t>
            </a:r>
            <a:r>
              <a:rPr lang="en-US" sz="3200" dirty="0"/>
              <a:t>of direct instruction</a:t>
            </a:r>
          </a:p>
        </p:txBody>
      </p:sp>
    </p:spTree>
    <p:extLst>
      <p:ext uri="{BB962C8B-B14F-4D97-AF65-F5344CB8AC3E}">
        <p14:creationId xmlns:p14="http://schemas.microsoft.com/office/powerpoint/2010/main" val="3097163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in at Least </a:t>
            </a:r>
            <a:br>
              <a:rPr lang="en-US" b="1" cap="small" dirty="0"/>
            </a:br>
            <a:r>
              <a:rPr lang="en-US" b="1" cap="small" dirty="0"/>
              <a:t>One Domain Before Placement, 3</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381000" y="2361275"/>
            <a:ext cx="11430000" cy="3997192"/>
          </a:xfrm>
        </p:spPr>
        <p:txBody>
          <a:bodyPr vert="horz">
            <a:normAutofit/>
          </a:bodyPr>
          <a:lstStyle/>
          <a:p>
            <a:pPr>
              <a:buFont typeface="Arial" panose="020B0604020202020204" pitchFamily="34" charset="0"/>
              <a:buChar char="•"/>
            </a:pPr>
            <a:r>
              <a:rPr lang="en-US" sz="3200" dirty="0"/>
              <a:t>Hours accrued during the pretest to determine eligibility </a:t>
            </a:r>
            <a:r>
              <a:rPr lang="en-US" sz="3200" b="1" dirty="0"/>
              <a:t>shall not be recorded as contact hours</a:t>
            </a:r>
            <a:br>
              <a:rPr lang="en-US" sz="3200" b="1" dirty="0"/>
            </a:br>
            <a:r>
              <a:rPr lang="en-US" sz="3200" dirty="0"/>
              <a:t> </a:t>
            </a:r>
          </a:p>
          <a:p>
            <a:pPr>
              <a:buFont typeface="Arial" panose="020B0604020202020204" pitchFamily="34" charset="0"/>
              <a:buChar char="•"/>
            </a:pPr>
            <a:r>
              <a:rPr lang="en-US" sz="3200" dirty="0"/>
              <a:t>After eligibility has been established the </a:t>
            </a:r>
            <a:r>
              <a:rPr lang="en-US" sz="3200" b="1" dirty="0"/>
              <a:t>remainder of the tests in the pretest sequence can count towards direct contact hours</a:t>
            </a:r>
            <a:endParaRPr lang="en-US" sz="3200" dirty="0"/>
          </a:p>
        </p:txBody>
      </p:sp>
    </p:spTree>
    <p:extLst>
      <p:ext uri="{BB962C8B-B14F-4D97-AF65-F5344CB8AC3E}">
        <p14:creationId xmlns:p14="http://schemas.microsoft.com/office/powerpoint/2010/main" val="163825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Hours in TEAMS</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rmAutofit/>
          </a:bodyPr>
          <a:lstStyle/>
          <a:p>
            <a:pPr>
              <a:buFont typeface="Arial" panose="020B0604020202020204" pitchFamily="34" charset="0"/>
              <a:buChar char="•"/>
            </a:pPr>
            <a:r>
              <a:rPr lang="en-US" sz="3200" dirty="0"/>
              <a:t> Future Automation in TEAMS</a:t>
            </a:r>
          </a:p>
          <a:p>
            <a:pPr>
              <a:buFont typeface="Arial" panose="020B0604020202020204" pitchFamily="34" charset="0"/>
              <a:buChar char="•"/>
            </a:pPr>
            <a:r>
              <a:rPr lang="en-US" sz="3200" dirty="0"/>
              <a:t> Hours for the remainder of the tests and post-testing </a:t>
            </a:r>
            <a:r>
              <a:rPr lang="en-US" sz="3200" b="1" dirty="0"/>
              <a:t>will automatically accrue direct hours in TEAMS</a:t>
            </a:r>
            <a:r>
              <a:rPr lang="en-US" sz="3200" dirty="0"/>
              <a:t>, one hour for each domain </a:t>
            </a:r>
          </a:p>
          <a:p>
            <a:pPr>
              <a:buFont typeface="Arial" panose="020B0604020202020204" pitchFamily="34" charset="0"/>
              <a:buChar char="•"/>
            </a:pPr>
            <a:r>
              <a:rPr lang="en-US" sz="3200" dirty="0"/>
              <a:t> Providers </a:t>
            </a:r>
            <a:r>
              <a:rPr lang="en-US" sz="3200" b="1" dirty="0"/>
              <a:t>should not log contact hours </a:t>
            </a:r>
            <a:r>
              <a:rPr lang="en-US" sz="3200" dirty="0"/>
              <a:t>for the remainder of the tests after basic education eligibility is established or post tests. </a:t>
            </a:r>
          </a:p>
          <a:p>
            <a:pPr marL="0" indent="0">
              <a:buNone/>
            </a:pPr>
            <a:endParaRPr lang="en-US" sz="3200" dirty="0"/>
          </a:p>
        </p:txBody>
      </p:sp>
    </p:spTree>
    <p:extLst>
      <p:ext uri="{BB962C8B-B14F-4D97-AF65-F5344CB8AC3E}">
        <p14:creationId xmlns:p14="http://schemas.microsoft.com/office/powerpoint/2010/main" val="416842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in at Least </a:t>
            </a:r>
            <a:br>
              <a:rPr lang="en-US" b="1" cap="small" dirty="0"/>
            </a:br>
            <a:r>
              <a:rPr lang="en-US" b="1" cap="small" dirty="0"/>
              <a:t>One Domain Before Placement, 4</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rmAutofit/>
          </a:bodyPr>
          <a:lstStyle/>
          <a:p>
            <a:pPr>
              <a:buFont typeface="Arial" panose="020B0604020202020204" pitchFamily="34" charset="0"/>
              <a:buChar char="•"/>
            </a:pPr>
            <a:r>
              <a:rPr lang="en-US" sz="2800" dirty="0"/>
              <a:t>Providers retain the </a:t>
            </a:r>
            <a:r>
              <a:rPr lang="en-US" sz="2800" b="1" dirty="0"/>
              <a:t>option to do all tests, or more than one test </a:t>
            </a:r>
            <a:r>
              <a:rPr lang="en-US" sz="2800" dirty="0"/>
              <a:t>in a test series prior to placing the participant in a class</a:t>
            </a:r>
            <a:br>
              <a:rPr lang="en-US" sz="2800" dirty="0"/>
            </a:br>
            <a:endParaRPr lang="en-US" sz="2800" dirty="0"/>
          </a:p>
          <a:p>
            <a:pPr>
              <a:buFont typeface="Arial" panose="020B0604020202020204" pitchFamily="34" charset="0"/>
              <a:buChar char="•"/>
            </a:pPr>
            <a:r>
              <a:rPr lang="en-US" sz="2800" dirty="0"/>
              <a:t> See </a:t>
            </a:r>
            <a:r>
              <a:rPr lang="en-US" sz="2800" b="1" i="1" dirty="0"/>
              <a:t>Considerations When Testing Initially in One Domain </a:t>
            </a:r>
            <a:r>
              <a:rPr lang="en-US" sz="2800" dirty="0"/>
              <a:t>(page 2)</a:t>
            </a:r>
            <a:br>
              <a:rPr lang="en-US" sz="2800" dirty="0"/>
            </a:br>
            <a:r>
              <a:rPr lang="en-US" sz="2800" dirty="0"/>
              <a:t> </a:t>
            </a:r>
          </a:p>
          <a:p>
            <a:pPr marL="1033463" lvl="2" indent="-547688">
              <a:buFont typeface="Arial" panose="020B0604020202020204" pitchFamily="34" charset="0"/>
              <a:buChar char="•"/>
            </a:pPr>
            <a:r>
              <a:rPr lang="en-US" sz="2400" dirty="0"/>
              <a:t>Providers also have the </a:t>
            </a:r>
            <a:r>
              <a:rPr lang="en-US" sz="2400" b="1" dirty="0"/>
              <a:t>option to select which domain</a:t>
            </a:r>
            <a:r>
              <a:rPr lang="en-US" sz="2400" dirty="0"/>
              <a:t>(s) they test an individual in prior to placement</a:t>
            </a:r>
            <a:br>
              <a:rPr lang="en-US" sz="2400" dirty="0"/>
            </a:br>
            <a:endParaRPr lang="en-US" sz="2400" dirty="0"/>
          </a:p>
          <a:p>
            <a:pPr marL="1033463" lvl="2" indent="-547688">
              <a:buFont typeface="Arial" panose="020B0604020202020204" pitchFamily="34" charset="0"/>
              <a:buChar char="•"/>
            </a:pPr>
            <a:r>
              <a:rPr lang="en-US" sz="2400" dirty="0"/>
              <a:t>Domain should be based on the individual’s objectives, class curriculum, or other criteria</a:t>
            </a:r>
          </a:p>
          <a:p>
            <a:pPr marL="0" indent="0">
              <a:buNone/>
            </a:pPr>
            <a:endParaRPr lang="en-US" sz="3200" dirty="0"/>
          </a:p>
        </p:txBody>
      </p:sp>
    </p:spTree>
    <p:extLst>
      <p:ext uri="{BB962C8B-B14F-4D97-AF65-F5344CB8AC3E}">
        <p14:creationId xmlns:p14="http://schemas.microsoft.com/office/powerpoint/2010/main" val="493086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in at Least </a:t>
            </a:r>
            <a:br>
              <a:rPr lang="en-US" b="1" cap="small" dirty="0"/>
            </a:br>
            <a:r>
              <a:rPr lang="en-US" b="1" cap="small" dirty="0"/>
              <a:t>One Domain Before Placement, 5</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rmAutofit/>
          </a:bodyPr>
          <a:lstStyle/>
          <a:p>
            <a:endParaRPr lang="en-US" sz="3600" b="1" dirty="0"/>
          </a:p>
          <a:p>
            <a:pPr marL="0" indent="0">
              <a:buNone/>
            </a:pPr>
            <a:r>
              <a:rPr lang="en-US" sz="3600" b="1" dirty="0"/>
              <a:t>Placement level </a:t>
            </a:r>
            <a:r>
              <a:rPr lang="en-US" sz="3600" dirty="0"/>
              <a:t>(DOS) will be established </a:t>
            </a:r>
            <a:r>
              <a:rPr lang="en-US" sz="3600" b="1" dirty="0"/>
              <a:t>after the last test in the test series is taken</a:t>
            </a:r>
            <a:r>
              <a:rPr lang="en-US" sz="3600" dirty="0"/>
              <a:t>, or after 12 contact hours, whichever comes first.</a:t>
            </a:r>
          </a:p>
          <a:p>
            <a:pPr marL="0" indent="0">
              <a:buNone/>
            </a:pPr>
            <a:endParaRPr lang="en-US" sz="3200" dirty="0"/>
          </a:p>
        </p:txBody>
      </p:sp>
    </p:spTree>
    <p:extLst>
      <p:ext uri="{BB962C8B-B14F-4D97-AF65-F5344CB8AC3E}">
        <p14:creationId xmlns:p14="http://schemas.microsoft.com/office/powerpoint/2010/main" val="387440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548BB-46C1-416F-8155-68B709BC841B}"/>
              </a:ext>
            </a:extLst>
          </p:cNvPr>
          <p:cNvSpPr>
            <a:spLocks noGrp="1"/>
          </p:cNvSpPr>
          <p:nvPr>
            <p:ph type="title"/>
          </p:nvPr>
        </p:nvSpPr>
        <p:spPr>
          <a:xfrm>
            <a:off x="8197189" y="4252825"/>
            <a:ext cx="3383280" cy="1118567"/>
          </a:xfrm>
        </p:spPr>
        <p:txBody>
          <a:bodyPr>
            <a:normAutofit fontScale="90000"/>
          </a:bodyPr>
          <a:lstStyle/>
          <a:p>
            <a:br>
              <a:rPr lang="en-US" dirty="0"/>
            </a:br>
            <a:r>
              <a:rPr lang="en-US" sz="6000" dirty="0"/>
              <a:t>State of the State</a:t>
            </a:r>
            <a:br>
              <a:rPr lang="en-US" sz="6000" dirty="0"/>
            </a:br>
            <a:r>
              <a:rPr lang="en-US" sz="6000" dirty="0"/>
              <a:t>&amp; </a:t>
            </a:r>
            <a:br>
              <a:rPr lang="en-US" sz="6000" dirty="0"/>
            </a:br>
            <a:r>
              <a:rPr lang="en-US" sz="6000" dirty="0"/>
              <a:t>Legislative Updates</a:t>
            </a:r>
          </a:p>
        </p:txBody>
      </p:sp>
      <p:pic>
        <p:nvPicPr>
          <p:cNvPr id="9" name="Content Placeholder 8">
            <a:extLst>
              <a:ext uri="{FF2B5EF4-FFF2-40B4-BE49-F238E27FC236}">
                <a16:creationId xmlns:a16="http://schemas.microsoft.com/office/drawing/2014/main" id="{FA59C99D-EB81-4740-9D4D-B2C86FD273C9}"/>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173362" y="1118213"/>
            <a:ext cx="4731987" cy="4621574"/>
          </a:xfrm>
        </p:spPr>
      </p:pic>
    </p:spTree>
    <p:extLst>
      <p:ext uri="{BB962C8B-B14F-4D97-AF65-F5344CB8AC3E}">
        <p14:creationId xmlns:p14="http://schemas.microsoft.com/office/powerpoint/2010/main" val="3500178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Testing in at Least </a:t>
            </a:r>
            <a:br>
              <a:rPr lang="en-US" b="1" cap="small" dirty="0"/>
            </a:br>
            <a:r>
              <a:rPr lang="en-US" b="1" cap="small" dirty="0"/>
              <a:t>One Domain Before Placement, 6</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rmAutofit/>
          </a:bodyPr>
          <a:lstStyle/>
          <a:p>
            <a:endParaRPr lang="en-US" sz="3600" b="1" dirty="0"/>
          </a:p>
          <a:p>
            <a:r>
              <a:rPr lang="en-US" sz="4000" dirty="0"/>
              <a:t>All test scores for each domain </a:t>
            </a:r>
            <a:r>
              <a:rPr lang="en-US" sz="4000" b="1" dirty="0"/>
              <a:t>must be dated on the exact date </a:t>
            </a:r>
            <a:r>
              <a:rPr lang="en-US" sz="4000" dirty="0"/>
              <a:t>that the test in that domain was completed</a:t>
            </a:r>
          </a:p>
        </p:txBody>
      </p:sp>
    </p:spTree>
    <p:extLst>
      <p:ext uri="{BB962C8B-B14F-4D97-AF65-F5344CB8AC3E}">
        <p14:creationId xmlns:p14="http://schemas.microsoft.com/office/powerpoint/2010/main" val="3918327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dirty="0"/>
              <a:t>Exemptions from Testing in </a:t>
            </a:r>
            <a:br>
              <a:rPr lang="en-US" dirty="0"/>
            </a:br>
            <a:r>
              <a:rPr lang="en-US" dirty="0"/>
              <a:t>All Domains /Subject Areas</a:t>
            </a:r>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Autofit/>
          </a:bodyPr>
          <a:lstStyle/>
          <a:p>
            <a:r>
              <a:rPr lang="en-US" sz="2800" b="1" dirty="0"/>
              <a:t>Exceptions: The participant: </a:t>
            </a:r>
          </a:p>
          <a:p>
            <a:pPr marL="231775" lvl="0" indent="-231775">
              <a:buFont typeface="Arial" panose="020B0604020202020204" pitchFamily="34" charset="0"/>
              <a:buChar char="•"/>
            </a:pPr>
            <a:r>
              <a:rPr lang="en-US" sz="2800" dirty="0"/>
              <a:t>has a documented Texas Success Initiative Assessment (TSIA) score and </a:t>
            </a:r>
            <a:r>
              <a:rPr lang="en-US" sz="2800" b="1" dirty="0"/>
              <a:t>only requires the subject area where he or she needs remediation </a:t>
            </a:r>
          </a:p>
          <a:p>
            <a:pPr marL="231775" lvl="0" indent="-231775">
              <a:buFont typeface="Arial" panose="020B0604020202020204" pitchFamily="34" charset="0"/>
              <a:buChar char="•"/>
            </a:pPr>
            <a:r>
              <a:rPr lang="en-US" sz="2800" dirty="0"/>
              <a:t>has passed a section(s) of the Texas Certificate of High School Equivalency </a:t>
            </a:r>
            <a:r>
              <a:rPr lang="en-US" sz="2800" dirty="0" err="1"/>
              <a:t>TxCHSE</a:t>
            </a:r>
            <a:r>
              <a:rPr lang="en-US" sz="2800" dirty="0"/>
              <a:t> and </a:t>
            </a:r>
            <a:r>
              <a:rPr lang="en-US" sz="2800" b="1" dirty="0"/>
              <a:t>only requires testing in subject areas he or she has not passed</a:t>
            </a:r>
          </a:p>
          <a:p>
            <a:pPr marL="231775" lvl="0" indent="-231775">
              <a:buFont typeface="Arial" panose="020B0604020202020204" pitchFamily="34" charset="0"/>
              <a:buChar char="•"/>
            </a:pPr>
            <a:r>
              <a:rPr lang="en-US" sz="2800" dirty="0"/>
              <a:t>is enrolling in an IET program at the time of the pretest, and </a:t>
            </a:r>
            <a:r>
              <a:rPr lang="en-US" sz="2800" b="1" dirty="0"/>
              <a:t>only content domains most relevant for the IET </a:t>
            </a:r>
            <a:r>
              <a:rPr lang="en-US" sz="2800" dirty="0"/>
              <a:t>are needed to measure the success in the IET</a:t>
            </a:r>
          </a:p>
          <a:p>
            <a:pPr marL="231775" lvl="0" indent="-231775">
              <a:buFont typeface="Arial" panose="020B0604020202020204" pitchFamily="34" charset="0"/>
              <a:buChar char="•"/>
            </a:pPr>
            <a:r>
              <a:rPr lang="en-US" sz="2800" dirty="0"/>
              <a:t>has </a:t>
            </a:r>
            <a:r>
              <a:rPr lang="en-US" sz="2800" b="1" dirty="0"/>
              <a:t>another documented reason </a:t>
            </a:r>
            <a:r>
              <a:rPr lang="en-US" sz="2800" dirty="0"/>
              <a:t>for only administering one domain of the pretest, such as a specific </a:t>
            </a:r>
            <a:r>
              <a:rPr lang="en-US" sz="2800" b="1" dirty="0"/>
              <a:t>participant goal or objective</a:t>
            </a:r>
          </a:p>
          <a:p>
            <a:pPr marL="0" indent="0">
              <a:buNone/>
            </a:pPr>
            <a:endParaRPr lang="en-US" sz="3200" dirty="0"/>
          </a:p>
        </p:txBody>
      </p:sp>
    </p:spTree>
    <p:extLst>
      <p:ext uri="{BB962C8B-B14F-4D97-AF65-F5344CB8AC3E}">
        <p14:creationId xmlns:p14="http://schemas.microsoft.com/office/powerpoint/2010/main" val="3947767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dirty="0"/>
              <a:t>Exemptions Documentation</a:t>
            </a:r>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Autofit/>
          </a:bodyPr>
          <a:lstStyle/>
          <a:p>
            <a:pPr marL="0" indent="0">
              <a:buNone/>
            </a:pPr>
            <a:r>
              <a:rPr lang="en-US" sz="4000" dirty="0"/>
              <a:t>Providers </a:t>
            </a:r>
            <a:r>
              <a:rPr lang="en-US" sz="4000" b="1" dirty="0"/>
              <a:t>must retain documentation of the reason for not administering all domains </a:t>
            </a:r>
            <a:r>
              <a:rPr lang="en-US" sz="4000" dirty="0"/>
              <a:t>of the pretest in the participant file</a:t>
            </a:r>
          </a:p>
          <a:p>
            <a:pPr marL="0" indent="0">
              <a:buNone/>
            </a:pPr>
            <a:endParaRPr lang="en-US" sz="3200" dirty="0"/>
          </a:p>
        </p:txBody>
      </p:sp>
    </p:spTree>
    <p:extLst>
      <p:ext uri="{BB962C8B-B14F-4D97-AF65-F5344CB8AC3E}">
        <p14:creationId xmlns:p14="http://schemas.microsoft.com/office/powerpoint/2010/main" val="2852708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7539B2-6609-4C89-87D6-DA3731DBFFD1}"/>
              </a:ext>
            </a:extLst>
          </p:cNvPr>
          <p:cNvSpPr>
            <a:spLocks noGrp="1"/>
          </p:cNvSpPr>
          <p:nvPr>
            <p:ph type="title"/>
          </p:nvPr>
        </p:nvSpPr>
        <p:spPr/>
        <p:txBody>
          <a:bodyPr/>
          <a:lstStyle/>
          <a:p>
            <a:r>
              <a:rPr lang="en-US" b="1" cap="small" dirty="0"/>
              <a:t>Policy Update 3: Individuals to be Tested</a:t>
            </a:r>
          </a:p>
        </p:txBody>
      </p:sp>
      <p:pic>
        <p:nvPicPr>
          <p:cNvPr id="5" name="Content Placeholder 4">
            <a:extLst>
              <a:ext uri="{FF2B5EF4-FFF2-40B4-BE49-F238E27FC236}">
                <a16:creationId xmlns:a16="http://schemas.microsoft.com/office/drawing/2014/main" id="{31E73930-9EDA-4538-8C3E-3AEBBBB60221}"/>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214813" y="1437085"/>
            <a:ext cx="7523162" cy="3761581"/>
          </a:xfrm>
        </p:spPr>
      </p:pic>
      <p:sp>
        <p:nvSpPr>
          <p:cNvPr id="11" name="Text Placeholder 11">
            <a:extLst>
              <a:ext uri="{FF2B5EF4-FFF2-40B4-BE49-F238E27FC236}">
                <a16:creationId xmlns:a16="http://schemas.microsoft.com/office/drawing/2014/main" id="{843A6E8A-E4C2-46E5-BA9D-50D333715363}"/>
              </a:ext>
            </a:extLst>
          </p:cNvPr>
          <p:cNvSpPr>
            <a:spLocks noGrp="1"/>
          </p:cNvSpPr>
          <p:nvPr>
            <p:ph type="body" sz="half" idx="2"/>
          </p:nvPr>
        </p:nvSpPr>
        <p:spPr>
          <a:xfrm>
            <a:off x="401217" y="4273420"/>
            <a:ext cx="3500885" cy="1772818"/>
          </a:xfrm>
        </p:spPr>
        <p:txBody>
          <a:bodyPr anchor="ctr">
            <a:normAutofit/>
          </a:bodyPr>
          <a:lstStyle/>
          <a:p>
            <a:pPr>
              <a:lnSpc>
                <a:spcPct val="100000"/>
              </a:lnSpc>
            </a:pPr>
            <a:r>
              <a:rPr lang="en-US" sz="2800" dirty="0"/>
              <a:t>Page 4 </a:t>
            </a:r>
            <a:br>
              <a:rPr lang="en-US" sz="2800" dirty="0"/>
            </a:br>
            <a:r>
              <a:rPr lang="en-US" sz="2800" dirty="0"/>
              <a:t>of Your Handout</a:t>
            </a:r>
          </a:p>
        </p:txBody>
      </p:sp>
    </p:spTree>
    <p:extLst>
      <p:ext uri="{BB962C8B-B14F-4D97-AF65-F5344CB8AC3E}">
        <p14:creationId xmlns:p14="http://schemas.microsoft.com/office/powerpoint/2010/main" val="2189937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dirty="0"/>
              <a:t>Individuals to be Tested</a:t>
            </a:r>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Autofit/>
          </a:bodyPr>
          <a:lstStyle/>
          <a:p>
            <a:pPr>
              <a:buFont typeface="Arial" panose="020B0604020202020204" pitchFamily="34" charset="0"/>
              <a:buChar char="•"/>
            </a:pPr>
            <a:r>
              <a:rPr lang="en-US" b="1" i="1" dirty="0"/>
              <a:t> </a:t>
            </a:r>
            <a:r>
              <a:rPr lang="en-US" sz="3200" b="1" dirty="0"/>
              <a:t>CUSTOMER: </a:t>
            </a:r>
            <a:r>
              <a:rPr lang="en-US" sz="3200" dirty="0"/>
              <a:t>A general term that refers to anyone accessing AEL services.  </a:t>
            </a:r>
          </a:p>
          <a:p>
            <a:pPr>
              <a:buFont typeface="Arial" panose="020B0604020202020204" pitchFamily="34" charset="0"/>
              <a:buChar char="•"/>
            </a:pPr>
            <a:r>
              <a:rPr lang="en-US" sz="3200" b="1" i="1" dirty="0"/>
              <a:t> </a:t>
            </a:r>
            <a:r>
              <a:rPr lang="en-US" sz="3200" b="1" dirty="0"/>
              <a:t>REPORTABLE INDIVIDUAL </a:t>
            </a:r>
            <a:r>
              <a:rPr lang="en-US" sz="3200" dirty="0"/>
              <a:t>(or just </a:t>
            </a:r>
            <a:r>
              <a:rPr lang="en-US" sz="3200" b="1" dirty="0"/>
              <a:t>INDIVIDUAL</a:t>
            </a:r>
            <a:r>
              <a:rPr lang="en-US" sz="3200" dirty="0"/>
              <a:t>) is a customer someone has begun but </a:t>
            </a:r>
            <a:r>
              <a:rPr lang="en-US" sz="3200" b="1" dirty="0"/>
              <a:t>not completed eligibility for AEL services </a:t>
            </a:r>
            <a:r>
              <a:rPr lang="en-US" sz="3200" dirty="0"/>
              <a:t>either (lacks a pretest to determine basic education eligibility or has not completed 12 direct contact hours.). </a:t>
            </a:r>
          </a:p>
          <a:p>
            <a:r>
              <a:rPr lang="en-US" sz="3200" dirty="0"/>
              <a:t>A </a:t>
            </a:r>
            <a:r>
              <a:rPr lang="en-US" sz="3200" b="1" dirty="0"/>
              <a:t>PARTICIPANT</a:t>
            </a:r>
            <a:r>
              <a:rPr lang="en-US" sz="3200" dirty="0"/>
              <a:t> is an individual who has </a:t>
            </a:r>
            <a:r>
              <a:rPr lang="en-US" sz="3200" b="1" dirty="0"/>
              <a:t>completed eligibility </a:t>
            </a:r>
            <a:r>
              <a:rPr lang="en-US" sz="3200" dirty="0"/>
              <a:t>and has </a:t>
            </a:r>
            <a:r>
              <a:rPr lang="en-US" sz="3200" b="1" dirty="0"/>
              <a:t>entered a period of participation by earning 12 direct contact hours.</a:t>
            </a:r>
            <a:endParaRPr lang="en-US" sz="3200" dirty="0"/>
          </a:p>
          <a:p>
            <a:pPr marL="0" indent="0">
              <a:buNone/>
            </a:pPr>
            <a:endParaRPr lang="en-US" sz="3200" dirty="0"/>
          </a:p>
        </p:txBody>
      </p:sp>
    </p:spTree>
    <p:extLst>
      <p:ext uri="{BB962C8B-B14F-4D97-AF65-F5344CB8AC3E}">
        <p14:creationId xmlns:p14="http://schemas.microsoft.com/office/powerpoint/2010/main" val="1024904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7539B2-6609-4C89-87D6-DA3731DBFFD1}"/>
              </a:ext>
            </a:extLst>
          </p:cNvPr>
          <p:cNvSpPr>
            <a:spLocks noGrp="1"/>
          </p:cNvSpPr>
          <p:nvPr>
            <p:ph type="title"/>
          </p:nvPr>
        </p:nvSpPr>
        <p:spPr/>
        <p:txBody>
          <a:bodyPr/>
          <a:lstStyle/>
          <a:p>
            <a:r>
              <a:rPr lang="en-US" b="1" cap="small" dirty="0"/>
              <a:t>Policy Update 4: Timely Testing Requirement</a:t>
            </a:r>
          </a:p>
        </p:txBody>
      </p:sp>
      <p:pic>
        <p:nvPicPr>
          <p:cNvPr id="9" name="Content Placeholder 8">
            <a:extLst>
              <a:ext uri="{FF2B5EF4-FFF2-40B4-BE49-F238E27FC236}">
                <a16:creationId xmlns:a16="http://schemas.microsoft.com/office/drawing/2014/main" id="{402F2E94-4236-438F-81D5-B0A0A79EE0E5}"/>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5318919" y="1284288"/>
            <a:ext cx="5314950" cy="4067175"/>
          </a:xfrm>
        </p:spPr>
      </p:pic>
      <p:sp>
        <p:nvSpPr>
          <p:cNvPr id="14" name="Text Placeholder 11">
            <a:extLst>
              <a:ext uri="{FF2B5EF4-FFF2-40B4-BE49-F238E27FC236}">
                <a16:creationId xmlns:a16="http://schemas.microsoft.com/office/drawing/2014/main" id="{C7A7ED7A-45D9-4D54-AC38-65B852F8BCEA}"/>
              </a:ext>
            </a:extLst>
          </p:cNvPr>
          <p:cNvSpPr>
            <a:spLocks noGrp="1"/>
          </p:cNvSpPr>
          <p:nvPr>
            <p:ph type="body" sz="half" idx="2"/>
          </p:nvPr>
        </p:nvSpPr>
        <p:spPr>
          <a:xfrm>
            <a:off x="401217" y="4273420"/>
            <a:ext cx="3500885" cy="1772818"/>
          </a:xfrm>
        </p:spPr>
        <p:txBody>
          <a:bodyPr anchor="ctr">
            <a:normAutofit/>
          </a:bodyPr>
          <a:lstStyle/>
          <a:p>
            <a:pPr>
              <a:lnSpc>
                <a:spcPct val="100000"/>
              </a:lnSpc>
            </a:pPr>
            <a:r>
              <a:rPr lang="en-US" sz="2800" dirty="0"/>
              <a:t>Page 5 </a:t>
            </a:r>
            <a:br>
              <a:rPr lang="en-US" sz="2800" dirty="0"/>
            </a:br>
            <a:r>
              <a:rPr lang="en-US" sz="2800" dirty="0"/>
              <a:t>of Your Handout</a:t>
            </a:r>
          </a:p>
        </p:txBody>
      </p:sp>
    </p:spTree>
    <p:extLst>
      <p:ext uri="{BB962C8B-B14F-4D97-AF65-F5344CB8AC3E}">
        <p14:creationId xmlns:p14="http://schemas.microsoft.com/office/powerpoint/2010/main" val="1650177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cap="small" dirty="0"/>
              <a:t>Timely Testing Requirement </a:t>
            </a:r>
            <a:endParaRPr lang="en-US" dirty="0"/>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Autofit/>
          </a:bodyPr>
          <a:lstStyle/>
          <a:p>
            <a:pPr>
              <a:buFont typeface="Arial" panose="020B0604020202020204" pitchFamily="34" charset="0"/>
              <a:buChar char="•"/>
            </a:pPr>
            <a:r>
              <a:rPr lang="en-US" sz="3200" dirty="0"/>
              <a:t> Starting in PY 2019-2020, </a:t>
            </a:r>
            <a:r>
              <a:rPr lang="en-US" sz="3200" b="1" dirty="0"/>
              <a:t>tests are valid for no more than 90 days.</a:t>
            </a:r>
          </a:p>
          <a:p>
            <a:pPr>
              <a:buFont typeface="Arial" panose="020B0604020202020204" pitchFamily="34" charset="0"/>
              <a:buChar char="•"/>
            </a:pPr>
            <a:r>
              <a:rPr lang="en-US" sz="3200" b="1" dirty="0"/>
              <a:t> Participants must be post-tested within 90 days</a:t>
            </a:r>
            <a:r>
              <a:rPr lang="en-US" sz="3200" dirty="0"/>
              <a:t>, unless the student does not have sufficient hours for testing based on the test publisher’s guidelines (</a:t>
            </a:r>
            <a:r>
              <a:rPr lang="en-US" sz="3200" i="1" dirty="0"/>
              <a:t>Minimum</a:t>
            </a:r>
            <a:r>
              <a:rPr lang="en-US" sz="3200" dirty="0"/>
              <a:t> and </a:t>
            </a:r>
            <a:r>
              <a:rPr lang="en-US" sz="3200" i="1" dirty="0"/>
              <a:t>recommended</a:t>
            </a:r>
            <a:r>
              <a:rPr lang="en-US" sz="3200" dirty="0"/>
              <a:t> hours will be defined in the assessment guide.)</a:t>
            </a:r>
            <a:endParaRPr lang="en-US" sz="2400" dirty="0"/>
          </a:p>
          <a:p>
            <a:pPr lvl="0">
              <a:buFont typeface="Arial" panose="020B0604020202020204" pitchFamily="34" charset="0"/>
              <a:buChar char="•"/>
            </a:pPr>
            <a:r>
              <a:rPr lang="en-US" sz="3200" dirty="0"/>
              <a:t> The </a:t>
            </a:r>
            <a:r>
              <a:rPr lang="en-US" sz="3200" b="1" dirty="0"/>
              <a:t>test score of a former student who has exited will not be carried forward </a:t>
            </a:r>
            <a:r>
              <a:rPr lang="en-US" sz="3200" dirty="0"/>
              <a:t>(exit means 90 days has passed)</a:t>
            </a:r>
          </a:p>
          <a:p>
            <a:pPr marL="0" indent="0">
              <a:buNone/>
            </a:pPr>
            <a:endParaRPr lang="en-US" sz="3200" dirty="0"/>
          </a:p>
        </p:txBody>
      </p:sp>
    </p:spTree>
    <p:extLst>
      <p:ext uri="{BB962C8B-B14F-4D97-AF65-F5344CB8AC3E}">
        <p14:creationId xmlns:p14="http://schemas.microsoft.com/office/powerpoint/2010/main" val="4081030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dirty="0"/>
              <a:t>Testing Participants at </a:t>
            </a:r>
            <a:br>
              <a:rPr lang="en-US" b="1" dirty="0"/>
            </a:br>
            <a:r>
              <a:rPr lang="en-US" b="1" dirty="0"/>
              <a:t>the Start of a Program Year</a:t>
            </a:r>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Autofit/>
          </a:bodyPr>
          <a:lstStyle/>
          <a:p>
            <a:pPr marL="0" indent="0">
              <a:buNone/>
            </a:pPr>
            <a:r>
              <a:rPr lang="en-US" sz="3600" dirty="0"/>
              <a:t>Because a participant’s contact hours and testing hours carry forward from one PY to the next, </a:t>
            </a:r>
            <a:r>
              <a:rPr lang="en-US" sz="3600" b="1" dirty="0"/>
              <a:t>NOT ALL PARTICIPANTS need to be tested at the start of a program year</a:t>
            </a:r>
          </a:p>
          <a:p>
            <a:pPr marL="0" indent="0">
              <a:buNone/>
            </a:pPr>
            <a:r>
              <a:rPr lang="en-US" sz="3600" dirty="0"/>
              <a:t> </a:t>
            </a:r>
            <a:endParaRPr lang="en-US" sz="4400" dirty="0"/>
          </a:p>
        </p:txBody>
      </p:sp>
    </p:spTree>
    <p:extLst>
      <p:ext uri="{BB962C8B-B14F-4D97-AF65-F5344CB8AC3E}">
        <p14:creationId xmlns:p14="http://schemas.microsoft.com/office/powerpoint/2010/main" val="3352891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b="1" dirty="0"/>
              <a:t>Participant Testing Needs</a:t>
            </a:r>
          </a:p>
        </p:txBody>
      </p:sp>
      <p:sp>
        <p:nvSpPr>
          <p:cNvPr id="3" name="Vertical Text Placeholder 2">
            <a:extLst>
              <a:ext uri="{FF2B5EF4-FFF2-40B4-BE49-F238E27FC236}">
                <a16:creationId xmlns:a16="http://schemas.microsoft.com/office/drawing/2014/main" id="{CEC1E0DA-7E6E-479D-8D69-8682A04D60F8}"/>
              </a:ext>
            </a:extLst>
          </p:cNvPr>
          <p:cNvSpPr>
            <a:spLocks noGrp="1"/>
          </p:cNvSpPr>
          <p:nvPr>
            <p:ph type="body" orient="vert" idx="1"/>
          </p:nvPr>
        </p:nvSpPr>
        <p:spPr>
          <a:xfrm>
            <a:off x="401216" y="1780674"/>
            <a:ext cx="11430000" cy="3997192"/>
          </a:xfrm>
        </p:spPr>
        <p:txBody>
          <a:bodyPr vert="horz">
            <a:noAutofit/>
          </a:bodyPr>
          <a:lstStyle/>
          <a:p>
            <a:r>
              <a:rPr lang="en-US" sz="3200" dirty="0"/>
              <a:t>Testing need can be understood at least three different ways:</a:t>
            </a:r>
            <a:br>
              <a:rPr lang="en-US" sz="3200" dirty="0"/>
            </a:br>
            <a:endParaRPr lang="en-US" sz="3200" dirty="0"/>
          </a:p>
          <a:p>
            <a:pPr marL="457200" lvl="0" indent="-457200">
              <a:buFont typeface="+mj-lt"/>
              <a:buAutoNum type="arabicParenR"/>
            </a:pPr>
            <a:r>
              <a:rPr lang="en-US" sz="3200" dirty="0"/>
              <a:t>Participants Crossing Program Years with </a:t>
            </a:r>
            <a:r>
              <a:rPr lang="en-US" sz="3200" b="1" dirty="0"/>
              <a:t>Enough Hours to Posttest</a:t>
            </a:r>
          </a:p>
          <a:p>
            <a:pPr marL="457200" lvl="0" indent="-457200">
              <a:buFont typeface="+mj-lt"/>
              <a:buAutoNum type="arabicParenR"/>
            </a:pPr>
            <a:r>
              <a:rPr lang="en-US" sz="3200" dirty="0"/>
              <a:t>Participants Crossing Program Years </a:t>
            </a:r>
            <a:r>
              <a:rPr lang="en-US" sz="3200" b="1" dirty="0"/>
              <a:t>without Enough Hours to Posttest </a:t>
            </a:r>
          </a:p>
          <a:p>
            <a:pPr marL="457200" indent="-457200">
              <a:buFont typeface="+mj-lt"/>
              <a:buAutoNum type="arabicParenR"/>
            </a:pPr>
            <a:r>
              <a:rPr lang="en-US" sz="3200" dirty="0"/>
              <a:t>Participants </a:t>
            </a:r>
            <a:r>
              <a:rPr lang="en-US" sz="3200" b="1" dirty="0"/>
              <a:t>with Expired Tests Crossing a Program Year</a:t>
            </a:r>
            <a:r>
              <a:rPr lang="en-US" sz="4400" b="1" dirty="0"/>
              <a:t> </a:t>
            </a:r>
            <a:endParaRPr lang="en-US" sz="5400" b="1" dirty="0"/>
          </a:p>
        </p:txBody>
      </p:sp>
    </p:spTree>
    <p:extLst>
      <p:ext uri="{BB962C8B-B14F-4D97-AF65-F5344CB8AC3E}">
        <p14:creationId xmlns:p14="http://schemas.microsoft.com/office/powerpoint/2010/main" val="2333828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p:txBody>
          <a:bodyPr>
            <a:normAutofit fontScale="90000"/>
          </a:bodyPr>
          <a:lstStyle/>
          <a:p>
            <a:r>
              <a:rPr lang="en-US" dirty="0"/>
              <a:t>Participants Crossing Program Years With Enough Hours to Posttest </a:t>
            </a:r>
          </a:p>
        </p:txBody>
      </p:sp>
      <p:pic>
        <p:nvPicPr>
          <p:cNvPr id="5" name="Picture 4">
            <a:extLst>
              <a:ext uri="{FF2B5EF4-FFF2-40B4-BE49-F238E27FC236}">
                <a16:creationId xmlns:a16="http://schemas.microsoft.com/office/drawing/2014/main" id="{EF4B73D6-BE57-4794-BEE3-1771B0BD7DF0}"/>
              </a:ext>
              <a:ext uri="{C183D7F6-B498-43B3-948B-1728B52AA6E4}">
                <adec:decorative xmlns:adec="http://schemas.microsoft.com/office/drawing/2017/decorative" val="1"/>
              </a:ext>
            </a:extLst>
          </p:cNvPr>
          <p:cNvPicPr>
            <a:picLocks noChangeAspect="1"/>
          </p:cNvPicPr>
          <p:nvPr/>
        </p:nvPicPr>
        <p:blipFill rotWithShape="1">
          <a:blip r:embed="rId3"/>
          <a:srcRect l="18315" t="32562" r="23658" b="14667"/>
          <a:stretch/>
        </p:blipFill>
        <p:spPr>
          <a:xfrm>
            <a:off x="1634651" y="1793930"/>
            <a:ext cx="8922697" cy="4564537"/>
          </a:xfrm>
          <a:prstGeom prst="rect">
            <a:avLst/>
          </a:prstGeom>
        </p:spPr>
      </p:pic>
    </p:spTree>
    <p:extLst>
      <p:ext uri="{BB962C8B-B14F-4D97-AF65-F5344CB8AC3E}">
        <p14:creationId xmlns:p14="http://schemas.microsoft.com/office/powerpoint/2010/main" val="357178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096000" y="2817316"/>
            <a:ext cx="5208104" cy="788091"/>
          </a:xfrm>
        </p:spPr>
        <p:txBody>
          <a:bodyPr>
            <a:normAutofit fontScale="90000"/>
          </a:bodyPr>
          <a:lstStyle/>
          <a:p>
            <a:r>
              <a:rPr lang="en-US" sz="8000" dirty="0"/>
              <a:t>Standards 2.0</a:t>
            </a:r>
            <a:br>
              <a:rPr lang="en-US" dirty="0"/>
            </a:br>
            <a:br>
              <a:rPr lang="en-US" dirty="0"/>
            </a:br>
            <a:br>
              <a:rPr lang="en-US" dirty="0"/>
            </a:br>
            <a:br>
              <a:rPr lang="en-US" dirty="0"/>
            </a:br>
            <a:r>
              <a:rPr lang="en-US" dirty="0"/>
              <a:t>American Society for Training and Development </a:t>
            </a:r>
          </a:p>
        </p:txBody>
      </p:sp>
      <p:pic>
        <p:nvPicPr>
          <p:cNvPr id="21" name="Content Placeholder 20">
            <a:extLst>
              <a:ext uri="{FF2B5EF4-FFF2-40B4-BE49-F238E27FC236}">
                <a16:creationId xmlns:a16="http://schemas.microsoft.com/office/drawing/2014/main" id="{9BCD6643-A7A1-4FB5-8ACF-B91F29F2090A}"/>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63974" y="713298"/>
            <a:ext cx="4196992" cy="5431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2663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F7B01B-8F92-4226-BCAD-0534222EECC2}"/>
              </a:ext>
            </a:extLst>
          </p:cNvPr>
          <p:cNvSpPr>
            <a:spLocks noGrp="1"/>
          </p:cNvSpPr>
          <p:nvPr>
            <p:ph type="title"/>
          </p:nvPr>
        </p:nvSpPr>
        <p:spPr/>
        <p:txBody>
          <a:bodyPr>
            <a:normAutofit fontScale="90000"/>
          </a:bodyPr>
          <a:lstStyle/>
          <a:p>
            <a:r>
              <a:rPr lang="en-US" sz="6000" dirty="0">
                <a:solidFill>
                  <a:schemeClr val="tx2"/>
                </a:solidFill>
              </a:rPr>
              <a:t>“Test” as Pre </a:t>
            </a:r>
            <a:r>
              <a:rPr lang="en-US" sz="6000" i="1" dirty="0">
                <a:solidFill>
                  <a:schemeClr val="tx2"/>
                </a:solidFill>
              </a:rPr>
              <a:t>and</a:t>
            </a:r>
            <a:r>
              <a:rPr lang="en-US" sz="6000" dirty="0">
                <a:solidFill>
                  <a:schemeClr val="tx2"/>
                </a:solidFill>
              </a:rPr>
              <a:t> Posttest</a:t>
            </a:r>
            <a:endParaRPr lang="en-US" dirty="0">
              <a:solidFill>
                <a:schemeClr val="tx2"/>
              </a:solidFill>
            </a:endParaRPr>
          </a:p>
        </p:txBody>
      </p:sp>
      <p:pic>
        <p:nvPicPr>
          <p:cNvPr id="10" name="Picture 9">
            <a:extLst>
              <a:ext uri="{FF2B5EF4-FFF2-40B4-BE49-F238E27FC236}">
                <a16:creationId xmlns:a16="http://schemas.microsoft.com/office/drawing/2014/main" id="{15AD11F4-C0FA-4919-8386-D913EFD93A8C}"/>
              </a:ext>
              <a:ext uri="{C183D7F6-B498-43B3-948B-1728B52AA6E4}">
                <adec:decorative xmlns:adec="http://schemas.microsoft.com/office/drawing/2017/decorative" val="1"/>
              </a:ext>
            </a:extLst>
          </p:cNvPr>
          <p:cNvPicPr>
            <a:picLocks noChangeAspect="1"/>
          </p:cNvPicPr>
          <p:nvPr/>
        </p:nvPicPr>
        <p:blipFill rotWithShape="1">
          <a:blip r:embed="rId2"/>
          <a:srcRect l="21279" t="26357" r="25872" b="14108"/>
          <a:stretch/>
        </p:blipFill>
        <p:spPr>
          <a:xfrm>
            <a:off x="2033313" y="1287624"/>
            <a:ext cx="8165805" cy="5174373"/>
          </a:xfrm>
          <a:prstGeom prst="rect">
            <a:avLst/>
          </a:prstGeom>
        </p:spPr>
      </p:pic>
    </p:spTree>
    <p:extLst>
      <p:ext uri="{BB962C8B-B14F-4D97-AF65-F5344CB8AC3E}">
        <p14:creationId xmlns:p14="http://schemas.microsoft.com/office/powerpoint/2010/main" val="93959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p:txBody>
          <a:bodyPr>
            <a:normAutofit fontScale="90000"/>
          </a:bodyPr>
          <a:lstStyle/>
          <a:p>
            <a:r>
              <a:rPr lang="en-US" dirty="0"/>
              <a:t>Participants Crossing Program Years </a:t>
            </a:r>
            <a:r>
              <a:rPr lang="en-US" dirty="0" err="1"/>
              <a:t>With</a:t>
            </a:r>
            <a:r>
              <a:rPr lang="en-US" b="1" dirty="0" err="1"/>
              <a:t>OUT</a:t>
            </a:r>
            <a:r>
              <a:rPr lang="en-US" b="1" dirty="0"/>
              <a:t> </a:t>
            </a:r>
            <a:r>
              <a:rPr lang="en-US" dirty="0"/>
              <a:t>Enough Hours to Posttest </a:t>
            </a:r>
          </a:p>
        </p:txBody>
      </p:sp>
      <p:sp>
        <p:nvSpPr>
          <p:cNvPr id="6" name="Vertical Text Placeholder 5">
            <a:extLst>
              <a:ext uri="{FF2B5EF4-FFF2-40B4-BE49-F238E27FC236}">
                <a16:creationId xmlns:a16="http://schemas.microsoft.com/office/drawing/2014/main" id="{EB9F4185-2B41-490E-A076-A4DFF6380068}"/>
              </a:ext>
            </a:extLst>
          </p:cNvPr>
          <p:cNvSpPr>
            <a:spLocks noGrp="1"/>
          </p:cNvSpPr>
          <p:nvPr>
            <p:ph type="body" orient="vert" idx="1"/>
          </p:nvPr>
        </p:nvSpPr>
        <p:spPr>
          <a:xfrm>
            <a:off x="401216" y="2042808"/>
            <a:ext cx="11430000" cy="3735057"/>
          </a:xfrm>
        </p:spPr>
        <p:txBody>
          <a:bodyPr vert="horz">
            <a:normAutofit lnSpcReduction="10000"/>
          </a:bodyPr>
          <a:lstStyle/>
          <a:p>
            <a:r>
              <a:rPr lang="en-US" sz="3200" dirty="0"/>
              <a:t>A participant:</a:t>
            </a:r>
          </a:p>
          <a:p>
            <a:pPr>
              <a:buFont typeface="Arial" panose="020B0604020202020204" pitchFamily="34" charset="0"/>
              <a:buChar char="•"/>
            </a:pPr>
            <a:r>
              <a:rPr lang="en-US" sz="3200" dirty="0"/>
              <a:t> with an </a:t>
            </a:r>
            <a:r>
              <a:rPr lang="en-US" sz="3200" b="1" dirty="0"/>
              <a:t>active POP </a:t>
            </a:r>
            <a:r>
              <a:rPr lang="en-US" sz="3200" dirty="0"/>
              <a:t>in a Texas AEL program (any program, not just yours)</a:t>
            </a:r>
          </a:p>
          <a:p>
            <a:pPr>
              <a:buFont typeface="Arial" panose="020B0604020202020204" pitchFamily="34" charset="0"/>
              <a:buChar char="•"/>
            </a:pPr>
            <a:r>
              <a:rPr lang="en-US" sz="3200" dirty="0"/>
              <a:t> who </a:t>
            </a:r>
            <a:r>
              <a:rPr lang="en-US" sz="3200" b="1" dirty="0"/>
              <a:t>continues into a new program year </a:t>
            </a:r>
          </a:p>
          <a:p>
            <a:pPr>
              <a:buFont typeface="Arial" panose="020B0604020202020204" pitchFamily="34" charset="0"/>
              <a:buChar char="•"/>
            </a:pPr>
            <a:r>
              <a:rPr lang="en-US" sz="3200" dirty="0"/>
              <a:t> who has </a:t>
            </a:r>
            <a:r>
              <a:rPr lang="en-US" sz="3200" b="1" dirty="0"/>
              <a:t>not accrued enough hours to test </a:t>
            </a:r>
          </a:p>
          <a:p>
            <a:pPr>
              <a:buFont typeface="Arial" panose="020B0604020202020204" pitchFamily="34" charset="0"/>
              <a:buChar char="•"/>
            </a:pPr>
            <a:r>
              <a:rPr lang="en-US" sz="3200" dirty="0"/>
              <a:t> </a:t>
            </a:r>
            <a:r>
              <a:rPr lang="en-US" sz="3200" b="1" dirty="0"/>
              <a:t>should not be retested at the start of a new program year </a:t>
            </a:r>
          </a:p>
          <a:p>
            <a:pPr>
              <a:buFont typeface="Arial" panose="020B0604020202020204" pitchFamily="34" charset="0"/>
              <a:buChar char="•"/>
            </a:pPr>
            <a:r>
              <a:rPr lang="en-US" sz="3200" dirty="0"/>
              <a:t> </a:t>
            </a:r>
            <a:r>
              <a:rPr lang="en-US" sz="3200" b="1" dirty="0"/>
              <a:t>UNLESS </a:t>
            </a:r>
            <a:r>
              <a:rPr lang="en-US" sz="3200" dirty="0"/>
              <a:t>it has been 90 days or more since the last test </a:t>
            </a:r>
          </a:p>
        </p:txBody>
      </p:sp>
    </p:spTree>
    <p:extLst>
      <p:ext uri="{BB962C8B-B14F-4D97-AF65-F5344CB8AC3E}">
        <p14:creationId xmlns:p14="http://schemas.microsoft.com/office/powerpoint/2010/main" val="2227912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3C6FAB-672B-47DD-ABAF-5F6A4E23642A}"/>
              </a:ext>
              <a:ext uri="{C183D7F6-B498-43B3-948B-1728B52AA6E4}">
                <adec:decorative xmlns:adec="http://schemas.microsoft.com/office/drawing/2017/decorative" val="1"/>
              </a:ext>
            </a:extLst>
          </p:cNvPr>
          <p:cNvPicPr>
            <a:picLocks noChangeAspect="1"/>
          </p:cNvPicPr>
          <p:nvPr/>
        </p:nvPicPr>
        <p:blipFill rotWithShape="1">
          <a:blip r:embed="rId3"/>
          <a:srcRect l="24893" t="28369" r="25000" b="12340"/>
          <a:stretch/>
        </p:blipFill>
        <p:spPr>
          <a:xfrm>
            <a:off x="2295728" y="1225683"/>
            <a:ext cx="8365787" cy="5568311"/>
          </a:xfrm>
          <a:prstGeom prst="rect">
            <a:avLst/>
          </a:prstGeom>
        </p:spPr>
      </p:pic>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401216" y="499533"/>
            <a:ext cx="11430000" cy="788091"/>
          </a:xfrm>
        </p:spPr>
        <p:txBody>
          <a:bodyPr>
            <a:normAutofit fontScale="90000"/>
          </a:bodyPr>
          <a:lstStyle/>
          <a:p>
            <a:r>
              <a:rPr lang="en-US" dirty="0"/>
              <a:t>Participants Crossing Program Years </a:t>
            </a:r>
            <a:r>
              <a:rPr lang="en-US" dirty="0" err="1"/>
              <a:t>With</a:t>
            </a:r>
            <a:r>
              <a:rPr lang="en-US" b="1" dirty="0" err="1"/>
              <a:t>OUT</a:t>
            </a:r>
            <a:r>
              <a:rPr lang="en-US" b="1" dirty="0"/>
              <a:t> </a:t>
            </a:r>
            <a:r>
              <a:rPr lang="en-US" dirty="0"/>
              <a:t>Enough Hours to Posttest </a:t>
            </a:r>
          </a:p>
        </p:txBody>
      </p:sp>
    </p:spTree>
    <p:extLst>
      <p:ext uri="{BB962C8B-B14F-4D97-AF65-F5344CB8AC3E}">
        <p14:creationId xmlns:p14="http://schemas.microsoft.com/office/powerpoint/2010/main" val="486705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FB84-44B4-41AE-962B-E20908C39631}"/>
              </a:ext>
            </a:extLst>
          </p:cNvPr>
          <p:cNvSpPr>
            <a:spLocks noGrp="1"/>
          </p:cNvSpPr>
          <p:nvPr>
            <p:ph type="title"/>
          </p:nvPr>
        </p:nvSpPr>
        <p:spPr>
          <a:xfrm>
            <a:off x="381000" y="179894"/>
            <a:ext cx="11430000" cy="1423535"/>
          </a:xfrm>
        </p:spPr>
        <p:txBody>
          <a:bodyPr>
            <a:normAutofit fontScale="90000"/>
          </a:bodyPr>
          <a:lstStyle/>
          <a:p>
            <a:r>
              <a:rPr lang="en-US" dirty="0"/>
              <a:t>Participants Crossing Program </a:t>
            </a:r>
            <a:br>
              <a:rPr lang="en-US" dirty="0"/>
            </a:br>
            <a:r>
              <a:rPr lang="en-US" dirty="0"/>
              <a:t>Years Without Sufficient Hours to Test</a:t>
            </a:r>
            <a:endParaRPr lang="en-US" dirty="0">
              <a:solidFill>
                <a:schemeClr val="accent3">
                  <a:lumMod val="50000"/>
                </a:schemeClr>
              </a:solidFill>
            </a:endParaRPr>
          </a:p>
        </p:txBody>
      </p:sp>
      <p:pic>
        <p:nvPicPr>
          <p:cNvPr id="5" name="Picture 4">
            <a:extLst>
              <a:ext uri="{FF2B5EF4-FFF2-40B4-BE49-F238E27FC236}">
                <a16:creationId xmlns:a16="http://schemas.microsoft.com/office/drawing/2014/main" id="{D923E510-6279-44E8-9636-3E671F292D39}"/>
              </a:ext>
              <a:ext uri="{C183D7F6-B498-43B3-948B-1728B52AA6E4}">
                <adec:decorative xmlns:adec="http://schemas.microsoft.com/office/drawing/2017/decorative" val="1"/>
              </a:ext>
            </a:extLst>
          </p:cNvPr>
          <p:cNvPicPr>
            <a:picLocks noChangeAspect="1"/>
          </p:cNvPicPr>
          <p:nvPr/>
        </p:nvPicPr>
        <p:blipFill rotWithShape="1">
          <a:blip r:embed="rId3"/>
          <a:srcRect l="15104" t="30185" r="29896" b="5556"/>
          <a:stretch/>
        </p:blipFill>
        <p:spPr>
          <a:xfrm>
            <a:off x="482600" y="1603429"/>
            <a:ext cx="7924800" cy="5208155"/>
          </a:xfrm>
          <a:prstGeom prst="rect">
            <a:avLst/>
          </a:prstGeom>
        </p:spPr>
      </p:pic>
      <p:sp>
        <p:nvSpPr>
          <p:cNvPr id="6" name="TextBox 5">
            <a:extLst>
              <a:ext uri="{FF2B5EF4-FFF2-40B4-BE49-F238E27FC236}">
                <a16:creationId xmlns:a16="http://schemas.microsoft.com/office/drawing/2014/main" id="{63177362-A31D-4D45-BC03-A06471D428E6}"/>
              </a:ext>
            </a:extLst>
          </p:cNvPr>
          <p:cNvSpPr txBox="1"/>
          <p:nvPr/>
        </p:nvSpPr>
        <p:spPr>
          <a:xfrm>
            <a:off x="8618064" y="2892770"/>
            <a:ext cx="3423816" cy="4001095"/>
          </a:xfrm>
          <a:prstGeom prst="rect">
            <a:avLst/>
          </a:prstGeom>
          <a:noFill/>
        </p:spPr>
        <p:txBody>
          <a:bodyPr wrap="square" rtlCol="0">
            <a:spAutoFit/>
          </a:bodyPr>
          <a:lstStyle/>
          <a:p>
            <a:r>
              <a:rPr lang="en-US" sz="2800" b="1" dirty="0">
                <a:solidFill>
                  <a:schemeClr val="tx2"/>
                </a:solidFill>
              </a:rPr>
              <a:t>Key Point</a:t>
            </a:r>
          </a:p>
          <a:p>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Test is over 90 days old. When participant returns in the new program year, provider should counsel the student on her/his ability to commit to attendance and / or offer distance learning options. </a:t>
            </a:r>
          </a:p>
          <a:p>
            <a:endParaRPr lang="en-US"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b="1" dirty="0">
                <a:solidFill>
                  <a:schemeClr val="tx2"/>
                </a:solidFill>
                <a:latin typeface="Verdana" panose="020B0604030504040204" pitchFamily="34" charset="0"/>
                <a:ea typeface="Verdana" panose="020B0604030504040204" pitchFamily="34" charset="0"/>
                <a:cs typeface="Verdana" panose="020B0604030504040204" pitchFamily="34" charset="0"/>
              </a:rPr>
              <a:t>A new test must be administered.</a:t>
            </a:r>
          </a:p>
          <a:p>
            <a:endParaRPr lang="en-US" sz="2800" b="1" dirty="0">
              <a:solidFill>
                <a:schemeClr val="tx2"/>
              </a:solidFill>
            </a:endParaRPr>
          </a:p>
        </p:txBody>
      </p:sp>
    </p:spTree>
    <p:extLst>
      <p:ext uri="{BB962C8B-B14F-4D97-AF65-F5344CB8AC3E}">
        <p14:creationId xmlns:p14="http://schemas.microsoft.com/office/powerpoint/2010/main" val="550528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7539B2-6609-4C89-87D6-DA3731DBFFD1}"/>
              </a:ext>
            </a:extLst>
          </p:cNvPr>
          <p:cNvSpPr>
            <a:spLocks noGrp="1"/>
          </p:cNvSpPr>
          <p:nvPr>
            <p:ph type="title"/>
          </p:nvPr>
        </p:nvSpPr>
        <p:spPr/>
        <p:txBody>
          <a:bodyPr/>
          <a:lstStyle/>
          <a:p>
            <a:r>
              <a:rPr lang="en-US" b="1" cap="small" dirty="0"/>
              <a:t>Policy Update 5: Staff PD Clarifications </a:t>
            </a:r>
          </a:p>
        </p:txBody>
      </p:sp>
      <p:pic>
        <p:nvPicPr>
          <p:cNvPr id="7" name="Content Placeholder 6">
            <a:extLst>
              <a:ext uri="{FF2B5EF4-FFF2-40B4-BE49-F238E27FC236}">
                <a16:creationId xmlns:a16="http://schemas.microsoft.com/office/drawing/2014/main" id="{AFADF4FB-1433-47D1-90D3-AB8809163AD8}"/>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214813" y="1435792"/>
            <a:ext cx="7523162" cy="3764166"/>
          </a:xfrm>
        </p:spPr>
      </p:pic>
      <p:sp>
        <p:nvSpPr>
          <p:cNvPr id="14" name="Text Placeholder 11">
            <a:extLst>
              <a:ext uri="{FF2B5EF4-FFF2-40B4-BE49-F238E27FC236}">
                <a16:creationId xmlns:a16="http://schemas.microsoft.com/office/drawing/2014/main" id="{134912DD-8E98-43BE-A3B3-A43B8E6BE2DE}"/>
              </a:ext>
            </a:extLst>
          </p:cNvPr>
          <p:cNvSpPr>
            <a:spLocks noGrp="1"/>
          </p:cNvSpPr>
          <p:nvPr>
            <p:ph type="body" sz="half" idx="2"/>
          </p:nvPr>
        </p:nvSpPr>
        <p:spPr>
          <a:xfrm>
            <a:off x="401217" y="4273420"/>
            <a:ext cx="3500885" cy="1772818"/>
          </a:xfrm>
        </p:spPr>
        <p:txBody>
          <a:bodyPr anchor="ctr">
            <a:normAutofit/>
          </a:bodyPr>
          <a:lstStyle/>
          <a:p>
            <a:pPr>
              <a:lnSpc>
                <a:spcPct val="100000"/>
              </a:lnSpc>
            </a:pPr>
            <a:r>
              <a:rPr lang="en-US" sz="2800" dirty="0"/>
              <a:t>Page 8 </a:t>
            </a:r>
            <a:br>
              <a:rPr lang="en-US" sz="2800" dirty="0"/>
            </a:br>
            <a:r>
              <a:rPr lang="en-US" sz="2800" dirty="0"/>
              <a:t>of Your Handout</a:t>
            </a:r>
          </a:p>
        </p:txBody>
      </p:sp>
    </p:spTree>
    <p:extLst>
      <p:ext uri="{BB962C8B-B14F-4D97-AF65-F5344CB8AC3E}">
        <p14:creationId xmlns:p14="http://schemas.microsoft.com/office/powerpoint/2010/main" val="1027377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C8FE20-5390-413F-A4A6-6EA500B46BA2}"/>
              </a:ext>
            </a:extLst>
          </p:cNvPr>
          <p:cNvSpPr>
            <a:spLocks noGrp="1"/>
          </p:cNvSpPr>
          <p:nvPr>
            <p:ph type="title"/>
          </p:nvPr>
        </p:nvSpPr>
        <p:spPr/>
        <p:txBody>
          <a:bodyPr>
            <a:normAutofit fontScale="90000"/>
          </a:bodyPr>
          <a:lstStyle/>
          <a:p>
            <a:r>
              <a:rPr lang="en-US" dirty="0"/>
              <a:t>Staff PD Clarifications</a:t>
            </a:r>
          </a:p>
        </p:txBody>
      </p:sp>
      <p:sp>
        <p:nvSpPr>
          <p:cNvPr id="7" name="Vertical Text Placeholder 6">
            <a:extLst>
              <a:ext uri="{FF2B5EF4-FFF2-40B4-BE49-F238E27FC236}">
                <a16:creationId xmlns:a16="http://schemas.microsoft.com/office/drawing/2014/main" id="{CC172EF3-508A-4FE6-AF2D-2B6F0E8AB5C7}"/>
              </a:ext>
            </a:extLst>
          </p:cNvPr>
          <p:cNvSpPr>
            <a:spLocks noGrp="1"/>
          </p:cNvSpPr>
          <p:nvPr>
            <p:ph type="body" orient="vert" idx="1"/>
          </p:nvPr>
        </p:nvSpPr>
        <p:spPr/>
        <p:txBody>
          <a:bodyPr vert="horz">
            <a:noAutofit/>
          </a:bodyPr>
          <a:lstStyle/>
          <a:p>
            <a:pPr>
              <a:buFont typeface="Arial" panose="020B0604020202020204" pitchFamily="34" charset="0"/>
              <a:buChar char="•"/>
            </a:pPr>
            <a:r>
              <a:rPr lang="en-US" dirty="0"/>
              <a:t> </a:t>
            </a:r>
            <a:r>
              <a:rPr lang="en-US" sz="3200" dirty="0"/>
              <a:t>Overall staff qualifications and training requirements are governed by AEL rule TAC §805.21. </a:t>
            </a:r>
          </a:p>
          <a:p>
            <a:pPr>
              <a:buFont typeface="Arial" panose="020B0604020202020204" pitchFamily="34" charset="0"/>
              <a:buChar char="•"/>
            </a:pPr>
            <a:endParaRPr lang="en-US" sz="3200"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i="0" dirty="0"/>
          </a:p>
          <a:p>
            <a:pPr>
              <a:buFont typeface="Arial" panose="020B0604020202020204" pitchFamily="34" charset="0"/>
              <a:buChar char="•"/>
            </a:pPr>
            <a:r>
              <a:rPr lang="en-US" dirty="0"/>
              <a:t> </a:t>
            </a:r>
            <a:r>
              <a:rPr lang="en-US" sz="3200" dirty="0"/>
              <a:t>Staff may have multiple roles in the assessment process or other duties, like instruction. </a:t>
            </a:r>
          </a:p>
        </p:txBody>
      </p:sp>
      <p:graphicFrame>
        <p:nvGraphicFramePr>
          <p:cNvPr id="9" name="Table 8">
            <a:extLst>
              <a:ext uri="{FF2B5EF4-FFF2-40B4-BE49-F238E27FC236}">
                <a16:creationId xmlns:a16="http://schemas.microsoft.com/office/drawing/2014/main" id="{959AAE93-9AF2-4E17-8F92-2CEF5115AB87}"/>
              </a:ext>
            </a:extLst>
          </p:cNvPr>
          <p:cNvGraphicFramePr>
            <a:graphicFrameLocks noGrp="1"/>
          </p:cNvGraphicFramePr>
          <p:nvPr>
            <p:extLst>
              <p:ext uri="{D42A27DB-BD31-4B8C-83A1-F6EECF244321}">
                <p14:modId xmlns:p14="http://schemas.microsoft.com/office/powerpoint/2010/main" val="1913819219"/>
              </p:ext>
            </p:extLst>
          </p:nvPr>
        </p:nvGraphicFramePr>
        <p:xfrm>
          <a:off x="819807" y="2573144"/>
          <a:ext cx="9853448" cy="2712720"/>
        </p:xfrm>
        <a:graphic>
          <a:graphicData uri="http://schemas.openxmlformats.org/drawingml/2006/table">
            <a:tbl>
              <a:tblPr firstRow="1" bandRow="1">
                <a:tableStyleId>{5C22544A-7EE6-4342-B048-85BDC9FD1C3A}</a:tableStyleId>
              </a:tblPr>
              <a:tblGrid>
                <a:gridCol w="4926724">
                  <a:extLst>
                    <a:ext uri="{9D8B030D-6E8A-4147-A177-3AD203B41FA5}">
                      <a16:colId xmlns:a16="http://schemas.microsoft.com/office/drawing/2014/main" val="1913882050"/>
                    </a:ext>
                  </a:extLst>
                </a:gridCol>
                <a:gridCol w="4926724">
                  <a:extLst>
                    <a:ext uri="{9D8B030D-6E8A-4147-A177-3AD203B41FA5}">
                      <a16:colId xmlns:a16="http://schemas.microsoft.com/office/drawing/2014/main" val="2614185346"/>
                    </a:ext>
                  </a:extLst>
                </a:gridCol>
              </a:tblGrid>
              <a:tr h="359242">
                <a:tc>
                  <a:txBody>
                    <a:bodyPr/>
                    <a:lstStyle/>
                    <a:p>
                      <a:r>
                        <a:rPr lang="en-US" sz="3200" kern="1200" dirty="0">
                          <a:solidFill>
                            <a:schemeClr val="bg1"/>
                          </a:solidFill>
                          <a:latin typeface="+mn-lt"/>
                          <a:ea typeface="+mn-ea"/>
                          <a:cs typeface="+mn-cs"/>
                        </a:rPr>
                        <a:t>Term in TWC Rule</a:t>
                      </a:r>
                    </a:p>
                  </a:txBody>
                  <a:tcPr/>
                </a:tc>
                <a:tc>
                  <a:txBody>
                    <a:bodyPr/>
                    <a:lstStyle/>
                    <a:p>
                      <a:r>
                        <a:rPr lang="en-US" sz="3200" kern="1200" dirty="0">
                          <a:solidFill>
                            <a:schemeClr val="bg1"/>
                          </a:solidFill>
                          <a:latin typeface="+mn-lt"/>
                          <a:ea typeface="+mn-ea"/>
                          <a:cs typeface="+mn-cs"/>
                        </a:rPr>
                        <a:t>Types of Positions</a:t>
                      </a:r>
                    </a:p>
                  </a:txBody>
                  <a:tcPr/>
                </a:tc>
                <a:extLst>
                  <a:ext uri="{0D108BD9-81ED-4DB2-BD59-A6C34878D82A}">
                    <a16:rowId xmlns:a16="http://schemas.microsoft.com/office/drawing/2014/main" val="1897850638"/>
                  </a:ext>
                </a:extLst>
              </a:tr>
              <a:tr h="371720">
                <a:tc>
                  <a:txBody>
                    <a:bodyPr/>
                    <a:lstStyle/>
                    <a:p>
                      <a:r>
                        <a:rPr lang="en-US" sz="3200" kern="1200" dirty="0">
                          <a:solidFill>
                            <a:schemeClr val="accent1"/>
                          </a:solidFill>
                          <a:latin typeface="+mn-lt"/>
                          <a:ea typeface="+mn-ea"/>
                          <a:cs typeface="+mn-cs"/>
                        </a:rPr>
                        <a:t>“staff that oversee program assessment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accent1"/>
                          </a:solidFill>
                          <a:latin typeface="+mn-lt"/>
                          <a:ea typeface="+mn-ea"/>
                          <a:cs typeface="+mn-cs"/>
                        </a:rPr>
                        <a:t>test supervisors</a:t>
                      </a:r>
                    </a:p>
                  </a:txBody>
                  <a:tcPr/>
                </a:tc>
                <a:extLst>
                  <a:ext uri="{0D108BD9-81ED-4DB2-BD59-A6C34878D82A}">
                    <a16:rowId xmlns:a16="http://schemas.microsoft.com/office/drawing/2014/main" val="1053405991"/>
                  </a:ext>
                </a:extLst>
              </a:tr>
              <a:tr h="365683">
                <a:tc>
                  <a:txBody>
                    <a:bodyPr/>
                    <a:lstStyle/>
                    <a:p>
                      <a:r>
                        <a:rPr lang="en-US" sz="3200" kern="1200" dirty="0">
                          <a:solidFill>
                            <a:schemeClr val="accent1"/>
                          </a:solidFill>
                          <a:latin typeface="+mn-lt"/>
                          <a:ea typeface="+mn-ea"/>
                          <a:cs typeface="+mn-cs"/>
                        </a:rPr>
                        <a:t>proctoring staff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accent1"/>
                          </a:solidFill>
                          <a:latin typeface="+mn-lt"/>
                          <a:ea typeface="+mn-ea"/>
                          <a:cs typeface="+mn-cs"/>
                        </a:rPr>
                        <a:t>test proctors and test administrators</a:t>
                      </a:r>
                    </a:p>
                  </a:txBody>
                  <a:tcPr/>
                </a:tc>
                <a:extLst>
                  <a:ext uri="{0D108BD9-81ED-4DB2-BD59-A6C34878D82A}">
                    <a16:rowId xmlns:a16="http://schemas.microsoft.com/office/drawing/2014/main" val="2929264098"/>
                  </a:ext>
                </a:extLst>
              </a:tr>
            </a:tbl>
          </a:graphicData>
        </a:graphic>
      </p:graphicFrame>
    </p:spTree>
    <p:extLst>
      <p:ext uri="{BB962C8B-B14F-4D97-AF65-F5344CB8AC3E}">
        <p14:creationId xmlns:p14="http://schemas.microsoft.com/office/powerpoint/2010/main" val="3470185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2DD37-82DD-47CF-A90E-7E70CF2544DE}"/>
              </a:ext>
            </a:extLst>
          </p:cNvPr>
          <p:cNvSpPr>
            <a:spLocks noGrp="1"/>
          </p:cNvSpPr>
          <p:nvPr>
            <p:ph type="title"/>
          </p:nvPr>
        </p:nvSpPr>
        <p:spPr>
          <a:xfrm>
            <a:off x="379951" y="499533"/>
            <a:ext cx="11430000" cy="788091"/>
          </a:xfrm>
        </p:spPr>
        <p:txBody>
          <a:bodyPr>
            <a:normAutofit fontScale="90000"/>
          </a:bodyPr>
          <a:lstStyle/>
          <a:p>
            <a:r>
              <a:rPr lang="en-US" b="1" dirty="0"/>
              <a:t>Testing Supervisors</a:t>
            </a:r>
            <a:br>
              <a:rPr lang="en-US" b="1" dirty="0"/>
            </a:br>
            <a:r>
              <a:rPr lang="en-US" b="1" dirty="0"/>
              <a:t>PD Role and Duties	</a:t>
            </a:r>
            <a:endParaRPr lang="en-US" dirty="0"/>
          </a:p>
        </p:txBody>
      </p:sp>
      <p:sp>
        <p:nvSpPr>
          <p:cNvPr id="6" name="Content Placeholder 5">
            <a:extLst>
              <a:ext uri="{FF2B5EF4-FFF2-40B4-BE49-F238E27FC236}">
                <a16:creationId xmlns:a16="http://schemas.microsoft.com/office/drawing/2014/main" id="{451BF6BC-FCE8-42AE-9535-932FF544FCA4}"/>
              </a:ext>
            </a:extLst>
          </p:cNvPr>
          <p:cNvSpPr>
            <a:spLocks noGrp="1"/>
          </p:cNvSpPr>
          <p:nvPr>
            <p:ph idx="1"/>
          </p:nvPr>
        </p:nvSpPr>
        <p:spPr/>
        <p:txBody>
          <a:bodyPr>
            <a:noAutofit/>
          </a:bodyPr>
          <a:lstStyle/>
          <a:p>
            <a:pPr lvl="0">
              <a:lnSpc>
                <a:spcPct val="100000"/>
              </a:lnSpc>
              <a:buFont typeface="Arial" panose="020B0604020202020204" pitchFamily="34" charset="0"/>
              <a:buChar char="•"/>
            </a:pPr>
            <a:r>
              <a:rPr lang="en-US" sz="2800" dirty="0"/>
              <a:t>Works with PD Coordinator to </a:t>
            </a:r>
            <a:r>
              <a:rPr lang="en-US" sz="2800" b="1" dirty="0"/>
              <a:t>ensure program staff are properly trained </a:t>
            </a:r>
            <a:r>
              <a:rPr lang="en-US" sz="2800" dirty="0"/>
              <a:t>to administer the tests. </a:t>
            </a:r>
          </a:p>
          <a:p>
            <a:pPr lvl="0">
              <a:lnSpc>
                <a:spcPct val="100000"/>
              </a:lnSpc>
              <a:buFont typeface="Arial" panose="020B0604020202020204" pitchFamily="34" charset="0"/>
              <a:buChar char="•"/>
            </a:pPr>
            <a:r>
              <a:rPr lang="en-US" sz="2800" dirty="0"/>
              <a:t>Works with Lead for Performance Accountability to </a:t>
            </a:r>
            <a:r>
              <a:rPr lang="en-US" sz="2800" b="1" dirty="0"/>
              <a:t>ensure scoring and reporting of student scores into TEAMS is accurate </a:t>
            </a:r>
          </a:p>
          <a:p>
            <a:pPr>
              <a:lnSpc>
                <a:spcPct val="100000"/>
              </a:lnSpc>
              <a:buFont typeface="Arial" panose="020B0604020202020204" pitchFamily="34" charset="0"/>
              <a:buChar char="•"/>
            </a:pPr>
            <a:r>
              <a:rPr lang="en-US" sz="2800" b="1" dirty="0"/>
              <a:t>May </a:t>
            </a:r>
            <a:r>
              <a:rPr lang="en-US" sz="2800" dirty="0"/>
              <a:t>serve as the </a:t>
            </a:r>
            <a:r>
              <a:rPr lang="en-US" sz="2800" b="1" dirty="0"/>
              <a:t>assessment point of contact for the consortia</a:t>
            </a:r>
            <a:r>
              <a:rPr lang="en-US" sz="2800" dirty="0"/>
              <a:t>.</a:t>
            </a:r>
          </a:p>
        </p:txBody>
      </p:sp>
      <p:sp>
        <p:nvSpPr>
          <p:cNvPr id="7" name="Content Placeholder 6">
            <a:extLst>
              <a:ext uri="{FF2B5EF4-FFF2-40B4-BE49-F238E27FC236}">
                <a16:creationId xmlns:a16="http://schemas.microsoft.com/office/drawing/2014/main" id="{8FEB6EFD-0FC2-417C-BE26-6FD41CF79FDF}"/>
              </a:ext>
            </a:extLst>
          </p:cNvPr>
          <p:cNvSpPr>
            <a:spLocks noGrp="1"/>
          </p:cNvSpPr>
          <p:nvPr>
            <p:ph idx="10"/>
          </p:nvPr>
        </p:nvSpPr>
        <p:spPr/>
        <p:txBody>
          <a:bodyPr>
            <a:noAutofit/>
          </a:bodyPr>
          <a:lstStyle/>
          <a:p>
            <a:pPr lvl="0">
              <a:lnSpc>
                <a:spcPct val="100000"/>
              </a:lnSpc>
              <a:buFont typeface="Arial" panose="020B0604020202020204" pitchFamily="34" charset="0"/>
              <a:buChar char="•"/>
            </a:pPr>
            <a:r>
              <a:rPr lang="en-US" sz="2800" dirty="0"/>
              <a:t>Serves as </a:t>
            </a:r>
            <a:r>
              <a:rPr lang="en-US" sz="2800" b="1" dirty="0"/>
              <a:t>assessment subject matter expert </a:t>
            </a:r>
            <a:r>
              <a:rPr lang="en-US" sz="2800" dirty="0"/>
              <a:t>for the AEL program</a:t>
            </a:r>
          </a:p>
          <a:p>
            <a:pPr lvl="0">
              <a:lnSpc>
                <a:spcPct val="100000"/>
              </a:lnSpc>
              <a:buFont typeface="Arial" panose="020B0604020202020204" pitchFamily="34" charset="0"/>
              <a:buChar char="•"/>
            </a:pPr>
            <a:r>
              <a:rPr lang="en-US" sz="2800" b="1" dirty="0"/>
              <a:t>Attends initial Assessment Training of Trainer </a:t>
            </a:r>
            <a:r>
              <a:rPr lang="en-US" sz="2800" dirty="0"/>
              <a:t>event to build capacity for training test administrators in the AEL program</a:t>
            </a:r>
          </a:p>
          <a:p>
            <a:pPr lvl="0">
              <a:lnSpc>
                <a:spcPct val="100000"/>
              </a:lnSpc>
              <a:buFont typeface="Arial" panose="020B0604020202020204" pitchFamily="34" charset="0"/>
              <a:buChar char="•"/>
            </a:pPr>
            <a:r>
              <a:rPr lang="en-US" sz="2800" b="1" dirty="0"/>
              <a:t>Trains program staff </a:t>
            </a:r>
            <a:r>
              <a:rPr lang="en-US" sz="2800" dirty="0"/>
              <a:t>on assessment administration  </a:t>
            </a:r>
          </a:p>
          <a:p>
            <a:endParaRPr lang="en-US" dirty="0"/>
          </a:p>
        </p:txBody>
      </p:sp>
    </p:spTree>
    <p:extLst>
      <p:ext uri="{BB962C8B-B14F-4D97-AF65-F5344CB8AC3E}">
        <p14:creationId xmlns:p14="http://schemas.microsoft.com/office/powerpoint/2010/main" val="596424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2DD37-82DD-47CF-A90E-7E70CF2544DE}"/>
              </a:ext>
            </a:extLst>
          </p:cNvPr>
          <p:cNvSpPr>
            <a:spLocks noGrp="1"/>
          </p:cNvSpPr>
          <p:nvPr>
            <p:ph type="title"/>
          </p:nvPr>
        </p:nvSpPr>
        <p:spPr>
          <a:xfrm>
            <a:off x="379951" y="499533"/>
            <a:ext cx="11430000" cy="788091"/>
          </a:xfrm>
        </p:spPr>
        <p:txBody>
          <a:bodyPr>
            <a:normAutofit fontScale="90000"/>
          </a:bodyPr>
          <a:lstStyle/>
          <a:p>
            <a:r>
              <a:rPr lang="en-US" b="1" dirty="0"/>
              <a:t>Proctors / Test Administrators</a:t>
            </a:r>
            <a:br>
              <a:rPr lang="en-US" b="1" dirty="0"/>
            </a:br>
            <a:r>
              <a:rPr lang="en-US" b="1" dirty="0"/>
              <a:t>PD Role and Duties	</a:t>
            </a:r>
            <a:endParaRPr lang="en-US" dirty="0"/>
          </a:p>
        </p:txBody>
      </p:sp>
      <p:sp>
        <p:nvSpPr>
          <p:cNvPr id="6" name="Content Placeholder 5">
            <a:extLst>
              <a:ext uri="{FF2B5EF4-FFF2-40B4-BE49-F238E27FC236}">
                <a16:creationId xmlns:a16="http://schemas.microsoft.com/office/drawing/2014/main" id="{451BF6BC-FCE8-42AE-9535-932FF544FCA4}"/>
              </a:ext>
            </a:extLst>
          </p:cNvPr>
          <p:cNvSpPr>
            <a:spLocks noGrp="1"/>
          </p:cNvSpPr>
          <p:nvPr>
            <p:ph idx="1"/>
          </p:nvPr>
        </p:nvSpPr>
        <p:spPr>
          <a:xfrm>
            <a:off x="477921" y="2028541"/>
            <a:ext cx="5617030" cy="4236097"/>
          </a:xfrm>
        </p:spPr>
        <p:txBody>
          <a:bodyPr>
            <a:noAutofit/>
          </a:bodyPr>
          <a:lstStyle/>
          <a:p>
            <a:pPr lvl="0">
              <a:lnSpc>
                <a:spcPct val="100000"/>
              </a:lnSpc>
              <a:buFont typeface="Arial" panose="020B0604020202020204" pitchFamily="34" charset="0"/>
              <a:buChar char="•"/>
            </a:pPr>
            <a:r>
              <a:rPr lang="en-US" sz="2800" dirty="0"/>
              <a:t> </a:t>
            </a:r>
            <a:r>
              <a:rPr lang="en-US" sz="2800" b="1" dirty="0"/>
              <a:t>Administers assessments </a:t>
            </a:r>
            <a:r>
              <a:rPr lang="en-US" sz="2800" dirty="0"/>
              <a:t>in compliance with publisher and TWC AEL guidelines, including following test security, training of staff, testing facility management, and more</a:t>
            </a:r>
          </a:p>
          <a:p>
            <a:pPr marL="0" lvl="0" indent="0">
              <a:lnSpc>
                <a:spcPct val="100000"/>
              </a:lnSpc>
              <a:buNone/>
            </a:pPr>
            <a:r>
              <a:rPr lang="en-US" sz="2800" b="1" dirty="0"/>
              <a:t>Complies with scoring and TEAMS reporting policies </a:t>
            </a:r>
            <a:r>
              <a:rPr lang="en-US" sz="2800" dirty="0"/>
              <a:t>and guidelines </a:t>
            </a:r>
          </a:p>
        </p:txBody>
      </p:sp>
      <p:sp>
        <p:nvSpPr>
          <p:cNvPr id="8" name="Content Placeholder 7">
            <a:extLst>
              <a:ext uri="{FF2B5EF4-FFF2-40B4-BE49-F238E27FC236}">
                <a16:creationId xmlns:a16="http://schemas.microsoft.com/office/drawing/2014/main" id="{7F0D6EFA-5C60-4209-85BF-B8A4584FDECD}"/>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179013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7539B2-6609-4C89-87D6-DA3731DBFFD1}"/>
              </a:ext>
            </a:extLst>
          </p:cNvPr>
          <p:cNvSpPr>
            <a:spLocks noGrp="1"/>
          </p:cNvSpPr>
          <p:nvPr>
            <p:ph type="title"/>
          </p:nvPr>
        </p:nvSpPr>
        <p:spPr/>
        <p:txBody>
          <a:bodyPr/>
          <a:lstStyle/>
          <a:p>
            <a:r>
              <a:rPr lang="en-US" b="1" cap="small" dirty="0"/>
              <a:t>Policy Update 6: Distance Learning Curricula Process</a:t>
            </a:r>
          </a:p>
        </p:txBody>
      </p:sp>
      <p:pic>
        <p:nvPicPr>
          <p:cNvPr id="14" name="Content Placeholder 13">
            <a:extLst>
              <a:ext uri="{FF2B5EF4-FFF2-40B4-BE49-F238E27FC236}">
                <a16:creationId xmlns:a16="http://schemas.microsoft.com/office/drawing/2014/main" id="{371C1C8A-ECAE-4570-8F9C-B33AC8765A77}"/>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214813" y="702681"/>
            <a:ext cx="7523162" cy="5230388"/>
          </a:xfrm>
        </p:spPr>
      </p:pic>
      <p:sp>
        <p:nvSpPr>
          <p:cNvPr id="16" name="Text Placeholder 11">
            <a:extLst>
              <a:ext uri="{FF2B5EF4-FFF2-40B4-BE49-F238E27FC236}">
                <a16:creationId xmlns:a16="http://schemas.microsoft.com/office/drawing/2014/main" id="{F7DBC8F7-5971-4C1A-8042-265A4B99427F}"/>
              </a:ext>
            </a:extLst>
          </p:cNvPr>
          <p:cNvSpPr>
            <a:spLocks noGrp="1"/>
          </p:cNvSpPr>
          <p:nvPr>
            <p:ph type="body" sz="half" idx="2"/>
          </p:nvPr>
        </p:nvSpPr>
        <p:spPr>
          <a:xfrm>
            <a:off x="401217" y="4273420"/>
            <a:ext cx="3500885" cy="1772818"/>
          </a:xfrm>
        </p:spPr>
        <p:txBody>
          <a:bodyPr anchor="ctr">
            <a:normAutofit/>
          </a:bodyPr>
          <a:lstStyle/>
          <a:p>
            <a:pPr>
              <a:lnSpc>
                <a:spcPct val="100000"/>
              </a:lnSpc>
            </a:pPr>
            <a:r>
              <a:rPr lang="en-US" sz="2800" dirty="0"/>
              <a:t>Page 6 </a:t>
            </a:r>
            <a:br>
              <a:rPr lang="en-US" sz="2800" dirty="0"/>
            </a:br>
            <a:r>
              <a:rPr lang="en-US" sz="2800" dirty="0"/>
              <a:t>of Your Handout</a:t>
            </a:r>
          </a:p>
        </p:txBody>
      </p:sp>
    </p:spTree>
    <p:extLst>
      <p:ext uri="{BB962C8B-B14F-4D97-AF65-F5344CB8AC3E}">
        <p14:creationId xmlns:p14="http://schemas.microsoft.com/office/powerpoint/2010/main" val="1940778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C8FE20-5390-413F-A4A6-6EA500B46BA2}"/>
              </a:ext>
            </a:extLst>
          </p:cNvPr>
          <p:cNvSpPr>
            <a:spLocks noGrp="1"/>
          </p:cNvSpPr>
          <p:nvPr>
            <p:ph type="title"/>
          </p:nvPr>
        </p:nvSpPr>
        <p:spPr/>
        <p:txBody>
          <a:bodyPr>
            <a:normAutofit fontScale="90000"/>
          </a:bodyPr>
          <a:lstStyle/>
          <a:p>
            <a:r>
              <a:rPr lang="en-US" dirty="0"/>
              <a:t>New DL Product Acceptance</a:t>
            </a:r>
          </a:p>
        </p:txBody>
      </p:sp>
      <p:sp>
        <p:nvSpPr>
          <p:cNvPr id="7" name="Vertical Text Placeholder 6">
            <a:extLst>
              <a:ext uri="{FF2B5EF4-FFF2-40B4-BE49-F238E27FC236}">
                <a16:creationId xmlns:a16="http://schemas.microsoft.com/office/drawing/2014/main" id="{CC172EF3-508A-4FE6-AF2D-2B6F0E8AB5C7}"/>
              </a:ext>
            </a:extLst>
          </p:cNvPr>
          <p:cNvSpPr>
            <a:spLocks noGrp="1"/>
          </p:cNvSpPr>
          <p:nvPr>
            <p:ph type="body" orient="vert" idx="1"/>
          </p:nvPr>
        </p:nvSpPr>
        <p:spPr>
          <a:xfrm>
            <a:off x="401216" y="1964417"/>
            <a:ext cx="11430000" cy="4387604"/>
          </a:xfrm>
        </p:spPr>
        <p:txBody>
          <a:bodyPr vert="horz"/>
          <a:lstStyle/>
          <a:p>
            <a:pPr>
              <a:buFont typeface="Arial" panose="020B0604020202020204" pitchFamily="34" charset="0"/>
              <a:buChar char="•"/>
            </a:pPr>
            <a:r>
              <a:rPr lang="en-US" sz="3200" dirty="0"/>
              <a:t> Each new DL curriculum </a:t>
            </a:r>
            <a:r>
              <a:rPr lang="en-US" sz="3200" b="1" dirty="0"/>
              <a:t>must first meet criteria established </a:t>
            </a:r>
            <a:r>
              <a:rPr lang="en-US" sz="3200" dirty="0"/>
              <a:t>by TWC.  </a:t>
            </a:r>
          </a:p>
          <a:p>
            <a:pPr>
              <a:buFont typeface="Arial" panose="020B0604020202020204" pitchFamily="34" charset="0"/>
              <a:buChar char="•"/>
            </a:pPr>
            <a:r>
              <a:rPr lang="en-US" sz="3200" dirty="0"/>
              <a:t> Curriculum providers </a:t>
            </a:r>
            <a:r>
              <a:rPr lang="en-US" sz="3200" b="1" dirty="0"/>
              <a:t>must certify that a that their product meets these criteria </a:t>
            </a:r>
            <a:r>
              <a:rPr lang="en-US" sz="3200" dirty="0"/>
              <a:t>by submitting </a:t>
            </a:r>
            <a:r>
              <a:rPr lang="en-US" sz="3200" i="1" dirty="0"/>
              <a:t>Certification of Requirements for Distance Learning Curricula</a:t>
            </a:r>
            <a:r>
              <a:rPr lang="en-US" sz="3200" dirty="0"/>
              <a:t>. </a:t>
            </a:r>
          </a:p>
          <a:p>
            <a:pPr>
              <a:buFont typeface="Arial" panose="020B0604020202020204" pitchFamily="34" charset="0"/>
              <a:buChar char="•"/>
            </a:pPr>
            <a:r>
              <a:rPr lang="en-US" sz="3200" dirty="0"/>
              <a:t> Once accepted, the DL </a:t>
            </a:r>
            <a:r>
              <a:rPr lang="en-US" sz="3200" b="1" dirty="0"/>
              <a:t>curriculum is added to the List </a:t>
            </a:r>
            <a:r>
              <a:rPr lang="en-US" sz="3200" dirty="0"/>
              <a:t>of Distance Learning Curricula Authorized to Enter Proxy Hours in TEAMS. </a:t>
            </a:r>
          </a:p>
          <a:p>
            <a:endParaRPr lang="en-US" dirty="0"/>
          </a:p>
        </p:txBody>
      </p:sp>
    </p:spTree>
    <p:extLst>
      <p:ext uri="{BB962C8B-B14F-4D97-AF65-F5344CB8AC3E}">
        <p14:creationId xmlns:p14="http://schemas.microsoft.com/office/powerpoint/2010/main" val="222184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35CA-BCD5-4976-BE97-63578DC7A6D3}"/>
              </a:ext>
            </a:extLst>
          </p:cNvPr>
          <p:cNvSpPr>
            <a:spLocks noGrp="1"/>
          </p:cNvSpPr>
          <p:nvPr>
            <p:ph type="title"/>
          </p:nvPr>
        </p:nvSpPr>
        <p:spPr>
          <a:xfrm>
            <a:off x="2442051" y="1003694"/>
            <a:ext cx="11430000" cy="788091"/>
          </a:xfrm>
        </p:spPr>
        <p:txBody>
          <a:bodyPr>
            <a:noAutofit/>
          </a:bodyPr>
          <a:lstStyle/>
          <a:p>
            <a:r>
              <a:rPr lang="en-US" sz="9600" dirty="0"/>
              <a:t>Texas at the Top!</a:t>
            </a:r>
          </a:p>
        </p:txBody>
      </p:sp>
      <p:pic>
        <p:nvPicPr>
          <p:cNvPr id="7" name="Content Placeholder 6">
            <a:extLst>
              <a:ext uri="{FF2B5EF4-FFF2-40B4-BE49-F238E27FC236}">
                <a16:creationId xmlns:a16="http://schemas.microsoft.com/office/drawing/2014/main" id="{970B512A-5AB9-490D-BCFE-054CBDE89A43}"/>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25316" r="24622"/>
          <a:stretch/>
        </p:blipFill>
        <p:spPr>
          <a:xfrm rot="5400000">
            <a:off x="4839294" y="1844669"/>
            <a:ext cx="2915839" cy="4368352"/>
          </a:xfrm>
        </p:spPr>
      </p:pic>
    </p:spTree>
    <p:extLst>
      <p:ext uri="{BB962C8B-B14F-4D97-AF65-F5344CB8AC3E}">
        <p14:creationId xmlns:p14="http://schemas.microsoft.com/office/powerpoint/2010/main" val="2259526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6EC26B-882F-46FB-9981-7214EB0247B4}"/>
              </a:ext>
            </a:extLst>
          </p:cNvPr>
          <p:cNvSpPr>
            <a:spLocks noGrp="1"/>
          </p:cNvSpPr>
          <p:nvPr>
            <p:ph type="title"/>
          </p:nvPr>
        </p:nvSpPr>
        <p:spPr/>
        <p:txBody>
          <a:bodyPr>
            <a:normAutofit fontScale="90000"/>
          </a:bodyPr>
          <a:lstStyle/>
          <a:p>
            <a:r>
              <a:rPr lang="en-US" dirty="0"/>
              <a:t>Getting your questions addressed today</a:t>
            </a:r>
          </a:p>
        </p:txBody>
      </p:sp>
      <p:sp>
        <p:nvSpPr>
          <p:cNvPr id="7" name="Vertical Text Placeholder 6">
            <a:extLst>
              <a:ext uri="{FF2B5EF4-FFF2-40B4-BE49-F238E27FC236}">
                <a16:creationId xmlns:a16="http://schemas.microsoft.com/office/drawing/2014/main" id="{59ABC76B-2D8E-4039-910C-0ABBD89DFD74}"/>
              </a:ext>
            </a:extLst>
          </p:cNvPr>
          <p:cNvSpPr>
            <a:spLocks noGrp="1"/>
          </p:cNvSpPr>
          <p:nvPr>
            <p:ph type="body" orient="vert" idx="1"/>
          </p:nvPr>
        </p:nvSpPr>
        <p:spPr/>
        <p:txBody>
          <a:bodyPr vert="horz">
            <a:noAutofit/>
          </a:bodyPr>
          <a:lstStyle/>
          <a:p>
            <a:pPr marL="0" indent="0">
              <a:buNone/>
            </a:pPr>
            <a:r>
              <a:rPr lang="en-US" sz="3600" b="1" dirty="0">
                <a:latin typeface="Calibri" panose="020F0502020204030204" pitchFamily="34" charset="0"/>
                <a:cs typeface="Calibri" panose="020F0502020204030204" pitchFamily="34" charset="0"/>
              </a:rPr>
              <a:t>Objective: </a:t>
            </a:r>
            <a:r>
              <a:rPr lang="en-US" sz="3600" dirty="0">
                <a:latin typeface="Calibri" panose="020F0502020204030204" pitchFamily="34" charset="0"/>
                <a:cs typeface="Calibri" panose="020F0502020204030204" pitchFamily="34" charset="0"/>
              </a:rPr>
              <a:t>Share future development and get your feedback</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600" dirty="0">
                <a:latin typeface="Calibri" panose="020F0502020204030204" pitchFamily="34" charset="0"/>
                <a:cs typeface="Calibri" panose="020F0502020204030204" pitchFamily="34" charset="0"/>
              </a:rPr>
              <a:t>  We have between 8:45 – 10:15</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600" dirty="0">
                <a:latin typeface="Calibri" panose="020F0502020204030204" pitchFamily="34" charset="0"/>
                <a:cs typeface="Calibri" panose="020F0502020204030204" pitchFamily="34" charset="0"/>
              </a:rPr>
              <a:t>  A lot of content to cover!</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3600" dirty="0">
                <a:latin typeface="Calibri" panose="020F0502020204030204" pitchFamily="34" charset="0"/>
                <a:cs typeface="Calibri" panose="020F0502020204030204" pitchFamily="34" charset="0"/>
              </a:rPr>
              <a:t>P</a:t>
            </a:r>
            <a:r>
              <a:rPr lang="en-US" sz="3600" dirty="0"/>
              <a:t>rovide any questions and/or comments in the SurveyMonkey link below. </a:t>
            </a:r>
          </a:p>
          <a:p>
            <a:pPr lvl="1"/>
            <a:r>
              <a:rPr lang="en-US" sz="3200" u="sng" dirty="0">
                <a:hlinkClick r:id="rId2"/>
              </a:rPr>
              <a:t>https://www.surveymonkey.com/r/PY19-20assessmentguidefeedback</a:t>
            </a:r>
            <a:r>
              <a:rPr lang="en-US" sz="3200" dirty="0"/>
              <a:t> </a:t>
            </a:r>
          </a:p>
          <a:p>
            <a:pPr>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67833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C8FE20-5390-413F-A4A6-6EA500B46BA2}"/>
              </a:ext>
            </a:extLst>
          </p:cNvPr>
          <p:cNvSpPr>
            <a:spLocks noGrp="1"/>
          </p:cNvSpPr>
          <p:nvPr>
            <p:ph type="title"/>
          </p:nvPr>
        </p:nvSpPr>
        <p:spPr>
          <a:xfrm>
            <a:off x="395968" y="410548"/>
            <a:ext cx="4017412" cy="1639634"/>
          </a:xfrm>
        </p:spPr>
        <p:txBody>
          <a:bodyPr>
            <a:normAutofit/>
          </a:bodyPr>
          <a:lstStyle/>
          <a:p>
            <a:r>
              <a:rPr lang="en-US" dirty="0"/>
              <a:t>TEAMS Updates</a:t>
            </a:r>
          </a:p>
        </p:txBody>
      </p:sp>
      <p:sp>
        <p:nvSpPr>
          <p:cNvPr id="5" name="Picture Placeholder 4">
            <a:extLst>
              <a:ext uri="{FF2B5EF4-FFF2-40B4-BE49-F238E27FC236}">
                <a16:creationId xmlns:a16="http://schemas.microsoft.com/office/drawing/2014/main" id="{BA30B253-67F0-42C7-B084-70681D1B6718}"/>
              </a:ext>
              <a:ext uri="{C183D7F6-B498-43B3-948B-1728B52AA6E4}">
                <adec:decorative xmlns:adec="http://schemas.microsoft.com/office/drawing/2017/decorative" val="1"/>
              </a:ext>
            </a:extLst>
          </p:cNvPr>
          <p:cNvSpPr>
            <a:spLocks noGrp="1"/>
          </p:cNvSpPr>
          <p:nvPr>
            <p:ph type="pic" sz="quarter" idx="10"/>
          </p:nvPr>
        </p:nvSpPr>
        <p:spPr/>
      </p:sp>
      <p:sp>
        <p:nvSpPr>
          <p:cNvPr id="4" name="Text Placeholder 3">
            <a:extLst>
              <a:ext uri="{FF2B5EF4-FFF2-40B4-BE49-F238E27FC236}">
                <a16:creationId xmlns:a16="http://schemas.microsoft.com/office/drawing/2014/main" id="{4F497E49-1BCA-476B-A3AB-82B4B7C2BAB1}"/>
              </a:ext>
            </a:extLst>
          </p:cNvPr>
          <p:cNvSpPr>
            <a:spLocks noGrp="1"/>
          </p:cNvSpPr>
          <p:nvPr>
            <p:ph type="body" sz="half" idx="2"/>
          </p:nvPr>
        </p:nvSpPr>
        <p:spPr>
          <a:xfrm>
            <a:off x="201154" y="2275469"/>
            <a:ext cx="4407040" cy="3762451"/>
          </a:xfrm>
        </p:spPr>
        <p:txBody>
          <a:bodyPr>
            <a:noAutofit/>
          </a:bodyPr>
          <a:lstStyle/>
          <a:p>
            <a:pPr marL="342900" indent="-342900">
              <a:lnSpc>
                <a:spcPct val="100000"/>
              </a:lnSpc>
              <a:buFont typeface="Arial" panose="020B0604020202020204" pitchFamily="34" charset="0"/>
              <a:buChar char="•"/>
            </a:pPr>
            <a:r>
              <a:rPr lang="en-US" sz="3000" dirty="0">
                <a:solidFill>
                  <a:schemeClr val="bg1"/>
                </a:solidFill>
              </a:rPr>
              <a:t>Next Release is coming 4/30/19 !</a:t>
            </a:r>
          </a:p>
          <a:p>
            <a:pPr marL="342900" indent="-342900">
              <a:lnSpc>
                <a:spcPct val="100000"/>
              </a:lnSpc>
              <a:buFont typeface="Arial" panose="020B0604020202020204" pitchFamily="34" charset="0"/>
              <a:buChar char="•"/>
            </a:pPr>
            <a:r>
              <a:rPr lang="en-US" sz="3000" dirty="0">
                <a:solidFill>
                  <a:schemeClr val="bg1"/>
                </a:solidFill>
              </a:rPr>
              <a:t>Introducing “Full Release Notes”</a:t>
            </a:r>
          </a:p>
          <a:p>
            <a:pPr marL="342900" indent="-342900">
              <a:lnSpc>
                <a:spcPct val="100000"/>
              </a:lnSpc>
              <a:buFont typeface="Arial" panose="020B0604020202020204" pitchFamily="34" charset="0"/>
              <a:buChar char="•"/>
            </a:pPr>
            <a:r>
              <a:rPr lang="en-US" sz="3000" dirty="0">
                <a:solidFill>
                  <a:schemeClr val="bg1"/>
                </a:solidFill>
              </a:rPr>
              <a:t>Future Releases currently in progress </a:t>
            </a:r>
          </a:p>
          <a:p>
            <a:pPr>
              <a:lnSpc>
                <a:spcPct val="100000"/>
              </a:lnSpc>
            </a:pPr>
            <a:endParaRPr lang="en-US" dirty="0"/>
          </a:p>
          <a:p>
            <a:pPr>
              <a:lnSpc>
                <a:spcPct val="100000"/>
              </a:lnSpc>
            </a:pPr>
            <a:endParaRPr lang="en-US" dirty="0"/>
          </a:p>
        </p:txBody>
      </p:sp>
      <p:pic>
        <p:nvPicPr>
          <p:cNvPr id="9" name="Picture 8">
            <a:extLst>
              <a:ext uri="{FF2B5EF4-FFF2-40B4-BE49-F238E27FC236}">
                <a16:creationId xmlns:a16="http://schemas.microsoft.com/office/drawing/2014/main" id="{C7DB9730-0556-4DF3-8C77-3220F3A715E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96254" y="1705708"/>
            <a:ext cx="5674652" cy="3286785"/>
          </a:xfrm>
          <a:prstGeom prst="rect">
            <a:avLst/>
          </a:prstGeom>
        </p:spPr>
      </p:pic>
    </p:spTree>
    <p:extLst>
      <p:ext uri="{BB962C8B-B14F-4D97-AF65-F5344CB8AC3E}">
        <p14:creationId xmlns:p14="http://schemas.microsoft.com/office/powerpoint/2010/main" val="3842205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B5CA0A-C10D-485E-A905-E354B8BDD760}"/>
              </a:ext>
            </a:extLst>
          </p:cNvPr>
          <p:cNvSpPr>
            <a:spLocks noGrp="1"/>
          </p:cNvSpPr>
          <p:nvPr>
            <p:ph type="title"/>
          </p:nvPr>
        </p:nvSpPr>
        <p:spPr>
          <a:xfrm>
            <a:off x="8261404" y="542282"/>
            <a:ext cx="3383280" cy="1209516"/>
          </a:xfrm>
        </p:spPr>
        <p:txBody>
          <a:bodyPr/>
          <a:lstStyle/>
          <a:p>
            <a:r>
              <a:rPr lang="en-US" dirty="0"/>
              <a:t>Full Release Notes</a:t>
            </a:r>
          </a:p>
        </p:txBody>
      </p:sp>
      <p:pic>
        <p:nvPicPr>
          <p:cNvPr id="10" name="Content Placeholder 9">
            <a:extLst>
              <a:ext uri="{FF2B5EF4-FFF2-40B4-BE49-F238E27FC236}">
                <a16:creationId xmlns:a16="http://schemas.microsoft.com/office/drawing/2014/main" id="{856C4249-D7BD-40A4-B41C-F1CAD827423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01218" y="260082"/>
            <a:ext cx="6530377" cy="6337835"/>
          </a:xfrm>
          <a:prstGeom prst="rect">
            <a:avLst/>
          </a:prstGeom>
        </p:spPr>
      </p:pic>
      <p:sp>
        <p:nvSpPr>
          <p:cNvPr id="8" name="Text Placeholder 7">
            <a:extLst>
              <a:ext uri="{FF2B5EF4-FFF2-40B4-BE49-F238E27FC236}">
                <a16:creationId xmlns:a16="http://schemas.microsoft.com/office/drawing/2014/main" id="{33BB14B1-750C-4FD1-A13E-F22D01825DDE}"/>
              </a:ext>
            </a:extLst>
          </p:cNvPr>
          <p:cNvSpPr>
            <a:spLocks noGrp="1"/>
          </p:cNvSpPr>
          <p:nvPr>
            <p:ph type="body" sz="half" idx="2"/>
          </p:nvPr>
        </p:nvSpPr>
        <p:spPr>
          <a:xfrm>
            <a:off x="7940841" y="1751798"/>
            <a:ext cx="3849941" cy="5005137"/>
          </a:xfrm>
        </p:spPr>
        <p:txBody>
          <a:bodyPr>
            <a:normAutofit/>
          </a:bodyPr>
          <a:lstStyle/>
          <a:p>
            <a:pPr marL="285750" indent="-285750">
              <a:buFont typeface="Arial" panose="020B0604020202020204" pitchFamily="34" charset="0"/>
              <a:buChar char="•"/>
            </a:pPr>
            <a:r>
              <a:rPr lang="en-US" sz="2000" dirty="0"/>
              <a:t>To provide you with a description of all the bug fixes or modifications being released</a:t>
            </a:r>
          </a:p>
          <a:p>
            <a:pPr marL="285750" indent="-285750">
              <a:buFont typeface="Arial" panose="020B0604020202020204" pitchFamily="34" charset="0"/>
              <a:buChar char="•"/>
            </a:pPr>
            <a:r>
              <a:rPr lang="en-US" sz="2000" dirty="0"/>
              <a:t>Screen shots when applicable</a:t>
            </a:r>
          </a:p>
          <a:p>
            <a:pPr marL="285750" indent="-285750">
              <a:buFont typeface="Arial" panose="020B0604020202020204" pitchFamily="34" charset="0"/>
              <a:buChar char="•"/>
            </a:pPr>
            <a:r>
              <a:rPr lang="en-US" sz="2000" dirty="0"/>
              <a:t>Detailed business rules and notes to help assist staff in using new features</a:t>
            </a:r>
          </a:p>
          <a:p>
            <a:endParaRPr lang="en-US" dirty="0"/>
          </a:p>
        </p:txBody>
      </p:sp>
    </p:spTree>
    <p:extLst>
      <p:ext uri="{BB962C8B-B14F-4D97-AF65-F5344CB8AC3E}">
        <p14:creationId xmlns:p14="http://schemas.microsoft.com/office/powerpoint/2010/main" val="1227401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15A2CC-C2EF-4AA6-A25F-9538E74A3DA7}"/>
              </a:ext>
            </a:extLst>
          </p:cNvPr>
          <p:cNvSpPr>
            <a:spLocks noGrp="1"/>
          </p:cNvSpPr>
          <p:nvPr>
            <p:ph type="title"/>
          </p:nvPr>
        </p:nvSpPr>
        <p:spPr/>
        <p:txBody>
          <a:bodyPr>
            <a:normAutofit/>
          </a:bodyPr>
          <a:lstStyle/>
          <a:p>
            <a:r>
              <a:rPr lang="en-US" dirty="0"/>
              <a:t>Release 4.3 4/30/2019</a:t>
            </a:r>
            <a:br>
              <a:rPr lang="en-US" dirty="0"/>
            </a:br>
            <a:r>
              <a:rPr lang="en-US" dirty="0"/>
              <a:t>What is in it? </a:t>
            </a:r>
          </a:p>
        </p:txBody>
      </p:sp>
      <p:sp>
        <p:nvSpPr>
          <p:cNvPr id="60" name="Text Placeholder 59">
            <a:extLst>
              <a:ext uri="{FF2B5EF4-FFF2-40B4-BE49-F238E27FC236}">
                <a16:creationId xmlns:a16="http://schemas.microsoft.com/office/drawing/2014/main" id="{11735E07-E4B0-48D8-93F2-5027361B324C}"/>
              </a:ext>
            </a:extLst>
          </p:cNvPr>
          <p:cNvSpPr>
            <a:spLocks noGrp="1"/>
          </p:cNvSpPr>
          <p:nvPr>
            <p:ph type="body" sz="half" idx="2"/>
          </p:nvPr>
        </p:nvSpPr>
        <p:spPr>
          <a:xfrm>
            <a:off x="395966" y="3041780"/>
            <a:ext cx="4507110" cy="3126987"/>
          </a:xfrm>
        </p:spPr>
        <p:txBody>
          <a:bodyPr>
            <a:noAutofit/>
          </a:bodyPr>
          <a:lstStyle/>
          <a:p>
            <a:r>
              <a:rPr lang="en-US" sz="2400" b="1" dirty="0">
                <a:solidFill>
                  <a:schemeClr val="bg1"/>
                </a:solidFill>
              </a:rPr>
              <a:t>Changes to the Potential Match:</a:t>
            </a:r>
          </a:p>
          <a:p>
            <a:pPr marL="285750" indent="-285750">
              <a:buFont typeface="Arial" panose="020B0604020202020204" pitchFamily="34" charset="0"/>
              <a:buChar char="•"/>
            </a:pPr>
            <a:r>
              <a:rPr lang="en-US" sz="2400" b="1" dirty="0">
                <a:solidFill>
                  <a:schemeClr val="bg1"/>
                </a:solidFill>
              </a:rPr>
              <a:t>Added filter option by Provider</a:t>
            </a:r>
          </a:p>
          <a:p>
            <a:pPr marL="285750" indent="-285750">
              <a:buFont typeface="Arial" panose="020B0604020202020204" pitchFamily="34" charset="0"/>
              <a:buChar char="•"/>
            </a:pPr>
            <a:r>
              <a:rPr lang="en-US" sz="2400" b="1" dirty="0">
                <a:solidFill>
                  <a:schemeClr val="bg1"/>
                </a:solidFill>
              </a:rPr>
              <a:t>Added a Participant ID column</a:t>
            </a:r>
          </a:p>
          <a:p>
            <a:pPr marL="285750" indent="-285750">
              <a:buFont typeface="Arial" panose="020B0604020202020204" pitchFamily="34" charset="0"/>
              <a:buChar char="•"/>
            </a:pPr>
            <a:r>
              <a:rPr lang="en-US" sz="2400" b="1" dirty="0">
                <a:solidFill>
                  <a:schemeClr val="bg1"/>
                </a:solidFill>
              </a:rPr>
              <a:t>Added an export feature</a:t>
            </a:r>
          </a:p>
        </p:txBody>
      </p:sp>
      <p:pic>
        <p:nvPicPr>
          <p:cNvPr id="69" name="Picture Placeholder 68">
            <a:extLst>
              <a:ext uri="{FF2B5EF4-FFF2-40B4-BE49-F238E27FC236}">
                <a16:creationId xmlns:a16="http://schemas.microsoft.com/office/drawing/2014/main" id="{B9ADAFFF-088C-4DCB-AA40-F8C4A65D9AE8}"/>
              </a:ext>
              <a:ext uri="{C183D7F6-B498-43B3-948B-1728B52AA6E4}">
                <adec:decorative xmlns:adec="http://schemas.microsoft.com/office/drawing/2017/decorative" val="1"/>
              </a:ext>
            </a:extLst>
          </p:cNvPr>
          <p:cNvPicPr>
            <a:picLocks noGrp="1" noChangeAspect="1"/>
          </p:cNvPicPr>
          <p:nvPr>
            <p:ph type="pic" sz="quarter" idx="10"/>
          </p:nvPr>
        </p:nvPicPr>
        <p:blipFill>
          <a:blip r:embed="rId2"/>
          <a:stretch>
            <a:fillRect/>
          </a:stretch>
        </p:blipFill>
        <p:spPr>
          <a:xfrm>
            <a:off x="5130265" y="1614196"/>
            <a:ext cx="5871411" cy="3638842"/>
          </a:xfrm>
        </p:spPr>
      </p:pic>
    </p:spTree>
    <p:extLst>
      <p:ext uri="{BB962C8B-B14F-4D97-AF65-F5344CB8AC3E}">
        <p14:creationId xmlns:p14="http://schemas.microsoft.com/office/powerpoint/2010/main" val="1300819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8E7CBF-ABFC-43E0-845F-F372A3C47ACD}"/>
              </a:ext>
            </a:extLst>
          </p:cNvPr>
          <p:cNvSpPr>
            <a:spLocks noGrp="1"/>
          </p:cNvSpPr>
          <p:nvPr>
            <p:ph type="title"/>
          </p:nvPr>
        </p:nvSpPr>
        <p:spPr>
          <a:xfrm>
            <a:off x="531045" y="259080"/>
            <a:ext cx="3383280" cy="1920240"/>
          </a:xfrm>
        </p:spPr>
        <p:txBody>
          <a:bodyPr/>
          <a:lstStyle/>
          <a:p>
            <a:r>
              <a:rPr lang="en-US" sz="5400" dirty="0">
                <a:solidFill>
                  <a:schemeClr val="bg1"/>
                </a:solidFill>
              </a:rPr>
              <a:t>Reasons for the Change</a:t>
            </a:r>
          </a:p>
        </p:txBody>
      </p:sp>
      <p:sp>
        <p:nvSpPr>
          <p:cNvPr id="7" name="Content Placeholder 6">
            <a:extLst>
              <a:ext uri="{FF2B5EF4-FFF2-40B4-BE49-F238E27FC236}">
                <a16:creationId xmlns:a16="http://schemas.microsoft.com/office/drawing/2014/main" id="{2E1AC69F-7425-48C5-A06A-C7C7153DD50E}"/>
              </a:ext>
            </a:extLst>
          </p:cNvPr>
          <p:cNvSpPr>
            <a:spLocks noGrp="1"/>
          </p:cNvSpPr>
          <p:nvPr>
            <p:ph idx="1"/>
          </p:nvPr>
        </p:nvSpPr>
        <p:spPr>
          <a:xfrm>
            <a:off x="5227981" y="542283"/>
            <a:ext cx="6572591" cy="6205026"/>
          </a:xfrm>
        </p:spPr>
        <p:txBody>
          <a:bodyPr>
            <a:normAutofit/>
          </a:bodyPr>
          <a:lstStyle/>
          <a:p>
            <a:r>
              <a:rPr lang="en-US" dirty="0"/>
              <a:t>A Direct Match </a:t>
            </a:r>
            <a:r>
              <a:rPr lang="en-US" i="1" dirty="0"/>
              <a:t>only</a:t>
            </a:r>
            <a:r>
              <a:rPr lang="en-US" dirty="0"/>
              <a:t> occurs when:</a:t>
            </a:r>
          </a:p>
          <a:p>
            <a:endParaRPr lang="en-US" dirty="0"/>
          </a:p>
          <a:p>
            <a:r>
              <a:rPr lang="en-US" dirty="0"/>
              <a:t>These four elements match </a:t>
            </a:r>
            <a:r>
              <a:rPr lang="en-US" b="1" u="sng" dirty="0"/>
              <a:t>EXACTLY</a:t>
            </a:r>
            <a:r>
              <a:rPr lang="en-US" dirty="0"/>
              <a:t>:</a:t>
            </a:r>
          </a:p>
          <a:p>
            <a:pPr>
              <a:buFont typeface="Wingdings" panose="05000000000000000000" pitchFamily="2" charset="2"/>
              <a:buChar char="ü"/>
            </a:pPr>
            <a:r>
              <a:rPr lang="en-US" dirty="0"/>
              <a:t>SSN</a:t>
            </a:r>
          </a:p>
          <a:p>
            <a:pPr>
              <a:buFont typeface="Wingdings" panose="05000000000000000000" pitchFamily="2" charset="2"/>
              <a:buChar char="ü"/>
            </a:pPr>
            <a:r>
              <a:rPr lang="en-US" dirty="0"/>
              <a:t>First Name</a:t>
            </a:r>
          </a:p>
          <a:p>
            <a:pPr>
              <a:buFont typeface="Wingdings" panose="05000000000000000000" pitchFamily="2" charset="2"/>
              <a:buChar char="ü"/>
            </a:pPr>
            <a:r>
              <a:rPr lang="en-US" dirty="0"/>
              <a:t>Last Name </a:t>
            </a:r>
          </a:p>
          <a:p>
            <a:pPr>
              <a:buFont typeface="Wingdings" panose="05000000000000000000" pitchFamily="2" charset="2"/>
              <a:buChar char="ü"/>
            </a:pPr>
            <a:r>
              <a:rPr lang="en-US" dirty="0"/>
              <a:t>Date of Birth (DOB) </a:t>
            </a:r>
          </a:p>
          <a:p>
            <a:pPr marL="0" indent="0">
              <a:buNone/>
            </a:pPr>
            <a:endParaRPr lang="en-US" dirty="0"/>
          </a:p>
          <a:p>
            <a:pPr marL="0" indent="0">
              <a:buNone/>
            </a:pPr>
            <a:r>
              <a:rPr lang="en-US" dirty="0"/>
              <a:t>Everything else is placed as a “Potential Match”</a:t>
            </a:r>
          </a:p>
        </p:txBody>
      </p:sp>
      <p:sp>
        <p:nvSpPr>
          <p:cNvPr id="10" name="Text Placeholder 9">
            <a:extLst>
              <a:ext uri="{FF2B5EF4-FFF2-40B4-BE49-F238E27FC236}">
                <a16:creationId xmlns:a16="http://schemas.microsoft.com/office/drawing/2014/main" id="{50B74218-FE79-46C3-9AA7-B26563748A22}"/>
              </a:ext>
            </a:extLst>
          </p:cNvPr>
          <p:cNvSpPr>
            <a:spLocks noGrp="1"/>
          </p:cNvSpPr>
          <p:nvPr>
            <p:ph type="body" sz="half" idx="2"/>
          </p:nvPr>
        </p:nvSpPr>
        <p:spPr>
          <a:xfrm>
            <a:off x="531045" y="2412378"/>
            <a:ext cx="3398520" cy="3126987"/>
          </a:xfrm>
        </p:spPr>
        <p:txBody>
          <a:bodyPr>
            <a:noAutofit/>
          </a:bodyPr>
          <a:lstStyle/>
          <a:p>
            <a:pPr>
              <a:lnSpc>
                <a:spcPct val="100000"/>
              </a:lnSpc>
            </a:pPr>
            <a:r>
              <a:rPr lang="en-US" sz="3600" dirty="0"/>
              <a:t>We get more Potential Matches than Direct Matches</a:t>
            </a:r>
          </a:p>
          <a:p>
            <a:pPr>
              <a:lnSpc>
                <a:spcPct val="100000"/>
              </a:lnSpc>
            </a:pPr>
            <a:endParaRPr lang="en-US" sz="3600" dirty="0"/>
          </a:p>
          <a:p>
            <a:pPr>
              <a:lnSpc>
                <a:spcPct val="100000"/>
              </a:lnSpc>
            </a:pPr>
            <a:r>
              <a:rPr lang="en-US" sz="4400" dirty="0"/>
              <a:t>WHY? </a:t>
            </a:r>
          </a:p>
        </p:txBody>
      </p:sp>
    </p:spTree>
    <p:extLst>
      <p:ext uri="{BB962C8B-B14F-4D97-AF65-F5344CB8AC3E}">
        <p14:creationId xmlns:p14="http://schemas.microsoft.com/office/powerpoint/2010/main" val="2991293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91B94A-6DBD-4270-BE8E-3B606DBA924C}"/>
              </a:ext>
            </a:extLst>
          </p:cNvPr>
          <p:cNvSpPr>
            <a:spLocks noGrp="1"/>
          </p:cNvSpPr>
          <p:nvPr>
            <p:ph type="title"/>
          </p:nvPr>
        </p:nvSpPr>
        <p:spPr/>
        <p:txBody>
          <a:bodyPr>
            <a:normAutofit fontScale="90000"/>
          </a:bodyPr>
          <a:lstStyle/>
          <a:p>
            <a:r>
              <a:rPr lang="en-US" dirty="0"/>
              <a:t>This Puts </a:t>
            </a:r>
            <a:r>
              <a:rPr lang="en-US" dirty="0" err="1"/>
              <a:t>Alot</a:t>
            </a:r>
            <a:r>
              <a:rPr lang="en-US" dirty="0"/>
              <a:t> of Responsibility On YOU to…</a:t>
            </a:r>
          </a:p>
        </p:txBody>
      </p:sp>
      <p:sp>
        <p:nvSpPr>
          <p:cNvPr id="7" name="Vertical Text Placeholder 6">
            <a:extLst>
              <a:ext uri="{FF2B5EF4-FFF2-40B4-BE49-F238E27FC236}">
                <a16:creationId xmlns:a16="http://schemas.microsoft.com/office/drawing/2014/main" id="{69A43830-96F3-48D2-AB59-6D3EABF8491F}"/>
              </a:ext>
            </a:extLst>
          </p:cNvPr>
          <p:cNvSpPr>
            <a:spLocks noGrp="1"/>
          </p:cNvSpPr>
          <p:nvPr>
            <p:ph type="body" orient="vert" idx="1"/>
          </p:nvPr>
        </p:nvSpPr>
        <p:spPr>
          <a:xfrm>
            <a:off x="401216" y="1390261"/>
            <a:ext cx="11430000" cy="4968205"/>
          </a:xfrm>
        </p:spPr>
        <p:txBody>
          <a:bodyPr vert="horz">
            <a:normAutofit lnSpcReduction="10000"/>
          </a:bodyPr>
          <a:lstStyle/>
          <a:p>
            <a:pPr>
              <a:buFont typeface="Arial" panose="020B0604020202020204" pitchFamily="34" charset="0"/>
              <a:buChar char="•"/>
            </a:pPr>
            <a:r>
              <a:rPr lang="en-US" dirty="0"/>
              <a:t> </a:t>
            </a:r>
            <a:r>
              <a:rPr lang="en-US" sz="3200" dirty="0"/>
              <a:t>Develop a process for whose job/responsibility it is to review and clear the Potential Match report—</a:t>
            </a:r>
            <a:r>
              <a:rPr lang="en-US" sz="3200" i="1" u="sng" dirty="0"/>
              <a:t>at least monthly </a:t>
            </a:r>
          </a:p>
          <a:p>
            <a:pPr>
              <a:buFont typeface="Arial" panose="020B0604020202020204" pitchFamily="34" charset="0"/>
              <a:buChar char="•"/>
            </a:pPr>
            <a:r>
              <a:rPr lang="en-US" sz="3200" dirty="0"/>
              <a:t> Report any Data Fixes that are hindering the match (inaccurate SSN or DOB) to </a:t>
            </a:r>
            <a:r>
              <a:rPr lang="en-US" sz="3200" dirty="0">
                <a:hlinkClick r:id="rId2"/>
              </a:rPr>
              <a:t>AELTA@twc.state.tx.us</a:t>
            </a:r>
            <a:endParaRPr lang="en-US" sz="3200" dirty="0"/>
          </a:p>
          <a:p>
            <a:pPr>
              <a:buFont typeface="Arial" panose="020B0604020202020204" pitchFamily="34" charset="0"/>
              <a:buChar char="•"/>
            </a:pPr>
            <a:r>
              <a:rPr lang="en-US" sz="3200" dirty="0"/>
              <a:t> Ensure you know exactly how the participant is reporting themselves when testing, talk to them, provide instructions when possible</a:t>
            </a:r>
          </a:p>
          <a:p>
            <a:pPr>
              <a:buFont typeface="Arial" panose="020B0604020202020204" pitchFamily="34" charset="0"/>
              <a:buChar char="•"/>
            </a:pPr>
            <a:r>
              <a:rPr lang="en-US" sz="3200" dirty="0"/>
              <a:t>Stay in contact with participant’s who are going to be sitting for HSE exams</a:t>
            </a:r>
          </a:p>
          <a:p>
            <a:pPr marL="0" indent="0">
              <a:buNone/>
            </a:pPr>
            <a:endParaRPr lang="en-US" sz="3200" dirty="0"/>
          </a:p>
          <a:p>
            <a:pPr marL="0" indent="0">
              <a:buNone/>
            </a:pPr>
            <a:r>
              <a:rPr lang="en-US" sz="3200" dirty="0">
                <a:solidFill>
                  <a:srgbClr val="7030A0"/>
                </a:solidFill>
              </a:rPr>
              <a:t>We match nightly with TEA, so there could be new potential matches daily</a:t>
            </a:r>
          </a:p>
        </p:txBody>
      </p:sp>
    </p:spTree>
    <p:extLst>
      <p:ext uri="{BB962C8B-B14F-4D97-AF65-F5344CB8AC3E}">
        <p14:creationId xmlns:p14="http://schemas.microsoft.com/office/powerpoint/2010/main" val="2096156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A163AF9-482C-41CA-8B27-AE796774F462}"/>
              </a:ext>
            </a:extLst>
          </p:cNvPr>
          <p:cNvSpPr>
            <a:spLocks noGrp="1"/>
          </p:cNvSpPr>
          <p:nvPr>
            <p:ph type="title"/>
          </p:nvPr>
        </p:nvSpPr>
        <p:spPr>
          <a:xfrm>
            <a:off x="8261404" y="467635"/>
            <a:ext cx="3568044" cy="658522"/>
          </a:xfrm>
        </p:spPr>
        <p:txBody>
          <a:bodyPr/>
          <a:lstStyle/>
          <a:p>
            <a:r>
              <a:rPr lang="en-US" dirty="0"/>
              <a:t>Filter by Provider</a:t>
            </a:r>
          </a:p>
        </p:txBody>
      </p:sp>
      <p:pic>
        <p:nvPicPr>
          <p:cNvPr id="14" name="Content Placeholder 13">
            <a:extLst>
              <a:ext uri="{FF2B5EF4-FFF2-40B4-BE49-F238E27FC236}">
                <a16:creationId xmlns:a16="http://schemas.microsoft.com/office/drawing/2014/main" id="{326E49F3-D15D-4497-AF42-F433C546B76C}"/>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019121" y="419100"/>
            <a:ext cx="5808770" cy="5468938"/>
          </a:xfrm>
          <a:prstGeom prst="rect">
            <a:avLst/>
          </a:prstGeom>
        </p:spPr>
        <p:style>
          <a:lnRef idx="2">
            <a:schemeClr val="accent6"/>
          </a:lnRef>
          <a:fillRef idx="1">
            <a:schemeClr val="lt1"/>
          </a:fillRef>
          <a:effectRef idx="0">
            <a:schemeClr val="accent6"/>
          </a:effectRef>
          <a:fontRef idx="minor">
            <a:schemeClr val="dk1"/>
          </a:fontRef>
        </p:style>
      </p:pic>
      <p:sp>
        <p:nvSpPr>
          <p:cNvPr id="12" name="Text Placeholder 11">
            <a:extLst>
              <a:ext uri="{FF2B5EF4-FFF2-40B4-BE49-F238E27FC236}">
                <a16:creationId xmlns:a16="http://schemas.microsoft.com/office/drawing/2014/main" id="{72084695-2D0A-48C3-B0A0-45D73E8B86D7}"/>
              </a:ext>
            </a:extLst>
          </p:cNvPr>
          <p:cNvSpPr>
            <a:spLocks noGrp="1"/>
          </p:cNvSpPr>
          <p:nvPr>
            <p:ph type="body" sz="half" idx="2"/>
          </p:nvPr>
        </p:nvSpPr>
        <p:spPr>
          <a:xfrm>
            <a:off x="7971182" y="1290155"/>
            <a:ext cx="3858266" cy="5100210"/>
          </a:xfrm>
        </p:spPr>
        <p:txBody>
          <a:bodyPr>
            <a:normAutofit/>
          </a:bodyPr>
          <a:lstStyle/>
          <a:p>
            <a:pPr>
              <a:lnSpc>
                <a:spcPct val="110000"/>
              </a:lnSpc>
            </a:pPr>
            <a:r>
              <a:rPr lang="en-US" sz="2800" dirty="0"/>
              <a:t>Allows you to filter initially for your specific Provider prior to exporting either a PDF or Excel format</a:t>
            </a:r>
          </a:p>
          <a:p>
            <a:pPr>
              <a:lnSpc>
                <a:spcPct val="110000"/>
              </a:lnSpc>
            </a:pPr>
            <a:r>
              <a:rPr lang="en-US" sz="2800" dirty="0"/>
              <a:t>Based on the last contact hour</a:t>
            </a:r>
          </a:p>
          <a:p>
            <a:pPr>
              <a:lnSpc>
                <a:spcPct val="110000"/>
              </a:lnSpc>
            </a:pPr>
            <a:r>
              <a:rPr lang="en-US" sz="2800" dirty="0"/>
              <a:t>This allows for easier follow-up in large consortia</a:t>
            </a:r>
          </a:p>
        </p:txBody>
      </p:sp>
    </p:spTree>
    <p:extLst>
      <p:ext uri="{BB962C8B-B14F-4D97-AF65-F5344CB8AC3E}">
        <p14:creationId xmlns:p14="http://schemas.microsoft.com/office/powerpoint/2010/main" val="2804304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ED90-D283-4A47-84BA-0FE96AB0162D}"/>
              </a:ext>
            </a:extLst>
          </p:cNvPr>
          <p:cNvSpPr>
            <a:spLocks noGrp="1"/>
          </p:cNvSpPr>
          <p:nvPr>
            <p:ph type="title"/>
          </p:nvPr>
        </p:nvSpPr>
        <p:spPr/>
        <p:txBody>
          <a:bodyPr/>
          <a:lstStyle/>
          <a:p>
            <a:r>
              <a:rPr lang="en-US" dirty="0"/>
              <a:t>Participant ID </a:t>
            </a:r>
          </a:p>
        </p:txBody>
      </p:sp>
      <p:pic>
        <p:nvPicPr>
          <p:cNvPr id="6" name="Content Placeholder 5">
            <a:extLst>
              <a:ext uri="{FF2B5EF4-FFF2-40B4-BE49-F238E27FC236}">
                <a16:creationId xmlns:a16="http://schemas.microsoft.com/office/drawing/2014/main" id="{C641DCD5-A7FC-4FE2-9930-3F5BBE66E689}"/>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022108" y="419100"/>
            <a:ext cx="5802797" cy="5468938"/>
          </a:xfrm>
          <a:prstGeom prst="rect">
            <a:avLst/>
          </a:prstGeom>
        </p:spPr>
        <p:style>
          <a:lnRef idx="2">
            <a:schemeClr val="accent6"/>
          </a:lnRef>
          <a:fillRef idx="1">
            <a:schemeClr val="lt1"/>
          </a:fillRef>
          <a:effectRef idx="0">
            <a:schemeClr val="accent6"/>
          </a:effectRef>
          <a:fontRef idx="minor">
            <a:schemeClr val="dk1"/>
          </a:fontRef>
        </p:style>
      </p:pic>
      <p:sp>
        <p:nvSpPr>
          <p:cNvPr id="4" name="Text Placeholder 3">
            <a:extLst>
              <a:ext uri="{FF2B5EF4-FFF2-40B4-BE49-F238E27FC236}">
                <a16:creationId xmlns:a16="http://schemas.microsoft.com/office/drawing/2014/main" id="{74F0927C-4091-41E3-9796-C57D4D951153}"/>
              </a:ext>
            </a:extLst>
          </p:cNvPr>
          <p:cNvSpPr>
            <a:spLocks noGrp="1"/>
          </p:cNvSpPr>
          <p:nvPr>
            <p:ph type="body" sz="half" idx="2"/>
          </p:nvPr>
        </p:nvSpPr>
        <p:spPr/>
        <p:txBody>
          <a:bodyPr/>
          <a:lstStyle/>
          <a:p>
            <a:pPr>
              <a:lnSpc>
                <a:spcPct val="110000"/>
              </a:lnSpc>
            </a:pPr>
            <a:r>
              <a:rPr lang="en-US" sz="2800" dirty="0"/>
              <a:t>Secures SSN when sharing exported information </a:t>
            </a:r>
          </a:p>
          <a:p>
            <a:pPr>
              <a:lnSpc>
                <a:spcPct val="110000"/>
              </a:lnSpc>
            </a:pPr>
            <a:r>
              <a:rPr lang="en-US" sz="2800" dirty="0"/>
              <a:t>Provides an easy unique identifier when you have participants with same or similar names</a:t>
            </a:r>
          </a:p>
        </p:txBody>
      </p:sp>
    </p:spTree>
    <p:extLst>
      <p:ext uri="{BB962C8B-B14F-4D97-AF65-F5344CB8AC3E}">
        <p14:creationId xmlns:p14="http://schemas.microsoft.com/office/powerpoint/2010/main" val="2337566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E056-3344-4AE8-AAF3-EDB1915B107D}"/>
              </a:ext>
            </a:extLst>
          </p:cNvPr>
          <p:cNvSpPr>
            <a:spLocks noGrp="1"/>
          </p:cNvSpPr>
          <p:nvPr>
            <p:ph type="title"/>
          </p:nvPr>
        </p:nvSpPr>
        <p:spPr/>
        <p:txBody>
          <a:bodyPr/>
          <a:lstStyle/>
          <a:p>
            <a:r>
              <a:rPr lang="en-US" dirty="0"/>
              <a:t>Export Feature</a:t>
            </a:r>
          </a:p>
        </p:txBody>
      </p:sp>
      <p:pic>
        <p:nvPicPr>
          <p:cNvPr id="6" name="Content Placeholder 5">
            <a:extLst>
              <a:ext uri="{FF2B5EF4-FFF2-40B4-BE49-F238E27FC236}">
                <a16:creationId xmlns:a16="http://schemas.microsoft.com/office/drawing/2014/main" id="{53F68425-0F98-43B4-9004-001CC80B176B}"/>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547316" y="419100"/>
            <a:ext cx="6272907" cy="5468938"/>
          </a:xfrm>
          <a:prstGeom prst="rect">
            <a:avLst/>
          </a:prstGeom>
        </p:spPr>
        <p:style>
          <a:lnRef idx="2">
            <a:schemeClr val="accent6"/>
          </a:lnRef>
          <a:fillRef idx="1">
            <a:schemeClr val="lt1"/>
          </a:fillRef>
          <a:effectRef idx="0">
            <a:schemeClr val="accent6"/>
          </a:effectRef>
          <a:fontRef idx="minor">
            <a:schemeClr val="dk1"/>
          </a:fontRef>
        </p:style>
      </p:pic>
      <p:sp>
        <p:nvSpPr>
          <p:cNvPr id="4" name="Text Placeholder 3">
            <a:extLst>
              <a:ext uri="{FF2B5EF4-FFF2-40B4-BE49-F238E27FC236}">
                <a16:creationId xmlns:a16="http://schemas.microsoft.com/office/drawing/2014/main" id="{D886F94D-E2DD-4D5B-9FDB-3ADB86EF297F}"/>
              </a:ext>
            </a:extLst>
          </p:cNvPr>
          <p:cNvSpPr>
            <a:spLocks noGrp="1"/>
          </p:cNvSpPr>
          <p:nvPr>
            <p:ph type="body" sz="half" idx="2"/>
          </p:nvPr>
        </p:nvSpPr>
        <p:spPr/>
        <p:txBody>
          <a:bodyPr/>
          <a:lstStyle/>
          <a:p>
            <a:r>
              <a:rPr lang="en-US" sz="3200" dirty="0"/>
              <a:t>Allows you to export only </a:t>
            </a:r>
            <a:r>
              <a:rPr lang="en-US" sz="3200" i="1" u="sng" dirty="0"/>
              <a:t>your</a:t>
            </a:r>
            <a:r>
              <a:rPr lang="en-US" sz="3200" u="sng" dirty="0"/>
              <a:t> </a:t>
            </a:r>
            <a:r>
              <a:rPr lang="en-US" sz="3200" dirty="0"/>
              <a:t>Potential Matches in both a PDF or Excel file</a:t>
            </a:r>
          </a:p>
          <a:p>
            <a:endParaRPr lang="en-US" dirty="0"/>
          </a:p>
        </p:txBody>
      </p:sp>
    </p:spTree>
    <p:extLst>
      <p:ext uri="{BB962C8B-B14F-4D97-AF65-F5344CB8AC3E}">
        <p14:creationId xmlns:p14="http://schemas.microsoft.com/office/powerpoint/2010/main" val="1174214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153C-746D-4F41-95CE-C74B5F9399AE}"/>
              </a:ext>
            </a:extLst>
          </p:cNvPr>
          <p:cNvSpPr>
            <a:spLocks noGrp="1"/>
          </p:cNvSpPr>
          <p:nvPr>
            <p:ph type="title"/>
          </p:nvPr>
        </p:nvSpPr>
        <p:spPr/>
        <p:txBody>
          <a:bodyPr/>
          <a:lstStyle/>
          <a:p>
            <a:r>
              <a:rPr lang="en-US" dirty="0"/>
              <a:t>Excel Format</a:t>
            </a:r>
          </a:p>
        </p:txBody>
      </p:sp>
      <p:sp>
        <p:nvSpPr>
          <p:cNvPr id="4" name="Text Placeholder 3">
            <a:extLst>
              <a:ext uri="{FF2B5EF4-FFF2-40B4-BE49-F238E27FC236}">
                <a16:creationId xmlns:a16="http://schemas.microsoft.com/office/drawing/2014/main" id="{0887EBDF-11ED-4646-A6ED-EA675F893AF4}"/>
              </a:ext>
            </a:extLst>
          </p:cNvPr>
          <p:cNvSpPr>
            <a:spLocks noGrp="1"/>
          </p:cNvSpPr>
          <p:nvPr>
            <p:ph type="body" sz="half" idx="2"/>
          </p:nvPr>
        </p:nvSpPr>
        <p:spPr/>
        <p:txBody>
          <a:bodyPr/>
          <a:lstStyle/>
          <a:p>
            <a:pPr>
              <a:lnSpc>
                <a:spcPct val="110000"/>
              </a:lnSpc>
            </a:pPr>
            <a:r>
              <a:rPr lang="en-US" sz="2800" dirty="0"/>
              <a:t>When exported, removes the SSN </a:t>
            </a:r>
          </a:p>
          <a:p>
            <a:pPr>
              <a:lnSpc>
                <a:spcPct val="110000"/>
              </a:lnSpc>
            </a:pPr>
            <a:endParaRPr lang="en-US" sz="2800" dirty="0"/>
          </a:p>
          <a:p>
            <a:pPr>
              <a:lnSpc>
                <a:spcPct val="110000"/>
              </a:lnSpc>
            </a:pPr>
            <a:r>
              <a:rPr lang="en-US" sz="2800" dirty="0"/>
              <a:t>Adds the Match Type:</a:t>
            </a:r>
          </a:p>
          <a:p>
            <a:pPr marL="342900" lvl="1" indent="-342900">
              <a:lnSpc>
                <a:spcPct val="110000"/>
              </a:lnSpc>
              <a:spcBef>
                <a:spcPts val="1200"/>
              </a:spcBef>
              <a:buBlip>
                <a:blip r:embed="rId2"/>
              </a:buBlip>
            </a:pPr>
            <a:r>
              <a:rPr lang="en-US" sz="2800" dirty="0">
                <a:solidFill>
                  <a:schemeClr val="bg1"/>
                </a:solidFill>
              </a:rPr>
              <a:t>Potential Match</a:t>
            </a:r>
          </a:p>
          <a:p>
            <a:pPr marL="342900" lvl="1" indent="-342900">
              <a:lnSpc>
                <a:spcPct val="110000"/>
              </a:lnSpc>
              <a:spcBef>
                <a:spcPts val="1200"/>
              </a:spcBef>
              <a:buBlip>
                <a:blip r:embed="rId2"/>
              </a:buBlip>
            </a:pPr>
            <a:r>
              <a:rPr lang="en-US" sz="2800" dirty="0">
                <a:solidFill>
                  <a:schemeClr val="bg1"/>
                </a:solidFill>
              </a:rPr>
              <a:t>Non-Match</a:t>
            </a:r>
          </a:p>
          <a:p>
            <a:pPr lvl="1"/>
            <a:endParaRPr lang="en-US" sz="2400" dirty="0">
              <a:solidFill>
                <a:schemeClr val="tx1"/>
              </a:solidFill>
            </a:endParaRPr>
          </a:p>
          <a:p>
            <a:pPr lvl="1"/>
            <a:endParaRPr lang="en-US" sz="2400" dirty="0">
              <a:solidFill>
                <a:schemeClr val="tx1"/>
              </a:solidFill>
            </a:endParaRPr>
          </a:p>
          <a:p>
            <a:pPr lvl="1"/>
            <a:endParaRPr lang="en-US" sz="2400" dirty="0">
              <a:solidFill>
                <a:schemeClr val="tx1"/>
              </a:solidFill>
            </a:endParaRPr>
          </a:p>
          <a:p>
            <a:pPr lvl="1"/>
            <a:endParaRPr lang="en-US" dirty="0">
              <a:solidFill>
                <a:schemeClr val="tx1"/>
              </a:solidFill>
            </a:endParaRPr>
          </a:p>
          <a:p>
            <a:pPr lvl="1"/>
            <a:endParaRPr lang="en-US" dirty="0">
              <a:solidFill>
                <a:schemeClr val="tx1"/>
              </a:solidFill>
            </a:endParaRPr>
          </a:p>
        </p:txBody>
      </p:sp>
      <p:pic>
        <p:nvPicPr>
          <p:cNvPr id="9" name="Content Placeholder 8">
            <a:extLst>
              <a:ext uri="{FF2B5EF4-FFF2-40B4-BE49-F238E27FC236}">
                <a16:creationId xmlns:a16="http://schemas.microsoft.com/office/drawing/2014/main" id="{C899EFED-DDFE-474F-B838-5BEB1F842F7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01638" y="606392"/>
            <a:ext cx="7043737" cy="5245768"/>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889066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EE8C-11FA-4180-A37D-C177201F3596}"/>
              </a:ext>
            </a:extLst>
          </p:cNvPr>
          <p:cNvSpPr>
            <a:spLocks noGrp="1"/>
          </p:cNvSpPr>
          <p:nvPr>
            <p:ph type="title"/>
          </p:nvPr>
        </p:nvSpPr>
        <p:spPr/>
        <p:txBody>
          <a:bodyPr>
            <a:normAutofit fontScale="90000"/>
          </a:bodyPr>
          <a:lstStyle/>
          <a:p>
            <a:r>
              <a:rPr lang="en-US" dirty="0"/>
              <a:t>Skilled Immigrant Integration Program</a:t>
            </a:r>
          </a:p>
        </p:txBody>
      </p:sp>
      <p:pic>
        <p:nvPicPr>
          <p:cNvPr id="7" name="Content Placeholder 6">
            <a:extLst>
              <a:ext uri="{FF2B5EF4-FFF2-40B4-BE49-F238E27FC236}">
                <a16:creationId xmlns:a16="http://schemas.microsoft.com/office/drawing/2014/main" id="{1AE567C2-4B23-42BE-A6FB-5ED24818F2D2}"/>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t="29057" b="18884"/>
          <a:stretch/>
        </p:blipFill>
        <p:spPr>
          <a:xfrm>
            <a:off x="554839" y="2422688"/>
            <a:ext cx="7750175" cy="3026004"/>
          </a:xfrm>
        </p:spPr>
      </p:pic>
      <p:pic>
        <p:nvPicPr>
          <p:cNvPr id="9" name="Content Placeholder 8">
            <a:extLst>
              <a:ext uri="{FF2B5EF4-FFF2-40B4-BE49-F238E27FC236}">
                <a16:creationId xmlns:a16="http://schemas.microsoft.com/office/drawing/2014/main" id="{9140EE14-93B3-4355-A385-47852F00E98D}"/>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8616492" y="3267114"/>
            <a:ext cx="3412687" cy="1449991"/>
          </a:xfrm>
        </p:spPr>
      </p:pic>
    </p:spTree>
    <p:extLst>
      <p:ext uri="{BB962C8B-B14F-4D97-AF65-F5344CB8AC3E}">
        <p14:creationId xmlns:p14="http://schemas.microsoft.com/office/powerpoint/2010/main" val="3189553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ADD4F-396E-432D-902A-BCBD231EBC27}"/>
              </a:ext>
            </a:extLst>
          </p:cNvPr>
          <p:cNvSpPr>
            <a:spLocks noGrp="1"/>
          </p:cNvSpPr>
          <p:nvPr>
            <p:ph type="title"/>
          </p:nvPr>
        </p:nvSpPr>
        <p:spPr>
          <a:xfrm>
            <a:off x="7921591" y="134754"/>
            <a:ext cx="3975233" cy="587141"/>
          </a:xfrm>
        </p:spPr>
        <p:txBody>
          <a:bodyPr/>
          <a:lstStyle/>
          <a:p>
            <a:r>
              <a:rPr lang="en-US" dirty="0"/>
              <a:t>Not A Match</a:t>
            </a:r>
          </a:p>
        </p:txBody>
      </p:sp>
      <p:sp>
        <p:nvSpPr>
          <p:cNvPr id="4" name="Text Placeholder 3">
            <a:extLst>
              <a:ext uri="{FF2B5EF4-FFF2-40B4-BE49-F238E27FC236}">
                <a16:creationId xmlns:a16="http://schemas.microsoft.com/office/drawing/2014/main" id="{3338136F-2D3D-433C-968A-3698A8065C20}"/>
              </a:ext>
            </a:extLst>
          </p:cNvPr>
          <p:cNvSpPr>
            <a:spLocks noGrp="1"/>
          </p:cNvSpPr>
          <p:nvPr>
            <p:ph type="body" sz="half" idx="2"/>
          </p:nvPr>
        </p:nvSpPr>
        <p:spPr>
          <a:xfrm>
            <a:off x="7796463" y="721895"/>
            <a:ext cx="3878039" cy="5716227"/>
          </a:xfrm>
        </p:spPr>
        <p:txBody>
          <a:bodyPr>
            <a:normAutofit lnSpcReduction="10000"/>
          </a:bodyPr>
          <a:lstStyle/>
          <a:p>
            <a:r>
              <a:rPr lang="en-US" dirty="0"/>
              <a:t>Selecting </a:t>
            </a:r>
            <a:r>
              <a:rPr lang="en-US" i="1" u="sng" dirty="0"/>
              <a:t>and</a:t>
            </a:r>
            <a:r>
              <a:rPr lang="en-US" dirty="0"/>
              <a:t> Submitting “Not A Match” means:</a:t>
            </a:r>
          </a:p>
          <a:p>
            <a:r>
              <a:rPr lang="en-US" dirty="0"/>
              <a:t>You have identified this person as </a:t>
            </a:r>
            <a:r>
              <a:rPr lang="en-US" i="1" dirty="0"/>
              <a:t>not </a:t>
            </a:r>
            <a:r>
              <a:rPr lang="en-US" dirty="0"/>
              <a:t>being the individual that is being matched by the system</a:t>
            </a:r>
          </a:p>
          <a:p>
            <a:r>
              <a:rPr lang="en-US" dirty="0"/>
              <a:t>Select “Not a Match” </a:t>
            </a:r>
            <a:r>
              <a:rPr lang="en-US" i="1" u="sng" dirty="0"/>
              <a:t>and </a:t>
            </a:r>
            <a:r>
              <a:rPr lang="en-US" dirty="0"/>
              <a:t>Submit it –this changes the match type to “Not a Match”</a:t>
            </a:r>
          </a:p>
          <a:p>
            <a:r>
              <a:rPr lang="en-US" dirty="0"/>
              <a:t>You can choose to show or not show Non-Matches on main page, but they will always appear on the export </a:t>
            </a:r>
          </a:p>
        </p:txBody>
      </p:sp>
      <p:pic>
        <p:nvPicPr>
          <p:cNvPr id="6" name="Content Placeholder 8">
            <a:extLst>
              <a:ext uri="{FF2B5EF4-FFF2-40B4-BE49-F238E27FC236}">
                <a16:creationId xmlns:a16="http://schemas.microsoft.com/office/drawing/2014/main" id="{8BD55455-925B-4B72-9A50-5DC7FCF479B8}"/>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01638" y="363893"/>
            <a:ext cx="7043737" cy="5776667"/>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621848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03A714-924C-49E9-AF23-7B0A8E58C8B8}"/>
              </a:ext>
            </a:extLst>
          </p:cNvPr>
          <p:cNvSpPr>
            <a:spLocks noGrp="1"/>
          </p:cNvSpPr>
          <p:nvPr>
            <p:ph type="ctrTitle"/>
          </p:nvPr>
        </p:nvSpPr>
        <p:spPr/>
        <p:txBody>
          <a:bodyPr/>
          <a:lstStyle/>
          <a:p>
            <a:r>
              <a:rPr lang="en-US" dirty="0"/>
              <a:t>Future TEAMS Updates</a:t>
            </a:r>
          </a:p>
        </p:txBody>
      </p:sp>
      <p:sp>
        <p:nvSpPr>
          <p:cNvPr id="7" name="Subtitle 6">
            <a:extLst>
              <a:ext uri="{FF2B5EF4-FFF2-40B4-BE49-F238E27FC236}">
                <a16:creationId xmlns:a16="http://schemas.microsoft.com/office/drawing/2014/main" id="{499E56B0-D881-4B6B-8F05-C684B9EC5A9D}"/>
              </a:ext>
            </a:extLst>
          </p:cNvPr>
          <p:cNvSpPr>
            <a:spLocks noGrp="1"/>
          </p:cNvSpPr>
          <p:nvPr>
            <p:ph type="subTitle" idx="1"/>
          </p:nvPr>
        </p:nvSpPr>
        <p:spPr/>
        <p:txBody>
          <a:bodyPr/>
          <a:lstStyle/>
          <a:p>
            <a:r>
              <a:rPr lang="en-US" dirty="0"/>
              <a:t>What’s Coming …</a:t>
            </a:r>
          </a:p>
        </p:txBody>
      </p:sp>
      <p:sp>
        <p:nvSpPr>
          <p:cNvPr id="8" name="Picture Placeholder 7">
            <a:extLst>
              <a:ext uri="{FF2B5EF4-FFF2-40B4-BE49-F238E27FC236}">
                <a16:creationId xmlns:a16="http://schemas.microsoft.com/office/drawing/2014/main" id="{DADD4219-F4E8-499D-8D25-35D5102DBA3F}"/>
              </a:ext>
              <a:ext uri="{C183D7F6-B498-43B3-948B-1728B52AA6E4}">
                <adec:decorative xmlns:adec="http://schemas.microsoft.com/office/drawing/2017/decorative" val="1"/>
              </a:ext>
            </a:extLst>
          </p:cNvPr>
          <p:cNvSpPr>
            <a:spLocks noGrp="1"/>
          </p:cNvSpPr>
          <p:nvPr>
            <p:ph type="pic" sz="quarter" idx="28"/>
          </p:nvPr>
        </p:nvSpPr>
        <p:spPr/>
      </p:sp>
    </p:spTree>
    <p:extLst>
      <p:ext uri="{BB962C8B-B14F-4D97-AF65-F5344CB8AC3E}">
        <p14:creationId xmlns:p14="http://schemas.microsoft.com/office/powerpoint/2010/main" val="588552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6E3528-CD97-41D9-B4AA-2D8BAE709E6F}"/>
              </a:ext>
            </a:extLst>
          </p:cNvPr>
          <p:cNvSpPr>
            <a:spLocks noGrp="1"/>
          </p:cNvSpPr>
          <p:nvPr>
            <p:ph type="title"/>
          </p:nvPr>
        </p:nvSpPr>
        <p:spPr>
          <a:xfrm>
            <a:off x="395968" y="96715"/>
            <a:ext cx="5609178" cy="703385"/>
          </a:xfrm>
        </p:spPr>
        <p:txBody>
          <a:bodyPr>
            <a:normAutofit fontScale="90000"/>
          </a:bodyPr>
          <a:lstStyle/>
          <a:p>
            <a:r>
              <a:rPr lang="en-US" dirty="0"/>
              <a:t>TEAMS Priority Changes</a:t>
            </a:r>
          </a:p>
        </p:txBody>
      </p:sp>
      <p:sp>
        <p:nvSpPr>
          <p:cNvPr id="8" name="Picture Placeholder 7">
            <a:extLst>
              <a:ext uri="{FF2B5EF4-FFF2-40B4-BE49-F238E27FC236}">
                <a16:creationId xmlns:a16="http://schemas.microsoft.com/office/drawing/2014/main" id="{AF5CED72-9CE5-43A7-8A4B-D974AD3AB939}"/>
              </a:ext>
              <a:ext uri="{C183D7F6-B498-43B3-948B-1728B52AA6E4}">
                <adec:decorative xmlns:adec="http://schemas.microsoft.com/office/drawing/2017/decorative" val="1"/>
              </a:ext>
            </a:extLst>
          </p:cNvPr>
          <p:cNvSpPr>
            <a:spLocks noGrp="1"/>
          </p:cNvSpPr>
          <p:nvPr>
            <p:ph type="pic" sz="quarter" idx="10"/>
          </p:nvPr>
        </p:nvSpPr>
        <p:spPr/>
      </p:sp>
      <p:sp>
        <p:nvSpPr>
          <p:cNvPr id="7" name="Text Placeholder 6">
            <a:extLst>
              <a:ext uri="{FF2B5EF4-FFF2-40B4-BE49-F238E27FC236}">
                <a16:creationId xmlns:a16="http://schemas.microsoft.com/office/drawing/2014/main" id="{B1429105-F446-4E80-9ED7-FED57442E4DE}"/>
              </a:ext>
            </a:extLst>
          </p:cNvPr>
          <p:cNvSpPr>
            <a:spLocks noGrp="1"/>
          </p:cNvSpPr>
          <p:nvPr>
            <p:ph type="body" sz="half" idx="2"/>
          </p:nvPr>
        </p:nvSpPr>
        <p:spPr>
          <a:xfrm>
            <a:off x="395966" y="870438"/>
            <a:ext cx="4017413" cy="5820508"/>
          </a:xfrm>
        </p:spPr>
        <p:txBody>
          <a:bodyPr>
            <a:normAutofit/>
          </a:bodyPr>
          <a:lstStyle/>
          <a:p>
            <a:r>
              <a:rPr lang="en-US" sz="2000" b="1" u="sng" dirty="0">
                <a:solidFill>
                  <a:schemeClr val="bg1"/>
                </a:solidFill>
              </a:rPr>
              <a:t>Slated for July 1</a:t>
            </a:r>
            <a:r>
              <a:rPr lang="en-US" sz="2000" b="1" u="sng" baseline="30000" dirty="0">
                <a:solidFill>
                  <a:schemeClr val="bg1"/>
                </a:solidFill>
              </a:rPr>
              <a:t>st</a:t>
            </a:r>
            <a:r>
              <a:rPr lang="en-US" sz="2000" b="1" u="sng" dirty="0">
                <a:solidFill>
                  <a:schemeClr val="bg1"/>
                </a:solidFill>
              </a:rPr>
              <a:t> :</a:t>
            </a:r>
          </a:p>
          <a:p>
            <a:r>
              <a:rPr lang="en-US" sz="2000" dirty="0">
                <a:solidFill>
                  <a:schemeClr val="bg1"/>
                </a:solidFill>
              </a:rPr>
              <a:t>CASAS</a:t>
            </a:r>
          </a:p>
          <a:p>
            <a:r>
              <a:rPr lang="en-US" sz="2000" dirty="0">
                <a:solidFill>
                  <a:schemeClr val="bg1"/>
                </a:solidFill>
              </a:rPr>
              <a:t>Assessment Changes Due to Policy Update</a:t>
            </a:r>
          </a:p>
          <a:p>
            <a:r>
              <a:rPr lang="en-US" sz="2000" dirty="0">
                <a:solidFill>
                  <a:schemeClr val="bg1"/>
                </a:solidFill>
              </a:rPr>
              <a:t>Changes to HSE seed file (more matches!)</a:t>
            </a:r>
          </a:p>
          <a:p>
            <a:r>
              <a:rPr lang="en-US" sz="2000" b="1" u="sng" dirty="0">
                <a:solidFill>
                  <a:schemeClr val="bg1"/>
                </a:solidFill>
              </a:rPr>
              <a:t>Slated for release </a:t>
            </a:r>
            <a:r>
              <a:rPr lang="en-US" sz="2000" b="1" i="1" u="sng" dirty="0">
                <a:solidFill>
                  <a:schemeClr val="bg1"/>
                </a:solidFill>
              </a:rPr>
              <a:t>after</a:t>
            </a:r>
            <a:r>
              <a:rPr lang="en-US" sz="2000" b="1" u="sng" dirty="0">
                <a:solidFill>
                  <a:schemeClr val="bg1"/>
                </a:solidFill>
              </a:rPr>
              <a:t> July 1</a:t>
            </a:r>
            <a:r>
              <a:rPr lang="en-US" sz="2000" b="1" u="sng" baseline="30000" dirty="0">
                <a:solidFill>
                  <a:schemeClr val="bg1"/>
                </a:solidFill>
              </a:rPr>
              <a:t>st</a:t>
            </a:r>
            <a:r>
              <a:rPr lang="en-US" sz="2000" b="1" u="sng" dirty="0">
                <a:solidFill>
                  <a:schemeClr val="bg1"/>
                </a:solidFill>
              </a:rPr>
              <a:t>:</a:t>
            </a:r>
          </a:p>
          <a:p>
            <a:r>
              <a:rPr lang="en-US" sz="2000" dirty="0">
                <a:solidFill>
                  <a:schemeClr val="bg1"/>
                </a:solidFill>
              </a:rPr>
              <a:t>Profile(s) Around POPs</a:t>
            </a:r>
          </a:p>
          <a:p>
            <a:r>
              <a:rPr lang="en-US" sz="2000" dirty="0">
                <a:solidFill>
                  <a:schemeClr val="bg1"/>
                </a:solidFill>
              </a:rPr>
              <a:t>Report Remediation</a:t>
            </a:r>
          </a:p>
          <a:p>
            <a:r>
              <a:rPr lang="en-US" sz="2000" dirty="0">
                <a:solidFill>
                  <a:schemeClr val="bg1"/>
                </a:solidFill>
              </a:rPr>
              <a:t>Employment Outcomes</a:t>
            </a:r>
          </a:p>
          <a:p>
            <a:endParaRPr lang="en-US" dirty="0"/>
          </a:p>
        </p:txBody>
      </p:sp>
      <p:pic>
        <p:nvPicPr>
          <p:cNvPr id="10" name="Picture 9">
            <a:extLst>
              <a:ext uri="{FF2B5EF4-FFF2-40B4-BE49-F238E27FC236}">
                <a16:creationId xmlns:a16="http://schemas.microsoft.com/office/drawing/2014/main" id="{37960EF7-AC25-44DB-8E52-1DAD0BD770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32388" y="1614196"/>
            <a:ext cx="5868404" cy="3629608"/>
          </a:xfrm>
          <a:prstGeom prst="rect">
            <a:avLst/>
          </a:prstGeom>
        </p:spPr>
      </p:pic>
    </p:spTree>
    <p:extLst>
      <p:ext uri="{BB962C8B-B14F-4D97-AF65-F5344CB8AC3E}">
        <p14:creationId xmlns:p14="http://schemas.microsoft.com/office/powerpoint/2010/main" val="4145907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6EC26B-882F-46FB-9981-7214EB0247B4}"/>
              </a:ext>
            </a:extLst>
          </p:cNvPr>
          <p:cNvSpPr>
            <a:spLocks noGrp="1"/>
          </p:cNvSpPr>
          <p:nvPr>
            <p:ph type="title"/>
          </p:nvPr>
        </p:nvSpPr>
        <p:spPr/>
        <p:txBody>
          <a:bodyPr>
            <a:normAutofit fontScale="90000"/>
          </a:bodyPr>
          <a:lstStyle/>
          <a:p>
            <a:r>
              <a:rPr lang="en-US" dirty="0"/>
              <a:t>Getting your questions addressed today</a:t>
            </a:r>
          </a:p>
        </p:txBody>
      </p:sp>
      <p:sp>
        <p:nvSpPr>
          <p:cNvPr id="7" name="Vertical Text Placeholder 6">
            <a:extLst>
              <a:ext uri="{FF2B5EF4-FFF2-40B4-BE49-F238E27FC236}">
                <a16:creationId xmlns:a16="http://schemas.microsoft.com/office/drawing/2014/main" id="{59ABC76B-2D8E-4039-910C-0ABBD89DFD74}"/>
              </a:ext>
            </a:extLst>
          </p:cNvPr>
          <p:cNvSpPr>
            <a:spLocks noGrp="1"/>
          </p:cNvSpPr>
          <p:nvPr>
            <p:ph type="body" orient="vert" idx="1"/>
          </p:nvPr>
        </p:nvSpPr>
        <p:spPr/>
        <p:txBody>
          <a:bodyPr vert="horz">
            <a:noAutofit/>
          </a:bodyPr>
          <a:lstStyle/>
          <a:p>
            <a:pPr marL="0" indent="0">
              <a:buNone/>
            </a:pPr>
            <a:r>
              <a:rPr lang="en-US" sz="3600" b="1" dirty="0">
                <a:latin typeface="Calibri" panose="020F0502020204030204" pitchFamily="34" charset="0"/>
                <a:cs typeface="Calibri" panose="020F0502020204030204" pitchFamily="34" charset="0"/>
              </a:rPr>
              <a:t>Objective: </a:t>
            </a:r>
            <a:r>
              <a:rPr lang="en-US" sz="3600" dirty="0">
                <a:latin typeface="Calibri" panose="020F0502020204030204" pitchFamily="34" charset="0"/>
                <a:cs typeface="Calibri" panose="020F0502020204030204" pitchFamily="34" charset="0"/>
              </a:rPr>
              <a:t>Share future development and get your feedback</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600" dirty="0">
                <a:latin typeface="Calibri" panose="020F0502020204030204" pitchFamily="34" charset="0"/>
                <a:cs typeface="Calibri" panose="020F0502020204030204" pitchFamily="34" charset="0"/>
              </a:rPr>
              <a:t>  We have between 8:45 – 10:15</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3600" dirty="0">
                <a:latin typeface="Calibri" panose="020F0502020204030204" pitchFamily="34" charset="0"/>
                <a:cs typeface="Calibri" panose="020F0502020204030204" pitchFamily="34" charset="0"/>
              </a:rPr>
              <a:t>  A lot of content to cover!</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3600" dirty="0">
                <a:latin typeface="Calibri" panose="020F0502020204030204" pitchFamily="34" charset="0"/>
                <a:cs typeface="Calibri" panose="020F0502020204030204" pitchFamily="34" charset="0"/>
              </a:rPr>
              <a:t>P</a:t>
            </a:r>
            <a:r>
              <a:rPr lang="en-US" sz="3600" dirty="0"/>
              <a:t>rovide any questions and/or comments in the SurveyMonkey link below. </a:t>
            </a:r>
          </a:p>
          <a:p>
            <a:pPr lvl="1"/>
            <a:r>
              <a:rPr lang="en-US" sz="3200" u="sng" dirty="0">
                <a:hlinkClick r:id="rId2"/>
              </a:rPr>
              <a:t>https://www.surveymonkey.com/r/PY19-20assessmentguidefeedback</a:t>
            </a:r>
            <a:r>
              <a:rPr lang="en-US" sz="3200" dirty="0"/>
              <a:t> </a:t>
            </a:r>
          </a:p>
          <a:p>
            <a:pPr>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499704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202017" y="3562561"/>
            <a:ext cx="5208104" cy="788091"/>
          </a:xfrm>
        </p:spPr>
        <p:txBody>
          <a:bodyPr>
            <a:normAutofit fontScale="90000"/>
          </a:bodyPr>
          <a:lstStyle/>
          <a:p>
            <a:r>
              <a:rPr lang="en-US" sz="8000" dirty="0"/>
              <a:t>Socorro ISD/ Far West Consortium</a:t>
            </a:r>
            <a:br>
              <a:rPr lang="en-US" dirty="0"/>
            </a:br>
            <a:br>
              <a:rPr lang="en-US" dirty="0"/>
            </a:br>
            <a:br>
              <a:rPr lang="en-US" dirty="0"/>
            </a:br>
            <a:r>
              <a:rPr lang="en-US" dirty="0"/>
              <a:t>National Skills Coalition </a:t>
            </a:r>
          </a:p>
        </p:txBody>
      </p:sp>
      <p:pic>
        <p:nvPicPr>
          <p:cNvPr id="5" name="Content Placeholder 4">
            <a:extLst>
              <a:ext uri="{FF2B5EF4-FFF2-40B4-BE49-F238E27FC236}">
                <a16:creationId xmlns:a16="http://schemas.microsoft.com/office/drawing/2014/main" id="{477336F5-6869-415E-873C-02390869E8D3}"/>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529288" y="337867"/>
            <a:ext cx="4983617" cy="64493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310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202017" y="3562561"/>
            <a:ext cx="5208104" cy="788091"/>
          </a:xfrm>
        </p:spPr>
        <p:txBody>
          <a:bodyPr>
            <a:normAutofit fontScale="90000"/>
          </a:bodyPr>
          <a:lstStyle/>
          <a:p>
            <a:r>
              <a:rPr lang="en-US" sz="8000" dirty="0"/>
              <a:t>Socorro ISD/ Far West Consortium</a:t>
            </a:r>
            <a:br>
              <a:rPr lang="en-US" dirty="0"/>
            </a:br>
            <a:br>
              <a:rPr lang="en-US" dirty="0"/>
            </a:br>
            <a:br>
              <a:rPr lang="en-US" dirty="0"/>
            </a:br>
            <a:r>
              <a:rPr lang="en-US" dirty="0"/>
              <a:t>National Skills Coalition </a:t>
            </a:r>
          </a:p>
        </p:txBody>
      </p:sp>
      <p:pic>
        <p:nvPicPr>
          <p:cNvPr id="6" name="Content Placeholder 5">
            <a:extLst>
              <a:ext uri="{FF2B5EF4-FFF2-40B4-BE49-F238E27FC236}">
                <a16:creationId xmlns:a16="http://schemas.microsoft.com/office/drawing/2014/main" id="{BE226363-67A4-4B6C-9A37-51FFB76251CC}"/>
              </a:ext>
              <a:ext uri="{C183D7F6-B498-43B3-948B-1728B52AA6E4}">
                <adec:decorative xmlns:adec="http://schemas.microsoft.com/office/drawing/2017/decorative" val="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42700" y="1271971"/>
            <a:ext cx="5953300" cy="4581180"/>
          </a:xfrm>
        </p:spPr>
      </p:pic>
    </p:spTree>
    <p:extLst>
      <p:ext uri="{BB962C8B-B14F-4D97-AF65-F5344CB8AC3E}">
        <p14:creationId xmlns:p14="http://schemas.microsoft.com/office/powerpoint/2010/main" val="25154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673EC3D-5C19-44BE-9F3C-1FD5E840E070}"/>
              </a:ext>
            </a:extLst>
          </p:cNvPr>
          <p:cNvSpPr>
            <a:spLocks noGrp="1"/>
          </p:cNvSpPr>
          <p:nvPr>
            <p:ph type="title"/>
          </p:nvPr>
        </p:nvSpPr>
        <p:spPr>
          <a:xfrm>
            <a:off x="6202017" y="3562561"/>
            <a:ext cx="5208104" cy="788091"/>
          </a:xfrm>
        </p:spPr>
        <p:txBody>
          <a:bodyPr>
            <a:normAutofit fontScale="90000"/>
          </a:bodyPr>
          <a:lstStyle/>
          <a:p>
            <a:r>
              <a:rPr lang="en-US" sz="8000" dirty="0"/>
              <a:t>Community Action Inc.</a:t>
            </a:r>
            <a:br>
              <a:rPr lang="en-US" sz="8000" dirty="0"/>
            </a:br>
            <a:br>
              <a:rPr lang="en-US" dirty="0"/>
            </a:br>
            <a:r>
              <a:rPr lang="en-US" dirty="0"/>
              <a:t>National Skills Coalition </a:t>
            </a:r>
          </a:p>
        </p:txBody>
      </p:sp>
      <p:pic>
        <p:nvPicPr>
          <p:cNvPr id="6" name="Content Placeholder 5">
            <a:extLst>
              <a:ext uri="{FF2B5EF4-FFF2-40B4-BE49-F238E27FC236}">
                <a16:creationId xmlns:a16="http://schemas.microsoft.com/office/drawing/2014/main" id="{A92A059B-C0AB-471C-BD36-29BE5FFE2F21}"/>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344558" y="121628"/>
            <a:ext cx="5111392" cy="6614744"/>
          </a:xfrm>
        </p:spPr>
      </p:pic>
    </p:spTree>
    <p:extLst>
      <p:ext uri="{BB962C8B-B14F-4D97-AF65-F5344CB8AC3E}">
        <p14:creationId xmlns:p14="http://schemas.microsoft.com/office/powerpoint/2010/main" val="454526568"/>
      </p:ext>
    </p:extLst>
  </p:cSld>
  <p:clrMapOvr>
    <a:masterClrMapping/>
  </p:clrMapOvr>
</p:sld>
</file>

<file path=ppt/theme/theme1.xml><?xml version="1.0" encoding="utf-8"?>
<a:theme xmlns:a="http://schemas.openxmlformats.org/drawingml/2006/main" name="NOWCO Master">
  <a:themeElements>
    <a:clrScheme name="Custom 14">
      <a:dk1>
        <a:srgbClr val="F0F4FA"/>
      </a:dk1>
      <a:lt1>
        <a:srgbClr val="FCFDFE"/>
      </a:lt1>
      <a:dk2>
        <a:srgbClr val="0C1624"/>
      </a:dk2>
      <a:lt2>
        <a:srgbClr val="F0F4FA"/>
      </a:lt2>
      <a:accent1>
        <a:srgbClr val="0C1624"/>
      </a:accent1>
      <a:accent2>
        <a:srgbClr val="3D6EB7"/>
      </a:accent2>
      <a:accent3>
        <a:srgbClr val="F58673"/>
      </a:accent3>
      <a:accent4>
        <a:srgbClr val="F16953"/>
      </a:accent4>
      <a:accent5>
        <a:srgbClr val="22375C"/>
      </a:accent5>
      <a:accent6>
        <a:srgbClr val="1A2A46"/>
      </a:accent6>
      <a:hlink>
        <a:srgbClr val="F16953"/>
      </a:hlink>
      <a:folHlink>
        <a:srgbClr val="F8A7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nowco-corporate-template</Template>
  <TotalTime>4272</TotalTime>
  <Words>3027</Words>
  <Application>Microsoft Office PowerPoint</Application>
  <PresentationFormat>Widescreen</PresentationFormat>
  <Paragraphs>294</Paragraphs>
  <Slides>63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Open Sans</vt:lpstr>
      <vt:lpstr>Open Sans Light</vt:lpstr>
      <vt:lpstr>Open Sans Semibold</vt:lpstr>
      <vt:lpstr>Tw Cen MT</vt:lpstr>
      <vt:lpstr>Verdana</vt:lpstr>
      <vt:lpstr>Wingdings</vt:lpstr>
      <vt:lpstr>NOWCO Master</vt:lpstr>
      <vt:lpstr> AEL BUSINESS MEETING  @ THE TWC WORKFORCE FORUM  </vt:lpstr>
      <vt:lpstr>Thank you Blanca!</vt:lpstr>
      <vt:lpstr> State of the State &amp;  Legislative Updates</vt:lpstr>
      <vt:lpstr>Standards 2.0    American Society for Training and Development </vt:lpstr>
      <vt:lpstr>Texas at the Top!</vt:lpstr>
      <vt:lpstr>Skilled Immigrant Integration Program</vt:lpstr>
      <vt:lpstr>Socorro ISD/ Far West Consortium   National Skills Coalition </vt:lpstr>
      <vt:lpstr>Socorro ISD/ Far West Consortium   National Skills Coalition </vt:lpstr>
      <vt:lpstr>Community Action Inc.  National Skills Coalition </vt:lpstr>
      <vt:lpstr>Ability to Benefit   Austin Community College with Assist. Secretary Stump  </vt:lpstr>
      <vt:lpstr>Ability to Benefit   Austin Community College with Assist. Secretary Stump  </vt:lpstr>
      <vt:lpstr>Standards 2.0    American Association of Community Colleges </vt:lpstr>
      <vt:lpstr>Tyson Upward Academy!  Amarillo College Literacy Council of Tyler Angelina College Panola College Workforce Solutions Greater Dallas Tarrant County Workforce Board Houston Galveston Area Council Region 20 Education Service Center Grayson College Region 9 Education Service Center    </vt:lpstr>
      <vt:lpstr>Select Assessment Guide &amp; TEAMS Updates</vt:lpstr>
      <vt:lpstr>Getting your questions addressed today</vt:lpstr>
      <vt:lpstr>The A-TEAM  “Awesome” “Accountability” “A+” “Accurate!”  </vt:lpstr>
      <vt:lpstr>Major Revisions</vt:lpstr>
      <vt:lpstr>Where You Will Find Guidance</vt:lpstr>
      <vt:lpstr>Consolidation of Letters</vt:lpstr>
      <vt:lpstr>-Federal Regs. -Pretesting -MSG 1 -PD Reqs. -DL Guidance  </vt:lpstr>
      <vt:lpstr>Policy Update 1: Assessments Permitted for Use in Texas</vt:lpstr>
      <vt:lpstr>Update 1  Assessments Permitted for Use in Texas</vt:lpstr>
      <vt:lpstr>Policy Update 2: Testing in at Least One Domain Before Placement</vt:lpstr>
      <vt:lpstr>Testing in at Least  One Domain Before Placement</vt:lpstr>
      <vt:lpstr>Testing in at Least  One Domain Before Placement, 2</vt:lpstr>
      <vt:lpstr>Testing in at Least  One Domain Before Placement, 3</vt:lpstr>
      <vt:lpstr>Testing Hours in TEAMS</vt:lpstr>
      <vt:lpstr>Testing in at Least  One Domain Before Placement, 4</vt:lpstr>
      <vt:lpstr>Testing in at Least  One Domain Before Placement, 5</vt:lpstr>
      <vt:lpstr>Testing in at Least  One Domain Before Placement, 6</vt:lpstr>
      <vt:lpstr>Exemptions from Testing in  All Domains /Subject Areas</vt:lpstr>
      <vt:lpstr>Exemptions Documentation</vt:lpstr>
      <vt:lpstr>Policy Update 3: Individuals to be Tested</vt:lpstr>
      <vt:lpstr>Individuals to be Tested</vt:lpstr>
      <vt:lpstr>Policy Update 4: Timely Testing Requirement</vt:lpstr>
      <vt:lpstr>Timely Testing Requirement </vt:lpstr>
      <vt:lpstr>Testing Participants at  the Start of a Program Year</vt:lpstr>
      <vt:lpstr>Participant Testing Needs</vt:lpstr>
      <vt:lpstr>Participants Crossing Program Years With Enough Hours to Posttest </vt:lpstr>
      <vt:lpstr>“Test” as Pre and Posttest</vt:lpstr>
      <vt:lpstr>Participants Crossing Program Years WithOUT Enough Hours to Posttest </vt:lpstr>
      <vt:lpstr>Participants Crossing Program Years WithOUT Enough Hours to Posttest </vt:lpstr>
      <vt:lpstr>Participants Crossing Program  Years Without Sufficient Hours to Test</vt:lpstr>
      <vt:lpstr>Policy Update 5: Staff PD Clarifications </vt:lpstr>
      <vt:lpstr>Staff PD Clarifications</vt:lpstr>
      <vt:lpstr>Testing Supervisors PD Role and Duties </vt:lpstr>
      <vt:lpstr>Proctors / Test Administrators PD Role and Duties </vt:lpstr>
      <vt:lpstr>Policy Update 6: Distance Learning Curricula Process</vt:lpstr>
      <vt:lpstr>New DL Product Acceptance</vt:lpstr>
      <vt:lpstr>Getting your questions addressed today</vt:lpstr>
      <vt:lpstr>TEAMS Updates</vt:lpstr>
      <vt:lpstr>Full Release Notes</vt:lpstr>
      <vt:lpstr>Release 4.3 4/30/2019 What is in it? </vt:lpstr>
      <vt:lpstr>Reasons for the Change</vt:lpstr>
      <vt:lpstr>This Puts Alot of Responsibility On YOU to…</vt:lpstr>
      <vt:lpstr>Filter by Provider</vt:lpstr>
      <vt:lpstr>Participant ID </vt:lpstr>
      <vt:lpstr>Export Feature</vt:lpstr>
      <vt:lpstr>Excel Format</vt:lpstr>
      <vt:lpstr>Not A Match</vt:lpstr>
      <vt:lpstr>Future TEAMS Updates</vt:lpstr>
      <vt:lpstr>TEAMS Priority Changes</vt:lpstr>
      <vt:lpstr>Getting your questions addressed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Green,Anson</dc:creator>
  <cp:lastModifiedBy>Goyco, Jorge A</cp:lastModifiedBy>
  <cp:revision>97</cp:revision>
  <dcterms:created xsi:type="dcterms:W3CDTF">2018-10-21T11:57:18Z</dcterms:created>
  <dcterms:modified xsi:type="dcterms:W3CDTF">2021-02-24T15:05:17Z</dcterms:modified>
  <cp:contentStatus/>
</cp:coreProperties>
</file>