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8"/>
  </p:notesMasterIdLst>
  <p:handoutMasterIdLst>
    <p:handoutMasterId r:id="rId39"/>
  </p:handoutMasterIdLst>
  <p:sldIdLst>
    <p:sldId id="267" r:id="rId2"/>
    <p:sldId id="257" r:id="rId3"/>
    <p:sldId id="304" r:id="rId4"/>
    <p:sldId id="259" r:id="rId5"/>
    <p:sldId id="258" r:id="rId6"/>
    <p:sldId id="291" r:id="rId7"/>
    <p:sldId id="301" r:id="rId8"/>
    <p:sldId id="302" r:id="rId9"/>
    <p:sldId id="278" r:id="rId10"/>
    <p:sldId id="324" r:id="rId11"/>
    <p:sldId id="325" r:id="rId12"/>
    <p:sldId id="326" r:id="rId13"/>
    <p:sldId id="327" r:id="rId14"/>
    <p:sldId id="328" r:id="rId15"/>
    <p:sldId id="329" r:id="rId16"/>
    <p:sldId id="330" r:id="rId17"/>
    <p:sldId id="331" r:id="rId18"/>
    <p:sldId id="279" r:id="rId19"/>
    <p:sldId id="280" r:id="rId20"/>
    <p:sldId id="281" r:id="rId21"/>
    <p:sldId id="282" r:id="rId22"/>
    <p:sldId id="294" r:id="rId23"/>
    <p:sldId id="308" r:id="rId24"/>
    <p:sldId id="309" r:id="rId25"/>
    <p:sldId id="310" r:id="rId26"/>
    <p:sldId id="283" r:id="rId27"/>
    <p:sldId id="284" r:id="rId28"/>
    <p:sldId id="286" r:id="rId29"/>
    <p:sldId id="287" r:id="rId30"/>
    <p:sldId id="285" r:id="rId31"/>
    <p:sldId id="332" r:id="rId32"/>
    <p:sldId id="333" r:id="rId33"/>
    <p:sldId id="334" r:id="rId34"/>
    <p:sldId id="335" r:id="rId35"/>
    <p:sldId id="336" r:id="rId36"/>
    <p:sldId id="337" r:id="rId37"/>
  </p:sldIdLst>
  <p:sldSz cx="12192000" cy="6858000"/>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ino,Patricia (Ann)" initials="S(" lastIdx="3" clrIdx="0">
    <p:extLst>
      <p:ext uri="{19B8F6BF-5375-455C-9EA6-DF929625EA0E}">
        <p15:presenceInfo xmlns:p15="http://schemas.microsoft.com/office/powerpoint/2012/main" userId="S-1-5-21-2862664940-4160232669-2498997044-67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60" autoAdjust="0"/>
  </p:normalViewPr>
  <p:slideViewPr>
    <p:cSldViewPr snapToGrid="0">
      <p:cViewPr varScale="1">
        <p:scale>
          <a:sx n="65" d="100"/>
          <a:sy n="65" d="100"/>
        </p:scale>
        <p:origin x="5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2078AE-574B-49C8-88F7-BC50F6CFDCB2}"/>
              </a:ext>
            </a:extLst>
          </p:cNvPr>
          <p:cNvSpPr>
            <a:spLocks noGrp="1"/>
          </p:cNvSpPr>
          <p:nvPr>
            <p:ph type="hdr" sz="quarter"/>
          </p:nvPr>
        </p:nvSpPr>
        <p:spPr>
          <a:xfrm>
            <a:off x="0" y="0"/>
            <a:ext cx="2971800" cy="4725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3AF719-1D56-43A7-8701-B87C70C408DA}"/>
              </a:ext>
            </a:extLst>
          </p:cNvPr>
          <p:cNvSpPr>
            <a:spLocks noGrp="1"/>
          </p:cNvSpPr>
          <p:nvPr>
            <p:ph type="dt" sz="quarter" idx="1"/>
          </p:nvPr>
        </p:nvSpPr>
        <p:spPr>
          <a:xfrm>
            <a:off x="3884613" y="0"/>
            <a:ext cx="2971800" cy="472568"/>
          </a:xfrm>
          <a:prstGeom prst="rect">
            <a:avLst/>
          </a:prstGeom>
        </p:spPr>
        <p:txBody>
          <a:bodyPr vert="horz" lIns="91440" tIns="45720" rIns="91440" bIns="45720" rtlCol="0"/>
          <a:lstStyle>
            <a:lvl1pPr algn="r">
              <a:defRPr sz="1200"/>
            </a:lvl1pPr>
          </a:lstStyle>
          <a:p>
            <a:fld id="{CF83CBAB-2230-4ACA-AA66-570085C833C5}" type="datetimeFigureOut">
              <a:rPr lang="en-US" smtClean="0"/>
              <a:t>8/10/2018</a:t>
            </a:fld>
            <a:endParaRPr lang="en-US"/>
          </a:p>
        </p:txBody>
      </p:sp>
      <p:sp>
        <p:nvSpPr>
          <p:cNvPr id="4" name="Footer Placeholder 3">
            <a:extLst>
              <a:ext uri="{FF2B5EF4-FFF2-40B4-BE49-F238E27FC236}">
                <a16:creationId xmlns:a16="http://schemas.microsoft.com/office/drawing/2014/main" id="{3B8E6314-E3E7-41C6-BB90-7DE9ABEAF8D0}"/>
              </a:ext>
            </a:extLst>
          </p:cNvPr>
          <p:cNvSpPr>
            <a:spLocks noGrp="1"/>
          </p:cNvSpPr>
          <p:nvPr>
            <p:ph type="ftr" sz="quarter" idx="2"/>
          </p:nvPr>
        </p:nvSpPr>
        <p:spPr>
          <a:xfrm>
            <a:off x="0" y="8946072"/>
            <a:ext cx="2971800" cy="4725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8B3733-BBA3-45A9-BC90-634ED8F07EB4}"/>
              </a:ext>
            </a:extLst>
          </p:cNvPr>
          <p:cNvSpPr>
            <a:spLocks noGrp="1"/>
          </p:cNvSpPr>
          <p:nvPr>
            <p:ph type="sldNum" sz="quarter" idx="3"/>
          </p:nvPr>
        </p:nvSpPr>
        <p:spPr>
          <a:xfrm>
            <a:off x="3884613" y="8946072"/>
            <a:ext cx="2971800" cy="472567"/>
          </a:xfrm>
          <a:prstGeom prst="rect">
            <a:avLst/>
          </a:prstGeom>
        </p:spPr>
        <p:txBody>
          <a:bodyPr vert="horz" lIns="91440" tIns="45720" rIns="91440" bIns="45720" rtlCol="0" anchor="b"/>
          <a:lstStyle>
            <a:lvl1pPr algn="r">
              <a:defRPr sz="1200"/>
            </a:lvl1pPr>
          </a:lstStyle>
          <a:p>
            <a:fld id="{83B23D3F-7E57-4464-8BF8-7D83E8C5D076}" type="slidenum">
              <a:rPr lang="en-US" smtClean="0"/>
              <a:t>‹#›</a:t>
            </a:fld>
            <a:endParaRPr lang="en-US"/>
          </a:p>
        </p:txBody>
      </p:sp>
    </p:spTree>
    <p:extLst>
      <p:ext uri="{BB962C8B-B14F-4D97-AF65-F5344CB8AC3E}">
        <p14:creationId xmlns:p14="http://schemas.microsoft.com/office/powerpoint/2010/main" val="429095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25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2568"/>
          </a:xfrm>
          <a:prstGeom prst="rect">
            <a:avLst/>
          </a:prstGeom>
        </p:spPr>
        <p:txBody>
          <a:bodyPr vert="horz" lIns="91440" tIns="45720" rIns="91440" bIns="45720" rtlCol="0"/>
          <a:lstStyle>
            <a:lvl1pPr algn="r">
              <a:defRPr sz="1200"/>
            </a:lvl1pPr>
          </a:lstStyle>
          <a:p>
            <a:fld id="{3FEDF00A-EE33-4E49-A01C-118C2B9DE026}" type="datetimeFigureOut">
              <a:rPr lang="en-US" smtClean="0"/>
              <a:t>8/10/2018</a:t>
            </a:fld>
            <a:endParaRPr lang="en-US"/>
          </a:p>
        </p:txBody>
      </p:sp>
      <p:sp>
        <p:nvSpPr>
          <p:cNvPr id="4" name="Slide Image Placeholder 3"/>
          <p:cNvSpPr>
            <a:spLocks noGrp="1" noRot="1" noChangeAspect="1"/>
          </p:cNvSpPr>
          <p:nvPr>
            <p:ph type="sldImg" idx="2"/>
          </p:nvPr>
        </p:nvSpPr>
        <p:spPr>
          <a:xfrm>
            <a:off x="604838" y="1177925"/>
            <a:ext cx="5648325" cy="3178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32719"/>
            <a:ext cx="5486400" cy="37085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2"/>
            <a:ext cx="2971800" cy="4725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2"/>
            <a:ext cx="2971800" cy="47256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10</a:t>
            </a:fld>
            <a:endParaRPr lang="en-US"/>
          </a:p>
        </p:txBody>
      </p:sp>
    </p:spTree>
    <p:extLst>
      <p:ext uri="{BB962C8B-B14F-4D97-AF65-F5344CB8AC3E}">
        <p14:creationId xmlns:p14="http://schemas.microsoft.com/office/powerpoint/2010/main" val="320753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11</a:t>
            </a:fld>
            <a:endParaRPr lang="en-US"/>
          </a:p>
        </p:txBody>
      </p:sp>
    </p:spTree>
    <p:extLst>
      <p:ext uri="{BB962C8B-B14F-4D97-AF65-F5344CB8AC3E}">
        <p14:creationId xmlns:p14="http://schemas.microsoft.com/office/powerpoint/2010/main" val="50396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12</a:t>
            </a:fld>
            <a:endParaRPr lang="en-US"/>
          </a:p>
        </p:txBody>
      </p:sp>
    </p:spTree>
    <p:extLst>
      <p:ext uri="{BB962C8B-B14F-4D97-AF65-F5344CB8AC3E}">
        <p14:creationId xmlns:p14="http://schemas.microsoft.com/office/powerpoint/2010/main" val="406785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13</a:t>
            </a:fld>
            <a:endParaRPr lang="en-US"/>
          </a:p>
        </p:txBody>
      </p:sp>
    </p:spTree>
    <p:extLst>
      <p:ext uri="{BB962C8B-B14F-4D97-AF65-F5344CB8AC3E}">
        <p14:creationId xmlns:p14="http://schemas.microsoft.com/office/powerpoint/2010/main" val="334254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14</a:t>
            </a:fld>
            <a:endParaRPr lang="en-US"/>
          </a:p>
        </p:txBody>
      </p:sp>
    </p:spTree>
    <p:extLst>
      <p:ext uri="{BB962C8B-B14F-4D97-AF65-F5344CB8AC3E}">
        <p14:creationId xmlns:p14="http://schemas.microsoft.com/office/powerpoint/2010/main" val="340690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15</a:t>
            </a:fld>
            <a:endParaRPr lang="en-US"/>
          </a:p>
        </p:txBody>
      </p:sp>
    </p:spTree>
    <p:extLst>
      <p:ext uri="{BB962C8B-B14F-4D97-AF65-F5344CB8AC3E}">
        <p14:creationId xmlns:p14="http://schemas.microsoft.com/office/powerpoint/2010/main" val="286168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16</a:t>
            </a:fld>
            <a:endParaRPr lang="en-US"/>
          </a:p>
        </p:txBody>
      </p:sp>
    </p:spTree>
    <p:extLst>
      <p:ext uri="{BB962C8B-B14F-4D97-AF65-F5344CB8AC3E}">
        <p14:creationId xmlns:p14="http://schemas.microsoft.com/office/powerpoint/2010/main" val="373643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17</a:t>
            </a:fld>
            <a:endParaRPr lang="en-US"/>
          </a:p>
        </p:txBody>
      </p:sp>
    </p:spTree>
    <p:extLst>
      <p:ext uri="{BB962C8B-B14F-4D97-AF65-F5344CB8AC3E}">
        <p14:creationId xmlns:p14="http://schemas.microsoft.com/office/powerpoint/2010/main" val="216886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18</a:t>
            </a:fld>
            <a:endParaRPr lang="en-US"/>
          </a:p>
        </p:txBody>
      </p:sp>
    </p:spTree>
    <p:extLst>
      <p:ext uri="{BB962C8B-B14F-4D97-AF65-F5344CB8AC3E}">
        <p14:creationId xmlns:p14="http://schemas.microsoft.com/office/powerpoint/2010/main" val="55686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19</a:t>
            </a:fld>
            <a:endParaRPr lang="en-US"/>
          </a:p>
        </p:txBody>
      </p:sp>
    </p:spTree>
    <p:extLst>
      <p:ext uri="{BB962C8B-B14F-4D97-AF65-F5344CB8AC3E}">
        <p14:creationId xmlns:p14="http://schemas.microsoft.com/office/powerpoint/2010/main" val="290702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a:t>
            </a:fld>
            <a:endParaRPr lang="en-US"/>
          </a:p>
        </p:txBody>
      </p:sp>
    </p:spTree>
    <p:extLst>
      <p:ext uri="{BB962C8B-B14F-4D97-AF65-F5344CB8AC3E}">
        <p14:creationId xmlns:p14="http://schemas.microsoft.com/office/powerpoint/2010/main" val="199559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 - LVN is a term used by Texas and California. Most other states use the term LPN- Licensed Practical Nurse. LVN and LPN are the same. Difference between LVN and RN is length of schooling.</a:t>
            </a:r>
          </a:p>
        </p:txBody>
      </p:sp>
      <p:sp>
        <p:nvSpPr>
          <p:cNvPr id="4" name="Slide Number Placeholder 3"/>
          <p:cNvSpPr>
            <a:spLocks noGrp="1"/>
          </p:cNvSpPr>
          <p:nvPr>
            <p:ph type="sldNum" sz="quarter" idx="10"/>
          </p:nvPr>
        </p:nvSpPr>
        <p:spPr/>
        <p:txBody>
          <a:bodyPr/>
          <a:lstStyle/>
          <a:p>
            <a:fld id="{72CFC57D-BE27-4F49-A912-BDAE8038FA47}" type="slidenum">
              <a:rPr lang="en-US" smtClean="0"/>
              <a:t>20</a:t>
            </a:fld>
            <a:endParaRPr lang="en-US"/>
          </a:p>
        </p:txBody>
      </p:sp>
    </p:spTree>
    <p:extLst>
      <p:ext uri="{BB962C8B-B14F-4D97-AF65-F5344CB8AC3E}">
        <p14:creationId xmlns:p14="http://schemas.microsoft.com/office/powerpoint/2010/main" val="346795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21</a:t>
            </a:fld>
            <a:endParaRPr lang="en-US"/>
          </a:p>
        </p:txBody>
      </p:sp>
    </p:spTree>
    <p:extLst>
      <p:ext uri="{BB962C8B-B14F-4D97-AF65-F5344CB8AC3E}">
        <p14:creationId xmlns:p14="http://schemas.microsoft.com/office/powerpoint/2010/main" val="2479727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23</a:t>
            </a:fld>
            <a:endParaRPr lang="en-US"/>
          </a:p>
        </p:txBody>
      </p:sp>
    </p:spTree>
    <p:extLst>
      <p:ext uri="{BB962C8B-B14F-4D97-AF65-F5344CB8AC3E}">
        <p14:creationId xmlns:p14="http://schemas.microsoft.com/office/powerpoint/2010/main" val="438811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24</a:t>
            </a:fld>
            <a:endParaRPr lang="en-US"/>
          </a:p>
        </p:txBody>
      </p:sp>
    </p:spTree>
    <p:extLst>
      <p:ext uri="{BB962C8B-B14F-4D97-AF65-F5344CB8AC3E}">
        <p14:creationId xmlns:p14="http://schemas.microsoft.com/office/powerpoint/2010/main" val="4088674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25</a:t>
            </a:fld>
            <a:endParaRPr lang="en-US"/>
          </a:p>
        </p:txBody>
      </p:sp>
    </p:spTree>
    <p:extLst>
      <p:ext uri="{BB962C8B-B14F-4D97-AF65-F5344CB8AC3E}">
        <p14:creationId xmlns:p14="http://schemas.microsoft.com/office/powerpoint/2010/main" val="356239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26</a:t>
            </a:fld>
            <a:endParaRPr lang="en-US"/>
          </a:p>
        </p:txBody>
      </p:sp>
    </p:spTree>
    <p:extLst>
      <p:ext uri="{BB962C8B-B14F-4D97-AF65-F5344CB8AC3E}">
        <p14:creationId xmlns:p14="http://schemas.microsoft.com/office/powerpoint/2010/main" val="26854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27</a:t>
            </a:fld>
            <a:endParaRPr lang="en-US"/>
          </a:p>
        </p:txBody>
      </p:sp>
    </p:spTree>
    <p:extLst>
      <p:ext uri="{BB962C8B-B14F-4D97-AF65-F5344CB8AC3E}">
        <p14:creationId xmlns:p14="http://schemas.microsoft.com/office/powerpoint/2010/main" val="514235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28</a:t>
            </a:fld>
            <a:endParaRPr lang="en-US"/>
          </a:p>
        </p:txBody>
      </p:sp>
    </p:spTree>
    <p:extLst>
      <p:ext uri="{BB962C8B-B14F-4D97-AF65-F5344CB8AC3E}">
        <p14:creationId xmlns:p14="http://schemas.microsoft.com/office/powerpoint/2010/main" val="3435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29</a:t>
            </a:fld>
            <a:endParaRPr lang="en-US"/>
          </a:p>
        </p:txBody>
      </p:sp>
    </p:spTree>
    <p:extLst>
      <p:ext uri="{BB962C8B-B14F-4D97-AF65-F5344CB8AC3E}">
        <p14:creationId xmlns:p14="http://schemas.microsoft.com/office/powerpoint/2010/main" val="1354981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30</a:t>
            </a:fld>
            <a:endParaRPr lang="en-US"/>
          </a:p>
        </p:txBody>
      </p:sp>
    </p:spTree>
    <p:extLst>
      <p:ext uri="{BB962C8B-B14F-4D97-AF65-F5344CB8AC3E}">
        <p14:creationId xmlns:p14="http://schemas.microsoft.com/office/powerpoint/2010/main" val="229389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291129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4</a:t>
            </a:fld>
            <a:endParaRPr lang="en-US"/>
          </a:p>
        </p:txBody>
      </p:sp>
    </p:spTree>
    <p:extLst>
      <p:ext uri="{BB962C8B-B14F-4D97-AF65-F5344CB8AC3E}">
        <p14:creationId xmlns:p14="http://schemas.microsoft.com/office/powerpoint/2010/main" val="17558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5</a:t>
            </a:fld>
            <a:endParaRPr lang="en-US"/>
          </a:p>
        </p:txBody>
      </p:sp>
    </p:spTree>
    <p:extLst>
      <p:ext uri="{BB962C8B-B14F-4D97-AF65-F5344CB8AC3E}">
        <p14:creationId xmlns:p14="http://schemas.microsoft.com/office/powerpoint/2010/main" val="310917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6</a:t>
            </a:fld>
            <a:endParaRPr lang="en-US"/>
          </a:p>
        </p:txBody>
      </p:sp>
    </p:spTree>
    <p:extLst>
      <p:ext uri="{BB962C8B-B14F-4D97-AF65-F5344CB8AC3E}">
        <p14:creationId xmlns:p14="http://schemas.microsoft.com/office/powerpoint/2010/main" val="326698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Anson</a:t>
            </a:r>
          </a:p>
        </p:txBody>
      </p:sp>
      <p:sp>
        <p:nvSpPr>
          <p:cNvPr id="4" name="Slide Number Placeholder 3"/>
          <p:cNvSpPr>
            <a:spLocks noGrp="1"/>
          </p:cNvSpPr>
          <p:nvPr>
            <p:ph type="sldNum" sz="quarter" idx="10"/>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12485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10"/>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256144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Charmagne</a:t>
            </a:r>
          </a:p>
        </p:txBody>
      </p:sp>
      <p:sp>
        <p:nvSpPr>
          <p:cNvPr id="4" name="Slide Number Placeholder 3"/>
          <p:cNvSpPr>
            <a:spLocks noGrp="1"/>
          </p:cNvSpPr>
          <p:nvPr>
            <p:ph type="sldNum" sz="quarter" idx="10"/>
          </p:nvPr>
        </p:nvSpPr>
        <p:spPr/>
        <p:txBody>
          <a:bodyPr/>
          <a:lstStyle/>
          <a:p>
            <a:fld id="{72CFC57D-BE27-4F49-A912-BDAE8038FA47}" type="slidenum">
              <a:rPr lang="en-US" smtClean="0"/>
              <a:t>9</a:t>
            </a:fld>
            <a:endParaRPr lang="en-US"/>
          </a:p>
        </p:txBody>
      </p:sp>
    </p:spTree>
    <p:extLst>
      <p:ext uri="{BB962C8B-B14F-4D97-AF65-F5344CB8AC3E}">
        <p14:creationId xmlns:p14="http://schemas.microsoft.com/office/powerpoint/2010/main" val="282547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8/10/2018</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
        <p:nvSpPr>
          <p:cNvPr id="15" name="Content Placeholder 14">
            <a:extLst>
              <a:ext uri="{FF2B5EF4-FFF2-40B4-BE49-F238E27FC236}">
                <a16:creationId xmlns:a16="http://schemas.microsoft.com/office/drawing/2014/main" id="{040FC922-4E4A-4933-ACEF-A31468AA4748}"/>
              </a:ext>
            </a:extLst>
          </p:cNvPr>
          <p:cNvSpPr>
            <a:spLocks noGrp="1"/>
          </p:cNvSpPr>
          <p:nvPr>
            <p:ph sz="quarter" idx="13"/>
          </p:nvPr>
        </p:nvSpPr>
        <p:spPr>
          <a:xfrm>
            <a:off x="1014413" y="549275"/>
            <a:ext cx="9082087" cy="3757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04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8/10/2018</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11"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surveymonkey.com/r/IET-Credential-Review" TargetMode="External"/><Relationship Id="rId2" Type="http://schemas.openxmlformats.org/officeDocument/2006/relationships/hyperlink" Target="http://bit.ly/IET-Credential-Review"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Into the Weeds</a:t>
            </a:r>
          </a:p>
        </p:txBody>
      </p:sp>
      <p:sp>
        <p:nvSpPr>
          <p:cNvPr id="8" name="Subtitle 7"/>
          <p:cNvSpPr>
            <a:spLocks noGrp="1"/>
          </p:cNvSpPr>
          <p:nvPr>
            <p:ph type="subTitle" idx="1"/>
          </p:nvPr>
        </p:nvSpPr>
        <p:spPr/>
        <p:txBody>
          <a:bodyPr>
            <a:normAutofit fontScale="85000" lnSpcReduction="10000"/>
          </a:bodyPr>
          <a:lstStyle/>
          <a:p>
            <a:r>
              <a:rPr lang="en-US" dirty="0"/>
              <a:t>What do we really mean by Recognized Postsecondary Credential?</a:t>
            </a:r>
          </a:p>
        </p:txBody>
      </p:sp>
      <p:sp>
        <p:nvSpPr>
          <p:cNvPr id="9" name="Text Placeholder 8"/>
          <p:cNvSpPr>
            <a:spLocks noGrp="1"/>
          </p:cNvSpPr>
          <p:nvPr>
            <p:ph type="body" sz="quarter" idx="12"/>
          </p:nvPr>
        </p:nvSpPr>
        <p:spPr/>
        <p:txBody>
          <a:bodyPr/>
          <a:lstStyle/>
          <a:p>
            <a:r>
              <a:rPr lang="en-US" dirty="0"/>
              <a:t>IET</a:t>
            </a:r>
          </a:p>
          <a:p>
            <a:r>
              <a:rPr lang="en-US" sz="1600" dirty="0"/>
              <a:t>Integrated Education and Training in Texas</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15B7-1C77-4FB0-B85F-6698D5A79085}"/>
              </a:ext>
            </a:extLst>
          </p:cNvPr>
          <p:cNvSpPr>
            <a:spLocks noGrp="1"/>
          </p:cNvSpPr>
          <p:nvPr>
            <p:ph type="title"/>
          </p:nvPr>
        </p:nvSpPr>
        <p:spPr/>
        <p:txBody>
          <a:bodyPr/>
          <a:lstStyle/>
          <a:p>
            <a:r>
              <a:rPr lang="en-US" dirty="0"/>
              <a:t>What are you doing?</a:t>
            </a:r>
          </a:p>
        </p:txBody>
      </p:sp>
      <p:sp>
        <p:nvSpPr>
          <p:cNvPr id="3" name="Text Placeholder 2">
            <a:extLst>
              <a:ext uri="{FF2B5EF4-FFF2-40B4-BE49-F238E27FC236}">
                <a16:creationId xmlns:a16="http://schemas.microsoft.com/office/drawing/2014/main" id="{2BBA5C29-E9A0-4E24-B1E6-C137EE8408E1}"/>
              </a:ext>
            </a:extLst>
          </p:cNvPr>
          <p:cNvSpPr>
            <a:spLocks noGrp="1"/>
          </p:cNvSpPr>
          <p:nvPr>
            <p:ph type="body" idx="1"/>
          </p:nvPr>
        </p:nvSpPr>
        <p:spPr/>
        <p:txBody>
          <a:bodyPr/>
          <a:lstStyle/>
          <a:p>
            <a:r>
              <a:rPr lang="en-US" dirty="0"/>
              <a:t>What is the Postsecondary Education or Training Program?</a:t>
            </a:r>
          </a:p>
        </p:txBody>
      </p:sp>
    </p:spTree>
    <p:extLst>
      <p:ext uri="{BB962C8B-B14F-4D97-AF65-F5344CB8AC3E}">
        <p14:creationId xmlns:p14="http://schemas.microsoft.com/office/powerpoint/2010/main" val="749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p:txBody>
          <a:bodyPr/>
          <a:lstStyle/>
          <a:p>
            <a:r>
              <a:rPr lang="en-US" dirty="0"/>
              <a:t>Occupational Skills Training</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80321" y="2336873"/>
            <a:ext cx="10458734" cy="3599316"/>
          </a:xfrm>
        </p:spPr>
        <p:txBody>
          <a:bodyPr>
            <a:normAutofit fontScale="92500"/>
          </a:bodyPr>
          <a:lstStyle/>
          <a:p>
            <a:pPr marL="0" indent="0" algn="ctr">
              <a:buNone/>
            </a:pPr>
            <a:r>
              <a:rPr lang="en-US" dirty="0">
                <a:latin typeface="Calibri" panose="020F0502020204030204" pitchFamily="34" charset="0"/>
                <a:ea typeface="Calibri" panose="020F0502020204030204" pitchFamily="34" charset="0"/>
                <a:cs typeface="Times New Roman" panose="02020603050405020304" pitchFamily="18" charset="0"/>
              </a:rPr>
              <a:t>Training which is designed to provide individuals with the technical skills and information required to perform a specific job or group of jobs, and can include on-the-job training</a:t>
            </a:r>
            <a:endParaRPr lang="en-US" dirty="0"/>
          </a:p>
        </p:txBody>
      </p:sp>
      <p:sp>
        <p:nvSpPr>
          <p:cNvPr id="4" name="TextBox 3">
            <a:extLst>
              <a:ext uri="{FF2B5EF4-FFF2-40B4-BE49-F238E27FC236}">
                <a16:creationId xmlns:a16="http://schemas.microsoft.com/office/drawing/2014/main" id="{43CD826B-767E-42D9-AE47-28FA77D9CFEC}"/>
              </a:ext>
            </a:extLst>
          </p:cNvPr>
          <p:cNvSpPr txBox="1"/>
          <p:nvPr/>
        </p:nvSpPr>
        <p:spPr>
          <a:xfrm>
            <a:off x="6918385" y="5803123"/>
            <a:ext cx="4675517" cy="523220"/>
          </a:xfrm>
          <a:prstGeom prst="rect">
            <a:avLst/>
          </a:prstGeom>
          <a:noFill/>
        </p:spPr>
        <p:txBody>
          <a:bodyPr wrap="square" rtlCol="0">
            <a:spAutoFit/>
          </a:bodyPr>
          <a:lstStyle/>
          <a:p>
            <a:pPr algn="r"/>
            <a:r>
              <a:rPr lang="en-US" sz="2800" dirty="0"/>
              <a:t>AEL Letter 02-16</a:t>
            </a:r>
          </a:p>
        </p:txBody>
      </p:sp>
    </p:spTree>
    <p:extLst>
      <p:ext uri="{BB962C8B-B14F-4D97-AF65-F5344CB8AC3E}">
        <p14:creationId xmlns:p14="http://schemas.microsoft.com/office/powerpoint/2010/main" val="384002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p:txBody>
          <a:bodyPr/>
          <a:lstStyle/>
          <a:p>
            <a:r>
              <a:rPr lang="en-US" dirty="0"/>
              <a:t>Skills Upgrading</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80321" y="2752435"/>
            <a:ext cx="10458734" cy="3183753"/>
          </a:xfrm>
        </p:spPr>
        <p:txBody>
          <a:bodyPr>
            <a:normAutofit/>
          </a:bodyPr>
          <a:lstStyle/>
          <a:p>
            <a:pPr marL="0" indent="0" algn="ctr">
              <a:buNone/>
            </a:pPr>
            <a:r>
              <a:rPr lang="en-US" dirty="0"/>
              <a:t>Training provided by an employer or a group of employers to upgrade the skills of employees</a:t>
            </a:r>
          </a:p>
        </p:txBody>
      </p:sp>
      <p:sp>
        <p:nvSpPr>
          <p:cNvPr id="4" name="TextBox 3">
            <a:extLst>
              <a:ext uri="{FF2B5EF4-FFF2-40B4-BE49-F238E27FC236}">
                <a16:creationId xmlns:a16="http://schemas.microsoft.com/office/drawing/2014/main" id="{FFDACF07-6FF7-4C9F-BFBB-7D852093B6DF}"/>
              </a:ext>
            </a:extLst>
          </p:cNvPr>
          <p:cNvSpPr txBox="1"/>
          <p:nvPr/>
        </p:nvSpPr>
        <p:spPr>
          <a:xfrm>
            <a:off x="6918385" y="5803123"/>
            <a:ext cx="4675517" cy="646331"/>
          </a:xfrm>
          <a:prstGeom prst="rect">
            <a:avLst/>
          </a:prstGeom>
          <a:noFill/>
        </p:spPr>
        <p:txBody>
          <a:bodyPr wrap="square" rtlCol="0">
            <a:spAutoFit/>
          </a:bodyPr>
          <a:lstStyle/>
          <a:p>
            <a:r>
              <a:rPr lang="en-US" dirty="0"/>
              <a:t>A TWC Skills Development Grant would be an example of this type of training.</a:t>
            </a:r>
          </a:p>
        </p:txBody>
      </p:sp>
    </p:spTree>
    <p:extLst>
      <p:ext uri="{BB962C8B-B14F-4D97-AF65-F5344CB8AC3E}">
        <p14:creationId xmlns:p14="http://schemas.microsoft.com/office/powerpoint/2010/main" val="303750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p:txBody>
          <a:bodyPr/>
          <a:lstStyle/>
          <a:p>
            <a:r>
              <a:rPr lang="en-US" dirty="0"/>
              <a:t>Entrepreneurial Training</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80321" y="2706255"/>
            <a:ext cx="10828188" cy="3229934"/>
          </a:xfrm>
        </p:spPr>
        <p:txBody>
          <a:bodyPr>
            <a:normAutofit fontScale="92500"/>
          </a:bodyPr>
          <a:lstStyle/>
          <a:p>
            <a:pPr marL="0" indent="0" algn="ctr">
              <a:buNone/>
            </a:pPr>
            <a:r>
              <a:rPr lang="en-US" dirty="0"/>
              <a:t>Training designed for an individual who organizes and manages any enterprise, especially a business, usually with considerable initiative and risk</a:t>
            </a:r>
          </a:p>
        </p:txBody>
      </p:sp>
    </p:spTree>
    <p:extLst>
      <p:ext uri="{BB962C8B-B14F-4D97-AF65-F5344CB8AC3E}">
        <p14:creationId xmlns:p14="http://schemas.microsoft.com/office/powerpoint/2010/main" val="400702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p:txBody>
          <a:bodyPr/>
          <a:lstStyle/>
          <a:p>
            <a:r>
              <a:rPr lang="en-US" dirty="0"/>
              <a:t>Customized Training</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80320" y="2530763"/>
            <a:ext cx="10892843" cy="4147127"/>
          </a:xfrm>
        </p:spPr>
        <p:txBody>
          <a:bodyPr>
            <a:noAutofit/>
          </a:bodyPr>
          <a:lstStyle/>
          <a:p>
            <a:r>
              <a:rPr lang="en-US" sz="2800" dirty="0"/>
              <a:t>Designed to meet the specific requirements of an employer</a:t>
            </a:r>
          </a:p>
          <a:p>
            <a:r>
              <a:rPr lang="en-US" sz="2800" dirty="0"/>
              <a:t>Is conducted with a commitment by the employer to employ an individual upon successful completion of training</a:t>
            </a:r>
          </a:p>
          <a:p>
            <a:r>
              <a:rPr lang="en-US" sz="2800" dirty="0"/>
              <a:t>Is paid for by an employer</a:t>
            </a:r>
          </a:p>
        </p:txBody>
      </p:sp>
    </p:spTree>
    <p:extLst>
      <p:ext uri="{BB962C8B-B14F-4D97-AF65-F5344CB8AC3E}">
        <p14:creationId xmlns:p14="http://schemas.microsoft.com/office/powerpoint/2010/main" val="301739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a:xfrm>
            <a:off x="64655" y="753228"/>
            <a:ext cx="10363200" cy="1080938"/>
          </a:xfrm>
        </p:spPr>
        <p:txBody>
          <a:bodyPr>
            <a:normAutofit/>
          </a:bodyPr>
          <a:lstStyle/>
          <a:p>
            <a:r>
              <a:rPr lang="en-US" sz="4600" dirty="0"/>
              <a:t>Registered Apprenticeship Training</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80320" y="2927927"/>
            <a:ext cx="10892843" cy="3749963"/>
          </a:xfrm>
        </p:spPr>
        <p:txBody>
          <a:bodyPr>
            <a:noAutofit/>
          </a:bodyPr>
          <a:lstStyle/>
          <a:p>
            <a:pPr marL="0" indent="0" algn="ctr">
              <a:buNone/>
            </a:pPr>
            <a:r>
              <a:rPr lang="en-US" sz="3200" dirty="0"/>
              <a:t>As an “earn and learn” strategy, Registered Apprenticeship offers job seekers immediate employment opportunities that pay sustainable wages and offer advancement along a career path</a:t>
            </a:r>
          </a:p>
        </p:txBody>
      </p:sp>
    </p:spTree>
    <p:extLst>
      <p:ext uri="{BB962C8B-B14F-4D97-AF65-F5344CB8AC3E}">
        <p14:creationId xmlns:p14="http://schemas.microsoft.com/office/powerpoint/2010/main" val="73752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0F45-1308-420E-A9C1-A752BE6100CB}"/>
              </a:ext>
            </a:extLst>
          </p:cNvPr>
          <p:cNvSpPr>
            <a:spLocks noGrp="1"/>
          </p:cNvSpPr>
          <p:nvPr>
            <p:ph type="title"/>
          </p:nvPr>
        </p:nvSpPr>
        <p:spPr>
          <a:xfrm>
            <a:off x="64655" y="753228"/>
            <a:ext cx="10363200" cy="1080938"/>
          </a:xfrm>
        </p:spPr>
        <p:txBody>
          <a:bodyPr>
            <a:normAutofit/>
          </a:bodyPr>
          <a:lstStyle/>
          <a:p>
            <a:r>
              <a:rPr lang="en-US" sz="4600" dirty="0"/>
              <a:t>On the Job Training (OJT)</a:t>
            </a:r>
          </a:p>
        </p:txBody>
      </p:sp>
      <p:sp>
        <p:nvSpPr>
          <p:cNvPr id="3" name="Content Placeholder 2">
            <a:extLst>
              <a:ext uri="{FF2B5EF4-FFF2-40B4-BE49-F238E27FC236}">
                <a16:creationId xmlns:a16="http://schemas.microsoft.com/office/drawing/2014/main" id="{FFD51B09-D551-4AE5-B97C-369065CDC947}"/>
              </a:ext>
            </a:extLst>
          </p:cNvPr>
          <p:cNvSpPr>
            <a:spLocks noGrp="1"/>
          </p:cNvSpPr>
          <p:nvPr>
            <p:ph idx="1"/>
          </p:nvPr>
        </p:nvSpPr>
        <p:spPr>
          <a:xfrm>
            <a:off x="649579" y="2604655"/>
            <a:ext cx="10892843" cy="3749963"/>
          </a:xfrm>
        </p:spPr>
        <p:txBody>
          <a:bodyPr>
            <a:noAutofit/>
          </a:bodyPr>
          <a:lstStyle/>
          <a:p>
            <a:pPr marL="0" indent="0">
              <a:buNone/>
            </a:pPr>
            <a:r>
              <a:rPr lang="en-US" sz="3200" dirty="0"/>
              <a:t>Provided by an employer to a paid participant while engaged in productive work and</a:t>
            </a:r>
          </a:p>
          <a:p>
            <a:pPr marL="514350" indent="-514350">
              <a:buAutoNum type="alphaLcParenBoth"/>
            </a:pPr>
            <a:r>
              <a:rPr lang="en-US" sz="3200" dirty="0"/>
              <a:t>Provides knowledge or skills essential to the full and adequate performance of the job</a:t>
            </a:r>
          </a:p>
          <a:p>
            <a:pPr marL="514350" indent="-514350">
              <a:buAutoNum type="alphaLcParenBoth"/>
            </a:pPr>
            <a:r>
              <a:rPr lang="en-US" sz="3200" dirty="0"/>
              <a:t>Provides reimbursement to the employer</a:t>
            </a:r>
          </a:p>
        </p:txBody>
      </p:sp>
    </p:spTree>
    <p:extLst>
      <p:ext uri="{BB962C8B-B14F-4D97-AF65-F5344CB8AC3E}">
        <p14:creationId xmlns:p14="http://schemas.microsoft.com/office/powerpoint/2010/main" val="229408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98A4-0AD7-4380-A675-EAC5140C307B}"/>
              </a:ext>
            </a:extLst>
          </p:cNvPr>
          <p:cNvSpPr>
            <a:spLocks noGrp="1"/>
          </p:cNvSpPr>
          <p:nvPr>
            <p:ph type="title"/>
          </p:nvPr>
        </p:nvSpPr>
        <p:spPr/>
        <p:txBody>
          <a:bodyPr/>
          <a:lstStyle/>
          <a:p>
            <a:r>
              <a:rPr lang="en-US" dirty="0"/>
              <a:t>What is the end result?</a:t>
            </a:r>
          </a:p>
        </p:txBody>
      </p:sp>
      <p:sp>
        <p:nvSpPr>
          <p:cNvPr id="3" name="Text Placeholder 2">
            <a:extLst>
              <a:ext uri="{FF2B5EF4-FFF2-40B4-BE49-F238E27FC236}">
                <a16:creationId xmlns:a16="http://schemas.microsoft.com/office/drawing/2014/main" id="{45B0F0FF-52F7-4649-82A2-F72B3D95E589}"/>
              </a:ext>
            </a:extLst>
          </p:cNvPr>
          <p:cNvSpPr>
            <a:spLocks noGrp="1"/>
          </p:cNvSpPr>
          <p:nvPr>
            <p:ph type="body" idx="1"/>
          </p:nvPr>
        </p:nvSpPr>
        <p:spPr/>
        <p:txBody>
          <a:bodyPr>
            <a:normAutofit/>
          </a:bodyPr>
          <a:lstStyle/>
          <a:p>
            <a:r>
              <a:rPr lang="en-US" sz="2400" dirty="0"/>
              <a:t>What is the credential the participant is getting?</a:t>
            </a:r>
          </a:p>
        </p:txBody>
      </p:sp>
    </p:spTree>
    <p:extLst>
      <p:ext uri="{BB962C8B-B14F-4D97-AF65-F5344CB8AC3E}">
        <p14:creationId xmlns:p14="http://schemas.microsoft.com/office/powerpoint/2010/main" val="87986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AA3-2AEA-44B7-9374-B2AD3924A058}"/>
              </a:ext>
            </a:extLst>
          </p:cNvPr>
          <p:cNvSpPr>
            <a:spLocks noGrp="1"/>
          </p:cNvSpPr>
          <p:nvPr>
            <p:ph type="title"/>
          </p:nvPr>
        </p:nvSpPr>
        <p:spPr/>
        <p:txBody>
          <a:bodyPr/>
          <a:lstStyle/>
          <a:p>
            <a:r>
              <a:rPr lang="en-US" sz="4400" dirty="0"/>
              <a:t>Industry Recognized Occupational Certificate or Certification</a:t>
            </a:r>
          </a:p>
        </p:txBody>
      </p:sp>
      <p:sp>
        <p:nvSpPr>
          <p:cNvPr id="4" name="Text Placeholder 3">
            <a:extLst>
              <a:ext uri="{FF2B5EF4-FFF2-40B4-BE49-F238E27FC236}">
                <a16:creationId xmlns:a16="http://schemas.microsoft.com/office/drawing/2014/main" id="{B444517F-A1B2-4A9C-868B-4FCBDD6D5C98}"/>
              </a:ext>
            </a:extLst>
          </p:cNvPr>
          <p:cNvSpPr>
            <a:spLocks noGrp="1"/>
          </p:cNvSpPr>
          <p:nvPr>
            <p:ph type="body" sz="half" idx="15"/>
          </p:nvPr>
        </p:nvSpPr>
        <p:spPr>
          <a:xfrm>
            <a:off x="436228" y="2089223"/>
            <a:ext cx="3293796" cy="4551722"/>
          </a:xfrm>
        </p:spPr>
        <p:txBody>
          <a:bodyPr>
            <a:normAutofit/>
          </a:bodyPr>
          <a:lstStyle/>
          <a:p>
            <a:r>
              <a:rPr lang="en-US" sz="2400" dirty="0"/>
              <a:t>Candidates are evaluated by national, independent, third party professional and industry-based organizations</a:t>
            </a:r>
          </a:p>
        </p:txBody>
      </p:sp>
      <p:sp>
        <p:nvSpPr>
          <p:cNvPr id="5" name="Text Placeholder 4">
            <a:extLst>
              <a:ext uri="{FF2B5EF4-FFF2-40B4-BE49-F238E27FC236}">
                <a16:creationId xmlns:a16="http://schemas.microsoft.com/office/drawing/2014/main" id="{48FB351D-C9D3-4C8A-95EA-4318A7371760}"/>
              </a:ext>
            </a:extLst>
          </p:cNvPr>
          <p:cNvSpPr>
            <a:spLocks noGrp="1"/>
          </p:cNvSpPr>
          <p:nvPr>
            <p:ph type="body" sz="quarter" idx="3"/>
          </p:nvPr>
        </p:nvSpPr>
        <p:spPr/>
        <p:txBody>
          <a:bodyPr/>
          <a:lstStyle/>
          <a:p>
            <a:r>
              <a:rPr lang="en-US" dirty="0"/>
              <a:t>Certified Nurse Aide</a:t>
            </a:r>
          </a:p>
        </p:txBody>
      </p:sp>
      <p:sp>
        <p:nvSpPr>
          <p:cNvPr id="6" name="Text Placeholder 5">
            <a:extLst>
              <a:ext uri="{FF2B5EF4-FFF2-40B4-BE49-F238E27FC236}">
                <a16:creationId xmlns:a16="http://schemas.microsoft.com/office/drawing/2014/main" id="{366F7084-2CEE-447F-8E7B-FA9073F35D8C}"/>
              </a:ext>
            </a:extLst>
          </p:cNvPr>
          <p:cNvSpPr>
            <a:spLocks noGrp="1"/>
          </p:cNvSpPr>
          <p:nvPr>
            <p:ph type="body" sz="half" idx="16"/>
          </p:nvPr>
        </p:nvSpPr>
        <p:spPr>
          <a:xfrm>
            <a:off x="3945470" y="3022674"/>
            <a:ext cx="3063240" cy="2052666"/>
          </a:xfrm>
        </p:spPr>
        <p:txBody>
          <a:bodyPr>
            <a:normAutofit/>
          </a:bodyPr>
          <a:lstStyle/>
          <a:p>
            <a:r>
              <a:rPr lang="en-US" sz="2400" dirty="0"/>
              <a:t>Texas Health and Human Services Commission</a:t>
            </a:r>
          </a:p>
        </p:txBody>
      </p:sp>
      <p:sp>
        <p:nvSpPr>
          <p:cNvPr id="7" name="Text Placeholder 6">
            <a:extLst>
              <a:ext uri="{FF2B5EF4-FFF2-40B4-BE49-F238E27FC236}">
                <a16:creationId xmlns:a16="http://schemas.microsoft.com/office/drawing/2014/main" id="{D102BCC6-B4B7-4210-ACF2-F45B81C8E982}"/>
              </a:ext>
            </a:extLst>
          </p:cNvPr>
          <p:cNvSpPr>
            <a:spLocks noGrp="1"/>
          </p:cNvSpPr>
          <p:nvPr>
            <p:ph type="body" sz="quarter" idx="13"/>
          </p:nvPr>
        </p:nvSpPr>
        <p:spPr/>
        <p:txBody>
          <a:bodyPr/>
          <a:lstStyle/>
          <a:p>
            <a:r>
              <a:rPr lang="en-US" dirty="0"/>
              <a:t>Level 1 Entry Welder</a:t>
            </a:r>
          </a:p>
        </p:txBody>
      </p:sp>
      <p:sp>
        <p:nvSpPr>
          <p:cNvPr id="8" name="Text Placeholder 7">
            <a:extLst>
              <a:ext uri="{FF2B5EF4-FFF2-40B4-BE49-F238E27FC236}">
                <a16:creationId xmlns:a16="http://schemas.microsoft.com/office/drawing/2014/main" id="{0454F59E-9733-456E-8F41-6F9764B756DA}"/>
              </a:ext>
            </a:extLst>
          </p:cNvPr>
          <p:cNvSpPr>
            <a:spLocks noGrp="1"/>
          </p:cNvSpPr>
          <p:nvPr>
            <p:ph type="body" sz="half" idx="17"/>
          </p:nvPr>
        </p:nvSpPr>
        <p:spPr/>
        <p:txBody>
          <a:bodyPr>
            <a:normAutofit/>
          </a:bodyPr>
          <a:lstStyle/>
          <a:p>
            <a:r>
              <a:rPr lang="en-US" sz="2000" dirty="0"/>
              <a:t>American Welding Society</a:t>
            </a:r>
          </a:p>
        </p:txBody>
      </p:sp>
      <p:sp>
        <p:nvSpPr>
          <p:cNvPr id="9" name="TextBox 8">
            <a:extLst>
              <a:ext uri="{FF2B5EF4-FFF2-40B4-BE49-F238E27FC236}">
                <a16:creationId xmlns:a16="http://schemas.microsoft.com/office/drawing/2014/main" id="{E9804CA1-2D97-4DB1-A638-A497A92D890E}"/>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172529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AA3-2AEA-44B7-9374-B2AD3924A058}"/>
              </a:ext>
            </a:extLst>
          </p:cNvPr>
          <p:cNvSpPr>
            <a:spLocks noGrp="1"/>
          </p:cNvSpPr>
          <p:nvPr>
            <p:ph type="title"/>
          </p:nvPr>
        </p:nvSpPr>
        <p:spPr/>
        <p:txBody>
          <a:bodyPr/>
          <a:lstStyle/>
          <a:p>
            <a:r>
              <a:rPr lang="en-US" sz="4400" dirty="0"/>
              <a:t>Registered Apprenticeship Program</a:t>
            </a:r>
          </a:p>
        </p:txBody>
      </p:sp>
      <p:sp>
        <p:nvSpPr>
          <p:cNvPr id="4" name="Text Placeholder 3">
            <a:extLst>
              <a:ext uri="{FF2B5EF4-FFF2-40B4-BE49-F238E27FC236}">
                <a16:creationId xmlns:a16="http://schemas.microsoft.com/office/drawing/2014/main" id="{B444517F-A1B2-4A9C-868B-4FCBDD6D5C98}"/>
              </a:ext>
            </a:extLst>
          </p:cNvPr>
          <p:cNvSpPr>
            <a:spLocks noGrp="1"/>
          </p:cNvSpPr>
          <p:nvPr>
            <p:ph type="body" sz="half" idx="15"/>
          </p:nvPr>
        </p:nvSpPr>
        <p:spPr>
          <a:xfrm>
            <a:off x="200025" y="2089223"/>
            <a:ext cx="3529999" cy="4551722"/>
          </a:xfrm>
        </p:spPr>
        <p:txBody>
          <a:bodyPr>
            <a:normAutofit/>
          </a:bodyPr>
          <a:lstStyle/>
          <a:p>
            <a:r>
              <a:rPr lang="en-US" sz="2400" dirty="0"/>
              <a:t>Issued by TWC or the </a:t>
            </a:r>
            <a:br>
              <a:rPr lang="en-US" sz="2400" dirty="0"/>
            </a:br>
            <a:r>
              <a:rPr lang="en-US" sz="2400" dirty="0"/>
              <a:t>Department of Labor’s Employment and Training</a:t>
            </a:r>
            <a:br>
              <a:rPr lang="en-US" sz="2400" dirty="0"/>
            </a:br>
            <a:r>
              <a:rPr lang="en-US" sz="2400" dirty="0"/>
              <a:t>Administration (DOLETA)</a:t>
            </a:r>
          </a:p>
        </p:txBody>
      </p:sp>
      <p:sp>
        <p:nvSpPr>
          <p:cNvPr id="5" name="Text Placeholder 4">
            <a:extLst>
              <a:ext uri="{FF2B5EF4-FFF2-40B4-BE49-F238E27FC236}">
                <a16:creationId xmlns:a16="http://schemas.microsoft.com/office/drawing/2014/main" id="{48FB351D-C9D3-4C8A-95EA-4318A7371760}"/>
              </a:ext>
            </a:extLst>
          </p:cNvPr>
          <p:cNvSpPr>
            <a:spLocks noGrp="1"/>
          </p:cNvSpPr>
          <p:nvPr>
            <p:ph type="body" sz="quarter" idx="3"/>
          </p:nvPr>
        </p:nvSpPr>
        <p:spPr>
          <a:xfrm>
            <a:off x="3956025" y="2089221"/>
            <a:ext cx="3063240" cy="3960719"/>
          </a:xfrm>
        </p:spPr>
        <p:txBody>
          <a:bodyPr/>
          <a:lstStyle/>
          <a:p>
            <a:pPr marL="0" indent="0">
              <a:buNone/>
            </a:pPr>
            <a:r>
              <a:rPr lang="en-US" dirty="0"/>
              <a:t>Waco Area Electricians JATC</a:t>
            </a:r>
          </a:p>
          <a:p>
            <a:pPr marL="0" indent="0">
              <a:buNone/>
            </a:pPr>
            <a:endParaRPr lang="en-US" dirty="0"/>
          </a:p>
        </p:txBody>
      </p:sp>
      <p:sp>
        <p:nvSpPr>
          <p:cNvPr id="7" name="Text Placeholder 6">
            <a:extLst>
              <a:ext uri="{FF2B5EF4-FFF2-40B4-BE49-F238E27FC236}">
                <a16:creationId xmlns:a16="http://schemas.microsoft.com/office/drawing/2014/main" id="{D102BCC6-B4B7-4210-ACF2-F45B81C8E982}"/>
              </a:ext>
            </a:extLst>
          </p:cNvPr>
          <p:cNvSpPr>
            <a:spLocks noGrp="1"/>
          </p:cNvSpPr>
          <p:nvPr>
            <p:ph type="body" sz="quarter" idx="13"/>
          </p:nvPr>
        </p:nvSpPr>
        <p:spPr>
          <a:xfrm>
            <a:off x="7224156" y="2094821"/>
            <a:ext cx="3070025" cy="3955120"/>
          </a:xfrm>
        </p:spPr>
        <p:txBody>
          <a:bodyPr/>
          <a:lstStyle/>
          <a:p>
            <a:r>
              <a:rPr lang="en-US" dirty="0"/>
              <a:t>Austin Carpenters &amp; Millwrights Training Center Local 1266 JATC</a:t>
            </a:r>
          </a:p>
          <a:p>
            <a:endParaRPr lang="en-US" dirty="0"/>
          </a:p>
        </p:txBody>
      </p:sp>
      <p:sp>
        <p:nvSpPr>
          <p:cNvPr id="9" name="TextBox 8">
            <a:extLst>
              <a:ext uri="{FF2B5EF4-FFF2-40B4-BE49-F238E27FC236}">
                <a16:creationId xmlns:a16="http://schemas.microsoft.com/office/drawing/2014/main" id="{61F42408-92F0-43D4-92C9-147676BAFAEB}"/>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23775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680321" y="2336873"/>
            <a:ext cx="10532624" cy="3599316"/>
          </a:xfrm>
        </p:spPr>
        <p:txBody>
          <a:bodyPr>
            <a:normAutofit/>
          </a:bodyPr>
          <a:lstStyle/>
          <a:p>
            <a:r>
              <a:rPr lang="en-US" sz="3200" dirty="0"/>
              <a:t>Anson Green</a:t>
            </a:r>
          </a:p>
          <a:p>
            <a:r>
              <a:rPr lang="en-US" sz="3200" dirty="0"/>
              <a:t>Ann Savino – Tool Demo</a:t>
            </a:r>
          </a:p>
          <a:p>
            <a:r>
              <a:rPr lang="en-US" sz="3200" dirty="0"/>
              <a:t>Charmagne Coston – Tool Demo</a:t>
            </a:r>
          </a:p>
        </p:txBody>
      </p:sp>
    </p:spTree>
    <p:extLst>
      <p:ext uri="{BB962C8B-B14F-4D97-AF65-F5344CB8AC3E}">
        <p14:creationId xmlns:p14="http://schemas.microsoft.com/office/powerpoint/2010/main" val="191461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AA3-2AEA-44B7-9374-B2AD3924A058}"/>
              </a:ext>
            </a:extLst>
          </p:cNvPr>
          <p:cNvSpPr>
            <a:spLocks noGrp="1"/>
          </p:cNvSpPr>
          <p:nvPr>
            <p:ph type="title"/>
          </p:nvPr>
        </p:nvSpPr>
        <p:spPr/>
        <p:txBody>
          <a:bodyPr/>
          <a:lstStyle/>
          <a:p>
            <a:r>
              <a:rPr lang="en-US" sz="4400" dirty="0"/>
              <a:t>Occupational License</a:t>
            </a:r>
          </a:p>
        </p:txBody>
      </p:sp>
      <p:sp>
        <p:nvSpPr>
          <p:cNvPr id="4" name="Text Placeholder 3">
            <a:extLst>
              <a:ext uri="{FF2B5EF4-FFF2-40B4-BE49-F238E27FC236}">
                <a16:creationId xmlns:a16="http://schemas.microsoft.com/office/drawing/2014/main" id="{B444517F-A1B2-4A9C-868B-4FCBDD6D5C98}"/>
              </a:ext>
            </a:extLst>
          </p:cNvPr>
          <p:cNvSpPr>
            <a:spLocks noGrp="1"/>
          </p:cNvSpPr>
          <p:nvPr>
            <p:ph type="body" sz="half" idx="15"/>
          </p:nvPr>
        </p:nvSpPr>
        <p:spPr>
          <a:xfrm>
            <a:off x="200025" y="2089223"/>
            <a:ext cx="6150441" cy="4551722"/>
          </a:xfrm>
        </p:spPr>
        <p:txBody>
          <a:bodyPr>
            <a:normAutofit/>
          </a:bodyPr>
          <a:lstStyle/>
          <a:p>
            <a:pPr marL="457200" indent="-457200">
              <a:buFont typeface="Arial" panose="020B0604020202020204" pitchFamily="34" charset="0"/>
              <a:buChar char="•"/>
            </a:pPr>
            <a:r>
              <a:rPr lang="en-US" dirty="0"/>
              <a:t>Awarded by a government-regulated agency</a:t>
            </a:r>
            <a:br>
              <a:rPr lang="en-US" dirty="0"/>
            </a:br>
            <a:endParaRPr lang="en-US" dirty="0"/>
          </a:p>
          <a:p>
            <a:pPr marL="457200" indent="-457200">
              <a:buFont typeface="Arial" panose="020B0604020202020204" pitchFamily="34" charset="0"/>
              <a:buChar char="•"/>
            </a:pPr>
            <a:r>
              <a:rPr lang="en-US" dirty="0"/>
              <a:t>Mandatory for professional practice</a:t>
            </a:r>
            <a:br>
              <a:rPr lang="en-US" dirty="0"/>
            </a:br>
            <a:r>
              <a:rPr lang="en-US" dirty="0"/>
              <a:t> </a:t>
            </a:r>
          </a:p>
          <a:p>
            <a:pPr marL="457200" indent="-457200">
              <a:buFont typeface="Arial" panose="020B0604020202020204" pitchFamily="34" charset="0"/>
              <a:buChar char="•"/>
            </a:pPr>
            <a:r>
              <a:rPr lang="en-US" dirty="0"/>
              <a:t>More heavily regulated</a:t>
            </a:r>
          </a:p>
        </p:txBody>
      </p:sp>
      <p:sp>
        <p:nvSpPr>
          <p:cNvPr id="8" name="Text Placeholder 7">
            <a:extLst>
              <a:ext uri="{FF2B5EF4-FFF2-40B4-BE49-F238E27FC236}">
                <a16:creationId xmlns:a16="http://schemas.microsoft.com/office/drawing/2014/main" id="{0454F59E-9733-456E-8F41-6F9764B756DA}"/>
              </a:ext>
            </a:extLst>
          </p:cNvPr>
          <p:cNvSpPr>
            <a:spLocks noGrp="1"/>
          </p:cNvSpPr>
          <p:nvPr>
            <p:ph type="body" sz="half" idx="17"/>
          </p:nvPr>
        </p:nvSpPr>
        <p:spPr>
          <a:xfrm>
            <a:off x="7224156" y="3022673"/>
            <a:ext cx="4967844" cy="2913513"/>
          </a:xfrm>
        </p:spPr>
        <p:txBody>
          <a:bodyPr>
            <a:normAutofit fontScale="92500" lnSpcReduction="10000"/>
          </a:bodyPr>
          <a:lstStyle/>
          <a:p>
            <a:pPr marL="457200" indent="-457200">
              <a:buFont typeface="Arial" panose="020B0604020202020204" pitchFamily="34" charset="0"/>
              <a:buChar char="•"/>
            </a:pPr>
            <a:r>
              <a:rPr lang="en-US" dirty="0"/>
              <a:t>Plumber</a:t>
            </a:r>
          </a:p>
          <a:p>
            <a:pPr marL="457200" indent="-457200">
              <a:buFont typeface="Arial" panose="020B0604020202020204" pitchFamily="34" charset="0"/>
              <a:buChar char="•"/>
            </a:pPr>
            <a:r>
              <a:rPr lang="en-US" dirty="0"/>
              <a:t>Electrician</a:t>
            </a:r>
          </a:p>
          <a:p>
            <a:pPr marL="457200" indent="-457200">
              <a:buFont typeface="Arial" panose="020B0604020202020204" pitchFamily="34" charset="0"/>
              <a:buChar char="•"/>
            </a:pPr>
            <a:r>
              <a:rPr lang="en-US" dirty="0"/>
              <a:t>Registered Nurses (RN)</a:t>
            </a:r>
          </a:p>
          <a:p>
            <a:pPr marL="457200" indent="-457200">
              <a:buFont typeface="Arial" panose="020B0604020202020204" pitchFamily="34" charset="0"/>
              <a:buChar char="•"/>
            </a:pPr>
            <a:r>
              <a:rPr lang="en-US" dirty="0"/>
              <a:t>Licensed Vocational Nurse (LVN)</a:t>
            </a:r>
          </a:p>
        </p:txBody>
      </p:sp>
      <p:sp>
        <p:nvSpPr>
          <p:cNvPr id="5" name="TextBox 4">
            <a:extLst>
              <a:ext uri="{FF2B5EF4-FFF2-40B4-BE49-F238E27FC236}">
                <a16:creationId xmlns:a16="http://schemas.microsoft.com/office/drawing/2014/main" id="{146B17A3-13C7-4915-A403-AEA6A386CB03}"/>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160207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AA3-2AEA-44B7-9374-B2AD3924A058}"/>
              </a:ext>
            </a:extLst>
          </p:cNvPr>
          <p:cNvSpPr>
            <a:spLocks noGrp="1"/>
          </p:cNvSpPr>
          <p:nvPr>
            <p:ph type="title"/>
          </p:nvPr>
        </p:nvSpPr>
        <p:spPr/>
        <p:txBody>
          <a:bodyPr/>
          <a:lstStyle/>
          <a:p>
            <a:r>
              <a:rPr lang="en-US" sz="4400" dirty="0"/>
              <a:t>Recognized State Occupational Certificate or Degree</a:t>
            </a:r>
          </a:p>
        </p:txBody>
      </p:sp>
      <p:sp>
        <p:nvSpPr>
          <p:cNvPr id="4" name="Text Placeholder 3">
            <a:extLst>
              <a:ext uri="{FF2B5EF4-FFF2-40B4-BE49-F238E27FC236}">
                <a16:creationId xmlns:a16="http://schemas.microsoft.com/office/drawing/2014/main" id="{B444517F-A1B2-4A9C-868B-4FCBDD6D5C98}"/>
              </a:ext>
            </a:extLst>
          </p:cNvPr>
          <p:cNvSpPr>
            <a:spLocks noGrp="1"/>
          </p:cNvSpPr>
          <p:nvPr>
            <p:ph type="body" sz="half" idx="15"/>
          </p:nvPr>
        </p:nvSpPr>
        <p:spPr>
          <a:xfrm>
            <a:off x="200025" y="2089223"/>
            <a:ext cx="3529999" cy="4551722"/>
          </a:xfrm>
        </p:spPr>
        <p:txBody>
          <a:bodyPr>
            <a:normAutofit/>
          </a:bodyPr>
          <a:lstStyle/>
          <a:p>
            <a:r>
              <a:rPr lang="en-US" sz="2400" dirty="0"/>
              <a:t>Awarded by institutions of higher education that are qualified to participate in federal or state financial aid programs</a:t>
            </a:r>
            <a:br>
              <a:rPr lang="en-US" dirty="0"/>
            </a:br>
            <a:endParaRPr lang="en-US" dirty="0"/>
          </a:p>
        </p:txBody>
      </p:sp>
      <p:sp>
        <p:nvSpPr>
          <p:cNvPr id="5" name="Text Placeholder 4">
            <a:extLst>
              <a:ext uri="{FF2B5EF4-FFF2-40B4-BE49-F238E27FC236}">
                <a16:creationId xmlns:a16="http://schemas.microsoft.com/office/drawing/2014/main" id="{48FB351D-C9D3-4C8A-95EA-4318A7371760}"/>
              </a:ext>
            </a:extLst>
          </p:cNvPr>
          <p:cNvSpPr>
            <a:spLocks noGrp="1"/>
          </p:cNvSpPr>
          <p:nvPr>
            <p:ph type="body" sz="quarter" idx="3"/>
          </p:nvPr>
        </p:nvSpPr>
        <p:spPr>
          <a:xfrm>
            <a:off x="8146473" y="2504859"/>
            <a:ext cx="3639127" cy="2486242"/>
          </a:xfrm>
        </p:spPr>
        <p:txBody>
          <a:bodyPr/>
          <a:lstStyle/>
          <a:p>
            <a:r>
              <a:rPr lang="en-US" sz="1800" dirty="0"/>
              <a:t>Occupational Skills Award</a:t>
            </a:r>
          </a:p>
          <a:p>
            <a:r>
              <a:rPr lang="en-US" sz="1800" dirty="0"/>
              <a:t>Level 1 Certificates</a:t>
            </a:r>
          </a:p>
          <a:p>
            <a:r>
              <a:rPr lang="en-US" sz="1800" dirty="0"/>
              <a:t>Level 2 Certificates</a:t>
            </a:r>
          </a:p>
        </p:txBody>
      </p:sp>
      <p:sp>
        <p:nvSpPr>
          <p:cNvPr id="7" name="Text Placeholder 6">
            <a:extLst>
              <a:ext uri="{FF2B5EF4-FFF2-40B4-BE49-F238E27FC236}">
                <a16:creationId xmlns:a16="http://schemas.microsoft.com/office/drawing/2014/main" id="{D102BCC6-B4B7-4210-ACF2-F45B81C8E982}"/>
              </a:ext>
            </a:extLst>
          </p:cNvPr>
          <p:cNvSpPr>
            <a:spLocks noGrp="1"/>
          </p:cNvSpPr>
          <p:nvPr>
            <p:ph type="body" sz="quarter" idx="13"/>
          </p:nvPr>
        </p:nvSpPr>
        <p:spPr>
          <a:xfrm>
            <a:off x="3943928" y="2504858"/>
            <a:ext cx="3639127" cy="2486242"/>
          </a:xfrm>
        </p:spPr>
        <p:txBody>
          <a:bodyPr/>
          <a:lstStyle/>
          <a:p>
            <a:pPr marL="457200" indent="-457200">
              <a:buFont typeface="Arial" panose="020B0604020202020204" pitchFamily="34" charset="0"/>
              <a:buChar char="•"/>
            </a:pPr>
            <a:r>
              <a:rPr lang="en-US" sz="2000" dirty="0"/>
              <a:t>Associate Degrees</a:t>
            </a:r>
          </a:p>
          <a:p>
            <a:endParaRPr lang="en-US" sz="2000" dirty="0"/>
          </a:p>
          <a:p>
            <a:pPr marL="457200" indent="-457200">
              <a:buFont typeface="Arial" panose="020B0604020202020204" pitchFamily="34" charset="0"/>
              <a:buChar char="•"/>
            </a:pPr>
            <a:r>
              <a:rPr lang="en-US" sz="2000" dirty="0"/>
              <a:t>Baccalaureate Degrees</a:t>
            </a:r>
          </a:p>
        </p:txBody>
      </p:sp>
      <p:sp>
        <p:nvSpPr>
          <p:cNvPr id="6" name="TextBox 5">
            <a:extLst>
              <a:ext uri="{FF2B5EF4-FFF2-40B4-BE49-F238E27FC236}">
                <a16:creationId xmlns:a16="http://schemas.microsoft.com/office/drawing/2014/main" id="{7B137B52-C40A-4459-9E6A-2559F1C56FE9}"/>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112356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B56-B43D-45DE-B8D3-0C954A955E16}"/>
              </a:ext>
            </a:extLst>
          </p:cNvPr>
          <p:cNvSpPr>
            <a:spLocks noGrp="1"/>
          </p:cNvSpPr>
          <p:nvPr>
            <p:ph type="title"/>
          </p:nvPr>
        </p:nvSpPr>
        <p:spPr/>
        <p:txBody>
          <a:bodyPr/>
          <a:lstStyle/>
          <a:p>
            <a:r>
              <a:rPr lang="en-US" dirty="0"/>
              <a:t>Recognized State Occupational Certificates</a:t>
            </a:r>
          </a:p>
        </p:txBody>
      </p:sp>
      <p:sp>
        <p:nvSpPr>
          <p:cNvPr id="3" name="Text Placeholder 2">
            <a:extLst>
              <a:ext uri="{FF2B5EF4-FFF2-40B4-BE49-F238E27FC236}">
                <a16:creationId xmlns:a16="http://schemas.microsoft.com/office/drawing/2014/main" id="{CA7804C2-6014-4095-B98A-2E0DB60B106E}"/>
              </a:ext>
            </a:extLst>
          </p:cNvPr>
          <p:cNvSpPr>
            <a:spLocks noGrp="1"/>
          </p:cNvSpPr>
          <p:nvPr>
            <p:ph type="body" idx="1"/>
          </p:nvPr>
        </p:nvSpPr>
        <p:spPr/>
        <p:txBody>
          <a:bodyPr/>
          <a:lstStyle/>
          <a:p>
            <a:r>
              <a:rPr lang="en-US" dirty="0"/>
              <a:t>OSA</a:t>
            </a:r>
          </a:p>
        </p:txBody>
      </p:sp>
      <p:sp>
        <p:nvSpPr>
          <p:cNvPr id="4" name="Text Placeholder 3">
            <a:extLst>
              <a:ext uri="{FF2B5EF4-FFF2-40B4-BE49-F238E27FC236}">
                <a16:creationId xmlns:a16="http://schemas.microsoft.com/office/drawing/2014/main" id="{82E7C796-B8B0-4B0D-84CA-818A0ECC04F8}"/>
              </a:ext>
            </a:extLst>
          </p:cNvPr>
          <p:cNvSpPr>
            <a:spLocks noGrp="1"/>
          </p:cNvSpPr>
          <p:nvPr>
            <p:ph type="body" sz="half" idx="15"/>
          </p:nvPr>
        </p:nvSpPr>
        <p:spPr/>
        <p:txBody>
          <a:bodyPr>
            <a:normAutofit fontScale="40000" lnSpcReduction="20000"/>
          </a:bodyPr>
          <a:lstStyle/>
          <a:p>
            <a:r>
              <a:rPr lang="en-US" dirty="0"/>
              <a:t>A credit program of 9-14 semester credit hours or a workforce continuing education program of 144-359 contact hours. Program must meet the minimum standard for program length specified in the federal Workforce Investment Act, but are too short to qualify as certificate programs on the CB program inventory (CTC CBM00M).*</a:t>
            </a:r>
          </a:p>
          <a:p>
            <a:endParaRPr lang="en-US" dirty="0"/>
          </a:p>
          <a:p>
            <a:endParaRPr lang="en-US" dirty="0"/>
          </a:p>
          <a:p>
            <a:endParaRPr lang="en-US" dirty="0"/>
          </a:p>
          <a:p>
            <a:r>
              <a:rPr lang="en-US" dirty="0"/>
              <a:t>*THECB Glossary of Terms August 2017</a:t>
            </a:r>
          </a:p>
        </p:txBody>
      </p:sp>
      <p:sp>
        <p:nvSpPr>
          <p:cNvPr id="5" name="Text Placeholder 4">
            <a:extLst>
              <a:ext uri="{FF2B5EF4-FFF2-40B4-BE49-F238E27FC236}">
                <a16:creationId xmlns:a16="http://schemas.microsoft.com/office/drawing/2014/main" id="{69A2DC31-2D54-4095-A7AB-5E7F04BE47A7}"/>
              </a:ext>
            </a:extLst>
          </p:cNvPr>
          <p:cNvSpPr>
            <a:spLocks noGrp="1"/>
          </p:cNvSpPr>
          <p:nvPr>
            <p:ph type="body" sz="quarter" idx="3"/>
          </p:nvPr>
        </p:nvSpPr>
        <p:spPr>
          <a:xfrm>
            <a:off x="3956025" y="2089222"/>
            <a:ext cx="3063240" cy="933449"/>
          </a:xfrm>
        </p:spPr>
        <p:txBody>
          <a:bodyPr>
            <a:normAutofit fontScale="92500" lnSpcReduction="20000"/>
          </a:bodyPr>
          <a:lstStyle/>
          <a:p>
            <a:pPr marL="0" indent="0">
              <a:buNone/>
            </a:pPr>
            <a:r>
              <a:rPr lang="en-US" dirty="0"/>
              <a:t>Certificate Level 1</a:t>
            </a:r>
          </a:p>
        </p:txBody>
      </p:sp>
      <p:sp>
        <p:nvSpPr>
          <p:cNvPr id="6" name="Text Placeholder 5">
            <a:extLst>
              <a:ext uri="{FF2B5EF4-FFF2-40B4-BE49-F238E27FC236}">
                <a16:creationId xmlns:a16="http://schemas.microsoft.com/office/drawing/2014/main" id="{B562FD56-A03B-465C-893F-43A227AE2B9B}"/>
              </a:ext>
            </a:extLst>
          </p:cNvPr>
          <p:cNvSpPr>
            <a:spLocks noGrp="1"/>
          </p:cNvSpPr>
          <p:nvPr>
            <p:ph type="body" sz="half" idx="16"/>
          </p:nvPr>
        </p:nvSpPr>
        <p:spPr/>
        <p:txBody>
          <a:bodyPr>
            <a:normAutofit fontScale="47500" lnSpcReduction="20000"/>
          </a:bodyPr>
          <a:lstStyle/>
          <a:p>
            <a:r>
              <a:rPr lang="en-US" dirty="0"/>
              <a:t>A workforce education program of study that consists of at least 15 and no more than 42 semester credit hours (23-63 quarter hours). Level I certificate programs are exempt from the requirements of the Texas Success Initiative, although all certificate programs must provide for local assessment and remediation of students. (CTC CBM009)*</a:t>
            </a:r>
          </a:p>
        </p:txBody>
      </p:sp>
      <p:sp>
        <p:nvSpPr>
          <p:cNvPr id="7" name="Text Placeholder 6">
            <a:extLst>
              <a:ext uri="{FF2B5EF4-FFF2-40B4-BE49-F238E27FC236}">
                <a16:creationId xmlns:a16="http://schemas.microsoft.com/office/drawing/2014/main" id="{933711D7-909D-4291-8E1E-89D80E9755E3}"/>
              </a:ext>
            </a:extLst>
          </p:cNvPr>
          <p:cNvSpPr>
            <a:spLocks noGrp="1"/>
          </p:cNvSpPr>
          <p:nvPr>
            <p:ph type="body" sz="quarter" idx="13"/>
          </p:nvPr>
        </p:nvSpPr>
        <p:spPr/>
        <p:txBody>
          <a:bodyPr>
            <a:normAutofit fontScale="92500" lnSpcReduction="20000"/>
          </a:bodyPr>
          <a:lstStyle/>
          <a:p>
            <a:r>
              <a:rPr lang="en-US" dirty="0"/>
              <a:t>Certificate Level 2</a:t>
            </a:r>
          </a:p>
        </p:txBody>
      </p:sp>
      <p:sp>
        <p:nvSpPr>
          <p:cNvPr id="8" name="Text Placeholder 7">
            <a:extLst>
              <a:ext uri="{FF2B5EF4-FFF2-40B4-BE49-F238E27FC236}">
                <a16:creationId xmlns:a16="http://schemas.microsoft.com/office/drawing/2014/main" id="{45B7A0B1-F38C-4391-AAC7-2951C71652C1}"/>
              </a:ext>
            </a:extLst>
          </p:cNvPr>
          <p:cNvSpPr>
            <a:spLocks noGrp="1"/>
          </p:cNvSpPr>
          <p:nvPr>
            <p:ph type="body" sz="half" idx="17"/>
          </p:nvPr>
        </p:nvSpPr>
        <p:spPr/>
        <p:txBody>
          <a:bodyPr>
            <a:normAutofit fontScale="55000" lnSpcReduction="20000"/>
          </a:bodyPr>
          <a:lstStyle/>
          <a:p>
            <a:r>
              <a:rPr lang="en-US" dirty="0"/>
              <a:t>A workforce education program of study that consists of at least 43 and no more than 59 semester credit hours (64-89 quarter hours). Level 2 Certificates are subject to the requirements of the Texas Success Initiative. (CTC CBM009)*</a:t>
            </a:r>
          </a:p>
        </p:txBody>
      </p:sp>
      <p:sp>
        <p:nvSpPr>
          <p:cNvPr id="9" name="TextBox 8">
            <a:extLst>
              <a:ext uri="{FF2B5EF4-FFF2-40B4-BE49-F238E27FC236}">
                <a16:creationId xmlns:a16="http://schemas.microsoft.com/office/drawing/2014/main" id="{5C9B966D-33E9-4F0C-A8CF-1AE72F342173}"/>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113841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B56-B43D-45DE-B8D3-0C954A955E16}"/>
              </a:ext>
            </a:extLst>
          </p:cNvPr>
          <p:cNvSpPr>
            <a:spLocks noGrp="1"/>
          </p:cNvSpPr>
          <p:nvPr>
            <p:ph type="title"/>
          </p:nvPr>
        </p:nvSpPr>
        <p:spPr/>
        <p:txBody>
          <a:bodyPr/>
          <a:lstStyle/>
          <a:p>
            <a:r>
              <a:rPr lang="en-US" dirty="0"/>
              <a:t>Recognized State Occupational Certificates</a:t>
            </a:r>
          </a:p>
        </p:txBody>
      </p:sp>
      <p:sp>
        <p:nvSpPr>
          <p:cNvPr id="3" name="Text Placeholder 2">
            <a:extLst>
              <a:ext uri="{FF2B5EF4-FFF2-40B4-BE49-F238E27FC236}">
                <a16:creationId xmlns:a16="http://schemas.microsoft.com/office/drawing/2014/main" id="{CA7804C2-6014-4095-B98A-2E0DB60B106E}"/>
              </a:ext>
            </a:extLst>
          </p:cNvPr>
          <p:cNvSpPr>
            <a:spLocks noGrp="1"/>
          </p:cNvSpPr>
          <p:nvPr>
            <p:ph type="body" idx="1"/>
          </p:nvPr>
        </p:nvSpPr>
        <p:spPr>
          <a:xfrm>
            <a:off x="660946" y="2079698"/>
            <a:ext cx="9793694" cy="942974"/>
          </a:xfrm>
        </p:spPr>
        <p:txBody>
          <a:bodyPr/>
          <a:lstStyle/>
          <a:p>
            <a:r>
              <a:rPr lang="en-US" dirty="0"/>
              <a:t>Occupational Skills Award (OSA)</a:t>
            </a:r>
          </a:p>
        </p:txBody>
      </p:sp>
      <p:sp>
        <p:nvSpPr>
          <p:cNvPr id="4" name="Text Placeholder 3">
            <a:extLst>
              <a:ext uri="{FF2B5EF4-FFF2-40B4-BE49-F238E27FC236}">
                <a16:creationId xmlns:a16="http://schemas.microsoft.com/office/drawing/2014/main" id="{82E7C796-B8B0-4B0D-84CA-818A0ECC04F8}"/>
              </a:ext>
            </a:extLst>
          </p:cNvPr>
          <p:cNvSpPr>
            <a:spLocks noGrp="1"/>
          </p:cNvSpPr>
          <p:nvPr>
            <p:ph type="body" sz="half" idx="15"/>
          </p:nvPr>
        </p:nvSpPr>
        <p:spPr>
          <a:xfrm>
            <a:off x="680322" y="3022673"/>
            <a:ext cx="10446116" cy="3652447"/>
          </a:xfrm>
        </p:spPr>
        <p:txBody>
          <a:bodyPr>
            <a:normAutofit fontScale="40000" lnSpcReduction="20000"/>
          </a:bodyPr>
          <a:lstStyle/>
          <a:p>
            <a:r>
              <a:rPr lang="en-US" sz="6000" dirty="0"/>
              <a:t>A credit program of 9-14 semester credit hours or a workforce continuing education program of 144-359 contact hours. Program must meet the minimum standard for program length specified in the federal Workforce Investment Act, but are too short to qualify as certificate programs on the CB program inventory (CTC CBM00M).*</a:t>
            </a:r>
          </a:p>
          <a:p>
            <a:endParaRPr lang="en-US" dirty="0"/>
          </a:p>
          <a:p>
            <a:endParaRPr lang="en-US" dirty="0"/>
          </a:p>
          <a:p>
            <a:endParaRPr lang="en-US" dirty="0"/>
          </a:p>
          <a:p>
            <a:r>
              <a:rPr lang="en-US" dirty="0"/>
              <a:t>*THECB Glossary of Terms August 2017</a:t>
            </a:r>
          </a:p>
        </p:txBody>
      </p:sp>
    </p:spTree>
    <p:extLst>
      <p:ext uri="{BB962C8B-B14F-4D97-AF65-F5344CB8AC3E}">
        <p14:creationId xmlns:p14="http://schemas.microsoft.com/office/powerpoint/2010/main" val="66012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B56-B43D-45DE-B8D3-0C954A955E16}"/>
              </a:ext>
            </a:extLst>
          </p:cNvPr>
          <p:cNvSpPr>
            <a:spLocks noGrp="1"/>
          </p:cNvSpPr>
          <p:nvPr>
            <p:ph type="title"/>
          </p:nvPr>
        </p:nvSpPr>
        <p:spPr/>
        <p:txBody>
          <a:bodyPr/>
          <a:lstStyle/>
          <a:p>
            <a:r>
              <a:rPr lang="en-US" dirty="0"/>
              <a:t>Recognized State Occupational Certificates</a:t>
            </a:r>
          </a:p>
        </p:txBody>
      </p:sp>
      <p:sp>
        <p:nvSpPr>
          <p:cNvPr id="3" name="Text Placeholder 2">
            <a:extLst>
              <a:ext uri="{FF2B5EF4-FFF2-40B4-BE49-F238E27FC236}">
                <a16:creationId xmlns:a16="http://schemas.microsoft.com/office/drawing/2014/main" id="{CA7804C2-6014-4095-B98A-2E0DB60B106E}"/>
              </a:ext>
            </a:extLst>
          </p:cNvPr>
          <p:cNvSpPr>
            <a:spLocks noGrp="1"/>
          </p:cNvSpPr>
          <p:nvPr>
            <p:ph type="body" idx="1"/>
          </p:nvPr>
        </p:nvSpPr>
        <p:spPr>
          <a:xfrm>
            <a:off x="660946" y="2079698"/>
            <a:ext cx="9793694" cy="942974"/>
          </a:xfrm>
        </p:spPr>
        <p:txBody>
          <a:bodyPr/>
          <a:lstStyle/>
          <a:p>
            <a:r>
              <a:rPr lang="en-US" dirty="0"/>
              <a:t>Certificate - Level 1</a:t>
            </a:r>
          </a:p>
        </p:txBody>
      </p:sp>
      <p:sp>
        <p:nvSpPr>
          <p:cNvPr id="4" name="Text Placeholder 3">
            <a:extLst>
              <a:ext uri="{FF2B5EF4-FFF2-40B4-BE49-F238E27FC236}">
                <a16:creationId xmlns:a16="http://schemas.microsoft.com/office/drawing/2014/main" id="{82E7C796-B8B0-4B0D-84CA-818A0ECC04F8}"/>
              </a:ext>
            </a:extLst>
          </p:cNvPr>
          <p:cNvSpPr>
            <a:spLocks noGrp="1"/>
          </p:cNvSpPr>
          <p:nvPr>
            <p:ph type="body" sz="half" idx="15"/>
          </p:nvPr>
        </p:nvSpPr>
        <p:spPr>
          <a:xfrm>
            <a:off x="680322" y="3022673"/>
            <a:ext cx="10446116" cy="3652447"/>
          </a:xfrm>
        </p:spPr>
        <p:txBody>
          <a:bodyPr>
            <a:normAutofit fontScale="40000" lnSpcReduction="20000"/>
          </a:bodyPr>
          <a:lstStyle/>
          <a:p>
            <a:r>
              <a:rPr lang="en-US" sz="6000" dirty="0"/>
              <a:t>A workforce education program of study that consists of at least 15 and no more than 42 semester credit hours (23-63 quarter hours). Level I certificate programs are exempt from the requirements of the Texas Success Initiative, although all certificate programs must provide for local assessment and remediation of students. (CTC CBM009)*</a:t>
            </a:r>
          </a:p>
          <a:p>
            <a:endParaRPr lang="en-US" dirty="0"/>
          </a:p>
          <a:p>
            <a:endParaRPr lang="en-US" dirty="0"/>
          </a:p>
          <a:p>
            <a:endParaRPr lang="en-US" dirty="0"/>
          </a:p>
          <a:p>
            <a:r>
              <a:rPr lang="en-US" dirty="0"/>
              <a:t>*THECB Glossary of Terms August 2017</a:t>
            </a:r>
          </a:p>
        </p:txBody>
      </p:sp>
    </p:spTree>
    <p:extLst>
      <p:ext uri="{BB962C8B-B14F-4D97-AF65-F5344CB8AC3E}">
        <p14:creationId xmlns:p14="http://schemas.microsoft.com/office/powerpoint/2010/main" val="292302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B56-B43D-45DE-B8D3-0C954A955E16}"/>
              </a:ext>
            </a:extLst>
          </p:cNvPr>
          <p:cNvSpPr>
            <a:spLocks noGrp="1"/>
          </p:cNvSpPr>
          <p:nvPr>
            <p:ph type="title"/>
          </p:nvPr>
        </p:nvSpPr>
        <p:spPr/>
        <p:txBody>
          <a:bodyPr/>
          <a:lstStyle/>
          <a:p>
            <a:r>
              <a:rPr lang="en-US" dirty="0"/>
              <a:t>Recognized State Occupational Certificates</a:t>
            </a:r>
          </a:p>
        </p:txBody>
      </p:sp>
      <p:sp>
        <p:nvSpPr>
          <p:cNvPr id="3" name="Text Placeholder 2">
            <a:extLst>
              <a:ext uri="{FF2B5EF4-FFF2-40B4-BE49-F238E27FC236}">
                <a16:creationId xmlns:a16="http://schemas.microsoft.com/office/drawing/2014/main" id="{CA7804C2-6014-4095-B98A-2E0DB60B106E}"/>
              </a:ext>
            </a:extLst>
          </p:cNvPr>
          <p:cNvSpPr>
            <a:spLocks noGrp="1"/>
          </p:cNvSpPr>
          <p:nvPr>
            <p:ph type="body" idx="1"/>
          </p:nvPr>
        </p:nvSpPr>
        <p:spPr>
          <a:xfrm>
            <a:off x="660946" y="2079698"/>
            <a:ext cx="9793694" cy="942974"/>
          </a:xfrm>
        </p:spPr>
        <p:txBody>
          <a:bodyPr/>
          <a:lstStyle/>
          <a:p>
            <a:r>
              <a:rPr lang="en-US" dirty="0"/>
              <a:t>Certificate - Level 2</a:t>
            </a:r>
          </a:p>
        </p:txBody>
      </p:sp>
      <p:sp>
        <p:nvSpPr>
          <p:cNvPr id="4" name="Text Placeholder 3">
            <a:extLst>
              <a:ext uri="{FF2B5EF4-FFF2-40B4-BE49-F238E27FC236}">
                <a16:creationId xmlns:a16="http://schemas.microsoft.com/office/drawing/2014/main" id="{82E7C796-B8B0-4B0D-84CA-818A0ECC04F8}"/>
              </a:ext>
            </a:extLst>
          </p:cNvPr>
          <p:cNvSpPr>
            <a:spLocks noGrp="1"/>
          </p:cNvSpPr>
          <p:nvPr>
            <p:ph type="body" sz="half" idx="15"/>
          </p:nvPr>
        </p:nvSpPr>
        <p:spPr>
          <a:xfrm>
            <a:off x="680322" y="3022673"/>
            <a:ext cx="10446116" cy="3652447"/>
          </a:xfrm>
        </p:spPr>
        <p:txBody>
          <a:bodyPr>
            <a:normAutofit fontScale="40000" lnSpcReduction="20000"/>
          </a:bodyPr>
          <a:lstStyle/>
          <a:p>
            <a:r>
              <a:rPr lang="en-US" sz="6000" dirty="0"/>
              <a:t>A workforce education program of study that consists of at least 43 and no more than 59 semester credit hours (64-89 quarter hours). Level 2 Certificates are subject to the requirements of the Texas Success Initiative. (CTC CBM009)*</a:t>
            </a:r>
          </a:p>
          <a:p>
            <a:endParaRPr lang="en-US" dirty="0"/>
          </a:p>
          <a:p>
            <a:endParaRPr lang="en-US" dirty="0"/>
          </a:p>
          <a:p>
            <a:endParaRPr lang="en-US" dirty="0"/>
          </a:p>
          <a:p>
            <a:r>
              <a:rPr lang="en-US" dirty="0"/>
              <a:t>*THECB Glossary of Terms August 2017</a:t>
            </a:r>
          </a:p>
        </p:txBody>
      </p:sp>
    </p:spTree>
    <p:extLst>
      <p:ext uri="{BB962C8B-B14F-4D97-AF65-F5344CB8AC3E}">
        <p14:creationId xmlns:p14="http://schemas.microsoft.com/office/powerpoint/2010/main" val="348171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DAA3-2AEA-44B7-9374-B2AD3924A058}"/>
              </a:ext>
            </a:extLst>
          </p:cNvPr>
          <p:cNvSpPr>
            <a:spLocks noGrp="1"/>
          </p:cNvSpPr>
          <p:nvPr>
            <p:ph type="title"/>
          </p:nvPr>
        </p:nvSpPr>
        <p:spPr/>
        <p:txBody>
          <a:bodyPr/>
          <a:lstStyle/>
          <a:p>
            <a:r>
              <a:rPr lang="en-US" sz="4400" dirty="0"/>
              <a:t>Recognized non-credit Continuing Education Credential (CE)</a:t>
            </a:r>
          </a:p>
        </p:txBody>
      </p:sp>
      <p:sp>
        <p:nvSpPr>
          <p:cNvPr id="4" name="Text Placeholder 3">
            <a:extLst>
              <a:ext uri="{FF2B5EF4-FFF2-40B4-BE49-F238E27FC236}">
                <a16:creationId xmlns:a16="http://schemas.microsoft.com/office/drawing/2014/main" id="{B444517F-A1B2-4A9C-868B-4FCBDD6D5C98}"/>
              </a:ext>
            </a:extLst>
          </p:cNvPr>
          <p:cNvSpPr>
            <a:spLocks noGrp="1"/>
          </p:cNvSpPr>
          <p:nvPr>
            <p:ph type="body" sz="half" idx="15"/>
          </p:nvPr>
        </p:nvSpPr>
        <p:spPr>
          <a:xfrm>
            <a:off x="200025" y="2089223"/>
            <a:ext cx="6681066" cy="4551722"/>
          </a:xfrm>
        </p:spPr>
        <p:txBody>
          <a:bodyPr>
            <a:normAutofit fontScale="70000" lnSpcReduction="20000"/>
          </a:bodyPr>
          <a:lstStyle/>
          <a:p>
            <a:pPr marL="457200" indent="-457200">
              <a:buFont typeface="Arial" panose="020B0604020202020204" pitchFamily="34" charset="0"/>
              <a:buChar char="•"/>
            </a:pPr>
            <a:r>
              <a:rPr lang="en-US" dirty="0"/>
              <a:t>Awarded by institutions of higher education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Must teach the same workforce related content and skills as for-credit postsecondary education and training programs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Must be listed in the college’s approved inventory of programs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Provide graduates with an official transcript</a:t>
            </a:r>
          </a:p>
        </p:txBody>
      </p:sp>
      <p:sp>
        <p:nvSpPr>
          <p:cNvPr id="7" name="Text Placeholder 6">
            <a:extLst>
              <a:ext uri="{FF2B5EF4-FFF2-40B4-BE49-F238E27FC236}">
                <a16:creationId xmlns:a16="http://schemas.microsoft.com/office/drawing/2014/main" id="{D102BCC6-B4B7-4210-ACF2-F45B81C8E982}"/>
              </a:ext>
            </a:extLst>
          </p:cNvPr>
          <p:cNvSpPr>
            <a:spLocks noGrp="1"/>
          </p:cNvSpPr>
          <p:nvPr>
            <p:ph type="body" sz="quarter" idx="13"/>
          </p:nvPr>
        </p:nvSpPr>
        <p:spPr/>
        <p:txBody>
          <a:bodyPr/>
          <a:lstStyle/>
          <a:p>
            <a:r>
              <a:rPr lang="en-US" dirty="0"/>
              <a:t>Occupational Skills Award</a:t>
            </a:r>
          </a:p>
        </p:txBody>
      </p:sp>
      <p:sp>
        <p:nvSpPr>
          <p:cNvPr id="8" name="Text Placeholder 7">
            <a:extLst>
              <a:ext uri="{FF2B5EF4-FFF2-40B4-BE49-F238E27FC236}">
                <a16:creationId xmlns:a16="http://schemas.microsoft.com/office/drawing/2014/main" id="{0454F59E-9733-456E-8F41-6F9764B756DA}"/>
              </a:ext>
            </a:extLst>
          </p:cNvPr>
          <p:cNvSpPr>
            <a:spLocks noGrp="1"/>
          </p:cNvSpPr>
          <p:nvPr>
            <p:ph type="body" sz="half" idx="17"/>
          </p:nvPr>
        </p:nvSpPr>
        <p:spPr>
          <a:xfrm>
            <a:off x="7224156" y="3022673"/>
            <a:ext cx="3236916" cy="2913513"/>
          </a:xfrm>
        </p:spPr>
        <p:txBody>
          <a:bodyPr>
            <a:normAutofit fontScale="85000" lnSpcReduction="10000"/>
          </a:bodyPr>
          <a:lstStyle/>
          <a:p>
            <a:r>
              <a:rPr lang="en-US" dirty="0"/>
              <a:t>As defined in the THECB Guidelines for Instructional Programs in Workforce Education (GIPWE)</a:t>
            </a:r>
            <a:endParaRPr lang="en-US" sz="2400" b="1" dirty="0"/>
          </a:p>
        </p:txBody>
      </p:sp>
    </p:spTree>
    <p:extLst>
      <p:ext uri="{BB962C8B-B14F-4D97-AF65-F5344CB8AC3E}">
        <p14:creationId xmlns:p14="http://schemas.microsoft.com/office/powerpoint/2010/main" val="103659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82B0-DCEE-4EAD-8783-41D316ECE2F8}"/>
              </a:ext>
            </a:extLst>
          </p:cNvPr>
          <p:cNvSpPr>
            <a:spLocks noGrp="1"/>
          </p:cNvSpPr>
          <p:nvPr>
            <p:ph type="title"/>
          </p:nvPr>
        </p:nvSpPr>
        <p:spPr/>
        <p:txBody>
          <a:bodyPr/>
          <a:lstStyle/>
          <a:p>
            <a:r>
              <a:rPr lang="en-US" dirty="0"/>
              <a:t>Disallowed Credentials</a:t>
            </a:r>
          </a:p>
        </p:txBody>
      </p:sp>
      <p:sp>
        <p:nvSpPr>
          <p:cNvPr id="3" name="Content Placeholder 2">
            <a:extLst>
              <a:ext uri="{FF2B5EF4-FFF2-40B4-BE49-F238E27FC236}">
                <a16:creationId xmlns:a16="http://schemas.microsoft.com/office/drawing/2014/main" id="{1BAEB3C0-71F0-46A0-9FB7-F37E05D3B87A}"/>
              </a:ext>
            </a:extLst>
          </p:cNvPr>
          <p:cNvSpPr>
            <a:spLocks noGrp="1"/>
          </p:cNvSpPr>
          <p:nvPr>
            <p:ph idx="1"/>
          </p:nvPr>
        </p:nvSpPr>
        <p:spPr/>
        <p:txBody>
          <a:bodyPr>
            <a:normAutofit fontScale="77500" lnSpcReduction="20000"/>
          </a:bodyPr>
          <a:lstStyle/>
          <a:p>
            <a:pPr marL="0" indent="0" algn="ctr">
              <a:buNone/>
            </a:pPr>
            <a:r>
              <a:rPr lang="en-US" b="1" dirty="0"/>
              <a:t>Certificates or Certifications that do not document the measurable technical or industry/ occupational skills necessary to find employment or advance within an occupation</a:t>
            </a:r>
          </a:p>
        </p:txBody>
      </p:sp>
      <p:sp>
        <p:nvSpPr>
          <p:cNvPr id="4" name="TextBox 3">
            <a:extLst>
              <a:ext uri="{FF2B5EF4-FFF2-40B4-BE49-F238E27FC236}">
                <a16:creationId xmlns:a16="http://schemas.microsoft.com/office/drawing/2014/main" id="{2D8751FF-3B61-42AD-9896-1A39AC052B49}"/>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322148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6536-8151-4F90-ADEF-DD567D04479D}"/>
              </a:ext>
            </a:extLst>
          </p:cNvPr>
          <p:cNvSpPr>
            <a:spLocks noGrp="1"/>
          </p:cNvSpPr>
          <p:nvPr>
            <p:ph type="title"/>
          </p:nvPr>
        </p:nvSpPr>
        <p:spPr/>
        <p:txBody>
          <a:bodyPr/>
          <a:lstStyle/>
          <a:p>
            <a:r>
              <a:rPr lang="en-US" dirty="0"/>
              <a:t>Disallowed Credentials</a:t>
            </a:r>
          </a:p>
        </p:txBody>
      </p:sp>
      <p:sp>
        <p:nvSpPr>
          <p:cNvPr id="3" name="Content Placeholder 2">
            <a:extLst>
              <a:ext uri="{FF2B5EF4-FFF2-40B4-BE49-F238E27FC236}">
                <a16:creationId xmlns:a16="http://schemas.microsoft.com/office/drawing/2014/main" id="{CDAB287E-6E9B-450E-8188-4F43995877EC}"/>
              </a:ext>
            </a:extLst>
          </p:cNvPr>
          <p:cNvSpPr>
            <a:spLocks noGrp="1"/>
          </p:cNvSpPr>
          <p:nvPr>
            <p:ph idx="1"/>
          </p:nvPr>
        </p:nvSpPr>
        <p:spPr>
          <a:xfrm>
            <a:off x="92365" y="2336873"/>
            <a:ext cx="12099636" cy="4341018"/>
          </a:xfrm>
        </p:spPr>
        <p:txBody>
          <a:bodyPr>
            <a:normAutofit/>
          </a:bodyPr>
          <a:lstStyle/>
          <a:p>
            <a:r>
              <a:rPr lang="en-US" sz="3600" dirty="0"/>
              <a:t>Certificates Awarded by Boards</a:t>
            </a:r>
          </a:p>
          <a:p>
            <a:r>
              <a:rPr lang="en-US" sz="3600" dirty="0"/>
              <a:t>Certificates of completion awarded for attendance or meeting criteria</a:t>
            </a:r>
          </a:p>
        </p:txBody>
      </p:sp>
      <p:sp>
        <p:nvSpPr>
          <p:cNvPr id="4" name="TextBox 3">
            <a:extLst>
              <a:ext uri="{FF2B5EF4-FFF2-40B4-BE49-F238E27FC236}">
                <a16:creationId xmlns:a16="http://schemas.microsoft.com/office/drawing/2014/main" id="{8A9F4F0C-DE76-4F80-9826-9FA10D6EC91E}"/>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422874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6536-8151-4F90-ADEF-DD567D04479D}"/>
              </a:ext>
            </a:extLst>
          </p:cNvPr>
          <p:cNvSpPr>
            <a:spLocks noGrp="1"/>
          </p:cNvSpPr>
          <p:nvPr>
            <p:ph type="title"/>
          </p:nvPr>
        </p:nvSpPr>
        <p:spPr/>
        <p:txBody>
          <a:bodyPr/>
          <a:lstStyle/>
          <a:p>
            <a:r>
              <a:rPr lang="en-US" dirty="0"/>
              <a:t>Disallowed Credentials</a:t>
            </a:r>
          </a:p>
        </p:txBody>
      </p:sp>
      <p:sp>
        <p:nvSpPr>
          <p:cNvPr id="3" name="Content Placeholder 2">
            <a:extLst>
              <a:ext uri="{FF2B5EF4-FFF2-40B4-BE49-F238E27FC236}">
                <a16:creationId xmlns:a16="http://schemas.microsoft.com/office/drawing/2014/main" id="{CDAB287E-6E9B-450E-8188-4F43995877EC}"/>
              </a:ext>
            </a:extLst>
          </p:cNvPr>
          <p:cNvSpPr>
            <a:spLocks noGrp="1"/>
          </p:cNvSpPr>
          <p:nvPr>
            <p:ph idx="1"/>
          </p:nvPr>
        </p:nvSpPr>
        <p:spPr>
          <a:xfrm>
            <a:off x="92365" y="2336873"/>
            <a:ext cx="12099636" cy="4341018"/>
          </a:xfrm>
        </p:spPr>
        <p:txBody>
          <a:bodyPr>
            <a:normAutofit lnSpcReduction="10000"/>
          </a:bodyPr>
          <a:lstStyle/>
          <a:p>
            <a:r>
              <a:rPr lang="en-US" sz="3200" dirty="0"/>
              <a:t>Certificate of completion awarded by an education institution for a Microsoft Office Preparation course</a:t>
            </a:r>
          </a:p>
          <a:p>
            <a:r>
              <a:rPr lang="en-US" sz="3200" dirty="0"/>
              <a:t>Work-readiness certificates</a:t>
            </a:r>
          </a:p>
          <a:p>
            <a:r>
              <a:rPr lang="en-US" sz="3200" dirty="0"/>
              <a:t>Certificates or certifications for short-term interim credentials</a:t>
            </a:r>
          </a:p>
          <a:p>
            <a:pPr lvl="1"/>
            <a:r>
              <a:rPr lang="en-US" sz="2800" dirty="0"/>
              <a:t>OSHA 10 –Hour course completion card</a:t>
            </a:r>
          </a:p>
          <a:p>
            <a:pPr lvl="1"/>
            <a:r>
              <a:rPr lang="en-US" sz="2800" dirty="0" err="1"/>
              <a:t>ServSafe</a:t>
            </a:r>
            <a:endParaRPr lang="en-US" sz="2800" dirty="0"/>
          </a:p>
          <a:p>
            <a:endParaRPr lang="en-US" sz="3200" b="1" dirty="0"/>
          </a:p>
        </p:txBody>
      </p:sp>
      <p:sp>
        <p:nvSpPr>
          <p:cNvPr id="4" name="TextBox 3">
            <a:extLst>
              <a:ext uri="{FF2B5EF4-FFF2-40B4-BE49-F238E27FC236}">
                <a16:creationId xmlns:a16="http://schemas.microsoft.com/office/drawing/2014/main" id="{E84A68BB-3A16-4146-AFDD-FB4C72909F09}"/>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61830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E57E-E9A9-48F6-B4BB-8AF9110B50E3}"/>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63165F47-00A5-41C5-8331-31E0DCFF8A38}"/>
              </a:ext>
            </a:extLst>
          </p:cNvPr>
          <p:cNvSpPr>
            <a:spLocks noGrp="1"/>
          </p:cNvSpPr>
          <p:nvPr>
            <p:ph idx="1"/>
          </p:nvPr>
        </p:nvSpPr>
        <p:spPr/>
        <p:txBody>
          <a:bodyPr/>
          <a:lstStyle/>
          <a:p>
            <a:r>
              <a:rPr lang="en-US" dirty="0"/>
              <a:t>Provide additional depth and guidance on the requirements for IET Credentials</a:t>
            </a:r>
          </a:p>
        </p:txBody>
      </p:sp>
    </p:spTree>
    <p:extLst>
      <p:ext uri="{BB962C8B-B14F-4D97-AF65-F5344CB8AC3E}">
        <p14:creationId xmlns:p14="http://schemas.microsoft.com/office/powerpoint/2010/main" val="188323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BB56-1D30-4592-80E2-6F06CFEA8589}"/>
              </a:ext>
            </a:extLst>
          </p:cNvPr>
          <p:cNvSpPr>
            <a:spLocks noGrp="1"/>
          </p:cNvSpPr>
          <p:nvPr>
            <p:ph type="title"/>
          </p:nvPr>
        </p:nvSpPr>
        <p:spPr/>
        <p:txBody>
          <a:bodyPr/>
          <a:lstStyle/>
          <a:p>
            <a:r>
              <a:rPr lang="en-US" dirty="0"/>
              <a:t>MSG Note – Skills Progression, Type 5</a:t>
            </a:r>
          </a:p>
        </p:txBody>
      </p:sp>
      <p:sp>
        <p:nvSpPr>
          <p:cNvPr id="3" name="Text Placeholder 2">
            <a:extLst>
              <a:ext uri="{FF2B5EF4-FFF2-40B4-BE49-F238E27FC236}">
                <a16:creationId xmlns:a16="http://schemas.microsoft.com/office/drawing/2014/main" id="{814013B8-68BF-40AD-8AB4-30A682C5B4CB}"/>
              </a:ext>
            </a:extLst>
          </p:cNvPr>
          <p:cNvSpPr>
            <a:spLocks noGrp="1"/>
          </p:cNvSpPr>
          <p:nvPr>
            <p:ph type="body" idx="1"/>
          </p:nvPr>
        </p:nvSpPr>
        <p:spPr>
          <a:xfrm>
            <a:off x="680318" y="2336874"/>
            <a:ext cx="3049705" cy="2536892"/>
          </a:xfrm>
        </p:spPr>
        <p:txBody>
          <a:bodyPr/>
          <a:lstStyle/>
          <a:p>
            <a:r>
              <a:rPr lang="en-US" dirty="0"/>
              <a:t>EPA 8-Hour Course Completion Card</a:t>
            </a:r>
          </a:p>
        </p:txBody>
      </p:sp>
      <p:sp>
        <p:nvSpPr>
          <p:cNvPr id="5" name="Text Placeholder 4">
            <a:extLst>
              <a:ext uri="{FF2B5EF4-FFF2-40B4-BE49-F238E27FC236}">
                <a16:creationId xmlns:a16="http://schemas.microsoft.com/office/drawing/2014/main" id="{88D4C305-4CD4-4852-81DD-21F3E947E717}"/>
              </a:ext>
            </a:extLst>
          </p:cNvPr>
          <p:cNvSpPr>
            <a:spLocks noGrp="1"/>
          </p:cNvSpPr>
          <p:nvPr>
            <p:ph type="body" sz="half" idx="18"/>
          </p:nvPr>
        </p:nvSpPr>
        <p:spPr/>
        <p:txBody>
          <a:bodyPr>
            <a:normAutofit fontScale="92500"/>
          </a:bodyPr>
          <a:lstStyle/>
          <a:p>
            <a:r>
              <a:rPr lang="en-US" dirty="0"/>
              <a:t>HVAC Level 1 Certificate Program</a:t>
            </a:r>
          </a:p>
        </p:txBody>
      </p:sp>
      <p:sp>
        <p:nvSpPr>
          <p:cNvPr id="6" name="Text Placeholder 5">
            <a:extLst>
              <a:ext uri="{FF2B5EF4-FFF2-40B4-BE49-F238E27FC236}">
                <a16:creationId xmlns:a16="http://schemas.microsoft.com/office/drawing/2014/main" id="{283B6E40-7780-471B-A4B2-8A2BAA333E7F}"/>
              </a:ext>
            </a:extLst>
          </p:cNvPr>
          <p:cNvSpPr>
            <a:spLocks noGrp="1"/>
          </p:cNvSpPr>
          <p:nvPr>
            <p:ph type="body" sz="quarter" idx="3"/>
          </p:nvPr>
        </p:nvSpPr>
        <p:spPr>
          <a:xfrm>
            <a:off x="3945471" y="2336874"/>
            <a:ext cx="3063240" cy="2536892"/>
          </a:xfrm>
        </p:spPr>
        <p:txBody>
          <a:bodyPr/>
          <a:lstStyle/>
          <a:p>
            <a:r>
              <a:rPr lang="en-US" dirty="0"/>
              <a:t>OSHA 10-Hour Course Completion Card</a:t>
            </a:r>
          </a:p>
        </p:txBody>
      </p:sp>
      <p:sp>
        <p:nvSpPr>
          <p:cNvPr id="8" name="Text Placeholder 7">
            <a:extLst>
              <a:ext uri="{FF2B5EF4-FFF2-40B4-BE49-F238E27FC236}">
                <a16:creationId xmlns:a16="http://schemas.microsoft.com/office/drawing/2014/main" id="{56E57F56-3BA5-41D3-B53D-CBD92D510470}"/>
              </a:ext>
            </a:extLst>
          </p:cNvPr>
          <p:cNvSpPr>
            <a:spLocks noGrp="1"/>
          </p:cNvSpPr>
          <p:nvPr>
            <p:ph type="body" sz="half" idx="19"/>
          </p:nvPr>
        </p:nvSpPr>
        <p:spPr/>
        <p:txBody>
          <a:bodyPr>
            <a:normAutofit fontScale="85000" lnSpcReduction="20000"/>
          </a:bodyPr>
          <a:lstStyle/>
          <a:p>
            <a:r>
              <a:rPr lang="en-US" dirty="0"/>
              <a:t>Building Maintenance Level 1 Certificate Program</a:t>
            </a:r>
          </a:p>
        </p:txBody>
      </p:sp>
      <p:sp>
        <p:nvSpPr>
          <p:cNvPr id="9" name="Text Placeholder 8">
            <a:extLst>
              <a:ext uri="{FF2B5EF4-FFF2-40B4-BE49-F238E27FC236}">
                <a16:creationId xmlns:a16="http://schemas.microsoft.com/office/drawing/2014/main" id="{FD7A40D5-DE9D-4A91-9A2D-6F6FE32705CB}"/>
              </a:ext>
            </a:extLst>
          </p:cNvPr>
          <p:cNvSpPr>
            <a:spLocks noGrp="1"/>
          </p:cNvSpPr>
          <p:nvPr>
            <p:ph type="body" sz="quarter" idx="13"/>
          </p:nvPr>
        </p:nvSpPr>
        <p:spPr>
          <a:xfrm>
            <a:off x="7230678" y="2336874"/>
            <a:ext cx="3063505" cy="2536892"/>
          </a:xfrm>
        </p:spPr>
        <p:txBody>
          <a:bodyPr/>
          <a:lstStyle/>
          <a:p>
            <a:r>
              <a:rPr lang="en-US" dirty="0"/>
              <a:t>CPR/First Aid Certification</a:t>
            </a:r>
          </a:p>
        </p:txBody>
      </p:sp>
      <p:sp>
        <p:nvSpPr>
          <p:cNvPr id="11" name="Text Placeholder 10">
            <a:extLst>
              <a:ext uri="{FF2B5EF4-FFF2-40B4-BE49-F238E27FC236}">
                <a16:creationId xmlns:a16="http://schemas.microsoft.com/office/drawing/2014/main" id="{C741AE0C-86C1-42B6-98E4-599BA39B490E}"/>
              </a:ext>
            </a:extLst>
          </p:cNvPr>
          <p:cNvSpPr>
            <a:spLocks noGrp="1"/>
          </p:cNvSpPr>
          <p:nvPr>
            <p:ph type="body" sz="half" idx="20"/>
          </p:nvPr>
        </p:nvSpPr>
        <p:spPr/>
        <p:txBody>
          <a:bodyPr>
            <a:normAutofit fontScale="92500"/>
          </a:bodyPr>
          <a:lstStyle/>
          <a:p>
            <a:r>
              <a:rPr lang="en-US" dirty="0"/>
              <a:t>Part of CNA or EMT Basic requirements</a:t>
            </a:r>
          </a:p>
        </p:txBody>
      </p:sp>
      <p:sp>
        <p:nvSpPr>
          <p:cNvPr id="10" name="TextBox 9">
            <a:extLst>
              <a:ext uri="{FF2B5EF4-FFF2-40B4-BE49-F238E27FC236}">
                <a16:creationId xmlns:a16="http://schemas.microsoft.com/office/drawing/2014/main" id="{81CF710F-A881-4F7A-ABC6-4A5456560667}"/>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128493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F178-3415-4945-81F1-7FF214417D45}"/>
              </a:ext>
            </a:extLst>
          </p:cNvPr>
          <p:cNvSpPr>
            <a:spLocks noGrp="1"/>
          </p:cNvSpPr>
          <p:nvPr>
            <p:ph type="title"/>
          </p:nvPr>
        </p:nvSpPr>
        <p:spPr/>
        <p:txBody>
          <a:bodyPr/>
          <a:lstStyle/>
          <a:p>
            <a:r>
              <a:rPr lang="en-US" dirty="0"/>
              <a:t>Credential Tool DEMO</a:t>
            </a:r>
          </a:p>
        </p:txBody>
      </p:sp>
    </p:spTree>
    <p:extLst>
      <p:ext uri="{BB962C8B-B14F-4D97-AF65-F5344CB8AC3E}">
        <p14:creationId xmlns:p14="http://schemas.microsoft.com/office/powerpoint/2010/main" val="312432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92B4-F8CF-4B86-BA1C-34E145FF7772}"/>
              </a:ext>
            </a:extLst>
          </p:cNvPr>
          <p:cNvSpPr>
            <a:spLocks noGrp="1"/>
          </p:cNvSpPr>
          <p:nvPr>
            <p:ph type="title"/>
          </p:nvPr>
        </p:nvSpPr>
        <p:spPr/>
        <p:txBody>
          <a:bodyPr/>
          <a:lstStyle/>
          <a:p>
            <a:r>
              <a:rPr lang="en-US" dirty="0"/>
              <a:t>Question &amp; Answer</a:t>
            </a:r>
          </a:p>
        </p:txBody>
      </p:sp>
      <p:sp>
        <p:nvSpPr>
          <p:cNvPr id="3" name="Text Placeholder 2">
            <a:extLst>
              <a:ext uri="{FF2B5EF4-FFF2-40B4-BE49-F238E27FC236}">
                <a16:creationId xmlns:a16="http://schemas.microsoft.com/office/drawing/2014/main" id="{7E2055A9-DE28-47CF-90D2-5082D4843D75}"/>
              </a:ext>
            </a:extLst>
          </p:cNvPr>
          <p:cNvSpPr>
            <a:spLocks noGrp="1"/>
          </p:cNvSpPr>
          <p:nvPr>
            <p:ph type="body" sz="half" idx="2"/>
          </p:nvPr>
        </p:nvSpPr>
        <p:spPr/>
        <p:txBody>
          <a:bodyPr/>
          <a:lstStyle/>
          <a:p>
            <a:r>
              <a:rPr lang="en-US" dirty="0"/>
              <a:t>Tool Demonstration</a:t>
            </a:r>
          </a:p>
        </p:txBody>
      </p:sp>
      <p:sp>
        <p:nvSpPr>
          <p:cNvPr id="4" name="Content Placeholder 3">
            <a:extLst>
              <a:ext uri="{FF2B5EF4-FFF2-40B4-BE49-F238E27FC236}">
                <a16:creationId xmlns:a16="http://schemas.microsoft.com/office/drawing/2014/main" id="{16D7F885-8268-442B-948B-CF2D8CFD4260}"/>
              </a:ext>
            </a:extLst>
          </p:cNvPr>
          <p:cNvSpPr>
            <a:spLocks noGrp="1"/>
          </p:cNvSpPr>
          <p:nvPr>
            <p:ph sz="quarter" idx="13"/>
          </p:nvPr>
        </p:nvSpPr>
        <p:spPr/>
        <p:txBody>
          <a:bodyPr/>
          <a:lstStyle/>
          <a:p>
            <a:r>
              <a:rPr lang="en-US" dirty="0"/>
              <a:t>Run the tool</a:t>
            </a:r>
          </a:p>
          <a:p>
            <a:r>
              <a:rPr lang="en-US" dirty="0"/>
              <a:t>Get an answer or referral</a:t>
            </a:r>
          </a:p>
        </p:txBody>
      </p:sp>
    </p:spTree>
    <p:extLst>
      <p:ext uri="{BB962C8B-B14F-4D97-AF65-F5344CB8AC3E}">
        <p14:creationId xmlns:p14="http://schemas.microsoft.com/office/powerpoint/2010/main" val="880810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92B4-F8CF-4B86-BA1C-34E145FF7772}"/>
              </a:ext>
            </a:extLst>
          </p:cNvPr>
          <p:cNvSpPr>
            <a:spLocks noGrp="1"/>
          </p:cNvSpPr>
          <p:nvPr>
            <p:ph type="title"/>
          </p:nvPr>
        </p:nvSpPr>
        <p:spPr/>
        <p:txBody>
          <a:bodyPr/>
          <a:lstStyle/>
          <a:p>
            <a:r>
              <a:rPr lang="en-US" dirty="0"/>
              <a:t>Question &amp; Answer</a:t>
            </a:r>
          </a:p>
        </p:txBody>
      </p:sp>
      <p:sp>
        <p:nvSpPr>
          <p:cNvPr id="3" name="Text Placeholder 2">
            <a:extLst>
              <a:ext uri="{FF2B5EF4-FFF2-40B4-BE49-F238E27FC236}">
                <a16:creationId xmlns:a16="http://schemas.microsoft.com/office/drawing/2014/main" id="{7E2055A9-DE28-47CF-90D2-5082D4843D75}"/>
              </a:ext>
            </a:extLst>
          </p:cNvPr>
          <p:cNvSpPr>
            <a:spLocks noGrp="1"/>
          </p:cNvSpPr>
          <p:nvPr>
            <p:ph type="body" sz="half" idx="2"/>
          </p:nvPr>
        </p:nvSpPr>
        <p:spPr/>
        <p:txBody>
          <a:bodyPr/>
          <a:lstStyle/>
          <a:p>
            <a:r>
              <a:rPr lang="en-US" dirty="0"/>
              <a:t>Tool Demonstration</a:t>
            </a:r>
          </a:p>
        </p:txBody>
      </p:sp>
      <p:sp>
        <p:nvSpPr>
          <p:cNvPr id="4" name="Content Placeholder 3">
            <a:extLst>
              <a:ext uri="{FF2B5EF4-FFF2-40B4-BE49-F238E27FC236}">
                <a16:creationId xmlns:a16="http://schemas.microsoft.com/office/drawing/2014/main" id="{16D7F885-8268-442B-948B-CF2D8CFD4260}"/>
              </a:ext>
            </a:extLst>
          </p:cNvPr>
          <p:cNvSpPr>
            <a:spLocks noGrp="1"/>
          </p:cNvSpPr>
          <p:nvPr>
            <p:ph sz="quarter" idx="13"/>
          </p:nvPr>
        </p:nvSpPr>
        <p:spPr>
          <a:xfrm>
            <a:off x="101601" y="1330036"/>
            <a:ext cx="11961090" cy="2976852"/>
          </a:xfrm>
        </p:spPr>
        <p:txBody>
          <a:bodyPr>
            <a:normAutofit/>
          </a:bodyPr>
          <a:lstStyle/>
          <a:p>
            <a:pPr marL="0" indent="0" algn="ctr">
              <a:buNone/>
            </a:pPr>
            <a:r>
              <a:rPr lang="en-US" sz="3200" u="sng" dirty="0">
                <a:hlinkClick r:id="rId2"/>
              </a:rPr>
              <a:t>http://bit.ly/IET-Credential-Review</a:t>
            </a:r>
            <a:endParaRPr lang="en-US" sz="3200" u="sng" dirty="0">
              <a:hlinkClick r:id="rId3"/>
            </a:endParaRPr>
          </a:p>
          <a:p>
            <a:pPr marL="0" indent="0" algn="ctr">
              <a:buNone/>
            </a:pPr>
            <a:endParaRPr lang="en-US" sz="3200" u="sng" dirty="0">
              <a:hlinkClick r:id="rId3"/>
            </a:endParaRPr>
          </a:p>
          <a:p>
            <a:pPr marL="0" indent="0" algn="ctr">
              <a:buNone/>
            </a:pPr>
            <a:r>
              <a:rPr lang="en-US" sz="3200" u="sng" dirty="0">
                <a:hlinkClick r:id="rId3"/>
              </a:rPr>
              <a:t>https://www.surveymonkey.com/r/IET-Credential-Review</a:t>
            </a:r>
            <a:endParaRPr lang="en-US" dirty="0"/>
          </a:p>
        </p:txBody>
      </p:sp>
    </p:spTree>
    <p:extLst>
      <p:ext uri="{BB962C8B-B14F-4D97-AF65-F5344CB8AC3E}">
        <p14:creationId xmlns:p14="http://schemas.microsoft.com/office/powerpoint/2010/main" val="205785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C5DC-F95D-4748-8DAA-0E13246F64B4}"/>
              </a:ext>
            </a:extLst>
          </p:cNvPr>
          <p:cNvSpPr>
            <a:spLocks noGrp="1"/>
          </p:cNvSpPr>
          <p:nvPr>
            <p:ph type="title"/>
          </p:nvPr>
        </p:nvSpPr>
        <p:spPr/>
        <p:txBody>
          <a:bodyPr/>
          <a:lstStyle/>
          <a:p>
            <a:r>
              <a:rPr lang="en-US" dirty="0"/>
              <a:t>Tool Information	</a:t>
            </a:r>
          </a:p>
        </p:txBody>
      </p:sp>
      <p:sp>
        <p:nvSpPr>
          <p:cNvPr id="3" name="Content Placeholder 2">
            <a:extLst>
              <a:ext uri="{FF2B5EF4-FFF2-40B4-BE49-F238E27FC236}">
                <a16:creationId xmlns:a16="http://schemas.microsoft.com/office/drawing/2014/main" id="{9444DB4B-4B1E-4D93-AA79-19B077D6DA60}"/>
              </a:ext>
            </a:extLst>
          </p:cNvPr>
          <p:cNvSpPr>
            <a:spLocks noGrp="1"/>
          </p:cNvSpPr>
          <p:nvPr>
            <p:ph idx="1"/>
          </p:nvPr>
        </p:nvSpPr>
        <p:spPr/>
        <p:txBody>
          <a:bodyPr>
            <a:normAutofit/>
          </a:bodyPr>
          <a:lstStyle/>
          <a:p>
            <a:pPr marL="0" indent="0" algn="ctr">
              <a:buNone/>
            </a:pPr>
            <a:r>
              <a:rPr lang="en-US" dirty="0"/>
              <a:t>As information is received, the tool will become more intuitive and offer more options for allowable credentials</a:t>
            </a:r>
          </a:p>
          <a:p>
            <a:pPr marL="0" indent="0">
              <a:buNone/>
            </a:pPr>
            <a:endParaRPr lang="en-US" dirty="0"/>
          </a:p>
        </p:txBody>
      </p:sp>
    </p:spTree>
    <p:extLst>
      <p:ext uri="{BB962C8B-B14F-4D97-AF65-F5344CB8AC3E}">
        <p14:creationId xmlns:p14="http://schemas.microsoft.com/office/powerpoint/2010/main" val="196077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8D65-7846-4DD8-84B0-3B678FC320EF}"/>
              </a:ext>
            </a:extLst>
          </p:cNvPr>
          <p:cNvSpPr>
            <a:spLocks noGrp="1"/>
          </p:cNvSpPr>
          <p:nvPr>
            <p:ph type="title"/>
          </p:nvPr>
        </p:nvSpPr>
        <p:spPr/>
        <p:txBody>
          <a:bodyPr/>
          <a:lstStyle/>
          <a:p>
            <a:r>
              <a:rPr lang="en-US" dirty="0"/>
              <a:t>When in Doubt</a:t>
            </a:r>
          </a:p>
        </p:txBody>
      </p:sp>
      <p:sp>
        <p:nvSpPr>
          <p:cNvPr id="3" name="Content Placeholder 2">
            <a:extLst>
              <a:ext uri="{FF2B5EF4-FFF2-40B4-BE49-F238E27FC236}">
                <a16:creationId xmlns:a16="http://schemas.microsoft.com/office/drawing/2014/main" id="{2D852E13-6D57-4CE2-8E43-C3A4F78BB648}"/>
              </a:ext>
            </a:extLst>
          </p:cNvPr>
          <p:cNvSpPr>
            <a:spLocks noGrp="1"/>
          </p:cNvSpPr>
          <p:nvPr>
            <p:ph idx="1"/>
          </p:nvPr>
        </p:nvSpPr>
        <p:spPr>
          <a:xfrm>
            <a:off x="581025" y="2286001"/>
            <a:ext cx="10991850" cy="3650188"/>
          </a:xfrm>
        </p:spPr>
        <p:txBody>
          <a:bodyPr>
            <a:normAutofit/>
          </a:bodyPr>
          <a:lstStyle/>
          <a:p>
            <a:pPr marL="0" indent="0" algn="ctr">
              <a:buNone/>
            </a:pPr>
            <a:r>
              <a:rPr lang="en-US" b="1" dirty="0"/>
              <a:t>Questions about your IET?</a:t>
            </a:r>
            <a:br>
              <a:rPr lang="en-US" b="1" dirty="0"/>
            </a:br>
            <a:r>
              <a:rPr lang="en-US" dirty="0"/>
              <a:t>Contact your Program Specialist</a:t>
            </a:r>
          </a:p>
          <a:p>
            <a:pPr marL="0" indent="0" algn="ctr">
              <a:buNone/>
            </a:pPr>
            <a:r>
              <a:rPr lang="en-US" b="1" dirty="0"/>
              <a:t>Survey Questions</a:t>
            </a:r>
            <a:br>
              <a:rPr lang="en-US" b="1" dirty="0"/>
            </a:br>
            <a:r>
              <a:rPr lang="en-US" dirty="0"/>
              <a:t>Contact Ann or Charmagne</a:t>
            </a:r>
          </a:p>
        </p:txBody>
      </p:sp>
    </p:spTree>
    <p:extLst>
      <p:ext uri="{BB962C8B-B14F-4D97-AF65-F5344CB8AC3E}">
        <p14:creationId xmlns:p14="http://schemas.microsoft.com/office/powerpoint/2010/main" val="2473697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4102E-FA0D-499C-9EA7-C5D478134A2D}"/>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292602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Description</a:t>
            </a:r>
          </a:p>
        </p:txBody>
      </p:sp>
      <p:sp>
        <p:nvSpPr>
          <p:cNvPr id="6" name="Content Placeholder 5"/>
          <p:cNvSpPr>
            <a:spLocks noGrp="1"/>
          </p:cNvSpPr>
          <p:nvPr>
            <p:ph sz="half" idx="1"/>
          </p:nvPr>
        </p:nvSpPr>
        <p:spPr>
          <a:xfrm>
            <a:off x="680319" y="2336873"/>
            <a:ext cx="4797691" cy="3870980"/>
          </a:xfrm>
        </p:spPr>
        <p:txBody>
          <a:bodyPr/>
          <a:lstStyle/>
          <a:p>
            <a:r>
              <a:rPr lang="en-US" sz="3200" dirty="0"/>
              <a:t>Highlight guidance in AEL Letter 01-18</a:t>
            </a:r>
          </a:p>
          <a:p>
            <a:r>
              <a:rPr lang="en-US" sz="3200" dirty="0"/>
              <a:t>Demonstrate tool to check whether your IET credential meets requirements</a:t>
            </a:r>
          </a:p>
        </p:txBody>
      </p:sp>
      <p:sp>
        <p:nvSpPr>
          <p:cNvPr id="7" name="Content Placeholder 6"/>
          <p:cNvSpPr>
            <a:spLocks noGrp="1"/>
          </p:cNvSpPr>
          <p:nvPr>
            <p:ph sz="half" idx="2"/>
          </p:nvPr>
        </p:nvSpPr>
        <p:spPr>
          <a:xfrm>
            <a:off x="5594123" y="2336873"/>
            <a:ext cx="6256132" cy="3599316"/>
          </a:xfrm>
        </p:spPr>
        <p:txBody>
          <a:bodyPr/>
          <a:lstStyle/>
          <a:p>
            <a:r>
              <a:rPr lang="en-US" sz="1800" dirty="0"/>
              <a:t>EPA Section 608?</a:t>
            </a:r>
          </a:p>
          <a:p>
            <a:r>
              <a:rPr lang="en-US" sz="1800" dirty="0"/>
              <a:t>Does NCCER Core really count?</a:t>
            </a:r>
          </a:p>
          <a:p>
            <a:r>
              <a:rPr lang="en-US" sz="1800" dirty="0"/>
              <a:t>Will the CE course count?</a:t>
            </a:r>
          </a:p>
          <a:p>
            <a:r>
              <a:rPr lang="en-US" sz="1800" dirty="0"/>
              <a:t>Will a business plan for my Entrepreneurial Program meet the requirement?</a:t>
            </a:r>
          </a:p>
        </p:txBody>
      </p:sp>
    </p:spTree>
    <p:extLst>
      <p:ext uri="{BB962C8B-B14F-4D97-AF65-F5344CB8AC3E}">
        <p14:creationId xmlns:p14="http://schemas.microsoft.com/office/powerpoint/2010/main" val="416566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Guidance Review</a:t>
            </a:r>
          </a:p>
        </p:txBody>
      </p:sp>
      <p:sp>
        <p:nvSpPr>
          <p:cNvPr id="13" name="Text Placeholder 12"/>
          <p:cNvSpPr>
            <a:spLocks noGrp="1"/>
          </p:cNvSpPr>
          <p:nvPr>
            <p:ph type="body" idx="1"/>
          </p:nvPr>
        </p:nvSpPr>
        <p:spPr/>
        <p:txBody>
          <a:bodyPr/>
          <a:lstStyle/>
          <a:p>
            <a:r>
              <a:rPr lang="en-US" dirty="0"/>
              <a:t>Anson Green</a:t>
            </a:r>
          </a:p>
        </p:txBody>
      </p:sp>
    </p:spTree>
    <p:extLst>
      <p:ext uri="{BB962C8B-B14F-4D97-AF65-F5344CB8AC3E}">
        <p14:creationId xmlns:p14="http://schemas.microsoft.com/office/powerpoint/2010/main" val="304276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92B4-F8CF-4B86-BA1C-34E145FF7772}"/>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7E2055A9-DE28-47CF-90D2-5082D4843D75}"/>
              </a:ext>
            </a:extLst>
          </p:cNvPr>
          <p:cNvSpPr>
            <a:spLocks noGrp="1"/>
          </p:cNvSpPr>
          <p:nvPr>
            <p:ph type="body" sz="half" idx="2"/>
          </p:nvPr>
        </p:nvSpPr>
        <p:spPr/>
        <p:txBody>
          <a:bodyPr/>
          <a:lstStyle/>
          <a:p>
            <a:r>
              <a:rPr lang="en-US" dirty="0"/>
              <a:t>Handout for Reference	</a:t>
            </a:r>
          </a:p>
        </p:txBody>
      </p:sp>
      <p:sp>
        <p:nvSpPr>
          <p:cNvPr id="4" name="Content Placeholder 3">
            <a:extLst>
              <a:ext uri="{FF2B5EF4-FFF2-40B4-BE49-F238E27FC236}">
                <a16:creationId xmlns:a16="http://schemas.microsoft.com/office/drawing/2014/main" id="{16D7F885-8268-442B-948B-CF2D8CFD4260}"/>
              </a:ext>
            </a:extLst>
          </p:cNvPr>
          <p:cNvSpPr>
            <a:spLocks noGrp="1"/>
          </p:cNvSpPr>
          <p:nvPr>
            <p:ph sz="quarter" idx="13"/>
          </p:nvPr>
        </p:nvSpPr>
        <p:spPr>
          <a:xfrm>
            <a:off x="1014413" y="1054100"/>
            <a:ext cx="9082087" cy="3252788"/>
          </a:xfrm>
        </p:spPr>
        <p:txBody>
          <a:bodyPr>
            <a:normAutofit/>
          </a:bodyPr>
          <a:lstStyle/>
          <a:p>
            <a:r>
              <a:rPr lang="en-US" sz="3600" dirty="0"/>
              <a:t>Components of an IET</a:t>
            </a:r>
          </a:p>
          <a:p>
            <a:r>
              <a:rPr lang="en-US" sz="3600" dirty="0"/>
              <a:t>AEL letter 02-16 chg.1</a:t>
            </a:r>
          </a:p>
          <a:p>
            <a:r>
              <a:rPr lang="en-US" sz="3600" dirty="0"/>
              <a:t>AEL Letter 01-18 chg. 1</a:t>
            </a:r>
          </a:p>
          <a:p>
            <a:r>
              <a:rPr lang="en-US" sz="3600" dirty="0"/>
              <a:t>Handout </a:t>
            </a:r>
          </a:p>
        </p:txBody>
      </p:sp>
    </p:spTree>
    <p:extLst>
      <p:ext uri="{BB962C8B-B14F-4D97-AF65-F5344CB8AC3E}">
        <p14:creationId xmlns:p14="http://schemas.microsoft.com/office/powerpoint/2010/main" val="356919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BC39-7895-49B0-8337-1482BB57994E}"/>
              </a:ext>
            </a:extLst>
          </p:cNvPr>
          <p:cNvSpPr>
            <a:spLocks noGrp="1"/>
          </p:cNvSpPr>
          <p:nvPr>
            <p:ph type="title"/>
          </p:nvPr>
        </p:nvSpPr>
        <p:spPr/>
        <p:txBody>
          <a:bodyPr/>
          <a:lstStyle/>
          <a:p>
            <a:r>
              <a:rPr lang="en-US" dirty="0"/>
              <a:t>What’s Important?</a:t>
            </a:r>
          </a:p>
        </p:txBody>
      </p:sp>
      <p:sp>
        <p:nvSpPr>
          <p:cNvPr id="3" name="Content Placeholder 2">
            <a:extLst>
              <a:ext uri="{FF2B5EF4-FFF2-40B4-BE49-F238E27FC236}">
                <a16:creationId xmlns:a16="http://schemas.microsoft.com/office/drawing/2014/main" id="{485220D6-6CC8-46D8-BA39-2BE1ABDB670D}"/>
              </a:ext>
            </a:extLst>
          </p:cNvPr>
          <p:cNvSpPr>
            <a:spLocks noGrp="1"/>
          </p:cNvSpPr>
          <p:nvPr>
            <p:ph idx="1"/>
          </p:nvPr>
        </p:nvSpPr>
        <p:spPr/>
        <p:txBody>
          <a:bodyPr/>
          <a:lstStyle/>
          <a:p>
            <a:r>
              <a:rPr lang="en-US" dirty="0"/>
              <a:t>The JOB</a:t>
            </a:r>
          </a:p>
          <a:p>
            <a:r>
              <a:rPr lang="en-US" sz="2800" dirty="0"/>
              <a:t>What is the job the training leads to?</a:t>
            </a:r>
          </a:p>
          <a:p>
            <a:r>
              <a:rPr lang="en-US" sz="2800" dirty="0"/>
              <a:t>Is the basic skills support robust enough to support their completion, job placement, and basic education improvement?</a:t>
            </a:r>
          </a:p>
          <a:p>
            <a:endParaRPr lang="en-US" dirty="0"/>
          </a:p>
        </p:txBody>
      </p:sp>
    </p:spTree>
    <p:extLst>
      <p:ext uri="{BB962C8B-B14F-4D97-AF65-F5344CB8AC3E}">
        <p14:creationId xmlns:p14="http://schemas.microsoft.com/office/powerpoint/2010/main" val="326855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92B4-F8CF-4B86-BA1C-34E145FF7772}"/>
              </a:ext>
            </a:extLst>
          </p:cNvPr>
          <p:cNvSpPr>
            <a:spLocks noGrp="1"/>
          </p:cNvSpPr>
          <p:nvPr>
            <p:ph type="title"/>
          </p:nvPr>
        </p:nvSpPr>
        <p:spPr/>
        <p:txBody>
          <a:bodyPr/>
          <a:lstStyle/>
          <a:p>
            <a:r>
              <a:rPr lang="en-US" dirty="0"/>
              <a:t>Short Demo</a:t>
            </a:r>
          </a:p>
        </p:txBody>
      </p:sp>
      <p:sp>
        <p:nvSpPr>
          <p:cNvPr id="3" name="Text Placeholder 2">
            <a:extLst>
              <a:ext uri="{FF2B5EF4-FFF2-40B4-BE49-F238E27FC236}">
                <a16:creationId xmlns:a16="http://schemas.microsoft.com/office/drawing/2014/main" id="{7E2055A9-DE28-47CF-90D2-5082D4843D75}"/>
              </a:ext>
            </a:extLst>
          </p:cNvPr>
          <p:cNvSpPr>
            <a:spLocks noGrp="1"/>
          </p:cNvSpPr>
          <p:nvPr>
            <p:ph type="body" sz="half" idx="2"/>
          </p:nvPr>
        </p:nvSpPr>
        <p:spPr/>
        <p:txBody>
          <a:bodyPr/>
          <a:lstStyle/>
          <a:p>
            <a:r>
              <a:rPr lang="en-US" dirty="0"/>
              <a:t>Ann and </a:t>
            </a:r>
            <a:r>
              <a:rPr lang="en-US" dirty="0" err="1"/>
              <a:t>Charmagne</a:t>
            </a:r>
            <a:endParaRPr lang="en-US" dirty="0"/>
          </a:p>
        </p:txBody>
      </p:sp>
      <p:sp>
        <p:nvSpPr>
          <p:cNvPr id="4" name="Content Placeholder 3">
            <a:extLst>
              <a:ext uri="{FF2B5EF4-FFF2-40B4-BE49-F238E27FC236}">
                <a16:creationId xmlns:a16="http://schemas.microsoft.com/office/drawing/2014/main" id="{16D7F885-8268-442B-948B-CF2D8CFD4260}"/>
              </a:ext>
            </a:extLst>
          </p:cNvPr>
          <p:cNvSpPr>
            <a:spLocks noGrp="1"/>
          </p:cNvSpPr>
          <p:nvPr>
            <p:ph sz="quarter" idx="13"/>
          </p:nvPr>
        </p:nvSpPr>
        <p:spPr>
          <a:xfrm>
            <a:off x="621323" y="373430"/>
            <a:ext cx="10984523" cy="3757613"/>
          </a:xfrm>
        </p:spPr>
        <p:txBody>
          <a:bodyPr>
            <a:normAutofit/>
          </a:bodyPr>
          <a:lstStyle/>
          <a:p>
            <a:pPr marL="0" indent="0">
              <a:buNone/>
            </a:pPr>
            <a:r>
              <a:rPr lang="en-US" dirty="0"/>
              <a:t>Survey Tool Presentation</a:t>
            </a:r>
          </a:p>
          <a:p>
            <a:pPr marL="0" indent="0">
              <a:buNone/>
            </a:pPr>
            <a:r>
              <a:rPr lang="en-US" sz="3200" dirty="0"/>
              <a:t>Purpose is 2-fold</a:t>
            </a:r>
          </a:p>
          <a:p>
            <a:pPr marL="0" indent="0">
              <a:buNone/>
            </a:pPr>
            <a:r>
              <a:rPr lang="en-US" sz="2400" dirty="0"/>
              <a:t>1- Confirm that you are awarding a Recognized Postsecondary Credential</a:t>
            </a:r>
          </a:p>
          <a:p>
            <a:pPr marL="0" indent="0">
              <a:buNone/>
            </a:pPr>
            <a:r>
              <a:rPr lang="en-US" sz="2400" dirty="0"/>
              <a:t>2- Assist TWC with gathering the specific outcome credentials being provided and adapt/improve the survey tool</a:t>
            </a:r>
          </a:p>
        </p:txBody>
      </p:sp>
    </p:spTree>
    <p:extLst>
      <p:ext uri="{BB962C8B-B14F-4D97-AF65-F5344CB8AC3E}">
        <p14:creationId xmlns:p14="http://schemas.microsoft.com/office/powerpoint/2010/main" val="133213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2442-F95E-4DE0-A129-8C48557949CE}"/>
              </a:ext>
            </a:extLst>
          </p:cNvPr>
          <p:cNvSpPr>
            <a:spLocks noGrp="1"/>
          </p:cNvSpPr>
          <p:nvPr>
            <p:ph type="title"/>
          </p:nvPr>
        </p:nvSpPr>
        <p:spPr/>
        <p:txBody>
          <a:bodyPr>
            <a:normAutofit fontScale="90000"/>
          </a:bodyPr>
          <a:lstStyle/>
          <a:p>
            <a:r>
              <a:rPr lang="en-US" dirty="0"/>
              <a:t>Select the Recognized Postsecondary Credential</a:t>
            </a:r>
          </a:p>
        </p:txBody>
      </p:sp>
      <p:sp>
        <p:nvSpPr>
          <p:cNvPr id="3" name="Content Placeholder 2">
            <a:extLst>
              <a:ext uri="{FF2B5EF4-FFF2-40B4-BE49-F238E27FC236}">
                <a16:creationId xmlns:a16="http://schemas.microsoft.com/office/drawing/2014/main" id="{71EA5380-5542-4800-9661-2DA4D6330FBB}"/>
              </a:ext>
            </a:extLst>
          </p:cNvPr>
          <p:cNvSpPr>
            <a:spLocks noGrp="1"/>
          </p:cNvSpPr>
          <p:nvPr>
            <p:ph idx="1"/>
          </p:nvPr>
        </p:nvSpPr>
        <p:spPr>
          <a:xfrm>
            <a:off x="618836" y="2078255"/>
            <a:ext cx="11000509" cy="4341018"/>
          </a:xfrm>
        </p:spPr>
        <p:txBody>
          <a:bodyPr>
            <a:noAutofit/>
          </a:bodyPr>
          <a:lstStyle/>
          <a:p>
            <a:r>
              <a:rPr lang="en-US" sz="2800" dirty="0"/>
              <a:t>Industry Recognized Credential</a:t>
            </a:r>
          </a:p>
          <a:p>
            <a:r>
              <a:rPr lang="en-US" sz="2800" dirty="0"/>
              <a:t>Registered Apprenticeship Certificate of Completion</a:t>
            </a:r>
          </a:p>
          <a:p>
            <a:r>
              <a:rPr lang="en-US" sz="2800" dirty="0"/>
              <a:t>Occupational License</a:t>
            </a:r>
          </a:p>
          <a:p>
            <a:r>
              <a:rPr lang="en-US" sz="2800" dirty="0"/>
              <a:t>State Occupational Certificate or Degree</a:t>
            </a:r>
          </a:p>
          <a:p>
            <a:r>
              <a:rPr lang="en-US" sz="2800" dirty="0"/>
              <a:t>State Occupational CE Credential</a:t>
            </a:r>
          </a:p>
          <a:p>
            <a:pPr marL="0" indent="0">
              <a:buNone/>
            </a:pPr>
            <a:endParaRPr lang="en-US" sz="2800" dirty="0"/>
          </a:p>
        </p:txBody>
      </p:sp>
      <p:sp>
        <p:nvSpPr>
          <p:cNvPr id="4" name="TextBox 3">
            <a:extLst>
              <a:ext uri="{FF2B5EF4-FFF2-40B4-BE49-F238E27FC236}">
                <a16:creationId xmlns:a16="http://schemas.microsoft.com/office/drawing/2014/main" id="{975F6340-693B-4F55-AD25-5FAB17D7D158}"/>
              </a:ext>
            </a:extLst>
          </p:cNvPr>
          <p:cNvSpPr txBox="1"/>
          <p:nvPr/>
        </p:nvSpPr>
        <p:spPr>
          <a:xfrm>
            <a:off x="8674100" y="6049941"/>
            <a:ext cx="2452338" cy="369332"/>
          </a:xfrm>
          <a:prstGeom prst="rect">
            <a:avLst/>
          </a:prstGeom>
          <a:noFill/>
        </p:spPr>
        <p:txBody>
          <a:bodyPr wrap="none" rtlCol="0">
            <a:spAutoFit/>
          </a:bodyPr>
          <a:lstStyle/>
          <a:p>
            <a:r>
              <a:rPr lang="en-US" dirty="0"/>
              <a:t>AEL Letter 01-18chg 1</a:t>
            </a:r>
          </a:p>
        </p:txBody>
      </p:sp>
    </p:spTree>
    <p:extLst>
      <p:ext uri="{BB962C8B-B14F-4D97-AF65-F5344CB8AC3E}">
        <p14:creationId xmlns:p14="http://schemas.microsoft.com/office/powerpoint/2010/main" val="764824664"/>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TWC Accessible Cities</Template>
  <TotalTime>2610</TotalTime>
  <Words>1314</Words>
  <Application>Microsoft Office PowerPoint</Application>
  <PresentationFormat>Widescreen</PresentationFormat>
  <Paragraphs>233</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Trebuchet MS</vt:lpstr>
      <vt:lpstr>Verdana</vt:lpstr>
      <vt:lpstr>Berlin</vt:lpstr>
      <vt:lpstr>Into the Weeds</vt:lpstr>
      <vt:lpstr>Presenters</vt:lpstr>
      <vt:lpstr>Session Overview</vt:lpstr>
      <vt:lpstr>Session Description</vt:lpstr>
      <vt:lpstr>Guidance Review</vt:lpstr>
      <vt:lpstr>Review</vt:lpstr>
      <vt:lpstr>What’s Important?</vt:lpstr>
      <vt:lpstr>Short Demo</vt:lpstr>
      <vt:lpstr>Select the Recognized Postsecondary Credential</vt:lpstr>
      <vt:lpstr>What are you doing?</vt:lpstr>
      <vt:lpstr>Occupational Skills Training</vt:lpstr>
      <vt:lpstr>Skills Upgrading</vt:lpstr>
      <vt:lpstr>Entrepreneurial Training</vt:lpstr>
      <vt:lpstr>Customized Training</vt:lpstr>
      <vt:lpstr>Registered Apprenticeship Training</vt:lpstr>
      <vt:lpstr>On the Job Training (OJT)</vt:lpstr>
      <vt:lpstr>What is the end result?</vt:lpstr>
      <vt:lpstr>Industry Recognized Occupational Certificate or Certification</vt:lpstr>
      <vt:lpstr>Registered Apprenticeship Program</vt:lpstr>
      <vt:lpstr>Occupational License</vt:lpstr>
      <vt:lpstr>Recognized State Occupational Certificate or Degree</vt:lpstr>
      <vt:lpstr>Recognized State Occupational Certificates</vt:lpstr>
      <vt:lpstr>Recognized State Occupational Certificates</vt:lpstr>
      <vt:lpstr>Recognized State Occupational Certificates</vt:lpstr>
      <vt:lpstr>Recognized State Occupational Certificates</vt:lpstr>
      <vt:lpstr>Recognized non-credit Continuing Education Credential (CE)</vt:lpstr>
      <vt:lpstr>Disallowed Credentials</vt:lpstr>
      <vt:lpstr>Disallowed Credentials</vt:lpstr>
      <vt:lpstr>Disallowed Credentials</vt:lpstr>
      <vt:lpstr>MSG Note – Skills Progression, Type 5</vt:lpstr>
      <vt:lpstr>Credential Tool DEMO</vt:lpstr>
      <vt:lpstr>Question &amp; Answer</vt:lpstr>
      <vt:lpstr>Question &amp; Answer</vt:lpstr>
      <vt:lpstr>Tool Information </vt:lpstr>
      <vt:lpstr>When in Doubt</vt:lpstr>
      <vt:lpstr>Questions ?</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the Weeds</dc:title>
  <dc:creator>Coston,Charmagne</dc:creator>
  <cp:lastModifiedBy>Coston,Charmagne</cp:lastModifiedBy>
  <cp:revision>66</cp:revision>
  <cp:lastPrinted>2018-07-27T14:18:52Z</cp:lastPrinted>
  <dcterms:created xsi:type="dcterms:W3CDTF">2018-07-12T15:23:39Z</dcterms:created>
  <dcterms:modified xsi:type="dcterms:W3CDTF">2018-08-10T18:02:48Z</dcterms:modified>
</cp:coreProperties>
</file>