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2"/>
  </p:notesMasterIdLst>
  <p:handoutMasterIdLst>
    <p:handoutMasterId r:id="rId33"/>
  </p:handoutMasterIdLst>
  <p:sldIdLst>
    <p:sldId id="341" r:id="rId2"/>
    <p:sldId id="259" r:id="rId3"/>
    <p:sldId id="333" r:id="rId4"/>
    <p:sldId id="306" r:id="rId5"/>
    <p:sldId id="271" r:id="rId6"/>
    <p:sldId id="318" r:id="rId7"/>
    <p:sldId id="319" r:id="rId8"/>
    <p:sldId id="320" r:id="rId9"/>
    <p:sldId id="321" r:id="rId10"/>
    <p:sldId id="334" r:id="rId11"/>
    <p:sldId id="335" r:id="rId12"/>
    <p:sldId id="325" r:id="rId13"/>
    <p:sldId id="326" r:id="rId14"/>
    <p:sldId id="327" r:id="rId15"/>
    <p:sldId id="328" r:id="rId16"/>
    <p:sldId id="336" r:id="rId17"/>
    <p:sldId id="337" r:id="rId18"/>
    <p:sldId id="275" r:id="rId19"/>
    <p:sldId id="339" r:id="rId20"/>
    <p:sldId id="295" r:id="rId21"/>
    <p:sldId id="296" r:id="rId22"/>
    <p:sldId id="329" r:id="rId23"/>
    <p:sldId id="297" r:id="rId24"/>
    <p:sldId id="308" r:id="rId25"/>
    <p:sldId id="331" r:id="rId26"/>
    <p:sldId id="340" r:id="rId27"/>
    <p:sldId id="315" r:id="rId28"/>
    <p:sldId id="286" r:id="rId29"/>
    <p:sldId id="298" r:id="rId30"/>
    <p:sldId id="274" r:id="rId31"/>
  </p:sldIdLst>
  <p:sldSz cx="12192000" cy="6858000"/>
  <p:notesSz cx="6858000"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vino,Patricia (Ann)" initials="S(" lastIdx="4" clrIdx="0">
    <p:extLst>
      <p:ext uri="{19B8F6BF-5375-455C-9EA6-DF929625EA0E}">
        <p15:presenceInfo xmlns:p15="http://schemas.microsoft.com/office/powerpoint/2012/main" userId="S-1-5-21-2862664940-4160232669-2498997044-679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9"/>
    <a:srgbClr val="243556"/>
    <a:srgbClr val="85C645"/>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9" autoAdjust="0"/>
    <p:restoredTop sz="75786" autoAdjust="0"/>
  </p:normalViewPr>
  <p:slideViewPr>
    <p:cSldViewPr snapToGrid="0">
      <p:cViewPr varScale="1">
        <p:scale>
          <a:sx n="58" d="100"/>
          <a:sy n="58" d="100"/>
        </p:scale>
        <p:origin x="102" y="702"/>
      </p:cViewPr>
      <p:guideLst/>
    </p:cSldViewPr>
  </p:slideViewPr>
  <p:notesTextViewPr>
    <p:cViewPr>
      <p:scale>
        <a:sx n="1" d="1"/>
        <a:sy n="1" d="1"/>
      </p:scale>
      <p:origin x="0" y="0"/>
    </p:cViewPr>
  </p:notesTextViewPr>
  <p:sorterViewPr>
    <p:cViewPr>
      <p:scale>
        <a:sx n="58" d="100"/>
        <a:sy n="58"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731E1-BBBB-4832-A6FA-F952843148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8A927D-E768-4C91-867A-C08ECD3D30F2}">
      <dgm:prSet phldrT="[Text]"/>
      <dgm:spPr/>
      <dgm:t>
        <a:bodyPr/>
        <a:lstStyle/>
        <a:p>
          <a:r>
            <a:rPr lang="en-US" dirty="0"/>
            <a:t>Workforce &amp; Community Ed</a:t>
          </a:r>
        </a:p>
      </dgm:t>
    </dgm:pt>
    <dgm:pt modelId="{E56F781C-BE6E-4728-AB1F-14BFA353EACD}" type="parTrans" cxnId="{1262B8E1-B6C2-4446-A52A-F13590D3C95D}">
      <dgm:prSet/>
      <dgm:spPr/>
      <dgm:t>
        <a:bodyPr/>
        <a:lstStyle/>
        <a:p>
          <a:endParaRPr lang="en-US"/>
        </a:p>
      </dgm:t>
    </dgm:pt>
    <dgm:pt modelId="{CBD8A83C-8E4A-409A-B860-8AAEB7E00AB9}" type="sibTrans" cxnId="{1262B8E1-B6C2-4446-A52A-F13590D3C95D}">
      <dgm:prSet/>
      <dgm:spPr/>
      <dgm:t>
        <a:bodyPr/>
        <a:lstStyle/>
        <a:p>
          <a:endParaRPr lang="en-US"/>
        </a:p>
      </dgm:t>
    </dgm:pt>
    <dgm:pt modelId="{EE503C10-63A9-4EFD-9A5B-994E02884D74}">
      <dgm:prSet phldrT="[Text]"/>
      <dgm:spPr/>
      <dgm:t>
        <a:bodyPr/>
        <a:lstStyle/>
        <a:p>
          <a:r>
            <a:rPr lang="en-US" dirty="0"/>
            <a:t>Workforce Education Programs</a:t>
          </a:r>
        </a:p>
      </dgm:t>
    </dgm:pt>
    <dgm:pt modelId="{67A56334-D626-4A1E-9CC6-CF54F36D6859}" type="parTrans" cxnId="{4FF0D5BE-DBF1-4F8F-A64E-CAC67474CD99}">
      <dgm:prSet/>
      <dgm:spPr/>
      <dgm:t>
        <a:bodyPr/>
        <a:lstStyle/>
        <a:p>
          <a:endParaRPr lang="en-US"/>
        </a:p>
      </dgm:t>
    </dgm:pt>
    <dgm:pt modelId="{8259EBE4-AC6B-408E-AE8D-12DD98EF349F}" type="sibTrans" cxnId="{4FF0D5BE-DBF1-4F8F-A64E-CAC67474CD99}">
      <dgm:prSet/>
      <dgm:spPr/>
      <dgm:t>
        <a:bodyPr/>
        <a:lstStyle/>
        <a:p>
          <a:endParaRPr lang="en-US"/>
        </a:p>
      </dgm:t>
    </dgm:pt>
    <dgm:pt modelId="{0F8AC8E2-D050-4172-8E41-D7CF36D36FB6}">
      <dgm:prSet phldrT="[Text]"/>
      <dgm:spPr/>
      <dgm:t>
        <a:bodyPr/>
        <a:lstStyle/>
        <a:p>
          <a:r>
            <a:rPr lang="en-US" dirty="0"/>
            <a:t>Corporate Training</a:t>
          </a:r>
        </a:p>
      </dgm:t>
    </dgm:pt>
    <dgm:pt modelId="{C6EAE305-16ED-448A-9EA5-D0446586B9DE}" type="parTrans" cxnId="{7D023478-460A-431D-B8FF-8505B6EC9D71}">
      <dgm:prSet/>
      <dgm:spPr/>
      <dgm:t>
        <a:bodyPr/>
        <a:lstStyle/>
        <a:p>
          <a:endParaRPr lang="en-US"/>
        </a:p>
      </dgm:t>
    </dgm:pt>
    <dgm:pt modelId="{964BF9E1-9C71-460E-84C7-E2AFE94500DD}" type="sibTrans" cxnId="{7D023478-460A-431D-B8FF-8505B6EC9D71}">
      <dgm:prSet/>
      <dgm:spPr/>
      <dgm:t>
        <a:bodyPr/>
        <a:lstStyle/>
        <a:p>
          <a:endParaRPr lang="en-US"/>
        </a:p>
      </dgm:t>
    </dgm:pt>
    <dgm:pt modelId="{C3EBF5E2-BBCF-4BEF-B749-0417F6F732CB}">
      <dgm:prSet phldrT="[Text]"/>
      <dgm:spPr/>
      <dgm:t>
        <a:bodyPr/>
        <a:lstStyle/>
        <a:p>
          <a:r>
            <a:rPr lang="en-US" dirty="0"/>
            <a:t>Skills Development Fund</a:t>
          </a:r>
        </a:p>
      </dgm:t>
    </dgm:pt>
    <dgm:pt modelId="{B0509E51-027C-4BAA-B6CA-2B5A9052B81F}" type="parTrans" cxnId="{80A6906D-C335-4BE5-9236-FFEBCF5096BE}">
      <dgm:prSet/>
      <dgm:spPr/>
      <dgm:t>
        <a:bodyPr/>
        <a:lstStyle/>
        <a:p>
          <a:endParaRPr lang="en-US"/>
        </a:p>
      </dgm:t>
    </dgm:pt>
    <dgm:pt modelId="{1B03ED84-ADB3-460F-B254-44050AD9D8CD}" type="sibTrans" cxnId="{80A6906D-C335-4BE5-9236-FFEBCF5096BE}">
      <dgm:prSet/>
      <dgm:spPr/>
      <dgm:t>
        <a:bodyPr/>
        <a:lstStyle/>
        <a:p>
          <a:endParaRPr lang="en-US"/>
        </a:p>
      </dgm:t>
    </dgm:pt>
    <dgm:pt modelId="{25AE90C7-E14B-4DBF-9F14-777388CCBDB6}">
      <dgm:prSet phldrT="[Text]"/>
      <dgm:spPr/>
      <dgm:t>
        <a:bodyPr/>
        <a:lstStyle/>
        <a:p>
          <a:r>
            <a:rPr lang="en-US"/>
            <a:t>Accelerate TX Programs</a:t>
          </a:r>
          <a:endParaRPr lang="en-US" dirty="0"/>
        </a:p>
      </dgm:t>
    </dgm:pt>
    <dgm:pt modelId="{31FFC30A-88CB-47CB-8234-167412E62EFA}" type="parTrans" cxnId="{15AD15DE-1A0F-450A-BC80-62FF26E58560}">
      <dgm:prSet/>
      <dgm:spPr/>
      <dgm:t>
        <a:bodyPr/>
        <a:lstStyle/>
        <a:p>
          <a:endParaRPr lang="en-US"/>
        </a:p>
      </dgm:t>
    </dgm:pt>
    <dgm:pt modelId="{84E0DB56-78F7-46B7-A2FB-BC5DFB524C24}" type="sibTrans" cxnId="{15AD15DE-1A0F-450A-BC80-62FF26E58560}">
      <dgm:prSet/>
      <dgm:spPr/>
      <dgm:t>
        <a:bodyPr/>
        <a:lstStyle/>
        <a:p>
          <a:endParaRPr lang="en-US"/>
        </a:p>
      </dgm:t>
    </dgm:pt>
    <dgm:pt modelId="{213CDEC2-8D83-4CA7-9076-F43B5D12545F}">
      <dgm:prSet phldrT="[Text]"/>
      <dgm:spPr/>
      <dgm:t>
        <a:bodyPr/>
        <a:lstStyle/>
        <a:p>
          <a:r>
            <a:rPr lang="en-US" dirty="0"/>
            <a:t>Community Programs</a:t>
          </a:r>
        </a:p>
      </dgm:t>
    </dgm:pt>
    <dgm:pt modelId="{67A40964-0B22-41F2-B8E1-0F00DE43F771}" type="parTrans" cxnId="{EC0A090A-9AF3-4AB8-976D-7EC16923B165}">
      <dgm:prSet/>
      <dgm:spPr/>
      <dgm:t>
        <a:bodyPr/>
        <a:lstStyle/>
        <a:p>
          <a:endParaRPr lang="en-US"/>
        </a:p>
      </dgm:t>
    </dgm:pt>
    <dgm:pt modelId="{EA636F10-5EBC-4A33-9559-F5A63CABFE50}" type="sibTrans" cxnId="{EC0A090A-9AF3-4AB8-976D-7EC16923B165}">
      <dgm:prSet/>
      <dgm:spPr/>
      <dgm:t>
        <a:bodyPr/>
        <a:lstStyle/>
        <a:p>
          <a:endParaRPr lang="en-US"/>
        </a:p>
      </dgm:t>
    </dgm:pt>
    <dgm:pt modelId="{54AF6770-D230-461A-86E8-62457E511530}">
      <dgm:prSet/>
      <dgm:spPr/>
      <dgm:t>
        <a:bodyPr/>
        <a:lstStyle/>
        <a:p>
          <a:r>
            <a:rPr lang="en-US"/>
            <a:t>Customized Training</a:t>
          </a:r>
          <a:endParaRPr lang="en-US" dirty="0"/>
        </a:p>
      </dgm:t>
    </dgm:pt>
    <dgm:pt modelId="{72828285-0929-4F4E-AB25-C300100D511D}" type="parTrans" cxnId="{D852664E-B158-4661-8618-10E869BC112A}">
      <dgm:prSet/>
      <dgm:spPr/>
      <dgm:t>
        <a:bodyPr/>
        <a:lstStyle/>
        <a:p>
          <a:endParaRPr lang="en-US"/>
        </a:p>
      </dgm:t>
    </dgm:pt>
    <dgm:pt modelId="{13589B73-9C48-407B-A34D-FE0C2077D243}" type="sibTrans" cxnId="{D852664E-B158-4661-8618-10E869BC112A}">
      <dgm:prSet/>
      <dgm:spPr/>
      <dgm:t>
        <a:bodyPr/>
        <a:lstStyle/>
        <a:p>
          <a:endParaRPr lang="en-US"/>
        </a:p>
      </dgm:t>
    </dgm:pt>
    <dgm:pt modelId="{6AA2BF1C-2DB6-4C51-B11D-C8C13035B4E0}">
      <dgm:prSet/>
      <dgm:spPr/>
      <dgm:t>
        <a:bodyPr/>
        <a:lstStyle/>
        <a:p>
          <a:r>
            <a:rPr lang="en-US"/>
            <a:t>Skills for Small Business</a:t>
          </a:r>
          <a:endParaRPr lang="en-US" dirty="0"/>
        </a:p>
      </dgm:t>
    </dgm:pt>
    <dgm:pt modelId="{8C019655-05F4-4AA9-AA22-92E512E396CC}" type="parTrans" cxnId="{45E1E768-3D59-40A5-9AFC-FB581AAD9EF4}">
      <dgm:prSet/>
      <dgm:spPr/>
      <dgm:t>
        <a:bodyPr/>
        <a:lstStyle/>
        <a:p>
          <a:endParaRPr lang="en-US"/>
        </a:p>
      </dgm:t>
    </dgm:pt>
    <dgm:pt modelId="{BEC117F9-5060-4673-9640-E7FF437C6261}" type="sibTrans" cxnId="{45E1E768-3D59-40A5-9AFC-FB581AAD9EF4}">
      <dgm:prSet/>
      <dgm:spPr/>
      <dgm:t>
        <a:bodyPr/>
        <a:lstStyle/>
        <a:p>
          <a:endParaRPr lang="en-US"/>
        </a:p>
      </dgm:t>
    </dgm:pt>
    <dgm:pt modelId="{13602FF8-425F-47CE-B5A0-0DC980C9DF88}" type="pres">
      <dgm:prSet presAssocID="{FEE731E1-BBBB-4832-A6FA-F952843148DD}" presName="linear" presStyleCnt="0">
        <dgm:presLayoutVars>
          <dgm:animLvl val="lvl"/>
          <dgm:resizeHandles val="exact"/>
        </dgm:presLayoutVars>
      </dgm:prSet>
      <dgm:spPr/>
    </dgm:pt>
    <dgm:pt modelId="{2DFE5A49-7923-4361-82CF-A52D8ED97F2C}" type="pres">
      <dgm:prSet presAssocID="{9E8A927D-E768-4C91-867A-C08ECD3D30F2}" presName="parentText" presStyleLbl="node1" presStyleIdx="0" presStyleCnt="2" custLinFactNeighborX="-992" custLinFactNeighborY="830">
        <dgm:presLayoutVars>
          <dgm:chMax val="0"/>
          <dgm:bulletEnabled val="1"/>
        </dgm:presLayoutVars>
      </dgm:prSet>
      <dgm:spPr/>
    </dgm:pt>
    <dgm:pt modelId="{0E60CF98-224E-4D4B-AB11-AAD1D72CBDDB}" type="pres">
      <dgm:prSet presAssocID="{9E8A927D-E768-4C91-867A-C08ECD3D30F2}" presName="childText" presStyleLbl="revTx" presStyleIdx="0" presStyleCnt="2">
        <dgm:presLayoutVars>
          <dgm:bulletEnabled val="1"/>
        </dgm:presLayoutVars>
      </dgm:prSet>
      <dgm:spPr/>
    </dgm:pt>
    <dgm:pt modelId="{B110A0BE-82F6-41C9-8AE6-ED8EBC84AF62}" type="pres">
      <dgm:prSet presAssocID="{0F8AC8E2-D050-4172-8E41-D7CF36D36FB6}" presName="parentText" presStyleLbl="node1" presStyleIdx="1" presStyleCnt="2" custLinFactNeighborY="-1145">
        <dgm:presLayoutVars>
          <dgm:chMax val="0"/>
          <dgm:bulletEnabled val="1"/>
        </dgm:presLayoutVars>
      </dgm:prSet>
      <dgm:spPr/>
    </dgm:pt>
    <dgm:pt modelId="{21D4FD82-CE01-492E-9E64-1BCEE26F491C}" type="pres">
      <dgm:prSet presAssocID="{0F8AC8E2-D050-4172-8E41-D7CF36D36FB6}" presName="childText" presStyleLbl="revTx" presStyleIdx="1" presStyleCnt="2">
        <dgm:presLayoutVars>
          <dgm:bulletEnabled val="1"/>
        </dgm:presLayoutVars>
      </dgm:prSet>
      <dgm:spPr/>
    </dgm:pt>
  </dgm:ptLst>
  <dgm:cxnLst>
    <dgm:cxn modelId="{E8B83D08-5571-406C-984A-A441FFD21F3C}" type="presOf" srcId="{6AA2BF1C-2DB6-4C51-B11D-C8C13035B4E0}" destId="{21D4FD82-CE01-492E-9E64-1BCEE26F491C}" srcOrd="0" destOrd="2" presId="urn:microsoft.com/office/officeart/2005/8/layout/vList2"/>
    <dgm:cxn modelId="{EC0A090A-9AF3-4AB8-976D-7EC16923B165}" srcId="{9E8A927D-E768-4C91-867A-C08ECD3D30F2}" destId="{213CDEC2-8D83-4CA7-9076-F43B5D12545F}" srcOrd="2" destOrd="0" parTransId="{67A40964-0B22-41F2-B8E1-0F00DE43F771}" sibTransId="{EA636F10-5EBC-4A33-9559-F5A63CABFE50}"/>
    <dgm:cxn modelId="{3A1ACB3A-9EF0-47B6-BE39-E2E4F91137DD}" type="presOf" srcId="{213CDEC2-8D83-4CA7-9076-F43B5D12545F}" destId="{0E60CF98-224E-4D4B-AB11-AAD1D72CBDDB}" srcOrd="0" destOrd="2" presId="urn:microsoft.com/office/officeart/2005/8/layout/vList2"/>
    <dgm:cxn modelId="{DA51A83F-0927-46F2-8858-0CAFBF91D603}" type="presOf" srcId="{0F8AC8E2-D050-4172-8E41-D7CF36D36FB6}" destId="{B110A0BE-82F6-41C9-8AE6-ED8EBC84AF62}" srcOrd="0" destOrd="0" presId="urn:microsoft.com/office/officeart/2005/8/layout/vList2"/>
    <dgm:cxn modelId="{2AF16460-AB1E-44F3-93C5-F3ADCA9CB50D}" type="presOf" srcId="{FEE731E1-BBBB-4832-A6FA-F952843148DD}" destId="{13602FF8-425F-47CE-B5A0-0DC980C9DF88}" srcOrd="0" destOrd="0" presId="urn:microsoft.com/office/officeart/2005/8/layout/vList2"/>
    <dgm:cxn modelId="{45E1E768-3D59-40A5-9AFC-FB581AAD9EF4}" srcId="{0F8AC8E2-D050-4172-8E41-D7CF36D36FB6}" destId="{6AA2BF1C-2DB6-4C51-B11D-C8C13035B4E0}" srcOrd="2" destOrd="0" parTransId="{8C019655-05F4-4AA9-AA22-92E512E396CC}" sibTransId="{BEC117F9-5060-4673-9640-E7FF437C6261}"/>
    <dgm:cxn modelId="{80A6906D-C335-4BE5-9236-FFEBCF5096BE}" srcId="{0F8AC8E2-D050-4172-8E41-D7CF36D36FB6}" destId="{C3EBF5E2-BBCF-4BEF-B749-0417F6F732CB}" srcOrd="0" destOrd="0" parTransId="{B0509E51-027C-4BAA-B6CA-2B5A9052B81F}" sibTransId="{1B03ED84-ADB3-460F-B254-44050AD9D8CD}"/>
    <dgm:cxn modelId="{D852664E-B158-4661-8618-10E869BC112A}" srcId="{0F8AC8E2-D050-4172-8E41-D7CF36D36FB6}" destId="{54AF6770-D230-461A-86E8-62457E511530}" srcOrd="1" destOrd="0" parTransId="{72828285-0929-4F4E-AB25-C300100D511D}" sibTransId="{13589B73-9C48-407B-A34D-FE0C2077D243}"/>
    <dgm:cxn modelId="{E4ABBF4E-2105-439C-AA0A-A5305912A0F8}" type="presOf" srcId="{54AF6770-D230-461A-86E8-62457E511530}" destId="{21D4FD82-CE01-492E-9E64-1BCEE26F491C}" srcOrd="0" destOrd="1" presId="urn:microsoft.com/office/officeart/2005/8/layout/vList2"/>
    <dgm:cxn modelId="{231B8957-4FAA-42C9-B595-09396AC27201}" type="presOf" srcId="{9E8A927D-E768-4C91-867A-C08ECD3D30F2}" destId="{2DFE5A49-7923-4361-82CF-A52D8ED97F2C}" srcOrd="0" destOrd="0" presId="urn:microsoft.com/office/officeart/2005/8/layout/vList2"/>
    <dgm:cxn modelId="{7D023478-460A-431D-B8FF-8505B6EC9D71}" srcId="{FEE731E1-BBBB-4832-A6FA-F952843148DD}" destId="{0F8AC8E2-D050-4172-8E41-D7CF36D36FB6}" srcOrd="1" destOrd="0" parTransId="{C6EAE305-16ED-448A-9EA5-D0446586B9DE}" sibTransId="{964BF9E1-9C71-460E-84C7-E2AFE94500DD}"/>
    <dgm:cxn modelId="{4FF0D5BE-DBF1-4F8F-A64E-CAC67474CD99}" srcId="{9E8A927D-E768-4C91-867A-C08ECD3D30F2}" destId="{EE503C10-63A9-4EFD-9A5B-994E02884D74}" srcOrd="0" destOrd="0" parTransId="{67A56334-D626-4A1E-9CC6-CF54F36D6859}" sibTransId="{8259EBE4-AC6B-408E-AE8D-12DD98EF349F}"/>
    <dgm:cxn modelId="{A35097DD-4A81-4697-AF5E-C83085397505}" type="presOf" srcId="{C3EBF5E2-BBCF-4BEF-B749-0417F6F732CB}" destId="{21D4FD82-CE01-492E-9E64-1BCEE26F491C}" srcOrd="0" destOrd="0" presId="urn:microsoft.com/office/officeart/2005/8/layout/vList2"/>
    <dgm:cxn modelId="{15AD15DE-1A0F-450A-BC80-62FF26E58560}" srcId="{9E8A927D-E768-4C91-867A-C08ECD3D30F2}" destId="{25AE90C7-E14B-4DBF-9F14-777388CCBDB6}" srcOrd="1" destOrd="0" parTransId="{31FFC30A-88CB-47CB-8234-167412E62EFA}" sibTransId="{84E0DB56-78F7-46B7-A2FB-BC5DFB524C24}"/>
    <dgm:cxn modelId="{C6C539DF-7D8E-4123-8309-5B4082290B46}" type="presOf" srcId="{25AE90C7-E14B-4DBF-9F14-777388CCBDB6}" destId="{0E60CF98-224E-4D4B-AB11-AAD1D72CBDDB}" srcOrd="0" destOrd="1" presId="urn:microsoft.com/office/officeart/2005/8/layout/vList2"/>
    <dgm:cxn modelId="{1262B8E1-B6C2-4446-A52A-F13590D3C95D}" srcId="{FEE731E1-BBBB-4832-A6FA-F952843148DD}" destId="{9E8A927D-E768-4C91-867A-C08ECD3D30F2}" srcOrd="0" destOrd="0" parTransId="{E56F781C-BE6E-4728-AB1F-14BFA353EACD}" sibTransId="{CBD8A83C-8E4A-409A-B860-8AAEB7E00AB9}"/>
    <dgm:cxn modelId="{AB6652F1-ED36-46D6-AD37-75470019DF0C}" type="presOf" srcId="{EE503C10-63A9-4EFD-9A5B-994E02884D74}" destId="{0E60CF98-224E-4D4B-AB11-AAD1D72CBDDB}" srcOrd="0" destOrd="0" presId="urn:microsoft.com/office/officeart/2005/8/layout/vList2"/>
    <dgm:cxn modelId="{2DBE2AEE-18A8-4BB1-9712-5A46EDEBE026}" type="presParOf" srcId="{13602FF8-425F-47CE-B5A0-0DC980C9DF88}" destId="{2DFE5A49-7923-4361-82CF-A52D8ED97F2C}" srcOrd="0" destOrd="0" presId="urn:microsoft.com/office/officeart/2005/8/layout/vList2"/>
    <dgm:cxn modelId="{FC66D674-412C-4A10-A24F-811A3F801413}" type="presParOf" srcId="{13602FF8-425F-47CE-B5A0-0DC980C9DF88}" destId="{0E60CF98-224E-4D4B-AB11-AAD1D72CBDDB}" srcOrd="1" destOrd="0" presId="urn:microsoft.com/office/officeart/2005/8/layout/vList2"/>
    <dgm:cxn modelId="{95239F6F-6AB2-4DDB-9920-82A0B6716A86}" type="presParOf" srcId="{13602FF8-425F-47CE-B5A0-0DC980C9DF88}" destId="{B110A0BE-82F6-41C9-8AE6-ED8EBC84AF62}" srcOrd="2" destOrd="0" presId="urn:microsoft.com/office/officeart/2005/8/layout/vList2"/>
    <dgm:cxn modelId="{E547724D-C7B3-41A9-B8BE-292C6E6CD5AD}" type="presParOf" srcId="{13602FF8-425F-47CE-B5A0-0DC980C9DF88}" destId="{21D4FD82-CE01-492E-9E64-1BCEE26F491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B64038-9348-4D94-AD1E-450E62B76144}" type="doc">
      <dgm:prSet loTypeId="urn:microsoft.com/office/officeart/2008/layout/RadialCluster" loCatId="relationship" qsTypeId="urn:microsoft.com/office/officeart/2005/8/quickstyle/simple3" qsCatId="simple" csTypeId="urn:microsoft.com/office/officeart/2005/8/colors/accent6_2" csCatId="accent6" phldr="1"/>
      <dgm:spPr/>
      <dgm:t>
        <a:bodyPr/>
        <a:lstStyle/>
        <a:p>
          <a:endParaRPr lang="en-US"/>
        </a:p>
      </dgm:t>
    </dgm:pt>
    <dgm:pt modelId="{AB94FC1E-6573-41E5-B18C-A982E8DAC634}">
      <dgm:prSet phldrT="[Text]"/>
      <dgm:spPr/>
      <dgm:t>
        <a:bodyPr/>
        <a:lstStyle/>
        <a:p>
          <a:r>
            <a:rPr lang="en-US" b="1" dirty="0"/>
            <a:t>Community Education</a:t>
          </a:r>
        </a:p>
        <a:p>
          <a:r>
            <a:rPr lang="en-US" b="0" u="sng" dirty="0"/>
            <a:t>Director</a:t>
          </a:r>
        </a:p>
        <a:p>
          <a:r>
            <a:rPr lang="en-US" dirty="0"/>
            <a:t>Sandra Cortez</a:t>
          </a:r>
        </a:p>
      </dgm:t>
    </dgm:pt>
    <dgm:pt modelId="{23D4C9D7-3DC9-4647-B4C9-3DDFEECF3DFA}" type="parTrans" cxnId="{FB15C88E-17CD-41A2-8964-798B0E693A54}">
      <dgm:prSet/>
      <dgm:spPr/>
      <dgm:t>
        <a:bodyPr/>
        <a:lstStyle/>
        <a:p>
          <a:endParaRPr lang="en-US"/>
        </a:p>
      </dgm:t>
    </dgm:pt>
    <dgm:pt modelId="{C7F5CF6E-3364-4AC2-BFA0-B250BF01C2BA}" type="sibTrans" cxnId="{FB15C88E-17CD-41A2-8964-798B0E693A54}">
      <dgm:prSet/>
      <dgm:spPr/>
      <dgm:t>
        <a:bodyPr/>
        <a:lstStyle/>
        <a:p>
          <a:endParaRPr lang="en-US"/>
        </a:p>
      </dgm:t>
    </dgm:pt>
    <dgm:pt modelId="{0DBF37C1-9952-4E3E-AE8F-4440A38D2922}">
      <dgm:prSet phldrT="[Text]"/>
      <dgm:spPr/>
      <dgm:t>
        <a:bodyPr/>
        <a:lstStyle/>
        <a:p>
          <a:r>
            <a:rPr lang="en-US" dirty="0"/>
            <a:t>Sr. Vice President of Instruction and Academic Affairs</a:t>
          </a:r>
        </a:p>
      </dgm:t>
    </dgm:pt>
    <dgm:pt modelId="{656A267D-2578-4350-9A91-CE65B8B539A8}" type="parTrans" cxnId="{E373AE61-DAE6-4444-8CA2-5245217F6172}">
      <dgm:prSet/>
      <dgm:spPr/>
      <dgm:t>
        <a:bodyPr/>
        <a:lstStyle/>
        <a:p>
          <a:endParaRPr lang="en-US"/>
        </a:p>
      </dgm:t>
    </dgm:pt>
    <dgm:pt modelId="{276990C5-F855-4837-B797-22A1A5C451DD}" type="sibTrans" cxnId="{E373AE61-DAE6-4444-8CA2-5245217F6172}">
      <dgm:prSet/>
      <dgm:spPr/>
      <dgm:t>
        <a:bodyPr/>
        <a:lstStyle/>
        <a:p>
          <a:endParaRPr lang="en-US"/>
        </a:p>
      </dgm:t>
    </dgm:pt>
    <dgm:pt modelId="{95875409-20FF-4558-A925-9E79ACD6E846}">
      <dgm:prSet phldrT="[Text]"/>
      <dgm:spPr/>
      <dgm:t>
        <a:bodyPr/>
        <a:lstStyle/>
        <a:p>
          <a:r>
            <a:rPr lang="en-US" dirty="0"/>
            <a:t>Adult Education and Literacy</a:t>
          </a:r>
        </a:p>
      </dgm:t>
    </dgm:pt>
    <dgm:pt modelId="{995C601E-8714-4393-A45C-A95CCA382269}" type="parTrans" cxnId="{F0060F77-A9B2-4494-BE94-BC31C3D28969}">
      <dgm:prSet/>
      <dgm:spPr>
        <a:ln>
          <a:solidFill>
            <a:srgbClr val="444444"/>
          </a:solidFill>
        </a:ln>
      </dgm:spPr>
      <dgm:t>
        <a:bodyPr/>
        <a:lstStyle/>
        <a:p>
          <a:endParaRPr lang="en-US"/>
        </a:p>
      </dgm:t>
    </dgm:pt>
    <dgm:pt modelId="{E1AE7375-AA88-4307-8489-2CACCBC1CAA0}" type="sibTrans" cxnId="{F0060F77-A9B2-4494-BE94-BC31C3D28969}">
      <dgm:prSet/>
      <dgm:spPr/>
      <dgm:t>
        <a:bodyPr/>
        <a:lstStyle/>
        <a:p>
          <a:endParaRPr lang="en-US"/>
        </a:p>
      </dgm:t>
    </dgm:pt>
    <dgm:pt modelId="{A18271ED-CDDD-49AA-874F-F58A7EC101A5}">
      <dgm:prSet phldrT="[Text]"/>
      <dgm:spPr/>
      <dgm:t>
        <a:bodyPr/>
        <a:lstStyle/>
        <a:p>
          <a:r>
            <a:rPr lang="en-US" dirty="0"/>
            <a:t>Continuing Education</a:t>
          </a:r>
        </a:p>
      </dgm:t>
    </dgm:pt>
    <dgm:pt modelId="{E5D93704-F18D-466E-B3D3-1DD9759EDA4E}" type="parTrans" cxnId="{08257B97-97B6-4504-9634-BE98D91DFCDF}">
      <dgm:prSet/>
      <dgm:spPr>
        <a:ln>
          <a:solidFill>
            <a:srgbClr val="444444"/>
          </a:solidFill>
        </a:ln>
      </dgm:spPr>
      <dgm:t>
        <a:bodyPr/>
        <a:lstStyle/>
        <a:p>
          <a:endParaRPr lang="en-US"/>
        </a:p>
      </dgm:t>
    </dgm:pt>
    <dgm:pt modelId="{25180C3A-BE4F-4C5E-A82B-DC7D9BE9CD40}" type="sibTrans" cxnId="{08257B97-97B6-4504-9634-BE98D91DFCDF}">
      <dgm:prSet/>
      <dgm:spPr/>
      <dgm:t>
        <a:bodyPr/>
        <a:lstStyle/>
        <a:p>
          <a:endParaRPr lang="en-US"/>
        </a:p>
      </dgm:t>
    </dgm:pt>
    <dgm:pt modelId="{4BCB7C5B-B018-4552-9AD4-A6E43B41C6D6}" type="pres">
      <dgm:prSet presAssocID="{F3B64038-9348-4D94-AD1E-450E62B76144}" presName="Name0" presStyleCnt="0">
        <dgm:presLayoutVars>
          <dgm:chMax val="1"/>
          <dgm:chPref val="1"/>
          <dgm:dir/>
          <dgm:animOne val="branch"/>
          <dgm:animLvl val="lvl"/>
        </dgm:presLayoutVars>
      </dgm:prSet>
      <dgm:spPr/>
    </dgm:pt>
    <dgm:pt modelId="{84210AF6-FA92-4F8A-BA11-DBA16E295FEA}" type="pres">
      <dgm:prSet presAssocID="{AB94FC1E-6573-41E5-B18C-A982E8DAC634}" presName="singleCycle" presStyleCnt="0"/>
      <dgm:spPr/>
    </dgm:pt>
    <dgm:pt modelId="{87D5D16D-F7FF-498E-8D5E-47CD300688DC}" type="pres">
      <dgm:prSet presAssocID="{AB94FC1E-6573-41E5-B18C-A982E8DAC634}" presName="singleCenter" presStyleLbl="node1" presStyleIdx="0" presStyleCnt="4" custScaleX="151633" custScaleY="93354" custLinFactNeighborX="-723" custLinFactNeighborY="13288">
        <dgm:presLayoutVars>
          <dgm:chMax val="7"/>
          <dgm:chPref val="7"/>
        </dgm:presLayoutVars>
      </dgm:prSet>
      <dgm:spPr/>
    </dgm:pt>
    <dgm:pt modelId="{1E804B06-E1A3-491D-8D9D-46293F93F8CA}" type="pres">
      <dgm:prSet presAssocID="{656A267D-2578-4350-9A91-CE65B8B539A8}" presName="Name56" presStyleLbl="parChTrans1D2" presStyleIdx="0" presStyleCnt="3"/>
      <dgm:spPr/>
    </dgm:pt>
    <dgm:pt modelId="{4280B4B8-5F59-418D-AD2E-43303BACE1A6}" type="pres">
      <dgm:prSet presAssocID="{0DBF37C1-9952-4E3E-AE8F-4440A38D2922}" presName="text0" presStyleLbl="node1" presStyleIdx="1" presStyleCnt="4" custScaleX="262817" custScaleY="103679" custRadScaleRad="51166" custRadScaleInc="-2971">
        <dgm:presLayoutVars>
          <dgm:bulletEnabled val="1"/>
        </dgm:presLayoutVars>
      </dgm:prSet>
      <dgm:spPr/>
    </dgm:pt>
    <dgm:pt modelId="{0DFD15E4-0A3D-439C-906C-9BBC369ABCDA}" type="pres">
      <dgm:prSet presAssocID="{995C601E-8714-4393-A45C-A95CCA382269}" presName="Name56" presStyleLbl="parChTrans1D2" presStyleIdx="1" presStyleCnt="3"/>
      <dgm:spPr/>
    </dgm:pt>
    <dgm:pt modelId="{B1B95390-F108-4097-8BDF-7FF20B3E7D92}" type="pres">
      <dgm:prSet presAssocID="{95875409-20FF-4558-A925-9E79ACD6E846}" presName="text0" presStyleLbl="node1" presStyleIdx="2" presStyleCnt="4" custScaleX="156699" custScaleY="97087" custRadScaleRad="112185" custRadScaleInc="591">
        <dgm:presLayoutVars>
          <dgm:bulletEnabled val="1"/>
        </dgm:presLayoutVars>
      </dgm:prSet>
      <dgm:spPr/>
    </dgm:pt>
    <dgm:pt modelId="{DA4E662E-5BC3-4427-BC8B-DC9461212F74}" type="pres">
      <dgm:prSet presAssocID="{E5D93704-F18D-466E-B3D3-1DD9759EDA4E}" presName="Name56" presStyleLbl="parChTrans1D2" presStyleIdx="2" presStyleCnt="3"/>
      <dgm:spPr/>
    </dgm:pt>
    <dgm:pt modelId="{52744C29-4CED-4FAD-89BB-02192E22C5C3}" type="pres">
      <dgm:prSet presAssocID="{A18271ED-CDDD-49AA-874F-F58A7EC101A5}" presName="text0" presStyleLbl="node1" presStyleIdx="3" presStyleCnt="4" custScaleX="152921" custScaleY="88287" custRadScaleRad="111214" custRadScaleInc="6349">
        <dgm:presLayoutVars>
          <dgm:bulletEnabled val="1"/>
        </dgm:presLayoutVars>
      </dgm:prSet>
      <dgm:spPr/>
    </dgm:pt>
  </dgm:ptLst>
  <dgm:cxnLst>
    <dgm:cxn modelId="{E373AE61-DAE6-4444-8CA2-5245217F6172}" srcId="{AB94FC1E-6573-41E5-B18C-A982E8DAC634}" destId="{0DBF37C1-9952-4E3E-AE8F-4440A38D2922}" srcOrd="0" destOrd="0" parTransId="{656A267D-2578-4350-9A91-CE65B8B539A8}" sibTransId="{276990C5-F855-4837-B797-22A1A5C451DD}"/>
    <dgm:cxn modelId="{84C7E14C-E753-4EEF-8B52-D4BA95FE99AB}" type="presOf" srcId="{0DBF37C1-9952-4E3E-AE8F-4440A38D2922}" destId="{4280B4B8-5F59-418D-AD2E-43303BACE1A6}" srcOrd="0" destOrd="0" presId="urn:microsoft.com/office/officeart/2008/layout/RadialCluster"/>
    <dgm:cxn modelId="{7C13B374-3835-4F13-9B7F-8E5F9D2BE981}" type="presOf" srcId="{656A267D-2578-4350-9A91-CE65B8B539A8}" destId="{1E804B06-E1A3-491D-8D9D-46293F93F8CA}" srcOrd="0" destOrd="0" presId="urn:microsoft.com/office/officeart/2008/layout/RadialCluster"/>
    <dgm:cxn modelId="{F0060F77-A9B2-4494-BE94-BC31C3D28969}" srcId="{AB94FC1E-6573-41E5-B18C-A982E8DAC634}" destId="{95875409-20FF-4558-A925-9E79ACD6E846}" srcOrd="1" destOrd="0" parTransId="{995C601E-8714-4393-A45C-A95CCA382269}" sibTransId="{E1AE7375-AA88-4307-8489-2CACCBC1CAA0}"/>
    <dgm:cxn modelId="{5D0A0E8C-ED67-475B-912A-D66BBABB6A58}" type="presOf" srcId="{F3B64038-9348-4D94-AD1E-450E62B76144}" destId="{4BCB7C5B-B018-4552-9AD4-A6E43B41C6D6}" srcOrd="0" destOrd="0" presId="urn:microsoft.com/office/officeart/2008/layout/RadialCluster"/>
    <dgm:cxn modelId="{FB15C88E-17CD-41A2-8964-798B0E693A54}" srcId="{F3B64038-9348-4D94-AD1E-450E62B76144}" destId="{AB94FC1E-6573-41E5-B18C-A982E8DAC634}" srcOrd="0" destOrd="0" parTransId="{23D4C9D7-3DC9-4647-B4C9-3DDFEECF3DFA}" sibTransId="{C7F5CF6E-3364-4AC2-BFA0-B250BF01C2BA}"/>
    <dgm:cxn modelId="{08257B97-97B6-4504-9634-BE98D91DFCDF}" srcId="{AB94FC1E-6573-41E5-B18C-A982E8DAC634}" destId="{A18271ED-CDDD-49AA-874F-F58A7EC101A5}" srcOrd="2" destOrd="0" parTransId="{E5D93704-F18D-466E-B3D3-1DD9759EDA4E}" sibTransId="{25180C3A-BE4F-4C5E-A82B-DC7D9BE9CD40}"/>
    <dgm:cxn modelId="{E5525C9F-1E36-43BA-ABD9-170E9820F0AF}" type="presOf" srcId="{E5D93704-F18D-466E-B3D3-1DD9759EDA4E}" destId="{DA4E662E-5BC3-4427-BC8B-DC9461212F74}" srcOrd="0" destOrd="0" presId="urn:microsoft.com/office/officeart/2008/layout/RadialCluster"/>
    <dgm:cxn modelId="{9DB7F6B0-9F41-45E6-85A4-085BE52D9B01}" type="presOf" srcId="{95875409-20FF-4558-A925-9E79ACD6E846}" destId="{B1B95390-F108-4097-8BDF-7FF20B3E7D92}" srcOrd="0" destOrd="0" presId="urn:microsoft.com/office/officeart/2008/layout/RadialCluster"/>
    <dgm:cxn modelId="{6B2C74B6-2611-457A-8686-EF907D7DDCBE}" type="presOf" srcId="{AB94FC1E-6573-41E5-B18C-A982E8DAC634}" destId="{87D5D16D-F7FF-498E-8D5E-47CD300688DC}" srcOrd="0" destOrd="0" presId="urn:microsoft.com/office/officeart/2008/layout/RadialCluster"/>
    <dgm:cxn modelId="{FE5DB9D3-09EA-42AD-A641-6FF0F4C5E396}" type="presOf" srcId="{A18271ED-CDDD-49AA-874F-F58A7EC101A5}" destId="{52744C29-4CED-4FAD-89BB-02192E22C5C3}" srcOrd="0" destOrd="0" presId="urn:microsoft.com/office/officeart/2008/layout/RadialCluster"/>
    <dgm:cxn modelId="{CB9389E9-1043-48BB-A10F-C0B06F38E0E7}" type="presOf" srcId="{995C601E-8714-4393-A45C-A95CCA382269}" destId="{0DFD15E4-0A3D-439C-906C-9BBC369ABCDA}" srcOrd="0" destOrd="0" presId="urn:microsoft.com/office/officeart/2008/layout/RadialCluster"/>
    <dgm:cxn modelId="{1EABA73A-1E3E-4CF7-8FCE-D8A269C02A97}" type="presParOf" srcId="{4BCB7C5B-B018-4552-9AD4-A6E43B41C6D6}" destId="{84210AF6-FA92-4F8A-BA11-DBA16E295FEA}" srcOrd="0" destOrd="0" presId="urn:microsoft.com/office/officeart/2008/layout/RadialCluster"/>
    <dgm:cxn modelId="{2F0C586D-BEA8-4360-8E4A-4DBAC07AF471}" type="presParOf" srcId="{84210AF6-FA92-4F8A-BA11-DBA16E295FEA}" destId="{87D5D16D-F7FF-498E-8D5E-47CD300688DC}" srcOrd="0" destOrd="0" presId="urn:microsoft.com/office/officeart/2008/layout/RadialCluster"/>
    <dgm:cxn modelId="{4ADFFACB-E2FC-4CB7-8646-050C667678F9}" type="presParOf" srcId="{84210AF6-FA92-4F8A-BA11-DBA16E295FEA}" destId="{1E804B06-E1A3-491D-8D9D-46293F93F8CA}" srcOrd="1" destOrd="0" presId="urn:microsoft.com/office/officeart/2008/layout/RadialCluster"/>
    <dgm:cxn modelId="{7873B75A-7735-407E-BE33-4144F6138CF7}" type="presParOf" srcId="{84210AF6-FA92-4F8A-BA11-DBA16E295FEA}" destId="{4280B4B8-5F59-418D-AD2E-43303BACE1A6}" srcOrd="2" destOrd="0" presId="urn:microsoft.com/office/officeart/2008/layout/RadialCluster"/>
    <dgm:cxn modelId="{F41A90CB-5FFC-43E4-8B24-9190AA1A514F}" type="presParOf" srcId="{84210AF6-FA92-4F8A-BA11-DBA16E295FEA}" destId="{0DFD15E4-0A3D-439C-906C-9BBC369ABCDA}" srcOrd="3" destOrd="0" presId="urn:microsoft.com/office/officeart/2008/layout/RadialCluster"/>
    <dgm:cxn modelId="{9306CB62-3E5F-49F9-B19D-E9648521F247}" type="presParOf" srcId="{84210AF6-FA92-4F8A-BA11-DBA16E295FEA}" destId="{B1B95390-F108-4097-8BDF-7FF20B3E7D92}" srcOrd="4" destOrd="0" presId="urn:microsoft.com/office/officeart/2008/layout/RadialCluster"/>
    <dgm:cxn modelId="{E9BA3E74-1BD5-4BCF-B5C9-775C809A6166}" type="presParOf" srcId="{84210AF6-FA92-4F8A-BA11-DBA16E295FEA}" destId="{DA4E662E-5BC3-4427-BC8B-DC9461212F74}" srcOrd="5" destOrd="0" presId="urn:microsoft.com/office/officeart/2008/layout/RadialCluster"/>
    <dgm:cxn modelId="{36C64882-00DF-4042-8160-2F438DB58FE8}" type="presParOf" srcId="{84210AF6-FA92-4F8A-BA11-DBA16E295FEA}" destId="{52744C29-4CED-4FAD-89BB-02192E22C5C3}" srcOrd="6"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E5A49-7923-4361-82CF-A52D8ED97F2C}">
      <dsp:nvSpPr>
        <dsp:cNvPr id="0" name=""/>
        <dsp:cNvSpPr/>
      </dsp:nvSpPr>
      <dsp:spPr>
        <a:xfrm>
          <a:off x="0" y="34613"/>
          <a:ext cx="5079798"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Workforce &amp; Community Ed</a:t>
          </a:r>
        </a:p>
      </dsp:txBody>
      <dsp:txXfrm>
        <a:off x="23988" y="58601"/>
        <a:ext cx="5031822" cy="443423"/>
      </dsp:txXfrm>
    </dsp:sp>
    <dsp:sp modelId="{0E60CF98-224E-4D4B-AB11-AAD1D72CBDDB}">
      <dsp:nvSpPr>
        <dsp:cNvPr id="0" name=""/>
        <dsp:cNvSpPr/>
      </dsp:nvSpPr>
      <dsp:spPr>
        <a:xfrm>
          <a:off x="0" y="519339"/>
          <a:ext cx="5079798"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8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Workforce Education Programs</a:t>
          </a:r>
        </a:p>
        <a:p>
          <a:pPr marL="171450" lvl="1" indent="-171450" algn="l" defTabSz="711200">
            <a:lnSpc>
              <a:spcPct val="90000"/>
            </a:lnSpc>
            <a:spcBef>
              <a:spcPct val="0"/>
            </a:spcBef>
            <a:spcAft>
              <a:spcPct val="20000"/>
            </a:spcAft>
            <a:buChar char="•"/>
          </a:pPr>
          <a:r>
            <a:rPr lang="en-US" sz="1600" kern="1200"/>
            <a:t>Accelerate TX Programs</a:t>
          </a:r>
          <a:endParaRPr lang="en-US" sz="1600" kern="1200" dirty="0"/>
        </a:p>
        <a:p>
          <a:pPr marL="171450" lvl="1" indent="-171450" algn="l" defTabSz="711200">
            <a:lnSpc>
              <a:spcPct val="90000"/>
            </a:lnSpc>
            <a:spcBef>
              <a:spcPct val="0"/>
            </a:spcBef>
            <a:spcAft>
              <a:spcPct val="20000"/>
            </a:spcAft>
            <a:buChar char="•"/>
          </a:pPr>
          <a:r>
            <a:rPr lang="en-US" sz="1600" kern="1200" dirty="0"/>
            <a:t>Community Programs</a:t>
          </a:r>
        </a:p>
      </dsp:txBody>
      <dsp:txXfrm>
        <a:off x="0" y="519339"/>
        <a:ext cx="5079798" cy="804194"/>
      </dsp:txXfrm>
    </dsp:sp>
    <dsp:sp modelId="{B110A0BE-82F6-41C9-8AE6-ED8EBC84AF62}">
      <dsp:nvSpPr>
        <dsp:cNvPr id="0" name=""/>
        <dsp:cNvSpPr/>
      </dsp:nvSpPr>
      <dsp:spPr>
        <a:xfrm>
          <a:off x="0" y="1314325"/>
          <a:ext cx="5079798"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Corporate Training</a:t>
          </a:r>
        </a:p>
      </dsp:txBody>
      <dsp:txXfrm>
        <a:off x="23988" y="1338313"/>
        <a:ext cx="5031822" cy="443423"/>
      </dsp:txXfrm>
    </dsp:sp>
    <dsp:sp modelId="{21D4FD82-CE01-492E-9E64-1BCEE26F491C}">
      <dsp:nvSpPr>
        <dsp:cNvPr id="0" name=""/>
        <dsp:cNvSpPr/>
      </dsp:nvSpPr>
      <dsp:spPr>
        <a:xfrm>
          <a:off x="0" y="1814934"/>
          <a:ext cx="5079798"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8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Skills Development Fund</a:t>
          </a:r>
        </a:p>
        <a:p>
          <a:pPr marL="171450" lvl="1" indent="-171450" algn="l" defTabSz="711200">
            <a:lnSpc>
              <a:spcPct val="90000"/>
            </a:lnSpc>
            <a:spcBef>
              <a:spcPct val="0"/>
            </a:spcBef>
            <a:spcAft>
              <a:spcPct val="20000"/>
            </a:spcAft>
            <a:buChar char="•"/>
          </a:pPr>
          <a:r>
            <a:rPr lang="en-US" sz="1600" kern="1200"/>
            <a:t>Customized Training</a:t>
          </a:r>
          <a:endParaRPr lang="en-US" sz="1600" kern="1200" dirty="0"/>
        </a:p>
        <a:p>
          <a:pPr marL="171450" lvl="1" indent="-171450" algn="l" defTabSz="711200">
            <a:lnSpc>
              <a:spcPct val="90000"/>
            </a:lnSpc>
            <a:spcBef>
              <a:spcPct val="0"/>
            </a:spcBef>
            <a:spcAft>
              <a:spcPct val="20000"/>
            </a:spcAft>
            <a:buChar char="•"/>
          </a:pPr>
          <a:r>
            <a:rPr lang="en-US" sz="1600" kern="1200"/>
            <a:t>Skills for Small Business</a:t>
          </a:r>
          <a:endParaRPr lang="en-US" sz="1600" kern="1200" dirty="0"/>
        </a:p>
      </dsp:txBody>
      <dsp:txXfrm>
        <a:off x="0" y="1814934"/>
        <a:ext cx="5079798" cy="804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D16D-F7FF-498E-8D5E-47CD300688DC}">
      <dsp:nvSpPr>
        <dsp:cNvPr id="0" name=""/>
        <dsp:cNvSpPr/>
      </dsp:nvSpPr>
      <dsp:spPr>
        <a:xfrm>
          <a:off x="2520055" y="2975534"/>
          <a:ext cx="2252138" cy="1386545"/>
        </a:xfrm>
        <a:prstGeom prst="roundRect">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Education</a:t>
          </a:r>
        </a:p>
        <a:p>
          <a:pPr marL="0" lvl="0" indent="0" algn="ctr" defTabSz="800100">
            <a:lnSpc>
              <a:spcPct val="90000"/>
            </a:lnSpc>
            <a:spcBef>
              <a:spcPct val="0"/>
            </a:spcBef>
            <a:spcAft>
              <a:spcPct val="35000"/>
            </a:spcAft>
            <a:buNone/>
          </a:pPr>
          <a:r>
            <a:rPr lang="en-US" sz="1800" b="0" u="sng" kern="1200" dirty="0"/>
            <a:t>Director</a:t>
          </a:r>
        </a:p>
        <a:p>
          <a:pPr marL="0" lvl="0" indent="0" algn="ctr" defTabSz="800100">
            <a:lnSpc>
              <a:spcPct val="90000"/>
            </a:lnSpc>
            <a:spcBef>
              <a:spcPct val="0"/>
            </a:spcBef>
            <a:spcAft>
              <a:spcPct val="35000"/>
            </a:spcAft>
            <a:buNone/>
          </a:pPr>
          <a:r>
            <a:rPr lang="en-US" sz="1800" kern="1200" dirty="0"/>
            <a:t>Sandra Cortez</a:t>
          </a:r>
        </a:p>
      </dsp:txBody>
      <dsp:txXfrm>
        <a:off x="2587741" y="3043220"/>
        <a:ext cx="2116766" cy="1251173"/>
      </dsp:txXfrm>
    </dsp:sp>
    <dsp:sp modelId="{1E804B06-E1A3-491D-8D9D-46293F93F8CA}">
      <dsp:nvSpPr>
        <dsp:cNvPr id="0" name=""/>
        <dsp:cNvSpPr/>
      </dsp:nvSpPr>
      <dsp:spPr>
        <a:xfrm rot="16193558">
          <a:off x="3362098" y="2693337"/>
          <a:ext cx="564395" cy="0"/>
        </a:xfrm>
        <a:custGeom>
          <a:avLst/>
          <a:gdLst/>
          <a:ahLst/>
          <a:cxnLst/>
          <a:rect l="0" t="0" r="0" b="0"/>
          <a:pathLst>
            <a:path>
              <a:moveTo>
                <a:pt x="0" y="0"/>
              </a:moveTo>
              <a:lnTo>
                <a:pt x="564395" y="0"/>
              </a:lnTo>
            </a:path>
          </a:pathLst>
        </a:custGeom>
        <a:noFill/>
        <a:ln w="127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0B4B8-5F59-418D-AD2E-43303BACE1A6}">
      <dsp:nvSpPr>
        <dsp:cNvPr id="0" name=""/>
        <dsp:cNvSpPr/>
      </dsp:nvSpPr>
      <dsp:spPr>
        <a:xfrm>
          <a:off x="2335126" y="1379408"/>
          <a:ext cx="2615348" cy="1031731"/>
        </a:xfrm>
        <a:prstGeom prst="roundRect">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Sr. Vice President of Instruction and Academic Affairs</a:t>
          </a:r>
        </a:p>
      </dsp:txBody>
      <dsp:txXfrm>
        <a:off x="2385491" y="1429773"/>
        <a:ext cx="2514618" cy="931001"/>
      </dsp:txXfrm>
    </dsp:sp>
    <dsp:sp modelId="{0DFD15E4-0A3D-439C-906C-9BBC369ABCDA}">
      <dsp:nvSpPr>
        <dsp:cNvPr id="0" name=""/>
        <dsp:cNvSpPr/>
      </dsp:nvSpPr>
      <dsp:spPr>
        <a:xfrm rot="1022497">
          <a:off x="4764468" y="4065534"/>
          <a:ext cx="351852" cy="0"/>
        </a:xfrm>
        <a:custGeom>
          <a:avLst/>
          <a:gdLst/>
          <a:ahLst/>
          <a:cxnLst/>
          <a:rect l="0" t="0" r="0" b="0"/>
          <a:pathLst>
            <a:path>
              <a:moveTo>
                <a:pt x="0" y="0"/>
              </a:moveTo>
              <a:lnTo>
                <a:pt x="351852" y="0"/>
              </a:lnTo>
            </a:path>
          </a:pathLst>
        </a:custGeom>
        <a:noFill/>
        <a:ln w="12700" cap="flat" cmpd="sng" algn="ctr">
          <a:solidFill>
            <a:srgbClr val="444444"/>
          </a:solidFill>
          <a:prstDash val="solid"/>
        </a:ln>
        <a:effectLst/>
      </dsp:spPr>
      <dsp:style>
        <a:lnRef idx="2">
          <a:scrgbClr r="0" g="0" b="0"/>
        </a:lnRef>
        <a:fillRef idx="0">
          <a:scrgbClr r="0" g="0" b="0"/>
        </a:fillRef>
        <a:effectRef idx="0">
          <a:scrgbClr r="0" g="0" b="0"/>
        </a:effectRef>
        <a:fontRef idx="minor"/>
      </dsp:style>
    </dsp:sp>
    <dsp:sp modelId="{B1B95390-F108-4097-8BDF-7FF20B3E7D92}">
      <dsp:nvSpPr>
        <dsp:cNvPr id="0" name=""/>
        <dsp:cNvSpPr/>
      </dsp:nvSpPr>
      <dsp:spPr>
        <a:xfrm>
          <a:off x="5108596" y="3873014"/>
          <a:ext cx="1559345" cy="966133"/>
        </a:xfrm>
        <a:prstGeom prst="roundRect">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Adult Education and Literacy</a:t>
          </a:r>
        </a:p>
      </dsp:txBody>
      <dsp:txXfrm>
        <a:off x="5155759" y="3920177"/>
        <a:ext cx="1465019" cy="871807"/>
      </dsp:txXfrm>
    </dsp:sp>
    <dsp:sp modelId="{DA4E662E-5BC3-4427-BC8B-DC9461212F74}">
      <dsp:nvSpPr>
        <dsp:cNvPr id="0" name=""/>
        <dsp:cNvSpPr/>
      </dsp:nvSpPr>
      <dsp:spPr>
        <a:xfrm rot="10026526">
          <a:off x="2158003" y="3967433"/>
          <a:ext cx="366672" cy="0"/>
        </a:xfrm>
        <a:custGeom>
          <a:avLst/>
          <a:gdLst/>
          <a:ahLst/>
          <a:cxnLst/>
          <a:rect l="0" t="0" r="0" b="0"/>
          <a:pathLst>
            <a:path>
              <a:moveTo>
                <a:pt x="0" y="0"/>
              </a:moveTo>
              <a:lnTo>
                <a:pt x="366672" y="0"/>
              </a:lnTo>
            </a:path>
          </a:pathLst>
        </a:custGeom>
        <a:noFill/>
        <a:ln w="12700" cap="flat" cmpd="sng" algn="ctr">
          <a:solidFill>
            <a:srgbClr val="444444"/>
          </a:solidFill>
          <a:prstDash val="solid"/>
        </a:ln>
        <a:effectLst/>
      </dsp:spPr>
      <dsp:style>
        <a:lnRef idx="2">
          <a:scrgbClr r="0" g="0" b="0"/>
        </a:lnRef>
        <a:fillRef idx="0">
          <a:scrgbClr r="0" g="0" b="0"/>
        </a:fillRef>
        <a:effectRef idx="0">
          <a:scrgbClr r="0" g="0" b="0"/>
        </a:effectRef>
        <a:fontRef idx="minor"/>
      </dsp:style>
    </dsp:sp>
    <dsp:sp modelId="{52744C29-4CED-4FAD-89BB-02192E22C5C3}">
      <dsp:nvSpPr>
        <dsp:cNvPr id="0" name=""/>
        <dsp:cNvSpPr/>
      </dsp:nvSpPr>
      <dsp:spPr>
        <a:xfrm>
          <a:off x="640875" y="3743195"/>
          <a:ext cx="1521749" cy="878562"/>
        </a:xfrm>
        <a:prstGeom prst="roundRect">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t>Continuing Education</a:t>
          </a:r>
        </a:p>
      </dsp:txBody>
      <dsp:txXfrm>
        <a:off x="683763" y="3786083"/>
        <a:ext cx="1435973" cy="7927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972A26-9AA8-4188-A705-E8D39461746F}"/>
              </a:ext>
            </a:extLst>
          </p:cNvPr>
          <p:cNvSpPr>
            <a:spLocks noGrp="1"/>
          </p:cNvSpPr>
          <p:nvPr>
            <p:ph type="hdr" sz="quarter"/>
          </p:nvPr>
        </p:nvSpPr>
        <p:spPr>
          <a:xfrm>
            <a:off x="0" y="0"/>
            <a:ext cx="2972098" cy="471867"/>
          </a:xfrm>
          <a:prstGeom prst="rect">
            <a:avLst/>
          </a:prstGeom>
        </p:spPr>
        <p:txBody>
          <a:bodyPr vert="horz" lIns="87974" tIns="43987" rIns="87974" bIns="43987" rtlCol="0"/>
          <a:lstStyle>
            <a:lvl1pPr algn="l">
              <a:defRPr sz="1200"/>
            </a:lvl1pPr>
          </a:lstStyle>
          <a:p>
            <a:endParaRPr lang="en-US"/>
          </a:p>
        </p:txBody>
      </p:sp>
      <p:sp>
        <p:nvSpPr>
          <p:cNvPr id="3" name="Date Placeholder 2">
            <a:extLst>
              <a:ext uri="{FF2B5EF4-FFF2-40B4-BE49-F238E27FC236}">
                <a16:creationId xmlns:a16="http://schemas.microsoft.com/office/drawing/2014/main" id="{58B87982-F4C1-4DC6-B355-38DA49B33854}"/>
              </a:ext>
            </a:extLst>
          </p:cNvPr>
          <p:cNvSpPr>
            <a:spLocks noGrp="1"/>
          </p:cNvSpPr>
          <p:nvPr>
            <p:ph type="dt" sz="quarter" idx="1"/>
          </p:nvPr>
        </p:nvSpPr>
        <p:spPr>
          <a:xfrm>
            <a:off x="3884414" y="0"/>
            <a:ext cx="2972098" cy="471867"/>
          </a:xfrm>
          <a:prstGeom prst="rect">
            <a:avLst/>
          </a:prstGeom>
        </p:spPr>
        <p:txBody>
          <a:bodyPr vert="horz" lIns="87974" tIns="43987" rIns="87974" bIns="43987" rtlCol="0"/>
          <a:lstStyle>
            <a:lvl1pPr algn="r">
              <a:defRPr sz="1200"/>
            </a:lvl1pPr>
          </a:lstStyle>
          <a:p>
            <a:fld id="{E8EBFEF9-5E4F-4C26-BE82-6710E2C0175D}" type="datetimeFigureOut">
              <a:rPr lang="en-US" smtClean="0"/>
              <a:t>8/10/2018</a:t>
            </a:fld>
            <a:endParaRPr lang="en-US"/>
          </a:p>
        </p:txBody>
      </p:sp>
      <p:sp>
        <p:nvSpPr>
          <p:cNvPr id="4" name="Footer Placeholder 3">
            <a:extLst>
              <a:ext uri="{FF2B5EF4-FFF2-40B4-BE49-F238E27FC236}">
                <a16:creationId xmlns:a16="http://schemas.microsoft.com/office/drawing/2014/main" id="{0AF00F7F-4F6F-425B-A5DD-9EEAC89AC970}"/>
              </a:ext>
            </a:extLst>
          </p:cNvPr>
          <p:cNvSpPr>
            <a:spLocks noGrp="1"/>
          </p:cNvSpPr>
          <p:nvPr>
            <p:ph type="ftr" sz="quarter" idx="2"/>
          </p:nvPr>
        </p:nvSpPr>
        <p:spPr>
          <a:xfrm>
            <a:off x="0" y="8946772"/>
            <a:ext cx="2972098" cy="471866"/>
          </a:xfrm>
          <a:prstGeom prst="rect">
            <a:avLst/>
          </a:prstGeom>
        </p:spPr>
        <p:txBody>
          <a:bodyPr vert="horz" lIns="87974" tIns="43987" rIns="87974" bIns="43987"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905602-1092-4A85-8757-BC819A1C2D59}"/>
              </a:ext>
            </a:extLst>
          </p:cNvPr>
          <p:cNvSpPr>
            <a:spLocks noGrp="1"/>
          </p:cNvSpPr>
          <p:nvPr>
            <p:ph type="sldNum" sz="quarter" idx="3"/>
          </p:nvPr>
        </p:nvSpPr>
        <p:spPr>
          <a:xfrm>
            <a:off x="3884414" y="8946772"/>
            <a:ext cx="2972098" cy="471866"/>
          </a:xfrm>
          <a:prstGeom prst="rect">
            <a:avLst/>
          </a:prstGeom>
        </p:spPr>
        <p:txBody>
          <a:bodyPr vert="horz" lIns="87974" tIns="43987" rIns="87974" bIns="43987" rtlCol="0" anchor="b"/>
          <a:lstStyle>
            <a:lvl1pPr algn="r">
              <a:defRPr sz="1200"/>
            </a:lvl1pPr>
          </a:lstStyle>
          <a:p>
            <a:fld id="{B5475E4B-86BB-4426-9263-2AA671F18948}" type="slidenum">
              <a:rPr lang="en-US" smtClean="0"/>
              <a:t>‹#›</a:t>
            </a:fld>
            <a:endParaRPr lang="en-US"/>
          </a:p>
        </p:txBody>
      </p:sp>
    </p:spTree>
    <p:extLst>
      <p:ext uri="{BB962C8B-B14F-4D97-AF65-F5344CB8AC3E}">
        <p14:creationId xmlns:p14="http://schemas.microsoft.com/office/powerpoint/2010/main" val="25592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72567"/>
          </a:xfrm>
          <a:prstGeom prst="rect">
            <a:avLst/>
          </a:prstGeom>
        </p:spPr>
        <p:txBody>
          <a:bodyPr vert="horz" lIns="92998" tIns="46499" rIns="92998" bIns="46499" rtlCol="0"/>
          <a:lstStyle>
            <a:lvl1pPr algn="l">
              <a:defRPr sz="1300"/>
            </a:lvl1pPr>
          </a:lstStyle>
          <a:p>
            <a:endParaRPr lang="en-US"/>
          </a:p>
        </p:txBody>
      </p:sp>
      <p:sp>
        <p:nvSpPr>
          <p:cNvPr id="3" name="Date Placeholder 2"/>
          <p:cNvSpPr>
            <a:spLocks noGrp="1"/>
          </p:cNvSpPr>
          <p:nvPr>
            <p:ph type="dt" idx="1"/>
          </p:nvPr>
        </p:nvSpPr>
        <p:spPr>
          <a:xfrm>
            <a:off x="3884613" y="1"/>
            <a:ext cx="2971800" cy="472567"/>
          </a:xfrm>
          <a:prstGeom prst="rect">
            <a:avLst/>
          </a:prstGeom>
        </p:spPr>
        <p:txBody>
          <a:bodyPr vert="horz" lIns="92998" tIns="46499" rIns="92998" bIns="46499" rtlCol="0"/>
          <a:lstStyle>
            <a:lvl1pPr algn="r">
              <a:defRPr sz="1300"/>
            </a:lvl1pPr>
          </a:lstStyle>
          <a:p>
            <a:fld id="{3FEDF00A-EE33-4E49-A01C-118C2B9DE026}" type="datetimeFigureOut">
              <a:rPr lang="en-US" smtClean="0"/>
              <a:t>8/10/2018</a:t>
            </a:fld>
            <a:endParaRPr lang="en-US"/>
          </a:p>
        </p:txBody>
      </p:sp>
      <p:sp>
        <p:nvSpPr>
          <p:cNvPr id="4" name="Slide Image Placeholder 3"/>
          <p:cNvSpPr>
            <a:spLocks noGrp="1" noRot="1" noChangeAspect="1"/>
          </p:cNvSpPr>
          <p:nvPr>
            <p:ph type="sldImg" idx="2"/>
          </p:nvPr>
        </p:nvSpPr>
        <p:spPr>
          <a:xfrm>
            <a:off x="604838" y="1177925"/>
            <a:ext cx="5648325" cy="3178175"/>
          </a:xfrm>
          <a:prstGeom prst="rect">
            <a:avLst/>
          </a:prstGeom>
          <a:noFill/>
          <a:ln w="12700">
            <a:solidFill>
              <a:prstClr val="black"/>
            </a:solidFill>
          </a:ln>
        </p:spPr>
        <p:txBody>
          <a:bodyPr vert="horz" lIns="92998" tIns="46499" rIns="92998" bIns="46499" rtlCol="0" anchor="ctr"/>
          <a:lstStyle/>
          <a:p>
            <a:endParaRPr lang="en-US"/>
          </a:p>
        </p:txBody>
      </p:sp>
      <p:sp>
        <p:nvSpPr>
          <p:cNvPr id="5" name="Notes Placeholder 4"/>
          <p:cNvSpPr>
            <a:spLocks noGrp="1"/>
          </p:cNvSpPr>
          <p:nvPr>
            <p:ph type="body" sz="quarter" idx="3"/>
          </p:nvPr>
        </p:nvSpPr>
        <p:spPr>
          <a:xfrm>
            <a:off x="685800" y="4532720"/>
            <a:ext cx="5486400" cy="3708589"/>
          </a:xfrm>
          <a:prstGeom prst="rect">
            <a:avLst/>
          </a:prstGeom>
        </p:spPr>
        <p:txBody>
          <a:bodyPr vert="horz" lIns="92998" tIns="46499" rIns="92998" bIns="464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6072"/>
            <a:ext cx="2971800" cy="472566"/>
          </a:xfrm>
          <a:prstGeom prst="rect">
            <a:avLst/>
          </a:prstGeom>
        </p:spPr>
        <p:txBody>
          <a:bodyPr vert="horz" lIns="92998" tIns="46499" rIns="92998" bIns="46499" rtlCol="0" anchor="b"/>
          <a:lstStyle>
            <a:lvl1pPr algn="l">
              <a:defRPr sz="1300"/>
            </a:lvl1pPr>
          </a:lstStyle>
          <a:p>
            <a:endParaRPr lang="en-US"/>
          </a:p>
        </p:txBody>
      </p:sp>
      <p:sp>
        <p:nvSpPr>
          <p:cNvPr id="7" name="Slide Number Placeholder 6"/>
          <p:cNvSpPr>
            <a:spLocks noGrp="1"/>
          </p:cNvSpPr>
          <p:nvPr>
            <p:ph type="sldNum" sz="quarter" idx="5"/>
          </p:nvPr>
        </p:nvSpPr>
        <p:spPr>
          <a:xfrm>
            <a:off x="3884613" y="8946072"/>
            <a:ext cx="2971800" cy="472566"/>
          </a:xfrm>
          <a:prstGeom prst="rect">
            <a:avLst/>
          </a:prstGeom>
        </p:spPr>
        <p:txBody>
          <a:bodyPr vert="horz" lIns="92998" tIns="46499" rIns="92998" bIns="46499" rtlCol="0" anchor="b"/>
          <a:lstStyle>
            <a:lvl1pPr algn="r">
              <a:defRPr sz="1300"/>
            </a:lvl1pPr>
          </a:lstStyle>
          <a:p>
            <a:fld id="{72CFC57D-BE27-4F49-A912-BDAE8038FA47}" type="slidenum">
              <a:rPr lang="en-US" smtClean="0"/>
              <a:t>‹#›</a:t>
            </a:fld>
            <a:endParaRPr lang="en-US"/>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a:t>
            </a:fld>
            <a:endParaRPr lang="en-US"/>
          </a:p>
        </p:txBody>
      </p:sp>
    </p:spTree>
    <p:extLst>
      <p:ext uri="{BB962C8B-B14F-4D97-AF65-F5344CB8AC3E}">
        <p14:creationId xmlns:p14="http://schemas.microsoft.com/office/powerpoint/2010/main" val="192507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4952" indent="-164952">
              <a:buFont typeface="Arial" panose="020B0604020202020204" pitchFamily="34" charset="0"/>
              <a:buChar char="•"/>
            </a:pPr>
            <a:r>
              <a:rPr lang="en-US" dirty="0"/>
              <a:t>Plato offered to students to accumulate more hours</a:t>
            </a:r>
          </a:p>
          <a:p>
            <a:pPr marL="164952" indent="-164952" defTabSz="879744">
              <a:buFont typeface="Arial" panose="020B0604020202020204" pitchFamily="34" charset="0"/>
              <a:buChar char="•"/>
              <a:defRPr/>
            </a:pPr>
            <a:r>
              <a:rPr lang="en-US" dirty="0"/>
              <a:t>NISD Hired NVC teachers as SI </a:t>
            </a:r>
          </a:p>
          <a:p>
            <a:pPr marL="164952" indent="-164952" defTabSz="879744">
              <a:buFont typeface="Arial" panose="020B0604020202020204" pitchFamily="34" charset="0"/>
              <a:buChar char="•"/>
              <a:defRPr/>
            </a:pPr>
            <a:r>
              <a:rPr lang="en-US" dirty="0"/>
              <a:t>SI</a:t>
            </a:r>
            <a:r>
              <a:rPr lang="en-US" baseline="0" dirty="0"/>
              <a:t> offers supplemental 1 hour workshops built into the curriculum </a:t>
            </a:r>
            <a:endParaRPr lang="en-US" dirty="0"/>
          </a:p>
          <a:p>
            <a:pPr marL="164952" indent="-164952" defTabSz="879744">
              <a:buFont typeface="Arial" panose="020B0604020202020204" pitchFamily="34" charset="0"/>
              <a:buChar char="•"/>
              <a:defRPr/>
            </a:pPr>
            <a:r>
              <a:rPr lang="en-US" dirty="0"/>
              <a:t>Students</a:t>
            </a:r>
            <a:r>
              <a:rPr lang="en-US" baseline="0" dirty="0"/>
              <a:t> are in the post-secondary credential denominator because the students are enrolled in college and actively coordinated with AEL. </a:t>
            </a:r>
            <a:endParaRPr lang="en-US" dirty="0"/>
          </a:p>
          <a:p>
            <a:pPr marL="164952" indent="-16495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23</a:t>
            </a:fld>
            <a:endParaRPr lang="en-US"/>
          </a:p>
        </p:txBody>
      </p:sp>
    </p:spTree>
    <p:extLst>
      <p:ext uri="{BB962C8B-B14F-4D97-AF65-F5344CB8AC3E}">
        <p14:creationId xmlns:p14="http://schemas.microsoft.com/office/powerpoint/2010/main" val="144130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24</a:t>
            </a:fld>
            <a:endParaRPr lang="en-US"/>
          </a:p>
        </p:txBody>
      </p:sp>
    </p:spTree>
    <p:extLst>
      <p:ext uri="{BB962C8B-B14F-4D97-AF65-F5344CB8AC3E}">
        <p14:creationId xmlns:p14="http://schemas.microsoft.com/office/powerpoint/2010/main" val="136712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25</a:t>
            </a:fld>
            <a:endParaRPr lang="en-US" dirty="0"/>
          </a:p>
        </p:txBody>
      </p:sp>
    </p:spTree>
    <p:extLst>
      <p:ext uri="{BB962C8B-B14F-4D97-AF65-F5344CB8AC3E}">
        <p14:creationId xmlns:p14="http://schemas.microsoft.com/office/powerpoint/2010/main" val="8955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26</a:t>
            </a:fld>
            <a:endParaRPr lang="en-US" dirty="0"/>
          </a:p>
        </p:txBody>
      </p:sp>
    </p:spTree>
    <p:extLst>
      <p:ext uri="{BB962C8B-B14F-4D97-AF65-F5344CB8AC3E}">
        <p14:creationId xmlns:p14="http://schemas.microsoft.com/office/powerpoint/2010/main" val="41782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27</a:t>
            </a:fld>
            <a:endParaRPr lang="en-US" dirty="0"/>
          </a:p>
        </p:txBody>
      </p:sp>
    </p:spTree>
    <p:extLst>
      <p:ext uri="{BB962C8B-B14F-4D97-AF65-F5344CB8AC3E}">
        <p14:creationId xmlns:p14="http://schemas.microsoft.com/office/powerpoint/2010/main" val="1014464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blank slides in this presentation are there to show you the layout options. Feel free to delete slides you do not want or to change the layout of the slides (right click then choose Layout from the menu).</a:t>
            </a:r>
            <a:endParaRPr lang="en-US" dirty="0"/>
          </a:p>
          <a:p>
            <a:endParaRPr lang="en-US" dirty="0"/>
          </a:p>
          <a:p>
            <a:r>
              <a:rPr lang="en-US" dirty="0"/>
              <a:t>To</a:t>
            </a:r>
            <a:r>
              <a:rPr lang="en-US" baseline="0" dirty="0"/>
              <a:t> change the slide background </a:t>
            </a:r>
            <a:r>
              <a:rPr lang="en-US" baseline="0"/>
              <a:t>picture or TWC logo on this slide, </a:t>
            </a:r>
            <a:r>
              <a:rPr lang="en-US" baseline="0" dirty="0"/>
              <a:t>go to View &gt; Slide Master</a:t>
            </a:r>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30</a:t>
            </a:fld>
            <a:endParaRPr lang="en-US"/>
          </a:p>
        </p:txBody>
      </p:sp>
    </p:spTree>
    <p:extLst>
      <p:ext uri="{BB962C8B-B14F-4D97-AF65-F5344CB8AC3E}">
        <p14:creationId xmlns:p14="http://schemas.microsoft.com/office/powerpoint/2010/main" val="356228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4</a:t>
            </a:fld>
            <a:endParaRPr lang="en-US"/>
          </a:p>
        </p:txBody>
      </p:sp>
    </p:spTree>
    <p:extLst>
      <p:ext uri="{BB962C8B-B14F-4D97-AF65-F5344CB8AC3E}">
        <p14:creationId xmlns:p14="http://schemas.microsoft.com/office/powerpoint/2010/main" val="401805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7</a:t>
            </a:fld>
            <a:endParaRPr lang="en-US"/>
          </a:p>
        </p:txBody>
      </p:sp>
    </p:spTree>
    <p:extLst>
      <p:ext uri="{BB962C8B-B14F-4D97-AF65-F5344CB8AC3E}">
        <p14:creationId xmlns:p14="http://schemas.microsoft.com/office/powerpoint/2010/main" val="236670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8</a:t>
            </a:fld>
            <a:endParaRPr lang="en-US"/>
          </a:p>
        </p:txBody>
      </p:sp>
    </p:spTree>
    <p:extLst>
      <p:ext uri="{BB962C8B-B14F-4D97-AF65-F5344CB8AC3E}">
        <p14:creationId xmlns:p14="http://schemas.microsoft.com/office/powerpoint/2010/main" val="121340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13</a:t>
            </a:fld>
            <a:endParaRPr lang="en-US"/>
          </a:p>
        </p:txBody>
      </p:sp>
    </p:spTree>
    <p:extLst>
      <p:ext uri="{BB962C8B-B14F-4D97-AF65-F5344CB8AC3E}">
        <p14:creationId xmlns:p14="http://schemas.microsoft.com/office/powerpoint/2010/main" val="324116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17</a:t>
            </a:fld>
            <a:endParaRPr lang="en-US"/>
          </a:p>
        </p:txBody>
      </p:sp>
    </p:spTree>
    <p:extLst>
      <p:ext uri="{BB962C8B-B14F-4D97-AF65-F5344CB8AC3E}">
        <p14:creationId xmlns:p14="http://schemas.microsoft.com/office/powerpoint/2010/main" val="2315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19</a:t>
            </a:fld>
            <a:endParaRPr lang="en-US"/>
          </a:p>
        </p:txBody>
      </p:sp>
    </p:spTree>
    <p:extLst>
      <p:ext uri="{BB962C8B-B14F-4D97-AF65-F5344CB8AC3E}">
        <p14:creationId xmlns:p14="http://schemas.microsoft.com/office/powerpoint/2010/main" val="6476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21</a:t>
            </a:fld>
            <a:endParaRPr lang="en-US"/>
          </a:p>
        </p:txBody>
      </p:sp>
    </p:spTree>
    <p:extLst>
      <p:ext uri="{BB962C8B-B14F-4D97-AF65-F5344CB8AC3E}">
        <p14:creationId xmlns:p14="http://schemas.microsoft.com/office/powerpoint/2010/main" val="92834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for some image about the circuitous route– or maybe the movie poster for THERE WILL BE BLOOD!)</a:t>
            </a:r>
          </a:p>
          <a:p>
            <a:endParaRPr lang="en-US" dirty="0"/>
          </a:p>
          <a:p>
            <a:r>
              <a:rPr lang="en-US" dirty="0">
                <a:sym typeface="Wingdings" panose="05000000000000000000" pitchFamily="2" charset="2"/>
              </a:rPr>
              <a:t></a:t>
            </a:r>
          </a:p>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22</a:t>
            </a:fld>
            <a:endParaRPr lang="en-US"/>
          </a:p>
        </p:txBody>
      </p:sp>
    </p:spTree>
    <p:extLst>
      <p:ext uri="{BB962C8B-B14F-4D97-AF65-F5344CB8AC3E}">
        <p14:creationId xmlns:p14="http://schemas.microsoft.com/office/powerpoint/2010/main" val="1765030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8/10/2018</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0692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endParaRPr lang="en-US" dirty="0"/>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6593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22866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90273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9DFADAC-8F53-4D67-A11D-0F34BEDE071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76293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D9DFADAC-8F53-4D67-A11D-0F34BEDE071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DFADAC-8F53-4D67-A11D-0F34BEDE071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48504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5158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D9DFADAC-8F53-4D67-A11D-0F34BEDE0714}" type="datetimeFigureOut">
              <a:rPr lang="en-US" smtClean="0"/>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45313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DFADAC-8F53-4D67-A11D-0F34BEDE071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9DFADAC-8F53-4D67-A11D-0F34BEDE0714}"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40762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DFADAC-8F53-4D67-A11D-0F34BEDE071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9144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D9DFADAC-8F53-4D67-A11D-0F34BEDE0714}" type="datetimeFigureOut">
              <a:rPr lang="en-US" smtClean="0"/>
              <a:pPr/>
              <a:t>8/10/2018</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C0CF-C45D-4486-B87A-2B2C99C47ECA}"/>
              </a:ext>
            </a:extLst>
          </p:cNvPr>
          <p:cNvSpPr>
            <a:spLocks noGrp="1"/>
          </p:cNvSpPr>
          <p:nvPr>
            <p:ph type="ctrTitle"/>
          </p:nvPr>
        </p:nvSpPr>
        <p:spPr/>
        <p:txBody>
          <a:bodyPr/>
          <a:lstStyle/>
          <a:p>
            <a:r>
              <a:rPr lang="en-US" sz="3600" dirty="0"/>
              <a:t>Understanding Postsecondary Pathways for low skilled students </a:t>
            </a:r>
          </a:p>
        </p:txBody>
      </p:sp>
      <p:sp>
        <p:nvSpPr>
          <p:cNvPr id="3" name="Subtitle 2">
            <a:extLst>
              <a:ext uri="{FF2B5EF4-FFF2-40B4-BE49-F238E27FC236}">
                <a16:creationId xmlns:a16="http://schemas.microsoft.com/office/drawing/2014/main" id="{EE54156D-4D23-45D3-9DE2-ABD03139133D}"/>
              </a:ext>
            </a:extLst>
          </p:cNvPr>
          <p:cNvSpPr>
            <a:spLocks noGrp="1"/>
          </p:cNvSpPr>
          <p:nvPr>
            <p:ph type="subTitle" idx="1"/>
          </p:nvPr>
        </p:nvSpPr>
        <p:spPr/>
        <p:txBody>
          <a:bodyPr>
            <a:normAutofit fontScale="92500" lnSpcReduction="20000"/>
          </a:bodyPr>
          <a:lstStyle/>
          <a:p>
            <a:r>
              <a:rPr lang="en-US" dirty="0"/>
              <a:t>Pre-</a:t>
            </a:r>
            <a:r>
              <a:rPr lang="en-US" dirty="0" err="1"/>
              <a:t>Reqs</a:t>
            </a:r>
            <a:r>
              <a:rPr lang="en-US" dirty="0"/>
              <a:t>-Co-</a:t>
            </a:r>
            <a:r>
              <a:rPr lang="en-US" dirty="0" err="1"/>
              <a:t>reqs</a:t>
            </a:r>
            <a:r>
              <a:rPr lang="en-US" dirty="0"/>
              <a:t>- What’s it all about?</a:t>
            </a:r>
          </a:p>
        </p:txBody>
      </p:sp>
      <p:sp>
        <p:nvSpPr>
          <p:cNvPr id="4" name="Text Placeholder 3">
            <a:extLst>
              <a:ext uri="{FF2B5EF4-FFF2-40B4-BE49-F238E27FC236}">
                <a16:creationId xmlns:a16="http://schemas.microsoft.com/office/drawing/2014/main" id="{F45FE764-867C-4D76-97EA-BB8CF4657051}"/>
              </a:ext>
            </a:extLst>
          </p:cNvPr>
          <p:cNvSpPr>
            <a:spLocks noGrp="1"/>
          </p:cNvSpPr>
          <p:nvPr>
            <p:ph type="body" sz="quarter" idx="12"/>
          </p:nvPr>
        </p:nvSpPr>
        <p:spPr/>
        <p:txBody>
          <a:bodyPr/>
          <a:lstStyle/>
          <a:p>
            <a:r>
              <a:rPr lang="en-US" sz="2000" dirty="0"/>
              <a:t>Adult Education and Literacy</a:t>
            </a:r>
          </a:p>
        </p:txBody>
      </p:sp>
    </p:spTree>
    <p:extLst>
      <p:ext uri="{BB962C8B-B14F-4D97-AF65-F5344CB8AC3E}">
        <p14:creationId xmlns:p14="http://schemas.microsoft.com/office/powerpoint/2010/main" val="2636420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8904" y="753228"/>
            <a:ext cx="6305278" cy="1080938"/>
          </a:xfrm>
        </p:spPr>
        <p:txBody>
          <a:bodyPr/>
          <a:lstStyle/>
          <a:p>
            <a:r>
              <a:rPr lang="en-US" dirty="0"/>
              <a:t>IET Collaboration</a:t>
            </a:r>
          </a:p>
        </p:txBody>
      </p:sp>
      <p:sp>
        <p:nvSpPr>
          <p:cNvPr id="6" name="Text Placeholder 5"/>
          <p:cNvSpPr>
            <a:spLocks noGrp="1"/>
          </p:cNvSpPr>
          <p:nvPr>
            <p:ph type="body" idx="1"/>
          </p:nvPr>
        </p:nvSpPr>
        <p:spPr>
          <a:xfrm>
            <a:off x="282103" y="2079699"/>
            <a:ext cx="11439728" cy="942974"/>
          </a:xfrm>
        </p:spPr>
        <p:txBody>
          <a:bodyPr/>
          <a:lstStyle/>
          <a:p>
            <a:pPr algn="ctr"/>
            <a:endParaRPr lang="en-US" sz="4000" dirty="0">
              <a:solidFill>
                <a:schemeClr val="tx1">
                  <a:lumMod val="95000"/>
                  <a:lumOff val="5000"/>
                </a:schemeClr>
              </a:solidFill>
              <a:latin typeface="Calibri" panose="020F0502020204030204" pitchFamily="34" charset="0"/>
              <a:cs typeface="Calibri" panose="020F0502020204030204" pitchFamily="34" charset="0"/>
            </a:endParaRPr>
          </a:p>
          <a:p>
            <a:pPr algn="ctr"/>
            <a:r>
              <a:rPr lang="en-US" sz="4000" dirty="0">
                <a:solidFill>
                  <a:schemeClr val="tx1">
                    <a:lumMod val="95000"/>
                    <a:lumOff val="5000"/>
                  </a:schemeClr>
                </a:solidFill>
                <a:latin typeface="Calibri" panose="020F0502020204030204" pitchFamily="34" charset="0"/>
                <a:cs typeface="Calibri" panose="020F0502020204030204" pitchFamily="34" charset="0"/>
              </a:rPr>
              <a:t>Integrated Education &amp; Training/Articulation </a:t>
            </a:r>
          </a:p>
          <a:p>
            <a:pPr algn="ctr"/>
            <a:endParaRPr lang="en-US" sz="4000" dirty="0"/>
          </a:p>
        </p:txBody>
      </p:sp>
      <p:sp>
        <p:nvSpPr>
          <p:cNvPr id="9" name="Text Placeholder 8"/>
          <p:cNvSpPr>
            <a:spLocks noGrp="1"/>
          </p:cNvSpPr>
          <p:nvPr>
            <p:ph type="body" sz="half" idx="15"/>
          </p:nvPr>
        </p:nvSpPr>
        <p:spPr>
          <a:xfrm>
            <a:off x="282103" y="3022673"/>
            <a:ext cx="11682918" cy="3679684"/>
          </a:xfrm>
        </p:spPr>
        <p:txBody>
          <a:bodyPr>
            <a:normAutofit fontScale="62500" lnSpcReduction="20000"/>
          </a:bodyPr>
          <a:lstStyle/>
          <a:p>
            <a:pPr marL="1485900" lvl="2" indent="-571500">
              <a:buFont typeface="Arial" panose="020B0604020202020204" pitchFamily="34" charset="0"/>
              <a:buChar char="•"/>
            </a:pPr>
            <a:r>
              <a:rPr lang="en-US" sz="3600" dirty="0">
                <a:solidFill>
                  <a:schemeClr val="tx1">
                    <a:lumMod val="95000"/>
                    <a:lumOff val="5000"/>
                  </a:schemeClr>
                </a:solidFill>
                <a:latin typeface="Calibri" panose="020F0502020204030204" pitchFamily="34" charset="0"/>
                <a:cs typeface="Calibri" panose="020F0502020204030204" pitchFamily="34" charset="0"/>
              </a:rPr>
              <a:t>Jumpstart – 32 hours – Bridge to a career and/or post-secondary</a:t>
            </a:r>
          </a:p>
          <a:p>
            <a:pPr marL="1828800" lvl="3" indent="-457200">
              <a:buFont typeface="Arial" panose="020B0604020202020204" pitchFamily="34" charset="0"/>
              <a:buChar char="•"/>
            </a:pPr>
            <a:r>
              <a:rPr lang="en-US" sz="3400" dirty="0">
                <a:solidFill>
                  <a:schemeClr val="tx1">
                    <a:lumMod val="95000"/>
                    <a:lumOff val="5000"/>
                  </a:schemeClr>
                </a:solidFill>
                <a:latin typeface="Calibri" panose="020F0502020204030204" pitchFamily="34" charset="0"/>
                <a:cs typeface="Calibri" panose="020F0502020204030204" pitchFamily="34" charset="0"/>
              </a:rPr>
              <a:t>Workforce Prep - </a:t>
            </a:r>
            <a:r>
              <a:rPr lang="en-US" sz="2200" dirty="0"/>
              <a:t>Interview Skills, Soft Skills; Resume writing, Job search skills, Dress for success, Employer presentations</a:t>
            </a:r>
            <a:endParaRPr lang="en-US" sz="3400" dirty="0">
              <a:solidFill>
                <a:schemeClr val="tx1">
                  <a:lumMod val="95000"/>
                  <a:lumOff val="5000"/>
                </a:schemeClr>
              </a:solidFill>
              <a:latin typeface="Calibri" panose="020F0502020204030204" pitchFamily="34" charset="0"/>
              <a:cs typeface="Calibri" panose="020F0502020204030204" pitchFamily="34" charset="0"/>
            </a:endParaRPr>
          </a:p>
          <a:p>
            <a:pPr marL="1828800" lvl="3" indent="-457200">
              <a:buFont typeface="Arial" panose="020B0604020202020204" pitchFamily="34" charset="0"/>
              <a:buChar char="•"/>
            </a:pPr>
            <a:r>
              <a:rPr lang="en-US" sz="3500" dirty="0">
                <a:solidFill>
                  <a:schemeClr val="tx1">
                    <a:lumMod val="95000"/>
                    <a:lumOff val="5000"/>
                  </a:schemeClr>
                </a:solidFill>
                <a:latin typeface="Calibri" panose="020F0502020204030204" pitchFamily="34" charset="0"/>
                <a:cs typeface="Calibri" panose="020F0502020204030204" pitchFamily="34" charset="0"/>
              </a:rPr>
              <a:t>Student Success - </a:t>
            </a:r>
            <a:r>
              <a:rPr lang="en-US" sz="2600" dirty="0"/>
              <a:t>Study Skills, Organizational skills, Critical thinking skills, College success and test taking strategies, College &amp; Career presentations</a:t>
            </a:r>
            <a:endParaRPr lang="en-US" sz="3500" dirty="0">
              <a:solidFill>
                <a:schemeClr val="tx1">
                  <a:lumMod val="95000"/>
                  <a:lumOff val="5000"/>
                </a:schemeClr>
              </a:solidFill>
              <a:latin typeface="Calibri" panose="020F0502020204030204" pitchFamily="34" charset="0"/>
              <a:cs typeface="Calibri" panose="020F0502020204030204" pitchFamily="34" charset="0"/>
            </a:endParaRPr>
          </a:p>
          <a:p>
            <a:pPr marL="1485900" lvl="2" indent="-571500">
              <a:buFont typeface="Arial" panose="020B0604020202020204" pitchFamily="34" charset="0"/>
              <a:buChar char="•"/>
            </a:pPr>
            <a:r>
              <a:rPr lang="en-US" sz="3600" dirty="0">
                <a:solidFill>
                  <a:schemeClr val="tx1">
                    <a:lumMod val="95000"/>
                    <a:lumOff val="5000"/>
                  </a:schemeClr>
                </a:solidFill>
                <a:latin typeface="Calibri" panose="020F0502020204030204" pitchFamily="34" charset="0"/>
                <a:cs typeface="Calibri" panose="020F0502020204030204" pitchFamily="34" charset="0"/>
              </a:rPr>
              <a:t>HSE Basic Skills - 144 – 160 hours – Contextualized to workforce skill </a:t>
            </a:r>
          </a:p>
          <a:p>
            <a:pPr marL="1485900" lvl="2" indent="-571500">
              <a:buFont typeface="Arial" panose="020B0604020202020204" pitchFamily="34" charset="0"/>
              <a:buChar char="•"/>
            </a:pPr>
            <a:r>
              <a:rPr lang="en-US" sz="3600" dirty="0">
                <a:solidFill>
                  <a:schemeClr val="tx1">
                    <a:lumMod val="95000"/>
                    <a:lumOff val="5000"/>
                  </a:schemeClr>
                </a:solidFill>
                <a:latin typeface="Calibri" panose="020F0502020204030204" pitchFamily="34" charset="0"/>
                <a:cs typeface="Calibri" panose="020F0502020204030204" pitchFamily="34" charset="0"/>
              </a:rPr>
              <a:t>Workforce Skills Training – depends on the occupation – hours articulated from CEU’s to SCH’s  </a:t>
            </a:r>
          </a:p>
          <a:p>
            <a:pPr marL="1485900" lvl="2" indent="-571500">
              <a:buFont typeface="Arial" panose="020B0604020202020204" pitchFamily="34" charset="0"/>
              <a:buChar char="•"/>
            </a:pPr>
            <a:r>
              <a:rPr lang="en-US" sz="3600" dirty="0">
                <a:solidFill>
                  <a:schemeClr val="tx1">
                    <a:lumMod val="95000"/>
                    <a:lumOff val="5000"/>
                  </a:schemeClr>
                </a:solidFill>
                <a:latin typeface="Calibri" panose="020F0502020204030204" pitchFamily="34" charset="0"/>
                <a:cs typeface="Calibri" panose="020F0502020204030204" pitchFamily="34" charset="0"/>
              </a:rPr>
              <a:t>TSIA Preparation – 80 hours </a:t>
            </a:r>
          </a:p>
          <a:p>
            <a:pPr marL="457200" indent="-457200">
              <a:buFont typeface="Arial" panose="020B0604020202020204" pitchFamily="34" charset="0"/>
              <a:buChar char="•"/>
            </a:pPr>
            <a:endParaRPr lang="en-US" b="1" dirty="0">
              <a:solidFill>
                <a:srgbClr val="FF0000"/>
              </a:solidFill>
            </a:endParaRPr>
          </a:p>
        </p:txBody>
      </p:sp>
    </p:spTree>
    <p:extLst>
      <p:ext uri="{BB962C8B-B14F-4D97-AF65-F5344CB8AC3E}">
        <p14:creationId xmlns:p14="http://schemas.microsoft.com/office/powerpoint/2010/main" val="112940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73357" y="753228"/>
            <a:ext cx="8120825" cy="1080938"/>
          </a:xfrm>
        </p:spPr>
        <p:txBody>
          <a:bodyPr/>
          <a:lstStyle/>
          <a:p>
            <a:r>
              <a:rPr lang="en-US" dirty="0"/>
              <a:t>Academic Collaboration</a:t>
            </a:r>
          </a:p>
        </p:txBody>
      </p:sp>
      <p:sp>
        <p:nvSpPr>
          <p:cNvPr id="6" name="Text Placeholder 5"/>
          <p:cNvSpPr>
            <a:spLocks noGrp="1"/>
          </p:cNvSpPr>
          <p:nvPr>
            <p:ph type="body" idx="1"/>
          </p:nvPr>
        </p:nvSpPr>
        <p:spPr>
          <a:xfrm>
            <a:off x="282102" y="2079699"/>
            <a:ext cx="11439728" cy="942974"/>
          </a:xfrm>
        </p:spPr>
        <p:txBody>
          <a:bodyPr/>
          <a:lstStyle/>
          <a:p>
            <a:pPr algn="ctr"/>
            <a:r>
              <a:rPr lang="en-US" dirty="0"/>
              <a:t>Articulation MOU </a:t>
            </a:r>
            <a:r>
              <a:rPr lang="en-US" dirty="0">
                <a:solidFill>
                  <a:schemeClr val="bg2">
                    <a:lumMod val="25000"/>
                  </a:schemeClr>
                </a:solidFill>
              </a:rPr>
              <a:t>(Non-credit to Credit) </a:t>
            </a:r>
            <a:endParaRPr lang="en-US" dirty="0"/>
          </a:p>
        </p:txBody>
      </p:sp>
      <p:sp>
        <p:nvSpPr>
          <p:cNvPr id="9" name="Text Placeholder 8"/>
          <p:cNvSpPr>
            <a:spLocks noGrp="1"/>
          </p:cNvSpPr>
          <p:nvPr>
            <p:ph type="body" sz="half" idx="15"/>
          </p:nvPr>
        </p:nvSpPr>
        <p:spPr>
          <a:xfrm>
            <a:off x="282103" y="3022673"/>
            <a:ext cx="11682918" cy="3679684"/>
          </a:xfrm>
        </p:spPr>
        <p:txBody>
          <a:bodyPr/>
          <a:lstStyle/>
          <a:p>
            <a:pPr marL="457200" indent="-457200">
              <a:buFont typeface="Arial" panose="020B0604020202020204" pitchFamily="34" charset="0"/>
              <a:buChar char="•"/>
            </a:pPr>
            <a:r>
              <a:rPr lang="en-US" dirty="0"/>
              <a:t>1</a:t>
            </a:r>
            <a:r>
              <a:rPr lang="en-US" baseline="30000" dirty="0"/>
              <a:t>st</a:t>
            </a:r>
            <a:r>
              <a:rPr lang="en-US" dirty="0"/>
              <a:t> meeting was with VP for Instruction &amp; Dean of Workforce</a:t>
            </a:r>
          </a:p>
          <a:p>
            <a:pPr marL="457200" indent="-457200">
              <a:buFont typeface="Arial" panose="020B0604020202020204" pitchFamily="34" charset="0"/>
              <a:buChar char="•"/>
            </a:pPr>
            <a:r>
              <a:rPr lang="en-US" dirty="0"/>
              <a:t>Health Sciences Dean </a:t>
            </a:r>
          </a:p>
          <a:p>
            <a:pPr marL="457200" indent="-457200">
              <a:buFont typeface="Arial" panose="020B0604020202020204" pitchFamily="34" charset="0"/>
              <a:buChar char="•"/>
            </a:pPr>
            <a:r>
              <a:rPr lang="en-US" dirty="0"/>
              <a:t>Department Chairs or Directors </a:t>
            </a:r>
          </a:p>
          <a:p>
            <a:endParaRPr lang="en-US" dirty="0"/>
          </a:p>
          <a:p>
            <a:pPr algn="ctr"/>
            <a:r>
              <a:rPr lang="en-US" b="1" dirty="0">
                <a:solidFill>
                  <a:srgbClr val="FF0000"/>
                </a:solidFill>
              </a:rPr>
              <a:t>This was a first, we needed buy-in from administration</a:t>
            </a:r>
          </a:p>
        </p:txBody>
      </p:sp>
    </p:spTree>
    <p:extLst>
      <p:ext uri="{BB962C8B-B14F-4D97-AF65-F5344CB8AC3E}">
        <p14:creationId xmlns:p14="http://schemas.microsoft.com/office/powerpoint/2010/main" val="334864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a:t>Benefits</a:t>
            </a:r>
          </a:p>
        </p:txBody>
      </p:sp>
      <p:sp>
        <p:nvSpPr>
          <p:cNvPr id="6" name="Text Placeholder 5"/>
          <p:cNvSpPr>
            <a:spLocks noGrp="1"/>
          </p:cNvSpPr>
          <p:nvPr>
            <p:ph type="body" idx="1"/>
          </p:nvPr>
        </p:nvSpPr>
        <p:spPr/>
        <p:txBody>
          <a:bodyPr/>
          <a:lstStyle/>
          <a:p>
            <a:r>
              <a:rPr lang="en-US"/>
              <a:t>Student Benefits</a:t>
            </a:r>
            <a:endParaRPr lang="en-US" dirty="0"/>
          </a:p>
        </p:txBody>
      </p:sp>
      <p:sp>
        <p:nvSpPr>
          <p:cNvPr id="9" name="Text Placeholder 8"/>
          <p:cNvSpPr>
            <a:spLocks noGrp="1"/>
          </p:cNvSpPr>
          <p:nvPr>
            <p:ph type="body" sz="half" idx="15"/>
          </p:nvPr>
        </p:nvSpPr>
        <p:spPr/>
        <p:txBody>
          <a:bodyPr>
            <a:normAutofit fontScale="62500" lnSpcReduction="20000"/>
          </a:bodyPr>
          <a:lstStyle/>
          <a:p>
            <a:r>
              <a:rPr lang="en-US"/>
              <a:t>Workforce skills </a:t>
            </a:r>
          </a:p>
          <a:p>
            <a:r>
              <a:rPr lang="en-US"/>
              <a:t>Soft Skills</a:t>
            </a:r>
          </a:p>
          <a:p>
            <a:r>
              <a:rPr lang="en-US"/>
              <a:t>Academic Success Skills </a:t>
            </a:r>
          </a:p>
          <a:p>
            <a:r>
              <a:rPr lang="en-US"/>
              <a:t>Employment</a:t>
            </a:r>
          </a:p>
          <a:p>
            <a:r>
              <a:rPr lang="en-US"/>
              <a:t>Self-sufficiency </a:t>
            </a:r>
          </a:p>
          <a:p>
            <a:r>
              <a:rPr lang="en-US"/>
              <a:t>Higher education </a:t>
            </a:r>
            <a:endParaRPr lang="en-US" dirty="0"/>
          </a:p>
        </p:txBody>
      </p:sp>
      <p:sp>
        <p:nvSpPr>
          <p:cNvPr id="7" name="Text Placeholder 6"/>
          <p:cNvSpPr>
            <a:spLocks noGrp="1"/>
          </p:cNvSpPr>
          <p:nvPr>
            <p:ph type="body" sz="quarter" idx="3"/>
          </p:nvPr>
        </p:nvSpPr>
        <p:spPr/>
        <p:txBody>
          <a:bodyPr/>
          <a:lstStyle/>
          <a:p>
            <a:r>
              <a:rPr lang="en-US"/>
              <a:t>College Benefits </a:t>
            </a:r>
            <a:endParaRPr lang="en-US" dirty="0"/>
          </a:p>
        </p:txBody>
      </p:sp>
      <p:sp>
        <p:nvSpPr>
          <p:cNvPr id="10" name="Text Placeholder 9"/>
          <p:cNvSpPr>
            <a:spLocks noGrp="1"/>
          </p:cNvSpPr>
          <p:nvPr>
            <p:ph type="body" sz="half" idx="16"/>
          </p:nvPr>
        </p:nvSpPr>
        <p:spPr/>
        <p:txBody>
          <a:bodyPr>
            <a:normAutofit fontScale="85000" lnSpcReduction="20000"/>
          </a:bodyPr>
          <a:lstStyle/>
          <a:p>
            <a:r>
              <a:rPr lang="en-US"/>
              <a:t>Non-traditional student</a:t>
            </a:r>
          </a:p>
          <a:p>
            <a:r>
              <a:rPr lang="en-US"/>
              <a:t>Enrollment</a:t>
            </a:r>
          </a:p>
          <a:p>
            <a:r>
              <a:rPr lang="en-US"/>
              <a:t>Revenue generation</a:t>
            </a:r>
          </a:p>
          <a:p>
            <a:r>
              <a:rPr lang="en-US"/>
              <a:t>Contact hours</a:t>
            </a:r>
          </a:p>
          <a:p>
            <a:endParaRPr lang="en-US" dirty="0"/>
          </a:p>
        </p:txBody>
      </p:sp>
    </p:spTree>
    <p:extLst>
      <p:ext uri="{BB962C8B-B14F-4D97-AF65-F5344CB8AC3E}">
        <p14:creationId xmlns:p14="http://schemas.microsoft.com/office/powerpoint/2010/main" val="9824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5853" y="753228"/>
            <a:ext cx="9588329" cy="1080938"/>
          </a:xfrm>
        </p:spPr>
        <p:txBody>
          <a:bodyPr/>
          <a:lstStyle/>
          <a:p>
            <a:r>
              <a:rPr lang="en-US" dirty="0"/>
              <a:t>Occupational Skills Awards</a:t>
            </a:r>
          </a:p>
        </p:txBody>
      </p:sp>
      <p:sp>
        <p:nvSpPr>
          <p:cNvPr id="6" name="Text Placeholder 5"/>
          <p:cNvSpPr>
            <a:spLocks noGrp="1"/>
          </p:cNvSpPr>
          <p:nvPr>
            <p:ph type="body" idx="1"/>
          </p:nvPr>
        </p:nvSpPr>
        <p:spPr>
          <a:xfrm>
            <a:off x="301558" y="2079699"/>
            <a:ext cx="11585642" cy="942974"/>
          </a:xfrm>
        </p:spPr>
        <p:txBody>
          <a:bodyPr/>
          <a:lstStyle/>
          <a:p>
            <a:pPr algn="ctr"/>
            <a:r>
              <a:rPr lang="en-US" dirty="0"/>
              <a:t>Occupational Skills Awards Articulations </a:t>
            </a:r>
          </a:p>
        </p:txBody>
      </p:sp>
      <p:sp>
        <p:nvSpPr>
          <p:cNvPr id="9" name="Text Placeholder 8"/>
          <p:cNvSpPr>
            <a:spLocks noGrp="1"/>
          </p:cNvSpPr>
          <p:nvPr>
            <p:ph type="body" sz="half" idx="15"/>
          </p:nvPr>
        </p:nvSpPr>
        <p:spPr>
          <a:xfrm>
            <a:off x="301558" y="3022673"/>
            <a:ext cx="5573948" cy="3689412"/>
          </a:xfrm>
        </p:spPr>
        <p:txBody>
          <a:bodyPr>
            <a:noAutofit/>
          </a:bodyPr>
          <a:lstStyle/>
          <a:p>
            <a:pPr marL="457200" indent="-457200">
              <a:lnSpc>
                <a:spcPct val="100000"/>
              </a:lnSpc>
              <a:buFont typeface="Arial" panose="020B0604020202020204" pitchFamily="34" charset="0"/>
              <a:buChar char="•"/>
            </a:pPr>
            <a:r>
              <a:rPr lang="en-US" sz="1700" dirty="0">
                <a:latin typeface="Calibri" panose="020F0502020204030204" pitchFamily="34" charset="0"/>
                <a:cs typeface="Calibri" panose="020F0502020204030204" pitchFamily="34" charset="0"/>
              </a:rPr>
              <a:t>Occupational Skills Awards Articulation internal MOU serves as the guidelines for converting Continuing Education Units (CEUs) to Semester Credit Hours (SCHs) through the Workforce &amp; Health Sciences Divisions.  </a:t>
            </a:r>
          </a:p>
          <a:p>
            <a:pPr marL="457200" indent="-457200">
              <a:lnSpc>
                <a:spcPct val="100000"/>
              </a:lnSpc>
              <a:buFont typeface="Arial" panose="020B0604020202020204" pitchFamily="34" charset="0"/>
              <a:buChar char="•"/>
            </a:pPr>
            <a:r>
              <a:rPr lang="en-US" sz="1700" dirty="0">
                <a:latin typeface="Calibri" panose="020F0502020204030204" pitchFamily="34" charset="0"/>
                <a:cs typeface="Calibri" panose="020F0502020204030204" pitchFamily="34" charset="0"/>
              </a:rPr>
              <a:t>CEU courses are eligible for articulation only if the minimum competencies required by Workforce and Health Sciences are met.</a:t>
            </a:r>
          </a:p>
          <a:p>
            <a:pPr marL="457200" indent="-457200">
              <a:lnSpc>
                <a:spcPct val="100000"/>
              </a:lnSpc>
              <a:buFont typeface="Arial" panose="020B0604020202020204" pitchFamily="34" charset="0"/>
              <a:buChar char="•"/>
            </a:pPr>
            <a:r>
              <a:rPr lang="en-US" sz="1700" dirty="0">
                <a:latin typeface="Calibri" panose="020F0502020204030204" pitchFamily="34" charset="0"/>
                <a:cs typeface="Calibri" panose="020F0502020204030204" pitchFamily="34" charset="0"/>
              </a:rPr>
              <a:t>CE Workforce &amp; Career Services Coordinator petitions the articulation by completing the PETITION FOR ARTICULATED COLLEGE CREDIT REQUEST FORM after student completes and passes class. Coordinator request approval the  Continuing Education Director, Division Department Chair(s); Division Dean.</a:t>
            </a:r>
            <a:endParaRPr lang="en-US" sz="1700" dirty="0"/>
          </a:p>
        </p:txBody>
      </p:sp>
      <p:sp>
        <p:nvSpPr>
          <p:cNvPr id="10" name="Text Placeholder 9"/>
          <p:cNvSpPr>
            <a:spLocks noGrp="1"/>
          </p:cNvSpPr>
          <p:nvPr>
            <p:ph type="body" sz="half" idx="16"/>
          </p:nvPr>
        </p:nvSpPr>
        <p:spPr>
          <a:xfrm>
            <a:off x="6191789" y="3022673"/>
            <a:ext cx="5058561" cy="3689412"/>
          </a:xfrm>
        </p:spPr>
        <p:txBody>
          <a:bodyPr>
            <a:normAutofit fontScale="62500" lnSpcReduction="20000"/>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Classes are mirrored by CE or students co-enroll in Workforce Division courses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CE-IET students must achieve a final average of 70 or above for courses to be articulated</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Enrollment &amp; Registration Services (ERS) will transcript a letter grade corresponding to the approved CEU course final average and apply the SCHs upon approval of the petition</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IET students enrolled in career pathway programs are exempt from any LCC transcription fees		</a:t>
            </a:r>
            <a:endParaRPr lang="en-US" dirty="0"/>
          </a:p>
        </p:txBody>
      </p:sp>
    </p:spTree>
    <p:extLst>
      <p:ext uri="{BB962C8B-B14F-4D97-AF65-F5344CB8AC3E}">
        <p14:creationId xmlns:p14="http://schemas.microsoft.com/office/powerpoint/2010/main" val="22324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pplied Accounting Stackable Credentials pathway diagram" title="Flowchart"/>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69804" y="1834166"/>
            <a:ext cx="6235758" cy="5135477"/>
          </a:xfrm>
        </p:spPr>
      </p:pic>
      <p:sp>
        <p:nvSpPr>
          <p:cNvPr id="2" name="Title 1">
            <a:extLst>
              <a:ext uri="{FF2B5EF4-FFF2-40B4-BE49-F238E27FC236}">
                <a16:creationId xmlns:a16="http://schemas.microsoft.com/office/drawing/2014/main" id="{69C359D2-9111-4092-A9DC-9367E2DD2B57}"/>
              </a:ext>
            </a:extLst>
          </p:cNvPr>
          <p:cNvSpPr>
            <a:spLocks noGrp="1"/>
          </p:cNvSpPr>
          <p:nvPr>
            <p:ph type="title"/>
          </p:nvPr>
        </p:nvSpPr>
        <p:spPr/>
        <p:txBody>
          <a:bodyPr>
            <a:normAutofit/>
          </a:bodyPr>
          <a:lstStyle/>
          <a:p>
            <a:pPr algn="ctr"/>
            <a:r>
              <a:rPr lang="en-US" sz="2800" dirty="0"/>
              <a:t>Applied Accounting Stackable Credentials</a:t>
            </a:r>
          </a:p>
        </p:txBody>
      </p:sp>
    </p:spTree>
    <p:extLst>
      <p:ext uri="{BB962C8B-B14F-4D97-AF65-F5344CB8AC3E}">
        <p14:creationId xmlns:p14="http://schemas.microsoft.com/office/powerpoint/2010/main" val="243243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9D2-9111-4092-A9DC-9367E2DD2B57}"/>
              </a:ext>
            </a:extLst>
          </p:cNvPr>
          <p:cNvSpPr>
            <a:spLocks noGrp="1"/>
          </p:cNvSpPr>
          <p:nvPr>
            <p:ph type="title"/>
          </p:nvPr>
        </p:nvSpPr>
        <p:spPr/>
        <p:txBody>
          <a:bodyPr/>
          <a:lstStyle/>
          <a:p>
            <a:pPr algn="ctr"/>
            <a:r>
              <a:rPr lang="en-US" dirty="0"/>
              <a:t>Events</a:t>
            </a:r>
          </a:p>
        </p:txBody>
      </p:sp>
      <p:pic>
        <p:nvPicPr>
          <p:cNvPr id="4" name="Content Placeholder 3" descr="Students and teachers gathering for selfie." title="Phot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0949053">
            <a:off x="248799" y="2400241"/>
            <a:ext cx="2552790" cy="1703076"/>
          </a:xfrm>
        </p:spPr>
      </p:pic>
      <p:pic>
        <p:nvPicPr>
          <p:cNvPr id="9" name="Picture 8" descr="Students and instructor in class." title="Photo"/>
          <p:cNvPicPr>
            <a:picLocks noChangeAspect="1"/>
          </p:cNvPicPr>
          <p:nvPr/>
        </p:nvPicPr>
        <p:blipFill rotWithShape="1">
          <a:blip r:embed="rId3" cstate="print">
            <a:extLst>
              <a:ext uri="{28A0092B-C50C-407E-A947-70E740481C1C}">
                <a14:useLocalDpi xmlns:a14="http://schemas.microsoft.com/office/drawing/2010/main" val="0"/>
              </a:ext>
            </a:extLst>
          </a:blip>
          <a:srcRect l="3649" t="4398" r="24078" b="6807"/>
          <a:stretch/>
        </p:blipFill>
        <p:spPr>
          <a:xfrm>
            <a:off x="816445" y="4217639"/>
            <a:ext cx="3021655" cy="2566562"/>
          </a:xfrm>
          <a:prstGeom prst="rect">
            <a:avLst/>
          </a:prstGeom>
        </p:spPr>
      </p:pic>
      <p:pic>
        <p:nvPicPr>
          <p:cNvPr id="5" name="Picture 4" descr="Classroom of students with teacher" title="Photo"/>
          <p:cNvPicPr>
            <a:picLocks noChangeAspect="1"/>
          </p:cNvPicPr>
          <p:nvPr/>
        </p:nvPicPr>
        <p:blipFill rotWithShape="1">
          <a:blip r:embed="rId4" cstate="print">
            <a:extLst>
              <a:ext uri="{28A0092B-C50C-407E-A947-70E740481C1C}">
                <a14:useLocalDpi xmlns:a14="http://schemas.microsoft.com/office/drawing/2010/main" val="0"/>
              </a:ext>
            </a:extLst>
          </a:blip>
          <a:srcRect l="10292" t="16880" r="14388"/>
          <a:stretch/>
        </p:blipFill>
        <p:spPr>
          <a:xfrm>
            <a:off x="3244163" y="2042395"/>
            <a:ext cx="4199691" cy="2607012"/>
          </a:xfrm>
          <a:prstGeom prst="rect">
            <a:avLst/>
          </a:prstGeom>
        </p:spPr>
      </p:pic>
      <p:pic>
        <p:nvPicPr>
          <p:cNvPr id="6" name="Picture 5" descr="Students posing for photo." title="Phot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57311">
            <a:off x="7972869" y="2265903"/>
            <a:ext cx="2765898" cy="2074424"/>
          </a:xfrm>
          <a:prstGeom prst="rect">
            <a:avLst/>
          </a:prstGeom>
        </p:spPr>
      </p:pic>
      <p:pic>
        <p:nvPicPr>
          <p:cNvPr id="10" name="Picture 9" descr="Students posing for picture." title="Phot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2828" y="4861479"/>
            <a:ext cx="2094687" cy="1865205"/>
          </a:xfrm>
          <a:prstGeom prst="rect">
            <a:avLst/>
          </a:prstGeom>
        </p:spPr>
      </p:pic>
      <p:pic>
        <p:nvPicPr>
          <p:cNvPr id="8" name="Picture 7" descr="Classroom photo of students listening" title="Photograph"/>
          <p:cNvPicPr>
            <a:picLocks noChangeAspect="1"/>
          </p:cNvPicPr>
          <p:nvPr/>
        </p:nvPicPr>
        <p:blipFill rotWithShape="1">
          <a:blip r:embed="rId7" cstate="print">
            <a:extLst>
              <a:ext uri="{28A0092B-C50C-407E-A947-70E740481C1C}">
                <a14:useLocalDpi xmlns:a14="http://schemas.microsoft.com/office/drawing/2010/main" val="0"/>
              </a:ext>
            </a:extLst>
          </a:blip>
          <a:srcRect l="12288" t="6241" r="21569" b="15461"/>
          <a:stretch/>
        </p:blipFill>
        <p:spPr>
          <a:xfrm>
            <a:off x="7450018" y="4335009"/>
            <a:ext cx="3501957" cy="2331822"/>
          </a:xfrm>
          <a:prstGeom prst="rect">
            <a:avLst/>
          </a:prstGeom>
        </p:spPr>
      </p:pic>
    </p:spTree>
    <p:extLst>
      <p:ext uri="{BB962C8B-B14F-4D97-AF65-F5344CB8AC3E}">
        <p14:creationId xmlns:p14="http://schemas.microsoft.com/office/powerpoint/2010/main" val="61299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9D2-9111-4092-A9DC-9367E2DD2B57}"/>
              </a:ext>
            </a:extLst>
          </p:cNvPr>
          <p:cNvSpPr>
            <a:spLocks noGrp="1"/>
          </p:cNvSpPr>
          <p:nvPr>
            <p:ph type="title"/>
          </p:nvPr>
        </p:nvSpPr>
        <p:spPr/>
        <p:txBody>
          <a:bodyPr/>
          <a:lstStyle/>
          <a:p>
            <a:r>
              <a:rPr lang="en-US" dirty="0"/>
              <a:t>Consortium Next Steps</a:t>
            </a:r>
          </a:p>
        </p:txBody>
      </p:sp>
      <p:sp>
        <p:nvSpPr>
          <p:cNvPr id="7" name="Content Placeholder 6"/>
          <p:cNvSpPr>
            <a:spLocks noGrp="1"/>
          </p:cNvSpPr>
          <p:nvPr>
            <p:ph idx="1"/>
          </p:nvPr>
        </p:nvSpPr>
        <p:spPr>
          <a:xfrm>
            <a:off x="794621" y="2417981"/>
            <a:ext cx="9613861" cy="3599316"/>
          </a:xfrm>
        </p:spPr>
        <p:txBody>
          <a:bodyPr>
            <a:normAutofit/>
          </a:bodyPr>
          <a:lstStyle/>
          <a:p>
            <a:r>
              <a:rPr lang="en-US" sz="3200" dirty="0"/>
              <a:t>We will serve TSIA ABE levels 1-3 in the Fall </a:t>
            </a:r>
          </a:p>
          <a:p>
            <a:r>
              <a:rPr lang="en-US" sz="3200" dirty="0"/>
              <a:t>Hoping to be selected for the TX- Peer Mentoring Network</a:t>
            </a:r>
          </a:p>
        </p:txBody>
      </p:sp>
    </p:spTree>
    <p:extLst>
      <p:ext uri="{BB962C8B-B14F-4D97-AF65-F5344CB8AC3E}">
        <p14:creationId xmlns:p14="http://schemas.microsoft.com/office/powerpoint/2010/main" val="365940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83651" y="4569380"/>
            <a:ext cx="11685964" cy="1266092"/>
          </a:xfrm>
        </p:spPr>
        <p:txBody>
          <a:bodyPr/>
          <a:lstStyle/>
          <a:p>
            <a:br>
              <a:rPr lang="en-US" sz="2400" dirty="0">
                <a:solidFill>
                  <a:schemeClr val="bg1"/>
                </a:solidFill>
              </a:rPr>
            </a:br>
            <a:r>
              <a:rPr lang="en-US" sz="2400" b="1" dirty="0">
                <a:solidFill>
                  <a:schemeClr val="bg1"/>
                </a:solidFill>
              </a:rPr>
              <a:t>Education Service Center, ESC- 20 ALAMO AEL Consortium</a:t>
            </a:r>
            <a:br>
              <a:rPr lang="en-US" sz="2400" b="1" dirty="0">
                <a:solidFill>
                  <a:schemeClr val="bg1"/>
                </a:solidFill>
              </a:rPr>
            </a:br>
            <a:r>
              <a:rPr lang="en-US" sz="2400" b="1" dirty="0">
                <a:solidFill>
                  <a:schemeClr val="bg1"/>
                </a:solidFill>
              </a:rPr>
              <a:t>and Alamo Colleges District for Student Success</a:t>
            </a:r>
          </a:p>
        </p:txBody>
      </p:sp>
      <p:sp>
        <p:nvSpPr>
          <p:cNvPr id="9" name="Rectangle 8">
            <a:extLst>
              <a:ext uri="{FF2B5EF4-FFF2-40B4-BE49-F238E27FC236}">
                <a16:creationId xmlns:a16="http://schemas.microsoft.com/office/drawing/2014/main" id="{FFF11CAD-0B4D-4B5C-B5C7-C5AB1C3CA7D7}"/>
              </a:ext>
            </a:extLst>
          </p:cNvPr>
          <p:cNvSpPr/>
          <p:nvPr/>
        </p:nvSpPr>
        <p:spPr>
          <a:xfrm>
            <a:off x="474987" y="1481576"/>
            <a:ext cx="11142049" cy="2677656"/>
          </a:xfrm>
          <a:prstGeom prst="rect">
            <a:avLst/>
          </a:prstGeom>
        </p:spPr>
        <p:txBody>
          <a:bodyPr wrap="square">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AEL Alamo Consortium </a:t>
            </a:r>
          </a:p>
          <a:p>
            <a:r>
              <a:rPr lang="en-US" sz="2400" dirty="0">
                <a:latin typeface="Verdana" panose="020B0604030504040204" pitchFamily="34" charset="0"/>
                <a:ea typeface="Verdana" panose="020B0604030504040204" pitchFamily="34" charset="0"/>
                <a:cs typeface="Verdana" panose="020B0604030504040204" pitchFamily="34" charset="0"/>
              </a:rPr>
              <a:t>Michelle Yzaguirre, Educational Specialist</a:t>
            </a:r>
          </a:p>
          <a:p>
            <a:r>
              <a:rPr lang="en-US" sz="2400" dirty="0">
                <a:latin typeface="Verdana" panose="020B0604030504040204" pitchFamily="34" charset="0"/>
                <a:ea typeface="Verdana" panose="020B0604030504040204" pitchFamily="34" charset="0"/>
                <a:cs typeface="Verdana" panose="020B0604030504040204" pitchFamily="34" charset="0"/>
              </a:rPr>
              <a:t>Wendy Christensen, Educational Specialist</a:t>
            </a:r>
          </a:p>
          <a:p>
            <a:endParaRPr lang="en-US" sz="2400" dirty="0">
              <a:latin typeface="Verdana" panose="020B0604030504040204" pitchFamily="34" charset="0"/>
              <a:ea typeface="Verdana" panose="020B0604030504040204" pitchFamily="34" charset="0"/>
              <a:cs typeface="Verdana" panose="020B0604030504040204" pitchFamily="34" charset="0"/>
            </a:endParaRP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i="1" dirty="0">
                <a:latin typeface="Verdana" panose="020B0604030504040204" pitchFamily="34" charset="0"/>
                <a:ea typeface="Verdana" panose="020B0604030504040204" pitchFamily="34" charset="0"/>
                <a:cs typeface="Verdana" panose="020B0604030504040204" pitchFamily="34" charset="0"/>
              </a:rPr>
              <a:t>Alamo Colleges District</a:t>
            </a:r>
          </a:p>
          <a:p>
            <a:r>
              <a:rPr lang="en-US" sz="2400" dirty="0">
                <a:latin typeface="Verdana" panose="020B0604030504040204" pitchFamily="34" charset="0"/>
                <a:ea typeface="Verdana" panose="020B0604030504040204" pitchFamily="34" charset="0"/>
                <a:cs typeface="Verdana" panose="020B0604030504040204" pitchFamily="34" charset="0"/>
              </a:rPr>
              <a:t>Mary Helen Martinez, Director College and Career Readiness</a:t>
            </a:r>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092" y="805219"/>
            <a:ext cx="2768615" cy="76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ESC 20 Logo"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5262" y="438382"/>
            <a:ext cx="1424353" cy="1503484"/>
          </a:xfrm>
          <a:prstGeom prst="rect">
            <a:avLst/>
          </a:prstGeom>
        </p:spPr>
      </p:pic>
    </p:spTree>
    <p:extLst>
      <p:ext uri="{BB962C8B-B14F-4D97-AF65-F5344CB8AC3E}">
        <p14:creationId xmlns:p14="http://schemas.microsoft.com/office/powerpoint/2010/main" val="4249589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6556" y="779815"/>
            <a:ext cx="10294182" cy="1080938"/>
          </a:xfrm>
        </p:spPr>
        <p:txBody>
          <a:bodyPr/>
          <a:lstStyle/>
          <a:p>
            <a:r>
              <a:rPr lang="en-US" dirty="0"/>
              <a:t>Collaboration AEL (ISD) &amp; IHE</a:t>
            </a:r>
          </a:p>
        </p:txBody>
      </p:sp>
      <p:sp>
        <p:nvSpPr>
          <p:cNvPr id="6" name="Text Placeholder 5"/>
          <p:cNvSpPr>
            <a:spLocks noGrp="1"/>
          </p:cNvSpPr>
          <p:nvPr>
            <p:ph type="body" idx="1"/>
          </p:nvPr>
        </p:nvSpPr>
        <p:spPr>
          <a:xfrm>
            <a:off x="660946" y="2079698"/>
            <a:ext cx="9749792" cy="942974"/>
          </a:xfrm>
        </p:spPr>
        <p:txBody>
          <a:bodyPr/>
          <a:lstStyle/>
          <a:p>
            <a:r>
              <a:rPr lang="en-US" dirty="0"/>
              <a:t>Background</a:t>
            </a:r>
          </a:p>
        </p:txBody>
      </p:sp>
      <p:sp>
        <p:nvSpPr>
          <p:cNvPr id="9" name="Text Placeholder 8"/>
          <p:cNvSpPr>
            <a:spLocks noGrp="1"/>
          </p:cNvSpPr>
          <p:nvPr>
            <p:ph type="body" sz="half" idx="15"/>
          </p:nvPr>
        </p:nvSpPr>
        <p:spPr>
          <a:xfrm>
            <a:off x="680322" y="3022673"/>
            <a:ext cx="9730416" cy="3680131"/>
          </a:xfrm>
        </p:spPr>
        <p:txBody>
          <a:bodyPr>
            <a:normAutofit/>
          </a:bodyPr>
          <a:lstStyle/>
          <a:p>
            <a:pPr marL="457200" indent="-457200">
              <a:buFont typeface="Arial" panose="020B0604020202020204" pitchFamily="34" charset="0"/>
              <a:buChar char="•"/>
            </a:pPr>
            <a:r>
              <a:rPr lang="en-US" dirty="0"/>
              <a:t>2015- Present – An Update</a:t>
            </a:r>
          </a:p>
          <a:p>
            <a:pPr marL="457200" indent="-457200">
              <a:buFont typeface="Arial" panose="020B0604020202020204" pitchFamily="34" charset="0"/>
              <a:buChar char="•"/>
            </a:pPr>
            <a:r>
              <a:rPr lang="en-US" dirty="0"/>
              <a:t>Partners (Northwest Vista College (NVC) and   NISD AEL) </a:t>
            </a:r>
          </a:p>
          <a:p>
            <a:pPr marL="457200" indent="-457200">
              <a:buFont typeface="Arial" panose="020B0604020202020204" pitchFamily="34" charset="0"/>
              <a:buChar char="•"/>
            </a:pPr>
            <a:r>
              <a:rPr lang="en-US" dirty="0"/>
              <a:t>From Strategic Plan to Implementation Design</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69793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53228"/>
            <a:ext cx="10266947" cy="1080938"/>
          </a:xfrm>
        </p:spPr>
        <p:txBody>
          <a:bodyPr/>
          <a:lstStyle/>
          <a:p>
            <a:pPr algn="r"/>
            <a:r>
              <a:rPr lang="en-US" sz="4800" dirty="0"/>
              <a:t>Characteristics of Collaboration</a:t>
            </a:r>
          </a:p>
        </p:txBody>
      </p:sp>
      <p:sp>
        <p:nvSpPr>
          <p:cNvPr id="6" name="Text Placeholder 5"/>
          <p:cNvSpPr>
            <a:spLocks noGrp="1"/>
          </p:cNvSpPr>
          <p:nvPr>
            <p:ph type="body" idx="1"/>
          </p:nvPr>
        </p:nvSpPr>
        <p:spPr>
          <a:xfrm>
            <a:off x="660946" y="2079698"/>
            <a:ext cx="9749792" cy="942974"/>
          </a:xfrm>
        </p:spPr>
        <p:txBody>
          <a:bodyPr/>
          <a:lstStyle/>
          <a:p>
            <a:r>
              <a:rPr lang="en-US" dirty="0"/>
              <a:t>Characteristics that Support Collaboration</a:t>
            </a:r>
          </a:p>
        </p:txBody>
      </p:sp>
      <p:sp>
        <p:nvSpPr>
          <p:cNvPr id="8" name="Text Placeholder 8">
            <a:extLst>
              <a:ext uri="{FF2B5EF4-FFF2-40B4-BE49-F238E27FC236}">
                <a16:creationId xmlns:a16="http://schemas.microsoft.com/office/drawing/2014/main" id="{0E78124C-F580-4C41-9798-A2D93567B1A2}"/>
              </a:ext>
            </a:extLst>
          </p:cNvPr>
          <p:cNvSpPr>
            <a:spLocks noGrp="1"/>
          </p:cNvSpPr>
          <p:nvPr>
            <p:ph type="body" sz="half" idx="15"/>
          </p:nvPr>
        </p:nvSpPr>
        <p:spPr>
          <a:xfrm>
            <a:off x="660946" y="3385927"/>
            <a:ext cx="7199377" cy="2913513"/>
          </a:xfrm>
        </p:spPr>
        <p:txBody>
          <a:bodyPr>
            <a:normAutofit fontScale="77500" lnSpcReduction="20000"/>
          </a:bodyPr>
          <a:lstStyle/>
          <a:p>
            <a:pPr marL="457200" indent="-457200">
              <a:buFont typeface="Arial" panose="020B0604020202020204" pitchFamily="34" charset="0"/>
              <a:buChar char="•"/>
            </a:pPr>
            <a:r>
              <a:rPr lang="en-US" dirty="0"/>
              <a:t>Understanding systems</a:t>
            </a:r>
          </a:p>
          <a:p>
            <a:pPr marL="457200" indent="-457200">
              <a:buFont typeface="Arial" panose="020B0604020202020204" pitchFamily="34" charset="0"/>
              <a:buChar char="•"/>
            </a:pPr>
            <a:r>
              <a:rPr lang="en-US" dirty="0"/>
              <a:t>Being flexible</a:t>
            </a:r>
          </a:p>
          <a:p>
            <a:pPr marL="457200" indent="-457200">
              <a:buFont typeface="Arial" panose="020B0604020202020204" pitchFamily="34" charset="0"/>
              <a:buChar char="•"/>
            </a:pPr>
            <a:r>
              <a:rPr lang="en-US" dirty="0"/>
              <a:t>Willingness to revise</a:t>
            </a:r>
          </a:p>
          <a:p>
            <a:pPr marL="457200" indent="-457200">
              <a:buFont typeface="Arial" panose="020B0604020202020204" pitchFamily="34" charset="0"/>
              <a:buChar char="•"/>
            </a:pPr>
            <a:r>
              <a:rPr lang="en-US" dirty="0"/>
              <a:t>Being open to providing a new service</a:t>
            </a:r>
          </a:p>
          <a:p>
            <a:pPr marL="457200" indent="-457200">
              <a:buFont typeface="Arial" panose="020B0604020202020204" pitchFamily="34" charset="0"/>
              <a:buChar char="•"/>
            </a:pPr>
            <a:r>
              <a:rPr lang="en-US" dirty="0"/>
              <a:t>Asking questions</a:t>
            </a:r>
          </a:p>
          <a:p>
            <a:pPr marL="457200" indent="-457200">
              <a:buFont typeface="Arial" panose="020B0604020202020204" pitchFamily="34" charset="0"/>
              <a:buChar char="•"/>
            </a:pPr>
            <a:r>
              <a:rPr lang="en-US" dirty="0">
                <a:solidFill>
                  <a:srgbClr val="FF0000"/>
                </a:solidFill>
              </a:rPr>
              <a:t>Remembering the goal…</a:t>
            </a:r>
            <a:r>
              <a:rPr lang="en-US" b="1" i="1" dirty="0">
                <a:solidFill>
                  <a:srgbClr val="FF0000"/>
                </a:solidFill>
              </a:rPr>
              <a:t>Student Success </a:t>
            </a:r>
          </a:p>
        </p:txBody>
      </p:sp>
      <p:pic>
        <p:nvPicPr>
          <p:cNvPr id="12" name="Picture 2" descr="image002">
            <a:extLst>
              <a:ext uri="{FF2B5EF4-FFF2-40B4-BE49-F238E27FC236}">
                <a16:creationId xmlns:a16="http://schemas.microsoft.com/office/drawing/2014/main" id="{430D86A8-034C-4EE8-972D-D404BA6C2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601" y="5814668"/>
            <a:ext cx="2406740" cy="66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ESC 20 Logo" title="Logo">
            <a:extLst>
              <a:ext uri="{FF2B5EF4-FFF2-40B4-BE49-F238E27FC236}">
                <a16:creationId xmlns:a16="http://schemas.microsoft.com/office/drawing/2014/main" id="{0A9A1309-CD44-46F9-AB0B-FEB17EF341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9943" y="5595725"/>
            <a:ext cx="1048811" cy="1107079"/>
          </a:xfrm>
          <a:prstGeom prst="rect">
            <a:avLst/>
          </a:prstGeom>
        </p:spPr>
      </p:pic>
    </p:spTree>
    <p:extLst>
      <p:ext uri="{BB962C8B-B14F-4D97-AF65-F5344CB8AC3E}">
        <p14:creationId xmlns:p14="http://schemas.microsoft.com/office/powerpoint/2010/main" val="259616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Pre-</a:t>
            </a:r>
            <a:r>
              <a:rPr lang="en-US" sz="2800" dirty="0" err="1"/>
              <a:t>Reqs</a:t>
            </a:r>
            <a:r>
              <a:rPr lang="en-US" sz="2800" dirty="0"/>
              <a:t>, Co-</a:t>
            </a:r>
            <a:r>
              <a:rPr lang="en-US" sz="2800" dirty="0" err="1"/>
              <a:t>Reqs</a:t>
            </a:r>
            <a:r>
              <a:rPr lang="en-US" sz="2800" dirty="0"/>
              <a:t>: What’s It All About? </a:t>
            </a:r>
            <a:br>
              <a:rPr lang="en-US" sz="2800" dirty="0"/>
            </a:br>
            <a:r>
              <a:rPr lang="en-US" sz="2000" dirty="0"/>
              <a:t>Understanding Postsecondary Pathways for Lower Skilled Adults</a:t>
            </a:r>
          </a:p>
        </p:txBody>
      </p:sp>
      <p:sp>
        <p:nvSpPr>
          <p:cNvPr id="4" name="Content Placeholder 6">
            <a:extLst>
              <a:ext uri="{FF2B5EF4-FFF2-40B4-BE49-F238E27FC236}">
                <a16:creationId xmlns:a16="http://schemas.microsoft.com/office/drawing/2014/main" id="{78FB9AAC-C282-45CD-8126-530E92C526B0}"/>
              </a:ext>
            </a:extLst>
          </p:cNvPr>
          <p:cNvSpPr txBox="1">
            <a:spLocks/>
          </p:cNvSpPr>
          <p:nvPr/>
        </p:nvSpPr>
        <p:spPr>
          <a:xfrm>
            <a:off x="190501" y="2445180"/>
            <a:ext cx="12001499" cy="2206552"/>
          </a:xfrm>
          <a:prstGeom prst="rect">
            <a:avLst/>
          </a:prstGeom>
        </p:spPr>
        <p:txBody>
          <a:bodyPr vert="horz" lIns="91440" tIns="45720" rIns="91440" bIns="45720" rtlCol="0">
            <a:noAutofit/>
          </a:bodyPr>
          <a:lstStyle>
            <a:lvl1pPr marL="342900" indent="-342900" algn="l" defTabSz="914400" rtl="0" eaLnBrk="1" latinLnBrk="0" hangingPunct="1">
              <a:lnSpc>
                <a:spcPct val="125000"/>
              </a:lnSpc>
              <a:spcBef>
                <a:spcPts val="10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400" dirty="0"/>
              <a:t>Session Objectives:</a:t>
            </a:r>
          </a:p>
          <a:p>
            <a:r>
              <a:rPr lang="en-US" sz="2400" dirty="0"/>
              <a:t>Goals and objectives for student success (TWC AEL and THECB)</a:t>
            </a:r>
          </a:p>
          <a:p>
            <a:r>
              <a:rPr lang="en-US" sz="2400" dirty="0"/>
              <a:t>Models of service delivery that demonstrate collaboration between AEL and IHE for student success</a:t>
            </a:r>
          </a:p>
          <a:p>
            <a:endParaRPr lang="en-US" sz="2400" dirty="0"/>
          </a:p>
        </p:txBody>
      </p:sp>
    </p:spTree>
    <p:extLst>
      <p:ext uri="{BB962C8B-B14F-4D97-AF65-F5344CB8AC3E}">
        <p14:creationId xmlns:p14="http://schemas.microsoft.com/office/powerpoint/2010/main" val="416566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0322" y="1981199"/>
            <a:ext cx="9613858" cy="2221147"/>
          </a:xfrm>
        </p:spPr>
        <p:txBody>
          <a:bodyPr/>
          <a:lstStyle/>
          <a:p>
            <a:r>
              <a:rPr lang="en-US" dirty="0"/>
              <a:t>A Unique Collaboration: </a:t>
            </a:r>
            <a:br>
              <a:rPr lang="en-US" dirty="0"/>
            </a:br>
            <a:r>
              <a:rPr lang="en-US" dirty="0"/>
              <a:t>NVC &amp; NISD Fall 2018 Pilot  </a:t>
            </a:r>
            <a:br>
              <a:rPr lang="en-US" dirty="0"/>
            </a:br>
            <a:endParaRPr lang="en-US" sz="3600" dirty="0"/>
          </a:p>
        </p:txBody>
      </p:sp>
      <p:sp>
        <p:nvSpPr>
          <p:cNvPr id="9" name="Text Placeholder 8"/>
          <p:cNvSpPr>
            <a:spLocks noGrp="1"/>
          </p:cNvSpPr>
          <p:nvPr>
            <p:ph type="body" sz="half" idx="2"/>
          </p:nvPr>
        </p:nvSpPr>
        <p:spPr>
          <a:xfrm>
            <a:off x="-94987" y="4740318"/>
            <a:ext cx="10604323" cy="1394056"/>
          </a:xfrm>
        </p:spPr>
        <p:txBody>
          <a:bodyPr>
            <a:normAutofit fontScale="85000" lnSpcReduction="20000"/>
          </a:bodyPr>
          <a:lstStyle/>
          <a:p>
            <a:r>
              <a:rPr lang="en-US" dirty="0"/>
              <a:t>*Alamo Colleges District  *AEL Alamo Consortium *Northwest Vista College *NISD Adult Education &amp; Literacy     	</a:t>
            </a:r>
            <a:endParaRPr lang="en-US" sz="2000" dirty="0"/>
          </a:p>
        </p:txBody>
      </p:sp>
    </p:spTree>
    <p:extLst>
      <p:ext uri="{BB962C8B-B14F-4D97-AF65-F5344CB8AC3E}">
        <p14:creationId xmlns:p14="http://schemas.microsoft.com/office/powerpoint/2010/main" val="30306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9D2-9111-4092-A9DC-9367E2DD2B57}"/>
              </a:ext>
            </a:extLst>
          </p:cNvPr>
          <p:cNvSpPr>
            <a:spLocks noGrp="1"/>
          </p:cNvSpPr>
          <p:nvPr>
            <p:ph type="title"/>
          </p:nvPr>
        </p:nvSpPr>
        <p:spPr>
          <a:xfrm>
            <a:off x="1540933" y="753228"/>
            <a:ext cx="8753249" cy="1080938"/>
          </a:xfrm>
        </p:spPr>
        <p:txBody>
          <a:bodyPr/>
          <a:lstStyle/>
          <a:p>
            <a:r>
              <a:rPr lang="en-US" dirty="0"/>
              <a:t>Overall Goals for the Pilot</a:t>
            </a:r>
          </a:p>
        </p:txBody>
      </p:sp>
      <p:sp>
        <p:nvSpPr>
          <p:cNvPr id="3" name="Rectangle 2"/>
          <p:cNvSpPr/>
          <p:nvPr/>
        </p:nvSpPr>
        <p:spPr>
          <a:xfrm>
            <a:off x="1540933" y="2455891"/>
            <a:ext cx="10152836" cy="2308324"/>
          </a:xfrm>
          <a:prstGeom prst="rect">
            <a:avLst/>
          </a:prstGeom>
        </p:spPr>
        <p:txBody>
          <a:bodyPr wrap="square">
            <a:spAutoFit/>
          </a:bodyPr>
          <a:lstStyle/>
          <a:p>
            <a:pPr marL="457200" indent="-457200">
              <a:buFont typeface="Arial" panose="020B0604020202020204" pitchFamily="34" charset="0"/>
              <a:buChar char="•"/>
            </a:pPr>
            <a:r>
              <a:rPr lang="en-US" sz="3600" dirty="0"/>
              <a:t>Increase success rate of students entering postsecondary</a:t>
            </a:r>
          </a:p>
          <a:p>
            <a:pPr marL="457200" indent="-457200">
              <a:buFont typeface="Arial" panose="020B0604020202020204" pitchFamily="34" charset="0"/>
              <a:buChar char="•"/>
            </a:pPr>
            <a:r>
              <a:rPr lang="en-US" sz="3600" dirty="0"/>
              <a:t>Provide academic support</a:t>
            </a:r>
          </a:p>
          <a:p>
            <a:pPr marL="457200" indent="-457200">
              <a:buFont typeface="Arial" panose="020B0604020202020204" pitchFamily="34" charset="0"/>
              <a:buChar char="•"/>
            </a:pPr>
            <a:r>
              <a:rPr lang="en-US" sz="3600" dirty="0"/>
              <a:t>Provide seamless student experience </a:t>
            </a:r>
          </a:p>
        </p:txBody>
      </p:sp>
      <p:pic>
        <p:nvPicPr>
          <p:cNvPr id="6" name="Picture 2" descr="image002">
            <a:extLst>
              <a:ext uri="{FF2B5EF4-FFF2-40B4-BE49-F238E27FC236}">
                <a16:creationId xmlns:a16="http://schemas.microsoft.com/office/drawing/2014/main" id="{1CBEFEF8-37ED-404A-8BF2-9ACB34113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601" y="5814668"/>
            <a:ext cx="2406740" cy="66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SC 20 Logo" title="Logo">
            <a:extLst>
              <a:ext uri="{FF2B5EF4-FFF2-40B4-BE49-F238E27FC236}">
                <a16:creationId xmlns:a16="http://schemas.microsoft.com/office/drawing/2014/main" id="{9C60407D-9F0F-40A7-A5DD-4C58762B2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9943" y="5595725"/>
            <a:ext cx="1048811" cy="1107079"/>
          </a:xfrm>
          <a:prstGeom prst="rect">
            <a:avLst/>
          </a:prstGeom>
        </p:spPr>
      </p:pic>
    </p:spTree>
    <p:extLst>
      <p:ext uri="{BB962C8B-B14F-4D97-AF65-F5344CB8AC3E}">
        <p14:creationId xmlns:p14="http://schemas.microsoft.com/office/powerpoint/2010/main" val="199043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F75E-7581-482A-B713-4E2CFDC4CD37}"/>
              </a:ext>
            </a:extLst>
          </p:cNvPr>
          <p:cNvSpPr>
            <a:spLocks noGrp="1"/>
          </p:cNvSpPr>
          <p:nvPr>
            <p:ph type="title"/>
          </p:nvPr>
        </p:nvSpPr>
        <p:spPr>
          <a:xfrm>
            <a:off x="2286000" y="753228"/>
            <a:ext cx="8008182" cy="1080938"/>
          </a:xfrm>
        </p:spPr>
        <p:txBody>
          <a:bodyPr/>
          <a:lstStyle/>
          <a:p>
            <a:r>
              <a:rPr lang="en-US" dirty="0"/>
              <a:t>What was the Design?</a:t>
            </a:r>
          </a:p>
        </p:txBody>
      </p:sp>
      <p:pic>
        <p:nvPicPr>
          <p:cNvPr id="5" name="Content Placeholder 4" descr="Ball of yarn tangled up." title="Image">
            <a:extLst>
              <a:ext uri="{FF2B5EF4-FFF2-40B4-BE49-F238E27FC236}">
                <a16:creationId xmlns:a16="http://schemas.microsoft.com/office/drawing/2014/main" id="{FB888591-FD2D-4B5F-B5D0-DF28CC0EFC9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711" r="8654" b="24176"/>
          <a:stretch/>
        </p:blipFill>
        <p:spPr>
          <a:xfrm>
            <a:off x="1211111" y="1981200"/>
            <a:ext cx="9831387" cy="4876800"/>
          </a:xfrm>
        </p:spPr>
      </p:pic>
    </p:spTree>
    <p:extLst>
      <p:ext uri="{BB962C8B-B14F-4D97-AF65-F5344CB8AC3E}">
        <p14:creationId xmlns:p14="http://schemas.microsoft.com/office/powerpoint/2010/main" val="3184685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9B0D94-8DA5-45A7-8E1C-66E26E3AF829}"/>
              </a:ext>
            </a:extLst>
          </p:cNvPr>
          <p:cNvSpPr>
            <a:spLocks noGrp="1"/>
          </p:cNvSpPr>
          <p:nvPr>
            <p:ph type="title"/>
          </p:nvPr>
        </p:nvSpPr>
        <p:spPr>
          <a:xfrm>
            <a:off x="0" y="627967"/>
            <a:ext cx="3269293" cy="1080938"/>
          </a:xfrm>
        </p:spPr>
        <p:txBody>
          <a:bodyPr/>
          <a:lstStyle/>
          <a:p>
            <a:r>
              <a:rPr lang="en-US" sz="4400" dirty="0"/>
              <a:t>Overview</a:t>
            </a:r>
          </a:p>
        </p:txBody>
      </p:sp>
      <p:pic>
        <p:nvPicPr>
          <p:cNvPr id="6" name="Picture 5" descr="Service delivery flowchart for serving college students with AEL services." title="Flowchart"/>
          <p:cNvPicPr>
            <a:picLocks noChangeAspect="1"/>
          </p:cNvPicPr>
          <p:nvPr/>
        </p:nvPicPr>
        <p:blipFill>
          <a:blip r:embed="rId3"/>
          <a:stretch>
            <a:fillRect/>
          </a:stretch>
        </p:blipFill>
        <p:spPr>
          <a:xfrm>
            <a:off x="1941534" y="-31101"/>
            <a:ext cx="8476904" cy="6889101"/>
          </a:xfrm>
          <a:prstGeom prst="rect">
            <a:avLst/>
          </a:prstGeom>
        </p:spPr>
      </p:pic>
      <p:sp>
        <p:nvSpPr>
          <p:cNvPr id="7" name="TextBox 6"/>
          <p:cNvSpPr txBox="1"/>
          <p:nvPr/>
        </p:nvSpPr>
        <p:spPr>
          <a:xfrm flipH="1">
            <a:off x="10764782" y="6488668"/>
            <a:ext cx="1595190" cy="369332"/>
          </a:xfrm>
          <a:prstGeom prst="rect">
            <a:avLst/>
          </a:prstGeom>
          <a:noFill/>
        </p:spPr>
        <p:txBody>
          <a:bodyPr wrap="square" rtlCol="0">
            <a:spAutoFit/>
          </a:bodyPr>
          <a:lstStyle/>
          <a:p>
            <a:r>
              <a:rPr lang="en-US" dirty="0"/>
              <a:t>Fall 2018</a:t>
            </a:r>
          </a:p>
        </p:txBody>
      </p:sp>
    </p:spTree>
    <p:extLst>
      <p:ext uri="{BB962C8B-B14F-4D97-AF65-F5344CB8AC3E}">
        <p14:creationId xmlns:p14="http://schemas.microsoft.com/office/powerpoint/2010/main" val="25317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70A5-ABDC-4843-8002-A98B5F6EA503}"/>
              </a:ext>
            </a:extLst>
          </p:cNvPr>
          <p:cNvSpPr>
            <a:spLocks noGrp="1"/>
          </p:cNvSpPr>
          <p:nvPr>
            <p:ph type="title"/>
          </p:nvPr>
        </p:nvSpPr>
        <p:spPr>
          <a:xfrm>
            <a:off x="180975" y="736603"/>
            <a:ext cx="10113207" cy="1080938"/>
          </a:xfrm>
        </p:spPr>
        <p:txBody>
          <a:bodyPr/>
          <a:lstStyle/>
          <a:p>
            <a:r>
              <a:rPr lang="en-US" dirty="0"/>
              <a:t>Refresher to College</a:t>
            </a:r>
          </a:p>
        </p:txBody>
      </p:sp>
      <p:sp>
        <p:nvSpPr>
          <p:cNvPr id="6" name="TextBox 5">
            <a:extLst>
              <a:ext uri="{FF2B5EF4-FFF2-40B4-BE49-F238E27FC236}">
                <a16:creationId xmlns:a16="http://schemas.microsoft.com/office/drawing/2014/main" id="{E4044668-DA4B-4BDA-9D4B-FB4D40C76AA4}"/>
              </a:ext>
            </a:extLst>
          </p:cNvPr>
          <p:cNvSpPr txBox="1"/>
          <p:nvPr/>
        </p:nvSpPr>
        <p:spPr>
          <a:xfrm>
            <a:off x="471487" y="6243637"/>
            <a:ext cx="4657725" cy="369332"/>
          </a:xfrm>
          <a:prstGeom prst="rect">
            <a:avLst/>
          </a:prstGeom>
          <a:noFill/>
        </p:spPr>
        <p:txBody>
          <a:bodyPr wrap="square" rtlCol="0">
            <a:spAutoFit/>
          </a:bodyPr>
          <a:lstStyle/>
          <a:p>
            <a:r>
              <a:rPr lang="en-US" dirty="0"/>
              <a:t>Northwest Vista College @ Alamo Colleges</a:t>
            </a:r>
          </a:p>
        </p:txBody>
      </p:sp>
      <p:sp>
        <p:nvSpPr>
          <p:cNvPr id="8" name="Rectangle 7" descr="4 day plan&#10;1st day is AEL&#10;Registration and Oreintation Tuesday and Thursday class is held 9-1pm or 5-9pm" hidden="1" title="Text box">
            <a:extLst>
              <a:ext uri="{FF2B5EF4-FFF2-40B4-BE49-F238E27FC236}">
                <a16:creationId xmlns:a16="http://schemas.microsoft.com/office/drawing/2014/main" id="{9593E12C-3A03-4708-87D3-BD867A236F27}"/>
              </a:ext>
            </a:extLst>
          </p:cNvPr>
          <p:cNvSpPr/>
          <p:nvPr/>
        </p:nvSpPr>
        <p:spPr>
          <a:xfrm>
            <a:off x="7910156" y="4669841"/>
            <a:ext cx="4281844" cy="1316622"/>
          </a:xfrm>
          <a:prstGeom prst="rect">
            <a:avLst/>
          </a:prstGeom>
          <a:solidFill>
            <a:schemeClr val="accent3">
              <a:lumMod val="60000"/>
              <a:lumOff val="40000"/>
            </a:schemeClr>
          </a:solidFill>
          <a:ln>
            <a:solidFill>
              <a:schemeClr val="bg1">
                <a:lumMod val="75000"/>
              </a:schemeClr>
            </a:solidFill>
          </a:ln>
          <a:scene3d>
            <a:camera prst="orthographicFront"/>
            <a:lightRig rig="flat" dir="t"/>
          </a:scene3d>
          <a:sp3d prstMaterial="dkEdge">
            <a:bevelT w="8200" h="38100"/>
          </a:sp3d>
        </p:spPr>
        <p:style>
          <a:lnRef idx="0">
            <a:scrgbClr r="0" g="0" b="0"/>
          </a:lnRef>
          <a:fillRef idx="2">
            <a:scrgbClr r="0" g="0" b="0"/>
          </a:fillRef>
          <a:effectRef idx="1">
            <a:schemeClr val="accent2">
              <a:hueOff val="0"/>
              <a:satOff val="0"/>
              <a:lumOff val="0"/>
              <a:alphaOff val="0"/>
            </a:schemeClr>
          </a:effectRef>
          <a:fontRef idx="minor">
            <a:schemeClr val="dk1"/>
          </a:fontRef>
        </p:style>
      </p:sp>
      <p:grpSp>
        <p:nvGrpSpPr>
          <p:cNvPr id="3" name="Group 2" descr="12 hr. refresher course is conducted by AEL prior to enrollment in college courses at NWV. (TSI levels 1-5)" title="Text Box">
            <a:extLst>
              <a:ext uri="{FF2B5EF4-FFF2-40B4-BE49-F238E27FC236}">
                <a16:creationId xmlns:a16="http://schemas.microsoft.com/office/drawing/2014/main" id="{180FA80F-FB22-4DFA-BAFC-6BB82CDB363F}"/>
              </a:ext>
            </a:extLst>
          </p:cNvPr>
          <p:cNvGrpSpPr/>
          <p:nvPr/>
        </p:nvGrpSpPr>
        <p:grpSpPr>
          <a:xfrm>
            <a:off x="3322109" y="2373345"/>
            <a:ext cx="5135496" cy="3870292"/>
            <a:chOff x="3244924" y="25983"/>
            <a:chExt cx="1765168" cy="882584"/>
          </a:xfrm>
          <a:scene3d>
            <a:camera prst="orthographicFront"/>
            <a:lightRig rig="flat" dir="t"/>
          </a:scene3d>
        </p:grpSpPr>
        <p:sp>
          <p:nvSpPr>
            <p:cNvPr id="5" name="TextBox 4">
              <a:extLst>
                <a:ext uri="{FF2B5EF4-FFF2-40B4-BE49-F238E27FC236}">
                  <a16:creationId xmlns:a16="http://schemas.microsoft.com/office/drawing/2014/main" id="{E262FEEB-4EA0-466D-9011-C0425DCB993C}"/>
                </a:ext>
              </a:extLst>
            </p:cNvPr>
            <p:cNvSpPr txBox="1"/>
            <p:nvPr/>
          </p:nvSpPr>
          <p:spPr>
            <a:xfrm>
              <a:off x="3244924" y="25983"/>
              <a:ext cx="1765168" cy="882584"/>
            </a:xfrm>
            <a:prstGeom prst="rect">
              <a:avLst/>
            </a:prstGeom>
            <a:ln w="38100"/>
            <a:sp3d/>
          </p:spPr>
          <p:style>
            <a:lnRef idx="0">
              <a:scrgbClr r="0" g="0" b="0"/>
            </a:lnRef>
            <a:fillRef idx="0">
              <a:scrgbClr r="0" g="0" b="0"/>
            </a:fillRef>
            <a:effectRef idx="0">
              <a:scrgbClr r="0" g="0" b="0"/>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3200" b="1" u="sng" kern="1200" dirty="0"/>
                <a:t>12 hr. Refresher Course   </a:t>
              </a:r>
              <a:r>
                <a:rPr lang="en-US" sz="3200" b="0" u="none" kern="1200" dirty="0"/>
                <a:t>Conducted by AE</a:t>
              </a:r>
              <a:r>
                <a:rPr lang="en-US" sz="3200" b="1" u="none" kern="1200" dirty="0"/>
                <a:t>L</a:t>
              </a:r>
              <a:r>
                <a:rPr lang="en-US" sz="3200" kern="1200" dirty="0"/>
                <a:t> prior to enrollment in college courses at NWV.* </a:t>
              </a:r>
            </a:p>
            <a:p>
              <a:pPr marL="0" lvl="0" indent="0" algn="ctr" defTabSz="400050">
                <a:lnSpc>
                  <a:spcPct val="90000"/>
                </a:lnSpc>
                <a:spcBef>
                  <a:spcPct val="0"/>
                </a:spcBef>
                <a:spcAft>
                  <a:spcPct val="35000"/>
                </a:spcAft>
                <a:buNone/>
              </a:pPr>
              <a:r>
                <a:rPr lang="en-US" sz="3200" kern="1200" dirty="0"/>
                <a:t>(TSI Level 1-5)</a:t>
              </a:r>
            </a:p>
          </p:txBody>
        </p:sp>
        <p:sp>
          <p:nvSpPr>
            <p:cNvPr id="4" name="Rectangle 3" hidden="1">
              <a:extLst>
                <a:ext uri="{FF2B5EF4-FFF2-40B4-BE49-F238E27FC236}">
                  <a16:creationId xmlns:a16="http://schemas.microsoft.com/office/drawing/2014/main" id="{81EB5B7F-3DDA-4F01-9664-38BA228242CD}"/>
                </a:ext>
              </a:extLst>
            </p:cNvPr>
            <p:cNvSpPr/>
            <p:nvPr/>
          </p:nvSpPr>
          <p:spPr>
            <a:xfrm>
              <a:off x="3244924" y="25983"/>
              <a:ext cx="1765168" cy="882584"/>
            </a:xfrm>
            <a:prstGeom prst="rect">
              <a:avLst/>
            </a:prstGeom>
            <a:ln w="38100"/>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grpSp>
      <p:sp>
        <p:nvSpPr>
          <p:cNvPr id="9" name="TextBox 8">
            <a:extLst>
              <a:ext uri="{FF2B5EF4-FFF2-40B4-BE49-F238E27FC236}">
                <a16:creationId xmlns:a16="http://schemas.microsoft.com/office/drawing/2014/main" id="{07A5FCAB-6722-4F29-B9F4-BED60A8D2738}"/>
              </a:ext>
            </a:extLst>
          </p:cNvPr>
          <p:cNvSpPr txBox="1"/>
          <p:nvPr/>
        </p:nvSpPr>
        <p:spPr>
          <a:xfrm>
            <a:off x="8070258" y="4756653"/>
            <a:ext cx="3961639" cy="12298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2000" kern="1200" dirty="0"/>
              <a:t>* 4-day plan, 1st day is AEL Registration/Orientation</a:t>
            </a:r>
          </a:p>
          <a:p>
            <a:pPr marL="0" lvl="0" indent="0" algn="ctr" defTabSz="444500">
              <a:lnSpc>
                <a:spcPct val="90000"/>
              </a:lnSpc>
              <a:spcBef>
                <a:spcPct val="0"/>
              </a:spcBef>
              <a:spcAft>
                <a:spcPct val="35000"/>
              </a:spcAft>
              <a:buNone/>
            </a:pPr>
            <a:r>
              <a:rPr lang="en-US" sz="2000" kern="1200" dirty="0"/>
              <a:t>* TTH, 9-1 or 5-9     </a:t>
            </a:r>
          </a:p>
          <a:p>
            <a:pPr marL="0" lvl="0" indent="0" algn="ctr" defTabSz="444500">
              <a:lnSpc>
                <a:spcPct val="90000"/>
              </a:lnSpc>
              <a:spcBef>
                <a:spcPct val="0"/>
              </a:spcBef>
              <a:spcAft>
                <a:spcPct val="35000"/>
              </a:spcAft>
              <a:buNone/>
            </a:pPr>
            <a:r>
              <a:rPr lang="en-US" sz="600" kern="1200" dirty="0"/>
              <a:t> </a:t>
            </a:r>
          </a:p>
        </p:txBody>
      </p:sp>
    </p:spTree>
    <p:extLst>
      <p:ext uri="{BB962C8B-B14F-4D97-AF65-F5344CB8AC3E}">
        <p14:creationId xmlns:p14="http://schemas.microsoft.com/office/powerpoint/2010/main" val="2921002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70A5-ABDC-4843-8002-A98B5F6EA503}"/>
              </a:ext>
            </a:extLst>
          </p:cNvPr>
          <p:cNvSpPr>
            <a:spLocks noGrp="1"/>
          </p:cNvSpPr>
          <p:nvPr>
            <p:ph type="title"/>
          </p:nvPr>
        </p:nvSpPr>
        <p:spPr>
          <a:xfrm>
            <a:off x="180975" y="753228"/>
            <a:ext cx="12011025" cy="1080938"/>
          </a:xfrm>
        </p:spPr>
        <p:txBody>
          <a:bodyPr/>
          <a:lstStyle/>
          <a:p>
            <a:r>
              <a:rPr lang="en-US" dirty="0"/>
              <a:t>Refresher to College </a:t>
            </a:r>
            <a:r>
              <a:rPr lang="en-US" sz="3200" dirty="0">
                <a:solidFill>
                  <a:srgbClr val="FFFF00"/>
                </a:solidFill>
              </a:rPr>
              <a:t>Group 1 &amp; 2</a:t>
            </a:r>
            <a:endParaRPr lang="en-US" sz="3200" dirty="0"/>
          </a:p>
        </p:txBody>
      </p:sp>
      <p:grpSp>
        <p:nvGrpSpPr>
          <p:cNvPr id="8" name="Group 7" descr="Group 1 and 2 of students testing at TSI 4-5&#10;Students finish 12 hour refresher and enroll in 1301 or 1301+" title="graphic">
            <a:extLst>
              <a:ext uri="{FF2B5EF4-FFF2-40B4-BE49-F238E27FC236}">
                <a16:creationId xmlns:a16="http://schemas.microsoft.com/office/drawing/2014/main" id="{CC988385-0B6A-4176-BF64-D488CA88538E}"/>
              </a:ext>
            </a:extLst>
          </p:cNvPr>
          <p:cNvGrpSpPr/>
          <p:nvPr/>
        </p:nvGrpSpPr>
        <p:grpSpPr>
          <a:xfrm>
            <a:off x="471487" y="1679714"/>
            <a:ext cx="11049198" cy="4902105"/>
            <a:chOff x="471487" y="1679714"/>
            <a:chExt cx="11049198" cy="4902105"/>
          </a:xfrm>
        </p:grpSpPr>
        <p:grpSp>
          <p:nvGrpSpPr>
            <p:cNvPr id="3" name="Group 2">
              <a:extLst>
                <a:ext uri="{FF2B5EF4-FFF2-40B4-BE49-F238E27FC236}">
                  <a16:creationId xmlns:a16="http://schemas.microsoft.com/office/drawing/2014/main" id="{180FA80F-FB22-4DFA-BAFC-6BB82CDB363F}"/>
                </a:ext>
              </a:extLst>
            </p:cNvPr>
            <p:cNvGrpSpPr/>
            <p:nvPr/>
          </p:nvGrpSpPr>
          <p:grpSpPr>
            <a:xfrm>
              <a:off x="471487" y="3202020"/>
              <a:ext cx="3157538" cy="1870043"/>
              <a:chOff x="3244924" y="25983"/>
              <a:chExt cx="1765168" cy="882584"/>
            </a:xfrm>
            <a:scene3d>
              <a:camera prst="orthographicFront"/>
              <a:lightRig rig="flat" dir="t"/>
            </a:scene3d>
          </p:grpSpPr>
          <p:sp>
            <p:nvSpPr>
              <p:cNvPr id="4" name="Rectangle 3">
                <a:extLst>
                  <a:ext uri="{FF2B5EF4-FFF2-40B4-BE49-F238E27FC236}">
                    <a16:creationId xmlns:a16="http://schemas.microsoft.com/office/drawing/2014/main" id="{81EB5B7F-3DDA-4F01-9664-38BA228242CD}"/>
                  </a:ext>
                </a:extLst>
              </p:cNvPr>
              <p:cNvSpPr/>
              <p:nvPr/>
            </p:nvSpPr>
            <p:spPr>
              <a:xfrm>
                <a:off x="3244924" y="25983"/>
                <a:ext cx="1765168" cy="882584"/>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 name="TextBox 4">
                <a:extLst>
                  <a:ext uri="{FF2B5EF4-FFF2-40B4-BE49-F238E27FC236}">
                    <a16:creationId xmlns:a16="http://schemas.microsoft.com/office/drawing/2014/main" id="{E262FEEB-4EA0-466D-9011-C0425DCB993C}"/>
                  </a:ext>
                </a:extLst>
              </p:cNvPr>
              <p:cNvSpPr txBox="1"/>
              <p:nvPr/>
            </p:nvSpPr>
            <p:spPr>
              <a:xfrm>
                <a:off x="3244924" y="25983"/>
                <a:ext cx="1765168" cy="88258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2000" b="1" u="sng" kern="1200" dirty="0"/>
                  <a:t>12 hr. Refresher Course   </a:t>
                </a:r>
                <a:r>
                  <a:rPr lang="en-US" sz="2000" b="0" u="none" kern="1200" dirty="0"/>
                  <a:t>Conducted by AE</a:t>
                </a:r>
                <a:r>
                  <a:rPr lang="en-US" sz="2000" b="1" u="none" kern="1200" dirty="0"/>
                  <a:t>L</a:t>
                </a:r>
                <a:r>
                  <a:rPr lang="en-US" sz="2000" kern="1200" dirty="0"/>
                  <a:t> prior to enrollment in college courses at NWV.* </a:t>
                </a:r>
              </a:p>
              <a:p>
                <a:pPr marL="0" lvl="0" indent="0" algn="ctr" defTabSz="400050">
                  <a:lnSpc>
                    <a:spcPct val="90000"/>
                  </a:lnSpc>
                  <a:spcBef>
                    <a:spcPct val="0"/>
                  </a:spcBef>
                  <a:spcAft>
                    <a:spcPct val="35000"/>
                  </a:spcAft>
                  <a:buNone/>
                </a:pPr>
                <a:r>
                  <a:rPr lang="en-US" sz="2000" kern="1200" dirty="0"/>
                  <a:t>(TSI Level 4-5)</a:t>
                </a:r>
              </a:p>
            </p:txBody>
          </p:sp>
        </p:grpSp>
        <p:grpSp>
          <p:nvGrpSpPr>
            <p:cNvPr id="10" name="Group 9">
              <a:extLst>
                <a:ext uri="{FF2B5EF4-FFF2-40B4-BE49-F238E27FC236}">
                  <a16:creationId xmlns:a16="http://schemas.microsoft.com/office/drawing/2014/main" id="{6C3E43E7-EC14-429B-A610-007A3DBFF4F2}"/>
                </a:ext>
              </a:extLst>
            </p:cNvPr>
            <p:cNvGrpSpPr/>
            <p:nvPr/>
          </p:nvGrpSpPr>
          <p:grpSpPr>
            <a:xfrm>
              <a:off x="4727641" y="2076801"/>
              <a:ext cx="6781568" cy="928939"/>
              <a:chOff x="3051" y="2486168"/>
              <a:chExt cx="1793676" cy="928939"/>
            </a:xfrm>
            <a:scene3d>
              <a:camera prst="orthographicFront"/>
              <a:lightRig rig="flat" dir="t"/>
            </a:scene3d>
          </p:grpSpPr>
          <p:sp>
            <p:nvSpPr>
              <p:cNvPr id="11" name="Rectangle 10">
                <a:extLst>
                  <a:ext uri="{FF2B5EF4-FFF2-40B4-BE49-F238E27FC236}">
                    <a16:creationId xmlns:a16="http://schemas.microsoft.com/office/drawing/2014/main" id="{F226B9CA-C296-4323-81CA-FFD4D601B575}"/>
                  </a:ext>
                </a:extLst>
              </p:cNvPr>
              <p:cNvSpPr/>
              <p:nvPr/>
            </p:nvSpPr>
            <p:spPr>
              <a:xfrm>
                <a:off x="3051" y="2532523"/>
                <a:ext cx="1765168" cy="882584"/>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022749FC-62FA-4A24-BBC2-0551EF33015E}"/>
                  </a:ext>
                </a:extLst>
              </p:cNvPr>
              <p:cNvSpPr txBox="1"/>
              <p:nvPr/>
            </p:nvSpPr>
            <p:spPr>
              <a:xfrm>
                <a:off x="31559" y="2486168"/>
                <a:ext cx="1765168" cy="88258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2400" kern="1200" dirty="0"/>
                  <a:t>ENG 1301  (credit, not supported by AEL)</a:t>
                </a:r>
                <a:endParaRPr lang="en-US" kern="1200" dirty="0"/>
              </a:p>
            </p:txBody>
          </p:sp>
        </p:grpSp>
        <p:grpSp>
          <p:nvGrpSpPr>
            <p:cNvPr id="13" name="Group 12">
              <a:extLst>
                <a:ext uri="{FF2B5EF4-FFF2-40B4-BE49-F238E27FC236}">
                  <a16:creationId xmlns:a16="http://schemas.microsoft.com/office/drawing/2014/main" id="{65836699-BAA8-4564-9279-E7CC71D4D0A5}"/>
                </a:ext>
              </a:extLst>
            </p:cNvPr>
            <p:cNvGrpSpPr/>
            <p:nvPr/>
          </p:nvGrpSpPr>
          <p:grpSpPr>
            <a:xfrm>
              <a:off x="4727642" y="3258650"/>
              <a:ext cx="6673783" cy="882584"/>
              <a:chOff x="2138905" y="2532523"/>
              <a:chExt cx="1765168" cy="882584"/>
            </a:xfrm>
            <a:scene3d>
              <a:camera prst="orthographicFront"/>
              <a:lightRig rig="flat" dir="t"/>
            </a:scene3d>
          </p:grpSpPr>
          <p:sp>
            <p:nvSpPr>
              <p:cNvPr id="14" name="Rectangle 13">
                <a:extLst>
                  <a:ext uri="{FF2B5EF4-FFF2-40B4-BE49-F238E27FC236}">
                    <a16:creationId xmlns:a16="http://schemas.microsoft.com/office/drawing/2014/main" id="{CCB7DAEF-BEFB-464D-BD1E-63485F3B0907}"/>
                  </a:ext>
                </a:extLst>
              </p:cNvPr>
              <p:cNvSpPr/>
              <p:nvPr/>
            </p:nvSpPr>
            <p:spPr>
              <a:xfrm>
                <a:off x="2138905" y="2532523"/>
                <a:ext cx="1765168" cy="882584"/>
              </a:xfrm>
              <a:prstGeom prst="rect">
                <a:avLst/>
              </a:prstGeom>
              <a:ln>
                <a:noFill/>
              </a:ln>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5" name="TextBox 14">
                <a:extLst>
                  <a:ext uri="{FF2B5EF4-FFF2-40B4-BE49-F238E27FC236}">
                    <a16:creationId xmlns:a16="http://schemas.microsoft.com/office/drawing/2014/main" id="{1101E2A5-D440-47BD-8D30-CA16420D1C27}"/>
                  </a:ext>
                </a:extLst>
              </p:cNvPr>
              <p:cNvSpPr txBox="1"/>
              <p:nvPr/>
            </p:nvSpPr>
            <p:spPr>
              <a:xfrm>
                <a:off x="2138905" y="2532523"/>
                <a:ext cx="1765168" cy="882584"/>
              </a:xfrm>
              <a:prstGeom prst="rect">
                <a:avLst/>
              </a:prstGeom>
              <a:ln w="9525">
                <a:noFill/>
              </a:ln>
              <a:sp3d/>
            </p:spPr>
            <p:style>
              <a:lnRef idx="0">
                <a:scrgbClr r="0" g="0" b="0"/>
              </a:lnRef>
              <a:fillRef idx="0">
                <a:scrgbClr r="0" g="0" b="0"/>
              </a:fillRef>
              <a:effectRef idx="0">
                <a:scrgbClr r="0" g="0" b="0"/>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2400" kern="1200" dirty="0"/>
                  <a:t>ENG 1301</a:t>
                </a:r>
                <a:r>
                  <a:rPr lang="en-US" sz="2400" b="1" kern="1200" dirty="0">
                    <a:solidFill>
                      <a:srgbClr val="FF0000"/>
                    </a:solidFill>
                  </a:rPr>
                  <a:t>+</a:t>
                </a:r>
                <a:r>
                  <a:rPr lang="en-US" sz="2400" kern="1200" dirty="0"/>
                  <a:t> (credit, not supported by AEL)</a:t>
                </a:r>
              </a:p>
              <a:p>
                <a:pPr marL="0" lvl="0" indent="0" algn="ctr" defTabSz="400050">
                  <a:lnSpc>
                    <a:spcPct val="90000"/>
                  </a:lnSpc>
                  <a:spcBef>
                    <a:spcPct val="0"/>
                  </a:spcBef>
                  <a:spcAft>
                    <a:spcPct val="35000"/>
                  </a:spcAft>
                  <a:buNone/>
                </a:pPr>
                <a:r>
                  <a:rPr lang="en-US" dirty="0"/>
                  <a:t>Level 4 &amp; 5 – Students Co-enrolled in INRW 0100</a:t>
                </a:r>
                <a:endParaRPr lang="en-US" kern="1200" dirty="0"/>
              </a:p>
            </p:txBody>
          </p:sp>
        </p:grpSp>
        <p:pic>
          <p:nvPicPr>
            <p:cNvPr id="9" name="Graphic 8" descr="Line Arrow: Counterclockwise curve">
              <a:extLst>
                <a:ext uri="{FF2B5EF4-FFF2-40B4-BE49-F238E27FC236}">
                  <a16:creationId xmlns:a16="http://schemas.microsoft.com/office/drawing/2014/main" id="{0562E8AD-DC6E-4353-9444-CE3084C192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130720" flipH="1">
              <a:off x="2509958" y="1679714"/>
              <a:ext cx="2332259" cy="2332259"/>
            </a:xfrm>
            <a:prstGeom prst="rect">
              <a:avLst/>
            </a:prstGeom>
          </p:spPr>
        </p:pic>
        <p:pic>
          <p:nvPicPr>
            <p:cNvPr id="19" name="Graphic 18" descr="Line Arrow: Straight">
              <a:extLst>
                <a:ext uri="{FF2B5EF4-FFF2-40B4-BE49-F238E27FC236}">
                  <a16:creationId xmlns:a16="http://schemas.microsoft.com/office/drawing/2014/main" id="{EB6307EB-C9D2-4B93-8403-CC3625BF3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534468" y="2817358"/>
              <a:ext cx="1193173" cy="1397994"/>
            </a:xfrm>
            <a:prstGeom prst="rect">
              <a:avLst/>
            </a:prstGeom>
          </p:spPr>
        </p:pic>
        <p:sp>
          <p:nvSpPr>
            <p:cNvPr id="17" name="TextBox 16" descr="Students are high school/HSE complete and enter postsecondary at next enrollment during AEL PY. 90 days without AEL services, participant can be reported with an  MSG- TYPE 1B.&#10;" title="Text box">
              <a:extLst>
                <a:ext uri="{FF2B5EF4-FFF2-40B4-BE49-F238E27FC236}">
                  <a16:creationId xmlns:a16="http://schemas.microsoft.com/office/drawing/2014/main" id="{38CF8F57-BE6C-4B9A-9AA6-71BA7C4F8B4F}"/>
                </a:ext>
              </a:extLst>
            </p:cNvPr>
            <p:cNvSpPr txBox="1"/>
            <p:nvPr/>
          </p:nvSpPr>
          <p:spPr>
            <a:xfrm>
              <a:off x="5479123" y="5381490"/>
              <a:ext cx="5386387" cy="1200329"/>
            </a:xfrm>
            <a:prstGeom prst="rect">
              <a:avLst/>
            </a:prstGeom>
            <a:noFill/>
          </p:spPr>
          <p:txBody>
            <a:bodyPr wrap="square" rtlCol="0">
              <a:spAutoFit/>
            </a:bodyPr>
            <a:lstStyle/>
            <a:p>
              <a:r>
                <a:rPr lang="en-US" dirty="0"/>
                <a:t>Students are high school/HSE complete and enter postsecondary at next enrollment during AEL PY. 90 days without AEL services, participant can be reported with an  </a:t>
              </a:r>
              <a:r>
                <a:rPr lang="en-US" b="1" dirty="0">
                  <a:solidFill>
                    <a:srgbClr val="FF0000"/>
                  </a:solidFill>
                </a:rPr>
                <a:t>MSG- TYPE 1B.</a:t>
              </a:r>
            </a:p>
          </p:txBody>
        </p:sp>
        <p:sp>
          <p:nvSpPr>
            <p:cNvPr id="18" name="Right Brace 17" descr="Arrow flow" title="Graphic">
              <a:extLst>
                <a:ext uri="{FF2B5EF4-FFF2-40B4-BE49-F238E27FC236}">
                  <a16:creationId xmlns:a16="http://schemas.microsoft.com/office/drawing/2014/main" id="{4D57B92D-C064-46F8-BEC6-E9D054FAE25B}"/>
                </a:ext>
              </a:extLst>
            </p:cNvPr>
            <p:cNvSpPr/>
            <p:nvPr/>
          </p:nvSpPr>
          <p:spPr>
            <a:xfrm rot="5400000">
              <a:off x="7343572" y="1181139"/>
              <a:ext cx="1246541" cy="7107685"/>
            </a:xfrm>
            <a:prstGeom prst="rightBrace">
              <a:avLst>
                <a:gd name="adj1" fmla="val 8333"/>
                <a:gd name="adj2" fmla="val 49748"/>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B1F22A2-6590-4346-AEE2-01A3D6451F73}"/>
                </a:ext>
              </a:extLst>
            </p:cNvPr>
            <p:cNvSpPr/>
            <p:nvPr/>
          </p:nvSpPr>
          <p:spPr>
            <a:xfrm>
              <a:off x="6219569" y="4215352"/>
              <a:ext cx="3778855" cy="369332"/>
            </a:xfrm>
            <a:prstGeom prst="rect">
              <a:avLst/>
            </a:prstGeom>
          </p:spPr>
          <p:txBody>
            <a:bodyPr wrap="none">
              <a:spAutoFit/>
            </a:bodyPr>
            <a:lstStyle/>
            <a:p>
              <a:pPr lvl="0"/>
              <a:r>
                <a:rPr lang="en-US" dirty="0"/>
                <a:t>Highest level of DE (Co-</a:t>
              </a:r>
              <a:r>
                <a:rPr lang="en-US" dirty="0" err="1"/>
                <a:t>Req</a:t>
              </a:r>
              <a:r>
                <a:rPr lang="en-US" dirty="0"/>
                <a:t> Model)</a:t>
              </a:r>
            </a:p>
          </p:txBody>
        </p:sp>
      </p:grpSp>
      <p:sp>
        <p:nvSpPr>
          <p:cNvPr id="6" name="TextBox 5">
            <a:extLst>
              <a:ext uri="{FF2B5EF4-FFF2-40B4-BE49-F238E27FC236}">
                <a16:creationId xmlns:a16="http://schemas.microsoft.com/office/drawing/2014/main" id="{E4044668-DA4B-4BDA-9D4B-FB4D40C76AA4}"/>
              </a:ext>
            </a:extLst>
          </p:cNvPr>
          <p:cNvSpPr txBox="1"/>
          <p:nvPr/>
        </p:nvSpPr>
        <p:spPr>
          <a:xfrm>
            <a:off x="471487" y="6243637"/>
            <a:ext cx="4657725" cy="369332"/>
          </a:xfrm>
          <a:prstGeom prst="rect">
            <a:avLst/>
          </a:prstGeom>
          <a:noFill/>
        </p:spPr>
        <p:txBody>
          <a:bodyPr wrap="square" rtlCol="0">
            <a:spAutoFit/>
          </a:bodyPr>
          <a:lstStyle/>
          <a:p>
            <a:r>
              <a:rPr lang="en-US" dirty="0"/>
              <a:t>Northwest Vista College @ Alamo Colleges</a:t>
            </a:r>
          </a:p>
        </p:txBody>
      </p:sp>
    </p:spTree>
    <p:extLst>
      <p:ext uri="{BB962C8B-B14F-4D97-AF65-F5344CB8AC3E}">
        <p14:creationId xmlns:p14="http://schemas.microsoft.com/office/powerpoint/2010/main" val="4210585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70A5-ABDC-4843-8002-A98B5F6EA503}"/>
              </a:ext>
            </a:extLst>
          </p:cNvPr>
          <p:cNvSpPr>
            <a:spLocks noGrp="1"/>
          </p:cNvSpPr>
          <p:nvPr>
            <p:ph type="title"/>
          </p:nvPr>
        </p:nvSpPr>
        <p:spPr/>
        <p:txBody>
          <a:bodyPr/>
          <a:lstStyle/>
          <a:p>
            <a:r>
              <a:rPr lang="en-US" dirty="0"/>
              <a:t>Refresher to College </a:t>
            </a:r>
            <a:r>
              <a:rPr lang="en-US" sz="3600" dirty="0">
                <a:solidFill>
                  <a:srgbClr val="FFFF00"/>
                </a:solidFill>
              </a:rPr>
              <a:t>Group 3</a:t>
            </a:r>
          </a:p>
        </p:txBody>
      </p:sp>
      <p:sp>
        <p:nvSpPr>
          <p:cNvPr id="6" name="TextBox 5">
            <a:extLst>
              <a:ext uri="{FF2B5EF4-FFF2-40B4-BE49-F238E27FC236}">
                <a16:creationId xmlns:a16="http://schemas.microsoft.com/office/drawing/2014/main" id="{E4044668-DA4B-4BDA-9D4B-FB4D40C76AA4}"/>
              </a:ext>
            </a:extLst>
          </p:cNvPr>
          <p:cNvSpPr txBox="1"/>
          <p:nvPr/>
        </p:nvSpPr>
        <p:spPr>
          <a:xfrm>
            <a:off x="471487" y="6243637"/>
            <a:ext cx="4657725" cy="369332"/>
          </a:xfrm>
          <a:prstGeom prst="rect">
            <a:avLst/>
          </a:prstGeom>
          <a:noFill/>
        </p:spPr>
        <p:txBody>
          <a:bodyPr wrap="square" rtlCol="0">
            <a:spAutoFit/>
          </a:bodyPr>
          <a:lstStyle/>
          <a:p>
            <a:r>
              <a:rPr lang="en-US" dirty="0"/>
              <a:t>Northwest Vista College @ Alamo Colleges</a:t>
            </a:r>
          </a:p>
        </p:txBody>
      </p:sp>
      <p:grpSp>
        <p:nvGrpSpPr>
          <p:cNvPr id="9" name="Group 8" descr="Refresher to College- Group 3- Students do refresher and enter 1301++ (credit class supported by AEL and DE)" title="Graphic">
            <a:extLst>
              <a:ext uri="{FF2B5EF4-FFF2-40B4-BE49-F238E27FC236}">
                <a16:creationId xmlns:a16="http://schemas.microsoft.com/office/drawing/2014/main" id="{ACB910A9-8EA6-4992-BD80-990FC202293B}"/>
              </a:ext>
            </a:extLst>
          </p:cNvPr>
          <p:cNvGrpSpPr/>
          <p:nvPr/>
        </p:nvGrpSpPr>
        <p:grpSpPr>
          <a:xfrm>
            <a:off x="471487" y="1679714"/>
            <a:ext cx="11602325" cy="4807229"/>
            <a:chOff x="471487" y="1679714"/>
            <a:chExt cx="11602325" cy="4807229"/>
          </a:xfrm>
        </p:grpSpPr>
        <p:grpSp>
          <p:nvGrpSpPr>
            <p:cNvPr id="3" name="Group 2">
              <a:extLst>
                <a:ext uri="{FF2B5EF4-FFF2-40B4-BE49-F238E27FC236}">
                  <a16:creationId xmlns:a16="http://schemas.microsoft.com/office/drawing/2014/main" id="{180FA80F-FB22-4DFA-BAFC-6BB82CDB363F}"/>
                </a:ext>
              </a:extLst>
            </p:cNvPr>
            <p:cNvGrpSpPr/>
            <p:nvPr/>
          </p:nvGrpSpPr>
          <p:grpSpPr>
            <a:xfrm>
              <a:off x="471487" y="3202020"/>
              <a:ext cx="3157538" cy="1870043"/>
              <a:chOff x="3244924" y="25983"/>
              <a:chExt cx="1765168" cy="882584"/>
            </a:xfrm>
            <a:scene3d>
              <a:camera prst="orthographicFront"/>
              <a:lightRig rig="flat" dir="t"/>
            </a:scene3d>
          </p:grpSpPr>
          <p:sp>
            <p:nvSpPr>
              <p:cNvPr id="4" name="Rectangle 3">
                <a:extLst>
                  <a:ext uri="{FF2B5EF4-FFF2-40B4-BE49-F238E27FC236}">
                    <a16:creationId xmlns:a16="http://schemas.microsoft.com/office/drawing/2014/main" id="{81EB5B7F-3DDA-4F01-9664-38BA228242CD}"/>
                  </a:ext>
                </a:extLst>
              </p:cNvPr>
              <p:cNvSpPr/>
              <p:nvPr/>
            </p:nvSpPr>
            <p:spPr>
              <a:xfrm>
                <a:off x="3244924" y="25983"/>
                <a:ext cx="1765168" cy="882584"/>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 name="TextBox 4">
                <a:extLst>
                  <a:ext uri="{FF2B5EF4-FFF2-40B4-BE49-F238E27FC236}">
                    <a16:creationId xmlns:a16="http://schemas.microsoft.com/office/drawing/2014/main" id="{E262FEEB-4EA0-466D-9011-C0425DCB993C}"/>
                  </a:ext>
                </a:extLst>
              </p:cNvPr>
              <p:cNvSpPr txBox="1"/>
              <p:nvPr/>
            </p:nvSpPr>
            <p:spPr>
              <a:xfrm>
                <a:off x="3244924" y="25983"/>
                <a:ext cx="1765168" cy="88258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2000" b="1" u="sng" kern="1200" dirty="0"/>
                  <a:t>12 hr. Refresher Course   </a:t>
                </a:r>
                <a:r>
                  <a:rPr lang="en-US" sz="2000" b="0" u="none" kern="1200" dirty="0"/>
                  <a:t>Conducted by AE</a:t>
                </a:r>
                <a:r>
                  <a:rPr lang="en-US" sz="2000" b="1" u="none" kern="1200" dirty="0"/>
                  <a:t>L</a:t>
                </a:r>
                <a:r>
                  <a:rPr lang="en-US" sz="2000" kern="1200" dirty="0"/>
                  <a:t> prior to enrollment in college courses at NWV.* </a:t>
                </a:r>
              </a:p>
              <a:p>
                <a:pPr marL="0" lvl="0" indent="0" algn="ctr" defTabSz="400050">
                  <a:lnSpc>
                    <a:spcPct val="90000"/>
                  </a:lnSpc>
                  <a:spcBef>
                    <a:spcPct val="0"/>
                  </a:spcBef>
                  <a:spcAft>
                    <a:spcPct val="35000"/>
                  </a:spcAft>
                  <a:buNone/>
                </a:pPr>
                <a:r>
                  <a:rPr lang="en-US" sz="2000" kern="1200" dirty="0"/>
                  <a:t>(TSI Level </a:t>
                </a:r>
                <a:r>
                  <a:rPr lang="en-US" sz="2000" dirty="0"/>
                  <a:t>3-5</a:t>
                </a:r>
                <a:r>
                  <a:rPr lang="en-US" sz="2000" kern="1200" dirty="0"/>
                  <a:t>)</a:t>
                </a:r>
              </a:p>
            </p:txBody>
          </p:sp>
        </p:grpSp>
        <p:grpSp>
          <p:nvGrpSpPr>
            <p:cNvPr id="10" name="Group 9">
              <a:extLst>
                <a:ext uri="{FF2B5EF4-FFF2-40B4-BE49-F238E27FC236}">
                  <a16:creationId xmlns:a16="http://schemas.microsoft.com/office/drawing/2014/main" id="{6C3E43E7-EC14-429B-A610-007A3DBFF4F2}"/>
                </a:ext>
              </a:extLst>
            </p:cNvPr>
            <p:cNvGrpSpPr/>
            <p:nvPr/>
          </p:nvGrpSpPr>
          <p:grpSpPr>
            <a:xfrm>
              <a:off x="4727639" y="2760728"/>
              <a:ext cx="6673784" cy="882584"/>
              <a:chOff x="3051" y="2532523"/>
              <a:chExt cx="1765168" cy="882584"/>
            </a:xfrm>
            <a:scene3d>
              <a:camera prst="orthographicFront"/>
              <a:lightRig rig="flat" dir="t"/>
            </a:scene3d>
          </p:grpSpPr>
          <p:sp>
            <p:nvSpPr>
              <p:cNvPr id="11" name="Rectangle 10">
                <a:extLst>
                  <a:ext uri="{FF2B5EF4-FFF2-40B4-BE49-F238E27FC236}">
                    <a16:creationId xmlns:a16="http://schemas.microsoft.com/office/drawing/2014/main" id="{F226B9CA-C296-4323-81CA-FFD4D601B575}"/>
                  </a:ext>
                </a:extLst>
              </p:cNvPr>
              <p:cNvSpPr/>
              <p:nvPr/>
            </p:nvSpPr>
            <p:spPr>
              <a:xfrm>
                <a:off x="3051" y="2532523"/>
                <a:ext cx="1765168" cy="882584"/>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022749FC-62FA-4A24-BBC2-0551EF33015E}"/>
                  </a:ext>
                </a:extLst>
              </p:cNvPr>
              <p:cNvSpPr txBox="1"/>
              <p:nvPr/>
            </p:nvSpPr>
            <p:spPr>
              <a:xfrm>
                <a:off x="3051" y="2532523"/>
                <a:ext cx="1765168" cy="88258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2400" kern="1200" dirty="0"/>
                  <a:t>ENG 1301++  (credit, supported by AEL &amp; DE)</a:t>
                </a:r>
              </a:p>
            </p:txBody>
          </p:sp>
        </p:grpSp>
        <p:sp>
          <p:nvSpPr>
            <p:cNvPr id="16" name="Right Brace 15">
              <a:extLst>
                <a:ext uri="{FF2B5EF4-FFF2-40B4-BE49-F238E27FC236}">
                  <a16:creationId xmlns:a16="http://schemas.microsoft.com/office/drawing/2014/main" id="{99FEFB6F-8939-4152-B8BB-C7A7A78C38D8}"/>
                </a:ext>
              </a:extLst>
            </p:cNvPr>
            <p:cNvSpPr/>
            <p:nvPr/>
          </p:nvSpPr>
          <p:spPr>
            <a:xfrm rot="5400000">
              <a:off x="7439944" y="517104"/>
              <a:ext cx="1450307" cy="7316437"/>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a16="http://schemas.microsoft.com/office/drawing/2014/main" id="{E97CCBE0-5110-49F1-96F4-88ABEEB6EA1D}"/>
                </a:ext>
              </a:extLst>
            </p:cNvPr>
            <p:cNvSpPr txBox="1"/>
            <p:nvPr/>
          </p:nvSpPr>
          <p:spPr>
            <a:xfrm>
              <a:off x="5129212" y="4917283"/>
              <a:ext cx="6944600" cy="1569660"/>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Students enter college at next enrollment</a:t>
              </a:r>
            </a:p>
            <a:p>
              <a:pPr marL="285750" lvl="0" indent="-285750">
                <a:buFont typeface="Arial" panose="020B0604020202020204" pitchFamily="34" charset="0"/>
                <a:buChar char="•"/>
              </a:pPr>
              <a:r>
                <a:rPr lang="en-US" sz="1600" dirty="0"/>
                <a:t>Students are still receiving AEL services</a:t>
              </a:r>
            </a:p>
            <a:p>
              <a:pPr marL="285750" lvl="0" indent="-285750">
                <a:buFont typeface="Arial" panose="020B0604020202020204" pitchFamily="34" charset="0"/>
                <a:buChar char="•"/>
              </a:pPr>
              <a:r>
                <a:rPr lang="en-US" sz="1600" dirty="0"/>
                <a:t>AEL support is done through supplemental 1-hr. workshops built into the curriculum and Distance Learning (DL)</a:t>
              </a:r>
            </a:p>
            <a:p>
              <a:pPr marL="285750" lvl="0" indent="-285750">
                <a:buFont typeface="Arial" panose="020B0604020202020204" pitchFamily="34" charset="0"/>
                <a:buChar char="•"/>
              </a:pPr>
              <a:r>
                <a:rPr lang="en-US" sz="1600" dirty="0"/>
                <a:t>Students will be post-tested after 40 hours of AEL instruction. Gain will be reported as an </a:t>
              </a:r>
              <a:r>
                <a:rPr lang="en-US" sz="1600" b="1" dirty="0">
                  <a:solidFill>
                    <a:srgbClr val="FF0000"/>
                  </a:solidFill>
                </a:rPr>
                <a:t>MSG- TYPE 1a.</a:t>
              </a:r>
            </a:p>
          </p:txBody>
        </p:sp>
        <p:sp>
          <p:nvSpPr>
            <p:cNvPr id="7" name="Rectangle 6">
              <a:extLst>
                <a:ext uri="{FF2B5EF4-FFF2-40B4-BE49-F238E27FC236}">
                  <a16:creationId xmlns:a16="http://schemas.microsoft.com/office/drawing/2014/main" id="{B928454B-B873-4C90-9C17-570813F4D1AD}"/>
                </a:ext>
              </a:extLst>
            </p:cNvPr>
            <p:cNvSpPr/>
            <p:nvPr/>
          </p:nvSpPr>
          <p:spPr>
            <a:xfrm>
              <a:off x="6058897" y="3689457"/>
              <a:ext cx="3178755" cy="369332"/>
            </a:xfrm>
            <a:prstGeom prst="rect">
              <a:avLst/>
            </a:prstGeom>
          </p:spPr>
          <p:txBody>
            <a:bodyPr wrap="none">
              <a:spAutoFit/>
            </a:bodyPr>
            <a:lstStyle/>
            <a:p>
              <a:pPr lvl="0"/>
              <a:r>
                <a:rPr lang="en-US" dirty="0"/>
                <a:t>ENG 1301 with DE INRW 0201</a:t>
              </a:r>
            </a:p>
          </p:txBody>
        </p:sp>
        <p:pic>
          <p:nvPicPr>
            <p:cNvPr id="18" name="Graphic 17" descr="Line Arrow: Counterclockwise curve">
              <a:extLst>
                <a:ext uri="{FF2B5EF4-FFF2-40B4-BE49-F238E27FC236}">
                  <a16:creationId xmlns:a16="http://schemas.microsoft.com/office/drawing/2014/main" id="{E5B38455-4156-4139-ACC0-7AE32FBF58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130720" flipH="1">
              <a:off x="2509958" y="1679714"/>
              <a:ext cx="2332259" cy="2332259"/>
            </a:xfrm>
            <a:prstGeom prst="rect">
              <a:avLst/>
            </a:prstGeom>
          </p:spPr>
        </p:pic>
        <p:sp>
          <p:nvSpPr>
            <p:cNvPr id="8" name="TextBox 7">
              <a:extLst>
                <a:ext uri="{FF2B5EF4-FFF2-40B4-BE49-F238E27FC236}">
                  <a16:creationId xmlns:a16="http://schemas.microsoft.com/office/drawing/2014/main" id="{CF2F840A-B255-45EC-B856-B9E63A2B0493}"/>
                </a:ext>
              </a:extLst>
            </p:cNvPr>
            <p:cNvSpPr txBox="1"/>
            <p:nvPr/>
          </p:nvSpPr>
          <p:spPr>
            <a:xfrm>
              <a:off x="6058897" y="2345251"/>
              <a:ext cx="3312964" cy="369332"/>
            </a:xfrm>
            <a:prstGeom prst="rect">
              <a:avLst/>
            </a:prstGeom>
            <a:noFill/>
          </p:spPr>
          <p:txBody>
            <a:bodyPr wrap="square" rtlCol="0">
              <a:spAutoFit/>
            </a:bodyPr>
            <a:lstStyle/>
            <a:p>
              <a:r>
                <a:rPr lang="en-US" dirty="0"/>
                <a:t>Lower  Level DE Co-</a:t>
              </a:r>
              <a:r>
                <a:rPr lang="en-US" dirty="0" err="1"/>
                <a:t>Req</a:t>
              </a:r>
              <a:r>
                <a:rPr lang="en-US" dirty="0"/>
                <a:t> Model</a:t>
              </a:r>
            </a:p>
          </p:txBody>
        </p:sp>
      </p:grpSp>
    </p:spTree>
    <p:extLst>
      <p:ext uri="{BB962C8B-B14F-4D97-AF65-F5344CB8AC3E}">
        <p14:creationId xmlns:p14="http://schemas.microsoft.com/office/powerpoint/2010/main" val="874374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70A5-ABDC-4843-8002-A98B5F6EA503}"/>
              </a:ext>
            </a:extLst>
          </p:cNvPr>
          <p:cNvSpPr>
            <a:spLocks noGrp="1"/>
          </p:cNvSpPr>
          <p:nvPr>
            <p:ph type="title"/>
          </p:nvPr>
        </p:nvSpPr>
        <p:spPr/>
        <p:txBody>
          <a:bodyPr/>
          <a:lstStyle/>
          <a:p>
            <a:r>
              <a:rPr lang="en-US" dirty="0"/>
              <a:t>Refresher to College </a:t>
            </a:r>
            <a:r>
              <a:rPr lang="en-US" sz="3600" dirty="0">
                <a:solidFill>
                  <a:srgbClr val="FFFF00"/>
                </a:solidFill>
              </a:rPr>
              <a:t>Group 4</a:t>
            </a:r>
          </a:p>
        </p:txBody>
      </p:sp>
      <p:sp>
        <p:nvSpPr>
          <p:cNvPr id="6" name="TextBox 5">
            <a:extLst>
              <a:ext uri="{FF2B5EF4-FFF2-40B4-BE49-F238E27FC236}">
                <a16:creationId xmlns:a16="http://schemas.microsoft.com/office/drawing/2014/main" id="{E4044668-DA4B-4BDA-9D4B-FB4D40C76AA4}"/>
              </a:ext>
            </a:extLst>
          </p:cNvPr>
          <p:cNvSpPr txBox="1"/>
          <p:nvPr/>
        </p:nvSpPr>
        <p:spPr>
          <a:xfrm>
            <a:off x="471487" y="6243637"/>
            <a:ext cx="4657725" cy="369332"/>
          </a:xfrm>
          <a:prstGeom prst="rect">
            <a:avLst/>
          </a:prstGeom>
          <a:noFill/>
        </p:spPr>
        <p:txBody>
          <a:bodyPr wrap="square" rtlCol="0">
            <a:spAutoFit/>
          </a:bodyPr>
          <a:lstStyle/>
          <a:p>
            <a:r>
              <a:rPr lang="en-US" dirty="0"/>
              <a:t>Northwest Vista College @ Alamo Colleges</a:t>
            </a:r>
          </a:p>
        </p:txBody>
      </p:sp>
      <p:grpSp>
        <p:nvGrpSpPr>
          <p:cNvPr id="8" name="Group 7" descr="Group 4 students&#10;TSI level 1-3&#10;INRW 0420 (not supported by AEL at this time)" title="Graphic Illustration">
            <a:extLst>
              <a:ext uri="{FF2B5EF4-FFF2-40B4-BE49-F238E27FC236}">
                <a16:creationId xmlns:a16="http://schemas.microsoft.com/office/drawing/2014/main" id="{A68E8293-CB0B-4AD8-9CBD-C01EF5A80D87}"/>
              </a:ext>
            </a:extLst>
          </p:cNvPr>
          <p:cNvGrpSpPr/>
          <p:nvPr/>
        </p:nvGrpSpPr>
        <p:grpSpPr>
          <a:xfrm>
            <a:off x="471487" y="1679714"/>
            <a:ext cx="11301029" cy="4767571"/>
            <a:chOff x="471487" y="1679714"/>
            <a:chExt cx="11301029" cy="4767571"/>
          </a:xfrm>
        </p:grpSpPr>
        <p:grpSp>
          <p:nvGrpSpPr>
            <p:cNvPr id="3" name="Group 2">
              <a:extLst>
                <a:ext uri="{FF2B5EF4-FFF2-40B4-BE49-F238E27FC236}">
                  <a16:creationId xmlns:a16="http://schemas.microsoft.com/office/drawing/2014/main" id="{180FA80F-FB22-4DFA-BAFC-6BB82CDB363F}"/>
                </a:ext>
              </a:extLst>
            </p:cNvPr>
            <p:cNvGrpSpPr/>
            <p:nvPr/>
          </p:nvGrpSpPr>
          <p:grpSpPr>
            <a:xfrm>
              <a:off x="471487" y="3202020"/>
              <a:ext cx="3157538" cy="1870043"/>
              <a:chOff x="3244924" y="25983"/>
              <a:chExt cx="1765168" cy="882584"/>
            </a:xfrm>
            <a:scene3d>
              <a:camera prst="orthographicFront"/>
              <a:lightRig rig="flat" dir="t"/>
            </a:scene3d>
          </p:grpSpPr>
          <p:sp>
            <p:nvSpPr>
              <p:cNvPr id="4" name="Rectangle 3">
                <a:extLst>
                  <a:ext uri="{FF2B5EF4-FFF2-40B4-BE49-F238E27FC236}">
                    <a16:creationId xmlns:a16="http://schemas.microsoft.com/office/drawing/2014/main" id="{81EB5B7F-3DDA-4F01-9664-38BA228242CD}"/>
                  </a:ext>
                </a:extLst>
              </p:cNvPr>
              <p:cNvSpPr/>
              <p:nvPr/>
            </p:nvSpPr>
            <p:spPr>
              <a:xfrm>
                <a:off x="3244924" y="25983"/>
                <a:ext cx="1765168" cy="882584"/>
              </a:xfrm>
              <a:prstGeom prst="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5" name="TextBox 4">
                <a:extLst>
                  <a:ext uri="{FF2B5EF4-FFF2-40B4-BE49-F238E27FC236}">
                    <a16:creationId xmlns:a16="http://schemas.microsoft.com/office/drawing/2014/main" id="{E262FEEB-4EA0-466D-9011-C0425DCB993C}"/>
                  </a:ext>
                </a:extLst>
              </p:cNvPr>
              <p:cNvSpPr txBox="1"/>
              <p:nvPr/>
            </p:nvSpPr>
            <p:spPr>
              <a:xfrm>
                <a:off x="3244924" y="25983"/>
                <a:ext cx="1765168" cy="88258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2000" b="1" u="sng" kern="1200" dirty="0"/>
                  <a:t>12 hr. Refresher Course   </a:t>
                </a:r>
                <a:r>
                  <a:rPr lang="en-US" sz="2000" b="0" u="none" kern="1200" dirty="0"/>
                  <a:t>Conducted by AE</a:t>
                </a:r>
                <a:r>
                  <a:rPr lang="en-US" sz="2000" b="1" u="none" kern="1200" dirty="0"/>
                  <a:t>L</a:t>
                </a:r>
                <a:r>
                  <a:rPr lang="en-US" sz="2000" kern="1200" dirty="0"/>
                  <a:t> prior to enrollment in college courses at NWV.* </a:t>
                </a:r>
              </a:p>
              <a:p>
                <a:pPr marL="0" lvl="0" indent="0" algn="ctr" defTabSz="400050">
                  <a:lnSpc>
                    <a:spcPct val="90000"/>
                  </a:lnSpc>
                  <a:spcBef>
                    <a:spcPct val="0"/>
                  </a:spcBef>
                  <a:spcAft>
                    <a:spcPct val="35000"/>
                  </a:spcAft>
                  <a:buNone/>
                </a:pPr>
                <a:r>
                  <a:rPr lang="en-US" sz="2000" kern="1200" dirty="0"/>
                  <a:t>(TSI Level 1</a:t>
                </a:r>
                <a:r>
                  <a:rPr lang="en-US" sz="2000" dirty="0"/>
                  <a:t>-3</a:t>
                </a:r>
                <a:r>
                  <a:rPr lang="en-US" sz="2000" kern="1200" dirty="0"/>
                  <a:t>)</a:t>
                </a:r>
              </a:p>
            </p:txBody>
          </p:sp>
        </p:grpSp>
        <p:grpSp>
          <p:nvGrpSpPr>
            <p:cNvPr id="10" name="Group 9">
              <a:extLst>
                <a:ext uri="{FF2B5EF4-FFF2-40B4-BE49-F238E27FC236}">
                  <a16:creationId xmlns:a16="http://schemas.microsoft.com/office/drawing/2014/main" id="{6C3E43E7-EC14-429B-A610-007A3DBFF4F2}"/>
                </a:ext>
              </a:extLst>
            </p:cNvPr>
            <p:cNvGrpSpPr/>
            <p:nvPr/>
          </p:nvGrpSpPr>
          <p:grpSpPr>
            <a:xfrm>
              <a:off x="4727639" y="2760728"/>
              <a:ext cx="6673784" cy="882584"/>
              <a:chOff x="3051" y="2532523"/>
              <a:chExt cx="1765168" cy="882584"/>
            </a:xfrm>
            <a:scene3d>
              <a:camera prst="orthographicFront"/>
              <a:lightRig rig="flat" dir="t"/>
            </a:scene3d>
          </p:grpSpPr>
          <p:sp>
            <p:nvSpPr>
              <p:cNvPr id="11" name="Rectangle 10">
                <a:extLst>
                  <a:ext uri="{FF2B5EF4-FFF2-40B4-BE49-F238E27FC236}">
                    <a16:creationId xmlns:a16="http://schemas.microsoft.com/office/drawing/2014/main" id="{F226B9CA-C296-4323-81CA-FFD4D601B575}"/>
                  </a:ext>
                </a:extLst>
              </p:cNvPr>
              <p:cNvSpPr/>
              <p:nvPr/>
            </p:nvSpPr>
            <p:spPr>
              <a:xfrm>
                <a:off x="3051" y="2532523"/>
                <a:ext cx="1765168" cy="882584"/>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022749FC-62FA-4A24-BBC2-0551EF33015E}"/>
                  </a:ext>
                </a:extLst>
              </p:cNvPr>
              <p:cNvSpPr txBox="1"/>
              <p:nvPr/>
            </p:nvSpPr>
            <p:spPr>
              <a:xfrm>
                <a:off x="3051" y="2532523"/>
                <a:ext cx="1765168" cy="88258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2400" dirty="0"/>
                  <a:t>INRW 0420</a:t>
                </a:r>
                <a:r>
                  <a:rPr lang="en-US" sz="2400" kern="1200" dirty="0"/>
                  <a:t> (</a:t>
                </a:r>
                <a:r>
                  <a:rPr lang="en-US" sz="2400" dirty="0"/>
                  <a:t>not </a:t>
                </a:r>
                <a:r>
                  <a:rPr lang="en-US" sz="2400" kern="1200" dirty="0"/>
                  <a:t>supported by AEL at this time)</a:t>
                </a:r>
              </a:p>
            </p:txBody>
          </p:sp>
        </p:grpSp>
        <p:sp>
          <p:nvSpPr>
            <p:cNvPr id="16" name="Right Brace 15">
              <a:extLst>
                <a:ext uri="{FF2B5EF4-FFF2-40B4-BE49-F238E27FC236}">
                  <a16:creationId xmlns:a16="http://schemas.microsoft.com/office/drawing/2014/main" id="{99FEFB6F-8939-4152-B8BB-C7A7A78C38D8}"/>
                </a:ext>
              </a:extLst>
            </p:cNvPr>
            <p:cNvSpPr/>
            <p:nvPr/>
          </p:nvSpPr>
          <p:spPr>
            <a:xfrm rot="5400000">
              <a:off x="7263239" y="408005"/>
              <a:ext cx="1602582" cy="7415973"/>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descr="Lower levels of low skilled students&#10;" title="Text">
              <a:extLst>
                <a:ext uri="{FF2B5EF4-FFF2-40B4-BE49-F238E27FC236}">
                  <a16:creationId xmlns:a16="http://schemas.microsoft.com/office/drawing/2014/main" id="{B928454B-B873-4C90-9C17-570813F4D1AD}"/>
                </a:ext>
              </a:extLst>
            </p:cNvPr>
            <p:cNvSpPr/>
            <p:nvPr/>
          </p:nvSpPr>
          <p:spPr>
            <a:xfrm>
              <a:off x="6048593" y="3726299"/>
              <a:ext cx="3865161" cy="369332"/>
            </a:xfrm>
            <a:prstGeom prst="rect">
              <a:avLst/>
            </a:prstGeom>
          </p:spPr>
          <p:txBody>
            <a:bodyPr wrap="none">
              <a:spAutoFit/>
            </a:bodyPr>
            <a:lstStyle/>
            <a:p>
              <a:pPr lvl="0"/>
              <a:r>
                <a:rPr lang="en-US" dirty="0"/>
                <a:t>Lower levels of low skilled students</a:t>
              </a:r>
            </a:p>
          </p:txBody>
        </p:sp>
        <p:pic>
          <p:nvPicPr>
            <p:cNvPr id="18" name="Graphic 17" descr="Line Arrow: Counterclockwise curve">
              <a:extLst>
                <a:ext uri="{FF2B5EF4-FFF2-40B4-BE49-F238E27FC236}">
                  <a16:creationId xmlns:a16="http://schemas.microsoft.com/office/drawing/2014/main" id="{8B99A912-4BAA-4679-BE46-36FFE5BBD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130720" flipH="1">
              <a:off x="2509958" y="1679714"/>
              <a:ext cx="2332259" cy="2332259"/>
            </a:xfrm>
            <a:prstGeom prst="rect">
              <a:avLst/>
            </a:prstGeom>
          </p:spPr>
        </p:pic>
        <p:sp>
          <p:nvSpPr>
            <p:cNvPr id="20" name="TextBox 19" descr="Students who scored L1-3 on TSIA&#10;INRW 0420 is a non-credit course&#10;Institution is providing the instruction&#10;There is a cost to the student for this course&#10;Possible future collaboration with AEL&#10;" title="text box">
              <a:extLst>
                <a:ext uri="{FF2B5EF4-FFF2-40B4-BE49-F238E27FC236}">
                  <a16:creationId xmlns:a16="http://schemas.microsoft.com/office/drawing/2014/main" id="{76947C6F-11B8-4D0B-A34F-B267EF9DB6FF}"/>
                </a:ext>
              </a:extLst>
            </p:cNvPr>
            <p:cNvSpPr txBox="1"/>
            <p:nvPr/>
          </p:nvSpPr>
          <p:spPr>
            <a:xfrm>
              <a:off x="5573596" y="5123846"/>
              <a:ext cx="4981865" cy="1323439"/>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t>Students who scored L1-3 on TSIA</a:t>
              </a:r>
            </a:p>
            <a:p>
              <a:pPr marL="285750" lvl="0" indent="-285750">
                <a:buFont typeface="Arial" panose="020B0604020202020204" pitchFamily="34" charset="0"/>
                <a:buChar char="•"/>
              </a:pPr>
              <a:r>
                <a:rPr lang="en-US" sz="1600" dirty="0"/>
                <a:t>INRW 0420 is a non-credit course</a:t>
              </a:r>
            </a:p>
            <a:p>
              <a:pPr marL="285750" lvl="0" indent="-285750">
                <a:buFont typeface="Arial" panose="020B0604020202020204" pitchFamily="34" charset="0"/>
                <a:buChar char="•"/>
              </a:pPr>
              <a:r>
                <a:rPr lang="en-US" sz="1600" dirty="0"/>
                <a:t>Institution is providing the instruction</a:t>
              </a:r>
            </a:p>
            <a:p>
              <a:pPr marL="285750" lvl="0" indent="-285750">
                <a:buFont typeface="Arial" panose="020B0604020202020204" pitchFamily="34" charset="0"/>
                <a:buChar char="•"/>
              </a:pPr>
              <a:r>
                <a:rPr lang="en-US" sz="1600" dirty="0"/>
                <a:t>There is a cost to the student for this course</a:t>
              </a:r>
            </a:p>
            <a:p>
              <a:pPr marL="285750" lvl="0" indent="-285750">
                <a:buFont typeface="Arial" panose="020B0604020202020204" pitchFamily="34" charset="0"/>
                <a:buChar char="•"/>
              </a:pPr>
              <a:r>
                <a:rPr lang="en-US" sz="1600" dirty="0"/>
                <a:t>Possible future collaboration with AEL</a:t>
              </a:r>
            </a:p>
          </p:txBody>
        </p:sp>
      </p:grpSp>
    </p:spTree>
    <p:extLst>
      <p:ext uri="{BB962C8B-B14F-4D97-AF65-F5344CB8AC3E}">
        <p14:creationId xmlns:p14="http://schemas.microsoft.com/office/powerpoint/2010/main" val="3640045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9D2-9111-4092-A9DC-9367E2DD2B57}"/>
              </a:ext>
            </a:extLst>
          </p:cNvPr>
          <p:cNvSpPr>
            <a:spLocks noGrp="1"/>
          </p:cNvSpPr>
          <p:nvPr>
            <p:ph type="title"/>
          </p:nvPr>
        </p:nvSpPr>
        <p:spPr>
          <a:xfrm>
            <a:off x="6045200" y="753228"/>
            <a:ext cx="4248982" cy="1080938"/>
          </a:xfrm>
        </p:spPr>
        <p:txBody>
          <a:bodyPr/>
          <a:lstStyle/>
          <a:p>
            <a:r>
              <a:rPr lang="en-US" dirty="0"/>
              <a:t>Challenges</a:t>
            </a:r>
          </a:p>
        </p:txBody>
      </p:sp>
      <p:sp>
        <p:nvSpPr>
          <p:cNvPr id="3" name="Title 1">
            <a:extLst>
              <a:ext uri="{FF2B5EF4-FFF2-40B4-BE49-F238E27FC236}">
                <a16:creationId xmlns:a16="http://schemas.microsoft.com/office/drawing/2014/main" id="{12F9DC52-992B-4433-81D0-4C9C48F892B7}"/>
              </a:ext>
            </a:extLst>
          </p:cNvPr>
          <p:cNvSpPr txBox="1">
            <a:spLocks/>
          </p:cNvSpPr>
          <p:nvPr/>
        </p:nvSpPr>
        <p:spPr>
          <a:xfrm>
            <a:off x="162530" y="2028042"/>
            <a:ext cx="11706224" cy="3592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571500" indent="-571500">
              <a:buFont typeface="Arial" panose="020B0604020202020204" pitchFamily="34" charset="0"/>
              <a:buChar char="•"/>
            </a:pPr>
            <a:r>
              <a:rPr lang="en-US" sz="3600" dirty="0">
                <a:solidFill>
                  <a:schemeClr val="tx1"/>
                </a:solidFill>
              </a:rPr>
              <a:t>Different Data Management Systems</a:t>
            </a:r>
          </a:p>
          <a:p>
            <a:pPr marL="571500" indent="-571500">
              <a:buFont typeface="Arial" panose="020B0604020202020204" pitchFamily="34" charset="0"/>
              <a:buChar char="•"/>
            </a:pPr>
            <a:r>
              <a:rPr lang="en-US" sz="3600" dirty="0">
                <a:solidFill>
                  <a:schemeClr val="tx1"/>
                </a:solidFill>
              </a:rPr>
              <a:t>Diverse terminology</a:t>
            </a:r>
          </a:p>
          <a:p>
            <a:pPr marL="571500" indent="-571500">
              <a:buFont typeface="Arial" panose="020B0604020202020204" pitchFamily="34" charset="0"/>
              <a:buChar char="•"/>
            </a:pPr>
            <a:r>
              <a:rPr lang="en-US" sz="3600" dirty="0">
                <a:solidFill>
                  <a:schemeClr val="tx1"/>
                </a:solidFill>
              </a:rPr>
              <a:t>Performance Measures vary between systems</a:t>
            </a:r>
          </a:p>
          <a:p>
            <a:pPr marL="571500" indent="-571500">
              <a:buFont typeface="Arial" panose="020B0604020202020204" pitchFamily="34" charset="0"/>
              <a:buChar char="•"/>
            </a:pPr>
            <a:r>
              <a:rPr lang="en-US" sz="3600" dirty="0">
                <a:solidFill>
                  <a:schemeClr val="tx1"/>
                </a:solidFill>
              </a:rPr>
              <a:t>Continuous commitment to the pilot</a:t>
            </a:r>
          </a:p>
        </p:txBody>
      </p:sp>
    </p:spTree>
    <p:extLst>
      <p:ext uri="{BB962C8B-B14F-4D97-AF65-F5344CB8AC3E}">
        <p14:creationId xmlns:p14="http://schemas.microsoft.com/office/powerpoint/2010/main" val="55643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9D2-9111-4092-A9DC-9367E2DD2B57}"/>
              </a:ext>
            </a:extLst>
          </p:cNvPr>
          <p:cNvSpPr>
            <a:spLocks noGrp="1"/>
          </p:cNvSpPr>
          <p:nvPr>
            <p:ph type="title"/>
          </p:nvPr>
        </p:nvSpPr>
        <p:spPr/>
        <p:txBody>
          <a:bodyPr/>
          <a:lstStyle/>
          <a:p>
            <a:pPr algn="r"/>
            <a:r>
              <a:rPr lang="en-US" dirty="0"/>
              <a:t>Next Steps</a:t>
            </a:r>
          </a:p>
        </p:txBody>
      </p:sp>
      <p:sp>
        <p:nvSpPr>
          <p:cNvPr id="12" name="Rectangle 11">
            <a:extLst>
              <a:ext uri="{FF2B5EF4-FFF2-40B4-BE49-F238E27FC236}">
                <a16:creationId xmlns:a16="http://schemas.microsoft.com/office/drawing/2014/main" id="{555A866C-661B-418E-8E55-24F2B732A895}"/>
              </a:ext>
            </a:extLst>
          </p:cNvPr>
          <p:cNvSpPr/>
          <p:nvPr/>
        </p:nvSpPr>
        <p:spPr>
          <a:xfrm>
            <a:off x="491836" y="2468572"/>
            <a:ext cx="11145982" cy="2585323"/>
          </a:xfrm>
          <a:prstGeom prst="rect">
            <a:avLst/>
          </a:prstGeom>
        </p:spPr>
        <p:txBody>
          <a:bodyPr wrap="square">
            <a:spAutoFit/>
          </a:bodyPr>
          <a:lstStyle/>
          <a:p>
            <a:pPr marL="685800" indent="-685800">
              <a:buFont typeface="Arial" panose="020B0604020202020204" pitchFamily="34" charset="0"/>
              <a:buChar char="•"/>
            </a:pPr>
            <a:r>
              <a:rPr lang="en-US" sz="5400" dirty="0"/>
              <a:t>Analyze the data</a:t>
            </a:r>
          </a:p>
          <a:p>
            <a:pPr marL="685800" indent="-685800">
              <a:buFont typeface="Arial" panose="020B0604020202020204" pitchFamily="34" charset="0"/>
              <a:buChar char="•"/>
            </a:pPr>
            <a:r>
              <a:rPr lang="en-US" sz="5400" dirty="0"/>
              <a:t>Offer services to INRW 0420</a:t>
            </a:r>
          </a:p>
          <a:p>
            <a:pPr marL="685800" indent="-685800">
              <a:buFont typeface="Arial" panose="020B0604020202020204" pitchFamily="34" charset="0"/>
              <a:buChar char="•"/>
            </a:pPr>
            <a:r>
              <a:rPr lang="en-US" sz="5400" dirty="0"/>
              <a:t>Explore CE &amp; CTE options</a:t>
            </a:r>
          </a:p>
        </p:txBody>
      </p:sp>
    </p:spTree>
    <p:extLst>
      <p:ext uri="{BB962C8B-B14F-4D97-AF65-F5344CB8AC3E}">
        <p14:creationId xmlns:p14="http://schemas.microsoft.com/office/powerpoint/2010/main" val="320574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en-US" dirty="0"/>
              <a:t>AEL Presenters</a:t>
            </a:r>
          </a:p>
        </p:txBody>
      </p:sp>
      <p:sp>
        <p:nvSpPr>
          <p:cNvPr id="8" name="Text Placeholder 5">
            <a:extLst>
              <a:ext uri="{FF2B5EF4-FFF2-40B4-BE49-F238E27FC236}">
                <a16:creationId xmlns:a16="http://schemas.microsoft.com/office/drawing/2014/main" id="{39F9C501-8A46-4E22-AC8C-FB06B217F70C}"/>
              </a:ext>
            </a:extLst>
          </p:cNvPr>
          <p:cNvSpPr txBox="1">
            <a:spLocks/>
          </p:cNvSpPr>
          <p:nvPr/>
        </p:nvSpPr>
        <p:spPr>
          <a:xfrm>
            <a:off x="693438" y="2412117"/>
            <a:ext cx="6096259" cy="537328"/>
          </a:xfrm>
          <a:prstGeom prst="rect">
            <a:avLst/>
          </a:prstGeom>
          <a:solidFill>
            <a:srgbClr val="85C645"/>
          </a:solidFill>
        </p:spPr>
        <p:txBody>
          <a:bodyPr vert="horz" lIns="91440" tIns="45720" rIns="91440" bIns="45720" rtlCol="0" anchor="ctr">
            <a:noAutofit/>
          </a:bodyPr>
          <a:lstStyle>
            <a:lvl1pPr marL="0" indent="0" algn="l" defTabSz="914400" rtl="0" eaLnBrk="1" latinLnBrk="0" hangingPunct="1">
              <a:lnSpc>
                <a:spcPct val="125000"/>
              </a:lnSpc>
              <a:spcBef>
                <a:spcPts val="1000"/>
              </a:spcBef>
              <a:buFont typeface="Arial" panose="020B0604020202020204" pitchFamily="34" charset="0"/>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25000"/>
              </a:lnSpc>
              <a:spcBef>
                <a:spcPts val="500"/>
              </a:spcBef>
              <a:buFont typeface="Arial" panose="020B0604020202020204" pitchFamily="34" charset="0"/>
              <a:buNone/>
              <a:defRPr sz="2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25000"/>
              </a:lnSpc>
              <a:spcBef>
                <a:spcPts val="500"/>
              </a:spcBef>
              <a:buFont typeface="Arial" panose="020B0604020202020204" pitchFamily="34" charset="0"/>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25000"/>
              </a:lnSpc>
              <a:spcBef>
                <a:spcPts val="500"/>
              </a:spcBef>
              <a:buFont typeface="Arial" panose="020B0604020202020204" pitchFamily="34" charset="0"/>
              <a:buNone/>
              <a:defRPr sz="1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25000"/>
              </a:lnSpc>
              <a:spcBef>
                <a:spcPts val="500"/>
              </a:spcBef>
              <a:buFont typeface="Arial" panose="020B0604020202020204" pitchFamily="34" charset="0"/>
              <a:buNone/>
              <a:defRPr sz="1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t>AEL Providers</a:t>
            </a:r>
          </a:p>
        </p:txBody>
      </p:sp>
      <p:sp>
        <p:nvSpPr>
          <p:cNvPr id="9" name="Content Placeholder 6">
            <a:extLst>
              <a:ext uri="{FF2B5EF4-FFF2-40B4-BE49-F238E27FC236}">
                <a16:creationId xmlns:a16="http://schemas.microsoft.com/office/drawing/2014/main" id="{5A6C512B-872F-4348-89DB-03521DD7ED1D}"/>
              </a:ext>
            </a:extLst>
          </p:cNvPr>
          <p:cNvSpPr txBox="1">
            <a:spLocks/>
          </p:cNvSpPr>
          <p:nvPr/>
        </p:nvSpPr>
        <p:spPr>
          <a:xfrm>
            <a:off x="693438" y="3309086"/>
            <a:ext cx="11511676" cy="925214"/>
          </a:xfrm>
          <a:prstGeom prst="rect">
            <a:avLst/>
          </a:prstGeom>
        </p:spPr>
        <p:txBody>
          <a:bodyPr vert="horz" lIns="91440" tIns="45720" rIns="91440" bIns="45720" rtlCol="0">
            <a:noAutofit/>
          </a:bodyPr>
          <a:lstStyle>
            <a:lvl1pPr marL="342900" indent="-342900" algn="l" defTabSz="914400" rtl="0" eaLnBrk="1" latinLnBrk="0" hangingPunct="1">
              <a:lnSpc>
                <a:spcPct val="125000"/>
              </a:lnSpc>
              <a:spcBef>
                <a:spcPts val="1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b="1" dirty="0"/>
              <a:t>IHE CE and Workforce Development/ AEL Collaboration </a:t>
            </a:r>
            <a:endParaRPr lang="en-US" sz="2000" dirty="0"/>
          </a:p>
          <a:p>
            <a:r>
              <a:rPr lang="en-US" sz="1800" dirty="0"/>
              <a:t>Sandra L. Cortez, LCC Senior Director of Community Ed-</a:t>
            </a:r>
            <a:r>
              <a:rPr lang="en-US" sz="1800" i="1" dirty="0"/>
              <a:t> Laredo College AEL</a:t>
            </a:r>
            <a:endParaRPr lang="en-US" sz="1800" dirty="0"/>
          </a:p>
          <a:p>
            <a:endParaRPr lang="en-US" sz="2000" dirty="0"/>
          </a:p>
        </p:txBody>
      </p:sp>
      <p:sp>
        <p:nvSpPr>
          <p:cNvPr id="10" name="Content Placeholder 6">
            <a:extLst>
              <a:ext uri="{FF2B5EF4-FFF2-40B4-BE49-F238E27FC236}">
                <a16:creationId xmlns:a16="http://schemas.microsoft.com/office/drawing/2014/main" id="{9E7FD2BB-57DD-4889-843A-0886CE9B13D4}"/>
              </a:ext>
            </a:extLst>
          </p:cNvPr>
          <p:cNvSpPr txBox="1">
            <a:spLocks/>
          </p:cNvSpPr>
          <p:nvPr/>
        </p:nvSpPr>
        <p:spPr>
          <a:xfrm>
            <a:off x="749417" y="4424365"/>
            <a:ext cx="11125520" cy="2090735"/>
          </a:xfrm>
          <a:prstGeom prst="rect">
            <a:avLst/>
          </a:prstGeom>
        </p:spPr>
        <p:txBody>
          <a:bodyPr vert="horz" lIns="91440" tIns="45720" rIns="91440" bIns="45720" rtlCol="0">
            <a:noAutofit/>
          </a:bodyPr>
          <a:lstStyle>
            <a:lvl1pPr marL="342900" indent="-342900" algn="l" defTabSz="914400" rtl="0" eaLnBrk="1" latinLnBrk="0" hangingPunct="1">
              <a:lnSpc>
                <a:spcPct val="125000"/>
              </a:lnSpc>
              <a:spcBef>
                <a:spcPts val="1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b="1" dirty="0"/>
              <a:t>DE and AEL Pilot Projects	</a:t>
            </a:r>
            <a:endParaRPr lang="en-US" sz="2000" dirty="0"/>
          </a:p>
          <a:p>
            <a:r>
              <a:rPr lang="en-US" sz="1800" i="1" dirty="0"/>
              <a:t>Alamo AEL Consortium: </a:t>
            </a:r>
            <a:endParaRPr lang="en-US" sz="1800" dirty="0"/>
          </a:p>
          <a:p>
            <a:pPr marL="457200" lvl="1" indent="0">
              <a:buNone/>
            </a:pPr>
            <a:r>
              <a:rPr lang="en-US" sz="1800" dirty="0"/>
              <a:t>Mary Helen Martinez, Alamo Colleges, Director College and Career Readiness</a:t>
            </a:r>
          </a:p>
          <a:p>
            <a:pPr marL="457200" lvl="1" indent="0">
              <a:buNone/>
            </a:pPr>
            <a:r>
              <a:rPr lang="en-US" sz="1800" dirty="0"/>
              <a:t>Wendy Christensen and Michelle Yzaguirre, Region 20 Educational Specialists</a:t>
            </a:r>
            <a:r>
              <a:rPr lang="en-US" sz="2000" dirty="0"/>
              <a:t>	</a:t>
            </a:r>
          </a:p>
        </p:txBody>
      </p:sp>
    </p:spTree>
    <p:extLst>
      <p:ext uri="{BB962C8B-B14F-4D97-AF65-F5344CB8AC3E}">
        <p14:creationId xmlns:p14="http://schemas.microsoft.com/office/powerpoint/2010/main" val="448883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AF55D2-E965-4869-92C9-02AA26D53567}"/>
              </a:ext>
            </a:extLst>
          </p:cNvPr>
          <p:cNvSpPr>
            <a:spLocks noGrp="1"/>
          </p:cNvSpPr>
          <p:nvPr>
            <p:ph type="ctrTitle"/>
          </p:nvPr>
        </p:nvSpPr>
        <p:spPr/>
        <p:txBody>
          <a:bodyPr/>
          <a:lstStyle/>
          <a:p>
            <a:r>
              <a:rPr lang="en-US" dirty="0"/>
              <a:t>Questions?</a:t>
            </a:r>
          </a:p>
        </p:txBody>
      </p:sp>
      <p:sp>
        <p:nvSpPr>
          <p:cNvPr id="8" name="Subtitle 7" hidden="1">
            <a:extLst>
              <a:ext uri="{FF2B5EF4-FFF2-40B4-BE49-F238E27FC236}">
                <a16:creationId xmlns:a16="http://schemas.microsoft.com/office/drawing/2014/main" id="{9A491A26-BB9A-4A86-8EC3-51EF7581CF98}"/>
              </a:ext>
            </a:extLst>
          </p:cNvPr>
          <p:cNvSpPr>
            <a:spLocks noGrp="1"/>
          </p:cNvSpPr>
          <p:nvPr>
            <p:ph type="subTitle" idx="1"/>
          </p:nvPr>
        </p:nvSpPr>
        <p:spPr/>
        <p:txBody>
          <a:bodyPr/>
          <a:lstStyle/>
          <a:p>
            <a:endParaRPr lang="en-US"/>
          </a:p>
        </p:txBody>
      </p:sp>
      <p:sp>
        <p:nvSpPr>
          <p:cNvPr id="10" name="Text Placeholder 9" hidden="1">
            <a:extLst>
              <a:ext uri="{FF2B5EF4-FFF2-40B4-BE49-F238E27FC236}">
                <a16:creationId xmlns:a16="http://schemas.microsoft.com/office/drawing/2014/main" id="{167EDFA8-37FB-4B25-8A73-0F41B513584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48140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710B-A404-4083-B370-523164533904}"/>
              </a:ext>
            </a:extLst>
          </p:cNvPr>
          <p:cNvSpPr>
            <a:spLocks noGrp="1"/>
          </p:cNvSpPr>
          <p:nvPr>
            <p:ph type="title"/>
          </p:nvPr>
        </p:nvSpPr>
        <p:spPr/>
        <p:txBody>
          <a:bodyPr/>
          <a:lstStyle/>
          <a:p>
            <a:pPr algn="r"/>
            <a:r>
              <a:rPr lang="en-US" dirty="0"/>
              <a:t>Framework for Discussion</a:t>
            </a:r>
          </a:p>
        </p:txBody>
      </p:sp>
      <p:pic>
        <p:nvPicPr>
          <p:cNvPr id="5" name="Picture Placeholder 4" descr="Groupd of students holding certificates of completion" title="Photograph">
            <a:extLst>
              <a:ext uri="{FF2B5EF4-FFF2-40B4-BE49-F238E27FC236}">
                <a16:creationId xmlns:a16="http://schemas.microsoft.com/office/drawing/2014/main" id="{A2F70143-398D-49BE-88B0-BB384FB27AB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08" r="516"/>
          <a:stretch/>
        </p:blipFill>
        <p:spPr>
          <a:xfrm>
            <a:off x="3950062" y="2190994"/>
            <a:ext cx="6493347" cy="2249957"/>
          </a:xfrm>
          <a:prstGeom prst="rect">
            <a:avLst/>
          </a:prstGeom>
        </p:spPr>
      </p:pic>
      <p:sp>
        <p:nvSpPr>
          <p:cNvPr id="6" name="Content Placeholder 6">
            <a:extLst>
              <a:ext uri="{FF2B5EF4-FFF2-40B4-BE49-F238E27FC236}">
                <a16:creationId xmlns:a16="http://schemas.microsoft.com/office/drawing/2014/main" id="{8114269C-A161-4ED2-A0A2-6E7B1DDE88C8}"/>
              </a:ext>
            </a:extLst>
          </p:cNvPr>
          <p:cNvSpPr>
            <a:spLocks noGrp="1"/>
          </p:cNvSpPr>
          <p:nvPr>
            <p:ph type="body" sz="half" idx="2"/>
          </p:nvPr>
        </p:nvSpPr>
        <p:spPr>
          <a:xfrm>
            <a:off x="-28379" y="4797779"/>
            <a:ext cx="12220379" cy="1125416"/>
          </a:xfrm>
        </p:spPr>
        <p:txBody>
          <a:bodyPr>
            <a:normAutofit/>
          </a:bodyPr>
          <a:lstStyle/>
          <a:p>
            <a:pPr>
              <a:lnSpc>
                <a:spcPct val="100000"/>
              </a:lnSpc>
            </a:pPr>
            <a:r>
              <a:rPr lang="en-US" sz="2000" dirty="0"/>
              <a:t>TWC AEL State Director, </a:t>
            </a:r>
            <a:r>
              <a:rPr lang="en-US" sz="2000" b="1" dirty="0"/>
              <a:t>Anson Green</a:t>
            </a:r>
          </a:p>
          <a:p>
            <a:r>
              <a:rPr lang="en-US" sz="2000" dirty="0"/>
              <a:t>THECB Director of DE and  Adult Education, </a:t>
            </a:r>
            <a:r>
              <a:rPr lang="en-US" sz="2000" b="1" dirty="0"/>
              <a:t>Suzanne Morales-Vale, Ph.D. </a:t>
            </a:r>
          </a:p>
        </p:txBody>
      </p:sp>
    </p:spTree>
    <p:extLst>
      <p:ext uri="{BB962C8B-B14F-4D97-AF65-F5344CB8AC3E}">
        <p14:creationId xmlns:p14="http://schemas.microsoft.com/office/powerpoint/2010/main" val="12734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0322" y="609597"/>
            <a:ext cx="9613858" cy="2701590"/>
          </a:xfrm>
        </p:spPr>
        <p:txBody>
          <a:bodyPr/>
          <a:lstStyle/>
          <a:p>
            <a:r>
              <a:rPr lang="en-US" dirty="0"/>
              <a:t>Building Pathways from CE to College and Careers</a:t>
            </a:r>
          </a:p>
        </p:txBody>
      </p:sp>
      <p:sp>
        <p:nvSpPr>
          <p:cNvPr id="5" name="Content Placeholder 6">
            <a:extLst>
              <a:ext uri="{FF2B5EF4-FFF2-40B4-BE49-F238E27FC236}">
                <a16:creationId xmlns:a16="http://schemas.microsoft.com/office/drawing/2014/main" id="{BF1F1A06-02F2-4867-8005-4CF6E7B60F0F}"/>
              </a:ext>
            </a:extLst>
          </p:cNvPr>
          <p:cNvSpPr txBox="1">
            <a:spLocks/>
          </p:cNvSpPr>
          <p:nvPr/>
        </p:nvSpPr>
        <p:spPr>
          <a:xfrm>
            <a:off x="680322" y="3670114"/>
            <a:ext cx="11511676" cy="607403"/>
          </a:xfrm>
          <a:prstGeom prst="rect">
            <a:avLst/>
          </a:prstGeom>
        </p:spPr>
        <p:txBody>
          <a:bodyPr vert="horz" lIns="91440" tIns="45720" rIns="91440" bIns="45720" rtlCol="0">
            <a:noAutofit/>
          </a:bodyPr>
          <a:lstStyle>
            <a:lvl1pPr marL="342900" indent="-342900" algn="l" defTabSz="914400" rtl="0" eaLnBrk="1" latinLnBrk="0" hangingPunct="1">
              <a:lnSpc>
                <a:spcPct val="125000"/>
              </a:lnSpc>
              <a:spcBef>
                <a:spcPts val="1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b="1" dirty="0"/>
              <a:t>IHE CE and Workforce Development/ AEL Collaboration </a:t>
            </a:r>
          </a:p>
          <a:p>
            <a:pPr marL="0" indent="0">
              <a:buNone/>
            </a:pPr>
            <a:endParaRPr lang="en-US" sz="2000" b="1" dirty="0"/>
          </a:p>
          <a:p>
            <a:pPr marL="0" indent="0">
              <a:buNone/>
            </a:pPr>
            <a:endParaRPr lang="en-US" sz="2000" b="1" dirty="0"/>
          </a:p>
          <a:p>
            <a:pPr marL="0" indent="0">
              <a:buNone/>
            </a:pPr>
            <a:endParaRPr lang="en-US" sz="2000" b="1" dirty="0"/>
          </a:p>
          <a:p>
            <a:endParaRPr lang="en-US" sz="2000" dirty="0"/>
          </a:p>
        </p:txBody>
      </p:sp>
      <p:sp>
        <p:nvSpPr>
          <p:cNvPr id="9" name="Text Placeholder 8"/>
          <p:cNvSpPr>
            <a:spLocks noGrp="1"/>
          </p:cNvSpPr>
          <p:nvPr>
            <p:ph type="body" sz="half" idx="2"/>
          </p:nvPr>
        </p:nvSpPr>
        <p:spPr/>
        <p:txBody>
          <a:bodyPr/>
          <a:lstStyle/>
          <a:p>
            <a:pPr algn="r"/>
            <a:r>
              <a:rPr lang="en-US" dirty="0"/>
              <a:t>Sandra Cortez, Laredo College AEL</a:t>
            </a:r>
          </a:p>
        </p:txBody>
      </p:sp>
      <p:pic>
        <p:nvPicPr>
          <p:cNvPr id="3" name="Picture 2" descr="Laredo College" title="Logo">
            <a:extLst>
              <a:ext uri="{FF2B5EF4-FFF2-40B4-BE49-F238E27FC236}">
                <a16:creationId xmlns:a16="http://schemas.microsoft.com/office/drawing/2014/main" id="{22A22AA1-4EEB-4D12-9124-E374E975C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4180" y="4636444"/>
            <a:ext cx="2180952" cy="1247619"/>
          </a:xfrm>
          <a:prstGeom prst="rect">
            <a:avLst/>
          </a:prstGeom>
        </p:spPr>
      </p:pic>
    </p:spTree>
    <p:extLst>
      <p:ext uri="{BB962C8B-B14F-4D97-AF65-F5344CB8AC3E}">
        <p14:creationId xmlns:p14="http://schemas.microsoft.com/office/powerpoint/2010/main" val="235890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9D2-9111-4092-A9DC-9367E2DD2B57}"/>
              </a:ext>
            </a:extLst>
          </p:cNvPr>
          <p:cNvSpPr>
            <a:spLocks noGrp="1"/>
          </p:cNvSpPr>
          <p:nvPr>
            <p:ph type="title"/>
          </p:nvPr>
        </p:nvSpPr>
        <p:spPr>
          <a:xfrm>
            <a:off x="200025" y="728514"/>
            <a:ext cx="10094157" cy="1080938"/>
          </a:xfrm>
        </p:spPr>
        <p:txBody>
          <a:bodyPr>
            <a:normAutofit/>
          </a:bodyPr>
          <a:lstStyle/>
          <a:p>
            <a:pPr algn="ctr"/>
            <a:r>
              <a:rPr lang="en-US" sz="2800" dirty="0"/>
              <a:t>Laredo College Community Education </a:t>
            </a:r>
          </a:p>
        </p:txBody>
      </p:sp>
      <p:grpSp>
        <p:nvGrpSpPr>
          <p:cNvPr id="4" name="Group 3" descr="Laredo College Community Education Flowshart" title="Flowchart">
            <a:extLst>
              <a:ext uri="{FF2B5EF4-FFF2-40B4-BE49-F238E27FC236}">
                <a16:creationId xmlns:a16="http://schemas.microsoft.com/office/drawing/2014/main" id="{F08A1A90-7902-4D5D-8843-A913173153CC}"/>
              </a:ext>
            </a:extLst>
          </p:cNvPr>
          <p:cNvGrpSpPr/>
          <p:nvPr/>
        </p:nvGrpSpPr>
        <p:grpSpPr>
          <a:xfrm>
            <a:off x="559379" y="753228"/>
            <a:ext cx="10978845" cy="5780106"/>
            <a:chOff x="559379" y="1068755"/>
            <a:chExt cx="10978845" cy="5464579"/>
          </a:xfrm>
        </p:grpSpPr>
        <p:grpSp>
          <p:nvGrpSpPr>
            <p:cNvPr id="15" name="Group 14">
              <a:extLst>
                <a:ext uri="{FF2B5EF4-FFF2-40B4-BE49-F238E27FC236}">
                  <a16:creationId xmlns:a16="http://schemas.microsoft.com/office/drawing/2014/main" id="{A7528DAA-CC82-4936-AC51-751741A9EDAC}"/>
                </a:ext>
              </a:extLst>
            </p:cNvPr>
            <p:cNvGrpSpPr/>
            <p:nvPr/>
          </p:nvGrpSpPr>
          <p:grpSpPr>
            <a:xfrm>
              <a:off x="3779944" y="4479652"/>
              <a:ext cx="1096856" cy="867641"/>
              <a:chOff x="4700103" y="4586606"/>
              <a:chExt cx="702367" cy="867641"/>
            </a:xfrm>
          </p:grpSpPr>
          <p:cxnSp>
            <p:nvCxnSpPr>
              <p:cNvPr id="10" name="Straight Arrow Connector 9" hidden="1">
                <a:extLst>
                  <a:ext uri="{FF2B5EF4-FFF2-40B4-BE49-F238E27FC236}">
                    <a16:creationId xmlns:a16="http://schemas.microsoft.com/office/drawing/2014/main" id="{33D47260-E58F-4052-98C9-76EE721D7C71}"/>
                  </a:ext>
                </a:extLst>
              </p:cNvPr>
              <p:cNvCxnSpPr/>
              <p:nvPr/>
            </p:nvCxnSpPr>
            <p:spPr>
              <a:xfrm flipH="1" flipV="1">
                <a:off x="4700103" y="4586606"/>
                <a:ext cx="702366" cy="371060"/>
              </a:xfrm>
              <a:prstGeom prst="straightConnector1">
                <a:avLst/>
              </a:prstGeom>
              <a:ln w="38100">
                <a:solidFill>
                  <a:srgbClr val="444444"/>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hidden="1">
                <a:extLst>
                  <a:ext uri="{FF2B5EF4-FFF2-40B4-BE49-F238E27FC236}">
                    <a16:creationId xmlns:a16="http://schemas.microsoft.com/office/drawing/2014/main" id="{2BE342AA-81B5-4B05-8894-286F26AC597D}"/>
                  </a:ext>
                </a:extLst>
              </p:cNvPr>
              <p:cNvCxnSpPr>
                <a:cxnSpLocks/>
              </p:cNvCxnSpPr>
              <p:nvPr/>
            </p:nvCxnSpPr>
            <p:spPr>
              <a:xfrm flipH="1">
                <a:off x="4700103" y="5066497"/>
                <a:ext cx="702367" cy="387750"/>
              </a:xfrm>
              <a:prstGeom prst="straightConnector1">
                <a:avLst/>
              </a:prstGeom>
              <a:ln w="38100">
                <a:solidFill>
                  <a:srgbClr val="444444"/>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8" name="Diagram 7">
              <a:extLst>
                <a:ext uri="{FF2B5EF4-FFF2-40B4-BE49-F238E27FC236}">
                  <a16:creationId xmlns:a16="http://schemas.microsoft.com/office/drawing/2014/main" id="{418D5003-E9F0-4D7E-9E80-1495DF790488}"/>
                </a:ext>
              </a:extLst>
            </p:cNvPr>
            <p:cNvGraphicFramePr/>
            <p:nvPr>
              <p:extLst>
                <p:ext uri="{D42A27DB-BD31-4B8C-83A1-F6EECF244321}">
                  <p14:modId xmlns:p14="http://schemas.microsoft.com/office/powerpoint/2010/main" val="3434677929"/>
                </p:ext>
              </p:extLst>
            </p:nvPr>
          </p:nvGraphicFramePr>
          <p:xfrm>
            <a:off x="559379" y="4030765"/>
            <a:ext cx="5079798" cy="2502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3F02306E-7F1B-443C-8023-B772213195F8}"/>
                </a:ext>
              </a:extLst>
            </p:cNvPr>
            <p:cNvGraphicFramePr/>
            <p:nvPr>
              <p:extLst>
                <p:ext uri="{D42A27DB-BD31-4B8C-83A1-F6EECF244321}">
                  <p14:modId xmlns:p14="http://schemas.microsoft.com/office/powerpoint/2010/main" val="1724612308"/>
                </p:ext>
              </p:extLst>
            </p:nvPr>
          </p:nvGraphicFramePr>
          <p:xfrm>
            <a:off x="4161181" y="1068755"/>
            <a:ext cx="7377043" cy="46805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p14="http://schemas.microsoft.com/office/powerpoint/2010/main" val="51069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4261" y="753228"/>
            <a:ext cx="7179921" cy="1080938"/>
          </a:xfrm>
        </p:spPr>
        <p:txBody>
          <a:bodyPr/>
          <a:lstStyle/>
          <a:p>
            <a:r>
              <a:rPr lang="en-US" dirty="0"/>
              <a:t>College CE Pathways</a:t>
            </a:r>
          </a:p>
        </p:txBody>
      </p:sp>
      <p:sp>
        <p:nvSpPr>
          <p:cNvPr id="6" name="Text Placeholder 5"/>
          <p:cNvSpPr>
            <a:spLocks noGrp="1"/>
          </p:cNvSpPr>
          <p:nvPr>
            <p:ph type="body" idx="1"/>
          </p:nvPr>
        </p:nvSpPr>
        <p:spPr>
          <a:xfrm>
            <a:off x="282102" y="2079698"/>
            <a:ext cx="11527277" cy="942974"/>
          </a:xfrm>
        </p:spPr>
        <p:txBody>
          <a:bodyPr/>
          <a:lstStyle/>
          <a:p>
            <a:pPr algn="ctr"/>
            <a:r>
              <a:rPr lang="en-US" dirty="0"/>
              <a:t>Past Experiences with IET’s </a:t>
            </a:r>
          </a:p>
        </p:txBody>
      </p:sp>
      <p:sp>
        <p:nvSpPr>
          <p:cNvPr id="9" name="Text Placeholder 8"/>
          <p:cNvSpPr>
            <a:spLocks noGrp="1"/>
          </p:cNvSpPr>
          <p:nvPr>
            <p:ph type="body" sz="half" idx="15"/>
          </p:nvPr>
        </p:nvSpPr>
        <p:spPr>
          <a:xfrm>
            <a:off x="680322" y="3022673"/>
            <a:ext cx="10846955" cy="2913513"/>
          </a:xfrm>
        </p:spPr>
        <p:txBody>
          <a:bodyPr>
            <a:normAutofit fontScale="85000" lnSpcReduction="20000"/>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Project VAST served 200 participants, 2013 - 77% completed </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Project GROW served 120 participants, 2013 -  100% completed</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Workforce Solutions SDF Eagle Ford Shale 50 participants, 2014 - 100% completed</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THECB Accelerate Texas  served 38 participants, 2015 - 85%</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TWC Accelerate Texas serving 120 participants on going, have placed 85 in various program</a:t>
            </a:r>
          </a:p>
          <a:p>
            <a:endParaRPr lang="en-US" dirty="0"/>
          </a:p>
        </p:txBody>
      </p:sp>
    </p:spTree>
    <p:extLst>
      <p:ext uri="{BB962C8B-B14F-4D97-AF65-F5344CB8AC3E}">
        <p14:creationId xmlns:p14="http://schemas.microsoft.com/office/powerpoint/2010/main" val="1068258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1497" y="753228"/>
            <a:ext cx="7272686" cy="1080938"/>
          </a:xfrm>
        </p:spPr>
        <p:txBody>
          <a:bodyPr/>
          <a:lstStyle/>
          <a:p>
            <a:r>
              <a:rPr lang="en-US" dirty="0"/>
              <a:t>College Collaboration</a:t>
            </a:r>
          </a:p>
        </p:txBody>
      </p:sp>
      <p:sp>
        <p:nvSpPr>
          <p:cNvPr id="6" name="Text Placeholder 5"/>
          <p:cNvSpPr>
            <a:spLocks noGrp="1"/>
          </p:cNvSpPr>
          <p:nvPr>
            <p:ph type="body" idx="1"/>
          </p:nvPr>
        </p:nvSpPr>
        <p:spPr>
          <a:xfrm>
            <a:off x="200026" y="2079698"/>
            <a:ext cx="11434256" cy="942974"/>
          </a:xfrm>
        </p:spPr>
        <p:txBody>
          <a:bodyPr/>
          <a:lstStyle/>
          <a:p>
            <a:pPr algn="ctr"/>
            <a:r>
              <a:rPr lang="en-US" dirty="0"/>
              <a:t>AEL Internal Partners</a:t>
            </a:r>
          </a:p>
        </p:txBody>
      </p:sp>
      <p:sp>
        <p:nvSpPr>
          <p:cNvPr id="9" name="Text Placeholder 8"/>
          <p:cNvSpPr>
            <a:spLocks noGrp="1"/>
          </p:cNvSpPr>
          <p:nvPr>
            <p:ph type="body" sz="half" idx="15"/>
          </p:nvPr>
        </p:nvSpPr>
        <p:spPr>
          <a:xfrm>
            <a:off x="680322" y="3022673"/>
            <a:ext cx="9613860" cy="3679684"/>
          </a:xfrm>
        </p:spPr>
        <p:txBody>
          <a:bodyPr>
            <a:normAutofit/>
          </a:bodyPr>
          <a:lstStyle/>
          <a:p>
            <a:pPr marL="457200" indent="-457200">
              <a:buFont typeface="Arial" panose="020B0604020202020204" pitchFamily="34" charset="0"/>
              <a:buChar char="•"/>
            </a:pPr>
            <a:r>
              <a:rPr lang="en-US" sz="2400" dirty="0"/>
              <a:t>Continuing Education – Non-credit programs</a:t>
            </a:r>
          </a:p>
          <a:p>
            <a:pPr marL="457200" indent="-457200">
              <a:buFont typeface="Arial" panose="020B0604020202020204" pitchFamily="34" charset="0"/>
              <a:buChar char="•"/>
            </a:pPr>
            <a:r>
              <a:rPr lang="en-US" sz="2400" dirty="0"/>
              <a:t>Division of Workforce Education – Credit programs </a:t>
            </a:r>
          </a:p>
          <a:p>
            <a:pPr marL="457200" indent="-457200">
              <a:buFont typeface="Arial" panose="020B0604020202020204" pitchFamily="34" charset="0"/>
              <a:buChar char="•"/>
            </a:pPr>
            <a:r>
              <a:rPr lang="en-US" sz="2400" dirty="0"/>
              <a:t>Health Sciences Division – Credit programs</a:t>
            </a:r>
          </a:p>
          <a:p>
            <a:pPr marL="457200" indent="-457200">
              <a:lnSpc>
                <a:spcPct val="110000"/>
              </a:lnSpc>
              <a:buFont typeface="Arial" panose="020B0604020202020204" pitchFamily="34" charset="0"/>
              <a:buChar char="•"/>
            </a:pPr>
            <a:r>
              <a:rPr lang="en-US" sz="2400" dirty="0"/>
              <a:t>College Readiness – </a:t>
            </a:r>
            <a:r>
              <a:rPr lang="en-US" sz="2400" dirty="0" err="1"/>
              <a:t>DevEd</a:t>
            </a:r>
            <a:r>
              <a:rPr lang="en-US" sz="2400" dirty="0"/>
              <a:t> – NCBO’s, INRW’s </a:t>
            </a:r>
          </a:p>
          <a:p>
            <a:pPr marL="457200" indent="-457200">
              <a:lnSpc>
                <a:spcPct val="110000"/>
              </a:lnSpc>
              <a:buFont typeface="Arial" panose="020B0604020202020204" pitchFamily="34" charset="0"/>
              <a:buChar char="•"/>
            </a:pPr>
            <a:r>
              <a:rPr lang="en-US" sz="2400" dirty="0"/>
              <a:t>College Level Courses: English, Mathematics, Communication, and Language courses that fulfill general education requirements </a:t>
            </a:r>
          </a:p>
          <a:p>
            <a:pPr marL="4114800" lvl="8" indent="-457200">
              <a:buFont typeface="Arial" panose="020B0604020202020204" pitchFamily="34" charset="0"/>
              <a:buChar char="•"/>
            </a:pPr>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57067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2904" y="753228"/>
            <a:ext cx="4781278" cy="1080938"/>
          </a:xfrm>
        </p:spPr>
        <p:txBody>
          <a:bodyPr/>
          <a:lstStyle/>
          <a:p>
            <a:r>
              <a:rPr lang="en-US" dirty="0"/>
              <a:t>Collaboration</a:t>
            </a:r>
          </a:p>
        </p:txBody>
      </p:sp>
      <p:sp>
        <p:nvSpPr>
          <p:cNvPr id="6" name="Text Placeholder 5"/>
          <p:cNvSpPr>
            <a:spLocks noGrp="1"/>
          </p:cNvSpPr>
          <p:nvPr>
            <p:ph type="body" idx="1"/>
          </p:nvPr>
        </p:nvSpPr>
        <p:spPr>
          <a:xfrm>
            <a:off x="200026" y="2079699"/>
            <a:ext cx="11619080" cy="942974"/>
          </a:xfrm>
        </p:spPr>
        <p:txBody>
          <a:bodyPr/>
          <a:lstStyle/>
          <a:p>
            <a:pPr algn="ctr"/>
            <a:r>
              <a:rPr lang="en-US" dirty="0"/>
              <a:t>AEL External Partners</a:t>
            </a:r>
          </a:p>
        </p:txBody>
      </p:sp>
      <p:sp>
        <p:nvSpPr>
          <p:cNvPr id="9" name="Text Placeholder 8"/>
          <p:cNvSpPr>
            <a:spLocks noGrp="1"/>
          </p:cNvSpPr>
          <p:nvPr>
            <p:ph type="body" sz="half" idx="15"/>
          </p:nvPr>
        </p:nvSpPr>
        <p:spPr>
          <a:xfrm>
            <a:off x="752617" y="3268206"/>
            <a:ext cx="8988972" cy="3395241"/>
          </a:xfrm>
        </p:spPr>
        <p:txBody>
          <a:bodyPr>
            <a:normAutofit fontScale="85000" lnSpcReduction="20000"/>
          </a:bodyPr>
          <a:lstStyle/>
          <a:p>
            <a:pPr marL="457200" indent="-457200">
              <a:buFont typeface="Arial" panose="020B0604020202020204" pitchFamily="34" charset="0"/>
              <a:buChar char="•"/>
            </a:pPr>
            <a:r>
              <a:rPr lang="en-US" dirty="0"/>
              <a:t>Workforce Solutions for South Texas – Recruitment – Job placement </a:t>
            </a:r>
          </a:p>
          <a:p>
            <a:pPr marL="457200" indent="-457200">
              <a:buFont typeface="Arial" panose="020B0604020202020204" pitchFamily="34" charset="0"/>
              <a:buChar char="•"/>
            </a:pPr>
            <a:r>
              <a:rPr lang="en-US" dirty="0"/>
              <a:t>Texas Workforce Commission – AEL Program Support- Guidance, SDF, Other Grants</a:t>
            </a:r>
          </a:p>
          <a:p>
            <a:pPr marL="457200" indent="-457200">
              <a:buFont typeface="Arial" panose="020B0604020202020204" pitchFamily="34" charset="0"/>
              <a:buChar char="•"/>
            </a:pPr>
            <a:r>
              <a:rPr lang="en-US" dirty="0"/>
              <a:t>Vocational Rehabilitation – Referrals </a:t>
            </a:r>
          </a:p>
          <a:p>
            <a:pPr marL="457200" indent="-457200">
              <a:buFont typeface="Arial" panose="020B0604020202020204" pitchFamily="34" charset="0"/>
              <a:buChar char="•"/>
            </a:pPr>
            <a:r>
              <a:rPr lang="en-US" dirty="0"/>
              <a:t>United Independent School District –Referrals</a:t>
            </a:r>
          </a:p>
          <a:p>
            <a:pPr marL="457200" indent="-457200">
              <a:buFont typeface="Arial" panose="020B0604020202020204" pitchFamily="34" charset="0"/>
              <a:buChar char="•"/>
            </a:pPr>
            <a:r>
              <a:rPr lang="en-US" dirty="0"/>
              <a:t>Literacy Volunteers of Laredo – Referrals </a:t>
            </a:r>
          </a:p>
        </p:txBody>
      </p:sp>
    </p:spTree>
    <p:extLst>
      <p:ext uri="{BB962C8B-B14F-4D97-AF65-F5344CB8AC3E}">
        <p14:creationId xmlns:p14="http://schemas.microsoft.com/office/powerpoint/2010/main" val="1116830533"/>
      </p:ext>
    </p:extLst>
  </p:cSld>
  <p:clrMapOvr>
    <a:masterClrMapping/>
  </p:clrMapOvr>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txDef>
      <a:spPr/>
      <a:bodyPr vert="horz" lIns="91440" tIns="45720" rIns="91440" bIns="45720" rtlCol="0" anchor="ctr">
        <a:noAutofit/>
      </a:bodyPr>
      <a:lstStyle>
        <a:defPPr marL="571500" indent="-571500" algn="l">
          <a:buFont typeface="Arial" panose="020B0604020202020204" pitchFamily="34" charset="0"/>
          <a:buChar char="•"/>
          <a:defRPr sz="3600" dirty="0">
            <a:solidFill>
              <a:schemeClr val="tx1"/>
            </a:solidFill>
          </a:defRPr>
        </a:defPPr>
      </a:lstStyle>
    </a:txDef>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1810</TotalTime>
  <Words>1358</Words>
  <Application>Microsoft Office PowerPoint</Application>
  <PresentationFormat>Widescreen</PresentationFormat>
  <Paragraphs>207</Paragraphs>
  <Slides>30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Trebuchet MS</vt:lpstr>
      <vt:lpstr>Verdana</vt:lpstr>
      <vt:lpstr>Wingdings</vt:lpstr>
      <vt:lpstr>Berlin</vt:lpstr>
      <vt:lpstr>Understanding Postsecondary Pathways for low skilled students </vt:lpstr>
      <vt:lpstr>Pre-Reqs, Co-Reqs: What’s It All About?  Understanding Postsecondary Pathways for Lower Skilled Adults</vt:lpstr>
      <vt:lpstr>AEL Presenters</vt:lpstr>
      <vt:lpstr>Framework for Discussion</vt:lpstr>
      <vt:lpstr>Building Pathways from CE to College and Careers</vt:lpstr>
      <vt:lpstr>Laredo College Community Education </vt:lpstr>
      <vt:lpstr>College CE Pathways</vt:lpstr>
      <vt:lpstr>College Collaboration</vt:lpstr>
      <vt:lpstr>Collaboration</vt:lpstr>
      <vt:lpstr>IET Collaboration</vt:lpstr>
      <vt:lpstr>Academic Collaboration</vt:lpstr>
      <vt:lpstr>Benefits</vt:lpstr>
      <vt:lpstr>Occupational Skills Awards</vt:lpstr>
      <vt:lpstr>Applied Accounting Stackable Credentials</vt:lpstr>
      <vt:lpstr>Events</vt:lpstr>
      <vt:lpstr>Consortium Next Steps</vt:lpstr>
      <vt:lpstr> Education Service Center, ESC- 20 ALAMO AEL Consortium and Alamo Colleges District for Student Success</vt:lpstr>
      <vt:lpstr>Collaboration AEL (ISD) &amp; IHE</vt:lpstr>
      <vt:lpstr>Characteristics of Collaboration</vt:lpstr>
      <vt:lpstr>A Unique Collaboration:  NVC &amp; NISD Fall 2018 Pilot   </vt:lpstr>
      <vt:lpstr>Overall Goals for the Pilot</vt:lpstr>
      <vt:lpstr>What was the Design?</vt:lpstr>
      <vt:lpstr>Overview</vt:lpstr>
      <vt:lpstr>Refresher to College</vt:lpstr>
      <vt:lpstr>Refresher to College Group 1 &amp; 2</vt:lpstr>
      <vt:lpstr>Refresher to College Group 3</vt:lpstr>
      <vt:lpstr>Refresher to College Group 4</vt:lpstr>
      <vt:lpstr>Challenges</vt:lpstr>
      <vt:lpstr>Next Steps</vt:lpstr>
      <vt:lpstr>Questions?</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Savino,Patricia (Ann)</dc:creator>
  <cp:lastModifiedBy>Savino,Patricia (Ann)</cp:lastModifiedBy>
  <cp:revision>95</cp:revision>
  <cp:lastPrinted>2018-07-30T23:17:49Z</cp:lastPrinted>
  <dcterms:created xsi:type="dcterms:W3CDTF">2018-07-10T15:35:37Z</dcterms:created>
  <dcterms:modified xsi:type="dcterms:W3CDTF">2018-08-10T17:56:49Z</dcterms:modified>
</cp:coreProperties>
</file>