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ctiveX/activeX1.xml" ContentType="application/vnd.ms-office.activeX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1"/>
  </p:notesMasterIdLst>
  <p:sldIdLst>
    <p:sldId id="256" r:id="rId2"/>
    <p:sldId id="326" r:id="rId3"/>
    <p:sldId id="327" r:id="rId4"/>
    <p:sldId id="324" r:id="rId5"/>
    <p:sldId id="328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1" r:id="rId26"/>
    <p:sldId id="322" r:id="rId27"/>
    <p:sldId id="323" r:id="rId28"/>
    <p:sldId id="329" r:id="rId29"/>
    <p:sldId id="289" r:id="rId30"/>
    <p:sldId id="257" r:id="rId31"/>
    <p:sldId id="258" r:id="rId32"/>
    <p:sldId id="259" r:id="rId33"/>
    <p:sldId id="291" r:id="rId34"/>
    <p:sldId id="290" r:id="rId35"/>
    <p:sldId id="260" r:id="rId36"/>
    <p:sldId id="261" r:id="rId37"/>
    <p:sldId id="292" r:id="rId38"/>
    <p:sldId id="293" r:id="rId39"/>
    <p:sldId id="294" r:id="rId40"/>
    <p:sldId id="295" r:id="rId41"/>
    <p:sldId id="262" r:id="rId42"/>
    <p:sldId id="296" r:id="rId43"/>
    <p:sldId id="299" r:id="rId44"/>
    <p:sldId id="297" r:id="rId45"/>
    <p:sldId id="298" r:id="rId46"/>
    <p:sldId id="264" r:id="rId47"/>
    <p:sldId id="265" r:id="rId48"/>
    <p:sldId id="266" r:id="rId49"/>
    <p:sldId id="330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627" autoAdjust="0"/>
    <p:restoredTop sz="86434" autoAdjust="0"/>
  </p:normalViewPr>
  <p:slideViewPr>
    <p:cSldViewPr>
      <p:cViewPr varScale="1">
        <p:scale>
          <a:sx n="66" d="100"/>
          <a:sy n="66" d="100"/>
        </p:scale>
        <p:origin x="84" y="4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99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5512D116-5CC6-11CF-8D67-00AA00BDCE1D}" ax:persistence="persistStream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6D20A-FE56-4DEE-88C2-A29F12017B7F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9A15F-3D62-4817-8CBA-4435A66B4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718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4D9BD-1812-400D-AA0F-856ECC453AB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375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4D9BD-1812-400D-AA0F-856ECC453AB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892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work group had 9 members:</a:t>
            </a:r>
          </a:p>
          <a:p>
            <a:pPr marL="168244" indent="-168244">
              <a:buFontTx/>
              <a:buChar char="-"/>
            </a:pPr>
            <a:r>
              <a:rPr lang="en-US" dirty="0" smtClean="0"/>
              <a:t>3 DARS</a:t>
            </a:r>
          </a:p>
          <a:p>
            <a:pPr marL="168244" indent="-168244">
              <a:buFontTx/>
              <a:buChar char="-"/>
            </a:pPr>
            <a:r>
              <a:rPr lang="en-US" dirty="0" smtClean="0"/>
              <a:t>3 Community Action</a:t>
            </a:r>
          </a:p>
          <a:p>
            <a:pPr marL="168244" indent="-168244">
              <a:buFontTx/>
              <a:buChar char="-"/>
            </a:pPr>
            <a:r>
              <a:rPr lang="en-US" dirty="0" smtClean="0"/>
              <a:t>3 Workforce Solutions</a:t>
            </a:r>
          </a:p>
          <a:p>
            <a:pPr marL="168244" indent="-168244">
              <a:buFontTx/>
              <a:buChar char="-"/>
            </a:pPr>
            <a:endParaRPr lang="en-US" dirty="0"/>
          </a:p>
          <a:p>
            <a:pPr marL="224325" indent="-224325">
              <a:buAutoNum type="arabicPeriod"/>
            </a:pPr>
            <a:r>
              <a:rPr lang="en-US" dirty="0" smtClean="0"/>
              <a:t>Sharing System Services work group wrote the Fact Sheet and Desk Guide for each program. Schedule for self instruction, webinars, training and coaching by supervisors.</a:t>
            </a:r>
          </a:p>
          <a:p>
            <a:pPr marL="224325" indent="-224325">
              <a:buAutoNum type="arabicPeriod"/>
            </a:pPr>
            <a:r>
              <a:rPr lang="en-US" dirty="0" smtClean="0"/>
              <a:t>Sharing System Customers work group developed process that a customer referral would be initiated by WIT registration with an additional one page referral form.</a:t>
            </a:r>
          </a:p>
          <a:p>
            <a:pPr marL="224325" indent="-224325">
              <a:buFontTx/>
              <a:buAutoNum type="arabicPeriod"/>
            </a:pPr>
            <a:r>
              <a:rPr lang="en-US" dirty="0" smtClean="0"/>
              <a:t>PPT for WIT training developed. Schedule for self instruction, webinars, training and coaching by supervisors.</a:t>
            </a:r>
          </a:p>
          <a:p>
            <a:pPr marL="224325" indent="-224325">
              <a:buAutoNum type="arabicPeriod"/>
            </a:pPr>
            <a:r>
              <a:rPr lang="en-US" dirty="0" smtClean="0"/>
              <a:t> Work groups  identified who (which positions in each organization) will have access to the other partners’ management systems.  </a:t>
            </a:r>
          </a:p>
          <a:p>
            <a:pPr marL="224325" indent="-224325">
              <a:buAutoNum type="arabicPeriod" startAt="4"/>
            </a:pPr>
            <a:r>
              <a:rPr lang="en-US" dirty="0" smtClean="0"/>
              <a:t>Documenting actions taken on customer referral will be entered into TWIST case notes by WSRCA, DARS and AEL staff. </a:t>
            </a:r>
          </a:p>
          <a:p>
            <a:pPr marL="224325" indent="-224325">
              <a:buAutoNum type="arabicPeriod" startAt="6"/>
            </a:pPr>
            <a:r>
              <a:rPr lang="en-US" dirty="0" smtClean="0"/>
              <a:t>AEL and VR must visit workforce centers for tour and training</a:t>
            </a:r>
            <a:r>
              <a:rPr lang="en-US" smtClean="0"/>
              <a:t>.</a:t>
            </a:r>
            <a:r>
              <a:rPr lang="en-US" baseline="0" smtClean="0"/>
              <a:t> </a:t>
            </a:r>
          </a:p>
          <a:p>
            <a:pPr marL="224325" indent="-224325">
              <a:buAutoNum type="arabicPeriod" startAt="6"/>
            </a:pPr>
            <a:r>
              <a:rPr lang="en-US" baseline="0" smtClean="0"/>
              <a:t>Points </a:t>
            </a:r>
            <a:r>
              <a:rPr lang="en-US" baseline="0" dirty="0" smtClean="0"/>
              <a:t>of contact are important to build the needed relationship among staff.</a:t>
            </a:r>
          </a:p>
          <a:p>
            <a:pPr marL="224325" indent="-224325">
              <a:buAutoNum type="arabicPeriod" startAt="6"/>
            </a:pPr>
            <a:r>
              <a:rPr lang="en-US" dirty="0" smtClean="0"/>
              <a:t>System Customers work group is</a:t>
            </a:r>
            <a:r>
              <a:rPr lang="en-US" baseline="0" dirty="0" smtClean="0"/>
              <a:t> determining the referral tracking process. </a:t>
            </a:r>
            <a:endParaRPr lang="en-US" dirty="0" smtClean="0"/>
          </a:p>
          <a:p>
            <a:pPr marL="224325" indent="-224325">
              <a:buAutoNum type="arabicPeriod" startAt="4"/>
            </a:pPr>
            <a:endParaRPr lang="en-US" dirty="0" smtClean="0"/>
          </a:p>
          <a:p>
            <a:pPr marL="224325" indent="-224325">
              <a:buAutoNum type="arabicPeriod" startAt="4"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4D9BD-1812-400D-AA0F-856ECC453AB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823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4D9BD-1812-400D-AA0F-856ECC453AB6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937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Define Co-enrollment – case management VS universal customers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4D9BD-1812-400D-AA0F-856ECC453AB6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144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Traditional co-enrollment – in the past – lead by customer initiated agency contact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4D9BD-1812-400D-AA0F-856ECC453AB6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8737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Explain</a:t>
            </a:r>
            <a:r>
              <a:rPr lang="en-US" baseline="0" dirty="0" smtClean="0"/>
              <a:t> why we want our class size training to be IET’s that are intros to several related occupations.</a:t>
            </a:r>
          </a:p>
          <a:p>
            <a:endParaRPr lang="en-US" baseline="0" dirty="0" smtClean="0"/>
          </a:p>
          <a:p>
            <a:r>
              <a:rPr lang="en-US" dirty="0" smtClean="0"/>
              <a:t>Why we are buying a class instead of</a:t>
            </a:r>
            <a:r>
              <a:rPr lang="en-US" baseline="0" dirty="0" smtClean="0"/>
              <a:t> paying individual tuition?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Not restricted to ETPS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Transportation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Include AEL and DARS and other partners (contiguous board areas, CBOs)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6814B-0AB4-4051-8176-49846B1DCB6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415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6814B-0AB4-4051-8176-49846B1DCB65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86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6814B-0AB4-4051-8176-49846B1DCB6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865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1" tIns="91421" rIns="91421" bIns="91421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89680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Where we started in Southeast Texas </a:t>
            </a:r>
          </a:p>
          <a:p>
            <a:r>
              <a:rPr lang="en-US" dirty="0" smtClean="0"/>
              <a:t>We</a:t>
            </a:r>
            <a:r>
              <a:rPr lang="en-US" baseline="0" dirty="0" smtClean="0"/>
              <a:t> are a three county WDA – Jefferson, Orange and Hardin County</a:t>
            </a:r>
          </a:p>
          <a:p>
            <a:r>
              <a:rPr lang="en-US" baseline="0" dirty="0" smtClean="0"/>
              <a:t>Our largest workforce center was served by the largest school district</a:t>
            </a:r>
          </a:p>
          <a:p>
            <a:r>
              <a:rPr lang="en-US" baseline="0" dirty="0" smtClean="0"/>
              <a:t>	which was in crisis, taken over by the state.</a:t>
            </a:r>
          </a:p>
          <a:p>
            <a:r>
              <a:rPr lang="en-US" baseline="0" dirty="0" smtClean="0"/>
              <a:t>Majority of employers in manufacturing, construction, health care require</a:t>
            </a:r>
          </a:p>
          <a:p>
            <a:r>
              <a:rPr lang="en-US" baseline="0" dirty="0" smtClean="0"/>
              <a:t>At minimum a high school diploma or its equivalent.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5802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About Southeast Texas: Jefferson, Orange</a:t>
            </a:r>
            <a:r>
              <a:rPr lang="en-US" baseline="0" dirty="0" smtClean="0"/>
              <a:t> and Hardin County comprise the workforce development area (WDA)</a:t>
            </a:r>
          </a:p>
          <a:p>
            <a:r>
              <a:rPr lang="en-US" baseline="0" dirty="0" smtClean="0"/>
              <a:t>Home to largest petroleum refinery in North America</a:t>
            </a:r>
          </a:p>
          <a:p>
            <a:r>
              <a:rPr lang="en-US" baseline="0" dirty="0" smtClean="0"/>
              <a:t>3-4 LNG site; one LNG to be first to export in XXX years</a:t>
            </a:r>
          </a:p>
          <a:p>
            <a:r>
              <a:rPr lang="en-US" baseline="0" dirty="0" smtClean="0"/>
              <a:t>3 Ports – Port of Beaumont top 5 in the nation;</a:t>
            </a:r>
          </a:p>
          <a:p>
            <a:r>
              <a:rPr lang="en-US" baseline="0" dirty="0" smtClean="0"/>
              <a:t>Deepening/widening project approved by Congress</a:t>
            </a:r>
          </a:p>
          <a:p>
            <a:r>
              <a:rPr lang="en-US" baseline="0" dirty="0" smtClean="0"/>
              <a:t>Building largest methanol plant in US</a:t>
            </a:r>
          </a:p>
          <a:p>
            <a:r>
              <a:rPr lang="en-US" baseline="0" dirty="0" smtClean="0"/>
              <a:t>ExxonMobil expansions</a:t>
            </a:r>
          </a:p>
          <a:p>
            <a:endParaRPr lang="en-US" baseline="0" dirty="0" smtClean="0"/>
          </a:p>
          <a:p>
            <a:r>
              <a:rPr lang="en-US" dirty="0" smtClean="0"/>
              <a:t>Solution</a:t>
            </a:r>
            <a:r>
              <a:rPr lang="en-US" baseline="0" dirty="0" smtClean="0"/>
              <a:t> driven by executive board staff</a:t>
            </a:r>
          </a:p>
          <a:p>
            <a:r>
              <a:rPr lang="en-US" baseline="0" dirty="0" smtClean="0"/>
              <a:t>Partner w/AEL provider, integrate service offerings</a:t>
            </a:r>
          </a:p>
          <a:p>
            <a:r>
              <a:rPr lang="en-US" baseline="0" dirty="0" smtClean="0"/>
              <a:t>Outreach, seamless, accessible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4387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1" tIns="91421" rIns="91421" bIns="91421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73788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1" tIns="91421" rIns="91421" bIns="91421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60541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1" tIns="91421" rIns="91421" bIns="91421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31546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1C98-D775-4604-98CD-0E2DF4E703A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B4C3C13-DF0A-4AA6-85A4-9AEF1E016DD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1C98-D775-4604-98CD-0E2DF4E703A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3C13-DF0A-4AA6-85A4-9AEF1E016D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1C98-D775-4604-98CD-0E2DF4E703A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3C13-DF0A-4AA6-85A4-9AEF1E016DD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1C98-D775-4604-98CD-0E2DF4E703A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3C13-DF0A-4AA6-85A4-9AEF1E016DD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1C98-D775-4604-98CD-0E2DF4E703A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3C13-DF0A-4AA6-85A4-9AEF1E016DD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1C98-D775-4604-98CD-0E2DF4E703A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3C13-DF0A-4AA6-85A4-9AEF1E016D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1C98-D775-4604-98CD-0E2DF4E703A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3C13-DF0A-4AA6-85A4-9AEF1E016D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1C98-D775-4604-98CD-0E2DF4E703A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3C13-DF0A-4AA6-85A4-9AEF1E016D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1C98-D775-4604-98CD-0E2DF4E703A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3C13-DF0A-4AA6-85A4-9AEF1E016D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1C98-D775-4604-98CD-0E2DF4E703A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3C13-DF0A-4AA6-85A4-9AEF1E016D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1C98-D775-4604-98CD-0E2DF4E703A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3C13-DF0A-4AA6-85A4-9AEF1E016D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73936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61685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02D1C98-D775-4604-98CD-0E2DF4E703A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B4C3C13-DF0A-4AA6-85A4-9AEF1E016DD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prezi.com/pjdbncm55uah/?utm_campaign=share&amp;utm_medium=copy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jenna.akridge@ruralcapital.ne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montie.may@ruralcapital.net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7.wmf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mailto:pamela.wise@setworks.org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hyperlink" Target="mailto:dgrundy@esc5.net" TargetMode="External"/><Relationship Id="rId4" Type="http://schemas.openxmlformats.org/officeDocument/2006/relationships/hyperlink" Target="mailto:bschofield@esc5.net" TargetMode="Externa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b="1" dirty="0">
                <a:effectLst/>
              </a:rPr>
              <a:t>Integration with Workforce Solutions and Career Services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Dallas Workforce Solutions</a:t>
            </a:r>
          </a:p>
          <a:p>
            <a:r>
              <a:rPr lang="en-US" dirty="0" smtClean="0"/>
              <a:t>Southeast Workforce Solutions</a:t>
            </a:r>
          </a:p>
          <a:p>
            <a:r>
              <a:rPr lang="en-US" dirty="0" smtClean="0"/>
              <a:t>Rural Capital Workforce Solutions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57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95400"/>
          </a:xfrm>
        </p:spPr>
        <p:txBody>
          <a:bodyPr/>
          <a:lstStyle/>
          <a:p>
            <a:r>
              <a:rPr lang="en-US" sz="4400" b="1" dirty="0" smtClean="0"/>
              <a:t>System focus, </a:t>
            </a:r>
            <a:br>
              <a:rPr lang="en-US" sz="4400" b="1" dirty="0" smtClean="0"/>
            </a:br>
            <a:r>
              <a:rPr lang="en-US" sz="4400" b="1" dirty="0" smtClean="0"/>
              <a:t>not just co-location </a:t>
            </a:r>
            <a:endParaRPr lang="en-US" sz="44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Required-partner programs under WIOA and state law are “system partners”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 Focus is on providing customers with access to partner programs whether they are co-located in a Workforce </a:t>
            </a:r>
            <a:r>
              <a:rPr lang="en-US" sz="2400" dirty="0">
                <a:solidFill>
                  <a:schemeClr val="tx1"/>
                </a:solidFill>
              </a:rPr>
              <a:t>Solutions Office </a:t>
            </a:r>
            <a:r>
              <a:rPr lang="en-US" sz="2400" dirty="0" smtClean="0">
                <a:solidFill>
                  <a:schemeClr val="tx1"/>
                </a:solidFill>
              </a:rPr>
              <a:t>or not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 Goal is bringing the most value to customers by leveraging organizational strengths and services as an interconnected system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MOU and infrastructure costs apply to all, whether there is co-location or not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02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en-US" dirty="0" smtClean="0"/>
              <a:t>Handout </a:t>
            </a:r>
            <a:endParaRPr lang="en-US" dirty="0"/>
          </a:p>
        </p:txBody>
      </p:sp>
      <p:pic>
        <p:nvPicPr>
          <p:cNvPr id="2055" name="Picture 7" title="Handou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759" y="1447800"/>
            <a:ext cx="6542481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2679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Dallas Workforce Solutions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87483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u="sng" dirty="0" smtClean="0">
              <a:hlinkClick r:id="rId2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Demetria Robinson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Shanna Livers</a:t>
            </a:r>
            <a:endParaRPr lang="en-US" dirty="0" smtClean="0">
              <a:solidFill>
                <a:schemeClr val="tx1"/>
              </a:solidFill>
              <a:hlinkClick r:id="rId2"/>
            </a:endParaRPr>
          </a:p>
          <a:p>
            <a:pPr marL="0" indent="0">
              <a:buNone/>
            </a:pPr>
            <a:endParaRPr lang="en-US" dirty="0">
              <a:solidFill>
                <a:srgbClr val="00B0F0"/>
              </a:solidFill>
              <a:hlinkClick r:id="rId2"/>
            </a:endParaRPr>
          </a:p>
          <a:p>
            <a:pPr marL="0" indent="0">
              <a:buNone/>
            </a:pPr>
            <a:r>
              <a:rPr lang="en-US" u="sng" dirty="0" smtClean="0">
                <a:solidFill>
                  <a:srgbClr val="00B0F0"/>
                </a:solidFill>
                <a:hlinkClick r:id="rId2"/>
              </a:rPr>
              <a:t>Cue Awesome Presentation! </a:t>
            </a:r>
          </a:p>
          <a:p>
            <a:pPr marL="0" indent="0">
              <a:buNone/>
            </a:pPr>
            <a:endParaRPr lang="en-US" u="sng" dirty="0">
              <a:hlinkClick r:id="rId2"/>
            </a:endParaRPr>
          </a:p>
          <a:p>
            <a:pPr marL="0" indent="0">
              <a:buNone/>
            </a:pPr>
            <a:endParaRPr lang="en-US" u="sng" dirty="0"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168125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en-US" dirty="0" smtClean="0"/>
              <a:t>Handout </a:t>
            </a:r>
            <a:endParaRPr lang="en-US" dirty="0"/>
          </a:p>
        </p:txBody>
      </p:sp>
      <p:pic>
        <p:nvPicPr>
          <p:cNvPr id="2055" name="Picture 7" title="Handou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759" y="1447800"/>
            <a:ext cx="6542481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7029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Rural </a:t>
            </a:r>
            <a:br>
              <a:rPr lang="en-US" dirty="0" smtClean="0"/>
            </a:br>
            <a:r>
              <a:rPr lang="en-US" dirty="0" smtClean="0"/>
              <a:t>Capital Workforce Solutions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Jenna Akridge</a:t>
            </a:r>
          </a:p>
          <a:p>
            <a:r>
              <a:rPr lang="en-US" dirty="0" err="1" smtClean="0"/>
              <a:t>Montie</a:t>
            </a:r>
            <a:r>
              <a:rPr lang="en-US" dirty="0" smtClean="0"/>
              <a:t> May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81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295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400" dirty="0" smtClean="0">
                <a:latin typeface="+mn-lt"/>
              </a:rPr>
              <a:t/>
            </a:r>
            <a:br>
              <a:rPr lang="en-US" sz="4400" dirty="0" smtClean="0">
                <a:latin typeface="+mn-lt"/>
              </a:rPr>
            </a:br>
            <a:r>
              <a:rPr lang="en-US" sz="4400" dirty="0"/>
              <a:t>Referral/Tracking System &amp; </a:t>
            </a:r>
            <a:br>
              <a:rPr lang="en-US" sz="4400" dirty="0"/>
            </a:br>
            <a:r>
              <a:rPr lang="en-US" sz="4400" dirty="0"/>
              <a:t>Co-enrollment</a:t>
            </a:r>
            <a:endParaRPr lang="en-US" sz="44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Rural Capital Area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Jenna Akridge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Director </a:t>
            </a:r>
            <a:r>
              <a:rPr lang="en-US" dirty="0"/>
              <a:t>of Contracts &amp; Programs</a:t>
            </a:r>
          </a:p>
          <a:p>
            <a:pPr marL="0" indent="0">
              <a:buNone/>
            </a:pPr>
            <a:r>
              <a:rPr lang="en-US" dirty="0"/>
              <a:t>Workforce Solutions Rural Capital Area </a:t>
            </a:r>
            <a:endParaRPr lang="en-US" dirty="0" smtClean="0"/>
          </a:p>
          <a:p>
            <a:pPr marL="0" indent="0">
              <a:buNone/>
            </a:pPr>
            <a:r>
              <a:rPr lang="en-US" sz="2000" dirty="0" smtClean="0">
                <a:hlinkClick r:id="rId3"/>
              </a:rPr>
              <a:t>jenna.akridge@ruralcapital.net</a:t>
            </a:r>
            <a:r>
              <a:rPr lang="en-US" sz="2000" dirty="0" smtClean="0"/>
              <a:t>  </a:t>
            </a:r>
            <a:endParaRPr lang="en-US" sz="2000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/>
              <a:t>Montie L. May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WIOA </a:t>
            </a:r>
            <a:r>
              <a:rPr lang="en-US" dirty="0" smtClean="0"/>
              <a:t>&amp; TAA </a:t>
            </a:r>
            <a:r>
              <a:rPr lang="en-US" dirty="0"/>
              <a:t>Program Operations Manager</a:t>
            </a:r>
          </a:p>
          <a:p>
            <a:pPr marL="0" indent="0">
              <a:buNone/>
            </a:pPr>
            <a:r>
              <a:rPr lang="en-US" dirty="0"/>
              <a:t>Workforce Solutions Rural Capital Area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sz="2000" dirty="0" smtClean="0">
                <a:hlinkClick r:id="rId4"/>
              </a:rPr>
              <a:t>montie.may@ruralcapital.net</a:t>
            </a:r>
            <a:r>
              <a:rPr lang="en-US" sz="2000" dirty="0" smtClean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5125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3541"/>
          </a:xfrm>
        </p:spPr>
        <p:txBody>
          <a:bodyPr/>
          <a:lstStyle/>
          <a:p>
            <a:pPr algn="ctr"/>
            <a:r>
              <a:rPr lang="en-US" sz="4400" dirty="0" smtClean="0"/>
              <a:t>Primary Partners for Referral</a:t>
            </a:r>
            <a:endParaRPr lang="en-US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800" dirty="0" smtClean="0"/>
          </a:p>
          <a:p>
            <a:r>
              <a:rPr lang="en-US" sz="3200" dirty="0" smtClean="0">
                <a:solidFill>
                  <a:schemeClr val="tx1"/>
                </a:solidFill>
              </a:rPr>
              <a:t>Community Action Inc. of Central Texas (AEL)</a:t>
            </a:r>
          </a:p>
          <a:p>
            <a:pPr marL="0" indent="0">
              <a:buNone/>
            </a:pPr>
            <a:endParaRPr lang="en-US" sz="3200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Vocational Rehabilitation (VR)</a:t>
            </a:r>
          </a:p>
          <a:p>
            <a:endParaRPr lang="en-US" sz="3200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Workforce </a:t>
            </a:r>
            <a:r>
              <a:rPr lang="en-US" sz="3200" dirty="0">
                <a:solidFill>
                  <a:schemeClr val="tx1"/>
                </a:solidFill>
              </a:rPr>
              <a:t>Solutions Rural Capital </a:t>
            </a:r>
            <a:r>
              <a:rPr lang="en-US" sz="3200" dirty="0" smtClean="0">
                <a:solidFill>
                  <a:schemeClr val="tx1"/>
                </a:solidFill>
              </a:rPr>
              <a:t>Area (WSRCA)</a:t>
            </a:r>
          </a:p>
          <a:p>
            <a:endParaRPr lang="en-US" sz="2800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02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/>
          <a:lstStyle/>
          <a:p>
            <a:pPr algn="ctr"/>
            <a:r>
              <a:rPr lang="en-US" sz="4400" dirty="0" smtClean="0"/>
              <a:t>Keep in Mind…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/>
          </a:p>
          <a:p>
            <a:pPr marL="0" indent="0" algn="ctr"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"</a:t>
            </a:r>
            <a:r>
              <a:rPr lang="en-US" sz="2800" b="1" dirty="0">
                <a:solidFill>
                  <a:schemeClr val="tx1"/>
                </a:solidFill>
              </a:rPr>
              <a:t>The more elaborate our means of communication, </a:t>
            </a:r>
            <a:r>
              <a:rPr lang="en-US" sz="2800" b="1" dirty="0" smtClean="0">
                <a:solidFill>
                  <a:schemeClr val="tx1"/>
                </a:solidFill>
              </a:rPr>
              <a:t>the </a:t>
            </a:r>
            <a:r>
              <a:rPr lang="en-US" sz="2800" b="1" dirty="0">
                <a:solidFill>
                  <a:schemeClr val="tx1"/>
                </a:solidFill>
              </a:rPr>
              <a:t>less we communicate</a:t>
            </a:r>
            <a:r>
              <a:rPr lang="en-US" sz="2800" b="1" dirty="0" smtClean="0">
                <a:solidFill>
                  <a:schemeClr val="tx1"/>
                </a:solidFill>
              </a:rPr>
              <a:t>.“</a:t>
            </a:r>
          </a:p>
          <a:p>
            <a:pPr marL="0" indent="0" algn="ctr">
              <a:buNone/>
            </a:pPr>
            <a:r>
              <a:rPr lang="en-US" sz="2800" dirty="0" smtClean="0"/>
              <a:t>Joseph Priestley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“The </a:t>
            </a:r>
            <a:r>
              <a:rPr lang="en-US" sz="2800" b="1" dirty="0">
                <a:solidFill>
                  <a:schemeClr val="tx1"/>
                </a:solidFill>
              </a:rPr>
              <a:t>single biggest problem in communication is the illusion that it has taken place</a:t>
            </a:r>
            <a:r>
              <a:rPr lang="en-US" sz="2800" b="1" dirty="0" smtClean="0">
                <a:solidFill>
                  <a:schemeClr val="tx1"/>
                </a:solidFill>
              </a:rPr>
              <a:t>.”</a:t>
            </a:r>
          </a:p>
          <a:p>
            <a:pPr marL="0" indent="0" algn="ctr">
              <a:buNone/>
            </a:pPr>
            <a:r>
              <a:rPr lang="en-US" sz="2800" dirty="0" smtClean="0"/>
              <a:t>George </a:t>
            </a:r>
            <a:r>
              <a:rPr lang="en-US" sz="2800" dirty="0"/>
              <a:t>Bernard Shaw 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369199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48215"/>
          </a:xfrm>
        </p:spPr>
        <p:txBody>
          <a:bodyPr/>
          <a:lstStyle/>
          <a:p>
            <a:pPr algn="ctr"/>
            <a:r>
              <a:rPr lang="en-US" sz="4400" dirty="0" smtClean="0">
                <a:latin typeface="+mn-lt"/>
              </a:rPr>
              <a:t>Purpose of Referral</a:t>
            </a:r>
            <a:endParaRPr lang="en-US" sz="44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Start the conversation</a:t>
            </a:r>
          </a:p>
          <a:p>
            <a:pPr marL="0" indent="0">
              <a:buNone/>
            </a:pPr>
            <a:endParaRPr lang="en-US" sz="3600" dirty="0">
              <a:solidFill>
                <a:schemeClr val="tx1"/>
              </a:solidFill>
            </a:endParaRPr>
          </a:p>
          <a:p>
            <a:r>
              <a:rPr lang="en-US" sz="3600" dirty="0" smtClean="0">
                <a:solidFill>
                  <a:schemeClr val="tx1"/>
                </a:solidFill>
              </a:rPr>
              <a:t>Build </a:t>
            </a:r>
            <a:r>
              <a:rPr lang="en-US" sz="3600" dirty="0">
                <a:solidFill>
                  <a:schemeClr val="tx1"/>
                </a:solidFill>
              </a:rPr>
              <a:t>personal relationship with the customer</a:t>
            </a:r>
          </a:p>
          <a:p>
            <a:pPr marL="0" indent="0">
              <a:buNone/>
            </a:pPr>
            <a:endParaRPr lang="en-US" sz="3600" dirty="0" smtClean="0">
              <a:solidFill>
                <a:schemeClr val="tx1"/>
              </a:solidFill>
            </a:endParaRPr>
          </a:p>
          <a:p>
            <a:r>
              <a:rPr lang="en-US" sz="3600" dirty="0" smtClean="0">
                <a:solidFill>
                  <a:schemeClr val="tx1"/>
                </a:solidFill>
              </a:rPr>
              <a:t>Establish staff-to-staff personal accountability</a:t>
            </a:r>
          </a:p>
          <a:p>
            <a:pPr marL="0" indent="0">
              <a:buNone/>
            </a:pPr>
            <a:endParaRPr lang="en-US" sz="3600" dirty="0" smtClean="0">
              <a:solidFill>
                <a:schemeClr val="tx1"/>
              </a:solidFill>
            </a:endParaRPr>
          </a:p>
          <a:p>
            <a:r>
              <a:rPr lang="en-US" sz="3600" dirty="0" smtClean="0">
                <a:solidFill>
                  <a:schemeClr val="tx1"/>
                </a:solidFill>
              </a:rPr>
              <a:t>Ensure “timely” follow through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70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049" y="304800"/>
            <a:ext cx="8499514" cy="990600"/>
          </a:xfrm>
        </p:spPr>
        <p:txBody>
          <a:bodyPr/>
          <a:lstStyle/>
          <a:p>
            <a:pPr algn="ctr"/>
            <a:r>
              <a:rPr lang="en-US" sz="4000" dirty="0">
                <a:latin typeface="+mn-lt"/>
              </a:rPr>
              <a:t>Program Information for Partners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207" y="1600200"/>
            <a:ext cx="7772400" cy="441774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“People are tempted to </a:t>
            </a:r>
            <a:r>
              <a:rPr lang="en-US" sz="2800" b="1" dirty="0">
                <a:solidFill>
                  <a:schemeClr val="tx1"/>
                </a:solidFill>
              </a:rPr>
              <a:t>t</a:t>
            </a:r>
            <a:r>
              <a:rPr lang="en-US" sz="2800" b="1" dirty="0" smtClean="0">
                <a:solidFill>
                  <a:schemeClr val="tx1"/>
                </a:solidFill>
              </a:rPr>
              <a:t>ell you everything with accuracy.</a:t>
            </a:r>
          </a:p>
          <a:p>
            <a:pPr marL="0" indent="0" algn="ctr">
              <a:buNone/>
            </a:pPr>
            <a:endParaRPr lang="en-US" sz="2800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Don’t do this!</a:t>
            </a:r>
          </a:p>
          <a:p>
            <a:pPr marL="0" indent="0" algn="ctr">
              <a:buNone/>
            </a:pPr>
            <a:endParaRPr lang="en-US" sz="2800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Give just enough information.”</a:t>
            </a:r>
          </a:p>
          <a:p>
            <a:pPr marL="0" indent="0" algn="ctr">
              <a:buNone/>
            </a:pPr>
            <a:endParaRPr lang="en-US" sz="2800" b="1" dirty="0" smtClean="0"/>
          </a:p>
          <a:p>
            <a:pPr marL="0" indent="0" algn="ctr">
              <a:buNone/>
            </a:pPr>
            <a:r>
              <a:rPr lang="en-US" sz="2800" dirty="0" smtClean="0"/>
              <a:t>Malcolm Gladwell, The Tipping Point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99568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71239"/>
          </a:xfrm>
        </p:spPr>
        <p:txBody>
          <a:bodyPr/>
          <a:lstStyle/>
          <a:p>
            <a:pPr algn="ctr"/>
            <a:r>
              <a:rPr lang="en-US" sz="4000" dirty="0" smtClean="0">
                <a:latin typeface="+mn-lt"/>
              </a:rPr>
              <a:t>Pre–Work for Referral Process</a:t>
            </a:r>
            <a:endParaRPr lang="en-US" sz="4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1"/>
            <a:ext cx="7772400" cy="486100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000" b="1" dirty="0" smtClean="0">
                <a:solidFill>
                  <a:srgbClr val="00B0F0"/>
                </a:solidFill>
              </a:rPr>
              <a:t>Work groups developed</a:t>
            </a:r>
            <a:r>
              <a:rPr lang="en-US" sz="2800" b="1" dirty="0" smtClean="0">
                <a:solidFill>
                  <a:srgbClr val="00B0F0"/>
                </a:solidFill>
              </a:rPr>
              <a:t>:</a:t>
            </a:r>
          </a:p>
          <a:p>
            <a:pPr marL="0" indent="0">
              <a:buNone/>
            </a:pP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Fact Sheets for Customers (1 page per partner)</a:t>
            </a:r>
          </a:p>
          <a:p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Desk Guides for Staff (1 page per partner)</a:t>
            </a:r>
          </a:p>
          <a:p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Referral Form </a:t>
            </a:r>
          </a:p>
          <a:p>
            <a:pPr marL="0" indent="0">
              <a:buNone/>
            </a:pP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Work in Texas (WIT) Registration Instructions</a:t>
            </a:r>
          </a:p>
          <a:p>
            <a:pPr marL="642938" lvl="1" indent="-342900">
              <a:buFont typeface="Wingdings" panose="05000000000000000000" pitchFamily="2" charset="2"/>
              <a:buChar char="v"/>
            </a:pPr>
            <a:endParaRPr lang="en-US" sz="2400" dirty="0" smtClean="0"/>
          </a:p>
          <a:p>
            <a:pPr marL="642938" lvl="1" indent="-342900">
              <a:buFont typeface="Wingdings" panose="05000000000000000000" pitchFamily="2" charset="2"/>
              <a:buChar char="v"/>
            </a:pPr>
            <a:endParaRPr lang="en-US" sz="1800" dirty="0" smtClean="0"/>
          </a:p>
          <a:p>
            <a:pPr marL="642938" lvl="1" indent="-342900">
              <a:buFont typeface="Wingdings" panose="05000000000000000000" pitchFamily="2" charset="2"/>
              <a:buChar char="v"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68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/>
          <a:lstStyle/>
          <a:p>
            <a:pPr algn="ctr"/>
            <a:r>
              <a:rPr lang="en-US" sz="3600" dirty="0">
                <a:latin typeface="+mn-lt"/>
              </a:rPr>
              <a:t>Pre–Work for </a:t>
            </a:r>
            <a:r>
              <a:rPr lang="en-US" sz="3600" dirty="0" smtClean="0">
                <a:latin typeface="+mn-lt"/>
              </a:rPr>
              <a:t>Referrals (</a:t>
            </a:r>
            <a:r>
              <a:rPr lang="en-US" sz="3600" dirty="0" err="1" smtClean="0">
                <a:latin typeface="+mn-lt"/>
              </a:rPr>
              <a:t>con’t</a:t>
            </a:r>
            <a:r>
              <a:rPr lang="en-US" sz="3600" dirty="0" smtClean="0">
                <a:latin typeface="+mn-lt"/>
              </a:rPr>
              <a:t>)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5051502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Identify points </a:t>
            </a:r>
            <a:r>
              <a:rPr lang="en-US" sz="3200" dirty="0">
                <a:solidFill>
                  <a:schemeClr val="tx1"/>
                </a:solidFill>
              </a:rPr>
              <a:t>of </a:t>
            </a:r>
            <a:r>
              <a:rPr lang="en-US" sz="3200" dirty="0" smtClean="0">
                <a:solidFill>
                  <a:schemeClr val="tx1"/>
                </a:solidFill>
              </a:rPr>
              <a:t>contact (POC)</a:t>
            </a:r>
          </a:p>
          <a:p>
            <a:pPr marL="0" indent="0">
              <a:buNone/>
            </a:pPr>
            <a:endParaRPr lang="en-US" sz="3200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PII protection</a:t>
            </a:r>
          </a:p>
          <a:p>
            <a:pPr marL="0" indent="0">
              <a:buNone/>
            </a:pPr>
            <a:endParaRPr lang="en-US" sz="3200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Schedule training on forms &amp; procedures</a:t>
            </a:r>
          </a:p>
          <a:p>
            <a:pPr marL="0" indent="0">
              <a:buNone/>
            </a:pPr>
            <a:endParaRPr lang="en-US" sz="3200" dirty="0" smtClean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Identify </a:t>
            </a:r>
            <a:r>
              <a:rPr lang="en-US" sz="3200" dirty="0" smtClean="0">
                <a:solidFill>
                  <a:schemeClr val="tx1"/>
                </a:solidFill>
              </a:rPr>
              <a:t>partner staff </a:t>
            </a:r>
            <a:r>
              <a:rPr lang="en-US" sz="3200" dirty="0">
                <a:solidFill>
                  <a:schemeClr val="tx1"/>
                </a:solidFill>
              </a:rPr>
              <a:t>for access to WIT, TWIST, TEAMS, </a:t>
            </a:r>
            <a:r>
              <a:rPr lang="en-US" sz="3200" dirty="0" smtClean="0">
                <a:solidFill>
                  <a:schemeClr val="tx1"/>
                </a:solidFill>
              </a:rPr>
              <a:t>PIRL</a:t>
            </a:r>
          </a:p>
          <a:p>
            <a:pPr marL="0" indent="0">
              <a:buNone/>
            </a:pPr>
            <a:endParaRPr lang="en-US" sz="3200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Schedule partners to visit workforce centers</a:t>
            </a: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353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title="Referral For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936" y="630589"/>
            <a:ext cx="5055897" cy="61314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95598" y="261257"/>
            <a:ext cx="3374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Referral Form</a:t>
            </a:r>
            <a:endParaRPr lang="en-US" dirty="0"/>
          </a:p>
        </p:txBody>
      </p:sp>
      <p:sp>
        <p:nvSpPr>
          <p:cNvPr id="3" name="Title 2" hidden="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Referral 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408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1743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Work in Texas (WIT) </a:t>
            </a:r>
            <a:r>
              <a:rPr lang="en-US" sz="4800" dirty="0" smtClean="0"/>
              <a:t>Registration</a:t>
            </a:r>
            <a:endParaRPr lang="en-US" sz="45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0864"/>
            <a:ext cx="4334111" cy="5487135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Fill out all red asterisks. </a:t>
            </a:r>
            <a:r>
              <a:rPr lang="en-US" dirty="0">
                <a:solidFill>
                  <a:srgbClr val="FF0000"/>
                </a:solidFill>
              </a:rPr>
              <a:t>*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If they have only an email address for contact purposes, please fill this out.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If you have their SSN, please fill this out too.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Creating a User ID is recommended, but not required</a:t>
            </a:r>
            <a:r>
              <a:rPr lang="en-US" b="1" dirty="0" smtClean="0"/>
              <a:t>.</a:t>
            </a:r>
            <a:endParaRPr lang="en-US" b="1" dirty="0"/>
          </a:p>
        </p:txBody>
      </p:sp>
      <p:pic>
        <p:nvPicPr>
          <p:cNvPr id="7" name="Picture 6" title="Work In Texas Screensho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111" y="1469571"/>
            <a:ext cx="4515548" cy="452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92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03971"/>
          </a:xfrm>
        </p:spPr>
        <p:txBody>
          <a:bodyPr/>
          <a:lstStyle/>
          <a:p>
            <a:pPr algn="ctr"/>
            <a:r>
              <a:rPr lang="en-US" sz="4000" dirty="0" smtClean="0">
                <a:latin typeface="+mn-lt"/>
              </a:rPr>
              <a:t>Referral Tracking Log</a:t>
            </a:r>
            <a:endParaRPr lang="en-US" sz="40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rgbClr val="7030A0"/>
                </a:solidFill>
              </a:rPr>
              <a:t>Purpose</a:t>
            </a:r>
          </a:p>
          <a:p>
            <a:pPr marL="0" indent="0" algn="ctr">
              <a:buNone/>
            </a:pPr>
            <a:endParaRPr lang="en-US" sz="3600" b="1" dirty="0" smtClean="0"/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The Referral Tracking Log is </a:t>
            </a:r>
            <a:r>
              <a:rPr lang="en-US" sz="3600" b="1" dirty="0">
                <a:solidFill>
                  <a:schemeClr val="tx1"/>
                </a:solidFill>
              </a:rPr>
              <a:t>not</a:t>
            </a:r>
            <a:r>
              <a:rPr lang="en-US" sz="3600" dirty="0">
                <a:solidFill>
                  <a:schemeClr val="tx1"/>
                </a:solidFill>
              </a:rPr>
              <a:t> a case management </a:t>
            </a:r>
            <a:r>
              <a:rPr lang="en-US" sz="3600" dirty="0" smtClean="0">
                <a:solidFill>
                  <a:schemeClr val="tx1"/>
                </a:solidFill>
              </a:rPr>
              <a:t>tool!</a:t>
            </a:r>
            <a:endParaRPr lang="en-US" sz="3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600" dirty="0" smtClean="0"/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It is to measure the </a:t>
            </a:r>
            <a:r>
              <a:rPr lang="en-US" sz="3600" b="1" dirty="0" smtClean="0">
                <a:solidFill>
                  <a:schemeClr val="tx1"/>
                </a:solidFill>
              </a:rPr>
              <a:t>effectiveness</a:t>
            </a:r>
            <a:r>
              <a:rPr lang="en-US" sz="3600" dirty="0" smtClean="0">
                <a:solidFill>
                  <a:schemeClr val="tx1"/>
                </a:solidFill>
              </a:rPr>
              <a:t> of the referral system</a:t>
            </a:r>
            <a:r>
              <a:rPr lang="en-US" sz="3600" dirty="0" smtClean="0"/>
              <a:t>.</a:t>
            </a:r>
            <a:endParaRPr lang="en-US" sz="3600" dirty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604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92820"/>
          </a:xfrm>
        </p:spPr>
        <p:txBody>
          <a:bodyPr/>
          <a:lstStyle/>
          <a:p>
            <a:pPr algn="ctr"/>
            <a:r>
              <a:rPr lang="en-US" sz="4400" dirty="0">
                <a:latin typeface="+mn-lt"/>
              </a:rPr>
              <a:t>Referral Tracking Log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61171"/>
            <a:ext cx="7772400" cy="49399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What are we </a:t>
            </a:r>
            <a:r>
              <a:rPr lang="en-US" sz="3200" dirty="0" smtClean="0">
                <a:solidFill>
                  <a:schemeClr val="tx1"/>
                </a:solidFill>
              </a:rPr>
              <a:t>tracking?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tx1"/>
                </a:solidFill>
              </a:rPr>
              <a:t>Number of referrals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tx1"/>
                </a:solidFill>
              </a:rPr>
              <a:t>Response in 2 business days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tx1"/>
                </a:solidFill>
              </a:rPr>
              <a:t>Service requested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tx1"/>
                </a:solidFill>
              </a:rPr>
              <a:t>Service received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tx1"/>
                </a:solidFill>
              </a:rPr>
              <a:t>Co-enrollments</a:t>
            </a:r>
          </a:p>
          <a:p>
            <a:pPr marL="457200" lvl="1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>
                <a:solidFill>
                  <a:schemeClr val="tx1"/>
                </a:solidFill>
              </a:rPr>
              <a:t>Again, why </a:t>
            </a:r>
            <a:r>
              <a:rPr lang="en-US" sz="3200" dirty="0">
                <a:solidFill>
                  <a:schemeClr val="tx1"/>
                </a:solidFill>
              </a:rPr>
              <a:t>are we tracking?</a:t>
            </a:r>
          </a:p>
          <a:p>
            <a:pPr marL="685800" lvl="1"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tx1"/>
                </a:solidFill>
              </a:rPr>
              <a:t>To ensure </a:t>
            </a:r>
            <a:r>
              <a:rPr lang="en-US" sz="3200" b="1" dirty="0" smtClean="0">
                <a:solidFill>
                  <a:schemeClr val="tx1"/>
                </a:solidFill>
              </a:rPr>
              <a:t>effectiveness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349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4000" dirty="0"/>
              <a:t>Tracking Log Data Elements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886200" y="1447800"/>
            <a:ext cx="4800600" cy="5029200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Date </a:t>
            </a:r>
            <a:r>
              <a:rPr lang="en-US" dirty="0">
                <a:solidFill>
                  <a:schemeClr val="tx1"/>
                </a:solidFill>
              </a:rPr>
              <a:t>Receiving Staff Contacted </a:t>
            </a:r>
            <a:r>
              <a:rPr lang="en-US" dirty="0" smtClean="0">
                <a:solidFill>
                  <a:schemeClr val="tx1"/>
                </a:solidFill>
              </a:rPr>
              <a:t>Customer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Customer Received Service Requested On </a:t>
            </a:r>
            <a:r>
              <a:rPr lang="en-US" dirty="0" smtClean="0">
                <a:solidFill>
                  <a:schemeClr val="tx1"/>
                </a:solidFill>
              </a:rPr>
              <a:t>Referral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	</a:t>
            </a:r>
          </a:p>
          <a:p>
            <a:r>
              <a:rPr lang="en-US" dirty="0">
                <a:solidFill>
                  <a:schemeClr val="tx1"/>
                </a:solidFill>
              </a:rPr>
              <a:t>If No, What Other Service Did Customer </a:t>
            </a:r>
            <a:r>
              <a:rPr lang="en-US" dirty="0" smtClean="0">
                <a:solidFill>
                  <a:schemeClr val="tx1"/>
                </a:solidFill>
              </a:rPr>
              <a:t>Receive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Was  Customer Enrolled in Receiving </a:t>
            </a:r>
            <a:r>
              <a:rPr lang="en-US" dirty="0" smtClean="0">
                <a:solidFill>
                  <a:schemeClr val="tx1"/>
                </a:solidFill>
              </a:rPr>
              <a:t>Agency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Date Reported Back to Referrer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365760" y="1371600"/>
            <a:ext cx="367284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Customer Name (Last Name, First Name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WIT </a:t>
            </a:r>
            <a:r>
              <a:rPr lang="en-US" dirty="0" smtClean="0">
                <a:solidFill>
                  <a:schemeClr val="tx1"/>
                </a:solidFill>
              </a:rPr>
              <a:t>ID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	</a:t>
            </a:r>
          </a:p>
          <a:p>
            <a:r>
              <a:rPr lang="en-US" dirty="0">
                <a:solidFill>
                  <a:schemeClr val="tx1"/>
                </a:solidFill>
              </a:rPr>
              <a:t>Referral </a:t>
            </a:r>
            <a:r>
              <a:rPr lang="en-US" dirty="0" smtClean="0">
                <a:solidFill>
                  <a:schemeClr val="tx1"/>
                </a:solidFill>
              </a:rPr>
              <a:t>Date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Referring </a:t>
            </a:r>
            <a:r>
              <a:rPr lang="en-US" dirty="0" smtClean="0">
                <a:solidFill>
                  <a:schemeClr val="tx1"/>
                </a:solidFill>
              </a:rPr>
              <a:t>Staff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	</a:t>
            </a:r>
          </a:p>
          <a:p>
            <a:r>
              <a:rPr lang="en-US" dirty="0">
                <a:solidFill>
                  <a:schemeClr val="tx1"/>
                </a:solidFill>
              </a:rPr>
              <a:t>Referring Entity	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Service Requested For Customer	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Receiving Entity	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Receiving Staff</a:t>
            </a:r>
            <a:r>
              <a:rPr lang="en-US" dirty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523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pPr algn="ctr"/>
            <a:r>
              <a:rPr lang="en-US" sz="4400" dirty="0" smtClean="0"/>
              <a:t>Co-enroll or not?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900" dirty="0" smtClean="0">
                <a:solidFill>
                  <a:schemeClr val="tx1"/>
                </a:solidFill>
              </a:rPr>
              <a:t>Delivery of services to customers is the purpose of the referral.</a:t>
            </a:r>
          </a:p>
          <a:p>
            <a:pPr marL="0" indent="0" algn="ctr">
              <a:buNone/>
            </a:pPr>
            <a:endParaRPr lang="en-US" sz="29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2900" dirty="0" smtClean="0">
                <a:solidFill>
                  <a:schemeClr val="tx1"/>
                </a:solidFill>
              </a:rPr>
              <a:t>Co-enrollment is not always the answer. </a:t>
            </a:r>
          </a:p>
          <a:p>
            <a:pPr marL="0" indent="0" algn="ctr">
              <a:buNone/>
            </a:pPr>
            <a:endParaRPr lang="en-US" sz="29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2900" dirty="0" smtClean="0">
                <a:solidFill>
                  <a:schemeClr val="tx1"/>
                </a:solidFill>
              </a:rPr>
              <a:t>Do not have to be co-enrolled to receive services.</a:t>
            </a:r>
          </a:p>
          <a:p>
            <a:pPr marL="0" indent="0" algn="ctr">
              <a:buNone/>
            </a:pPr>
            <a:endParaRPr lang="en-US" sz="29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3000" dirty="0" smtClean="0">
                <a:solidFill>
                  <a:schemeClr val="tx1"/>
                </a:solidFill>
              </a:rPr>
              <a:t>Our goal is for the customer to obtain </a:t>
            </a:r>
            <a:r>
              <a:rPr lang="en-US" sz="4300" b="1" dirty="0" smtClean="0">
                <a:solidFill>
                  <a:schemeClr val="tx1"/>
                </a:solidFill>
              </a:rPr>
              <a:t>employment.</a:t>
            </a:r>
            <a:endParaRPr lang="en-US" sz="43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5502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47800"/>
          </a:xfrm>
        </p:spPr>
        <p:txBody>
          <a:bodyPr/>
          <a:lstStyle/>
          <a:p>
            <a:r>
              <a:rPr lang="en-US" sz="4800" dirty="0" smtClean="0"/>
              <a:t>Co-enrollment and IET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 smtClean="0"/>
          </a:p>
          <a:p>
            <a:r>
              <a:rPr lang="en-US" sz="3200" dirty="0" smtClean="0">
                <a:solidFill>
                  <a:schemeClr val="tx1"/>
                </a:solidFill>
              </a:rPr>
              <a:t>Traditional co-enrollment </a:t>
            </a:r>
          </a:p>
          <a:p>
            <a:pPr marL="0" indent="0">
              <a:buNone/>
            </a:pPr>
            <a:endParaRPr lang="en-US" sz="3200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IETs are a method of </a:t>
            </a:r>
            <a:r>
              <a:rPr lang="en-US" sz="3200" b="1" dirty="0" smtClean="0">
                <a:solidFill>
                  <a:schemeClr val="tx1"/>
                </a:solidFill>
              </a:rPr>
              <a:t>planning</a:t>
            </a:r>
            <a:r>
              <a:rPr lang="en-US" sz="3200" dirty="0" smtClean="0">
                <a:solidFill>
                  <a:schemeClr val="tx1"/>
                </a:solidFill>
              </a:rPr>
              <a:t> for co-enrollment</a:t>
            </a:r>
          </a:p>
          <a:p>
            <a:pPr marL="0" indent="0">
              <a:buNone/>
            </a:pPr>
            <a:endParaRPr lang="en-US" sz="3200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Sharing cost and resources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728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sz="4400" dirty="0" smtClean="0"/>
              <a:t>ETPS /  IET</a:t>
            </a:r>
            <a:endParaRPr lang="en-US" sz="4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76106" y="1219200"/>
            <a:ext cx="4040188" cy="12192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ETPS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endParaRPr lang="en-US" dirty="0" smtClean="0">
              <a:solidFill>
                <a:schemeClr val="accent1"/>
              </a:solidFill>
            </a:endParaRPr>
          </a:p>
          <a:p>
            <a:pPr algn="ctr"/>
            <a:r>
              <a:rPr lang="en-US" sz="2000" dirty="0" smtClean="0">
                <a:solidFill>
                  <a:schemeClr val="accent1"/>
                </a:solidFill>
              </a:rPr>
              <a:t>(</a:t>
            </a:r>
            <a:r>
              <a:rPr lang="en-US" sz="2000" dirty="0">
                <a:solidFill>
                  <a:schemeClr val="accent1"/>
                </a:solidFill>
              </a:rPr>
              <a:t>Eligible Training Provider System) </a:t>
            </a:r>
          </a:p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457200" y="2174874"/>
            <a:ext cx="3918857" cy="44545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tx1"/>
                </a:solidFill>
              </a:rPr>
              <a:t>Training </a:t>
            </a:r>
            <a:r>
              <a:rPr lang="en-US" dirty="0">
                <a:solidFill>
                  <a:schemeClr val="tx1"/>
                </a:solidFill>
              </a:rPr>
              <a:t>program must be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</a:p>
          <a:p>
            <a:pPr marL="0" indent="0" algn="ctr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For target occupation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Approved by Board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Certified by TWC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On the State  wide list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295400"/>
            <a:ext cx="3886200" cy="12192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IET </a:t>
            </a:r>
            <a:endParaRPr lang="en-US" b="1" dirty="0" smtClean="0">
              <a:solidFill>
                <a:srgbClr val="7030A0"/>
              </a:solidFill>
            </a:endParaRPr>
          </a:p>
          <a:p>
            <a:pPr algn="ctr"/>
            <a:r>
              <a:rPr lang="en-US" sz="2000" dirty="0" smtClean="0">
                <a:solidFill>
                  <a:schemeClr val="accent1"/>
                </a:solidFill>
              </a:rPr>
              <a:t>(</a:t>
            </a:r>
            <a:r>
              <a:rPr lang="en-US" sz="2000" dirty="0">
                <a:solidFill>
                  <a:schemeClr val="accent1"/>
                </a:solidFill>
              </a:rPr>
              <a:t>Integrated Education and Training)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4495801" y="2174874"/>
            <a:ext cx="4191000" cy="44545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Can </a:t>
            </a:r>
            <a:r>
              <a:rPr lang="en-US" sz="2000" dirty="0">
                <a:solidFill>
                  <a:schemeClr val="tx1"/>
                </a:solidFill>
              </a:rPr>
              <a:t>focus on </a:t>
            </a:r>
            <a:r>
              <a:rPr lang="en-US" sz="2000" dirty="0" smtClean="0">
                <a:solidFill>
                  <a:schemeClr val="tx1"/>
                </a:solidFill>
              </a:rPr>
              <a:t>one or more occupations in an </a:t>
            </a:r>
            <a:r>
              <a:rPr lang="en-US" sz="2000" dirty="0">
                <a:solidFill>
                  <a:schemeClr val="tx1"/>
                </a:solidFill>
              </a:rPr>
              <a:t>industry </a:t>
            </a:r>
            <a:r>
              <a:rPr lang="en-US" sz="2000" dirty="0" smtClean="0">
                <a:solidFill>
                  <a:schemeClr val="tx1"/>
                </a:solidFill>
              </a:rPr>
              <a:t>cluster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Can be a target </a:t>
            </a:r>
            <a:r>
              <a:rPr lang="en-US" sz="2000" u="sng" dirty="0">
                <a:solidFill>
                  <a:schemeClr val="tx1"/>
                </a:solidFill>
              </a:rPr>
              <a:t>or</a:t>
            </a:r>
            <a:r>
              <a:rPr lang="en-US" sz="2000" dirty="0">
                <a:solidFill>
                  <a:schemeClr val="tx1"/>
                </a:solidFill>
              </a:rPr>
              <a:t> demand </a:t>
            </a:r>
            <a:r>
              <a:rPr lang="en-US" sz="2000" dirty="0" smtClean="0">
                <a:solidFill>
                  <a:schemeClr val="tx1"/>
                </a:solidFill>
              </a:rPr>
              <a:t>occupation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Must  include </a:t>
            </a:r>
            <a:r>
              <a:rPr lang="en-US" sz="2000" i="1" u="sng" dirty="0" smtClean="0">
                <a:solidFill>
                  <a:srgbClr val="7030A0"/>
                </a:solidFill>
              </a:rPr>
              <a:t>workforce preparation</a:t>
            </a:r>
            <a:r>
              <a:rPr lang="en-US" sz="2000" dirty="0" smtClean="0"/>
              <a:t>, </a:t>
            </a:r>
            <a:r>
              <a:rPr lang="en-US" sz="2000" i="1" u="sng" dirty="0" smtClean="0">
                <a:solidFill>
                  <a:schemeClr val="tx2"/>
                </a:solidFill>
              </a:rPr>
              <a:t>basic skills </a:t>
            </a:r>
            <a:r>
              <a:rPr lang="en-US" sz="2000" u="sng" dirty="0" smtClean="0">
                <a:solidFill>
                  <a:srgbClr val="FF0000"/>
                </a:solidFill>
              </a:rPr>
              <a:t>contextualized</a:t>
            </a:r>
            <a:r>
              <a:rPr lang="en-US" sz="2000" dirty="0" smtClean="0"/>
              <a:t> </a:t>
            </a:r>
            <a:r>
              <a:rPr lang="en-US" sz="2000" dirty="0"/>
              <a:t>to </a:t>
            </a:r>
            <a:r>
              <a:rPr lang="en-US" sz="2000" i="1" u="sng" dirty="0">
                <a:solidFill>
                  <a:schemeClr val="accent5">
                    <a:lumMod val="75000"/>
                  </a:schemeClr>
                </a:solidFill>
              </a:rPr>
              <a:t>occupational </a:t>
            </a:r>
            <a:r>
              <a:rPr lang="en-US" sz="2000" i="1" u="sng" dirty="0" smtClean="0">
                <a:solidFill>
                  <a:schemeClr val="accent5">
                    <a:lumMod val="75000"/>
                  </a:schemeClr>
                </a:solidFill>
              </a:rPr>
              <a:t>credential</a:t>
            </a:r>
          </a:p>
          <a:p>
            <a:pPr marL="0" indent="0">
              <a:buNone/>
            </a:pPr>
            <a:endParaRPr lang="en-US" sz="2000" i="1" u="sng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Be submitted to </a:t>
            </a:r>
            <a:r>
              <a:rPr lang="en-US" sz="2000" dirty="0">
                <a:solidFill>
                  <a:schemeClr val="tx1"/>
                </a:solidFill>
              </a:rPr>
              <a:t>TWC</a:t>
            </a:r>
          </a:p>
        </p:txBody>
      </p:sp>
    </p:spTree>
    <p:extLst>
      <p:ext uri="{BB962C8B-B14F-4D97-AF65-F5344CB8AC3E}">
        <p14:creationId xmlns:p14="http://schemas.microsoft.com/office/powerpoint/2010/main" val="24047635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IET Initial Planning Steps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Location</a:t>
            </a:r>
          </a:p>
          <a:p>
            <a:r>
              <a:rPr lang="en-US" sz="2800" dirty="0">
                <a:solidFill>
                  <a:schemeClr val="tx1"/>
                </a:solidFill>
              </a:rPr>
              <a:t>Space (with proper equipment)</a:t>
            </a:r>
          </a:p>
          <a:p>
            <a:r>
              <a:rPr lang="en-US" sz="2800" dirty="0">
                <a:solidFill>
                  <a:schemeClr val="tx1"/>
                </a:solidFill>
              </a:rPr>
              <a:t>Based on LMI</a:t>
            </a:r>
          </a:p>
          <a:p>
            <a:r>
              <a:rPr lang="en-US" sz="2800" dirty="0">
                <a:solidFill>
                  <a:schemeClr val="tx1"/>
                </a:solidFill>
              </a:rPr>
              <a:t>Provider  for technical content</a:t>
            </a:r>
          </a:p>
          <a:p>
            <a:r>
              <a:rPr lang="en-US" sz="2800" dirty="0">
                <a:solidFill>
                  <a:schemeClr val="tx1"/>
                </a:solidFill>
              </a:rPr>
              <a:t>Provider for adult education</a:t>
            </a:r>
          </a:p>
          <a:p>
            <a:r>
              <a:rPr lang="en-US" sz="2800" dirty="0">
                <a:solidFill>
                  <a:schemeClr val="tx1"/>
                </a:solidFill>
              </a:rPr>
              <a:t>Customer interest</a:t>
            </a:r>
          </a:p>
          <a:p>
            <a:r>
              <a:rPr lang="en-US" sz="2800" dirty="0">
                <a:solidFill>
                  <a:schemeClr val="tx1"/>
                </a:solidFill>
              </a:rPr>
              <a:t>Other partners to sponsor students (AEL and VR, contiguous board areas, CBOs)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238403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 title="Class Size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674710"/>
              </p:ext>
            </p:extLst>
          </p:nvPr>
        </p:nvGraphicFramePr>
        <p:xfrm>
          <a:off x="1970314" y="947053"/>
          <a:ext cx="5584371" cy="56061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51315"/>
                <a:gridCol w="1741714"/>
                <a:gridCol w="1491342"/>
              </a:tblGrid>
              <a:tr h="2874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Decisions/Tasks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 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Responsible Staff 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Notes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</a:tr>
              <a:tr h="2874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Location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 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</a:tr>
              <a:tr h="2874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Industry cluster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 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</a:tr>
              <a:tr h="2874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Training provider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</a:tr>
              <a:tr h="2874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Funding source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</a:tr>
              <a:tr h="2874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Negotiate contract amount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</a:tr>
              <a:tr h="2874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Signatory for agreement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 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 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</a:tr>
              <a:tr h="4312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Point of Contact for each partner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</a:tr>
              <a:tr h="4312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Point of Contact for front line staff for coordination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</a:tr>
              <a:tr h="5749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Development of marketing materials – brochures, email blast, posters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</a:tr>
              <a:tr h="5749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Marketing class to partners (Workforce, AEL, DARS, other boards, etc.)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</a:tr>
              <a:tr h="4312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Registration of students with training provider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</a:tr>
              <a:tr h="4312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Tracking completers and student outcomes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</a:tr>
              <a:tr h="4312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Who gets Completer and EE info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</a:tr>
              <a:tr h="2874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Who sends out Completer and EE info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 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 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4" marR="43514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066800" y="304800"/>
            <a:ext cx="7391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Class Size Training Check List</a:t>
            </a:r>
          </a:p>
        </p:txBody>
      </p:sp>
      <p:sp>
        <p:nvSpPr>
          <p:cNvPr id="2" name="Title 1" hidden="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Class Size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00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51932"/>
          </a:xfrm>
        </p:spPr>
        <p:txBody>
          <a:bodyPr/>
          <a:lstStyle/>
          <a:p>
            <a:r>
              <a:rPr lang="en-US" sz="4800" dirty="0"/>
              <a:t>IET Classes </a:t>
            </a:r>
            <a:r>
              <a:rPr lang="en-US" sz="4800" dirty="0" smtClean="0"/>
              <a:t>by June 2017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10 classes </a:t>
            </a:r>
          </a:p>
          <a:p>
            <a:pPr marL="0" indent="0">
              <a:buNone/>
            </a:pPr>
            <a:endParaRPr lang="en-US" sz="2800" b="1" dirty="0" smtClean="0">
              <a:solidFill>
                <a:schemeClr val="tx1"/>
              </a:solidFill>
            </a:endParaRPr>
          </a:p>
          <a:p>
            <a:r>
              <a:rPr lang="en-US" sz="2800" b="1" dirty="0" smtClean="0">
                <a:solidFill>
                  <a:schemeClr val="tx1"/>
                </a:solidFill>
              </a:rPr>
              <a:t>Maximum # of students – 123</a:t>
            </a:r>
          </a:p>
          <a:p>
            <a:pPr marL="0" indent="0">
              <a:buNone/>
            </a:pPr>
            <a:endParaRPr lang="en-US" sz="2800" b="1" dirty="0" smtClean="0">
              <a:solidFill>
                <a:schemeClr val="tx1"/>
              </a:solidFill>
            </a:endParaRPr>
          </a:p>
          <a:p>
            <a:r>
              <a:rPr lang="en-US" sz="2800" b="1" dirty="0" smtClean="0">
                <a:solidFill>
                  <a:schemeClr val="tx1"/>
                </a:solidFill>
              </a:rPr>
              <a:t>Total cost - $191,830</a:t>
            </a:r>
          </a:p>
          <a:p>
            <a:pPr marL="0" indent="0">
              <a:buNone/>
            </a:pPr>
            <a:endParaRPr lang="en-US" sz="2800" b="1" dirty="0" smtClean="0">
              <a:solidFill>
                <a:schemeClr val="tx1"/>
              </a:solidFill>
            </a:endParaRPr>
          </a:p>
          <a:p>
            <a:r>
              <a:rPr lang="en-US" sz="2800" b="1" dirty="0" smtClean="0">
                <a:solidFill>
                  <a:schemeClr val="tx1"/>
                </a:solidFill>
              </a:rPr>
              <a:t>Community Action buying classes and providing the adult </a:t>
            </a:r>
            <a:r>
              <a:rPr lang="en-US" sz="2800" b="1" dirty="0" err="1" smtClean="0">
                <a:solidFill>
                  <a:schemeClr val="tx1"/>
                </a:solidFill>
              </a:rPr>
              <a:t>ed</a:t>
            </a:r>
            <a:r>
              <a:rPr lang="en-US" sz="2800" b="1" dirty="0" smtClean="0">
                <a:solidFill>
                  <a:schemeClr val="tx1"/>
                </a:solidFill>
              </a:rPr>
              <a:t> instructor</a:t>
            </a:r>
          </a:p>
          <a:p>
            <a:pPr marL="0" indent="0">
              <a:buNone/>
            </a:pPr>
            <a:endParaRPr lang="en-US" sz="2800" b="1" dirty="0" smtClean="0">
              <a:solidFill>
                <a:schemeClr val="tx1"/>
              </a:solidFill>
            </a:endParaRPr>
          </a:p>
          <a:p>
            <a:r>
              <a:rPr lang="en-US" sz="2800" b="1" dirty="0" smtClean="0">
                <a:solidFill>
                  <a:schemeClr val="tx1"/>
                </a:solidFill>
              </a:rPr>
              <a:t>Training Providers – local community colleges and private training providers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Literacy Council of Williamson </a:t>
            </a:r>
            <a:r>
              <a:rPr lang="en-US" sz="2800" b="1" dirty="0" smtClean="0">
                <a:solidFill>
                  <a:schemeClr val="tx1"/>
                </a:solidFill>
              </a:rPr>
              <a:t>County providing space in Georgetown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2911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5652"/>
            <a:ext cx="8229600" cy="1143000"/>
          </a:xfrm>
        </p:spPr>
        <p:txBody>
          <a:bodyPr>
            <a:noAutofit/>
          </a:bodyPr>
          <a:lstStyle/>
          <a:p>
            <a:r>
              <a:rPr lang="en-US" sz="4400" dirty="0" smtClean="0"/>
              <a:t>IET Classes for 2016-2017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457200" y="1295400"/>
            <a:ext cx="4038600" cy="483076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>
                <a:solidFill>
                  <a:schemeClr val="tx1"/>
                </a:solidFill>
              </a:rPr>
              <a:t>January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/>
              <a:t>CNA </a:t>
            </a:r>
            <a:r>
              <a:rPr lang="en-US" dirty="0"/>
              <a:t>in San Marcos</a:t>
            </a:r>
          </a:p>
          <a:p>
            <a:r>
              <a:rPr lang="en-US" dirty="0" smtClean="0"/>
              <a:t>CNA </a:t>
            </a:r>
            <a:r>
              <a:rPr lang="en-US" dirty="0"/>
              <a:t>in Marble Falls</a:t>
            </a:r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>
                <a:solidFill>
                  <a:schemeClr val="tx1"/>
                </a:solidFill>
              </a:rPr>
              <a:t>February</a:t>
            </a:r>
            <a:endParaRPr lang="en-US" b="1" dirty="0">
              <a:solidFill>
                <a:schemeClr val="tx1"/>
              </a:solidFill>
            </a:endParaRPr>
          </a:p>
          <a:p>
            <a:r>
              <a:rPr lang="en-US" dirty="0"/>
              <a:t>HVAC in Georgetown</a:t>
            </a:r>
          </a:p>
          <a:p>
            <a:r>
              <a:rPr lang="en-US" dirty="0"/>
              <a:t>Medical Office Support in San Marcos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07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>
                <a:solidFill>
                  <a:schemeClr val="tx1"/>
                </a:solidFill>
              </a:rPr>
              <a:t>March </a:t>
            </a:r>
          </a:p>
          <a:p>
            <a:r>
              <a:rPr lang="en-US" dirty="0" smtClean="0"/>
              <a:t>CNA in </a:t>
            </a:r>
            <a:r>
              <a:rPr lang="en-US" dirty="0"/>
              <a:t>San Marcos</a:t>
            </a:r>
          </a:p>
          <a:p>
            <a:r>
              <a:rPr lang="en-US" dirty="0" smtClean="0"/>
              <a:t>CNA </a:t>
            </a:r>
            <a:r>
              <a:rPr lang="en-US" dirty="0"/>
              <a:t>Aide in Round </a:t>
            </a:r>
            <a:r>
              <a:rPr lang="en-US" dirty="0" smtClean="0"/>
              <a:t>Rock</a:t>
            </a:r>
          </a:p>
          <a:p>
            <a:r>
              <a:rPr lang="en-US" dirty="0" smtClean="0"/>
              <a:t>Maintenance &amp; Repair in </a:t>
            </a:r>
            <a:r>
              <a:rPr lang="en-US" dirty="0"/>
              <a:t>G</a:t>
            </a:r>
            <a:r>
              <a:rPr lang="en-US" dirty="0" smtClean="0"/>
              <a:t>eorgetown</a:t>
            </a:r>
            <a:endParaRPr lang="en-US" dirty="0"/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>
                <a:solidFill>
                  <a:schemeClr val="tx1"/>
                </a:solidFill>
              </a:rPr>
              <a:t>April</a:t>
            </a:r>
            <a:endParaRPr lang="en-US" b="1" dirty="0">
              <a:solidFill>
                <a:schemeClr val="tx1"/>
              </a:solidFill>
            </a:endParaRPr>
          </a:p>
          <a:p>
            <a:r>
              <a:rPr lang="en-US" dirty="0"/>
              <a:t>2 </a:t>
            </a:r>
            <a:r>
              <a:rPr lang="en-US" dirty="0" smtClean="0"/>
              <a:t>CNAs </a:t>
            </a:r>
            <a:r>
              <a:rPr lang="en-US" dirty="0"/>
              <a:t>in San Marcos (day </a:t>
            </a:r>
            <a:r>
              <a:rPr lang="en-US" dirty="0" smtClean="0"/>
              <a:t>&amp; evening)</a:t>
            </a:r>
            <a:endParaRPr lang="en-US" dirty="0"/>
          </a:p>
          <a:p>
            <a:r>
              <a:rPr lang="en-US" dirty="0"/>
              <a:t>Intro to Office Occupations in Elgin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2358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34898"/>
            <a:ext cx="8229600" cy="1600200"/>
          </a:xfrm>
        </p:spPr>
        <p:txBody>
          <a:bodyPr/>
          <a:lstStyle/>
          <a:p>
            <a:r>
              <a:rPr lang="en-US" sz="4400" dirty="0" smtClean="0"/>
              <a:t>Next Steps in </a:t>
            </a:r>
            <a:r>
              <a:rPr lang="en-US" sz="4400" dirty="0"/>
              <a:t>R</a:t>
            </a:r>
            <a:r>
              <a:rPr lang="en-US" sz="4400" dirty="0" smtClean="0"/>
              <a:t>ural Capital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057" y="1524000"/>
            <a:ext cx="8229600" cy="4167265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Refine referral process</a:t>
            </a:r>
          </a:p>
          <a:p>
            <a:endParaRPr lang="en-US" sz="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Work group to design common orientation</a:t>
            </a:r>
          </a:p>
          <a:p>
            <a:endParaRPr lang="en-US" sz="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Continue staff training </a:t>
            </a:r>
          </a:p>
          <a:p>
            <a:endParaRPr lang="en-US" sz="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Strengthening pipelines for sharing customers</a:t>
            </a:r>
          </a:p>
          <a:p>
            <a:endParaRPr lang="en-US" sz="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Assist partner agencies to meet performance expectations – VR and AEL</a:t>
            </a:r>
          </a:p>
          <a:p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3145598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In the end…..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endParaRPr lang="en-US" sz="3200" dirty="0" smtClean="0"/>
          </a:p>
          <a:p>
            <a:r>
              <a:rPr lang="en-US" sz="3200" dirty="0" smtClean="0">
                <a:solidFill>
                  <a:schemeClr val="tx1"/>
                </a:solidFill>
              </a:rPr>
              <a:t>Put the customer first</a:t>
            </a:r>
          </a:p>
          <a:p>
            <a:pPr marL="0" indent="0">
              <a:buNone/>
            </a:pPr>
            <a:endParaRPr lang="en-US" sz="800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Do no harm</a:t>
            </a:r>
          </a:p>
          <a:p>
            <a:endParaRPr lang="en-US" sz="800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Provide a quality hand off</a:t>
            </a:r>
          </a:p>
          <a:p>
            <a:endParaRPr lang="en-US" sz="800" dirty="0" smtClean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S</a:t>
            </a:r>
            <a:r>
              <a:rPr lang="en-US" sz="3200" dirty="0" smtClean="0">
                <a:solidFill>
                  <a:schemeClr val="tx1"/>
                </a:solidFill>
              </a:rPr>
              <a:t>ay what we will do and do what we say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688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dirty="0" smtClean="0"/>
              <a:t>Partner Support</a:t>
            </a:r>
            <a:endParaRPr lang="en-US" dirty="0"/>
          </a:p>
        </p:txBody>
      </p:sp>
      <p:pic>
        <p:nvPicPr>
          <p:cNvPr id="2050" name="Picture 2" title="Partner Suppor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7848599" cy="475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1046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Southeast Texas Workforce Solutions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Pamela Wise</a:t>
            </a:r>
          </a:p>
          <a:p>
            <a:r>
              <a:rPr lang="en-US" dirty="0" smtClean="0"/>
              <a:t>Brenda Schofield</a:t>
            </a:r>
          </a:p>
          <a:p>
            <a:r>
              <a:rPr lang="en-US"/>
              <a:t>Terrya Norsworthy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804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 title="Collaboration and Integration"/>
          <p:cNvSpPr/>
          <p:nvPr/>
        </p:nvSpPr>
        <p:spPr>
          <a:xfrm>
            <a:off x="56675" y="48567"/>
            <a:ext cx="9010500" cy="6735600"/>
          </a:xfrm>
          <a:prstGeom prst="rect">
            <a:avLst/>
          </a:prstGeom>
          <a:noFill/>
          <a:ln w="1143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666666"/>
              </a:solidFill>
            </a:endParaRPr>
          </a:p>
        </p:txBody>
      </p:sp>
      <p:pic>
        <p:nvPicPr>
          <p:cNvPr id="4" name="Picture 3" title="Teamwork Phot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70" y="1332109"/>
            <a:ext cx="3916757" cy="3414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849087" y="634484"/>
            <a:ext cx="721256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Collaboration and Integration</a:t>
            </a:r>
            <a:endParaRPr lang="en-US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95515" y="4746848"/>
            <a:ext cx="48890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Region 5 Education Service Center </a:t>
            </a:r>
          </a:p>
          <a:p>
            <a:pPr algn="ctr"/>
            <a:r>
              <a:rPr lang="en-US" b="1" dirty="0" smtClean="0"/>
              <a:t>and</a:t>
            </a:r>
          </a:p>
          <a:p>
            <a:pPr algn="ctr"/>
            <a:r>
              <a:rPr lang="en-US" b="1" dirty="0" smtClean="0"/>
              <a:t>Workforce Solutions Southeast Texas 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213652" y="5820355"/>
            <a:ext cx="26965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TALAE February 1, 2017</a:t>
            </a:r>
            <a:endParaRPr lang="en-US" sz="1200" b="1" dirty="0"/>
          </a:p>
        </p:txBody>
      </p:sp>
      <p:sp>
        <p:nvSpPr>
          <p:cNvPr id="6" name="Title 5" hidden="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Collaboration and Integration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68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35" y="406401"/>
            <a:ext cx="3881340" cy="889000"/>
          </a:xfrm>
        </p:spPr>
        <p:txBody>
          <a:bodyPr/>
          <a:lstStyle/>
          <a:p>
            <a:r>
              <a:rPr lang="en-US" sz="3200" dirty="0" smtClean="0"/>
              <a:t>Where we started…</a:t>
            </a:r>
            <a:endParaRPr lang="en-US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038600" y="1295400"/>
            <a:ext cx="4239475" cy="439061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High School Equivalency (HSE)classes with former provider and…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The need of 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something better</a:t>
            </a:r>
            <a:r>
              <a:rPr lang="en-US" sz="2400" dirty="0" smtClean="0"/>
              <a:t>: </a:t>
            </a:r>
          </a:p>
          <a:p>
            <a:pPr lvl="1"/>
            <a:r>
              <a:rPr lang="en-US" sz="2200" i="1" dirty="0" smtClean="0">
                <a:solidFill>
                  <a:srgbClr val="0070C0"/>
                </a:solidFill>
              </a:rPr>
              <a:t>Accountability</a:t>
            </a:r>
          </a:p>
          <a:p>
            <a:pPr lvl="1"/>
            <a:r>
              <a:rPr lang="en-US" sz="2200" i="1" dirty="0" smtClean="0">
                <a:solidFill>
                  <a:srgbClr val="0070C0"/>
                </a:solidFill>
              </a:rPr>
              <a:t>Reliability</a:t>
            </a:r>
          </a:p>
          <a:p>
            <a:pPr lvl="1"/>
            <a:r>
              <a:rPr lang="en-US" sz="2200" i="1" dirty="0" smtClean="0">
                <a:solidFill>
                  <a:srgbClr val="0070C0"/>
                </a:solidFill>
              </a:rPr>
              <a:t>Consistency and Structure</a:t>
            </a:r>
          </a:p>
          <a:p>
            <a:pPr lvl="1"/>
            <a:r>
              <a:rPr lang="en-US" sz="2200" i="1" dirty="0" smtClean="0">
                <a:solidFill>
                  <a:srgbClr val="0070C0"/>
                </a:solidFill>
              </a:rPr>
              <a:t>Delivery and Support</a:t>
            </a:r>
          </a:p>
          <a:p>
            <a:pPr lvl="1"/>
            <a:endParaRPr lang="en-US" sz="2200" i="1" dirty="0"/>
          </a:p>
          <a:p>
            <a:pPr marL="457200" lvl="1" indent="0">
              <a:buNone/>
            </a:pPr>
            <a:r>
              <a:rPr lang="en-US" sz="2200" i="1" dirty="0" smtClean="0"/>
              <a:t>Region 5 ESC receives AEL grant in July 2014</a:t>
            </a:r>
          </a:p>
          <a:p>
            <a:pPr lvl="1"/>
            <a:endParaRPr lang="en-US" sz="2200" i="1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" name="Picture 2" title="Solutions Here Logo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5486400"/>
            <a:ext cx="1497662" cy="1217500"/>
          </a:xfrm>
          <a:prstGeom prst="rect">
            <a:avLst/>
          </a:prstGeom>
        </p:spPr>
      </p:pic>
      <p:pic>
        <p:nvPicPr>
          <p:cNvPr id="1027" name="Picture 3" descr="https://static1.squarespace.com/static/5430da84e4b096aeb94a0050/t/547b921ee4b010fe66b9c736/1417384478724/mag-glass.jpg" title="Solution Pictu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2819400"/>
            <a:ext cx="3206750" cy="340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ontrols>
      <mc:AlternateContent xmlns:mc="http://schemas.openxmlformats.org/markup-compatibility/2006">
        <mc:Choice xmlns:v="urn:schemas-microsoft-com:vml" Requires="v">
          <p:control spid="1040" name="DefaultOcx" r:id="rId2" imgW="257040" imgH="304920"/>
        </mc:Choice>
        <mc:Fallback>
          <p:control name="DefaultOcx" r:id="rId2" imgW="257040" imgH="304920">
            <p:pic>
              <p:nvPicPr>
                <p:cNvPr id="5" name="DefaultOcx" title="box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0" y="0"/>
                  <a:ext cx="1371600" cy="4064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03070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28601"/>
            <a:ext cx="3955500" cy="762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Teamwork begins!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066800"/>
            <a:ext cx="3999900" cy="5334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 smtClean="0">
                <a:solidFill>
                  <a:schemeClr val="tx2"/>
                </a:solidFill>
              </a:rPr>
              <a:t>What does Southeast Texas need: </a:t>
            </a:r>
          </a:p>
          <a:p>
            <a:pPr marL="0" indent="0">
              <a:buNone/>
            </a:pPr>
            <a:endParaRPr lang="en-US" sz="2000" b="1" dirty="0">
              <a:solidFill>
                <a:schemeClr val="tx2"/>
              </a:solidFill>
            </a:endParaRPr>
          </a:p>
          <a:p>
            <a:r>
              <a:rPr lang="en-US" sz="2000" b="1" dirty="0" smtClean="0"/>
              <a:t>Where will services be delivered?</a:t>
            </a:r>
          </a:p>
          <a:p>
            <a:r>
              <a:rPr lang="en-US" sz="2000" b="1" dirty="0" smtClean="0"/>
              <a:t>How do we INTEGRATE service delivery to: </a:t>
            </a:r>
          </a:p>
          <a:p>
            <a:pPr marL="0" indent="0">
              <a:buNone/>
            </a:pPr>
            <a:endParaRPr lang="en-US" sz="2000" b="1" dirty="0"/>
          </a:p>
          <a:p>
            <a:pPr lvl="1"/>
            <a:r>
              <a:rPr lang="en-US" sz="2000" b="1" dirty="0"/>
              <a:t>H</a:t>
            </a:r>
            <a:r>
              <a:rPr lang="en-US" sz="2000" b="1" dirty="0" smtClean="0"/>
              <a:t>elp customers get their HSE?</a:t>
            </a:r>
          </a:p>
          <a:p>
            <a:pPr marL="457200" lvl="1" indent="0">
              <a:buNone/>
            </a:pPr>
            <a:endParaRPr lang="en-US" sz="2000" b="1" dirty="0" smtClean="0"/>
          </a:p>
          <a:p>
            <a:pPr lvl="1"/>
            <a:r>
              <a:rPr lang="en-US" sz="2000" b="1" dirty="0" smtClean="0"/>
              <a:t>Go on to higher education – CAREER Pathway</a:t>
            </a:r>
          </a:p>
          <a:p>
            <a:pPr marL="457200" lvl="1" indent="0">
              <a:buNone/>
            </a:pPr>
            <a:endParaRPr lang="en-US" sz="2000" b="1" dirty="0" smtClean="0"/>
          </a:p>
          <a:p>
            <a:pPr lvl="1"/>
            <a:r>
              <a:rPr lang="en-US" sz="2000" b="1" dirty="0" smtClean="0"/>
              <a:t>Get </a:t>
            </a:r>
            <a:r>
              <a:rPr lang="en-US" sz="2000" b="1" dirty="0"/>
              <a:t>a portable credential or </a:t>
            </a:r>
            <a:r>
              <a:rPr lang="en-US" sz="2000" b="1" dirty="0" smtClean="0"/>
              <a:t>certificate</a:t>
            </a:r>
          </a:p>
          <a:p>
            <a:pPr marL="457200" lvl="1" indent="0">
              <a:buNone/>
            </a:pPr>
            <a:endParaRPr lang="en-US" sz="2000" b="1" dirty="0" smtClean="0"/>
          </a:p>
          <a:p>
            <a:pPr lvl="1"/>
            <a:r>
              <a:rPr lang="en-US" sz="2000" b="1" dirty="0" smtClean="0"/>
              <a:t>Get a JOB</a:t>
            </a:r>
          </a:p>
          <a:p>
            <a:pPr marL="285750" lvl="2" indent="-285750">
              <a:buFont typeface="Arial" charset="0"/>
              <a:buChar char="•"/>
            </a:pPr>
            <a:endParaRPr lang="en-US" dirty="0"/>
          </a:p>
          <a:p>
            <a:pPr marL="285750" lvl="2" indent="-285750">
              <a:buFont typeface="Arial" charset="0"/>
              <a:buChar char="•"/>
            </a:pPr>
            <a:endParaRPr lang="en-US" dirty="0" smtClean="0"/>
          </a:p>
          <a:p>
            <a:pPr marL="285750" lvl="8" indent="-285750">
              <a:buFont typeface="Arial" charset="0"/>
              <a:buChar char="•"/>
            </a:pPr>
            <a:endParaRPr lang="en-US" dirty="0"/>
          </a:p>
        </p:txBody>
      </p:sp>
      <p:pic>
        <p:nvPicPr>
          <p:cNvPr id="5" name="Picture 4" title="Earn Your GED Fly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684386"/>
            <a:ext cx="2270139" cy="4005908"/>
          </a:xfrm>
          <a:prstGeom prst="rect">
            <a:avLst/>
          </a:prstGeom>
        </p:spPr>
      </p:pic>
      <p:pic>
        <p:nvPicPr>
          <p:cNvPr id="6" name="Shape 55" descr="unnamed (1).fw.png" title="Region 5 Log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800" y="2673069"/>
            <a:ext cx="2091612" cy="1979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title="Workforce Solutions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520701"/>
            <a:ext cx="3890964" cy="1974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560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dirty="0" smtClean="0"/>
              <a:t>Partnership Challenges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>
                <a:solidFill>
                  <a:schemeClr val="tx2"/>
                </a:solidFill>
              </a:rPr>
              <a:t>Needed Outreach:</a:t>
            </a:r>
          </a:p>
          <a:p>
            <a:pPr marL="0" indent="0">
              <a:buNone/>
            </a:pPr>
            <a:endParaRPr lang="en-US" sz="2000" b="1" dirty="0">
              <a:solidFill>
                <a:schemeClr val="tx2"/>
              </a:solidFill>
            </a:endParaRP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Advertise/educate customers and the public about adult education co-location in workforce center environment </a:t>
            </a:r>
          </a:p>
          <a:p>
            <a:pPr marL="0" lvl="1" indent="0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Advertise/educate customers and public about additional easily-accessible AEL classes located throughout Southeast Texas. </a:t>
            </a:r>
          </a:p>
          <a:p>
            <a:pPr lvl="1"/>
            <a:endParaRPr lang="en-US" sz="1800" dirty="0">
              <a:solidFill>
                <a:schemeClr val="tx1"/>
              </a:solidFill>
            </a:endParaRP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Advertise/educate customers and the public about additional AEL services available…not just High School Equivalency anymore!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33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828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/>
              <a:t>Solutions 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Autofit/>
          </a:bodyPr>
          <a:lstStyle/>
          <a:p>
            <a:pPr lvl="1">
              <a:lnSpc>
                <a:spcPct val="110000"/>
              </a:lnSpc>
            </a:pPr>
            <a:r>
              <a:rPr lang="en-US" sz="1800" dirty="0">
                <a:solidFill>
                  <a:schemeClr val="tx1"/>
                </a:solidFill>
              </a:rPr>
              <a:t>Launched  social media campaign utilizing Job BRIEF, an electronic newsletter, Facebook, TWITTER, and LinkedIn</a:t>
            </a:r>
          </a:p>
          <a:p>
            <a:pPr marL="457200" lvl="1" indent="0">
              <a:lnSpc>
                <a:spcPct val="110000"/>
              </a:lnSpc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Provides link to AEL website via Workforce Solutions SETX website </a:t>
            </a:r>
          </a:p>
          <a:p>
            <a:pPr marL="457200" lvl="1" indent="0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Main telephone number to Workforce Solutions takes messages and transfers calls to AEL</a:t>
            </a:r>
          </a:p>
          <a:p>
            <a:pPr lvl="1">
              <a:lnSpc>
                <a:spcPct val="150000"/>
              </a:lnSpc>
            </a:pPr>
            <a:r>
              <a:rPr lang="en-US" sz="1800" dirty="0">
                <a:solidFill>
                  <a:schemeClr val="tx1"/>
                </a:solidFill>
              </a:rPr>
              <a:t>Advertised in newspaper/ flyers/multi-media</a:t>
            </a: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Region 5 attended several meetings with Board and contractor staff to discuss issues and communicate effective resolutions.  </a:t>
            </a:r>
          </a:p>
          <a:p>
            <a:pPr marL="457200" lvl="1" indent="0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Face-to-face orientation for clients/ potential AEL students</a:t>
            </a:r>
          </a:p>
          <a:p>
            <a:pPr marL="457200" lvl="1" indent="0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sz="1800" dirty="0">
                <a:solidFill>
                  <a:schemeClr val="tx1"/>
                </a:solidFill>
              </a:rPr>
              <a:t>Developed </a:t>
            </a:r>
            <a:r>
              <a:rPr lang="en-US" sz="1800" dirty="0" smtClean="0">
                <a:solidFill>
                  <a:schemeClr val="tx1"/>
                </a:solidFill>
              </a:rPr>
              <a:t>Memorandum of Understanding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43427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304801"/>
            <a:ext cx="8520600" cy="914400"/>
          </a:xfrm>
        </p:spPr>
        <p:txBody>
          <a:bodyPr/>
          <a:lstStyle/>
          <a:p>
            <a:r>
              <a:rPr lang="en-US" dirty="0" smtClean="0"/>
              <a:t>Work It!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366728" y="1536632"/>
            <a:ext cx="4465573" cy="49403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Memorandum of </a:t>
            </a:r>
            <a:r>
              <a:rPr lang="en-US" sz="1800" dirty="0" smtClean="0">
                <a:solidFill>
                  <a:schemeClr val="tx2"/>
                </a:solidFill>
              </a:rPr>
              <a:t>Understanding </a:t>
            </a:r>
            <a:r>
              <a:rPr lang="en-US" sz="1800" dirty="0" smtClean="0"/>
              <a:t>(MOU)</a:t>
            </a:r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r>
              <a:rPr lang="en-US" sz="1800" dirty="0" smtClean="0">
                <a:solidFill>
                  <a:schemeClr val="tx2"/>
                </a:solidFill>
              </a:rPr>
              <a:t>Purpose: establish guidelines for cooperative working relationship</a:t>
            </a:r>
          </a:p>
          <a:p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Provide program services to youth/out-of-school adults</a:t>
            </a:r>
          </a:p>
          <a:p>
            <a:pPr marL="0" indent="0">
              <a:buNone/>
            </a:pPr>
            <a:endParaRPr lang="en-US" sz="18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Adult Basic Education and Literacy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ASE and HS equivalency classes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English as a Second Language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Other services including </a:t>
            </a:r>
            <a:r>
              <a:rPr lang="en-US" sz="1800" dirty="0">
                <a:solidFill>
                  <a:schemeClr val="tx1"/>
                </a:solidFill>
              </a:rPr>
              <a:t>D</a:t>
            </a:r>
            <a:r>
              <a:rPr lang="en-US" sz="1800" dirty="0" smtClean="0">
                <a:solidFill>
                  <a:schemeClr val="tx1"/>
                </a:solidFill>
              </a:rPr>
              <a:t>igital literacy, Financial literacy, Family literacy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Transition to Employment/Higher education</a:t>
            </a:r>
          </a:p>
          <a:p>
            <a:endParaRPr lang="en-US" sz="1800" dirty="0"/>
          </a:p>
        </p:txBody>
      </p:sp>
      <p:sp>
        <p:nvSpPr>
          <p:cNvPr id="5" name="Documents"/>
          <p:cNvSpPr>
            <a:spLocks noEditPoints="1" noChangeArrowheads="1"/>
          </p:cNvSpPr>
          <p:nvPr/>
        </p:nvSpPr>
        <p:spPr bwMode="auto">
          <a:xfrm rot="20747128">
            <a:off x="673383" y="2730310"/>
            <a:ext cx="2498129" cy="3121464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dirty="0" smtClean="0">
              <a:latin typeface="AR DELANEY" panose="02000000000000000000" pitchFamily="2" charset="0"/>
            </a:endParaRPr>
          </a:p>
          <a:p>
            <a:pPr algn="ctr"/>
            <a:r>
              <a:rPr lang="en-US" dirty="0" smtClean="0">
                <a:latin typeface="AR DELANEY" panose="02000000000000000000" pitchFamily="2" charset="0"/>
              </a:rPr>
              <a:t>Memorandum </a:t>
            </a:r>
            <a:r>
              <a:rPr lang="en-US" dirty="0">
                <a:latin typeface="AR DELANEY" panose="02000000000000000000" pitchFamily="2" charset="0"/>
              </a:rPr>
              <a:t>of Understanding</a:t>
            </a:r>
          </a:p>
        </p:txBody>
      </p:sp>
    </p:spTree>
    <p:extLst>
      <p:ext uri="{BB962C8B-B14F-4D97-AF65-F5344CB8AC3E}">
        <p14:creationId xmlns:p14="http://schemas.microsoft.com/office/powerpoint/2010/main" val="207222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sz="4000" dirty="0" smtClean="0"/>
              <a:t>MOU—SETX Responsibilities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91200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>
                <a:solidFill>
                  <a:schemeClr val="tx1"/>
                </a:solidFill>
              </a:rPr>
              <a:t>Provide adult education information to job seekers at all three Workforce locations where students are </a:t>
            </a:r>
            <a:r>
              <a:rPr lang="en-US" sz="1800" dirty="0" smtClean="0">
                <a:solidFill>
                  <a:schemeClr val="tx1"/>
                </a:solidFill>
              </a:rPr>
              <a:t>co-enrolled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en-US" sz="1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800" dirty="0" smtClean="0">
                <a:solidFill>
                  <a:schemeClr val="tx1"/>
                </a:solidFill>
              </a:rPr>
              <a:t>Provide </a:t>
            </a:r>
            <a:r>
              <a:rPr lang="en-US" sz="1800" dirty="0">
                <a:solidFill>
                  <a:schemeClr val="tx1"/>
                </a:solidFill>
              </a:rPr>
              <a:t>info on job placement &amp; employment-related services including job-search, utilizing Work in Texas.com for job matching, resume preparation, interviewing </a:t>
            </a:r>
            <a:r>
              <a:rPr lang="en-US" sz="1800" dirty="0" smtClean="0">
                <a:solidFill>
                  <a:schemeClr val="tx1"/>
                </a:solidFill>
              </a:rPr>
              <a:t>techniques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800" dirty="0" smtClean="0">
                <a:solidFill>
                  <a:schemeClr val="tx1"/>
                </a:solidFill>
              </a:rPr>
              <a:t>Provide </a:t>
            </a:r>
            <a:r>
              <a:rPr lang="en-US" sz="1800" dirty="0">
                <a:solidFill>
                  <a:schemeClr val="tx1"/>
                </a:solidFill>
              </a:rPr>
              <a:t>access to current labor market info which identifies targeted occupations, skills required for high demand/ high wage jobs, and local, regional, and national employment trends</a:t>
            </a:r>
            <a:r>
              <a:rPr lang="en-US" sz="18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800" dirty="0" smtClean="0">
                <a:solidFill>
                  <a:schemeClr val="tx1"/>
                </a:solidFill>
              </a:rPr>
              <a:t>Provide </a:t>
            </a:r>
            <a:r>
              <a:rPr lang="en-US" sz="1800" dirty="0">
                <a:solidFill>
                  <a:schemeClr val="tx1"/>
                </a:solidFill>
              </a:rPr>
              <a:t>space and lab equipment for AEL classes in all three workforce centers</a:t>
            </a:r>
          </a:p>
          <a:p>
            <a:pPr marL="0" indent="0">
              <a:buNone/>
            </a:pPr>
            <a:endParaRPr lang="en-US" sz="2400" b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07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sz="4800" dirty="0" smtClean="0"/>
              <a:t>MOU- AEL Responsibilities </a:t>
            </a:r>
            <a:endParaRPr lang="en-US" sz="4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Provide AEL orientation, assessment, and instruction in all three Workforce Centers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Provide TABE testing for all workforce customers: This helps AEL recruit new students and helps Workforce customers to gain knowledge of available classes and services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Coordinate services for joint </a:t>
            </a:r>
            <a:r>
              <a:rPr lang="en-US" dirty="0" smtClean="0">
                <a:solidFill>
                  <a:schemeClr val="tx1"/>
                </a:solidFill>
              </a:rPr>
              <a:t>customers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i="1" u="sng" dirty="0">
                <a:solidFill>
                  <a:schemeClr val="tx1"/>
                </a:solidFill>
              </a:rPr>
              <a:t>Added value of coordination</a:t>
            </a:r>
            <a:r>
              <a:rPr lang="en-US" i="1" u="sng" dirty="0">
                <a:solidFill>
                  <a:schemeClr val="tx1"/>
                </a:solidFill>
              </a:rPr>
              <a:t>:</a:t>
            </a:r>
            <a:r>
              <a:rPr lang="en-US" dirty="0">
                <a:solidFill>
                  <a:schemeClr val="tx1"/>
                </a:solidFill>
              </a:rPr>
              <a:t> AEL staff, trained by Workforce Solutions staff, enters participant activities, case notes, services, and outcomes into the TWIST system.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8884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sz="4800" dirty="0" smtClean="0"/>
              <a:t>MOU-Joint Responsibilities</a:t>
            </a:r>
            <a:endParaRPr lang="en-US" sz="4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Coordinate outreach 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Secure confidentiality of records in accordance with applicable laws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Share assessment and cross-referral of clients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Share pertinent information; Exchange documentation, data, and information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Continue monthly work sessions with AEL, WFC contractor, Board, etc. to exchange information, assess activities, outline training and service delivery for common customers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6046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0"/>
            <a:ext cx="8458200" cy="990600"/>
          </a:xfrm>
        </p:spPr>
        <p:txBody>
          <a:bodyPr/>
          <a:lstStyle/>
          <a:p>
            <a:r>
              <a:rPr lang="en-US" sz="4800" dirty="0" smtClean="0"/>
              <a:t>Outcome of MOU Activities</a:t>
            </a:r>
            <a:endParaRPr lang="en-US" sz="4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Activities ensure an integrated, coordinated approach to service delivery that results in shared costs, reduction in duplication of services, and expanded enrollment of AEL customers into WIOA.</a:t>
            </a:r>
          </a:p>
          <a:p>
            <a:pPr marL="0" indent="0">
              <a:buNone/>
            </a:pPr>
            <a:endParaRPr lang="en-US" dirty="0" smtClean="0"/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n-US" dirty="0"/>
              <a:t>fully integrated into service  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n-US" dirty="0"/>
              <a:t>CO-LOCATED 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Workforce Solutions Centers: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n-US" dirty="0"/>
              <a:t>Beaumont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n-US" dirty="0"/>
              <a:t>Port Arthur (includes ESL)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n-US" dirty="0"/>
              <a:t>Orange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4052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Partnership Grants</a:t>
            </a:r>
            <a:endParaRPr lang="en-US" sz="54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Southeast Texas Innovative Partnership Grant</a:t>
            </a:r>
          </a:p>
          <a:p>
            <a:r>
              <a:rPr lang="en-US" dirty="0" smtClean="0"/>
              <a:t>Child Development Associate Credential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14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28601"/>
            <a:ext cx="8520600" cy="762000"/>
          </a:xfrm>
        </p:spPr>
        <p:txBody>
          <a:bodyPr/>
          <a:lstStyle/>
          <a:p>
            <a:r>
              <a:rPr lang="en-US" sz="4000" dirty="0" smtClean="0"/>
              <a:t>Southeast </a:t>
            </a:r>
            <a:r>
              <a:rPr lang="en-US" sz="4000" dirty="0" err="1" smtClean="0"/>
              <a:t>Tx</a:t>
            </a:r>
            <a:r>
              <a:rPr lang="en-US" sz="4000" dirty="0" smtClean="0"/>
              <a:t> Innovative Partnership Grant</a:t>
            </a:r>
            <a:endParaRPr lang="en-US" sz="4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11700" y="1828799"/>
            <a:ext cx="4793700" cy="46482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Paid tuition for </a:t>
            </a:r>
            <a:r>
              <a:rPr lang="en-US" sz="1800" b="1" u="sng" dirty="0">
                <a:solidFill>
                  <a:schemeClr val="tx2"/>
                </a:solidFill>
              </a:rPr>
              <a:t>28</a:t>
            </a:r>
            <a:r>
              <a:rPr lang="en-US" sz="1800" b="1" dirty="0">
                <a:solidFill>
                  <a:schemeClr val="tx2"/>
                </a:solidFill>
              </a:rPr>
              <a:t> AEL students to attend local workforce training classes</a:t>
            </a:r>
          </a:p>
          <a:p>
            <a:r>
              <a:rPr lang="en-US" sz="1800" dirty="0">
                <a:solidFill>
                  <a:schemeClr val="tx1"/>
                </a:solidFill>
              </a:rPr>
              <a:t>acceptance included student application, essay and teacher evaluations</a:t>
            </a:r>
          </a:p>
          <a:p>
            <a:r>
              <a:rPr lang="en-US" sz="1800" dirty="0">
                <a:solidFill>
                  <a:schemeClr val="tx1"/>
                </a:solidFill>
              </a:rPr>
              <a:t>Provided Paid Work Experience for students who successfully completed training</a:t>
            </a:r>
          </a:p>
          <a:p>
            <a:r>
              <a:rPr lang="en-US" sz="1800" dirty="0">
                <a:solidFill>
                  <a:schemeClr val="tx1"/>
                </a:solidFill>
              </a:rPr>
              <a:t>Students remained co-enrolled in AEL while attending training classes and/or participating in Paid Work Experience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AEL provided remediation; training was provided by community colleges:</a:t>
            </a:r>
          </a:p>
          <a:p>
            <a:r>
              <a:rPr lang="en-US" sz="1900" dirty="0">
                <a:solidFill>
                  <a:schemeClr val="tx1"/>
                </a:solidFill>
              </a:rPr>
              <a:t>Lamar Institute of Technology (LIT)</a:t>
            </a:r>
          </a:p>
          <a:p>
            <a:r>
              <a:rPr lang="en-US" sz="1900" dirty="0">
                <a:solidFill>
                  <a:schemeClr val="tx1"/>
                </a:solidFill>
              </a:rPr>
              <a:t>Lamar State College Port Arthur</a:t>
            </a:r>
          </a:p>
          <a:p>
            <a:r>
              <a:rPr lang="en-US" sz="1900" dirty="0">
                <a:solidFill>
                  <a:schemeClr val="tx1"/>
                </a:solidFill>
              </a:rPr>
              <a:t>Southeast Texas Career Institute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5562600" y="1676399"/>
            <a:ext cx="3269700" cy="4800601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>
                <a:solidFill>
                  <a:srgbClr val="7030A0"/>
                </a:solidFill>
              </a:rPr>
              <a:t>Training included</a:t>
            </a:r>
            <a:r>
              <a:rPr lang="en-US" sz="1800" b="1" dirty="0" smtClean="0">
                <a:solidFill>
                  <a:srgbClr val="7030A0"/>
                </a:solidFill>
              </a:rPr>
              <a:t>:</a:t>
            </a:r>
          </a:p>
          <a:p>
            <a:pPr marL="0" indent="0">
              <a:buNone/>
            </a:pPr>
            <a:endParaRPr lang="en-US" b="1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</a:rPr>
              <a:t>Automotive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</a:rPr>
              <a:t>Logistics Technician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</a:rPr>
              <a:t>Building Construction/Maintenance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</a:rPr>
              <a:t>Commercial Driving (CDL)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</a:rPr>
              <a:t>Child Care Professional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</a:rPr>
              <a:t>Medical Billing/Coding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</a:rPr>
              <a:t>Welders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</a:rPr>
              <a:t>Phlebotomist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</a:rPr>
              <a:t>Pharmacy Tech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32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24000"/>
          </a:xfrm>
        </p:spPr>
        <p:txBody>
          <a:bodyPr/>
          <a:lstStyle/>
          <a:p>
            <a:r>
              <a:rPr lang="en-US" sz="4400" dirty="0" smtClean="0"/>
              <a:t>Child Development Associate Credential</a:t>
            </a:r>
            <a:endParaRPr lang="en-US" sz="44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524000"/>
            <a:ext cx="6477000" cy="46021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Through a grant from TWC, Workforce Solutions SETX Board provided  funds </a:t>
            </a:r>
            <a:r>
              <a:rPr lang="en-US" b="1" dirty="0" smtClean="0">
                <a:solidFill>
                  <a:srgbClr val="0070C0"/>
                </a:solidFill>
              </a:rPr>
              <a:t>for…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75 participants to earn a CDA Credential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Participants were co-enrolled in AEL classes and in the Child Care Associates program at LIT. This added 75 students to AEL’s enrollment for the year.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Participants received incentive of $1000 upon completion of CDA credential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 descr="https://www.employersforchildcare.org/app/uploads/2016/09/woman_and_girl_with_building_blocks-1024x750.jpg" title="Mother and Daught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8955">
            <a:off x="6494735" y="5007624"/>
            <a:ext cx="2158569" cy="158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60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Integration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AEL Provider—Region 5 ESC</a:t>
            </a:r>
          </a:p>
          <a:p>
            <a:r>
              <a:rPr lang="en-US" dirty="0" smtClean="0"/>
              <a:t>Board Partner—Southeast </a:t>
            </a:r>
            <a:r>
              <a:rPr lang="en-US" dirty="0" err="1" smtClean="0"/>
              <a:t>Tx</a:t>
            </a:r>
            <a:r>
              <a:rPr lang="en-US" dirty="0" smtClean="0"/>
              <a:t> Workforce Solutions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3927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sz="4800" dirty="0" smtClean="0"/>
              <a:t>AEL Integration Benefits</a:t>
            </a:r>
            <a:endParaRPr lang="en-US" sz="48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Over 220 students are currently enrolled in Workforce Center classes</a:t>
            </a:r>
          </a:p>
          <a:p>
            <a:r>
              <a:rPr lang="en-US" dirty="0">
                <a:solidFill>
                  <a:schemeClr val="tx1"/>
                </a:solidFill>
              </a:rPr>
              <a:t>95% of tested students made a GAIN on progress test</a:t>
            </a:r>
          </a:p>
          <a:p>
            <a:endParaRPr lang="en-US" sz="1400" dirty="0"/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Integration assists AEL to meet/exceed annual enrollment targets:</a:t>
            </a:r>
          </a:p>
          <a:p>
            <a:r>
              <a:rPr lang="en-US" dirty="0">
                <a:solidFill>
                  <a:schemeClr val="tx1"/>
                </a:solidFill>
              </a:rPr>
              <a:t>75% of annual AEL target was met by Dec 31</a:t>
            </a:r>
            <a:r>
              <a:rPr lang="en-US" baseline="30000" dirty="0">
                <a:solidFill>
                  <a:schemeClr val="tx1"/>
                </a:solidFill>
              </a:rPr>
              <a:t>st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r>
              <a:rPr lang="en-US" dirty="0">
                <a:solidFill>
                  <a:schemeClr val="tx1"/>
                </a:solidFill>
              </a:rPr>
              <a:t>Career Pathways annual target has already been met and almost doubled</a:t>
            </a:r>
          </a:p>
          <a:p>
            <a:r>
              <a:rPr lang="en-US" dirty="0">
                <a:solidFill>
                  <a:schemeClr val="tx1"/>
                </a:solidFill>
              </a:rPr>
              <a:t>Transitions target has already been met and more than doubled</a:t>
            </a:r>
          </a:p>
          <a:p>
            <a:endParaRPr lang="en-US" sz="1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Joint participation/grant procurement: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latin typeface="Broadway" panose="04040905080B02020502" pitchFamily="82" charset="0"/>
              </a:rPr>
              <a:t>Coming soon: </a:t>
            </a:r>
            <a:r>
              <a:rPr lang="en-US" dirty="0">
                <a:solidFill>
                  <a:schemeClr val="tx1"/>
                </a:solidFill>
              </a:rPr>
              <a:t>Announcement of grant from a</a:t>
            </a:r>
          </a:p>
          <a:p>
            <a:pPr marL="0" indent="0"/>
            <a:r>
              <a:rPr lang="en-US" dirty="0">
                <a:solidFill>
                  <a:schemeClr val="tx1"/>
                </a:solidFill>
              </a:rPr>
              <a:t>Fortune 500 company and matching grant from</a:t>
            </a:r>
          </a:p>
          <a:p>
            <a:pPr marL="0" indent="0"/>
            <a:r>
              <a:rPr lang="en-US" dirty="0">
                <a:solidFill>
                  <a:schemeClr val="tx1"/>
                </a:solidFill>
              </a:rPr>
              <a:t>TWC to bring an exciting Workforce/ AEL </a:t>
            </a:r>
          </a:p>
          <a:p>
            <a:pPr marL="0" indent="0"/>
            <a:r>
              <a:rPr lang="en-US" dirty="0">
                <a:solidFill>
                  <a:schemeClr val="tx1"/>
                </a:solidFill>
              </a:rPr>
              <a:t>opportunity to Southeast Texas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238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/>
          <a:lstStyle/>
          <a:p>
            <a:r>
              <a:rPr lang="en-US" sz="4800" dirty="0" smtClean="0"/>
              <a:t>WSSETX Integration Benefits</a:t>
            </a:r>
            <a:endParaRPr lang="en-US" sz="4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838200"/>
            <a:ext cx="7315200" cy="5638800"/>
          </a:xfrm>
        </p:spPr>
        <p:txBody>
          <a:bodyPr>
            <a:normAutofit fontScale="70000" lnSpcReduction="20000"/>
          </a:bodyPr>
          <a:lstStyle/>
          <a:p>
            <a:pPr marL="285750" indent="-285750"/>
            <a:r>
              <a:rPr lang="en-US" sz="2900" b="1" u="sng" dirty="0">
                <a:solidFill>
                  <a:schemeClr val="tx1"/>
                </a:solidFill>
              </a:rPr>
              <a:t>Better outcomes on training completion and certification </a:t>
            </a:r>
            <a:r>
              <a:rPr lang="en-US" dirty="0">
                <a:solidFill>
                  <a:schemeClr val="tx1"/>
                </a:solidFill>
              </a:rPr>
              <a:t>through enrollment in AEL &amp; Career Pathway classes</a:t>
            </a:r>
          </a:p>
          <a:p>
            <a:pPr marL="285750" indent="-285750"/>
            <a:endParaRPr lang="en-US" dirty="0">
              <a:solidFill>
                <a:schemeClr val="tx1"/>
              </a:solidFill>
            </a:endParaRPr>
          </a:p>
          <a:p>
            <a:pPr marL="285750" indent="-285750"/>
            <a:r>
              <a:rPr lang="en-US" sz="2900" b="1" u="sng" dirty="0">
                <a:solidFill>
                  <a:schemeClr val="tx1"/>
                </a:solidFill>
              </a:rPr>
              <a:t>Transition classes</a:t>
            </a:r>
            <a:r>
              <a:rPr lang="en-US" sz="2900" b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prepared more customers for Higher Ed success and job placement</a:t>
            </a:r>
          </a:p>
          <a:p>
            <a:pPr marL="285750" indent="-285750"/>
            <a:endParaRPr lang="en-US" dirty="0">
              <a:solidFill>
                <a:schemeClr val="tx1"/>
              </a:solidFill>
            </a:endParaRPr>
          </a:p>
          <a:p>
            <a:pPr marL="285750" indent="-285750"/>
            <a:r>
              <a:rPr lang="en-US" sz="2900" b="1" u="sng" dirty="0">
                <a:solidFill>
                  <a:schemeClr val="tx1"/>
                </a:solidFill>
              </a:rPr>
              <a:t>Better job placement</a:t>
            </a:r>
            <a:r>
              <a:rPr lang="en-US" sz="2900" u="sng" dirty="0">
                <a:solidFill>
                  <a:schemeClr val="tx1"/>
                </a:solidFill>
              </a:rPr>
              <a:t>: </a:t>
            </a:r>
            <a:r>
              <a:rPr lang="en-US" dirty="0">
                <a:solidFill>
                  <a:schemeClr val="tx1"/>
                </a:solidFill>
              </a:rPr>
              <a:t>As a result of shared services, customers are  better-prepared to find GOOD PAYING jobs.</a:t>
            </a:r>
          </a:p>
          <a:p>
            <a:pPr marL="285750" indent="-285750"/>
            <a:endParaRPr lang="en-US" dirty="0">
              <a:solidFill>
                <a:schemeClr val="tx1"/>
              </a:solidFill>
            </a:endParaRPr>
          </a:p>
          <a:p>
            <a:r>
              <a:rPr lang="en-US" sz="2900" b="1" u="sng" dirty="0">
                <a:solidFill>
                  <a:schemeClr val="tx1"/>
                </a:solidFill>
              </a:rPr>
              <a:t>More individuals moved into employment</a:t>
            </a:r>
            <a:r>
              <a:rPr lang="en-US" sz="2900" b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with skills and education garnered through successful AEL/ESL completion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sz="2900" b="1" u="sng" dirty="0">
                <a:solidFill>
                  <a:schemeClr val="tx1"/>
                </a:solidFill>
              </a:rPr>
              <a:t>Employer Confidence</a:t>
            </a:r>
            <a:r>
              <a:rPr lang="en-US" sz="2900" u="sng" dirty="0">
                <a:solidFill>
                  <a:schemeClr val="tx1"/>
                </a:solidFill>
              </a:rPr>
              <a:t>: </a:t>
            </a:r>
            <a:r>
              <a:rPr lang="en-US" dirty="0">
                <a:solidFill>
                  <a:schemeClr val="tx1"/>
                </a:solidFill>
              </a:rPr>
              <a:t>Partnership with Region 5 AEL allows employers to be confident that we are their ally in creating a competitive workforce to answer the need for job-ready, skilled workers.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sz="2900" b="1" u="sng" dirty="0">
                <a:solidFill>
                  <a:schemeClr val="tx1"/>
                </a:solidFill>
              </a:rPr>
              <a:t>Attendance/ Success at Workforce Solutions Job Fairs</a:t>
            </a:r>
            <a:r>
              <a:rPr lang="en-US" sz="2900" u="sng" dirty="0">
                <a:solidFill>
                  <a:schemeClr val="tx1"/>
                </a:solidFill>
              </a:rPr>
              <a:t>: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</a:t>
            </a:r>
            <a:r>
              <a:rPr lang="en-US" dirty="0" smtClean="0">
                <a:solidFill>
                  <a:schemeClr val="tx1"/>
                </a:solidFill>
              </a:rPr>
              <a:t>Many </a:t>
            </a:r>
            <a:r>
              <a:rPr lang="en-US" dirty="0">
                <a:solidFill>
                  <a:schemeClr val="tx1"/>
                </a:solidFill>
              </a:rPr>
              <a:t>AEL students have obtained jobs </a:t>
            </a:r>
            <a:r>
              <a:rPr lang="en-US" dirty="0" smtClean="0">
                <a:solidFill>
                  <a:schemeClr val="tx1"/>
                </a:solidFill>
              </a:rPr>
              <a:t>on-the-spot</a:t>
            </a:r>
          </a:p>
          <a:p>
            <a:pPr marL="45720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and </a:t>
            </a:r>
            <a:r>
              <a:rPr lang="en-US" dirty="0" smtClean="0">
                <a:solidFill>
                  <a:schemeClr val="tx1"/>
                </a:solidFill>
              </a:rPr>
              <a:t>through </a:t>
            </a:r>
            <a:r>
              <a:rPr lang="en-US" dirty="0">
                <a:solidFill>
                  <a:schemeClr val="tx1"/>
                </a:solidFill>
              </a:rPr>
              <a:t>subsequent interviews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title="Job Fair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4377">
            <a:off x="6850180" y="5427172"/>
            <a:ext cx="2200275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71747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311700" y="172353"/>
            <a:ext cx="8520600" cy="763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Clr>
                <a:schemeClr val="dk1"/>
              </a:buClr>
              <a:buSzPct val="34375"/>
              <a:buFont typeface="Arial"/>
              <a:buNone/>
            </a:pPr>
            <a:r>
              <a:rPr lang="en" sz="4000" b="1" dirty="0" smtClean="0"/>
              <a:t>Workforce Outcomes: SUCCESS</a:t>
            </a:r>
            <a:endParaRPr lang="en" sz="4000" b="1" dirty="0"/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11700" y="935953"/>
            <a:ext cx="8391546" cy="515588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 smtClean="0">
                <a:solidFill>
                  <a:srgbClr val="00B0F0"/>
                </a:solidFill>
              </a:rPr>
              <a:t>INTEGRATION = Increase in Awareness for AEL and Workforce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 smtClean="0"/>
              <a:t>	</a:t>
            </a:r>
            <a:endParaRPr lang="en-US" dirty="0"/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The partnership with Region 5 helped to implement </a:t>
            </a:r>
            <a:r>
              <a:rPr lang="en-US" sz="2000" b="1" i="1" dirty="0">
                <a:solidFill>
                  <a:srgbClr val="7030A0"/>
                </a:solidFill>
              </a:rPr>
              <a:t>Sharing Solutions</a:t>
            </a:r>
            <a:r>
              <a:rPr lang="en-US" sz="2000" dirty="0">
                <a:solidFill>
                  <a:schemeClr val="tx1"/>
                </a:solidFill>
              </a:rPr>
              <a:t>, our region-wide professional social services group which is comprised of 40+ representatives from various agencies (private and non-profit), education and training institutions. We are able to convene, discuss our challenges as service providers and develop ways to more effectively help those in need in our communities</a:t>
            </a:r>
          </a:p>
        </p:txBody>
      </p:sp>
      <p:sp>
        <p:nvSpPr>
          <p:cNvPr id="91" name="Shape 91"/>
          <p:cNvSpPr txBox="1"/>
          <p:nvPr/>
        </p:nvSpPr>
        <p:spPr>
          <a:xfrm>
            <a:off x="6918925" y="3810000"/>
            <a:ext cx="1299300" cy="51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chemeClr val="lt1"/>
                </a:solidFill>
              </a:rPr>
              <a:t>Actual: 176</a:t>
            </a:r>
          </a:p>
        </p:txBody>
      </p:sp>
      <p:pic>
        <p:nvPicPr>
          <p:cNvPr id="3" name="Picture 2" title="Workforce Solutions Websit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0749">
            <a:off x="1198552" y="4385766"/>
            <a:ext cx="2611932" cy="2269291"/>
          </a:xfrm>
          <a:prstGeom prst="rect">
            <a:avLst/>
          </a:prstGeom>
        </p:spPr>
      </p:pic>
      <p:pic>
        <p:nvPicPr>
          <p:cNvPr id="5" name="Picture 4" title="People at a sessio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328000"/>
            <a:ext cx="2387835" cy="238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91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Shape 96" descr="thank.jpg" title="Thank You Graphic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4258074" y="1752598"/>
            <a:ext cx="4819749" cy="480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Shape 97" title="Hand Written Letter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663" y="1600200"/>
            <a:ext cx="3743325" cy="520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400" b="1" dirty="0" smtClean="0"/>
              <a:t>Customer Outcomes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34270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311700" y="381000"/>
            <a:ext cx="8520600" cy="97596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Clr>
                <a:schemeClr val="dk1"/>
              </a:buClr>
              <a:buSzPct val="34375"/>
              <a:buFont typeface="Arial"/>
              <a:buNone/>
            </a:pPr>
            <a:r>
              <a:rPr lang="en" sz="4000" b="1" dirty="0"/>
              <a:t>Contact Information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298900" cy="4555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b="1" dirty="0" smtClean="0"/>
              <a:t>Pamela </a:t>
            </a:r>
            <a:r>
              <a:rPr lang="en" b="1" dirty="0"/>
              <a:t>Wise </a:t>
            </a:r>
            <a:r>
              <a:rPr lang="en" dirty="0"/>
              <a:t>Workforce Solutions </a:t>
            </a:r>
            <a:r>
              <a:rPr lang="en" dirty="0" smtClean="0"/>
              <a:t>Southeast </a:t>
            </a:r>
            <a:r>
              <a:rPr lang="en" dirty="0"/>
              <a:t>Texas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dirty="0" smtClean="0">
                <a:hlinkClick r:id="rId3"/>
              </a:rPr>
              <a:t>pamela.wise@setworks.org</a:t>
            </a:r>
            <a:endParaRPr lang="en" dirty="0" smtClean="0"/>
          </a:p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dirty="0" smtClean="0"/>
              <a:t> </a:t>
            </a:r>
            <a:endParaRPr lang="en" dirty="0"/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b="1" dirty="0"/>
              <a:t>Brenda Schofield </a:t>
            </a:r>
            <a:r>
              <a:rPr lang="en" dirty="0"/>
              <a:t>Region 5 ESC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dirty="0" smtClean="0">
                <a:hlinkClick r:id="rId4"/>
              </a:rPr>
              <a:t>bschofield@esc5.net</a:t>
            </a:r>
            <a:endParaRPr lang="en" dirty="0" smtClean="0"/>
          </a:p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endParaRPr lang="en" dirty="0"/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b="1" dirty="0"/>
              <a:t>Danielle Grundy </a:t>
            </a:r>
            <a:r>
              <a:rPr lang="en" dirty="0"/>
              <a:t>Region 5 ESC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dirty="0" smtClean="0">
                <a:hlinkClick r:id="rId5"/>
              </a:rPr>
              <a:t>dgrundy@esc5.net</a:t>
            </a:r>
            <a:endParaRPr lang="en" dirty="0" smtClean="0"/>
          </a:p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4717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381001"/>
            <a:ext cx="8520600" cy="762000"/>
          </a:xfrm>
        </p:spPr>
        <p:txBody>
          <a:bodyPr/>
          <a:lstStyle/>
          <a:p>
            <a:r>
              <a:rPr lang="en-US" dirty="0" smtClean="0"/>
              <a:t>Integrated Design</a:t>
            </a:r>
            <a:endParaRPr lang="en-US" dirty="0"/>
          </a:p>
        </p:txBody>
      </p:sp>
      <p:pic>
        <p:nvPicPr>
          <p:cNvPr id="3075" name="Picture 3" title="Integrated Design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6469"/>
            <a:ext cx="8001000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28455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1698</TotalTime>
  <Words>2265</Words>
  <Application>Microsoft Office PowerPoint</Application>
  <PresentationFormat>On-screen Show (4:3)</PresentationFormat>
  <Paragraphs>524</Paragraphs>
  <Slides>49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9" baseType="lpstr">
      <vt:lpstr>AR DELANEY</vt:lpstr>
      <vt:lpstr>Arial</vt:lpstr>
      <vt:lpstr>Broadway</vt:lpstr>
      <vt:lpstr>Calibri</vt:lpstr>
      <vt:lpstr>Century Gothic</vt:lpstr>
      <vt:lpstr>Courier New</vt:lpstr>
      <vt:lpstr>Palatino Linotype</vt:lpstr>
      <vt:lpstr>Times New Roman</vt:lpstr>
      <vt:lpstr>Wingdings</vt:lpstr>
      <vt:lpstr>Executive</vt:lpstr>
      <vt:lpstr>Integration with Workforce Solutions and Career Services</vt:lpstr>
      <vt:lpstr>System focus,  not just co-location </vt:lpstr>
      <vt:lpstr>Handout </vt:lpstr>
      <vt:lpstr>Dallas Workforce Solutions</vt:lpstr>
      <vt:lpstr>Handout </vt:lpstr>
      <vt:lpstr>Rural  Capital Workforce Solutions</vt:lpstr>
      <vt:lpstr> Referral/Tracking System &amp;  Co-enrollment</vt:lpstr>
      <vt:lpstr>Primary Partners for Referral</vt:lpstr>
      <vt:lpstr>Keep in Mind…</vt:lpstr>
      <vt:lpstr>Purpose of Referral</vt:lpstr>
      <vt:lpstr>Program Information for Partners</vt:lpstr>
      <vt:lpstr>Pre–Work for Referral Process</vt:lpstr>
      <vt:lpstr>Pre–Work for Referrals (con’t)</vt:lpstr>
      <vt:lpstr>Referral Form</vt:lpstr>
      <vt:lpstr>Work in Texas (WIT) Registration</vt:lpstr>
      <vt:lpstr>Referral Tracking Log</vt:lpstr>
      <vt:lpstr>Referral Tracking Log</vt:lpstr>
      <vt:lpstr> Tracking Log Data Elements</vt:lpstr>
      <vt:lpstr>Co-enroll or not?</vt:lpstr>
      <vt:lpstr>Co-enrollment and IET</vt:lpstr>
      <vt:lpstr>ETPS /  IET</vt:lpstr>
      <vt:lpstr>  IET Initial Planning Steps </vt:lpstr>
      <vt:lpstr>Class Size</vt:lpstr>
      <vt:lpstr>IET Classes by June 2017</vt:lpstr>
      <vt:lpstr>IET Classes for 2016-2017</vt:lpstr>
      <vt:lpstr>Next Steps in Rural Capital</vt:lpstr>
      <vt:lpstr> In the end…..</vt:lpstr>
      <vt:lpstr>Partner Support</vt:lpstr>
      <vt:lpstr>Southeast Texas Workforce Solutions</vt:lpstr>
      <vt:lpstr>Collaboration and Integration</vt:lpstr>
      <vt:lpstr>Where we started…</vt:lpstr>
      <vt:lpstr>Teamwork begins! </vt:lpstr>
      <vt:lpstr>Partnership Challenges</vt:lpstr>
      <vt:lpstr>Solutions </vt:lpstr>
      <vt:lpstr>Work It!</vt:lpstr>
      <vt:lpstr>MOU—SETX Responsibilities</vt:lpstr>
      <vt:lpstr>MOU- AEL Responsibilities </vt:lpstr>
      <vt:lpstr>MOU-Joint Responsibilities</vt:lpstr>
      <vt:lpstr>Outcome of MOU Activities</vt:lpstr>
      <vt:lpstr>Partnership Grants</vt:lpstr>
      <vt:lpstr>Southeast Tx Innovative Partnership Grant</vt:lpstr>
      <vt:lpstr>Child Development Associate Credential</vt:lpstr>
      <vt:lpstr>Benefits of Integration</vt:lpstr>
      <vt:lpstr>AEL Integration Benefits</vt:lpstr>
      <vt:lpstr>WSSETX Integration Benefits</vt:lpstr>
      <vt:lpstr>Workforce Outcomes: SUCCESS </vt:lpstr>
      <vt:lpstr>Customer Outcomes</vt:lpstr>
      <vt:lpstr>Contact Information </vt:lpstr>
      <vt:lpstr>Integrated Design</vt:lpstr>
    </vt:vector>
  </TitlesOfParts>
  <Company>Texas Workforce Commission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Integration with Workforce Solutions and Career Services</dc:title>
  <dc:creator>webbxmac</dc:creator>
  <cp:lastModifiedBy>Goyco, Jorge A</cp:lastModifiedBy>
  <cp:revision>90</cp:revision>
  <dcterms:created xsi:type="dcterms:W3CDTF">2017-01-25T20:03:27Z</dcterms:created>
  <dcterms:modified xsi:type="dcterms:W3CDTF">2018-04-18T19:43:58Z</dcterms:modified>
</cp:coreProperties>
</file>