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1" r:id="rId2"/>
    <p:sldMasterId id="2147483727" r:id="rId3"/>
    <p:sldMasterId id="2147483740" r:id="rId4"/>
  </p:sldMasterIdLst>
  <p:notesMasterIdLst>
    <p:notesMasterId r:id="rId60"/>
  </p:notesMasterIdLst>
  <p:sldIdLst>
    <p:sldId id="267" r:id="rId5"/>
    <p:sldId id="257" r:id="rId6"/>
    <p:sldId id="258" r:id="rId7"/>
    <p:sldId id="259" r:id="rId8"/>
    <p:sldId id="260" r:id="rId9"/>
    <p:sldId id="268" r:id="rId10"/>
    <p:sldId id="264" r:id="rId11"/>
    <p:sldId id="263" r:id="rId12"/>
    <p:sldId id="265"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645"/>
    <a:srgbClr val="005179"/>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9171" autoAdjust="0"/>
  </p:normalViewPr>
  <p:slideViewPr>
    <p:cSldViewPr snapToGrid="0">
      <p:cViewPr varScale="1">
        <p:scale>
          <a:sx n="43" d="100"/>
          <a:sy n="43" d="100"/>
        </p:scale>
        <p:origin x="84" y="1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Corrections vs. Total Students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Corrections</c:v>
                </c:pt>
              </c:strCache>
            </c:strRef>
          </c:tx>
          <c:spPr>
            <a:solidFill>
              <a:schemeClr val="accent1"/>
            </a:solidFill>
            <a:ln>
              <a:noFill/>
            </a:ln>
            <a:effectLst/>
          </c:spPr>
          <c:invertIfNegative val="0"/>
          <c:cat>
            <c:strRef>
              <c:f>Sheet1!$A$2:$A$5</c:f>
              <c:strCache>
                <c:ptCount val="4"/>
                <c:pt idx="0">
                  <c:v>2014-15</c:v>
                </c:pt>
                <c:pt idx="1">
                  <c:v>2015-16</c:v>
                </c:pt>
                <c:pt idx="2">
                  <c:v>2016-17</c:v>
                </c:pt>
                <c:pt idx="3">
                  <c:v>2017-18</c:v>
                </c:pt>
              </c:strCache>
            </c:strRef>
          </c:cat>
          <c:val>
            <c:numRef>
              <c:f>Sheet1!$B$2:$B$5</c:f>
              <c:numCache>
                <c:formatCode>General</c:formatCode>
                <c:ptCount val="4"/>
                <c:pt idx="0">
                  <c:v>110</c:v>
                </c:pt>
                <c:pt idx="1">
                  <c:v>140</c:v>
                </c:pt>
                <c:pt idx="2">
                  <c:v>77</c:v>
                </c:pt>
                <c:pt idx="3">
                  <c:v>87</c:v>
                </c:pt>
              </c:numCache>
            </c:numRef>
          </c:val>
          <c:extLst>
            <c:ext xmlns:c16="http://schemas.microsoft.com/office/drawing/2014/chart" uri="{C3380CC4-5D6E-409C-BE32-E72D297353CC}">
              <c16:uniqueId val="{00000000-F42D-497C-A58E-86C1FACAC1D4}"/>
            </c:ext>
          </c:extLst>
        </c:ser>
        <c:ser>
          <c:idx val="1"/>
          <c:order val="1"/>
          <c:tx>
            <c:strRef>
              <c:f>Sheet1!$C$1</c:f>
              <c:strCache>
                <c:ptCount val="1"/>
                <c:pt idx="0">
                  <c:v>Total</c:v>
                </c:pt>
              </c:strCache>
            </c:strRef>
          </c:tx>
          <c:spPr>
            <a:solidFill>
              <a:schemeClr val="accent2"/>
            </a:solidFill>
            <a:ln>
              <a:noFill/>
            </a:ln>
            <a:effectLst/>
          </c:spPr>
          <c:invertIfNegative val="0"/>
          <c:cat>
            <c:strRef>
              <c:f>Sheet1!$A$2:$A$5</c:f>
              <c:strCache>
                <c:ptCount val="4"/>
                <c:pt idx="0">
                  <c:v>2014-15</c:v>
                </c:pt>
                <c:pt idx="1">
                  <c:v>2015-16</c:v>
                </c:pt>
                <c:pt idx="2">
                  <c:v>2016-17</c:v>
                </c:pt>
                <c:pt idx="3">
                  <c:v>2017-18</c:v>
                </c:pt>
              </c:strCache>
            </c:strRef>
          </c:cat>
          <c:val>
            <c:numRef>
              <c:f>Sheet1!$C$2:$C$5</c:f>
              <c:numCache>
                <c:formatCode>General</c:formatCode>
                <c:ptCount val="4"/>
                <c:pt idx="0">
                  <c:v>787</c:v>
                </c:pt>
                <c:pt idx="1">
                  <c:v>1121</c:v>
                </c:pt>
                <c:pt idx="2">
                  <c:v>1062</c:v>
                </c:pt>
                <c:pt idx="3">
                  <c:v>673</c:v>
                </c:pt>
              </c:numCache>
            </c:numRef>
          </c:val>
          <c:extLst>
            <c:ext xmlns:c16="http://schemas.microsoft.com/office/drawing/2014/chart" uri="{C3380CC4-5D6E-409C-BE32-E72D297353CC}">
              <c16:uniqueId val="{00000001-F42D-497C-A58E-86C1FACAC1D4}"/>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4"/>
                <c:pt idx="0">
                  <c:v>2014-15</c:v>
                </c:pt>
                <c:pt idx="1">
                  <c:v>2015-16</c:v>
                </c:pt>
                <c:pt idx="2">
                  <c:v>2016-17</c:v>
                </c:pt>
                <c:pt idx="3">
                  <c:v>2017-18</c:v>
                </c:pt>
              </c:strCache>
            </c:strRef>
          </c:cat>
          <c:val>
            <c:numRef>
              <c:f>Sheet1!$D$2:$D$5</c:f>
              <c:numCache>
                <c:formatCode>General</c:formatCode>
                <c:ptCount val="4"/>
              </c:numCache>
            </c:numRef>
          </c:val>
          <c:extLst>
            <c:ext xmlns:c16="http://schemas.microsoft.com/office/drawing/2014/chart" uri="{C3380CC4-5D6E-409C-BE32-E72D297353CC}">
              <c16:uniqueId val="{00000002-F42D-497C-A58E-86C1FACAC1D4}"/>
            </c:ext>
          </c:extLst>
        </c:ser>
        <c:dLbls>
          <c:showLegendKey val="0"/>
          <c:showVal val="0"/>
          <c:showCatName val="0"/>
          <c:showSerName val="0"/>
          <c:showPercent val="0"/>
          <c:showBubbleSize val="0"/>
        </c:dLbls>
        <c:gapWidth val="182"/>
        <c:axId val="441383864"/>
        <c:axId val="441384520"/>
      </c:barChart>
      <c:catAx>
        <c:axId val="441383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384520"/>
        <c:crosses val="autoZero"/>
        <c:auto val="1"/>
        <c:lblAlgn val="ctr"/>
        <c:lblOffset val="100"/>
        <c:noMultiLvlLbl val="0"/>
      </c:catAx>
      <c:valAx>
        <c:axId val="441384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38386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Jobs </c:v>
                </c:pt>
              </c:strCache>
            </c:strRef>
          </c:tx>
          <c:dPt>
            <c:idx val="0"/>
            <c:bubble3D val="0"/>
            <c:extLst>
              <c:ext xmlns:c16="http://schemas.microsoft.com/office/drawing/2014/chart" uri="{C3380CC4-5D6E-409C-BE32-E72D297353CC}">
                <c16:uniqueId val="{00000000-C264-48C3-B9F0-562794FB1345}"/>
              </c:ext>
            </c:extLst>
          </c:dPt>
          <c:dPt>
            <c:idx val="1"/>
            <c:bubble3D val="0"/>
            <c:extLst>
              <c:ext xmlns:c16="http://schemas.microsoft.com/office/drawing/2014/chart" uri="{C3380CC4-5D6E-409C-BE32-E72D297353CC}">
                <c16:uniqueId val="{00000001-C264-48C3-B9F0-562794FB1345}"/>
              </c:ext>
            </c:extLst>
          </c:dPt>
          <c:dPt>
            <c:idx val="2"/>
            <c:bubble3D val="0"/>
            <c:extLst>
              <c:ext xmlns:c16="http://schemas.microsoft.com/office/drawing/2014/chart" uri="{C3380CC4-5D6E-409C-BE32-E72D297353CC}">
                <c16:uniqueId val="{00000002-C264-48C3-B9F0-562794FB1345}"/>
              </c:ext>
            </c:extLst>
          </c:dPt>
          <c:dPt>
            <c:idx val="3"/>
            <c:bubble3D val="0"/>
            <c:extLst>
              <c:ext xmlns:c16="http://schemas.microsoft.com/office/drawing/2014/chart" uri="{C3380CC4-5D6E-409C-BE32-E72D297353CC}">
                <c16:uniqueId val="{00000003-C264-48C3-B9F0-562794FB1345}"/>
              </c:ext>
            </c:extLst>
          </c:dPt>
          <c:dPt>
            <c:idx val="4"/>
            <c:bubble3D val="0"/>
            <c:extLst>
              <c:ext xmlns:c16="http://schemas.microsoft.com/office/drawing/2014/chart" uri="{C3380CC4-5D6E-409C-BE32-E72D297353CC}">
                <c16:uniqueId val="{00000004-C264-48C3-B9F0-562794FB1345}"/>
              </c:ext>
            </c:extLst>
          </c:dPt>
          <c:dPt>
            <c:idx val="5"/>
            <c:bubble3D val="0"/>
            <c:extLst>
              <c:ext xmlns:c16="http://schemas.microsoft.com/office/drawing/2014/chart" uri="{C3380CC4-5D6E-409C-BE32-E72D297353CC}">
                <c16:uniqueId val="{00000005-C264-48C3-B9F0-562794FB1345}"/>
              </c:ext>
            </c:extLst>
          </c:dPt>
          <c:dPt>
            <c:idx val="6"/>
            <c:bubble3D val="0"/>
            <c:extLst>
              <c:ext xmlns:c16="http://schemas.microsoft.com/office/drawing/2014/chart" uri="{C3380CC4-5D6E-409C-BE32-E72D297353CC}">
                <c16:uniqueId val="{00000006-C264-48C3-B9F0-562794FB1345}"/>
              </c:ext>
            </c:extLst>
          </c:dPt>
          <c:dPt>
            <c:idx val="7"/>
            <c:bubble3D val="0"/>
            <c:extLst>
              <c:ext xmlns:c16="http://schemas.microsoft.com/office/drawing/2014/chart" uri="{C3380CC4-5D6E-409C-BE32-E72D297353CC}">
                <c16:uniqueId val="{00000007-C264-48C3-B9F0-562794FB1345}"/>
              </c:ext>
            </c:extLst>
          </c:dPt>
          <c:dPt>
            <c:idx val="8"/>
            <c:bubble3D val="0"/>
            <c:extLst>
              <c:ext xmlns:c16="http://schemas.microsoft.com/office/drawing/2014/chart" uri="{C3380CC4-5D6E-409C-BE32-E72D297353CC}">
                <c16:uniqueId val="{00000008-C264-48C3-B9F0-562794FB1345}"/>
              </c:ext>
            </c:extLst>
          </c:dPt>
          <c:dPt>
            <c:idx val="9"/>
            <c:bubble3D val="0"/>
            <c:extLst>
              <c:ext xmlns:c16="http://schemas.microsoft.com/office/drawing/2014/chart" uri="{C3380CC4-5D6E-409C-BE32-E72D297353CC}">
                <c16:uniqueId val="{00000009-C264-48C3-B9F0-562794FB1345}"/>
              </c:ext>
            </c:extLst>
          </c:dPt>
          <c:dLbls>
            <c:spPr>
              <a:noFill/>
              <a:ln w="25371">
                <a:noFill/>
              </a:ln>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Sheet1!$A$2:$A$11</c:f>
              <c:strCache>
                <c:ptCount val="10"/>
                <c:pt idx="0">
                  <c:v>Construction</c:v>
                </c:pt>
                <c:pt idx="1">
                  <c:v>Warehousing</c:v>
                </c:pt>
                <c:pt idx="2">
                  <c:v>Janitorial</c:v>
                </c:pt>
                <c:pt idx="3">
                  <c:v>Transportation</c:v>
                </c:pt>
                <c:pt idx="4">
                  <c:v>Office</c:v>
                </c:pt>
                <c:pt idx="5">
                  <c:v>Food Related</c:v>
                </c:pt>
                <c:pt idx="6">
                  <c:v>Medical</c:v>
                </c:pt>
                <c:pt idx="7">
                  <c:v>Arts </c:v>
                </c:pt>
                <c:pt idx="8">
                  <c:v>Gen.Labor </c:v>
                </c:pt>
                <c:pt idx="9">
                  <c:v>Mfg., Technical, Maint. &amp; Installation</c:v>
                </c:pt>
              </c:strCache>
            </c:strRef>
          </c:cat>
          <c:val>
            <c:numRef>
              <c:f>Sheet1!$B$2:$B$11</c:f>
              <c:numCache>
                <c:formatCode>General</c:formatCode>
                <c:ptCount val="10"/>
                <c:pt idx="0">
                  <c:v>0.15</c:v>
                </c:pt>
                <c:pt idx="1">
                  <c:v>0.25</c:v>
                </c:pt>
                <c:pt idx="2">
                  <c:v>8.9999999999999993E-3</c:v>
                </c:pt>
                <c:pt idx="3">
                  <c:v>0.11</c:v>
                </c:pt>
                <c:pt idx="4">
                  <c:v>2.4E-2</c:v>
                </c:pt>
                <c:pt idx="5">
                  <c:v>7.0000000000000007E-2</c:v>
                </c:pt>
                <c:pt idx="6">
                  <c:v>2.4E-2</c:v>
                </c:pt>
                <c:pt idx="7">
                  <c:v>8.9999999999999993E-3</c:v>
                </c:pt>
                <c:pt idx="8">
                  <c:v>3.3000000000000002E-2</c:v>
                </c:pt>
                <c:pt idx="9">
                  <c:v>0.2</c:v>
                </c:pt>
              </c:numCache>
            </c:numRef>
          </c:val>
          <c:extLst>
            <c:ext xmlns:c16="http://schemas.microsoft.com/office/drawing/2014/chart" uri="{C3380CC4-5D6E-409C-BE32-E72D297353CC}">
              <c16:uniqueId val="{0000000A-C264-48C3-B9F0-562794FB1345}"/>
            </c:ext>
          </c:extLst>
        </c:ser>
        <c:dLbls>
          <c:showLegendKey val="0"/>
          <c:showVal val="0"/>
          <c:showCatName val="0"/>
          <c:showSerName val="0"/>
          <c:showPercent val="0"/>
          <c:showBubbleSize val="0"/>
          <c:showLeaderLines val="1"/>
        </c:dLbls>
      </c:pie3DChart>
      <c:spPr>
        <a:noFill/>
        <a:ln w="25371">
          <a:noFill/>
        </a:ln>
      </c:spPr>
    </c:plotArea>
    <c:plotVisOnly val="1"/>
    <c:dispBlanksAs val="gap"/>
    <c:showDLblsOverMax val="0"/>
  </c:chart>
  <c:txPr>
    <a:bodyPr/>
    <a:lstStyle/>
    <a:p>
      <a:pPr>
        <a:defRPr sz="1798"/>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DF00A-EE33-4E49-A01C-118C2B9DE026}" type="datetimeFigureOut">
              <a:rPr lang="en-US" smtClean="0"/>
              <a:t>2/24/2021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FC57D-BE27-4F49-A912-BDAE8038FA47}" type="slidenum">
              <a:rPr lang="en-US" smtClean="0"/>
              <a:t>‹#›</a:t>
            </a:fld>
            <a:endParaRPr lang="en-US"/>
          </a:p>
        </p:txBody>
      </p:sp>
    </p:spTree>
    <p:extLst>
      <p:ext uri="{BB962C8B-B14F-4D97-AF65-F5344CB8AC3E}">
        <p14:creationId xmlns:p14="http://schemas.microsoft.com/office/powerpoint/2010/main" val="136184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Reentry Corrections- Meeting the needs of those Justice Involved.  2018 AEL Summer Institute!</a:t>
            </a:r>
          </a:p>
        </p:txBody>
      </p:sp>
      <p:sp>
        <p:nvSpPr>
          <p:cNvPr id="4" name="Slide Number Placeholder 3"/>
          <p:cNvSpPr>
            <a:spLocks noGrp="1"/>
          </p:cNvSpPr>
          <p:nvPr>
            <p:ph type="sldNum" sz="quarter" idx="10"/>
          </p:nvPr>
        </p:nvSpPr>
        <p:spPr/>
        <p:txBody>
          <a:bodyPr/>
          <a:lstStyle/>
          <a:p>
            <a:fld id="{72CFC57D-BE27-4F49-A912-BDAE8038FA47}" type="slidenum">
              <a:rPr lang="en-US" smtClean="0"/>
              <a:t>1</a:t>
            </a:fld>
            <a:endParaRPr lang="en-US"/>
          </a:p>
        </p:txBody>
      </p:sp>
    </p:spTree>
    <p:extLst>
      <p:ext uri="{BB962C8B-B14F-4D97-AF65-F5344CB8AC3E}">
        <p14:creationId xmlns:p14="http://schemas.microsoft.com/office/powerpoint/2010/main" val="215147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784633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294086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1C99E18-55A8-4D25-8B65-E2DE32DACC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282A7CE2-1B52-4453-AC7F-75E94DFFDB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Texas state parole and federal probation. </a:t>
            </a:r>
          </a:p>
        </p:txBody>
      </p:sp>
      <p:sp>
        <p:nvSpPr>
          <p:cNvPr id="8196" name="Slide Number Placeholder 3">
            <a:extLst>
              <a:ext uri="{FF2B5EF4-FFF2-40B4-BE49-F238E27FC236}">
                <a16:creationId xmlns:a16="http://schemas.microsoft.com/office/drawing/2014/main" id="{6A2BFAB1-E4D9-45CD-ACE0-012AD3970C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AD0E628-3FE3-419F-9E8B-FFCBB558294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05515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4C0BF98-8B6E-46AA-A696-0E86202E13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34AB91D-2DCF-454A-A265-F4747901CC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505 was initially counted incorrectly. </a:t>
            </a:r>
          </a:p>
        </p:txBody>
      </p:sp>
      <p:sp>
        <p:nvSpPr>
          <p:cNvPr id="17412" name="Slide Number Placeholder 3">
            <a:extLst>
              <a:ext uri="{FF2B5EF4-FFF2-40B4-BE49-F238E27FC236}">
                <a16:creationId xmlns:a16="http://schemas.microsoft.com/office/drawing/2014/main" id="{131E51EB-3651-4AB5-8652-3AB03D5ECE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21D9AC7-C892-4969-AF6C-F77554F1402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252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 Title II Allowable Activities!</a:t>
            </a:r>
          </a:p>
        </p:txBody>
      </p:sp>
      <p:sp>
        <p:nvSpPr>
          <p:cNvPr id="4" name="Slide Number Placeholder 3"/>
          <p:cNvSpPr>
            <a:spLocks noGrp="1"/>
          </p:cNvSpPr>
          <p:nvPr>
            <p:ph type="sldNum" sz="quarter" idx="10"/>
          </p:nvPr>
        </p:nvSpPr>
        <p:spPr/>
        <p:txBody>
          <a:bodyPr/>
          <a:lstStyle/>
          <a:p>
            <a:fld id="{72CFC57D-BE27-4F49-A912-BDAE8038FA47}" type="slidenum">
              <a:rPr lang="en-US" smtClean="0"/>
              <a:t>3</a:t>
            </a:fld>
            <a:endParaRPr lang="en-US"/>
          </a:p>
        </p:txBody>
      </p:sp>
    </p:spTree>
    <p:extLst>
      <p:ext uri="{BB962C8B-B14F-4D97-AF65-F5344CB8AC3E}">
        <p14:creationId xmlns:p14="http://schemas.microsoft.com/office/powerpoint/2010/main" val="145484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serving participants in Corrections, they should be coded based on the activity that they are in…</a:t>
            </a:r>
          </a:p>
          <a:p>
            <a:endParaRPr lang="en-US" dirty="0"/>
          </a:p>
          <a:p>
            <a:r>
              <a:rPr lang="en-US" b="1" dirty="0">
                <a:solidFill>
                  <a:schemeClr val="tx1"/>
                </a:solidFill>
              </a:rPr>
              <a:t>Corrections</a:t>
            </a:r>
            <a:r>
              <a:rPr lang="en-US" dirty="0"/>
              <a:t> are basic ASE, ABE, ESL Services</a:t>
            </a:r>
          </a:p>
          <a:p>
            <a:endParaRPr lang="en-US" dirty="0"/>
          </a:p>
          <a:p>
            <a:r>
              <a:rPr lang="en-US" b="1" dirty="0"/>
              <a:t>Transition (Corrections</a:t>
            </a:r>
            <a:r>
              <a:rPr lang="en-US" dirty="0"/>
              <a:t>) are transitions to post secondary or employment Services provided to Justice Involved Individuals</a:t>
            </a:r>
          </a:p>
          <a:p>
            <a:endParaRPr lang="en-US" dirty="0"/>
          </a:p>
          <a:p>
            <a:r>
              <a:rPr lang="en-US" b="1" dirty="0"/>
              <a:t>IET (Corrections) </a:t>
            </a:r>
            <a:r>
              <a:rPr lang="en-US" dirty="0"/>
              <a:t>are Technical Trainings /Training Programs that lead to a Recognized Credential (Note all IET Components must be present…Technical Training, AEL Contextualization, and Workforce Prep Activities)</a:t>
            </a:r>
          </a:p>
          <a:p>
            <a:endParaRPr lang="en-US" dirty="0"/>
          </a:p>
          <a:p>
            <a:r>
              <a:rPr lang="en-US" b="1" dirty="0"/>
              <a:t>Reentry (Corrections) </a:t>
            </a:r>
            <a:r>
              <a:rPr lang="en-US" dirty="0"/>
              <a:t>are additional Case Management, Reentry, and Post Release type services provided to Justice Involved Individuals aimed at helping reduce Recidivism</a:t>
            </a:r>
          </a:p>
        </p:txBody>
      </p:sp>
      <p:sp>
        <p:nvSpPr>
          <p:cNvPr id="4" name="Slide Number Placeholder 3"/>
          <p:cNvSpPr>
            <a:spLocks noGrp="1"/>
          </p:cNvSpPr>
          <p:nvPr>
            <p:ph type="sldNum" sz="quarter" idx="10"/>
          </p:nvPr>
        </p:nvSpPr>
        <p:spPr/>
        <p:txBody>
          <a:bodyPr/>
          <a:lstStyle/>
          <a:p>
            <a:fld id="{72CFC57D-BE27-4F49-A912-BDAE8038FA47}" type="slidenum">
              <a:rPr lang="en-US" smtClean="0"/>
              <a:t>5</a:t>
            </a:fld>
            <a:endParaRPr lang="en-US"/>
          </a:p>
        </p:txBody>
      </p:sp>
    </p:spTree>
    <p:extLst>
      <p:ext uri="{BB962C8B-B14F-4D97-AF65-F5344CB8AC3E}">
        <p14:creationId xmlns:p14="http://schemas.microsoft.com/office/powerpoint/2010/main" val="3034022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The Reentry</a:t>
            </a:r>
            <a:r>
              <a:rPr lang="en-US" b="1" u="sng" baseline="0" dirty="0"/>
              <a:t> Education Model made up of 7 frameworks</a:t>
            </a:r>
            <a:r>
              <a:rPr lang="en-US" b="1" u="none" baseline="0" dirty="0"/>
              <a:t>…</a:t>
            </a:r>
          </a:p>
          <a:p>
            <a:endParaRPr lang="en-US" u="sng" baseline="0" dirty="0"/>
          </a:p>
          <a:p>
            <a:r>
              <a:rPr lang="en-US" baseline="0" dirty="0"/>
              <a:t>Correctional Facility Programs</a:t>
            </a:r>
          </a:p>
          <a:p>
            <a:r>
              <a:rPr lang="en-US" baseline="0" dirty="0"/>
              <a:t>Educational Services</a:t>
            </a:r>
          </a:p>
          <a:p>
            <a:r>
              <a:rPr lang="en-US" baseline="0" dirty="0"/>
              <a:t>Community-Based Programs</a:t>
            </a:r>
          </a:p>
          <a:p>
            <a:r>
              <a:rPr lang="en-US" baseline="0" dirty="0"/>
              <a:t>Outcome(long-term Employment in Living wage jobs/careers without returning to incarceration)</a:t>
            </a:r>
          </a:p>
          <a:p>
            <a:r>
              <a:rPr lang="en-US" baseline="0" dirty="0"/>
              <a:t>Strategic Partnerships</a:t>
            </a:r>
          </a:p>
          <a:p>
            <a:r>
              <a:rPr lang="en-US" baseline="0" dirty="0"/>
              <a:t>Program Infrastructure</a:t>
            </a:r>
          </a:p>
          <a:p>
            <a:r>
              <a:rPr lang="en-US" baseline="0" dirty="0"/>
              <a:t>Sustainability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C9574-A819-4FE4-99A7-1E27AD09AD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302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challeng</a:t>
            </a:r>
            <a:r>
              <a:rPr lang="en-US" baseline="0" dirty="0"/>
              <a:t>e is getting the right teacher for this population of students. The teacher needs to be aware of the environmental constraints of working in a corrections facility, location, access requirements, and internal structure of the unit or facility.</a:t>
            </a:r>
          </a:p>
          <a:p>
            <a:r>
              <a:rPr lang="en-US" baseline="0" dirty="0"/>
              <a:t>Transient nature of the inmate: students may be here today and gone tomorrow as transfers may come with little or no notices.</a:t>
            </a:r>
          </a:p>
          <a:p>
            <a:r>
              <a:rPr lang="en-US" baseline="0" dirty="0"/>
              <a:t>Unit security issues: understanding that in corrections safety and security are one of the most important aspects of a facility, lockdowns and freezing movements may hinder an instructors ability teach for a day, week, or longer.</a:t>
            </a:r>
          </a:p>
          <a:p>
            <a:r>
              <a:rPr lang="en-US" baseline="0" dirty="0"/>
              <a:t>Lack of technology: facilities may not have access to computers, internet, or other technologies that are often found in regular Adult Education classrooms.</a:t>
            </a:r>
          </a:p>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7</a:t>
            </a:fld>
            <a:endParaRPr lang="en-US"/>
          </a:p>
        </p:txBody>
      </p:sp>
    </p:spTree>
    <p:extLst>
      <p:ext uri="{BB962C8B-B14F-4D97-AF65-F5344CB8AC3E}">
        <p14:creationId xmlns:p14="http://schemas.microsoft.com/office/powerpoint/2010/main" val="2763560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also challenges for implementation of AEL services in Corrections.  These consist of …</a:t>
            </a:r>
          </a:p>
          <a:p>
            <a:r>
              <a:rPr lang="en-US" baseline="0" dirty="0"/>
              <a:t>Lack of collaboration Efforts, Lack of Technology, Not having the resources to fund programs in corrections, vetting the right instructor for the class, Program variations from facility to facility (what is needed or wanted at this specific facility), Geographic locations (where the current confined location/county is not the location where the inmate will be placed upon release), Aligning training in facilities to those recognized in the labor market,  Lack of support as students are transitioning (not knowing when a student will be leaving or to where), fluid population (here today gone tomorrow), taking a hit on gains for the students that leave without taking a post test and making a gain.</a:t>
            </a:r>
            <a:endParaRPr lang="en-US" dirty="0"/>
          </a:p>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8</a:t>
            </a:fld>
            <a:endParaRPr lang="en-US"/>
          </a:p>
        </p:txBody>
      </p:sp>
    </p:spTree>
    <p:extLst>
      <p:ext uri="{BB962C8B-B14F-4D97-AF65-F5344CB8AC3E}">
        <p14:creationId xmlns:p14="http://schemas.microsoft.com/office/powerpoint/2010/main" val="520107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9</a:t>
            </a:fld>
            <a:endParaRPr lang="en-US"/>
          </a:p>
        </p:txBody>
      </p:sp>
    </p:spTree>
    <p:extLst>
      <p:ext uri="{BB962C8B-B14F-4D97-AF65-F5344CB8AC3E}">
        <p14:creationId xmlns:p14="http://schemas.microsoft.com/office/powerpoint/2010/main" val="1946257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C5CF3B82-3146-4071-A47B-D393762D5CEB}" type="slidenum">
              <a:rPr lang="en-US" smtClean="0"/>
              <a:t>10</a:t>
            </a:fld>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10</a:t>
            </a:fld>
            <a:endParaRPr lang="en-US"/>
          </a:p>
        </p:txBody>
      </p:sp>
    </p:spTree>
    <p:extLst>
      <p:ext uri="{BB962C8B-B14F-4D97-AF65-F5344CB8AC3E}">
        <p14:creationId xmlns:p14="http://schemas.microsoft.com/office/powerpoint/2010/main" val="33132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13</a:t>
            </a:fld>
            <a:endParaRPr lang="en-US"/>
          </a:p>
        </p:txBody>
      </p:sp>
    </p:spTree>
    <p:extLst>
      <p:ext uri="{BB962C8B-B14F-4D97-AF65-F5344CB8AC3E}">
        <p14:creationId xmlns:p14="http://schemas.microsoft.com/office/powerpoint/2010/main" val="2394098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5" name="Picture 24" descr="Collage of Texas citi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824" cy="6867629"/>
          </a:xfrm>
          <a:prstGeom prst="rect">
            <a:avLst/>
          </a:prstGeom>
          <a:solidFill>
            <a:schemeClr val="accent1">
              <a:lumMod val="50000"/>
            </a:schemeClr>
          </a:solidFill>
        </p:spPr>
      </p:pic>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1" y="2590078"/>
            <a:ext cx="9052560" cy="1660332"/>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82099" y="2590078"/>
            <a:ext cx="300532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3350" y="2733709"/>
            <a:ext cx="8691106" cy="1373070"/>
          </a:xfrm>
        </p:spPr>
        <p:txBody>
          <a:bodyPr anchor="b">
            <a:noAutofit/>
          </a:bodyPr>
          <a:lstStyle>
            <a:lvl1pPr algn="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38324" y="4394039"/>
            <a:ext cx="6986131" cy="1117687"/>
          </a:xfrm>
          <a:solidFill>
            <a:srgbClr val="85C645"/>
          </a:solidFill>
        </p:spPr>
        <p:txBody>
          <a:bodyPr>
            <a:normAutofit/>
          </a:bodyPr>
          <a:lstStyle>
            <a:lvl1pPr marL="0" indent="0" algn="r">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50981" y="5936187"/>
            <a:ext cx="2743200" cy="464613"/>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BBFC3D24-F5C6-4CD9-8BAC-BDD45D3B60A2}" type="datetime1">
              <a:rPr lang="en-US" smtClean="0"/>
              <a:t>2/24/2021</a:t>
            </a:fld>
            <a:endParaRPr lang="en-US" dirty="0"/>
          </a:p>
        </p:txBody>
      </p:sp>
      <p:sp>
        <p:nvSpPr>
          <p:cNvPr id="5" name="Footer Placeholder 4"/>
          <p:cNvSpPr>
            <a:spLocks noGrp="1"/>
          </p:cNvSpPr>
          <p:nvPr>
            <p:ph type="ftr" sz="quarter" idx="11"/>
          </p:nvPr>
        </p:nvSpPr>
        <p:spPr>
          <a:xfrm>
            <a:off x="680321" y="5945713"/>
            <a:ext cx="6870660" cy="455087"/>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29" name="Text Placeholder 28"/>
          <p:cNvSpPr>
            <a:spLocks noGrp="1"/>
          </p:cNvSpPr>
          <p:nvPr>
            <p:ph type="body" sz="quarter" idx="12"/>
          </p:nvPr>
        </p:nvSpPr>
        <p:spPr>
          <a:xfrm>
            <a:off x="9255125" y="2705100"/>
            <a:ext cx="2841625" cy="1401763"/>
          </a:xfrm>
        </p:spPr>
        <p:txBody>
          <a:bodyPr>
            <a:noAutofit/>
          </a:bodyPr>
          <a:lstStyle>
            <a:lvl1pPr marL="0" indent="0">
              <a:spcBef>
                <a:spcPts val="0"/>
              </a:spcBef>
              <a:buFontTx/>
              <a:buNone/>
              <a:defRPr lang="en-US" sz="2800" dirty="0" smtClean="0"/>
            </a:lvl1pPr>
            <a:lvl2pPr marL="457200" indent="0">
              <a:buFontTx/>
              <a:buNone/>
              <a:defRPr lang="en-US" dirty="0" smtClean="0"/>
            </a:lvl2pPr>
            <a:lvl3pPr marL="914400" indent="0">
              <a:buFontTx/>
              <a:buNone/>
              <a:defRPr lang="en-US" dirty="0" smtClean="0"/>
            </a:lvl3pPr>
            <a:lvl4pPr marL="1371600" indent="0">
              <a:buFontTx/>
              <a:buNone/>
              <a:defRPr lang="en-US" dirty="0" smtClean="0"/>
            </a:lvl4pPr>
            <a:lvl5pPr marL="1828800" indent="0">
              <a:buFontTx/>
              <a:buNone/>
              <a:defRPr lang="en-US" dirty="0"/>
            </a:lvl5pPr>
          </a:lstStyle>
          <a:p>
            <a:pPr lvl="0"/>
            <a:r>
              <a:rPr lang="en-US"/>
              <a:t>Edit Master text styles</a:t>
            </a:r>
          </a:p>
        </p:txBody>
      </p:sp>
      <p:sp>
        <p:nvSpPr>
          <p:cNvPr id="30" name="Rectangle 29" descr="Decorative box"/>
          <p:cNvSpPr/>
          <p:nvPr userDrawn="1"/>
        </p:nvSpPr>
        <p:spPr>
          <a:xfrm>
            <a:off x="708894" y="4390347"/>
            <a:ext cx="1129429" cy="1117687"/>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WC 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4517" y="4501041"/>
            <a:ext cx="952941" cy="916132"/>
          </a:xfrm>
          <a:prstGeom prst="rect">
            <a:avLst/>
          </a:prstGeom>
        </p:spPr>
      </p:pic>
    </p:spTree>
    <p:extLst>
      <p:ext uri="{BB962C8B-B14F-4D97-AF65-F5344CB8AC3E}">
        <p14:creationId xmlns:p14="http://schemas.microsoft.com/office/powerpoint/2010/main" val="361712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6" y="4567986"/>
            <a:ext cx="10113206" cy="718389"/>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4800" y="5293408"/>
            <a:ext cx="9791699" cy="622971"/>
          </a:xfrm>
          <a:solidFill>
            <a:srgbClr val="85C645"/>
          </a:solidFill>
        </p:spPr>
        <p:txBody>
          <a:bodyP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1A56C4-BA58-4B9C-98F9-9C2B5B000FFC}" type="datetime1">
              <a:rPr lang="en-US" smtClean="0"/>
              <a:t>2/24/2021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06926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4400"/>
            </a:lvl1pPr>
          </a:lstStyle>
          <a:p>
            <a:r>
              <a:rPr lang="en-US"/>
              <a:t>Click to edit Master title style</a:t>
            </a:r>
            <a:endParaRPr lang="en-US" dirty="0"/>
          </a:p>
        </p:txBody>
      </p:sp>
      <p:sp>
        <p:nvSpPr>
          <p:cNvPr id="4" name="Text Placeholder 3"/>
          <p:cNvSpPr>
            <a:spLocks noGrp="1"/>
          </p:cNvSpPr>
          <p:nvPr>
            <p:ph type="body" sz="half" idx="2"/>
          </p:nvPr>
        </p:nvSpPr>
        <p:spPr>
          <a:xfrm>
            <a:off x="238126" y="4711614"/>
            <a:ext cx="10056056"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C8D22E-7C71-4522-882A-6556EA0DACEA}" type="datetime1">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65930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40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a:solidFill>
            <a:srgbClr val="85C645"/>
          </a:solidFill>
        </p:spPr>
        <p:txBody>
          <a:bodyPr anchor="ct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237744" y="4711614"/>
            <a:ext cx="10058400"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55D064-FE75-44E6-A5CD-6244C6C2E9B7}" type="datetime1">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003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rgbClr val="85C645"/>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1450" y="4567987"/>
            <a:ext cx="10122731" cy="834538"/>
          </a:xfrm>
        </p:spPr>
        <p:txBody>
          <a:bodyPr anchor="b">
            <a:noAutofit/>
          </a:bodyPr>
          <a:lstStyle>
            <a:lvl1pPr>
              <a:defRPr lang="en-US" sz="5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680320" y="5414449"/>
            <a:ext cx="9613862" cy="502255"/>
          </a:xfrm>
          <a:solidFill>
            <a:srgbClr val="005179"/>
          </a:solidFill>
        </p:spPr>
        <p:txBody>
          <a:bodyPr anchor="ctr">
            <a:noAutofit/>
          </a:bodyPr>
          <a:lstStyle>
            <a:lvl1pPr marL="0" indent="0">
              <a:buNone/>
              <a:defRPr sz="3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281968-310E-4383-80DC-64E24E13BD8F}" type="datetime1">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228667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200025" y="753228"/>
            <a:ext cx="1009415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660946" y="2079698"/>
            <a:ext cx="3070034" cy="942974"/>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089222"/>
            <a:ext cx="3063240" cy="933449"/>
          </a:xfrm>
          <a:solidFill>
            <a:srgbClr val="85C645"/>
          </a:solidFill>
          <a:effectLst/>
        </p:spPr>
        <p:txBody>
          <a:bodyPr vert="horz" lIns="91440" tIns="45720" rIns="91440" bIns="45720" rtlCol="0" anchor="ctr">
            <a:noAutofit/>
          </a:bodyPr>
          <a:lstStyle>
            <a:lvl1pPr>
              <a:defRPr lang="en-US" sz="2800" b="1" dirty="0" smtClean="0"/>
            </a:lvl1pPr>
          </a:lstStyle>
          <a:p>
            <a:pPr marL="0" lvl="0" indent="0">
              <a:buNone/>
            </a:pPr>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094821"/>
            <a:ext cx="3070025" cy="927850"/>
          </a:xfrm>
          <a:solidFill>
            <a:srgbClr val="85C645"/>
          </a:solidFill>
          <a:effectLst/>
        </p:spPr>
        <p:txBody>
          <a:bodyPr anchor="ctr">
            <a:noAutofit/>
          </a:bodyPr>
          <a:lstStyle>
            <a:lvl1pPr marL="0" indent="0">
              <a:buNone/>
              <a:defRPr lang="en-US" sz="2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9BE2583-63D5-414E-BFE3-4E877C518BC9}" type="datetime1">
              <a:rPr lang="en-US" smtClean="0"/>
              <a:t>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902734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9" name="Text Placeholder 2"/>
          <p:cNvSpPr>
            <a:spLocks noGrp="1"/>
          </p:cNvSpPr>
          <p:nvPr>
            <p:ph type="body" idx="1"/>
          </p:nvPr>
        </p:nvSpPr>
        <p:spPr>
          <a:xfrm>
            <a:off x="680318" y="3906342"/>
            <a:ext cx="30497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3906342"/>
            <a:ext cx="3063240"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3906342"/>
            <a:ext cx="30635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17E7C8A-826F-4237-BD4D-48D7C34ED8AD}" type="datetime1">
              <a:rPr lang="en-US" smtClean="0"/>
              <a:t>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762935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11887200" cy="877824"/>
          </a:xfrm>
        </p:spPr>
        <p:txBody>
          <a:bodyPr/>
          <a:lstStyle/>
          <a:p>
            <a:r>
              <a:rPr lang="en-US"/>
              <a:t>Click to edit Master title style</a:t>
            </a:r>
            <a:endParaRPr/>
          </a:p>
        </p:txBody>
      </p:sp>
      <p:sp>
        <p:nvSpPr>
          <p:cNvPr id="3" name="Subtitle 2"/>
          <p:cNvSpPr>
            <a:spLocks noGrp="1"/>
          </p:cNvSpPr>
          <p:nvPr>
            <p:ph type="subTitle" idx="1"/>
          </p:nvPr>
        </p:nvSpPr>
        <p:spPr>
          <a:xfrm>
            <a:off x="1219200" y="3034554"/>
            <a:ext cx="10668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2864815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4203260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11887200" cy="914400"/>
          </a:xfrm>
        </p:spPr>
        <p:txBody>
          <a:bodyPr/>
          <a:lstStyle/>
          <a:p>
            <a:r>
              <a:rPr lang="en-US"/>
              <a:t>Click to edit Master title style</a:t>
            </a:r>
            <a:endParaRPr/>
          </a:p>
        </p:txBody>
      </p:sp>
      <p:sp>
        <p:nvSpPr>
          <p:cNvPr id="3" name="Subtitle 2"/>
          <p:cNvSpPr>
            <a:spLocks noGrp="1"/>
          </p:cNvSpPr>
          <p:nvPr>
            <p:ph type="subTitle" idx="1"/>
          </p:nvPr>
        </p:nvSpPr>
        <p:spPr>
          <a:xfrm>
            <a:off x="1219200" y="5943600"/>
            <a:ext cx="10668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1236133" y="1129553"/>
            <a:ext cx="10651067" cy="3886200"/>
          </a:xfrm>
        </p:spPr>
        <p:txBody>
          <a:bodyPr>
            <a:normAutofit/>
          </a:bodyPr>
          <a:lstStyle>
            <a:lvl1pPr marL="0" indent="0">
              <a:buNone/>
              <a:defRPr sz="1800"/>
            </a:lvl1pPr>
          </a:lstStyle>
          <a:p>
            <a:r>
              <a:rPr lang="en-US"/>
              <a:t>Drag picture to placeholder or click icon to add</a:t>
            </a:r>
            <a:endParaRPr/>
          </a:p>
        </p:txBody>
      </p:sp>
    </p:spTree>
    <p:extLst>
      <p:ext uri="{BB962C8B-B14F-4D97-AF65-F5344CB8AC3E}">
        <p14:creationId xmlns:p14="http://schemas.microsoft.com/office/powerpoint/2010/main" val="2925921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118872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219200" y="5484607"/>
            <a:ext cx="10668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336562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0025" y="753228"/>
            <a:ext cx="10094157" cy="1080938"/>
          </a:xfrm>
        </p:spPr>
        <p:txBody>
          <a:bodyPr>
            <a:normAutofit/>
          </a:bodyPr>
          <a:lstStyle>
            <a:lvl1pP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03770282-5BA9-4B8A-BDF8-B86FC1494044}" type="datetime1">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EE1FB74-2C6E-4D64-9E28-55DA4098E714}" type="slidenum">
              <a:rPr lang="en-US" smtClean="0"/>
              <a:pPr/>
              <a:t>‹#›</a:t>
            </a:fld>
            <a:endParaRPr lang="en-US" dirty="0"/>
          </a:p>
        </p:txBody>
      </p:sp>
    </p:spTree>
    <p:extLst>
      <p:ext uri="{BB962C8B-B14F-4D97-AF65-F5344CB8AC3E}">
        <p14:creationId xmlns:p14="http://schemas.microsoft.com/office/powerpoint/2010/main" val="168344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90133" y="2595563"/>
            <a:ext cx="475488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863379" y="2595563"/>
            <a:ext cx="475488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8773459" y="188260"/>
            <a:ext cx="2844800" cy="365125"/>
          </a:xfrm>
        </p:spPr>
        <p:txBody>
          <a:bodyPr/>
          <a:lstStyle/>
          <a:p>
            <a:fld id="{70FAA508-F0CD-46EA-95FB-26B559A0B5D9}"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3669713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494117" y="2017714"/>
            <a:ext cx="475488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94117" y="3065929"/>
            <a:ext cx="475488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863379" y="2017714"/>
            <a:ext cx="475488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63379" y="3065929"/>
            <a:ext cx="475488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8773459" y="188260"/>
            <a:ext cx="2844800" cy="365125"/>
          </a:xfrm>
        </p:spPr>
        <p:txBody>
          <a:bodyPr/>
          <a:lstStyle/>
          <a:p>
            <a:fld id="{70FAA508-F0CD-46EA-95FB-26B559A0B5D9}" type="datetimeFigureOut">
              <a:rPr lang="en-US" smtClean="0"/>
              <a:t>2/24/2021</a:t>
            </a:fld>
            <a:endParaRPr lang="en-US"/>
          </a:p>
        </p:txBody>
      </p:sp>
      <p:sp>
        <p:nvSpPr>
          <p:cNvPr id="8" name="Footer Placeholder 7"/>
          <p:cNvSpPr>
            <a:spLocks noGrp="1"/>
          </p:cNvSpPr>
          <p:nvPr>
            <p:ph type="ftr" sz="quarter" idx="11"/>
          </p:nvPr>
        </p:nvSpPr>
        <p:spPr>
          <a:xfrm>
            <a:off x="1494117" y="188260"/>
            <a:ext cx="38608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616037"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16037"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16037"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32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917596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2812239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18872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6863379" y="2590801"/>
            <a:ext cx="475488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201269" y="2039111"/>
            <a:ext cx="475488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773459" y="188260"/>
            <a:ext cx="2844800" cy="365125"/>
          </a:xfrm>
        </p:spPr>
        <p:txBody>
          <a:bodyPr/>
          <a:lstStyle/>
          <a:p>
            <a:fld id="{70FAA508-F0CD-46EA-95FB-26B559A0B5D9}"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4149925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18872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7317317" y="2048256"/>
            <a:ext cx="4569884"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1219200" y="2039112"/>
            <a:ext cx="6096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t>Click to edit Master text styles</a:t>
            </a:r>
          </a:p>
        </p:txBody>
      </p:sp>
      <p:sp>
        <p:nvSpPr>
          <p:cNvPr id="5" name="Date Placeholder 4"/>
          <p:cNvSpPr>
            <a:spLocks noGrp="1"/>
          </p:cNvSpPr>
          <p:nvPr>
            <p:ph type="dt" sz="half" idx="10"/>
          </p:nvPr>
        </p:nvSpPr>
        <p:spPr>
          <a:xfrm>
            <a:off x="8773459" y="188260"/>
            <a:ext cx="2844800" cy="365125"/>
          </a:xfrm>
        </p:spPr>
        <p:txBody>
          <a:bodyPr/>
          <a:lstStyle/>
          <a:p>
            <a:fld id="{70FAA508-F0CD-46EA-95FB-26B559A0B5D9}"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1567430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1219200" y="5002306"/>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1236133" y="1129553"/>
            <a:ext cx="10651067" cy="2980944"/>
          </a:xfrm>
        </p:spPr>
        <p:txBody>
          <a:bodyPr>
            <a:normAutofit/>
          </a:bodyPr>
          <a:lstStyle>
            <a:lvl1pPr marL="0" indent="0">
              <a:buNone/>
              <a:defRPr sz="1800"/>
            </a:lvl1pPr>
          </a:lstStyle>
          <a:p>
            <a:r>
              <a:rPr lang="en-US"/>
              <a:t>Drag picture to placeholder or click icon to add</a:t>
            </a:r>
            <a:endParaRPr/>
          </a:p>
        </p:txBody>
      </p:sp>
    </p:spTree>
    <p:extLst>
      <p:ext uri="{BB962C8B-B14F-4D97-AF65-F5344CB8AC3E}">
        <p14:creationId xmlns:p14="http://schemas.microsoft.com/office/powerpoint/2010/main" val="1031344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1219200" y="5002306"/>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8773459" y="188260"/>
            <a:ext cx="2844800" cy="365125"/>
          </a:xfrm>
        </p:spPr>
        <p:txBody>
          <a:bodyPr/>
          <a:lstStyle/>
          <a:p>
            <a:fld id="{70FAA508-F0CD-46EA-95FB-26B559A0B5D9}"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1236133" y="1129553"/>
            <a:ext cx="5315712"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6571488" y="1129553"/>
            <a:ext cx="5315712" cy="2980944"/>
          </a:xfrm>
        </p:spPr>
        <p:txBody>
          <a:bodyPr>
            <a:normAutofit/>
          </a:bodyPr>
          <a:lstStyle>
            <a:lvl1pPr marL="0" indent="0">
              <a:buNone/>
              <a:defRPr sz="1800"/>
            </a:lvl1pPr>
          </a:lstStyle>
          <a:p>
            <a:r>
              <a:rPr lang="en-US"/>
              <a:t>Drag picture to placeholder or click icon to add</a:t>
            </a:r>
            <a:endParaRPr/>
          </a:p>
        </p:txBody>
      </p:sp>
    </p:spTree>
    <p:extLst>
      <p:ext uri="{BB962C8B-B14F-4D97-AF65-F5344CB8AC3E}">
        <p14:creationId xmlns:p14="http://schemas.microsoft.com/office/powerpoint/2010/main" val="1442011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1219200" y="5002306"/>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8773459" y="188260"/>
            <a:ext cx="2844800" cy="365125"/>
          </a:xfrm>
        </p:spPr>
        <p:txBody>
          <a:bodyPr/>
          <a:lstStyle/>
          <a:p>
            <a:fld id="{70FAA508-F0CD-46EA-95FB-26B559A0B5D9}"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1236133" y="1129553"/>
            <a:ext cx="8802624"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10058400" y="1129553"/>
            <a:ext cx="1828800" cy="1481328"/>
          </a:xfrm>
        </p:spPr>
        <p:txBody>
          <a:bodyPr>
            <a:normAutofit/>
          </a:bodyPr>
          <a:lstStyle>
            <a:lvl1pPr marL="0" indent="0">
              <a:buNone/>
              <a:defRPr sz="1800"/>
            </a:lvl1pPr>
          </a:lstStyle>
          <a:p>
            <a:r>
              <a:rPr lang="en-US"/>
              <a:t>Drag picture to placeholder or click icon to add</a:t>
            </a:r>
            <a:endParaRPr/>
          </a:p>
        </p:txBody>
      </p:sp>
      <p:sp>
        <p:nvSpPr>
          <p:cNvPr id="8" name="Picture Placeholder 8"/>
          <p:cNvSpPr>
            <a:spLocks noGrp="1"/>
          </p:cNvSpPr>
          <p:nvPr>
            <p:ph type="pic" sz="quarter" idx="15"/>
          </p:nvPr>
        </p:nvSpPr>
        <p:spPr>
          <a:xfrm>
            <a:off x="10058400" y="2629169"/>
            <a:ext cx="1828800" cy="1481328"/>
          </a:xfrm>
        </p:spPr>
        <p:txBody>
          <a:bodyPr>
            <a:normAutofit/>
          </a:bodyPr>
          <a:lstStyle>
            <a:lvl1pPr marL="0" indent="0">
              <a:buNone/>
              <a:defRPr sz="1800"/>
            </a:lvl1pPr>
          </a:lstStyle>
          <a:p>
            <a:r>
              <a:rPr lang="en-US"/>
              <a:t>Drag picture to placeholder or click icon to add</a:t>
            </a:r>
            <a:endParaRPr/>
          </a:p>
        </p:txBody>
      </p:sp>
    </p:spTree>
    <p:extLst>
      <p:ext uri="{BB962C8B-B14F-4D97-AF65-F5344CB8AC3E}">
        <p14:creationId xmlns:p14="http://schemas.microsoft.com/office/powerpoint/2010/main" val="700266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296727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2869895"/>
            <a:ext cx="10141782" cy="1090788"/>
          </a:xfrm>
        </p:spPr>
        <p:txBody>
          <a:bodyPr anchor="ctr">
            <a:normAutofit/>
          </a:bodyPr>
          <a:lstStyle>
            <a:lvl1pPr algn="r">
              <a:defRPr sz="5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1BA6DD-BD4A-4E43-9F33-DCE45D7523D0}" type="datetime1">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485041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50071" y="1129554"/>
            <a:ext cx="1219200" cy="5533278"/>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490133" y="1734671"/>
            <a:ext cx="8568267" cy="4542304"/>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511625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2/24/2021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422371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2/24/2021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680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04065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2/24/2021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69240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2/24/2021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30800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2/24/2021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0845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2/24/2021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61737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2/24/2021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5609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2/24/2021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95730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0501" y="753228"/>
            <a:ext cx="10103682"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noAutofit/>
          </a:bodyPr>
          <a:lstStyle>
            <a:lvl1pPr>
              <a:defRPr sz="3600"/>
            </a:lvl1pPr>
            <a:lvl2pPr>
              <a:defRPr sz="3200"/>
            </a:lvl2pPr>
            <a:lvl3pPr>
              <a:defRPr sz="2800"/>
            </a:lvl3pPr>
            <a:lvl4pPr>
              <a:defRPr sz="2400"/>
            </a:lvl4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594123" y="2336873"/>
            <a:ext cx="4700058" cy="3599316"/>
          </a:xfrm>
        </p:spPr>
        <p:txBody>
          <a:bodyPr>
            <a:no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0D1ACCCB-D5B0-4147-B858-3AA471C0883D}" type="datetime1">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515847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2/24/2021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64594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2/24/2021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426819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2/24/2021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759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B6FA-3552-4411-A10F-7D39527AE7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C4A34E-A0AF-4F98-8DBA-1B03FC1F4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A9428ED0-4A4E-4767-8DCF-0FBDBAE3FF84}"/>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8420B5FD-B3C9-45E3-86EC-650BA8D7D36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563AE792-765B-4F80-A83F-03504E0F519E}"/>
              </a:ext>
            </a:extLst>
          </p:cNvPr>
          <p:cNvSpPr>
            <a:spLocks noGrp="1" noChangeArrowheads="1"/>
          </p:cNvSpPr>
          <p:nvPr>
            <p:ph type="sldNum" sz="quarter" idx="12"/>
          </p:nvPr>
        </p:nvSpPr>
        <p:spPr>
          <a:ln/>
        </p:spPr>
        <p:txBody>
          <a:bodyPr/>
          <a:lstStyle>
            <a:lvl1pPr>
              <a:defRPr/>
            </a:lvl1pPr>
          </a:lstStyle>
          <a:p>
            <a:pPr>
              <a:defRPr/>
            </a:pPr>
            <a:fld id="{2C43A982-9996-4F6B-B6ED-13185192150F}" type="slidenum">
              <a:rPr lang="es-ES" altLang="en-US"/>
              <a:pPr>
                <a:defRPr/>
              </a:pPr>
              <a:t>‹#›</a:t>
            </a:fld>
            <a:endParaRPr lang="es-ES" altLang="en-US" dirty="0"/>
          </a:p>
        </p:txBody>
      </p:sp>
    </p:spTree>
    <p:extLst>
      <p:ext uri="{BB962C8B-B14F-4D97-AF65-F5344CB8AC3E}">
        <p14:creationId xmlns:p14="http://schemas.microsoft.com/office/powerpoint/2010/main" val="42601984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F994-1B01-4DA7-817B-72052BB236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1EB62E-349E-482F-9CB6-B5E285797A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BD5E32-6FE9-4C47-8803-2DDE4BF8D090}"/>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040B8FC-03F9-4C2A-BA1E-977B8166F1CD}"/>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54069FA6-840A-4D94-85D6-84C7D85E61E2}"/>
              </a:ext>
            </a:extLst>
          </p:cNvPr>
          <p:cNvSpPr>
            <a:spLocks noGrp="1" noChangeArrowheads="1"/>
          </p:cNvSpPr>
          <p:nvPr>
            <p:ph type="sldNum" sz="quarter" idx="12"/>
          </p:nvPr>
        </p:nvSpPr>
        <p:spPr>
          <a:ln/>
        </p:spPr>
        <p:txBody>
          <a:bodyPr/>
          <a:lstStyle>
            <a:lvl1pPr>
              <a:defRPr/>
            </a:lvl1pPr>
          </a:lstStyle>
          <a:p>
            <a:pPr>
              <a:defRPr/>
            </a:pPr>
            <a:fld id="{3DF0920C-98D5-4764-9272-0299F73E754A}" type="slidenum">
              <a:rPr lang="es-ES" altLang="en-US"/>
              <a:pPr>
                <a:defRPr/>
              </a:pPr>
              <a:t>‹#›</a:t>
            </a:fld>
            <a:endParaRPr lang="es-ES" altLang="en-US" dirty="0"/>
          </a:p>
        </p:txBody>
      </p:sp>
    </p:spTree>
    <p:extLst>
      <p:ext uri="{BB962C8B-B14F-4D97-AF65-F5344CB8AC3E}">
        <p14:creationId xmlns:p14="http://schemas.microsoft.com/office/powerpoint/2010/main" val="2670008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57300-7561-4585-961F-7F42127684FC}"/>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244940-03F9-4977-B763-D2DD88EC7CE0}"/>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2F60FE3E-FC23-4D2B-AB7E-621016957EE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E6F2B415-9E8B-4F08-AAAB-EA5EEEFAD596}"/>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F691BAF1-231D-4BD9-A359-B8432020FD4D}"/>
              </a:ext>
            </a:extLst>
          </p:cNvPr>
          <p:cNvSpPr>
            <a:spLocks noGrp="1" noChangeArrowheads="1"/>
          </p:cNvSpPr>
          <p:nvPr>
            <p:ph type="sldNum" sz="quarter" idx="12"/>
          </p:nvPr>
        </p:nvSpPr>
        <p:spPr>
          <a:ln/>
        </p:spPr>
        <p:txBody>
          <a:bodyPr/>
          <a:lstStyle>
            <a:lvl1pPr>
              <a:defRPr/>
            </a:lvl1pPr>
          </a:lstStyle>
          <a:p>
            <a:pPr>
              <a:defRPr/>
            </a:pPr>
            <a:fld id="{16F203D3-4530-45E8-83F2-76DDE0CF15D6}" type="slidenum">
              <a:rPr lang="es-ES" altLang="en-US"/>
              <a:pPr>
                <a:defRPr/>
              </a:pPr>
              <a:t>‹#›</a:t>
            </a:fld>
            <a:endParaRPr lang="es-ES" altLang="en-US" dirty="0"/>
          </a:p>
        </p:txBody>
      </p:sp>
    </p:spTree>
    <p:extLst>
      <p:ext uri="{BB962C8B-B14F-4D97-AF65-F5344CB8AC3E}">
        <p14:creationId xmlns:p14="http://schemas.microsoft.com/office/powerpoint/2010/main" val="4034178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5794-5DB1-4B95-96F4-A6CFC1AF9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815170-B19B-47FB-AEDA-4DB6CF052512}"/>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A499AA-B4FF-48F4-8618-2154F536E4EC}"/>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1F714C6-6BB8-47FC-B2FE-25AC6F384F05}"/>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1CFB3409-8033-4184-AE31-2271CE41598D}"/>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F2364B5F-720C-4E07-A891-6E7FC7A2FA63}"/>
              </a:ext>
            </a:extLst>
          </p:cNvPr>
          <p:cNvSpPr>
            <a:spLocks noGrp="1" noChangeArrowheads="1"/>
          </p:cNvSpPr>
          <p:nvPr>
            <p:ph type="sldNum" sz="quarter" idx="12"/>
          </p:nvPr>
        </p:nvSpPr>
        <p:spPr>
          <a:ln/>
        </p:spPr>
        <p:txBody>
          <a:bodyPr/>
          <a:lstStyle>
            <a:lvl1pPr>
              <a:defRPr/>
            </a:lvl1pPr>
          </a:lstStyle>
          <a:p>
            <a:pPr>
              <a:defRPr/>
            </a:pPr>
            <a:fld id="{F6C635C3-DE46-4E7A-8C4B-F2E3F971CE81}" type="slidenum">
              <a:rPr lang="es-ES" altLang="en-US"/>
              <a:pPr>
                <a:defRPr/>
              </a:pPr>
              <a:t>‹#›</a:t>
            </a:fld>
            <a:endParaRPr lang="es-ES" altLang="en-US" dirty="0"/>
          </a:p>
        </p:txBody>
      </p:sp>
    </p:spTree>
    <p:extLst>
      <p:ext uri="{BB962C8B-B14F-4D97-AF65-F5344CB8AC3E}">
        <p14:creationId xmlns:p14="http://schemas.microsoft.com/office/powerpoint/2010/main" val="3069027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FFD27-91E1-4367-8A29-75595EC218EE}"/>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F55A2D-1E02-4D15-A687-9E8A9C37E9C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9FD816-FC0D-4BC2-8A12-944E9FA43C6F}"/>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544DBD-1B69-49D8-A1D9-623319FB24AA}"/>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AB9EC2-316F-4933-A74F-6A1325765173}"/>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E99E622-C81A-41E3-9136-4C93E784A0E7}"/>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id="{83F4F530-5CB1-4E04-88FB-31E82D12847C}"/>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id="{FD3C6C27-F0F0-4E20-BABC-72C5BC5FD081}"/>
              </a:ext>
            </a:extLst>
          </p:cNvPr>
          <p:cNvSpPr>
            <a:spLocks noGrp="1" noChangeArrowheads="1"/>
          </p:cNvSpPr>
          <p:nvPr>
            <p:ph type="sldNum" sz="quarter" idx="12"/>
          </p:nvPr>
        </p:nvSpPr>
        <p:spPr>
          <a:ln/>
        </p:spPr>
        <p:txBody>
          <a:bodyPr/>
          <a:lstStyle>
            <a:lvl1pPr>
              <a:defRPr/>
            </a:lvl1pPr>
          </a:lstStyle>
          <a:p>
            <a:pPr>
              <a:defRPr/>
            </a:pPr>
            <a:fld id="{2C0CD95E-09EC-4EAB-9D69-69252EC00020}" type="slidenum">
              <a:rPr lang="es-ES" altLang="en-US"/>
              <a:pPr>
                <a:defRPr/>
              </a:pPr>
              <a:t>‹#›</a:t>
            </a:fld>
            <a:endParaRPr lang="es-ES" altLang="en-US" dirty="0"/>
          </a:p>
        </p:txBody>
      </p:sp>
    </p:spTree>
    <p:extLst>
      <p:ext uri="{BB962C8B-B14F-4D97-AF65-F5344CB8AC3E}">
        <p14:creationId xmlns:p14="http://schemas.microsoft.com/office/powerpoint/2010/main" val="3482687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120F1-CF70-4CF2-BE10-4209F4BF0498}"/>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20246A6-0DE0-4D63-9652-159DF5E7F8C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E4AAD374-B4A0-4478-95BA-4BF52D827CD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11BE2B8D-A448-4887-AE15-FCAC44F372FB}"/>
              </a:ext>
            </a:extLst>
          </p:cNvPr>
          <p:cNvSpPr>
            <a:spLocks noGrp="1" noChangeArrowheads="1"/>
          </p:cNvSpPr>
          <p:nvPr>
            <p:ph type="sldNum" sz="quarter" idx="12"/>
          </p:nvPr>
        </p:nvSpPr>
        <p:spPr>
          <a:ln/>
        </p:spPr>
        <p:txBody>
          <a:bodyPr/>
          <a:lstStyle>
            <a:lvl1pPr>
              <a:defRPr/>
            </a:lvl1pPr>
          </a:lstStyle>
          <a:p>
            <a:pPr>
              <a:defRPr/>
            </a:pPr>
            <a:fld id="{954AFE38-5315-4C86-A7CD-F0273CB52A17}" type="slidenum">
              <a:rPr lang="es-ES" altLang="en-US"/>
              <a:pPr>
                <a:defRPr/>
              </a:pPr>
              <a:t>‹#›</a:t>
            </a:fld>
            <a:endParaRPr lang="es-ES" altLang="en-US" dirty="0"/>
          </a:p>
        </p:txBody>
      </p:sp>
    </p:spTree>
    <p:extLst>
      <p:ext uri="{BB962C8B-B14F-4D97-AF65-F5344CB8AC3E}">
        <p14:creationId xmlns:p14="http://schemas.microsoft.com/office/powerpoint/2010/main" val="20664436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BDAE4BC-A94B-452A-AAF4-8F96C7F8FC7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id="{D828104B-BAE3-405D-8B80-1CB2681B1F7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id="{0C04C48F-AD24-414D-8A66-6118452ACA79}"/>
              </a:ext>
            </a:extLst>
          </p:cNvPr>
          <p:cNvSpPr>
            <a:spLocks noGrp="1" noChangeArrowheads="1"/>
          </p:cNvSpPr>
          <p:nvPr>
            <p:ph type="sldNum" sz="quarter" idx="12"/>
          </p:nvPr>
        </p:nvSpPr>
        <p:spPr>
          <a:ln/>
        </p:spPr>
        <p:txBody>
          <a:bodyPr/>
          <a:lstStyle>
            <a:lvl1pPr>
              <a:defRPr/>
            </a:lvl1pPr>
          </a:lstStyle>
          <a:p>
            <a:pPr>
              <a:defRPr/>
            </a:pPr>
            <a:fld id="{225B9E44-7E3A-4C3E-85E9-5B229E8D53B9}" type="slidenum">
              <a:rPr lang="es-ES" altLang="en-US"/>
              <a:pPr>
                <a:defRPr/>
              </a:pPr>
              <a:t>‹#›</a:t>
            </a:fld>
            <a:endParaRPr lang="es-ES" altLang="en-US" dirty="0"/>
          </a:p>
        </p:txBody>
      </p:sp>
    </p:spTree>
    <p:extLst>
      <p:ext uri="{BB962C8B-B14F-4D97-AF65-F5344CB8AC3E}">
        <p14:creationId xmlns:p14="http://schemas.microsoft.com/office/powerpoint/2010/main" val="82003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9"/>
            <a:ext cx="10160832" cy="1080937"/>
          </a:xfrm>
        </p:spPr>
        <p:txBody>
          <a:bodyPr>
            <a:norm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80322" y="1970239"/>
            <a:ext cx="4698356" cy="1059769"/>
          </a:xfrm>
          <a:solidFill>
            <a:srgbClr val="85C645"/>
          </a:solidFill>
        </p:spPr>
        <p:txBody>
          <a:bodyPr anchor="ctr">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noAutofit/>
          </a:bodyPr>
          <a:lstStyle>
            <a:lvl1pPr>
              <a:defRPr sz="3200"/>
            </a:lvl1pPr>
            <a:lvl2pPr>
              <a:defRPr sz="2800"/>
            </a:lvl2pPr>
            <a:lvl3pPr>
              <a:defRPr sz="2400"/>
            </a:lvl3pPr>
            <a:lvl4pPr>
              <a:defRPr sz="2800"/>
            </a:lvl4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5594122" y="1977795"/>
            <a:ext cx="4700060" cy="1051154"/>
          </a:xfrm>
          <a:solidFill>
            <a:srgbClr val="85C645"/>
          </a:solidFill>
        </p:spPr>
        <p:txBody>
          <a:bodyPr vert="horz" lIns="91440" tIns="45720" rIns="91440" bIns="45720" rtlCol="0" anchor="ctr">
            <a:noAutofit/>
          </a:bodyPr>
          <a:lstStyle>
            <a:lvl1pPr>
              <a:defRPr lang="en-US" sz="3600" b="1" dirty="0" smtClean="0"/>
            </a:lvl1pPr>
          </a:lstStyle>
          <a:p>
            <a:pPr marL="0" lvl="0" indent="0">
              <a:buNone/>
            </a:pPr>
            <a:r>
              <a:rPr lang="en-US"/>
              <a:t>Edit Master text styles</a:t>
            </a:r>
          </a:p>
        </p:txBody>
      </p:sp>
      <p:sp>
        <p:nvSpPr>
          <p:cNvPr id="6" name="Content Placeholder 5"/>
          <p:cNvSpPr>
            <a:spLocks noGrp="1"/>
          </p:cNvSpPr>
          <p:nvPr>
            <p:ph sz="quarter" idx="4"/>
          </p:nvPr>
        </p:nvSpPr>
        <p:spPr>
          <a:xfrm>
            <a:off x="5594123" y="3030008"/>
            <a:ext cx="4700059" cy="2906179"/>
          </a:xfrm>
        </p:spPr>
        <p:txBody>
          <a:bodyPr>
            <a:noAutofit/>
          </a:bodyPr>
          <a:lstStyle>
            <a:lvl1pPr>
              <a:defRPr sz="3200"/>
            </a:lvl1pPr>
            <a:lvl2pPr>
              <a:defRPr sz="2800"/>
            </a:lvl2pPr>
          </a:lstStyle>
          <a:p>
            <a:pPr lvl="0"/>
            <a:r>
              <a:rPr lang="en-US"/>
              <a:t>Edit Master text styles</a:t>
            </a:r>
          </a:p>
          <a:p>
            <a:pPr lvl="1"/>
            <a:r>
              <a:rPr lang="en-US"/>
              <a:t>Second level</a:t>
            </a:r>
          </a:p>
        </p:txBody>
      </p:sp>
      <p:sp>
        <p:nvSpPr>
          <p:cNvPr id="7" name="Date Placeholder 6"/>
          <p:cNvSpPr>
            <a:spLocks noGrp="1"/>
          </p:cNvSpPr>
          <p:nvPr>
            <p:ph type="dt" sz="half" idx="10"/>
          </p:nvPr>
        </p:nvSpPr>
        <p:spPr/>
        <p:txBody>
          <a:bodyPr/>
          <a:lstStyle/>
          <a:p>
            <a:fld id="{CD9F37A8-B64D-49AF-BA4F-EA679158D78D}" type="datetime1">
              <a:rPr lang="en-US" smtClean="0"/>
              <a:t>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4531362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8AF6-A6A5-4B08-882E-DA39EFC2342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123241-1EFA-4EB6-9987-64795E954AF4}"/>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DBFC46-1C51-43FA-B64F-BE8E58F25E9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061FAFB-01E7-4F44-8DAE-6C806474C13E}"/>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484DB668-F686-41C6-9C9A-0A253BEDF7A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876E7941-2E95-45CF-AEBB-6D549CAEB026}"/>
              </a:ext>
            </a:extLst>
          </p:cNvPr>
          <p:cNvSpPr>
            <a:spLocks noGrp="1" noChangeArrowheads="1"/>
          </p:cNvSpPr>
          <p:nvPr>
            <p:ph type="sldNum" sz="quarter" idx="12"/>
          </p:nvPr>
        </p:nvSpPr>
        <p:spPr>
          <a:ln/>
        </p:spPr>
        <p:txBody>
          <a:bodyPr/>
          <a:lstStyle>
            <a:lvl1pPr>
              <a:defRPr/>
            </a:lvl1pPr>
          </a:lstStyle>
          <a:p>
            <a:pPr>
              <a:defRPr/>
            </a:pPr>
            <a:fld id="{38AAA9EA-B95A-43FC-98DA-06C894738086}" type="slidenum">
              <a:rPr lang="es-ES" altLang="en-US"/>
              <a:pPr>
                <a:defRPr/>
              </a:pPr>
              <a:t>‹#›</a:t>
            </a:fld>
            <a:endParaRPr lang="es-ES" altLang="en-US" dirty="0"/>
          </a:p>
        </p:txBody>
      </p:sp>
    </p:spTree>
    <p:extLst>
      <p:ext uri="{BB962C8B-B14F-4D97-AF65-F5344CB8AC3E}">
        <p14:creationId xmlns:p14="http://schemas.microsoft.com/office/powerpoint/2010/main" val="26339367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41650-CAF2-4994-8F46-9C5EDB0C419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712817-3261-4131-87B6-C4F5BC795C0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a:extLst>
              <a:ext uri="{FF2B5EF4-FFF2-40B4-BE49-F238E27FC236}">
                <a16:creationId xmlns:a16="http://schemas.microsoft.com/office/drawing/2014/main" id="{80B544F7-F7B8-4F36-B92A-ED90A8AC4AE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94804687-693F-44DA-A981-168EBCF1C35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6A88E61F-E1CD-414F-9183-F23303D0037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56D2DF12-640E-4CFB-BADC-A7C8C5D883D6}"/>
              </a:ext>
            </a:extLst>
          </p:cNvPr>
          <p:cNvSpPr>
            <a:spLocks noGrp="1" noChangeArrowheads="1"/>
          </p:cNvSpPr>
          <p:nvPr>
            <p:ph type="sldNum" sz="quarter" idx="12"/>
          </p:nvPr>
        </p:nvSpPr>
        <p:spPr>
          <a:ln/>
        </p:spPr>
        <p:txBody>
          <a:bodyPr/>
          <a:lstStyle>
            <a:lvl1pPr>
              <a:defRPr/>
            </a:lvl1pPr>
          </a:lstStyle>
          <a:p>
            <a:pPr>
              <a:defRPr/>
            </a:pPr>
            <a:fld id="{81D32868-07B8-42BD-B675-EC0093E517A2}" type="slidenum">
              <a:rPr lang="es-ES" altLang="en-US"/>
              <a:pPr>
                <a:defRPr/>
              </a:pPr>
              <a:t>‹#›</a:t>
            </a:fld>
            <a:endParaRPr lang="es-ES" altLang="en-US" dirty="0"/>
          </a:p>
        </p:txBody>
      </p:sp>
    </p:spTree>
    <p:extLst>
      <p:ext uri="{BB962C8B-B14F-4D97-AF65-F5344CB8AC3E}">
        <p14:creationId xmlns:p14="http://schemas.microsoft.com/office/powerpoint/2010/main" val="4159076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99599-0309-4764-B255-485A9137BE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4890E1-0369-49DA-BCDA-34DBEF9647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43C233-B0F0-4E16-8F83-F2AFBDA1A3E5}"/>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D0BE34E2-6E60-4111-9151-990BAD796435}"/>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499BE90C-F230-479F-A327-0CDEB67A09BE}"/>
              </a:ext>
            </a:extLst>
          </p:cNvPr>
          <p:cNvSpPr>
            <a:spLocks noGrp="1" noChangeArrowheads="1"/>
          </p:cNvSpPr>
          <p:nvPr>
            <p:ph type="sldNum" sz="quarter" idx="12"/>
          </p:nvPr>
        </p:nvSpPr>
        <p:spPr>
          <a:ln/>
        </p:spPr>
        <p:txBody>
          <a:bodyPr/>
          <a:lstStyle>
            <a:lvl1pPr>
              <a:defRPr/>
            </a:lvl1pPr>
          </a:lstStyle>
          <a:p>
            <a:pPr>
              <a:defRPr/>
            </a:pPr>
            <a:fld id="{D60DA4CB-9589-4CCF-8F41-BA98F8CED812}" type="slidenum">
              <a:rPr lang="es-ES" altLang="en-US"/>
              <a:pPr>
                <a:defRPr/>
              </a:pPr>
              <a:t>‹#›</a:t>
            </a:fld>
            <a:endParaRPr lang="es-ES" altLang="en-US" dirty="0"/>
          </a:p>
        </p:txBody>
      </p:sp>
    </p:spTree>
    <p:extLst>
      <p:ext uri="{BB962C8B-B14F-4D97-AF65-F5344CB8AC3E}">
        <p14:creationId xmlns:p14="http://schemas.microsoft.com/office/powerpoint/2010/main" val="15636493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B64485-41A0-40CA-BE8B-E68577C7B459}"/>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AE0669-0F4A-456A-9B87-D518E0150601}"/>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BD84C75-73E8-4368-97B6-3E2508EEAAB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AAEB6F9B-57EB-4D71-B36B-3F8C02A30A85}"/>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C79E1100-2E58-4B73-9A08-E901AD884676}"/>
              </a:ext>
            </a:extLst>
          </p:cNvPr>
          <p:cNvSpPr>
            <a:spLocks noGrp="1" noChangeArrowheads="1"/>
          </p:cNvSpPr>
          <p:nvPr>
            <p:ph type="sldNum" sz="quarter" idx="12"/>
          </p:nvPr>
        </p:nvSpPr>
        <p:spPr>
          <a:ln/>
        </p:spPr>
        <p:txBody>
          <a:bodyPr/>
          <a:lstStyle>
            <a:lvl1pPr>
              <a:defRPr/>
            </a:lvl1pPr>
          </a:lstStyle>
          <a:p>
            <a:pPr>
              <a:defRPr/>
            </a:pPr>
            <a:fld id="{082F807D-67C1-4306-895C-509119D25DEB}" type="slidenum">
              <a:rPr lang="es-ES" altLang="en-US"/>
              <a:pPr>
                <a:defRPr/>
              </a:pPr>
              <a:t>‹#›</a:t>
            </a:fld>
            <a:endParaRPr lang="es-ES" altLang="en-US" dirty="0"/>
          </a:p>
        </p:txBody>
      </p:sp>
    </p:spTree>
    <p:extLst>
      <p:ext uri="{BB962C8B-B14F-4D97-AF65-F5344CB8AC3E}">
        <p14:creationId xmlns:p14="http://schemas.microsoft.com/office/powerpoint/2010/main" val="233081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308A7C-BDB2-410A-90F9-0E553E04C820}" type="datetime1">
              <a:rPr lang="en-US" smtClean="0"/>
              <a:t>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2254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788F0C6-3EE9-49AD-9697-761CD64F6CAA}" type="datetime1">
              <a:rPr lang="en-US" smtClean="0"/>
              <a:t>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96319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7"/>
            <a:ext cx="10160830" cy="1080940"/>
          </a:xfrm>
        </p:spPr>
        <p:txBody>
          <a:bodyPr anchor="ct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noAutofit/>
          </a:bodyPr>
          <a:lstStyle>
            <a:lvl1pPr>
              <a:defRPr sz="3600"/>
            </a:lvl1pPr>
            <a:lvl2pPr>
              <a:defRPr sz="3200"/>
            </a:lvl2pPr>
            <a:lvl3pPr>
              <a:defRPr sz="2800"/>
            </a:lvl3pPr>
            <a:lvl4pPr>
              <a:defRPr sz="2400"/>
            </a:lvl4pPr>
            <a:lvl5pPr>
              <a:defRPr sz="2000"/>
            </a:lvl5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80322" y="2336872"/>
            <a:ext cx="3790078" cy="3599317"/>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BD03BD-F1BB-452F-8327-4EE213FAB185}" type="datetime1">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407621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1925" y="753228"/>
            <a:ext cx="10132255" cy="1080938"/>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AF52E1-6262-4A75-8769-9C754DA91D73}" type="datetime1">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91449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7.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09575" y="753228"/>
            <a:ext cx="9884607" cy="108093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7550981" y="5936186"/>
            <a:ext cx="2743200" cy="548640"/>
          </a:xfrm>
          <a:prstGeom prst="rect">
            <a:avLst/>
          </a:prstGeom>
          <a:solidFill>
            <a:schemeClr val="bg2">
              <a:lumMod val="25000"/>
            </a:schemeClr>
          </a:solidFill>
        </p:spPr>
        <p:txBody>
          <a:bodyPr vert="horz" lIns="91440" tIns="45720" rIns="91440" bIns="45720" rtlCol="0" anchor="ctr"/>
          <a:lstStyle>
            <a:lvl1pPr algn="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B1E41759-407D-4765-8407-83110480FA56}" type="datetime1">
              <a:rPr lang="en-US" smtClean="0"/>
              <a:t>2/24/2021</a:t>
            </a:fld>
            <a:endParaRPr lang="en-US" dirty="0"/>
          </a:p>
        </p:txBody>
      </p:sp>
      <p:sp>
        <p:nvSpPr>
          <p:cNvPr id="5" name="Footer Placeholder 4"/>
          <p:cNvSpPr>
            <a:spLocks noGrp="1"/>
          </p:cNvSpPr>
          <p:nvPr>
            <p:ph type="ftr" sz="quarter" idx="3"/>
          </p:nvPr>
        </p:nvSpPr>
        <p:spPr>
          <a:xfrm>
            <a:off x="680321" y="5936187"/>
            <a:ext cx="6870660" cy="548640"/>
          </a:xfrm>
          <a:prstGeom prst="rect">
            <a:avLst/>
          </a:prstGeom>
          <a:solidFill>
            <a:schemeClr val="bg2">
              <a:lumMod val="25000"/>
            </a:schemeClr>
          </a:solidFill>
        </p:spPr>
        <p:txBody>
          <a:bodyPr vert="horz" lIns="91440" tIns="45720" rIns="91440" bIns="45720" rtlCol="0" anchor="ctr"/>
          <a:lstStyle>
            <a:lvl1pPr algn="l">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E1FB74-2C6E-4D64-9E28-55DA4098E714}" type="slidenum">
              <a:rPr lang="en-US" smtClean="0"/>
              <a:t>‹#›</a:t>
            </a:fld>
            <a:endParaRPr lang="en-US"/>
          </a:p>
        </p:txBody>
      </p:sp>
    </p:spTree>
    <p:extLst>
      <p:ext uri="{BB962C8B-B14F-4D97-AF65-F5344CB8AC3E}">
        <p14:creationId xmlns:p14="http://schemas.microsoft.com/office/powerpoint/2010/main" val="1341324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hdr="0" ftr="0" dt="0"/>
  <p:txStyles>
    <p:titleStyle>
      <a:lvl1pPr algn="l" defTabSz="914400" rtl="0" eaLnBrk="1" latinLnBrk="0" hangingPunct="1">
        <a:lnSpc>
          <a:spcPct val="90000"/>
        </a:lnSpc>
        <a:spcBef>
          <a:spcPct val="0"/>
        </a:spcBef>
        <a:buNone/>
        <a:defRPr sz="5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lnSpc>
          <a:spcPct val="125000"/>
        </a:lnSpc>
        <a:spcBef>
          <a:spcPts val="1000"/>
        </a:spcBef>
        <a:buFont typeface="Arial" panose="020B0604020202020204" pitchFamily="34" charset="0"/>
        <a:buChar char="•"/>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25000"/>
        </a:lnSpc>
        <a:spcBef>
          <a:spcPts val="500"/>
        </a:spcBef>
        <a:buFont typeface="Arial" panose="020B0604020202020204" pitchFamily="34" charset="0"/>
        <a:buChar char="•"/>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25000"/>
        </a:lnSpc>
        <a:spcBef>
          <a:spcPts val="500"/>
        </a:spcBef>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25000"/>
        </a:lnSpc>
        <a:spcBef>
          <a:spcPts val="5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123856"/>
            <a:ext cx="11885084" cy="914400"/>
          </a:xfrm>
          <a:prstGeom prst="rect">
            <a:avLst/>
          </a:prstGeom>
          <a:solidFill>
            <a:schemeClr val="tx2"/>
          </a:solidFill>
        </p:spPr>
        <p:txBody>
          <a:bodyPr vert="horz" lIns="1188720" tIns="45720" rIns="27432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485899" y="2595563"/>
            <a:ext cx="10147301" cy="36707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773459" y="188260"/>
            <a:ext cx="28448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2/24/2021</a:t>
            </a:fld>
            <a:endParaRPr lang="en-US"/>
          </a:p>
        </p:txBody>
      </p:sp>
      <p:sp>
        <p:nvSpPr>
          <p:cNvPr id="5" name="Footer Placeholder 4"/>
          <p:cNvSpPr>
            <a:spLocks noGrp="1"/>
          </p:cNvSpPr>
          <p:nvPr>
            <p:ph type="ftr" sz="quarter" idx="3"/>
          </p:nvPr>
        </p:nvSpPr>
        <p:spPr>
          <a:xfrm>
            <a:off x="1494117" y="188260"/>
            <a:ext cx="38608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1719859" y="6569076"/>
            <a:ext cx="6096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1219201" y="0"/>
            <a:ext cx="10665884"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1219201" y="6675120"/>
            <a:ext cx="10665884"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51852176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2/24/2021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27281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D3FC494-E16E-43FE-9E2D-6023D7C6A677}"/>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A1CE1C45-2998-4B17-9C89-EA4D68A1D41B}"/>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3C9FA84E-7FE0-4C46-BEC4-F6D9C0DCA92B}"/>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id="{B0D61A92-7527-4AD3-95DF-1A1D1CA823E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id="{DD54EFAD-1736-4AE8-9414-AC7E3AC7B802}"/>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79DBCD9-603B-4F02-99F3-80831A3B8570}" type="slidenum">
              <a:rPr lang="es-ES" altLang="en-US"/>
              <a:pPr>
                <a:defRPr/>
              </a:pPr>
              <a:t>‹#›</a:t>
            </a:fld>
            <a:endParaRPr lang="es-ES" altLang="en-US" dirty="0"/>
          </a:p>
        </p:txBody>
      </p:sp>
    </p:spTree>
    <p:extLst>
      <p:ext uri="{BB962C8B-B14F-4D97-AF65-F5344CB8AC3E}">
        <p14:creationId xmlns:p14="http://schemas.microsoft.com/office/powerpoint/2010/main" val="110516103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coolcatteacher.blogspot.com/2012/06/we-need-education-victory-garden-iste12.html" TargetMode="External"/><Relationship Id="rId5" Type="http://schemas.openxmlformats.org/officeDocument/2006/relationships/image" Target="../media/image15.jpeg"/><Relationship Id="rId4" Type="http://schemas.openxmlformats.org/officeDocument/2006/relationships/hyperlink" Target="http://www.spring.org.uk/2012/02/multiple-choice-tests-why-sticking-with-your-first-answer-is-probably-wrong.ph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mailto:talexander@howardcollege.edu" TargetMode="External"/><Relationship Id="rId2" Type="http://schemas.openxmlformats.org/officeDocument/2006/relationships/hyperlink" Target="mailto:veronica.moore@twc.state.tx.us" TargetMode="Externa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hyperlink" Target="mailto:christina.mason@workforcesolutions.net" TargetMode="External"/><Relationship Id="rId4" Type="http://schemas.openxmlformats.org/officeDocument/2006/relationships/hyperlink" Target="mailto:tiffany.johnson@victoriacollege.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hyperlink" Target="mailto:talexander@howardcollege.edu"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micchiar.wikispaces.com/Preparing+for+College+and+Careers"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hyperlink" Target="http://dayteachers.wikispaces.com/Day+Teacher+Classroom+Wikispaces"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lvl="0">
              <a:lnSpc>
                <a:spcPct val="100000"/>
              </a:lnSpc>
              <a:spcBef>
                <a:spcPts val="0"/>
              </a:spcBef>
            </a:pPr>
            <a:br>
              <a:rPr lang="en-US" sz="3200" dirty="0">
                <a:solidFill>
                  <a:prstClr val="white"/>
                </a:solidFill>
                <a:latin typeface="Calibri"/>
                <a:ea typeface="+mn-ea"/>
                <a:cs typeface="+mn-cs"/>
              </a:rPr>
            </a:br>
            <a:endParaRPr lang="en-US" dirty="0"/>
          </a:p>
        </p:txBody>
      </p:sp>
      <p:sp>
        <p:nvSpPr>
          <p:cNvPr id="5" name="Text Placeholder 2">
            <a:extLst>
              <a:ext uri="{FF2B5EF4-FFF2-40B4-BE49-F238E27FC236}">
                <a16:creationId xmlns:a16="http://schemas.microsoft.com/office/drawing/2014/main" id="{A4C2765E-A2E4-443C-BDD8-9B6C2F10A89B}"/>
              </a:ext>
            </a:extLst>
          </p:cNvPr>
          <p:cNvSpPr>
            <a:spLocks noGrp="1"/>
          </p:cNvSpPr>
          <p:nvPr>
            <p:ph type="subTitle" idx="1"/>
          </p:nvPr>
        </p:nvSpPr>
        <p:spPr>
          <a:xfrm>
            <a:off x="1838325" y="4403564"/>
            <a:ext cx="6986131" cy="1117687"/>
          </a:xfrm>
        </p:spPr>
        <p:txBody>
          <a:bodyPr>
            <a:noAutofit/>
          </a:bodyPr>
          <a:lstStyle/>
          <a:p>
            <a:endParaRPr lang="en-US" sz="2400" dirty="0">
              <a:solidFill>
                <a:schemeClr val="tx1"/>
              </a:solidFill>
            </a:endParaRPr>
          </a:p>
          <a:p>
            <a:r>
              <a:rPr lang="en-US" sz="2400" dirty="0">
                <a:solidFill>
                  <a:schemeClr val="tx1"/>
                </a:solidFill>
              </a:rPr>
              <a:t>Adult Education and Literacy</a:t>
            </a:r>
          </a:p>
        </p:txBody>
      </p:sp>
      <p:pic>
        <p:nvPicPr>
          <p:cNvPr id="2" name="Picture 1" descr="Description of session name and presenters.">
            <a:extLst>
              <a:ext uri="{FF2B5EF4-FFF2-40B4-BE49-F238E27FC236}">
                <a16:creationId xmlns:a16="http://schemas.microsoft.com/office/drawing/2014/main" id="{9A52F700-E6FF-4583-9C14-8EE4D3EDFA39}"/>
              </a:ext>
            </a:extLst>
          </p:cNvPr>
          <p:cNvPicPr>
            <a:picLocks noChangeAspect="1"/>
          </p:cNvPicPr>
          <p:nvPr/>
        </p:nvPicPr>
        <p:blipFill>
          <a:blip r:embed="rId3"/>
          <a:stretch>
            <a:fillRect/>
          </a:stretch>
        </p:blipFill>
        <p:spPr>
          <a:xfrm>
            <a:off x="-73748" y="2621138"/>
            <a:ext cx="9105301" cy="1598211"/>
          </a:xfrm>
          <a:prstGeom prst="rect">
            <a:avLst/>
          </a:prstGeom>
        </p:spPr>
      </p:pic>
      <p:sp>
        <p:nvSpPr>
          <p:cNvPr id="11" name="Text Placeholder 8">
            <a:extLst>
              <a:ext uri="{FF2B5EF4-FFF2-40B4-BE49-F238E27FC236}">
                <a16:creationId xmlns:a16="http://schemas.microsoft.com/office/drawing/2014/main" id="{0082825D-9EA7-4EE5-A2D9-AFBE59385327}"/>
              </a:ext>
            </a:extLst>
          </p:cNvPr>
          <p:cNvSpPr>
            <a:spLocks noGrp="1"/>
          </p:cNvSpPr>
          <p:nvPr>
            <p:ph type="body" sz="quarter" idx="12"/>
          </p:nvPr>
        </p:nvSpPr>
        <p:spPr>
          <a:xfrm>
            <a:off x="9238651" y="2627836"/>
            <a:ext cx="2858099" cy="1614115"/>
          </a:xfrm>
        </p:spPr>
        <p:txBody>
          <a:bodyPr/>
          <a:lstStyle/>
          <a:p>
            <a:r>
              <a:rPr lang="en-US" sz="1200" dirty="0"/>
              <a:t>Veronica Moore-TWC AEL</a:t>
            </a:r>
          </a:p>
          <a:p>
            <a:r>
              <a:rPr lang="en-US" sz="1200" dirty="0"/>
              <a:t>Tammy Alexander- Howard College Permian Basin</a:t>
            </a:r>
          </a:p>
          <a:p>
            <a:r>
              <a:rPr lang="en-US" sz="1200" dirty="0"/>
              <a:t>Tiffany Johnson- Victoria College</a:t>
            </a:r>
          </a:p>
          <a:p>
            <a:r>
              <a:rPr lang="en-US" sz="1200" dirty="0"/>
              <a:t>Christina Mason-Tarrant County Workforce Board</a:t>
            </a:r>
          </a:p>
        </p:txBody>
      </p:sp>
    </p:spTree>
    <p:extLst>
      <p:ext uri="{BB962C8B-B14F-4D97-AF65-F5344CB8AC3E}">
        <p14:creationId xmlns:p14="http://schemas.microsoft.com/office/powerpoint/2010/main" val="381946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0EA63F12-EDE1-4277-9744-C48E5CB5BC53}"/>
              </a:ext>
            </a:extLst>
          </p:cNvPr>
          <p:cNvSpPr>
            <a:spLocks noGrp="1"/>
          </p:cNvSpPr>
          <p:nvPr>
            <p:ph type="body" idx="1"/>
          </p:nvPr>
        </p:nvSpPr>
        <p:spPr>
          <a:xfrm>
            <a:off x="1205103" y="4908860"/>
            <a:ext cx="3049705" cy="1105232"/>
          </a:xfrm>
        </p:spPr>
        <p:txBody>
          <a:bodyPr/>
          <a:lstStyle/>
          <a:p>
            <a:pPr algn="ctr"/>
            <a:r>
              <a:rPr lang="en-US" sz="2000" dirty="0"/>
              <a:t>Timely Post Testing to Capture Student Gains</a:t>
            </a:r>
          </a:p>
        </p:txBody>
      </p:sp>
      <p:sp>
        <p:nvSpPr>
          <p:cNvPr id="21" name="Text Placeholder 20">
            <a:extLst>
              <a:ext uri="{FF2B5EF4-FFF2-40B4-BE49-F238E27FC236}">
                <a16:creationId xmlns:a16="http://schemas.microsoft.com/office/drawing/2014/main" id="{DD347C10-65BD-4AAD-A321-003E0755EED8}"/>
              </a:ext>
            </a:extLst>
          </p:cNvPr>
          <p:cNvSpPr>
            <a:spLocks noGrp="1"/>
          </p:cNvSpPr>
          <p:nvPr>
            <p:ph type="body" sz="quarter" idx="13"/>
          </p:nvPr>
        </p:nvSpPr>
        <p:spPr>
          <a:xfrm>
            <a:off x="5640416" y="5027085"/>
            <a:ext cx="3063505" cy="967423"/>
          </a:xfrm>
        </p:spPr>
        <p:txBody>
          <a:bodyPr/>
          <a:lstStyle/>
          <a:p>
            <a:pPr algn="ctr"/>
            <a:r>
              <a:rPr lang="en-US" sz="2000" dirty="0"/>
              <a:t>Support Services</a:t>
            </a:r>
          </a:p>
        </p:txBody>
      </p:sp>
      <p:pic>
        <p:nvPicPr>
          <p:cNvPr id="28" name="Picture Placeholder 27" descr="Picture of a hand and pencil marking a test form.">
            <a:extLst>
              <a:ext uri="{FF2B5EF4-FFF2-40B4-BE49-F238E27FC236}">
                <a16:creationId xmlns:a16="http://schemas.microsoft.com/office/drawing/2014/main" id="{F578644B-97B2-4E1C-ACBE-762B4C85FE2B}"/>
              </a:ext>
            </a:extLst>
          </p:cNvPr>
          <p:cNvPicPr>
            <a:picLocks noGrp="1" noChangeAspect="1"/>
          </p:cNvPicPr>
          <p:nvPr>
            <p:ph type="pic" idx="15"/>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133" r="11133"/>
          <a:stretch>
            <a:fillRect/>
          </a:stretch>
        </p:blipFill>
        <p:spPr>
          <a:xfrm>
            <a:off x="1205102" y="3311127"/>
            <a:ext cx="3049705" cy="1524000"/>
          </a:xfrm>
          <a:prstGeom prst="rect">
            <a:avLst/>
          </a:prstGeom>
        </p:spPr>
      </p:pic>
      <p:pic>
        <p:nvPicPr>
          <p:cNvPr id="29" name="Picture Placeholder 28" descr="A picture of signs showing the words help, support, guidance, and assistance.">
            <a:extLst>
              <a:ext uri="{FF2B5EF4-FFF2-40B4-BE49-F238E27FC236}">
                <a16:creationId xmlns:a16="http://schemas.microsoft.com/office/drawing/2014/main" id="{315B9E19-8B47-45DA-98EF-24A1663582B0}"/>
              </a:ext>
            </a:extLst>
          </p:cNvPr>
          <p:cNvPicPr>
            <a:picLocks noGrp="1" noChangeAspect="1"/>
          </p:cNvPicPr>
          <p:nvPr>
            <p:ph type="pic" idx="22"/>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479" b="479"/>
          <a:stretch>
            <a:fillRect/>
          </a:stretch>
        </p:blipFill>
        <p:spPr>
          <a:xfrm>
            <a:off x="5640416" y="3417441"/>
            <a:ext cx="3063505" cy="1524000"/>
          </a:xfrm>
          <a:prstGeom prst="rect">
            <a:avLst/>
          </a:prstGeom>
        </p:spPr>
      </p:pic>
      <p:sp>
        <p:nvSpPr>
          <p:cNvPr id="30" name="Slide Number Placeholder 29">
            <a:extLst>
              <a:ext uri="{FF2B5EF4-FFF2-40B4-BE49-F238E27FC236}">
                <a16:creationId xmlns:a16="http://schemas.microsoft.com/office/drawing/2014/main" id="{A9C1F04B-9566-45B8-ADBC-EF4018A4A8BC}"/>
              </a:ext>
            </a:extLst>
          </p:cNvPr>
          <p:cNvSpPr>
            <a:spLocks noGrp="1"/>
          </p:cNvSpPr>
          <p:nvPr>
            <p:ph type="sldNum" sz="quarter" idx="12"/>
          </p:nvPr>
        </p:nvSpPr>
        <p:spPr/>
        <p:txBody>
          <a:bodyPr/>
          <a:lstStyle/>
          <a:p>
            <a:fld id="{9EE1FB74-2C6E-4D64-9E28-55DA4098E714}" type="slidenum">
              <a:rPr lang="en-US" smtClean="0">
                <a:solidFill>
                  <a:schemeClr val="tx1"/>
                </a:solidFill>
              </a:rPr>
              <a:t>10</a:t>
            </a:fld>
            <a:endParaRPr lang="en-US" dirty="0">
              <a:solidFill>
                <a:schemeClr val="tx1"/>
              </a:solidFill>
            </a:endParaRPr>
          </a:p>
        </p:txBody>
      </p:sp>
      <p:sp>
        <p:nvSpPr>
          <p:cNvPr id="9" name="Title 7">
            <a:extLst>
              <a:ext uri="{FF2B5EF4-FFF2-40B4-BE49-F238E27FC236}">
                <a16:creationId xmlns:a16="http://schemas.microsoft.com/office/drawing/2014/main" id="{0D084EB8-E605-4F54-A0FB-B40D1D2AAE29}"/>
              </a:ext>
            </a:extLst>
          </p:cNvPr>
          <p:cNvSpPr>
            <a:spLocks noGrp="1"/>
          </p:cNvSpPr>
          <p:nvPr>
            <p:ph type="title"/>
          </p:nvPr>
        </p:nvSpPr>
        <p:spPr/>
        <p:txBody>
          <a:bodyPr/>
          <a:lstStyle/>
          <a:p>
            <a:pPr algn="ctr"/>
            <a:r>
              <a:rPr lang="en-US" dirty="0"/>
              <a:t>Best Practices</a:t>
            </a:r>
          </a:p>
        </p:txBody>
      </p:sp>
    </p:spTree>
    <p:extLst>
      <p:ext uri="{BB962C8B-B14F-4D97-AF65-F5344CB8AC3E}">
        <p14:creationId xmlns:p14="http://schemas.microsoft.com/office/powerpoint/2010/main" val="286028113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1F78DC3-CEDB-4B59-A5D8-ED11F27E8291}"/>
              </a:ext>
            </a:extLst>
          </p:cNvPr>
          <p:cNvSpPr>
            <a:spLocks noGrp="1"/>
          </p:cNvSpPr>
          <p:nvPr>
            <p:ph type="title"/>
          </p:nvPr>
        </p:nvSpPr>
        <p:spPr/>
        <p:txBody>
          <a:bodyPr/>
          <a:lstStyle/>
          <a:p>
            <a:pPr algn="ctr"/>
            <a:r>
              <a:rPr lang="en-US" sz="3600" dirty="0"/>
              <a:t>AEL GRANTEES BRANCHING OUT IN CORRECTIONS </a:t>
            </a:r>
          </a:p>
        </p:txBody>
      </p:sp>
      <p:sp>
        <p:nvSpPr>
          <p:cNvPr id="13" name="Text Placeholder 12">
            <a:extLst>
              <a:ext uri="{FF2B5EF4-FFF2-40B4-BE49-F238E27FC236}">
                <a16:creationId xmlns:a16="http://schemas.microsoft.com/office/drawing/2014/main" id="{124274DD-40CE-4ACA-97B7-BAFBED40D9E8}"/>
              </a:ext>
            </a:extLst>
          </p:cNvPr>
          <p:cNvSpPr>
            <a:spLocks noGrp="1"/>
          </p:cNvSpPr>
          <p:nvPr>
            <p:ph type="body" idx="1"/>
          </p:nvPr>
        </p:nvSpPr>
        <p:spPr/>
        <p:txBody>
          <a:bodyPr/>
          <a:lstStyle/>
          <a:p>
            <a:pPr algn="ctr"/>
            <a:r>
              <a:rPr lang="en-US" dirty="0"/>
              <a:t>Tammy Alexander</a:t>
            </a:r>
          </a:p>
        </p:txBody>
      </p:sp>
      <p:sp>
        <p:nvSpPr>
          <p:cNvPr id="16" name="Text Placeholder 15">
            <a:extLst>
              <a:ext uri="{FF2B5EF4-FFF2-40B4-BE49-F238E27FC236}">
                <a16:creationId xmlns:a16="http://schemas.microsoft.com/office/drawing/2014/main" id="{5DCBB193-9ABF-465E-8662-10AA7BC06D0C}"/>
              </a:ext>
            </a:extLst>
          </p:cNvPr>
          <p:cNvSpPr>
            <a:spLocks noGrp="1"/>
          </p:cNvSpPr>
          <p:nvPr>
            <p:ph type="body" sz="half" idx="15"/>
          </p:nvPr>
        </p:nvSpPr>
        <p:spPr>
          <a:xfrm>
            <a:off x="671112" y="3348677"/>
            <a:ext cx="3049702" cy="1207421"/>
          </a:xfrm>
        </p:spPr>
        <p:txBody>
          <a:bodyPr>
            <a:normAutofit/>
          </a:bodyPr>
          <a:lstStyle/>
          <a:p>
            <a:r>
              <a:rPr lang="en-US" sz="2400" b="1" dirty="0">
                <a:solidFill>
                  <a:schemeClr val="accent6">
                    <a:lumMod val="50000"/>
                  </a:schemeClr>
                </a:solidFill>
              </a:rPr>
              <a:t>Howard College Permian Basin</a:t>
            </a:r>
          </a:p>
        </p:txBody>
      </p:sp>
      <p:sp>
        <p:nvSpPr>
          <p:cNvPr id="14" name="Text Placeholder 13">
            <a:extLst>
              <a:ext uri="{FF2B5EF4-FFF2-40B4-BE49-F238E27FC236}">
                <a16:creationId xmlns:a16="http://schemas.microsoft.com/office/drawing/2014/main" id="{EC3FBAEC-1FD6-4172-99CD-4349BAC0E9B5}"/>
              </a:ext>
            </a:extLst>
          </p:cNvPr>
          <p:cNvSpPr>
            <a:spLocks noGrp="1"/>
          </p:cNvSpPr>
          <p:nvPr>
            <p:ph type="body" sz="quarter" idx="3"/>
          </p:nvPr>
        </p:nvSpPr>
        <p:spPr/>
        <p:txBody>
          <a:bodyPr/>
          <a:lstStyle/>
          <a:p>
            <a:pPr marL="0" indent="0" algn="ctr">
              <a:buNone/>
            </a:pPr>
            <a:r>
              <a:rPr lang="en-US" dirty="0"/>
              <a:t>Tiffany Johnson</a:t>
            </a:r>
          </a:p>
        </p:txBody>
      </p:sp>
      <p:sp>
        <p:nvSpPr>
          <p:cNvPr id="17" name="Text Placeholder 16">
            <a:extLst>
              <a:ext uri="{FF2B5EF4-FFF2-40B4-BE49-F238E27FC236}">
                <a16:creationId xmlns:a16="http://schemas.microsoft.com/office/drawing/2014/main" id="{C0060EAB-EAC0-49F3-B723-1568A06283CE}"/>
              </a:ext>
            </a:extLst>
          </p:cNvPr>
          <p:cNvSpPr>
            <a:spLocks noGrp="1"/>
          </p:cNvSpPr>
          <p:nvPr>
            <p:ph type="body" sz="half" idx="16"/>
          </p:nvPr>
        </p:nvSpPr>
        <p:spPr>
          <a:xfrm>
            <a:off x="3940865" y="3320847"/>
            <a:ext cx="3063240" cy="1263080"/>
          </a:xfrm>
        </p:spPr>
        <p:txBody>
          <a:bodyPr>
            <a:normAutofit/>
          </a:bodyPr>
          <a:lstStyle/>
          <a:p>
            <a:r>
              <a:rPr lang="en-US" sz="2400" b="1" dirty="0">
                <a:solidFill>
                  <a:schemeClr val="accent6">
                    <a:lumMod val="50000"/>
                  </a:schemeClr>
                </a:solidFill>
              </a:rPr>
              <a:t>Victoria College</a:t>
            </a:r>
          </a:p>
        </p:txBody>
      </p:sp>
      <p:sp>
        <p:nvSpPr>
          <p:cNvPr id="15" name="Text Placeholder 14">
            <a:extLst>
              <a:ext uri="{FF2B5EF4-FFF2-40B4-BE49-F238E27FC236}">
                <a16:creationId xmlns:a16="http://schemas.microsoft.com/office/drawing/2014/main" id="{77A62E98-4457-4014-93FA-CF79C4AB9082}"/>
              </a:ext>
            </a:extLst>
          </p:cNvPr>
          <p:cNvSpPr>
            <a:spLocks noGrp="1"/>
          </p:cNvSpPr>
          <p:nvPr>
            <p:ph type="body" sz="quarter" idx="13"/>
          </p:nvPr>
        </p:nvSpPr>
        <p:spPr/>
        <p:txBody>
          <a:bodyPr/>
          <a:lstStyle/>
          <a:p>
            <a:pPr algn="ctr"/>
            <a:r>
              <a:rPr lang="en-US" dirty="0"/>
              <a:t>Christina Mason</a:t>
            </a:r>
          </a:p>
        </p:txBody>
      </p:sp>
      <p:sp>
        <p:nvSpPr>
          <p:cNvPr id="18" name="Text Placeholder 17">
            <a:extLst>
              <a:ext uri="{FF2B5EF4-FFF2-40B4-BE49-F238E27FC236}">
                <a16:creationId xmlns:a16="http://schemas.microsoft.com/office/drawing/2014/main" id="{94B5CF60-3A91-4ADF-A75B-92A8D12A49C4}"/>
              </a:ext>
            </a:extLst>
          </p:cNvPr>
          <p:cNvSpPr>
            <a:spLocks noGrp="1"/>
          </p:cNvSpPr>
          <p:nvPr>
            <p:ph type="body" sz="half" idx="17"/>
          </p:nvPr>
        </p:nvSpPr>
        <p:spPr>
          <a:xfrm>
            <a:off x="7335475" y="3320847"/>
            <a:ext cx="3070025" cy="1561253"/>
          </a:xfrm>
        </p:spPr>
        <p:txBody>
          <a:bodyPr>
            <a:normAutofit/>
          </a:bodyPr>
          <a:lstStyle/>
          <a:p>
            <a:r>
              <a:rPr lang="en-US" sz="2400" b="1" dirty="0">
                <a:solidFill>
                  <a:schemeClr val="accent6">
                    <a:lumMod val="50000"/>
                  </a:schemeClr>
                </a:solidFill>
              </a:rPr>
              <a:t>Tarrant County Workforce Board</a:t>
            </a:r>
          </a:p>
        </p:txBody>
      </p:sp>
      <p:sp>
        <p:nvSpPr>
          <p:cNvPr id="19" name="Slide Number Placeholder 18">
            <a:extLst>
              <a:ext uri="{FF2B5EF4-FFF2-40B4-BE49-F238E27FC236}">
                <a16:creationId xmlns:a16="http://schemas.microsoft.com/office/drawing/2014/main" id="{CEF763D2-7C25-43FB-9922-E2CBA206443A}"/>
              </a:ext>
            </a:extLst>
          </p:cNvPr>
          <p:cNvSpPr>
            <a:spLocks noGrp="1"/>
          </p:cNvSpPr>
          <p:nvPr>
            <p:ph type="sldNum" sz="quarter" idx="12"/>
          </p:nvPr>
        </p:nvSpPr>
        <p:spPr/>
        <p:txBody>
          <a:bodyPr/>
          <a:lstStyle/>
          <a:p>
            <a:fld id="{9EE1FB74-2C6E-4D64-9E28-55DA4098E714}"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2240210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7EF19A8-35CE-4BFE-B0D8-231609A93D86}"/>
              </a:ext>
            </a:extLst>
          </p:cNvPr>
          <p:cNvSpPr>
            <a:spLocks noGrp="1"/>
          </p:cNvSpPr>
          <p:nvPr>
            <p:ph type="title"/>
          </p:nvPr>
        </p:nvSpPr>
        <p:spPr/>
        <p:txBody>
          <a:bodyPr/>
          <a:lstStyle/>
          <a:p>
            <a:pPr algn="ctr"/>
            <a:r>
              <a:rPr lang="en-US" sz="5400" dirty="0">
                <a:solidFill>
                  <a:prstClr val="white"/>
                </a:solidFill>
              </a:rPr>
              <a:t>QUESTIONS?</a:t>
            </a:r>
            <a:endParaRPr lang="en-US" dirty="0"/>
          </a:p>
        </p:txBody>
      </p:sp>
      <p:sp>
        <p:nvSpPr>
          <p:cNvPr id="11" name="Text Placeholder 10">
            <a:extLst>
              <a:ext uri="{FF2B5EF4-FFF2-40B4-BE49-F238E27FC236}">
                <a16:creationId xmlns:a16="http://schemas.microsoft.com/office/drawing/2014/main" id="{5D219C28-C1EF-4D1C-AF3B-555D2184CE09}"/>
              </a:ext>
            </a:extLst>
          </p:cNvPr>
          <p:cNvSpPr>
            <a:spLocks noGrp="1"/>
          </p:cNvSpPr>
          <p:nvPr>
            <p:ph type="body" sz="half" idx="2"/>
          </p:nvPr>
        </p:nvSpPr>
        <p:spPr>
          <a:solidFill>
            <a:schemeClr val="bg1"/>
          </a:solidFill>
        </p:spPr>
        <p:txBody>
          <a:bodyPr>
            <a:normAutofit fontScale="85000" lnSpcReduction="20000"/>
          </a:bodyPr>
          <a:lstStyle/>
          <a:p>
            <a:endParaRPr lang="en-US" sz="1800" dirty="0">
              <a:solidFill>
                <a:prstClr val="white"/>
              </a:solidFill>
              <a:latin typeface="Calibri"/>
              <a:ea typeface="+mn-ea"/>
              <a:cs typeface="+mn-cs"/>
            </a:endParaRPr>
          </a:p>
          <a:p>
            <a:r>
              <a:rPr lang="en-US" sz="1800" b="1" dirty="0">
                <a:latin typeface="Calibri"/>
                <a:ea typeface="+mn-ea"/>
                <a:cs typeface="+mn-cs"/>
              </a:rPr>
              <a:t>VERONICA MOORE</a:t>
            </a:r>
          </a:p>
          <a:p>
            <a:r>
              <a:rPr lang="en-US" sz="1800" b="1" dirty="0">
                <a:latin typeface="Calibri"/>
                <a:ea typeface="+mn-ea"/>
                <a:cs typeface="+mn-cs"/>
                <a:hlinkClick r:id="rId2"/>
              </a:rPr>
              <a:t>veronica.moore@twc.state.tx.us</a:t>
            </a:r>
            <a:endParaRPr lang="en-US" sz="1800" b="1" dirty="0">
              <a:latin typeface="Calibri"/>
              <a:ea typeface="+mn-ea"/>
              <a:cs typeface="+mn-cs"/>
            </a:endParaRPr>
          </a:p>
          <a:p>
            <a:r>
              <a:rPr lang="en-US" sz="1800" b="1" dirty="0">
                <a:latin typeface="Calibri"/>
                <a:ea typeface="+mn-ea"/>
                <a:cs typeface="+mn-cs"/>
              </a:rPr>
              <a:t>TAMMY ALEXANDER </a:t>
            </a:r>
            <a:r>
              <a:rPr lang="en-US" sz="1800" b="1" dirty="0">
                <a:latin typeface="Calibri"/>
                <a:ea typeface="+mn-ea"/>
                <a:cs typeface="+mn-cs"/>
                <a:hlinkClick r:id="rId3"/>
              </a:rPr>
              <a:t>talexander@howardcollege.edu</a:t>
            </a:r>
            <a:br>
              <a:rPr lang="en-US" sz="1800" b="1" dirty="0">
                <a:latin typeface="Calibri"/>
                <a:ea typeface="+mn-ea"/>
                <a:cs typeface="+mn-cs"/>
              </a:rPr>
            </a:br>
            <a:r>
              <a:rPr lang="en-US" sz="1800" b="1" dirty="0">
                <a:latin typeface="Calibri"/>
                <a:ea typeface="+mn-ea"/>
                <a:cs typeface="+mn-cs"/>
              </a:rPr>
              <a:t>TIFFANY JOHNSON </a:t>
            </a:r>
            <a:r>
              <a:rPr lang="en-US" sz="1800" b="1" dirty="0">
                <a:latin typeface="Calibri"/>
                <a:ea typeface="+mn-ea"/>
                <a:cs typeface="+mn-cs"/>
                <a:hlinkClick r:id="rId4"/>
              </a:rPr>
              <a:t>tiffany.johnson@victoriacollege.edu</a:t>
            </a:r>
            <a:br>
              <a:rPr lang="en-US" sz="1800" b="1" dirty="0">
                <a:latin typeface="Calibri"/>
                <a:ea typeface="+mn-ea"/>
                <a:cs typeface="+mn-cs"/>
              </a:rPr>
            </a:br>
            <a:r>
              <a:rPr lang="en-US" sz="1800" b="1" dirty="0">
                <a:latin typeface="Calibri"/>
                <a:ea typeface="+mn-ea"/>
                <a:cs typeface="+mn-cs"/>
              </a:rPr>
              <a:t>CHRISTINA MASON </a:t>
            </a:r>
            <a:r>
              <a:rPr lang="en-US" sz="1800" b="1" dirty="0">
                <a:latin typeface="Calibri"/>
                <a:ea typeface="+mn-ea"/>
                <a:cs typeface="+mn-cs"/>
                <a:hlinkClick r:id="rId5"/>
              </a:rPr>
              <a:t>christina.mason@workforcesolutions.net</a:t>
            </a:r>
            <a:br>
              <a:rPr lang="en-US" sz="1800" dirty="0">
                <a:solidFill>
                  <a:prstClr val="white"/>
                </a:solidFill>
                <a:latin typeface="Calibri"/>
                <a:ea typeface="+mn-ea"/>
                <a:cs typeface="+mn-cs"/>
              </a:rPr>
            </a:br>
            <a:br>
              <a:rPr lang="en-US" sz="1800" dirty="0">
                <a:solidFill>
                  <a:prstClr val="white"/>
                </a:solidFill>
                <a:latin typeface="Calibri"/>
                <a:ea typeface="+mn-ea"/>
                <a:cs typeface="+mn-cs"/>
              </a:rPr>
            </a:br>
            <a:endParaRPr lang="en-US" dirty="0"/>
          </a:p>
        </p:txBody>
      </p:sp>
      <p:pic>
        <p:nvPicPr>
          <p:cNvPr id="12" name="Picture 2" descr="Picture of question marks.">
            <a:extLst>
              <a:ext uri="{FF2B5EF4-FFF2-40B4-BE49-F238E27FC236}">
                <a16:creationId xmlns:a16="http://schemas.microsoft.com/office/drawing/2014/main" id="{8AAD3723-DBF9-4657-AA44-98A71BEA6D54}"/>
              </a:ext>
            </a:extLst>
          </p:cNvPr>
          <p:cNvPicPr>
            <a:picLocks noGrp="1" noChangeAspect="1" noChangeArrowheads="1"/>
          </p:cNvPicPr>
          <p:nvPr>
            <p:ph type="pic" idx="1"/>
          </p:nvPr>
        </p:nvPicPr>
        <p:blipFill>
          <a:blip r:embed="rId6">
            <a:extLst>
              <a:ext uri="{28A0092B-C50C-407E-A947-70E740481C1C}">
                <a14:useLocalDpi xmlns:a14="http://schemas.microsoft.com/office/drawing/2010/main" val="0"/>
              </a:ext>
            </a:extLst>
          </a:blip>
          <a:srcRect t="10985" b="109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C8197339-E97B-45D4-94F6-4E5014F3354A}"/>
              </a:ext>
            </a:extLst>
          </p:cNvPr>
          <p:cNvSpPr>
            <a:spLocks noGrp="1"/>
          </p:cNvSpPr>
          <p:nvPr>
            <p:ph type="sldNum" sz="quarter" idx="12"/>
          </p:nvPr>
        </p:nvSpPr>
        <p:spPr/>
        <p:txBody>
          <a:bodyPr/>
          <a:lstStyle/>
          <a:p>
            <a:fld id="{9EE1FB74-2C6E-4D64-9E28-55DA4098E714}"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117251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6B339A-F109-4A70-9BE6-01B98F73A985}"/>
              </a:ext>
            </a:extLst>
          </p:cNvPr>
          <p:cNvSpPr>
            <a:spLocks noGrp="1"/>
          </p:cNvSpPr>
          <p:nvPr>
            <p:ph type="title"/>
          </p:nvPr>
        </p:nvSpPr>
        <p:spPr/>
        <p:txBody>
          <a:bodyPr/>
          <a:lstStyle/>
          <a:p>
            <a:pPr algn="ctr"/>
            <a:r>
              <a:rPr lang="en-US" dirty="0"/>
              <a:t>Helpful Resources to Reentry</a:t>
            </a:r>
          </a:p>
        </p:txBody>
      </p:sp>
      <p:pic>
        <p:nvPicPr>
          <p:cNvPr id="8" name="Picture 3" descr="US Department of Justice Reentry Roadmap picture.">
            <a:extLst>
              <a:ext uri="{FF2B5EF4-FFF2-40B4-BE49-F238E27FC236}">
                <a16:creationId xmlns:a16="http://schemas.microsoft.com/office/drawing/2014/main" id="{ACC1AC26-4586-4081-BE8E-FD019E00343E}"/>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tretch>
            <a:fillRect/>
          </a:stretch>
        </p:blipFill>
        <p:spPr bwMode="auto">
          <a:xfrm>
            <a:off x="680322" y="2217246"/>
            <a:ext cx="3648075" cy="180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11">
            <a:extLst>
              <a:ext uri="{FF2B5EF4-FFF2-40B4-BE49-F238E27FC236}">
                <a16:creationId xmlns:a16="http://schemas.microsoft.com/office/drawing/2014/main" id="{7DA4A4DE-60E4-48BF-AE35-229194FA92AF}"/>
              </a:ext>
            </a:extLst>
          </p:cNvPr>
          <p:cNvSpPr>
            <a:spLocks noGrp="1"/>
          </p:cNvSpPr>
          <p:nvPr>
            <p:ph type="body" sz="quarter" idx="3"/>
          </p:nvPr>
        </p:nvSpPr>
        <p:spPr/>
        <p:txBody>
          <a:bodyPr/>
          <a:lstStyle/>
          <a:p>
            <a:r>
              <a:rPr lang="en-US" dirty="0"/>
              <a:t>AEL Webinars:</a:t>
            </a:r>
          </a:p>
        </p:txBody>
      </p:sp>
      <p:sp>
        <p:nvSpPr>
          <p:cNvPr id="13" name="Content Placeholder 12">
            <a:extLst>
              <a:ext uri="{FF2B5EF4-FFF2-40B4-BE49-F238E27FC236}">
                <a16:creationId xmlns:a16="http://schemas.microsoft.com/office/drawing/2014/main" id="{B85A0320-213D-445D-A2F5-E4DF06280A9E}"/>
              </a:ext>
            </a:extLst>
          </p:cNvPr>
          <p:cNvSpPr>
            <a:spLocks noGrp="1"/>
          </p:cNvSpPr>
          <p:nvPr>
            <p:ph sz="quarter" idx="4"/>
          </p:nvPr>
        </p:nvSpPr>
        <p:spPr>
          <a:xfrm>
            <a:off x="5594123" y="3030008"/>
            <a:ext cx="4700059" cy="3637492"/>
          </a:xfrm>
        </p:spPr>
        <p:txBody>
          <a:bodyPr/>
          <a:lstStyle/>
          <a:p>
            <a:pPr marL="457200" lvl="1" indent="0" algn="ctr">
              <a:lnSpc>
                <a:spcPct val="100000"/>
              </a:lnSpc>
              <a:spcBef>
                <a:spcPct val="20000"/>
              </a:spcBef>
              <a:buNone/>
            </a:pPr>
            <a:endParaRPr lang="en-US" sz="1800" b="1" dirty="0">
              <a:solidFill>
                <a:srgbClr val="262626"/>
              </a:solidFill>
              <a:latin typeface="Calibri"/>
              <a:ea typeface="+mn-ea"/>
              <a:cs typeface="+mn-cs"/>
            </a:endParaRPr>
          </a:p>
          <a:p>
            <a:pPr marL="457200" lvl="1" indent="0" algn="ctr">
              <a:lnSpc>
                <a:spcPct val="100000"/>
              </a:lnSpc>
              <a:spcBef>
                <a:spcPct val="20000"/>
              </a:spcBef>
              <a:buNone/>
            </a:pPr>
            <a:r>
              <a:rPr lang="en-US" sz="1800" b="1" dirty="0">
                <a:solidFill>
                  <a:srgbClr val="262626"/>
                </a:solidFill>
                <a:latin typeface="Calibri"/>
                <a:ea typeface="+mn-ea"/>
                <a:cs typeface="+mn-cs"/>
              </a:rPr>
              <a:t> Part 1 (Serving Corrections and Justice Involved Under WIOA) </a:t>
            </a:r>
          </a:p>
          <a:p>
            <a:pPr marL="457200" lvl="1" indent="0" algn="ctr">
              <a:lnSpc>
                <a:spcPct val="100000"/>
              </a:lnSpc>
              <a:spcBef>
                <a:spcPct val="20000"/>
              </a:spcBef>
              <a:buNone/>
            </a:pPr>
            <a:r>
              <a:rPr lang="en-US" sz="1800" b="1" dirty="0">
                <a:solidFill>
                  <a:srgbClr val="262626"/>
                </a:solidFill>
                <a:latin typeface="Calibri"/>
                <a:ea typeface="+mn-ea"/>
                <a:cs typeface="+mn-cs"/>
              </a:rPr>
              <a:t> </a:t>
            </a:r>
          </a:p>
          <a:p>
            <a:pPr marL="457200" lvl="1" indent="0" algn="ctr">
              <a:lnSpc>
                <a:spcPct val="100000"/>
              </a:lnSpc>
              <a:spcBef>
                <a:spcPct val="20000"/>
              </a:spcBef>
              <a:buNone/>
            </a:pPr>
            <a:r>
              <a:rPr lang="en-US" sz="1800" b="1" dirty="0">
                <a:solidFill>
                  <a:srgbClr val="262626"/>
                </a:solidFill>
                <a:latin typeface="Calibri"/>
                <a:ea typeface="+mn-ea"/>
                <a:cs typeface="+mn-cs"/>
              </a:rPr>
              <a:t>Part 2 (Serving Corrections and Justice Involved Getting Started)</a:t>
            </a:r>
          </a:p>
          <a:p>
            <a:pPr marL="457200" lvl="1" indent="0" algn="ctr">
              <a:lnSpc>
                <a:spcPct val="100000"/>
              </a:lnSpc>
              <a:spcBef>
                <a:spcPct val="20000"/>
              </a:spcBef>
              <a:buNone/>
            </a:pPr>
            <a:endParaRPr lang="en-US" sz="1800" dirty="0">
              <a:solidFill>
                <a:srgbClr val="262626"/>
              </a:solidFill>
              <a:latin typeface="Calibri"/>
              <a:ea typeface="+mn-ea"/>
              <a:cs typeface="+mn-cs"/>
            </a:endParaRPr>
          </a:p>
          <a:p>
            <a:pPr marL="457200" lvl="1" indent="0" algn="ctr">
              <a:lnSpc>
                <a:spcPct val="100000"/>
              </a:lnSpc>
              <a:spcBef>
                <a:spcPct val="20000"/>
              </a:spcBef>
              <a:buNone/>
            </a:pPr>
            <a:r>
              <a:rPr lang="en-US" sz="1800" b="1" dirty="0">
                <a:solidFill>
                  <a:srgbClr val="262626"/>
                </a:solidFill>
                <a:latin typeface="Calibri"/>
                <a:ea typeface="+mn-ea"/>
                <a:cs typeface="+mn-cs"/>
              </a:rPr>
              <a:t>Reentry Tool Kit: </a:t>
            </a:r>
            <a:r>
              <a:rPr lang="en-US" u="sng" dirty="0">
                <a:solidFill>
                  <a:srgbClr val="262626"/>
                </a:solidFill>
                <a:latin typeface="Calibri"/>
                <a:ea typeface="+mn-ea"/>
                <a:cs typeface="+mn-cs"/>
              </a:rPr>
              <a:t>https://lincs.ed.gov/reentryed/</a:t>
            </a:r>
            <a:endParaRPr lang="en-US" dirty="0">
              <a:solidFill>
                <a:srgbClr val="262626"/>
              </a:solidFill>
              <a:latin typeface="Calibri"/>
              <a:ea typeface="+mn-ea"/>
              <a:cs typeface="+mn-cs"/>
            </a:endParaRPr>
          </a:p>
          <a:p>
            <a:endParaRPr lang="en-US" dirty="0"/>
          </a:p>
        </p:txBody>
      </p:sp>
      <p:pic>
        <p:nvPicPr>
          <p:cNvPr id="9" name="Picture 2" descr="Picture with the Justice Center articles and stories.">
            <a:extLst>
              <a:ext uri="{FF2B5EF4-FFF2-40B4-BE49-F238E27FC236}">
                <a16:creationId xmlns:a16="http://schemas.microsoft.com/office/drawing/2014/main" id="{90D1805F-8317-416B-A0C3-6602A365C41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680322" y="4223732"/>
            <a:ext cx="3648076" cy="2205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lide Number Placeholder 13">
            <a:extLst>
              <a:ext uri="{FF2B5EF4-FFF2-40B4-BE49-F238E27FC236}">
                <a16:creationId xmlns:a16="http://schemas.microsoft.com/office/drawing/2014/main" id="{E0EE79BE-10C9-475A-A0DB-CC830AF864CE}"/>
              </a:ext>
            </a:extLst>
          </p:cNvPr>
          <p:cNvSpPr>
            <a:spLocks noGrp="1"/>
          </p:cNvSpPr>
          <p:nvPr>
            <p:ph type="sldNum" sz="quarter" idx="12"/>
          </p:nvPr>
        </p:nvSpPr>
        <p:spPr/>
        <p:txBody>
          <a:bodyPr/>
          <a:lstStyle/>
          <a:p>
            <a:fld id="{9EE1FB74-2C6E-4D64-9E28-55DA4098E714}"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2349475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Corrections in Adult Education</a:t>
            </a:r>
          </a:p>
        </p:txBody>
      </p:sp>
      <p:sp>
        <p:nvSpPr>
          <p:cNvPr id="3" name="Subtitle 2"/>
          <p:cNvSpPr>
            <a:spLocks noGrp="1"/>
          </p:cNvSpPr>
          <p:nvPr>
            <p:ph type="subTitle" idx="1"/>
          </p:nvPr>
        </p:nvSpPr>
        <p:spPr/>
        <p:txBody>
          <a:bodyPr/>
          <a:lstStyle/>
          <a:p>
            <a:r>
              <a:rPr lang="en-US" dirty="0"/>
              <a:t>Howard College, Big Spring</a:t>
            </a:r>
          </a:p>
        </p:txBody>
      </p:sp>
    </p:spTree>
    <p:extLst>
      <p:ext uri="{BB962C8B-B14F-4D97-AF65-F5344CB8AC3E}">
        <p14:creationId xmlns:p14="http://schemas.microsoft.com/office/powerpoint/2010/main" val="1790908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Served</a:t>
            </a:r>
          </a:p>
        </p:txBody>
      </p:sp>
      <p:sp>
        <p:nvSpPr>
          <p:cNvPr id="3" name="Content Placeholder 2"/>
          <p:cNvSpPr>
            <a:spLocks noGrp="1"/>
          </p:cNvSpPr>
          <p:nvPr>
            <p:ph idx="1"/>
          </p:nvPr>
        </p:nvSpPr>
        <p:spPr/>
        <p:txBody>
          <a:bodyPr/>
          <a:lstStyle/>
          <a:p>
            <a:r>
              <a:rPr lang="en-US" dirty="0"/>
              <a:t>Howard County has 4 Prisons</a:t>
            </a:r>
          </a:p>
          <a:p>
            <a:pPr lvl="1"/>
            <a:r>
              <a:rPr lang="en-US" dirty="0"/>
              <a:t>One BOP Federal Prison</a:t>
            </a:r>
          </a:p>
          <a:p>
            <a:pPr lvl="1"/>
            <a:r>
              <a:rPr lang="en-US" dirty="0"/>
              <a:t>Three GEO Contracted Federal Prisons</a:t>
            </a:r>
          </a:p>
          <a:p>
            <a:pPr lvl="1"/>
            <a:r>
              <a:rPr lang="en-US" dirty="0"/>
              <a:t>Provide HSE and ESL Classes</a:t>
            </a:r>
          </a:p>
          <a:p>
            <a:pPr lvl="1"/>
            <a:r>
              <a:rPr lang="en-US" dirty="0"/>
              <a:t>Began the prison program in 1986</a:t>
            </a:r>
          </a:p>
          <a:p>
            <a:pPr lvl="1"/>
            <a:r>
              <a:rPr lang="en-US" dirty="0"/>
              <a:t>Howard College also provides vocational programs on average 360,000 contact hours per year</a:t>
            </a:r>
          </a:p>
          <a:p>
            <a:pPr lvl="1"/>
            <a:endParaRPr lang="en-US" dirty="0"/>
          </a:p>
        </p:txBody>
      </p:sp>
    </p:spTree>
    <p:extLst>
      <p:ext uri="{BB962C8B-B14F-4D97-AF65-F5344CB8AC3E}">
        <p14:creationId xmlns:p14="http://schemas.microsoft.com/office/powerpoint/2010/main" val="197279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sp>
        <p:nvSpPr>
          <p:cNvPr id="3" name="Content Placeholder 2"/>
          <p:cNvSpPr>
            <a:spLocks noGrp="1"/>
          </p:cNvSpPr>
          <p:nvPr>
            <p:ph idx="1"/>
          </p:nvPr>
        </p:nvSpPr>
        <p:spPr/>
        <p:txBody>
          <a:bodyPr/>
          <a:lstStyle/>
          <a:p>
            <a:r>
              <a:rPr lang="en-US" dirty="0"/>
              <a:t>Maintain close contact with Wardens and prison staff</a:t>
            </a:r>
          </a:p>
          <a:p>
            <a:r>
              <a:rPr lang="en-US" dirty="0"/>
              <a:t>Have clear expectations of students</a:t>
            </a:r>
          </a:p>
          <a:p>
            <a:r>
              <a:rPr lang="en-US" dirty="0"/>
              <a:t>Work with prisons to determine a set of student rules </a:t>
            </a:r>
          </a:p>
          <a:p>
            <a:r>
              <a:rPr lang="en-US" dirty="0"/>
              <a:t>Use distance learning</a:t>
            </a:r>
          </a:p>
        </p:txBody>
      </p:sp>
    </p:spTree>
    <p:extLst>
      <p:ext uri="{BB962C8B-B14F-4D97-AF65-F5344CB8AC3E}">
        <p14:creationId xmlns:p14="http://schemas.microsoft.com/office/powerpoint/2010/main" val="247672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Distance Learning</a:t>
            </a:r>
          </a:p>
        </p:txBody>
      </p:sp>
      <p:sp>
        <p:nvSpPr>
          <p:cNvPr id="3" name="Content Placeholder 2"/>
          <p:cNvSpPr>
            <a:spLocks noGrp="1"/>
          </p:cNvSpPr>
          <p:nvPr>
            <p:ph idx="1"/>
          </p:nvPr>
        </p:nvSpPr>
        <p:spPr/>
        <p:txBody>
          <a:bodyPr/>
          <a:lstStyle/>
          <a:p>
            <a:r>
              <a:rPr lang="en-US" dirty="0"/>
              <a:t>Paper based distance learning </a:t>
            </a:r>
          </a:p>
          <a:p>
            <a:pPr lvl="1"/>
            <a:r>
              <a:rPr lang="en-US" dirty="0"/>
              <a:t>Students can use distance learning when the teacher is out or just as supplement to work</a:t>
            </a:r>
          </a:p>
          <a:p>
            <a:pPr lvl="1"/>
            <a:r>
              <a:rPr lang="en-US" dirty="0"/>
              <a:t>Work can be done in their bunk</a:t>
            </a:r>
          </a:p>
          <a:p>
            <a:pPr lvl="1"/>
            <a:r>
              <a:rPr lang="en-US" dirty="0"/>
              <a:t>Students in the same class usually help each other</a:t>
            </a:r>
          </a:p>
          <a:p>
            <a:pPr lvl="1"/>
            <a:r>
              <a:rPr lang="en-US" dirty="0"/>
              <a:t>Other inmates see the students learning and it encourages them to want to join the class</a:t>
            </a:r>
          </a:p>
          <a:p>
            <a:pPr marL="349250" lvl="1" indent="0">
              <a:buNone/>
            </a:pPr>
            <a:endParaRPr lang="en-US" dirty="0"/>
          </a:p>
        </p:txBody>
      </p:sp>
    </p:spTree>
    <p:extLst>
      <p:ext uri="{BB962C8B-B14F-4D97-AF65-F5344CB8AC3E}">
        <p14:creationId xmlns:p14="http://schemas.microsoft.com/office/powerpoint/2010/main" val="907752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Distance Learning</a:t>
            </a:r>
          </a:p>
        </p:txBody>
      </p:sp>
      <p:sp>
        <p:nvSpPr>
          <p:cNvPr id="3" name="Content Placeholder 2"/>
          <p:cNvSpPr>
            <a:spLocks noGrp="1"/>
          </p:cNvSpPr>
          <p:nvPr>
            <p:ph idx="1"/>
          </p:nvPr>
        </p:nvSpPr>
        <p:spPr/>
        <p:txBody>
          <a:bodyPr/>
          <a:lstStyle/>
          <a:p>
            <a:r>
              <a:rPr lang="en-US" dirty="0"/>
              <a:t>Options Include</a:t>
            </a:r>
          </a:p>
          <a:p>
            <a:pPr lvl="1"/>
            <a:r>
              <a:rPr lang="en-US" dirty="0"/>
              <a:t>Crossroads Café</a:t>
            </a:r>
          </a:p>
          <a:p>
            <a:pPr lvl="1"/>
            <a:r>
              <a:rPr lang="en-US" dirty="0"/>
              <a:t>English for All</a:t>
            </a:r>
          </a:p>
          <a:p>
            <a:pPr lvl="1"/>
            <a:r>
              <a:rPr lang="en-US" dirty="0"/>
              <a:t>GED Connections</a:t>
            </a:r>
          </a:p>
          <a:p>
            <a:pPr lvl="1"/>
            <a:r>
              <a:rPr lang="en-US" dirty="0"/>
              <a:t>Madison Heights/Lifeline</a:t>
            </a:r>
          </a:p>
          <a:p>
            <a:pPr lvl="1"/>
            <a:r>
              <a:rPr lang="en-US" dirty="0"/>
              <a:t>Pre-GED Connections</a:t>
            </a:r>
          </a:p>
          <a:p>
            <a:pPr lvl="1"/>
            <a:r>
              <a:rPr lang="en-US" dirty="0"/>
              <a:t>Workplace Essential Skills</a:t>
            </a:r>
          </a:p>
          <a:p>
            <a:pPr marL="349250" lvl="1" indent="0">
              <a:buNone/>
            </a:pPr>
            <a:endParaRPr lang="en-US" dirty="0"/>
          </a:p>
        </p:txBody>
      </p:sp>
    </p:spTree>
    <p:extLst>
      <p:ext uri="{BB962C8B-B14F-4D97-AF65-F5344CB8AC3E}">
        <p14:creationId xmlns:p14="http://schemas.microsoft.com/office/powerpoint/2010/main" val="3029375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Corrections Struggles</a:t>
            </a:r>
          </a:p>
        </p:txBody>
      </p:sp>
      <p:sp>
        <p:nvSpPr>
          <p:cNvPr id="3" name="Content Placeholder 2"/>
          <p:cNvSpPr>
            <a:spLocks noGrp="1"/>
          </p:cNvSpPr>
          <p:nvPr>
            <p:ph idx="1"/>
          </p:nvPr>
        </p:nvSpPr>
        <p:spPr/>
        <p:txBody>
          <a:bodyPr/>
          <a:lstStyle/>
          <a:p>
            <a:r>
              <a:rPr lang="en-US" dirty="0"/>
              <a:t>Staffing</a:t>
            </a:r>
          </a:p>
          <a:p>
            <a:pPr lvl="1"/>
            <a:r>
              <a:rPr lang="en-US" dirty="0"/>
              <a:t>Finding staff that can pass a background and a credit check</a:t>
            </a:r>
          </a:p>
          <a:p>
            <a:pPr lvl="1"/>
            <a:r>
              <a:rPr lang="en-US" dirty="0"/>
              <a:t>Not every person is made to work in prison.  Must be very picky in choosing staff</a:t>
            </a:r>
          </a:p>
          <a:p>
            <a:pPr lvl="1"/>
            <a:r>
              <a:rPr lang="en-US" dirty="0"/>
              <a:t>Clearance can take up to 6 months</a:t>
            </a:r>
          </a:p>
          <a:p>
            <a:r>
              <a:rPr lang="en-US" dirty="0"/>
              <a:t>Unpredictable</a:t>
            </a:r>
          </a:p>
          <a:p>
            <a:pPr lvl="1"/>
            <a:r>
              <a:rPr lang="en-US" dirty="0"/>
              <a:t>Lock downs can happen at any time for any length of time</a:t>
            </a:r>
          </a:p>
          <a:p>
            <a:pPr lvl="1"/>
            <a:r>
              <a:rPr lang="en-US" dirty="0"/>
              <a:t>Students can be sent to another prison at any time without warning</a:t>
            </a:r>
          </a:p>
        </p:txBody>
      </p:sp>
    </p:spTree>
    <p:extLst>
      <p:ext uri="{BB962C8B-B14F-4D97-AF65-F5344CB8AC3E}">
        <p14:creationId xmlns:p14="http://schemas.microsoft.com/office/powerpoint/2010/main" val="331548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4800" dirty="0"/>
            </a:br>
            <a:r>
              <a:rPr lang="en-US" sz="4800" dirty="0"/>
              <a:t>OBJECTIVES</a:t>
            </a:r>
            <a:br>
              <a:rPr lang="en-US" sz="4800" dirty="0"/>
            </a:br>
            <a:endParaRPr lang="en-US" dirty="0"/>
          </a:p>
        </p:txBody>
      </p:sp>
      <p:sp>
        <p:nvSpPr>
          <p:cNvPr id="3" name="Content Placeholder 2"/>
          <p:cNvSpPr>
            <a:spLocks noGrp="1"/>
          </p:cNvSpPr>
          <p:nvPr>
            <p:ph idx="1"/>
          </p:nvPr>
        </p:nvSpPr>
        <p:spPr/>
        <p:txBody>
          <a:bodyPr>
            <a:normAutofit fontScale="92500" lnSpcReduction="10000"/>
          </a:bodyPr>
          <a:lstStyle/>
          <a:p>
            <a:pPr lvl="0">
              <a:lnSpc>
                <a:spcPct val="100000"/>
              </a:lnSpc>
              <a:spcBef>
                <a:spcPct val="20000"/>
              </a:spcBef>
              <a:buFont typeface="Wingdings" panose="05000000000000000000" pitchFamily="2" charset="2"/>
              <a:buChar char="v"/>
            </a:pPr>
            <a:r>
              <a:rPr lang="en-US" sz="2800" dirty="0">
                <a:ln w="0"/>
                <a:solidFill>
                  <a:srgbClr val="262626"/>
                </a:solidFill>
                <a:effectLst>
                  <a:outerShdw blurRad="38100" dist="19050" dir="2700000" algn="tl" rotWithShape="0">
                    <a:srgbClr val="262626">
                      <a:alpha val="40000"/>
                    </a:srgbClr>
                  </a:outerShdw>
                </a:effectLst>
                <a:latin typeface="Calibri"/>
                <a:ea typeface="+mn-ea"/>
                <a:cs typeface="+mn-cs"/>
              </a:rPr>
              <a:t>How Can Participants in Corrections be Served/Getting Started</a:t>
            </a:r>
          </a:p>
          <a:p>
            <a:pPr marL="0" lvl="0" indent="0">
              <a:lnSpc>
                <a:spcPct val="100000"/>
              </a:lnSpc>
              <a:spcBef>
                <a:spcPct val="20000"/>
              </a:spcBef>
              <a:buNone/>
            </a:pPr>
            <a:endParaRPr lang="en-US" sz="2800" dirty="0">
              <a:ln w="0"/>
              <a:solidFill>
                <a:srgbClr val="262626"/>
              </a:solidFill>
              <a:effectLst>
                <a:outerShdw blurRad="38100" dist="19050" dir="2700000" algn="tl" rotWithShape="0">
                  <a:srgbClr val="262626">
                    <a:alpha val="40000"/>
                  </a:srgbClr>
                </a:outerShdw>
              </a:effectLst>
              <a:latin typeface="Calibri"/>
              <a:ea typeface="+mn-ea"/>
              <a:cs typeface="+mn-cs"/>
            </a:endParaRPr>
          </a:p>
          <a:p>
            <a:pPr lvl="0">
              <a:lnSpc>
                <a:spcPct val="100000"/>
              </a:lnSpc>
              <a:spcBef>
                <a:spcPct val="20000"/>
              </a:spcBef>
              <a:buFont typeface="Wingdings" panose="05000000000000000000" pitchFamily="2" charset="2"/>
              <a:buChar char="v"/>
            </a:pPr>
            <a:r>
              <a:rPr lang="en-US" sz="2800" dirty="0">
                <a:ln w="0"/>
                <a:solidFill>
                  <a:srgbClr val="262626"/>
                </a:solidFill>
                <a:effectLst>
                  <a:outerShdw blurRad="38100" dist="19050" dir="2700000" algn="tl" rotWithShape="0">
                    <a:srgbClr val="262626">
                      <a:alpha val="40000"/>
                    </a:srgbClr>
                  </a:outerShdw>
                </a:effectLst>
                <a:latin typeface="Calibri"/>
                <a:ea typeface="+mn-ea"/>
                <a:cs typeface="+mn-cs"/>
              </a:rPr>
              <a:t>Components of  the Reentry Education Model</a:t>
            </a:r>
          </a:p>
          <a:p>
            <a:pPr marL="0" lvl="0" indent="0">
              <a:lnSpc>
                <a:spcPct val="100000"/>
              </a:lnSpc>
              <a:spcBef>
                <a:spcPct val="20000"/>
              </a:spcBef>
              <a:buNone/>
            </a:pPr>
            <a:endParaRPr lang="en-US" sz="2800" dirty="0">
              <a:ln w="0"/>
              <a:solidFill>
                <a:srgbClr val="262626"/>
              </a:solidFill>
              <a:effectLst>
                <a:outerShdw blurRad="38100" dist="19050" dir="2700000" algn="tl" rotWithShape="0">
                  <a:srgbClr val="262626">
                    <a:alpha val="40000"/>
                  </a:srgbClr>
                </a:outerShdw>
              </a:effectLst>
              <a:latin typeface="Calibri"/>
              <a:ea typeface="+mn-ea"/>
              <a:cs typeface="+mn-cs"/>
            </a:endParaRPr>
          </a:p>
          <a:p>
            <a:pPr lvl="0">
              <a:lnSpc>
                <a:spcPct val="100000"/>
              </a:lnSpc>
              <a:spcBef>
                <a:spcPct val="20000"/>
              </a:spcBef>
              <a:buFont typeface="Wingdings" panose="05000000000000000000" pitchFamily="2" charset="2"/>
              <a:buChar char="v"/>
            </a:pPr>
            <a:r>
              <a:rPr lang="en-US" sz="2800" dirty="0">
                <a:ln w="0"/>
                <a:solidFill>
                  <a:srgbClr val="262626"/>
                </a:solidFill>
                <a:effectLst>
                  <a:outerShdw blurRad="38100" dist="19050" dir="2700000" algn="tl" rotWithShape="0">
                    <a:srgbClr val="262626">
                      <a:alpha val="40000"/>
                    </a:srgbClr>
                  </a:outerShdw>
                </a:effectLst>
                <a:latin typeface="Calibri"/>
                <a:ea typeface="+mn-ea"/>
                <a:cs typeface="+mn-cs"/>
              </a:rPr>
              <a:t>Navigating Barriers Through Planning</a:t>
            </a:r>
          </a:p>
          <a:p>
            <a:pPr marL="0" lvl="0" indent="0">
              <a:lnSpc>
                <a:spcPct val="100000"/>
              </a:lnSpc>
              <a:spcBef>
                <a:spcPct val="20000"/>
              </a:spcBef>
              <a:buNone/>
            </a:pPr>
            <a:endParaRPr lang="en-US" sz="2800" dirty="0">
              <a:ln w="0"/>
              <a:solidFill>
                <a:srgbClr val="262626"/>
              </a:solidFill>
              <a:effectLst>
                <a:outerShdw blurRad="38100" dist="19050" dir="2700000" algn="tl" rotWithShape="0">
                  <a:srgbClr val="262626">
                    <a:alpha val="40000"/>
                  </a:srgbClr>
                </a:outerShdw>
              </a:effectLst>
              <a:latin typeface="Calibri"/>
              <a:ea typeface="+mn-ea"/>
              <a:cs typeface="+mn-cs"/>
            </a:endParaRPr>
          </a:p>
          <a:p>
            <a:pPr lvl="0">
              <a:lnSpc>
                <a:spcPct val="100000"/>
              </a:lnSpc>
              <a:spcBef>
                <a:spcPct val="20000"/>
              </a:spcBef>
              <a:buFont typeface="Wingdings" panose="05000000000000000000" pitchFamily="2" charset="2"/>
              <a:buChar char="v"/>
            </a:pPr>
            <a:r>
              <a:rPr lang="en-US" sz="2800" dirty="0">
                <a:ln w="0"/>
                <a:solidFill>
                  <a:srgbClr val="262626"/>
                </a:solidFill>
                <a:effectLst>
                  <a:outerShdw blurRad="38100" dist="19050" dir="2700000" algn="tl" rotWithShape="0">
                    <a:srgbClr val="262626">
                      <a:alpha val="40000"/>
                    </a:srgbClr>
                  </a:outerShdw>
                </a:effectLst>
                <a:latin typeface="Calibri"/>
                <a:ea typeface="+mn-ea"/>
                <a:cs typeface="+mn-cs"/>
              </a:rPr>
              <a:t>Best Practices in Collaborating to Serve Justice Involved Individuals (Tammy Alexander, Tiffany Johnson, and Christina Mason)</a:t>
            </a:r>
          </a:p>
          <a:p>
            <a:endParaRPr lang="en-US" dirty="0"/>
          </a:p>
        </p:txBody>
      </p:sp>
      <p:sp>
        <p:nvSpPr>
          <p:cNvPr id="4" name="Slide Number Placeholder 3">
            <a:extLst>
              <a:ext uri="{FF2B5EF4-FFF2-40B4-BE49-F238E27FC236}">
                <a16:creationId xmlns:a16="http://schemas.microsoft.com/office/drawing/2014/main" id="{02DA9647-A6B2-42B8-B6A6-2FA7AECD88E9}"/>
              </a:ext>
            </a:extLst>
          </p:cNvPr>
          <p:cNvSpPr>
            <a:spLocks noGrp="1"/>
          </p:cNvSpPr>
          <p:nvPr>
            <p:ph type="sldNum" sz="quarter" idx="12"/>
          </p:nvPr>
        </p:nvSpPr>
        <p:spPr/>
        <p:txBody>
          <a:bodyPr/>
          <a:lstStyle/>
          <a:p>
            <a:fld id="{9EE1FB74-2C6E-4D64-9E28-55DA4098E714}" type="slidenum">
              <a:rPr lang="en-US" smtClean="0"/>
              <a:pPr/>
              <a:t>2</a:t>
            </a:fld>
            <a:endParaRPr lang="en-US" dirty="0"/>
          </a:p>
        </p:txBody>
      </p:sp>
    </p:spTree>
    <p:extLst>
      <p:ext uri="{BB962C8B-B14F-4D97-AF65-F5344CB8AC3E}">
        <p14:creationId xmlns:p14="http://schemas.microsoft.com/office/powerpoint/2010/main" val="1914612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Corrections Struggles </a:t>
            </a:r>
          </a:p>
        </p:txBody>
      </p:sp>
      <p:sp>
        <p:nvSpPr>
          <p:cNvPr id="3" name="Content Placeholder 2"/>
          <p:cNvSpPr>
            <a:spLocks noGrp="1"/>
          </p:cNvSpPr>
          <p:nvPr>
            <p:ph idx="1"/>
          </p:nvPr>
        </p:nvSpPr>
        <p:spPr/>
        <p:txBody>
          <a:bodyPr/>
          <a:lstStyle/>
          <a:p>
            <a:r>
              <a:rPr lang="en-US" dirty="0"/>
              <a:t>Must abide by AEL and Bureau of Prison rules</a:t>
            </a:r>
          </a:p>
          <a:p>
            <a:r>
              <a:rPr lang="en-US" dirty="0"/>
              <a:t>Starting and IET program</a:t>
            </a:r>
          </a:p>
          <a:p>
            <a:pPr lvl="1"/>
            <a:r>
              <a:rPr lang="en-US" dirty="0"/>
              <a:t>Struggles with this for over a year</a:t>
            </a:r>
          </a:p>
          <a:p>
            <a:pPr lvl="1"/>
            <a:r>
              <a:rPr lang="en-US" dirty="0"/>
              <a:t>Hope to have in place this year</a:t>
            </a:r>
          </a:p>
          <a:p>
            <a:pPr lvl="1"/>
            <a:r>
              <a:rPr lang="en-US" dirty="0"/>
              <a:t>If students attend VT classes and AEL classes there is no time for work.  Students want commissary money.   </a:t>
            </a:r>
          </a:p>
        </p:txBody>
      </p:sp>
    </p:spTree>
    <p:extLst>
      <p:ext uri="{BB962C8B-B14F-4D97-AF65-F5344CB8AC3E}">
        <p14:creationId xmlns:p14="http://schemas.microsoft.com/office/powerpoint/2010/main" val="686169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pPr marL="0" indent="0" algn="ctr">
              <a:spcBef>
                <a:spcPts val="0"/>
              </a:spcBef>
              <a:buNone/>
            </a:pPr>
            <a:r>
              <a:rPr lang="en-US" dirty="0"/>
              <a:t>Tammy Alexander</a:t>
            </a:r>
          </a:p>
          <a:p>
            <a:pPr marL="0" indent="0" algn="ctr">
              <a:spcBef>
                <a:spcPts val="0"/>
              </a:spcBef>
              <a:buNone/>
            </a:pPr>
            <a:r>
              <a:rPr lang="en-US" dirty="0"/>
              <a:t>AEL Director</a:t>
            </a:r>
          </a:p>
          <a:p>
            <a:pPr marL="0" indent="0" algn="ctr">
              <a:spcBef>
                <a:spcPts val="0"/>
              </a:spcBef>
              <a:buNone/>
            </a:pPr>
            <a:r>
              <a:rPr lang="en-US" dirty="0"/>
              <a:t>Howard College, Big Spring</a:t>
            </a:r>
          </a:p>
          <a:p>
            <a:pPr marL="0" indent="0" algn="ctr">
              <a:spcBef>
                <a:spcPts val="0"/>
              </a:spcBef>
              <a:buNone/>
            </a:pPr>
            <a:r>
              <a:rPr lang="en-US" dirty="0">
                <a:hlinkClick r:id="rId2"/>
              </a:rPr>
              <a:t>talexander@howardcollege.edu</a:t>
            </a:r>
            <a:endParaRPr lang="en-US" dirty="0"/>
          </a:p>
          <a:p>
            <a:pPr marL="0" indent="0" algn="ctr">
              <a:spcBef>
                <a:spcPts val="0"/>
              </a:spcBef>
              <a:buNone/>
            </a:pPr>
            <a:r>
              <a:rPr lang="en-US" dirty="0"/>
              <a:t>432-264-5069</a:t>
            </a:r>
          </a:p>
        </p:txBody>
      </p:sp>
    </p:spTree>
    <p:extLst>
      <p:ext uri="{BB962C8B-B14F-4D97-AF65-F5344CB8AC3E}">
        <p14:creationId xmlns:p14="http://schemas.microsoft.com/office/powerpoint/2010/main" val="1243059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a:t>Changing the world….one inmate at a time!</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5" r="8895"/>
          <a:stretch>
            <a:fillRect/>
          </a:stretch>
        </p:blipFill>
        <p:spPr/>
      </p:pic>
      <p:sp>
        <p:nvSpPr>
          <p:cNvPr id="3" name="Title 2">
            <a:extLst>
              <a:ext uri="{FF2B5EF4-FFF2-40B4-BE49-F238E27FC236}">
                <a16:creationId xmlns:a16="http://schemas.microsoft.com/office/drawing/2014/main" id="{5D00E6B2-F2FB-4347-994D-625FEEAE11A2}"/>
              </a:ext>
            </a:extLst>
          </p:cNvPr>
          <p:cNvSpPr>
            <a:spLocks noGrp="1"/>
          </p:cNvSpPr>
          <p:nvPr>
            <p:ph type="ctrTitle"/>
          </p:nvPr>
        </p:nvSpPr>
        <p:spPr>
          <a:xfrm>
            <a:off x="1104900" y="2292094"/>
            <a:ext cx="5734050" cy="2219691"/>
          </a:xfrm>
        </p:spPr>
        <p:txBody>
          <a:bodyPr/>
          <a:lstStyle/>
          <a:p>
            <a:r>
              <a:rPr lang="en-US" dirty="0"/>
              <a:t>VICTORIA COLLEGE</a:t>
            </a:r>
            <a:br>
              <a:rPr lang="en-US" dirty="0"/>
            </a:br>
            <a:r>
              <a:rPr lang="en-US" dirty="0"/>
              <a:t>CORRECTIONS</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32609" y="76200"/>
            <a:ext cx="9980682" cy="1096962"/>
          </a:xfrm>
        </p:spPr>
        <p:txBody>
          <a:bodyPr/>
          <a:lstStyle/>
          <a:p>
            <a:r>
              <a:rPr lang="en-US" dirty="0"/>
              <a:t>The Myths and The Reality</a:t>
            </a:r>
          </a:p>
        </p:txBody>
      </p:sp>
      <p:sp>
        <p:nvSpPr>
          <p:cNvPr id="14" name="Content Placeholder 13"/>
          <p:cNvSpPr>
            <a:spLocks noGrp="1"/>
          </p:cNvSpPr>
          <p:nvPr>
            <p:ph idx="1"/>
          </p:nvPr>
        </p:nvSpPr>
        <p:spPr>
          <a:xfrm>
            <a:off x="1104900" y="1600200"/>
            <a:ext cx="9982200" cy="4572000"/>
          </a:xfrm>
        </p:spPr>
        <p:txBody>
          <a:bodyPr>
            <a:normAutofit/>
          </a:bodyPr>
          <a:lstStyle/>
          <a:p>
            <a:r>
              <a:rPr lang="en-US" sz="3200" dirty="0"/>
              <a:t>My rap sheet</a:t>
            </a:r>
          </a:p>
          <a:p>
            <a:r>
              <a:rPr lang="en-US" sz="3200" dirty="0"/>
              <a:t>Wait a minute, that’s not for me</a:t>
            </a:r>
          </a:p>
          <a:p>
            <a:r>
              <a:rPr lang="en-US" sz="3200" dirty="0"/>
              <a:t>Your service area and finding your right fit</a:t>
            </a:r>
          </a:p>
          <a:p>
            <a:r>
              <a:rPr lang="en-US" sz="3200" dirty="0"/>
              <a:t>How does this work or how could this work</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7191DB-28A1-4D89-9BAB-9644C713838E}"/>
              </a:ext>
            </a:extLst>
          </p:cNvPr>
          <p:cNvSpPr>
            <a:spLocks noGrp="1"/>
          </p:cNvSpPr>
          <p:nvPr>
            <p:ph type="title"/>
          </p:nvPr>
        </p:nvSpPr>
        <p:spPr/>
        <p:txBody>
          <a:bodyPr/>
          <a:lstStyle/>
          <a:p>
            <a:r>
              <a:rPr lang="en-US" dirty="0"/>
              <a:t>What Does </a:t>
            </a:r>
            <a:r>
              <a:rPr lang="en-US"/>
              <a:t>She Know?</a:t>
            </a:r>
          </a:p>
        </p:txBody>
      </p:sp>
      <p:sp>
        <p:nvSpPr>
          <p:cNvPr id="2" name="TextBox 1">
            <a:extLst>
              <a:ext uri="{FF2B5EF4-FFF2-40B4-BE49-F238E27FC236}">
                <a16:creationId xmlns:a16="http://schemas.microsoft.com/office/drawing/2014/main" id="{9101C87D-30A5-4C9E-8C86-CF2868FCA8CC}"/>
              </a:ext>
            </a:extLst>
          </p:cNvPr>
          <p:cNvSpPr txBox="1"/>
          <p:nvPr/>
        </p:nvSpPr>
        <p:spPr>
          <a:xfrm>
            <a:off x="1683025" y="1753666"/>
            <a:ext cx="8812697"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14843"/>
                </a:solidFill>
                <a:effectLst/>
                <a:uLnTx/>
                <a:uFillTx/>
                <a:latin typeface="Euphemia"/>
                <a:ea typeface="+mn-ea"/>
                <a:cs typeface="+mn-cs"/>
              </a:rPr>
              <a:t>Hired as a part-time literacy instructor at Victoria County Jail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14843"/>
                </a:solidFill>
                <a:effectLst/>
                <a:uLnTx/>
                <a:uFillTx/>
                <a:latin typeface="Euphemia"/>
                <a:ea typeface="+mn-ea"/>
                <a:cs typeface="+mn-cs"/>
              </a:rPr>
              <a:t>With 10% AEL budget designated for corrections, full-time Victoria County Jail Coordinator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514843"/>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14843"/>
                </a:solidFill>
                <a:effectLst/>
                <a:uLnTx/>
                <a:uFillTx/>
                <a:latin typeface="Euphemia"/>
                <a:ea typeface="+mn-ea"/>
                <a:cs typeface="+mn-cs"/>
              </a:rPr>
              <a:t>Victoria County Jail (500 bed facility) offered: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14843"/>
                </a:solidFill>
                <a:effectLst/>
                <a:uLnTx/>
                <a:uFillTx/>
                <a:latin typeface="Euphemia"/>
                <a:ea typeface="+mn-ea"/>
                <a:cs typeface="+mn-cs"/>
              </a:rPr>
              <a:t>	* English as a Second Language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14843"/>
                </a:solidFill>
                <a:effectLst/>
                <a:uLnTx/>
                <a:uFillTx/>
                <a:latin typeface="Euphemia"/>
                <a:ea typeface="+mn-ea"/>
                <a:cs typeface="+mn-cs"/>
              </a:rPr>
              <a:t>	* Basic Adult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14843"/>
                </a:solidFill>
                <a:effectLst/>
                <a:uLnTx/>
                <a:uFillTx/>
                <a:latin typeface="Euphemia"/>
                <a:ea typeface="+mn-ea"/>
                <a:cs typeface="+mn-cs"/>
              </a:rPr>
              <a:t>	* GED classes and on-site testing (over 100 grads annually)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14843"/>
                </a:solidFill>
                <a:effectLst/>
                <a:uLnTx/>
                <a:uFillTx/>
                <a:latin typeface="Euphemia"/>
                <a:ea typeface="+mn-ea"/>
                <a:cs typeface="+mn-cs"/>
              </a:rPr>
              <a:t>	* GED fees were paid by the facility (using commissary funds)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14843"/>
                </a:solidFill>
                <a:effectLst/>
                <a:uLnTx/>
                <a:uFillTx/>
                <a:latin typeface="Euphemia"/>
                <a:ea typeface="+mn-ea"/>
                <a:cs typeface="+mn-cs"/>
              </a:rPr>
              <a:t>	* online college courses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14843"/>
                </a:solidFill>
                <a:effectLst/>
                <a:uLnTx/>
                <a:uFillTx/>
                <a:latin typeface="Euphemia"/>
                <a:ea typeface="+mn-ea"/>
                <a:cs typeface="+mn-cs"/>
              </a:rPr>
              <a:t>	* on-site tutor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14843"/>
                </a:solidFill>
                <a:effectLst/>
                <a:uLnTx/>
                <a:uFillTx/>
                <a:latin typeface="Euphemia"/>
                <a:ea typeface="+mn-ea"/>
                <a:cs typeface="+mn-cs"/>
              </a:rPr>
              <a:t>	* employment prep classes and on-site job fairs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514843"/>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14843"/>
                </a:solidFill>
                <a:effectLst/>
                <a:uLnTx/>
                <a:uFillTx/>
                <a:latin typeface="Euphemia"/>
                <a:ea typeface="+mn-ea"/>
                <a:cs typeface="+mn-cs"/>
              </a:rPr>
              <a:t>Stevenson (TDCJ unit): taught History 1301, 1302, 2301, 2302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514843"/>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52180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 7-14% of our total enrollment as Corrections, Why Not?</a:t>
            </a:r>
          </a:p>
        </p:txBody>
      </p:sp>
      <p:graphicFrame>
        <p:nvGraphicFramePr>
          <p:cNvPr id="7" name="Content Placeholder 6" descr="A chart showing the percent of the Program's population that were corrections students.">
            <a:extLst>
              <a:ext uri="{FF2B5EF4-FFF2-40B4-BE49-F238E27FC236}">
                <a16:creationId xmlns:a16="http://schemas.microsoft.com/office/drawing/2014/main" id="{4DFC9F34-0845-47F6-BBA6-290BCFFECD1D}"/>
              </a:ext>
            </a:extLst>
          </p:cNvPr>
          <p:cNvGraphicFramePr>
            <a:graphicFrameLocks noGrp="1"/>
          </p:cNvGraphicFramePr>
          <p:nvPr>
            <p:ph idx="1"/>
            <p:extLst>
              <p:ext uri="{D42A27DB-BD31-4B8C-83A1-F6EECF244321}">
                <p14:modId xmlns:p14="http://schemas.microsoft.com/office/powerpoint/2010/main" val="2421906896"/>
              </p:ext>
            </p:extLst>
          </p:nvPr>
        </p:nvGraphicFramePr>
        <p:xfrm>
          <a:off x="1104900" y="1600200"/>
          <a:ext cx="9982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944" y="-109330"/>
            <a:ext cx="9980682" cy="1096962"/>
          </a:xfrm>
        </p:spPr>
        <p:txBody>
          <a:bodyPr/>
          <a:lstStyle/>
          <a:p>
            <a:r>
              <a:rPr lang="en-US" dirty="0"/>
              <a:t>We don’t have to provide services here, so why?</a:t>
            </a:r>
          </a:p>
        </p:txBody>
      </p:sp>
      <p:pic>
        <p:nvPicPr>
          <p:cNvPr id="5" name="Picture Placeholder 4" descr="Close-up of books on shelves with more books blurred in foreground and background"/>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6" r="3156"/>
          <a:stretch>
            <a:fillRect/>
          </a:stretch>
        </p:blipFill>
        <p:spPr>
          <a:xfrm>
            <a:off x="5181454" y="1733067"/>
            <a:ext cx="6430912" cy="4572001"/>
          </a:xfrm>
        </p:spPr>
      </p:pic>
      <p:sp>
        <p:nvSpPr>
          <p:cNvPr id="3" name="TextBox 2">
            <a:extLst>
              <a:ext uri="{FF2B5EF4-FFF2-40B4-BE49-F238E27FC236}">
                <a16:creationId xmlns:a16="http://schemas.microsoft.com/office/drawing/2014/main" id="{F9BF5F37-E49B-41DC-9F91-0F695B82EDA1}"/>
              </a:ext>
            </a:extLst>
          </p:cNvPr>
          <p:cNvSpPr txBox="1"/>
          <p:nvPr/>
        </p:nvSpPr>
        <p:spPr>
          <a:xfrm>
            <a:off x="349527" y="1348800"/>
            <a:ext cx="4333461" cy="55092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14843"/>
                </a:solidFill>
                <a:effectLst/>
                <a:uLnTx/>
                <a:uFillTx/>
                <a:latin typeface="Euphemia"/>
                <a:ea typeface="+mn-ea"/>
                <a:cs typeface="+mn-cs"/>
              </a:rPr>
              <a:t>Predicted audience without marketing or recruiting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514843"/>
              </a:solidFill>
              <a:effectLst/>
              <a:uLnTx/>
              <a:uFillTx/>
              <a:latin typeface="Euphem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14843"/>
                </a:solidFill>
                <a:effectLst/>
                <a:uLnTx/>
                <a:uFillTx/>
                <a:latin typeface="Euphemia"/>
                <a:ea typeface="+mn-ea"/>
                <a:cs typeface="+mn-cs"/>
              </a:rPr>
              <a:t>Less financial investment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514843"/>
              </a:solidFill>
              <a:effectLst/>
              <a:uLnTx/>
              <a:uFillTx/>
              <a:latin typeface="Euphem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14843"/>
                </a:solidFill>
                <a:effectLst/>
                <a:uLnTx/>
                <a:uFillTx/>
                <a:latin typeface="Euphemia"/>
                <a:ea typeface="+mn-ea"/>
                <a:cs typeface="+mn-cs"/>
              </a:rPr>
              <a:t>Community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514843"/>
              </a:solidFill>
              <a:effectLst/>
              <a:uLnTx/>
              <a:uFillTx/>
              <a:latin typeface="Euphem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14843"/>
                </a:solidFill>
                <a:effectLst/>
                <a:uLnTx/>
                <a:uFillTx/>
                <a:latin typeface="Euphemia"/>
                <a:ea typeface="+mn-ea"/>
                <a:cs typeface="+mn-cs"/>
              </a:rPr>
              <a:t>Transitional population (county to probation,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514843"/>
              </a:solidFill>
              <a:effectLst/>
              <a:uLnTx/>
              <a:uFillTx/>
              <a:latin typeface="Euphem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14843"/>
                </a:solidFill>
                <a:effectLst/>
                <a:uLnTx/>
                <a:uFillTx/>
                <a:latin typeface="Euphemia"/>
                <a:ea typeface="+mn-ea"/>
                <a:cs typeface="+mn-cs"/>
              </a:rPr>
              <a:t>Significant student return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514843"/>
              </a:solidFill>
              <a:effectLst/>
              <a:uLnTx/>
              <a:uFillTx/>
              <a:latin typeface="Euphem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14843"/>
                </a:solidFill>
                <a:effectLst/>
                <a:uLnTx/>
                <a:uFillTx/>
                <a:latin typeface="Euphemia"/>
                <a:ea typeface="+mn-ea"/>
                <a:cs typeface="+mn-cs"/>
              </a:rPr>
              <a:t>Dedicated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514843"/>
              </a:solidFill>
              <a:effectLst/>
              <a:uLnTx/>
              <a:uFillTx/>
              <a:latin typeface="Euphem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14843"/>
                </a:solidFill>
                <a:effectLst/>
                <a:uLnTx/>
                <a:uFillTx/>
                <a:latin typeface="Euphemia"/>
                <a:ea typeface="+mn-ea"/>
                <a:cs typeface="+mn-cs"/>
              </a:rPr>
              <a:t>Assistance with monitoring/implementation</a:t>
            </a:r>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7191DB-28A1-4D89-9BAB-9644C713838E}"/>
              </a:ext>
            </a:extLst>
          </p:cNvPr>
          <p:cNvSpPr>
            <a:spLocks noGrp="1"/>
          </p:cNvSpPr>
          <p:nvPr>
            <p:ph type="title"/>
          </p:nvPr>
        </p:nvSpPr>
        <p:spPr/>
        <p:txBody>
          <a:bodyPr/>
          <a:lstStyle/>
          <a:p>
            <a:r>
              <a:rPr lang="en-US" dirty="0"/>
              <a:t>In our Area…..</a:t>
            </a:r>
          </a:p>
        </p:txBody>
      </p:sp>
      <p:sp>
        <p:nvSpPr>
          <p:cNvPr id="2" name="TextBox 1">
            <a:extLst>
              <a:ext uri="{FF2B5EF4-FFF2-40B4-BE49-F238E27FC236}">
                <a16:creationId xmlns:a16="http://schemas.microsoft.com/office/drawing/2014/main" id="{9101C87D-30A5-4C9E-8C86-CF2868FCA8CC}"/>
              </a:ext>
            </a:extLst>
          </p:cNvPr>
          <p:cNvSpPr txBox="1"/>
          <p:nvPr/>
        </p:nvSpPr>
        <p:spPr>
          <a:xfrm>
            <a:off x="1683025" y="1753666"/>
            <a:ext cx="8812697" cy="267765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14843"/>
                </a:solidFill>
                <a:effectLst/>
                <a:uLnTx/>
                <a:uFillTx/>
                <a:latin typeface="Euphemia"/>
                <a:ea typeface="+mn-ea"/>
                <a:cs typeface="+mn-cs"/>
              </a:rPr>
              <a:t>County Jails and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14843"/>
              </a:solidFill>
              <a:effectLst/>
              <a:uLnTx/>
              <a:uFillTx/>
              <a:latin typeface="Euphemi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14843"/>
                </a:solidFill>
                <a:effectLst/>
                <a:uLnTx/>
                <a:uFillTx/>
                <a:latin typeface="Euphemia"/>
                <a:ea typeface="+mn-ea"/>
                <a:cs typeface="+mn-cs"/>
              </a:rPr>
              <a:t>Gonzales Intermediate Sanction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14843"/>
              </a:solidFill>
              <a:effectLst/>
              <a:uLnTx/>
              <a:uFillTx/>
              <a:latin typeface="Euphemi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14843"/>
                </a:solidFill>
                <a:effectLst/>
                <a:uLnTx/>
                <a:uFillTx/>
                <a:latin typeface="Euphemia"/>
                <a:ea typeface="+mn-ea"/>
                <a:cs typeface="+mn-cs"/>
              </a:rPr>
              <a:t>Probation and Parole (Juvenile and Adult)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14843"/>
              </a:solidFill>
              <a:effectLst/>
              <a:uLnTx/>
              <a:uFillTx/>
              <a:latin typeface="Euphemi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14843"/>
                </a:solidFill>
                <a:effectLst/>
                <a:uLnTx/>
                <a:uFillTx/>
                <a:latin typeface="Euphemia"/>
                <a:ea typeface="+mn-ea"/>
                <a:cs typeface="+mn-cs"/>
              </a:rPr>
              <a:t>TDCJ Units</a:t>
            </a:r>
          </a:p>
        </p:txBody>
      </p:sp>
    </p:spTree>
    <p:extLst>
      <p:ext uri="{BB962C8B-B14F-4D97-AF65-F5344CB8AC3E}">
        <p14:creationId xmlns:p14="http://schemas.microsoft.com/office/powerpoint/2010/main" val="68367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582156" y="1783080"/>
            <a:ext cx="4384548" cy="2889504"/>
          </a:xfrm>
        </p:spPr>
        <p:txBody>
          <a:bodyPr>
            <a:normAutofit lnSpcReduction="10000"/>
          </a:bodyPr>
          <a:lstStyle/>
          <a:p>
            <a:pPr marL="285750" indent="-285750">
              <a:buFont typeface="Arial" panose="020B0604020202020204" pitchFamily="34" charset="0"/>
              <a:buChar char="•"/>
            </a:pPr>
            <a:r>
              <a:rPr lang="en-US" sz="2400" dirty="0"/>
              <a:t>Knowing your community needs</a:t>
            </a:r>
          </a:p>
          <a:p>
            <a:pPr marL="285750" indent="-285750">
              <a:buFont typeface="Arial" panose="020B0604020202020204" pitchFamily="34" charset="0"/>
              <a:buChar char="•"/>
            </a:pPr>
            <a:r>
              <a:rPr lang="en-US" sz="2400" dirty="0"/>
              <a:t>Knowing the political climate in your area</a:t>
            </a:r>
          </a:p>
          <a:p>
            <a:pPr marL="285750" indent="-285750">
              <a:buFont typeface="Arial" panose="020B0604020202020204" pitchFamily="34" charset="0"/>
              <a:buChar char="•"/>
            </a:pPr>
            <a:r>
              <a:rPr lang="en-US" sz="2400" dirty="0"/>
              <a:t>What can you manage and how can you begin?</a:t>
            </a:r>
          </a:p>
          <a:p>
            <a:pPr marL="285750" indent="-285750">
              <a:buFont typeface="Arial" panose="020B0604020202020204" pitchFamily="34" charset="0"/>
              <a:buChar char="•"/>
            </a:pPr>
            <a:r>
              <a:rPr lang="en-US" sz="2400" dirty="0"/>
              <a:t>Who can you look to for help?</a:t>
            </a:r>
          </a:p>
        </p:txBody>
      </p:sp>
      <p:pic>
        <p:nvPicPr>
          <p:cNvPr id="2" name="Content Placeholder 1" descr="Tanveer Naseer » How to &lt;strong&gt;Help&lt;/strong&gt; Struggling Employees Find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036" y="2099119"/>
            <a:ext cx="4286250" cy="2714625"/>
          </a:xfrm>
        </p:spPr>
      </p:pic>
      <p:sp>
        <p:nvSpPr>
          <p:cNvPr id="6" name="Title 5">
            <a:extLst>
              <a:ext uri="{FF2B5EF4-FFF2-40B4-BE49-F238E27FC236}">
                <a16:creationId xmlns:a16="http://schemas.microsoft.com/office/drawing/2014/main" id="{04B272E4-A4FE-4409-BFB7-2D5D85787733}"/>
              </a:ext>
            </a:extLst>
          </p:cNvPr>
          <p:cNvSpPr>
            <a:spLocks noGrp="1"/>
          </p:cNvSpPr>
          <p:nvPr>
            <p:ph type="title"/>
          </p:nvPr>
        </p:nvSpPr>
        <p:spPr/>
        <p:txBody>
          <a:bodyPr/>
          <a:lstStyle/>
          <a:p>
            <a:r>
              <a:rPr lang="en-US" dirty="0"/>
              <a:t>Finding the Right Fit and Where to Begin</a:t>
            </a:r>
          </a:p>
        </p:txBody>
      </p:sp>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a:t>Tiffany Johnson</a:t>
            </a:r>
          </a:p>
          <a:p>
            <a:r>
              <a:rPr lang="en-US" dirty="0"/>
              <a:t>Victoria College Adult Education</a:t>
            </a:r>
          </a:p>
          <a:p>
            <a:r>
              <a:rPr lang="en-US" dirty="0"/>
              <a:t>tiffany.Johnson@victoriacollege.edu</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5" r="8895"/>
          <a:stretch>
            <a:fillRect/>
          </a:stretch>
        </p:blipFill>
        <p:spPr/>
      </p:pic>
      <p:sp>
        <p:nvSpPr>
          <p:cNvPr id="3" name="Title 2">
            <a:extLst>
              <a:ext uri="{FF2B5EF4-FFF2-40B4-BE49-F238E27FC236}">
                <a16:creationId xmlns:a16="http://schemas.microsoft.com/office/drawing/2014/main" id="{5D00E6B2-F2FB-4347-994D-625FEEAE11A2}"/>
              </a:ext>
            </a:extLst>
          </p:cNvPr>
          <p:cNvSpPr>
            <a:spLocks noGrp="1"/>
          </p:cNvSpPr>
          <p:nvPr>
            <p:ph type="ctrTitle"/>
          </p:nvPr>
        </p:nvSpPr>
        <p:spPr>
          <a:xfrm>
            <a:off x="1104900" y="2292094"/>
            <a:ext cx="5734050" cy="2219691"/>
          </a:xfrm>
        </p:spPr>
        <p:txBody>
          <a:bodyPr/>
          <a:lstStyle/>
          <a:p>
            <a:r>
              <a:rPr lang="en-US" dirty="0"/>
              <a:t>VICTORIA COLLEGE</a:t>
            </a:r>
            <a:br>
              <a:rPr lang="en-US" dirty="0"/>
            </a:br>
            <a:r>
              <a:rPr lang="en-US" dirty="0"/>
              <a:t>CORRECTIONS</a:t>
            </a:r>
          </a:p>
        </p:txBody>
      </p:sp>
    </p:spTree>
    <p:extLst>
      <p:ext uri="{BB962C8B-B14F-4D97-AF65-F5344CB8AC3E}">
        <p14:creationId xmlns:p14="http://schemas.microsoft.com/office/powerpoint/2010/main" val="343337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D8A18B-D5B5-48BF-97AC-89DB3579D3BB}"/>
              </a:ext>
            </a:extLst>
          </p:cNvPr>
          <p:cNvSpPr>
            <a:spLocks noGrp="1"/>
          </p:cNvSpPr>
          <p:nvPr>
            <p:ph type="title"/>
          </p:nvPr>
        </p:nvSpPr>
        <p:spPr/>
        <p:txBody>
          <a:bodyPr/>
          <a:lstStyle/>
          <a:p>
            <a:pPr algn="ctr"/>
            <a:r>
              <a:rPr lang="en-US" dirty="0"/>
              <a:t>WIOA TITLE II</a:t>
            </a:r>
          </a:p>
        </p:txBody>
      </p:sp>
      <p:sp>
        <p:nvSpPr>
          <p:cNvPr id="5" name="Content Placeholder 4">
            <a:extLst>
              <a:ext uri="{FF2B5EF4-FFF2-40B4-BE49-F238E27FC236}">
                <a16:creationId xmlns:a16="http://schemas.microsoft.com/office/drawing/2014/main" id="{9ABED59F-1230-4C00-8EBA-9DC9D4245AF9}"/>
              </a:ext>
            </a:extLst>
          </p:cNvPr>
          <p:cNvSpPr>
            <a:spLocks noGrp="1"/>
          </p:cNvSpPr>
          <p:nvPr>
            <p:ph idx="1"/>
          </p:nvPr>
        </p:nvSpPr>
        <p:spPr/>
        <p:txBody>
          <a:bodyPr>
            <a:normAutofit fontScale="85000" lnSpcReduction="10000"/>
          </a:bodyPr>
          <a:lstStyle/>
          <a:p>
            <a:pPr marL="0" lvl="0" indent="0">
              <a:lnSpc>
                <a:spcPct val="100000"/>
              </a:lnSpc>
              <a:spcBef>
                <a:spcPct val="20000"/>
              </a:spcBef>
              <a:buNone/>
            </a:pPr>
            <a:r>
              <a:rPr lang="en-US" sz="2300" b="1" dirty="0">
                <a:solidFill>
                  <a:srgbClr val="262626">
                    <a:lumMod val="85000"/>
                    <a:lumOff val="15000"/>
                  </a:srgbClr>
                </a:solidFill>
                <a:latin typeface="Calibri"/>
                <a:ea typeface="+mn-ea"/>
                <a:cs typeface="+mn-cs"/>
              </a:rPr>
              <a:t>463.60(b) </a:t>
            </a:r>
            <a:r>
              <a:rPr lang="en-US" sz="2300" dirty="0">
                <a:solidFill>
                  <a:srgbClr val="262626">
                    <a:lumMod val="85000"/>
                    <a:lumOff val="15000"/>
                  </a:srgbClr>
                </a:solidFill>
                <a:latin typeface="Calibri"/>
                <a:ea typeface="+mn-ea"/>
                <a:cs typeface="+mn-cs"/>
              </a:rPr>
              <a:t>The funds described in subsection (a) must be used for the cost of educational programs for criminal offenders in correctional institutions and other institutionalized individuals, including academic programs for—</a:t>
            </a:r>
          </a:p>
          <a:p>
            <a:pPr marL="0" lvl="0" indent="0">
              <a:lnSpc>
                <a:spcPct val="100000"/>
              </a:lnSpc>
              <a:spcBef>
                <a:spcPct val="20000"/>
              </a:spcBef>
              <a:buNone/>
            </a:pPr>
            <a:endParaRPr lang="en-US" sz="2000" dirty="0">
              <a:solidFill>
                <a:srgbClr val="262626">
                  <a:lumMod val="85000"/>
                  <a:lumOff val="15000"/>
                </a:srgbClr>
              </a:solidFill>
              <a:latin typeface="Calibri"/>
              <a:ea typeface="+mn-ea"/>
              <a:cs typeface="+mn-cs"/>
            </a:endParaRPr>
          </a:p>
          <a:p>
            <a:pPr marL="0" lvl="0" indent="0">
              <a:lnSpc>
                <a:spcPct val="100000"/>
              </a:lnSpc>
              <a:spcBef>
                <a:spcPct val="20000"/>
              </a:spcBef>
              <a:buNone/>
            </a:pPr>
            <a:r>
              <a:rPr lang="en-US" sz="2000" b="1" i="1" dirty="0">
                <a:solidFill>
                  <a:srgbClr val="262626">
                    <a:lumMod val="85000"/>
                    <a:lumOff val="15000"/>
                  </a:srgbClr>
                </a:solidFill>
                <a:latin typeface="Calibri"/>
                <a:ea typeface="+mn-ea"/>
                <a:cs typeface="+mn-cs"/>
              </a:rPr>
              <a:t>(1) </a:t>
            </a:r>
            <a:r>
              <a:rPr lang="en-US" sz="2000" b="1" dirty="0">
                <a:solidFill>
                  <a:srgbClr val="FF0000"/>
                </a:solidFill>
                <a:latin typeface="Calibri"/>
                <a:ea typeface="+mn-ea"/>
                <a:cs typeface="+mn-cs"/>
              </a:rPr>
              <a:t>Adult education and literacy activities</a:t>
            </a:r>
          </a:p>
          <a:p>
            <a:pPr marL="0" lvl="0" indent="0">
              <a:lnSpc>
                <a:spcPct val="100000"/>
              </a:lnSpc>
              <a:spcBef>
                <a:spcPct val="20000"/>
              </a:spcBef>
              <a:buNone/>
            </a:pPr>
            <a:r>
              <a:rPr lang="en-US" sz="2000" b="1" i="1" dirty="0">
                <a:solidFill>
                  <a:srgbClr val="262626">
                    <a:lumMod val="85000"/>
                    <a:lumOff val="15000"/>
                  </a:srgbClr>
                </a:solidFill>
                <a:latin typeface="Calibri"/>
                <a:ea typeface="+mn-ea"/>
                <a:cs typeface="+mn-cs"/>
              </a:rPr>
              <a:t>(2) </a:t>
            </a:r>
            <a:r>
              <a:rPr lang="en-US" sz="2000" b="1" dirty="0">
                <a:solidFill>
                  <a:srgbClr val="262626">
                    <a:lumMod val="85000"/>
                    <a:lumOff val="15000"/>
                  </a:srgbClr>
                </a:solidFill>
                <a:latin typeface="Calibri"/>
                <a:ea typeface="+mn-ea"/>
                <a:cs typeface="+mn-cs"/>
              </a:rPr>
              <a:t>Special education, determined by eligible agency</a:t>
            </a:r>
          </a:p>
          <a:p>
            <a:pPr marL="0" lvl="0" indent="0">
              <a:lnSpc>
                <a:spcPct val="100000"/>
              </a:lnSpc>
              <a:spcBef>
                <a:spcPct val="20000"/>
              </a:spcBef>
              <a:buNone/>
            </a:pPr>
            <a:r>
              <a:rPr lang="en-US" sz="2000" b="1" i="1" dirty="0">
                <a:solidFill>
                  <a:srgbClr val="262626">
                    <a:lumMod val="85000"/>
                    <a:lumOff val="15000"/>
                  </a:srgbClr>
                </a:solidFill>
                <a:latin typeface="Calibri"/>
                <a:ea typeface="+mn-ea"/>
                <a:cs typeface="+mn-cs"/>
              </a:rPr>
              <a:t>(3) </a:t>
            </a:r>
            <a:r>
              <a:rPr lang="en-US" sz="2000" b="1" dirty="0">
                <a:solidFill>
                  <a:srgbClr val="262626">
                    <a:lumMod val="85000"/>
                    <a:lumOff val="15000"/>
                  </a:srgbClr>
                </a:solidFill>
                <a:latin typeface="Calibri"/>
                <a:ea typeface="+mn-ea"/>
                <a:cs typeface="+mn-cs"/>
              </a:rPr>
              <a:t>Secondary school credit</a:t>
            </a:r>
          </a:p>
          <a:p>
            <a:pPr marL="0" lvl="0" indent="0">
              <a:lnSpc>
                <a:spcPct val="100000"/>
              </a:lnSpc>
              <a:spcBef>
                <a:spcPct val="20000"/>
              </a:spcBef>
              <a:buNone/>
            </a:pPr>
            <a:r>
              <a:rPr lang="en-US" sz="2000" b="1" i="1" dirty="0">
                <a:solidFill>
                  <a:srgbClr val="262626">
                    <a:lumMod val="85000"/>
                    <a:lumOff val="15000"/>
                  </a:srgbClr>
                </a:solidFill>
                <a:latin typeface="Calibri"/>
                <a:ea typeface="+mn-ea"/>
                <a:cs typeface="+mn-cs"/>
              </a:rPr>
              <a:t>(4) </a:t>
            </a:r>
            <a:r>
              <a:rPr lang="en-US" sz="2000" b="1" dirty="0">
                <a:solidFill>
                  <a:srgbClr val="FF0000"/>
                </a:solidFill>
                <a:latin typeface="Calibri"/>
                <a:ea typeface="+mn-ea"/>
                <a:cs typeface="+mn-cs"/>
              </a:rPr>
              <a:t>Integrated education and training</a:t>
            </a:r>
          </a:p>
          <a:p>
            <a:pPr marL="0" lvl="0" indent="0">
              <a:lnSpc>
                <a:spcPct val="100000"/>
              </a:lnSpc>
              <a:spcBef>
                <a:spcPct val="20000"/>
              </a:spcBef>
              <a:buNone/>
            </a:pPr>
            <a:r>
              <a:rPr lang="en-US" sz="2000" b="1" i="1" dirty="0">
                <a:solidFill>
                  <a:prstClr val="black"/>
                </a:solidFill>
                <a:latin typeface="Calibri"/>
                <a:ea typeface="+mn-ea"/>
                <a:cs typeface="+mn-cs"/>
              </a:rPr>
              <a:t>(5) </a:t>
            </a:r>
            <a:r>
              <a:rPr lang="en-US" sz="2000" b="1" dirty="0">
                <a:solidFill>
                  <a:srgbClr val="FF0000"/>
                </a:solidFill>
                <a:latin typeface="Calibri"/>
                <a:ea typeface="+mn-ea"/>
                <a:cs typeface="+mn-cs"/>
              </a:rPr>
              <a:t>Career pathways </a:t>
            </a:r>
            <a:r>
              <a:rPr lang="en-US" sz="2000" dirty="0">
                <a:solidFill>
                  <a:srgbClr val="262626">
                    <a:lumMod val="85000"/>
                    <a:lumOff val="15000"/>
                  </a:srgbClr>
                </a:solidFill>
                <a:latin typeface="Calibri"/>
                <a:ea typeface="+mn-ea"/>
                <a:cs typeface="+mn-cs"/>
              </a:rPr>
              <a:t>	</a:t>
            </a:r>
          </a:p>
          <a:p>
            <a:pPr marL="0" lvl="0" indent="0">
              <a:lnSpc>
                <a:spcPct val="100000"/>
              </a:lnSpc>
              <a:spcBef>
                <a:spcPct val="20000"/>
              </a:spcBef>
              <a:buNone/>
            </a:pPr>
            <a:r>
              <a:rPr lang="en-US" sz="2000" b="1" i="1" dirty="0">
                <a:solidFill>
                  <a:srgbClr val="262626">
                    <a:lumMod val="85000"/>
                    <a:lumOff val="15000"/>
                  </a:srgbClr>
                </a:solidFill>
                <a:latin typeface="Calibri"/>
                <a:ea typeface="+mn-ea"/>
                <a:cs typeface="+mn-cs"/>
              </a:rPr>
              <a:t>(6) </a:t>
            </a:r>
            <a:r>
              <a:rPr lang="en-US" sz="2000" b="1" dirty="0">
                <a:solidFill>
                  <a:srgbClr val="FF0000"/>
                </a:solidFill>
                <a:latin typeface="Calibri"/>
                <a:ea typeface="+mn-ea"/>
                <a:cs typeface="+mn-cs"/>
              </a:rPr>
              <a:t>Concurrent enrollment</a:t>
            </a:r>
          </a:p>
          <a:p>
            <a:pPr marL="0" lvl="0" indent="0">
              <a:lnSpc>
                <a:spcPct val="100000"/>
              </a:lnSpc>
              <a:spcBef>
                <a:spcPct val="20000"/>
              </a:spcBef>
              <a:buNone/>
            </a:pPr>
            <a:r>
              <a:rPr lang="en-US" sz="2000" b="1" i="1" dirty="0">
                <a:solidFill>
                  <a:srgbClr val="262626">
                    <a:lumMod val="85000"/>
                    <a:lumOff val="15000"/>
                  </a:srgbClr>
                </a:solidFill>
                <a:latin typeface="Calibri"/>
                <a:ea typeface="+mn-ea"/>
                <a:cs typeface="+mn-cs"/>
              </a:rPr>
              <a:t>(7) </a:t>
            </a:r>
            <a:r>
              <a:rPr lang="en-US" sz="2000" b="1" dirty="0">
                <a:solidFill>
                  <a:srgbClr val="262626">
                    <a:lumMod val="85000"/>
                    <a:lumOff val="15000"/>
                  </a:srgbClr>
                </a:solidFill>
                <a:latin typeface="Calibri"/>
                <a:ea typeface="+mn-ea"/>
                <a:cs typeface="+mn-cs"/>
              </a:rPr>
              <a:t>Peer tutoring</a:t>
            </a:r>
          </a:p>
          <a:p>
            <a:pPr marL="0" lvl="0" indent="0">
              <a:lnSpc>
                <a:spcPct val="100000"/>
              </a:lnSpc>
              <a:spcBef>
                <a:spcPct val="20000"/>
              </a:spcBef>
              <a:buClr>
                <a:srgbClr val="A9A57C"/>
              </a:buClr>
              <a:buNone/>
            </a:pPr>
            <a:r>
              <a:rPr lang="en-US" sz="2000" b="1" i="1" dirty="0">
                <a:solidFill>
                  <a:srgbClr val="262626">
                    <a:lumMod val="85000"/>
                    <a:lumOff val="15000"/>
                  </a:srgbClr>
                </a:solidFill>
                <a:latin typeface="Calibri"/>
                <a:ea typeface="+mn-ea"/>
                <a:cs typeface="+mn-cs"/>
              </a:rPr>
              <a:t>(8) </a:t>
            </a:r>
            <a:r>
              <a:rPr lang="en-US" sz="2000" b="1" dirty="0">
                <a:solidFill>
                  <a:srgbClr val="FF0000"/>
                </a:solidFill>
                <a:latin typeface="Calibri"/>
                <a:ea typeface="+mn-ea"/>
                <a:cs typeface="+mn-cs"/>
              </a:rPr>
              <a:t>Transition to re-entry initiatives and other post-release services with the goal of reducing recidivism</a:t>
            </a:r>
            <a:r>
              <a:rPr lang="en-US" sz="2000" b="1" dirty="0">
                <a:solidFill>
                  <a:srgbClr val="262626">
                    <a:lumMod val="85000"/>
                    <a:lumOff val="15000"/>
                  </a:srgbClr>
                </a:solidFill>
                <a:latin typeface="Calibri"/>
                <a:ea typeface="+mn-ea"/>
                <a:cs typeface="+mn-cs"/>
              </a:rPr>
              <a:t>.</a:t>
            </a:r>
          </a:p>
          <a:p>
            <a:endParaRPr lang="en-US" dirty="0"/>
          </a:p>
        </p:txBody>
      </p:sp>
      <p:sp>
        <p:nvSpPr>
          <p:cNvPr id="2" name="Slide Number Placeholder 1">
            <a:extLst>
              <a:ext uri="{FF2B5EF4-FFF2-40B4-BE49-F238E27FC236}">
                <a16:creationId xmlns:a16="http://schemas.microsoft.com/office/drawing/2014/main" id="{BF620CD9-5458-4A2E-A02A-12AA081DA0FA}"/>
              </a:ext>
            </a:extLst>
          </p:cNvPr>
          <p:cNvSpPr>
            <a:spLocks noGrp="1"/>
          </p:cNvSpPr>
          <p:nvPr>
            <p:ph type="sldNum" sz="quarter" idx="12"/>
          </p:nvPr>
        </p:nvSpPr>
        <p:spPr/>
        <p:txBody>
          <a:bodyPr/>
          <a:lstStyle/>
          <a:p>
            <a:fld id="{9EE1FB74-2C6E-4D64-9E28-55DA4098E714}" type="slidenum">
              <a:rPr lang="en-US" smtClean="0"/>
              <a:pPr/>
              <a:t>3</a:t>
            </a:fld>
            <a:endParaRPr lang="en-US" dirty="0"/>
          </a:p>
        </p:txBody>
      </p:sp>
    </p:spTree>
    <p:extLst>
      <p:ext uri="{BB962C8B-B14F-4D97-AF65-F5344CB8AC3E}">
        <p14:creationId xmlns:p14="http://schemas.microsoft.com/office/powerpoint/2010/main" val="3042767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5">
            <a:extLst>
              <a:ext uri="{FF2B5EF4-FFF2-40B4-BE49-F238E27FC236}">
                <a16:creationId xmlns:a16="http://schemas.microsoft.com/office/drawing/2014/main" id="{91357F7A-5F66-4687-8534-4C94E9953E3B}"/>
              </a:ext>
            </a:extLst>
          </p:cNvPr>
          <p:cNvSpPr>
            <a:spLocks noGrp="1" noChangeArrowheads="1"/>
          </p:cNvSpPr>
          <p:nvPr>
            <p:ph type="ctrTitle"/>
          </p:nvPr>
        </p:nvSpPr>
        <p:spPr>
          <a:xfrm>
            <a:off x="1992313" y="476251"/>
            <a:ext cx="8280400" cy="2016125"/>
          </a:xfrm>
        </p:spPr>
        <p:txBody>
          <a:bodyPr anchor="ctr"/>
          <a:lstStyle/>
          <a:p>
            <a:pPr eaLnBrk="1" hangingPunct="1"/>
            <a:r>
              <a:rPr lang="en-US" altLang="en-US" sz="4000">
                <a:solidFill>
                  <a:schemeClr val="tx1"/>
                </a:solidFill>
              </a:rPr>
              <a:t>Workforce</a:t>
            </a:r>
            <a:r>
              <a:rPr lang="es-UY" altLang="en-US" sz="4000">
                <a:solidFill>
                  <a:schemeClr val="tx1"/>
                </a:solidFill>
              </a:rPr>
              <a:t> </a:t>
            </a:r>
            <a:r>
              <a:rPr lang="en-US" altLang="en-US" sz="4000">
                <a:solidFill>
                  <a:schemeClr val="tx1"/>
                </a:solidFill>
              </a:rPr>
              <a:t>Solutions</a:t>
            </a:r>
            <a:r>
              <a:rPr lang="es-UY" altLang="en-US" sz="4000">
                <a:solidFill>
                  <a:schemeClr val="tx1"/>
                </a:solidFill>
              </a:rPr>
              <a:t> </a:t>
            </a:r>
            <a:r>
              <a:rPr lang="en-US" altLang="en-US" sz="4000">
                <a:solidFill>
                  <a:schemeClr val="tx1"/>
                </a:solidFill>
              </a:rPr>
              <a:t>for</a:t>
            </a:r>
            <a:r>
              <a:rPr lang="es-UY" altLang="en-US" sz="4000">
                <a:solidFill>
                  <a:schemeClr val="tx1"/>
                </a:solidFill>
              </a:rPr>
              <a:t> </a:t>
            </a:r>
            <a:br>
              <a:rPr lang="es-UY" altLang="en-US" sz="4000">
                <a:solidFill>
                  <a:schemeClr val="tx1"/>
                </a:solidFill>
              </a:rPr>
            </a:br>
            <a:r>
              <a:rPr lang="es-UY" altLang="en-US" sz="4000">
                <a:solidFill>
                  <a:schemeClr val="tx1"/>
                </a:solidFill>
              </a:rPr>
              <a:t>Tarrant County</a:t>
            </a:r>
            <a:endParaRPr lang="es-ES" altLang="en-US" sz="4000">
              <a:solidFill>
                <a:schemeClr val="tx1"/>
              </a:solidFill>
            </a:endParaRPr>
          </a:p>
        </p:txBody>
      </p:sp>
    </p:spTree>
    <p:extLst>
      <p:ext uri="{BB962C8B-B14F-4D97-AF65-F5344CB8AC3E}">
        <p14:creationId xmlns:p14="http://schemas.microsoft.com/office/powerpoint/2010/main" val="529873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7DAE00-F250-4209-9BF4-12806D98C65B}"/>
              </a:ext>
            </a:extLst>
          </p:cNvPr>
          <p:cNvSpPr>
            <a:spLocks noGrp="1" noChangeArrowheads="1"/>
          </p:cNvSpPr>
          <p:nvPr>
            <p:ph type="title"/>
          </p:nvPr>
        </p:nvSpPr>
        <p:spPr/>
        <p:txBody>
          <a:bodyPr/>
          <a:lstStyle/>
          <a:p>
            <a:pPr eaLnBrk="1" hangingPunct="1"/>
            <a:r>
              <a:rPr lang="en-US" altLang="en-US"/>
              <a:t>Tarrant County </a:t>
            </a:r>
          </a:p>
        </p:txBody>
      </p:sp>
      <p:sp>
        <p:nvSpPr>
          <p:cNvPr id="3" name="Content Placeholder 2">
            <a:extLst>
              <a:ext uri="{FF2B5EF4-FFF2-40B4-BE49-F238E27FC236}">
                <a16:creationId xmlns:a16="http://schemas.microsoft.com/office/drawing/2014/main" id="{9A798C74-0B5C-4514-AB25-60619ED85D6C}"/>
              </a:ext>
            </a:extLst>
          </p:cNvPr>
          <p:cNvSpPr>
            <a:spLocks noGrp="1"/>
          </p:cNvSpPr>
          <p:nvPr>
            <p:ph idx="1"/>
          </p:nvPr>
        </p:nvSpPr>
        <p:spPr/>
        <p:txBody>
          <a:bodyPr/>
          <a:lstStyle/>
          <a:p>
            <a:pPr eaLnBrk="1" hangingPunct="1">
              <a:defRPr/>
            </a:pPr>
            <a:r>
              <a:rPr lang="en-US" sz="2800" dirty="0"/>
              <a:t>Population size 1.8 million, primarily urban including major cities Fort Worth, Arlington, and 40 other smaller cities. </a:t>
            </a:r>
          </a:p>
          <a:p>
            <a:pPr marL="0" indent="0" eaLnBrk="1" hangingPunct="1">
              <a:buNone/>
              <a:defRPr/>
            </a:pPr>
            <a:endParaRPr lang="en-US" sz="2800" dirty="0"/>
          </a:p>
          <a:p>
            <a:pPr eaLnBrk="1" hangingPunct="1">
              <a:defRPr/>
            </a:pPr>
            <a:r>
              <a:rPr lang="en-US" sz="2800" dirty="0"/>
              <a:t>There are 5 high-density ex-offender release zip codes. All 5 zip codes are in Fort Worth, and have the highest crime, drop out, and poverty rates higher than the State average. </a:t>
            </a:r>
          </a:p>
        </p:txBody>
      </p:sp>
    </p:spTree>
    <p:extLst>
      <p:ext uri="{BB962C8B-B14F-4D97-AF65-F5344CB8AC3E}">
        <p14:creationId xmlns:p14="http://schemas.microsoft.com/office/powerpoint/2010/main" val="1742487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034E098-2931-46E3-A1EB-820D53534826}"/>
              </a:ext>
            </a:extLst>
          </p:cNvPr>
          <p:cNvSpPr>
            <a:spLocks noGrp="1" noChangeArrowheads="1"/>
          </p:cNvSpPr>
          <p:nvPr>
            <p:ph type="title"/>
          </p:nvPr>
        </p:nvSpPr>
        <p:spPr>
          <a:xfrm>
            <a:off x="2279650" y="260350"/>
            <a:ext cx="8229600" cy="1143000"/>
          </a:xfrm>
        </p:spPr>
        <p:txBody>
          <a:bodyPr/>
          <a:lstStyle/>
          <a:p>
            <a:pPr eaLnBrk="1" hangingPunct="1"/>
            <a:r>
              <a:rPr lang="en-US" altLang="en-US"/>
              <a:t>After Project RIO Ended…</a:t>
            </a:r>
          </a:p>
        </p:txBody>
      </p:sp>
      <p:sp>
        <p:nvSpPr>
          <p:cNvPr id="6147" name="Rectangle 3">
            <a:extLst>
              <a:ext uri="{FF2B5EF4-FFF2-40B4-BE49-F238E27FC236}">
                <a16:creationId xmlns:a16="http://schemas.microsoft.com/office/drawing/2014/main" id="{76A85772-A7BC-4623-A010-6BE4CACEFC8E}"/>
              </a:ext>
            </a:extLst>
          </p:cNvPr>
          <p:cNvSpPr>
            <a:spLocks noGrp="1" noChangeArrowheads="1"/>
          </p:cNvSpPr>
          <p:nvPr>
            <p:ph type="body" idx="1"/>
          </p:nvPr>
        </p:nvSpPr>
        <p:spPr>
          <a:xfrm>
            <a:off x="1919288" y="1268414"/>
            <a:ext cx="8229600" cy="4968875"/>
          </a:xfrm>
        </p:spPr>
        <p:txBody>
          <a:bodyPr/>
          <a:lstStyle/>
          <a:p>
            <a:pPr eaLnBrk="1" hangingPunct="1">
              <a:defRPr/>
            </a:pPr>
            <a:r>
              <a:rPr lang="en-US" altLang="en-US" sz="2000" dirty="0"/>
              <a:t>Workforce Solutions for Tarrant County was selected by the ETA of the U.S. Department of Labor for an Enhanced Transitional Jobs Demonstration (ETJD) from 2011 to 2015, called Next STEP.</a:t>
            </a:r>
          </a:p>
          <a:p>
            <a:pPr eaLnBrk="1" hangingPunct="1">
              <a:defRPr/>
            </a:pPr>
            <a:endParaRPr lang="en-US" altLang="en-US" sz="2000" dirty="0"/>
          </a:p>
          <a:p>
            <a:pPr eaLnBrk="1" hangingPunct="1">
              <a:defRPr/>
            </a:pPr>
            <a:r>
              <a:rPr lang="en-US" altLang="en-US" sz="2000" dirty="0"/>
              <a:t>There were 7 cities nationwide selected for targeted populations that were recently released from prison or unemployed parents who had fallen behind on child support payments.  A total of $39.7 million funded these cities. </a:t>
            </a:r>
          </a:p>
          <a:p>
            <a:pPr marL="0" indent="0" eaLnBrk="1" hangingPunct="1">
              <a:buNone/>
              <a:defRPr/>
            </a:pPr>
            <a:endParaRPr lang="en-US" altLang="en-US" sz="2000" dirty="0"/>
          </a:p>
          <a:p>
            <a:pPr eaLnBrk="1" hangingPunct="1">
              <a:defRPr/>
            </a:pPr>
            <a:r>
              <a:rPr lang="en-US" altLang="en-US" sz="2000" dirty="0"/>
              <a:t>Fort Worth was the only city in Texas selected for recently released individuals.</a:t>
            </a:r>
          </a:p>
        </p:txBody>
      </p:sp>
    </p:spTree>
    <p:extLst>
      <p:ext uri="{BB962C8B-B14F-4D97-AF65-F5344CB8AC3E}">
        <p14:creationId xmlns:p14="http://schemas.microsoft.com/office/powerpoint/2010/main" val="1385182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F10CC13-1D3F-4B28-8C4B-6FBFC7ECED67}"/>
              </a:ext>
            </a:extLst>
          </p:cNvPr>
          <p:cNvSpPr>
            <a:spLocks noGrp="1" noChangeArrowheads="1"/>
          </p:cNvSpPr>
          <p:nvPr>
            <p:ph type="title"/>
          </p:nvPr>
        </p:nvSpPr>
        <p:spPr>
          <a:xfrm>
            <a:off x="1981200" y="269875"/>
            <a:ext cx="8229600" cy="1143000"/>
          </a:xfrm>
        </p:spPr>
        <p:txBody>
          <a:bodyPr/>
          <a:lstStyle/>
          <a:p>
            <a:pPr eaLnBrk="1" hangingPunct="1"/>
            <a:r>
              <a:rPr lang="en-US" altLang="en-US"/>
              <a:t>Next STEP</a:t>
            </a:r>
          </a:p>
        </p:txBody>
      </p:sp>
      <p:sp>
        <p:nvSpPr>
          <p:cNvPr id="3" name="Content Placeholder 2">
            <a:extLst>
              <a:ext uri="{FF2B5EF4-FFF2-40B4-BE49-F238E27FC236}">
                <a16:creationId xmlns:a16="http://schemas.microsoft.com/office/drawing/2014/main" id="{41F5B3F0-3430-43CD-86D4-F3AC77310C23}"/>
              </a:ext>
            </a:extLst>
          </p:cNvPr>
          <p:cNvSpPr>
            <a:spLocks noGrp="1"/>
          </p:cNvSpPr>
          <p:nvPr>
            <p:ph idx="1"/>
          </p:nvPr>
        </p:nvSpPr>
        <p:spPr>
          <a:xfrm>
            <a:off x="2017714" y="1125539"/>
            <a:ext cx="7534275" cy="5399087"/>
          </a:xfrm>
        </p:spPr>
        <p:txBody>
          <a:bodyPr/>
          <a:lstStyle/>
          <a:p>
            <a:pPr eaLnBrk="1" hangingPunct="1">
              <a:defRPr/>
            </a:pPr>
            <a:r>
              <a:rPr lang="en-US" sz="2400" dirty="0"/>
              <a:t>Next STEP (for Subsidized Transitional Employment Program) operated a wage-subsidy transitional jobs model between November 2011 and June 2014.</a:t>
            </a:r>
          </a:p>
          <a:p>
            <a:pPr eaLnBrk="1" hangingPunct="1">
              <a:defRPr/>
            </a:pPr>
            <a:endParaRPr lang="en-US" sz="2400" dirty="0"/>
          </a:p>
          <a:p>
            <a:pPr eaLnBrk="1" hangingPunct="1">
              <a:defRPr/>
            </a:pPr>
            <a:r>
              <a:rPr lang="en-US" sz="2400" dirty="0"/>
              <a:t> Follow Up concluded through the end of the grant June 30, 2015 on recidivism and employment.</a:t>
            </a:r>
          </a:p>
          <a:p>
            <a:pPr marL="0" indent="0" eaLnBrk="1" hangingPunct="1">
              <a:buNone/>
              <a:defRPr/>
            </a:pPr>
            <a:endParaRPr lang="en-US" sz="2400" dirty="0"/>
          </a:p>
          <a:p>
            <a:pPr eaLnBrk="1" hangingPunct="1">
              <a:defRPr/>
            </a:pPr>
            <a:r>
              <a:rPr lang="en-US" sz="2400" dirty="0"/>
              <a:t>The program paid 100 percent of participants’ wages in the first eight weeks of employment. 50%  in the second eight weeks. The other 50% covered by their Employer.</a:t>
            </a:r>
          </a:p>
        </p:txBody>
      </p:sp>
    </p:spTree>
    <p:extLst>
      <p:ext uri="{BB962C8B-B14F-4D97-AF65-F5344CB8AC3E}">
        <p14:creationId xmlns:p14="http://schemas.microsoft.com/office/powerpoint/2010/main" val="4073912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56F0260-3DD0-4DE8-B39B-DBFC1D9DAFF5}"/>
              </a:ext>
            </a:extLst>
          </p:cNvPr>
          <p:cNvSpPr>
            <a:spLocks noGrp="1" noChangeArrowheads="1"/>
          </p:cNvSpPr>
          <p:nvPr>
            <p:ph type="title"/>
          </p:nvPr>
        </p:nvSpPr>
        <p:spPr/>
        <p:txBody>
          <a:bodyPr/>
          <a:lstStyle/>
          <a:p>
            <a:pPr eaLnBrk="1" hangingPunct="1"/>
            <a:r>
              <a:rPr lang="en-US" altLang="en-US"/>
              <a:t>Services Provided</a:t>
            </a:r>
          </a:p>
        </p:txBody>
      </p:sp>
      <p:sp>
        <p:nvSpPr>
          <p:cNvPr id="3" name="Content Placeholder 2">
            <a:extLst>
              <a:ext uri="{FF2B5EF4-FFF2-40B4-BE49-F238E27FC236}">
                <a16:creationId xmlns:a16="http://schemas.microsoft.com/office/drawing/2014/main" id="{41F5B3F0-3430-43CD-86D4-F3AC77310C23}"/>
              </a:ext>
            </a:extLst>
          </p:cNvPr>
          <p:cNvSpPr>
            <a:spLocks noGrp="1"/>
          </p:cNvSpPr>
          <p:nvPr>
            <p:ph idx="1"/>
          </p:nvPr>
        </p:nvSpPr>
        <p:spPr>
          <a:xfrm>
            <a:off x="2017714" y="1125539"/>
            <a:ext cx="7534275" cy="5399087"/>
          </a:xfrm>
        </p:spPr>
        <p:txBody>
          <a:bodyPr/>
          <a:lstStyle/>
          <a:p>
            <a:pPr eaLnBrk="1" hangingPunct="1">
              <a:defRPr/>
            </a:pPr>
            <a:r>
              <a:rPr lang="en-US" sz="2000" dirty="0"/>
              <a:t>TABE and cognitive assessments with criminal thinking </a:t>
            </a:r>
          </a:p>
          <a:p>
            <a:pPr marL="0" indent="0" eaLnBrk="1" hangingPunct="1">
              <a:buNone/>
              <a:defRPr/>
            </a:pPr>
            <a:endParaRPr lang="en-US" sz="1600" dirty="0"/>
          </a:p>
          <a:p>
            <a:pPr eaLnBrk="1" hangingPunct="1">
              <a:defRPr/>
            </a:pPr>
            <a:r>
              <a:rPr lang="en-US" sz="2000" dirty="0"/>
              <a:t>2 week job-readiness workshops </a:t>
            </a:r>
          </a:p>
          <a:p>
            <a:pPr marL="0" indent="0" eaLnBrk="1" hangingPunct="1">
              <a:buNone/>
              <a:defRPr/>
            </a:pPr>
            <a:endParaRPr lang="en-US" sz="1600" dirty="0"/>
          </a:p>
          <a:p>
            <a:pPr eaLnBrk="1" hangingPunct="1">
              <a:defRPr/>
            </a:pPr>
            <a:r>
              <a:rPr lang="en-US" sz="2000" dirty="0"/>
              <a:t>General Educational Development (GED) test preparation and exam paid for by Workforce Solutions</a:t>
            </a:r>
          </a:p>
          <a:p>
            <a:pPr marL="0" indent="0" eaLnBrk="1" hangingPunct="1">
              <a:buNone/>
              <a:defRPr/>
            </a:pPr>
            <a:endParaRPr lang="en-US" sz="1400" dirty="0"/>
          </a:p>
          <a:p>
            <a:pPr eaLnBrk="1" hangingPunct="1">
              <a:defRPr/>
            </a:pPr>
            <a:r>
              <a:rPr lang="en-US" sz="2000" dirty="0"/>
              <a:t>Short-term training</a:t>
            </a:r>
          </a:p>
          <a:p>
            <a:pPr marL="0" indent="0" eaLnBrk="1" hangingPunct="1">
              <a:buNone/>
              <a:defRPr/>
            </a:pPr>
            <a:endParaRPr lang="en-US" sz="1600" dirty="0"/>
          </a:p>
          <a:p>
            <a:pPr eaLnBrk="1" hangingPunct="1">
              <a:defRPr/>
            </a:pPr>
            <a:r>
              <a:rPr lang="en-US" sz="2000" dirty="0"/>
              <a:t>Career counseling and Support Services (transportation, health-related, clothing, tools)</a:t>
            </a:r>
          </a:p>
          <a:p>
            <a:pPr marL="0" indent="0" eaLnBrk="1" hangingPunct="1">
              <a:buNone/>
              <a:defRPr/>
            </a:pPr>
            <a:endParaRPr lang="en-US" sz="1600" dirty="0"/>
          </a:p>
          <a:p>
            <a:pPr eaLnBrk="1" hangingPunct="1">
              <a:defRPr/>
            </a:pPr>
            <a:r>
              <a:rPr lang="en-US" sz="2000" dirty="0"/>
              <a:t>Cognitive behavioral therapy workshops</a:t>
            </a:r>
          </a:p>
          <a:p>
            <a:pPr marL="0" indent="0" eaLnBrk="1" hangingPunct="1">
              <a:buNone/>
              <a:defRPr/>
            </a:pPr>
            <a:endParaRPr lang="en-US" sz="1600" dirty="0"/>
          </a:p>
          <a:p>
            <a:pPr eaLnBrk="1" hangingPunct="1">
              <a:defRPr/>
            </a:pPr>
            <a:r>
              <a:rPr lang="en-US" sz="2000" dirty="0"/>
              <a:t>Job Development and Placement into subsidized &amp; </a:t>
            </a:r>
            <a:r>
              <a:rPr lang="en-US" sz="2000" dirty="0" err="1"/>
              <a:t>unsubisidized</a:t>
            </a:r>
            <a:r>
              <a:rPr lang="en-US" sz="2000" dirty="0"/>
              <a:t> positions  </a:t>
            </a:r>
          </a:p>
        </p:txBody>
      </p:sp>
    </p:spTree>
    <p:extLst>
      <p:ext uri="{BB962C8B-B14F-4D97-AF65-F5344CB8AC3E}">
        <p14:creationId xmlns:p14="http://schemas.microsoft.com/office/powerpoint/2010/main" val="3982418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D3425E4-4659-4F2D-BA32-DF97F063D713}"/>
              </a:ext>
            </a:extLst>
          </p:cNvPr>
          <p:cNvSpPr>
            <a:spLocks noGrp="1" noChangeArrowheads="1"/>
          </p:cNvSpPr>
          <p:nvPr>
            <p:ph type="title"/>
          </p:nvPr>
        </p:nvSpPr>
        <p:spPr/>
        <p:txBody>
          <a:bodyPr/>
          <a:lstStyle/>
          <a:p>
            <a:pPr eaLnBrk="1" hangingPunct="1"/>
            <a:r>
              <a:rPr lang="en-US" altLang="en-US"/>
              <a:t>Who Was Eligible?  </a:t>
            </a:r>
          </a:p>
        </p:txBody>
      </p:sp>
      <p:sp>
        <p:nvSpPr>
          <p:cNvPr id="9219" name="Content Placeholder 2">
            <a:extLst>
              <a:ext uri="{FF2B5EF4-FFF2-40B4-BE49-F238E27FC236}">
                <a16:creationId xmlns:a16="http://schemas.microsoft.com/office/drawing/2014/main" id="{B225A7C5-7975-426A-AF0D-4816553F023F}"/>
              </a:ext>
            </a:extLst>
          </p:cNvPr>
          <p:cNvSpPr>
            <a:spLocks noGrp="1" noChangeArrowheads="1"/>
          </p:cNvSpPr>
          <p:nvPr>
            <p:ph idx="1"/>
          </p:nvPr>
        </p:nvSpPr>
        <p:spPr/>
        <p:txBody>
          <a:bodyPr/>
          <a:lstStyle/>
          <a:p>
            <a:pPr eaLnBrk="1" hangingPunct="1">
              <a:defRPr/>
            </a:pPr>
            <a:r>
              <a:rPr lang="en-US" altLang="en-US" sz="2000" dirty="0"/>
              <a:t>At least 18 years of age when Convicted as an Adult (Under 18 yrs. old must have been tried and convicted as an adult) </a:t>
            </a:r>
          </a:p>
          <a:p>
            <a:pPr eaLnBrk="1" hangingPunct="1">
              <a:defRPr/>
            </a:pPr>
            <a:endParaRPr lang="en-US" altLang="en-US" sz="2000" dirty="0"/>
          </a:p>
          <a:p>
            <a:pPr eaLnBrk="1" hangingPunct="1">
              <a:defRPr/>
            </a:pPr>
            <a:r>
              <a:rPr lang="en-US" altLang="en-US" sz="2000" dirty="0"/>
              <a:t>Must be enrolled in Next STEP within </a:t>
            </a:r>
            <a:r>
              <a:rPr lang="en-US" altLang="en-US" sz="2000" b="1" dirty="0"/>
              <a:t>120 days from Release or Discharge from a State or Federal correctional system</a:t>
            </a:r>
          </a:p>
          <a:p>
            <a:pPr eaLnBrk="1" hangingPunct="1">
              <a:defRPr/>
            </a:pPr>
            <a:endParaRPr lang="en-US" altLang="en-US" sz="2000" dirty="0"/>
          </a:p>
          <a:p>
            <a:pPr eaLnBrk="1" hangingPunct="1">
              <a:defRPr/>
            </a:pPr>
            <a:r>
              <a:rPr lang="en-US" altLang="en-US" sz="2000" dirty="0"/>
              <a:t>Tarrant County resident</a:t>
            </a:r>
          </a:p>
          <a:p>
            <a:pPr eaLnBrk="1" hangingPunct="1">
              <a:defRPr/>
            </a:pPr>
            <a:endParaRPr lang="en-US" altLang="en-US" sz="2000" dirty="0"/>
          </a:p>
          <a:p>
            <a:pPr eaLnBrk="1" hangingPunct="1">
              <a:defRPr/>
            </a:pPr>
            <a:r>
              <a:rPr lang="en-US" altLang="en-US" sz="2000" dirty="0"/>
              <a:t>Never convicted as a sex offender</a:t>
            </a:r>
          </a:p>
          <a:p>
            <a:pPr eaLnBrk="1" hangingPunct="1">
              <a:defRPr/>
            </a:pPr>
            <a:endParaRPr lang="en-US" altLang="en-US" sz="2000" dirty="0"/>
          </a:p>
          <a:p>
            <a:pPr eaLnBrk="1" hangingPunct="1">
              <a:defRPr/>
            </a:pPr>
            <a:r>
              <a:rPr lang="en-US" altLang="en-US" sz="2000" dirty="0"/>
              <a:t>Selective Service Registration (Males only) </a:t>
            </a:r>
          </a:p>
          <a:p>
            <a:pPr eaLnBrk="1" hangingPunct="1">
              <a:defRPr/>
            </a:pPr>
            <a:endParaRPr lang="en-US" altLang="en-US" sz="2000" dirty="0"/>
          </a:p>
          <a:p>
            <a:pPr eaLnBrk="1" hangingPunct="1">
              <a:defRPr/>
            </a:pPr>
            <a:r>
              <a:rPr lang="en-US" altLang="en-US" sz="2000" dirty="0"/>
              <a:t>Not job ready </a:t>
            </a:r>
          </a:p>
          <a:p>
            <a:pPr marL="0" indent="0" eaLnBrk="1" hangingPunct="1">
              <a:buNone/>
              <a:defRPr/>
            </a:pPr>
            <a:endParaRPr lang="en-US" altLang="en-US" dirty="0"/>
          </a:p>
        </p:txBody>
      </p:sp>
    </p:spTree>
    <p:extLst>
      <p:ext uri="{BB962C8B-B14F-4D97-AF65-F5344CB8AC3E}">
        <p14:creationId xmlns:p14="http://schemas.microsoft.com/office/powerpoint/2010/main" val="366737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825E95D-1C81-4733-B539-6A1431B85A36}"/>
              </a:ext>
            </a:extLst>
          </p:cNvPr>
          <p:cNvSpPr>
            <a:spLocks noGrp="1" noChangeArrowheads="1"/>
          </p:cNvSpPr>
          <p:nvPr>
            <p:ph type="title"/>
          </p:nvPr>
        </p:nvSpPr>
        <p:spPr/>
        <p:txBody>
          <a:bodyPr/>
          <a:lstStyle/>
          <a:p>
            <a:r>
              <a:rPr lang="en-US" altLang="en-US"/>
              <a:t>Random Assignment</a:t>
            </a:r>
          </a:p>
        </p:txBody>
      </p:sp>
      <p:sp>
        <p:nvSpPr>
          <p:cNvPr id="3" name="Content Placeholder 2">
            <a:extLst>
              <a:ext uri="{FF2B5EF4-FFF2-40B4-BE49-F238E27FC236}">
                <a16:creationId xmlns:a16="http://schemas.microsoft.com/office/drawing/2014/main" id="{8B0DA467-4D59-4085-A164-30669F9E8B7E}"/>
              </a:ext>
            </a:extLst>
          </p:cNvPr>
          <p:cNvSpPr>
            <a:spLocks noGrp="1"/>
          </p:cNvSpPr>
          <p:nvPr>
            <p:ph idx="1"/>
          </p:nvPr>
        </p:nvSpPr>
        <p:spPr/>
        <p:txBody>
          <a:bodyPr/>
          <a:lstStyle/>
          <a:p>
            <a:pPr>
              <a:defRPr/>
            </a:pPr>
            <a:r>
              <a:rPr lang="en-US" dirty="0"/>
              <a:t>This was an employment and recidivism study on the effectiveness of Re-Entry programs requiring participants to be randomly selected.</a:t>
            </a:r>
          </a:p>
          <a:p>
            <a:pPr marL="0" indent="0">
              <a:buNone/>
              <a:defRPr/>
            </a:pPr>
            <a:endParaRPr lang="en-US" dirty="0"/>
          </a:p>
          <a:p>
            <a:pPr>
              <a:defRPr/>
            </a:pPr>
            <a:r>
              <a:rPr lang="en-US" dirty="0"/>
              <a:t>Everyone had a 50/50 chance of getting into the program and receive enhanced services. </a:t>
            </a:r>
          </a:p>
        </p:txBody>
      </p:sp>
    </p:spTree>
    <p:extLst>
      <p:ext uri="{BB962C8B-B14F-4D97-AF65-F5344CB8AC3E}">
        <p14:creationId xmlns:p14="http://schemas.microsoft.com/office/powerpoint/2010/main" val="673046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079007C-8B70-4395-9242-DB50CE9F584E}"/>
              </a:ext>
            </a:extLst>
          </p:cNvPr>
          <p:cNvSpPr>
            <a:spLocks noGrp="1" noChangeArrowheads="1"/>
          </p:cNvSpPr>
          <p:nvPr>
            <p:ph type="title"/>
          </p:nvPr>
        </p:nvSpPr>
        <p:spPr/>
        <p:txBody>
          <a:bodyPr/>
          <a:lstStyle/>
          <a:p>
            <a:r>
              <a:rPr lang="en-US" altLang="en-US"/>
              <a:t>Recruitment &amp; Outreach</a:t>
            </a:r>
          </a:p>
        </p:txBody>
      </p:sp>
      <p:sp>
        <p:nvSpPr>
          <p:cNvPr id="11267" name="Content Placeholder 2">
            <a:extLst>
              <a:ext uri="{FF2B5EF4-FFF2-40B4-BE49-F238E27FC236}">
                <a16:creationId xmlns:a16="http://schemas.microsoft.com/office/drawing/2014/main" id="{90654173-6818-40BD-BC10-0CA6016FB96E}"/>
              </a:ext>
            </a:extLst>
          </p:cNvPr>
          <p:cNvSpPr>
            <a:spLocks noGrp="1" noChangeArrowheads="1"/>
          </p:cNvSpPr>
          <p:nvPr>
            <p:ph idx="1"/>
          </p:nvPr>
        </p:nvSpPr>
        <p:spPr>
          <a:xfrm>
            <a:off x="1958975" y="1268414"/>
            <a:ext cx="8229600" cy="4968875"/>
          </a:xfrm>
        </p:spPr>
        <p:txBody>
          <a:bodyPr/>
          <a:lstStyle/>
          <a:p>
            <a:pPr>
              <a:defRPr/>
            </a:pPr>
            <a:r>
              <a:rPr lang="en-US" altLang="en-US" sz="2400" dirty="0"/>
              <a:t>Partnered with State parole and Federal probation officers for referrals</a:t>
            </a:r>
          </a:p>
          <a:p>
            <a:pPr marL="0" indent="0">
              <a:buNone/>
              <a:defRPr/>
            </a:pPr>
            <a:endParaRPr lang="en-US" altLang="en-US" sz="1600" dirty="0"/>
          </a:p>
          <a:p>
            <a:pPr>
              <a:defRPr/>
            </a:pPr>
            <a:r>
              <a:rPr lang="en-US" altLang="en-US" sz="2400" dirty="0"/>
              <a:t>Staff recruited at State Parole Offices twice per week in-person</a:t>
            </a:r>
          </a:p>
          <a:p>
            <a:pPr marL="0" indent="0">
              <a:buNone/>
              <a:defRPr/>
            </a:pPr>
            <a:endParaRPr lang="en-US" altLang="en-US" sz="1600" dirty="0"/>
          </a:p>
          <a:p>
            <a:pPr>
              <a:defRPr/>
            </a:pPr>
            <a:r>
              <a:rPr lang="en-US" altLang="en-US" sz="2400" dirty="0"/>
              <a:t>Letters were sent to recent parolees using the Texas Department of Criminal Justice system through TWIST</a:t>
            </a:r>
          </a:p>
          <a:p>
            <a:pPr marL="0" indent="0">
              <a:buNone/>
              <a:defRPr/>
            </a:pPr>
            <a:endParaRPr lang="en-US" altLang="en-US" sz="1600" dirty="0"/>
          </a:p>
          <a:p>
            <a:pPr>
              <a:defRPr/>
            </a:pPr>
            <a:r>
              <a:rPr lang="en-US" altLang="en-US" sz="2400" dirty="0"/>
              <a:t>Recruited at Job Fairs, Community Fairs, homeless shelters, and the Federal prison</a:t>
            </a:r>
          </a:p>
          <a:p>
            <a:pPr marL="0" indent="0">
              <a:buNone/>
              <a:defRPr/>
            </a:pPr>
            <a:endParaRPr lang="en-US" altLang="en-US" sz="1600" dirty="0"/>
          </a:p>
          <a:p>
            <a:pPr>
              <a:defRPr/>
            </a:pPr>
            <a:r>
              <a:rPr lang="en-US" altLang="en-US" sz="2400" dirty="0"/>
              <a:t>Organization referrals</a:t>
            </a:r>
          </a:p>
        </p:txBody>
      </p:sp>
    </p:spTree>
    <p:extLst>
      <p:ext uri="{BB962C8B-B14F-4D97-AF65-F5344CB8AC3E}">
        <p14:creationId xmlns:p14="http://schemas.microsoft.com/office/powerpoint/2010/main" val="791304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ACAC057-7C6A-4734-9F54-E8D909D04C90}"/>
              </a:ext>
            </a:extLst>
          </p:cNvPr>
          <p:cNvSpPr>
            <a:spLocks noGrp="1" noChangeArrowheads="1"/>
          </p:cNvSpPr>
          <p:nvPr>
            <p:ph type="title"/>
          </p:nvPr>
        </p:nvSpPr>
        <p:spPr>
          <a:xfrm>
            <a:off x="7608888" y="1236663"/>
            <a:ext cx="2817812" cy="1143000"/>
          </a:xfrm>
        </p:spPr>
        <p:txBody>
          <a:bodyPr/>
          <a:lstStyle/>
          <a:p>
            <a:r>
              <a:rPr lang="en-US" altLang="en-US"/>
              <a:t>Re-Entry Model</a:t>
            </a:r>
          </a:p>
        </p:txBody>
      </p:sp>
      <p:sp>
        <p:nvSpPr>
          <p:cNvPr id="4" name="Oval 3">
            <a:extLst>
              <a:ext uri="{FF2B5EF4-FFF2-40B4-BE49-F238E27FC236}">
                <a16:creationId xmlns:a16="http://schemas.microsoft.com/office/drawing/2014/main" id="{9724898E-AD09-4E15-8431-C35039E57CA9}"/>
              </a:ext>
            </a:extLst>
          </p:cNvPr>
          <p:cNvSpPr/>
          <p:nvPr/>
        </p:nvSpPr>
        <p:spPr>
          <a:xfrm>
            <a:off x="3000375" y="188913"/>
            <a:ext cx="2159000" cy="1223962"/>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0" fontAlgn="base" hangingPunct="0">
              <a:spcBef>
                <a:spcPct val="0"/>
              </a:spcBef>
              <a:spcAft>
                <a:spcPct val="0"/>
              </a:spcAft>
              <a:defRPr/>
            </a:pPr>
            <a:r>
              <a:rPr lang="en-US" dirty="0">
                <a:solidFill>
                  <a:srgbClr val="FFFFFF"/>
                </a:solidFill>
                <a:latin typeface="Arial"/>
                <a:cs typeface="Arial"/>
              </a:rPr>
              <a:t>Participant Enrollment</a:t>
            </a:r>
          </a:p>
        </p:txBody>
      </p:sp>
      <p:sp>
        <p:nvSpPr>
          <p:cNvPr id="13317" name="TextBox 6">
            <a:extLst>
              <a:ext uri="{FF2B5EF4-FFF2-40B4-BE49-F238E27FC236}">
                <a16:creationId xmlns:a16="http://schemas.microsoft.com/office/drawing/2014/main" id="{F93A70B7-0CA3-47ED-A629-B6EEB19023E0}"/>
              </a:ext>
            </a:extLst>
          </p:cNvPr>
          <p:cNvSpPr txBox="1">
            <a:spLocks noChangeArrowheads="1"/>
          </p:cNvSpPr>
          <p:nvPr/>
        </p:nvSpPr>
        <p:spPr bwMode="auto">
          <a:xfrm>
            <a:off x="2387600" y="1624014"/>
            <a:ext cx="338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None/>
            </a:pPr>
            <a:r>
              <a:rPr lang="en-US" altLang="en-US" sz="1800">
                <a:solidFill>
                  <a:srgbClr val="000000"/>
                </a:solidFill>
              </a:rPr>
              <a:t>Pre-Employment Stage</a:t>
            </a:r>
          </a:p>
        </p:txBody>
      </p:sp>
      <p:sp>
        <p:nvSpPr>
          <p:cNvPr id="8" name="Rectangle 7">
            <a:extLst>
              <a:ext uri="{FF2B5EF4-FFF2-40B4-BE49-F238E27FC236}">
                <a16:creationId xmlns:a16="http://schemas.microsoft.com/office/drawing/2014/main" id="{DA1BE317-9090-42FF-BF59-D975C195A0FE}"/>
              </a:ext>
            </a:extLst>
          </p:cNvPr>
          <p:cNvSpPr/>
          <p:nvPr/>
        </p:nvSpPr>
        <p:spPr>
          <a:xfrm>
            <a:off x="2279650" y="1968501"/>
            <a:ext cx="3816350" cy="1820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600" dirty="0">
                <a:solidFill>
                  <a:srgbClr val="000000"/>
                </a:solidFill>
                <a:latin typeface="Arial"/>
                <a:cs typeface="Arial"/>
              </a:rPr>
              <a:t>Comprehensive Assessment</a:t>
            </a:r>
          </a:p>
          <a:p>
            <a:pPr algn="ctr" eaLnBrk="0" fontAlgn="base" hangingPunct="0">
              <a:spcBef>
                <a:spcPct val="0"/>
              </a:spcBef>
              <a:spcAft>
                <a:spcPct val="0"/>
              </a:spcAft>
              <a:defRPr/>
            </a:pPr>
            <a:r>
              <a:rPr lang="en-US" sz="1600" dirty="0">
                <a:solidFill>
                  <a:srgbClr val="000000"/>
                </a:solidFill>
                <a:latin typeface="Arial"/>
                <a:cs typeface="Arial"/>
              </a:rPr>
              <a:t>Two-week Job Readiness Workshops</a:t>
            </a:r>
          </a:p>
          <a:p>
            <a:pPr algn="ctr" eaLnBrk="0" fontAlgn="base" hangingPunct="0">
              <a:spcBef>
                <a:spcPct val="0"/>
              </a:spcBef>
              <a:spcAft>
                <a:spcPct val="0"/>
              </a:spcAft>
              <a:defRPr/>
            </a:pPr>
            <a:r>
              <a:rPr lang="en-US" sz="1600" dirty="0">
                <a:solidFill>
                  <a:srgbClr val="000000"/>
                </a:solidFill>
                <a:latin typeface="Arial"/>
                <a:cs typeface="Arial"/>
              </a:rPr>
              <a:t>Case Management</a:t>
            </a:r>
          </a:p>
          <a:p>
            <a:pPr algn="ctr" eaLnBrk="0" fontAlgn="base" hangingPunct="0">
              <a:spcBef>
                <a:spcPct val="0"/>
              </a:spcBef>
              <a:spcAft>
                <a:spcPct val="0"/>
              </a:spcAft>
              <a:defRPr/>
            </a:pPr>
            <a:r>
              <a:rPr lang="en-US" sz="1600" dirty="0">
                <a:solidFill>
                  <a:srgbClr val="000000"/>
                </a:solidFill>
                <a:latin typeface="Arial"/>
                <a:cs typeface="Arial"/>
              </a:rPr>
              <a:t>Search for employment</a:t>
            </a:r>
          </a:p>
          <a:p>
            <a:pPr algn="ctr" eaLnBrk="0" fontAlgn="base" hangingPunct="0">
              <a:spcBef>
                <a:spcPct val="0"/>
              </a:spcBef>
              <a:spcAft>
                <a:spcPct val="0"/>
              </a:spcAft>
              <a:defRPr/>
            </a:pPr>
            <a:r>
              <a:rPr lang="en-US" sz="1600" dirty="0">
                <a:solidFill>
                  <a:srgbClr val="000000"/>
                </a:solidFill>
                <a:latin typeface="Arial"/>
                <a:cs typeface="Arial"/>
              </a:rPr>
              <a:t>Networking meetings</a:t>
            </a:r>
          </a:p>
          <a:p>
            <a:pPr algn="ctr" eaLnBrk="0" fontAlgn="base" hangingPunct="0">
              <a:spcBef>
                <a:spcPct val="0"/>
              </a:spcBef>
              <a:spcAft>
                <a:spcPct val="0"/>
              </a:spcAft>
              <a:defRPr/>
            </a:pPr>
            <a:r>
              <a:rPr lang="en-US" sz="1600" dirty="0">
                <a:solidFill>
                  <a:srgbClr val="000000"/>
                </a:solidFill>
                <a:latin typeface="Arial"/>
                <a:cs typeface="Arial"/>
              </a:rPr>
              <a:t>Financial incentives</a:t>
            </a:r>
          </a:p>
        </p:txBody>
      </p:sp>
      <p:sp>
        <p:nvSpPr>
          <p:cNvPr id="13320" name="TextBox 9">
            <a:extLst>
              <a:ext uri="{FF2B5EF4-FFF2-40B4-BE49-F238E27FC236}">
                <a16:creationId xmlns:a16="http://schemas.microsoft.com/office/drawing/2014/main" id="{029E632A-41E1-4A21-9D36-0A25BFF3F4D6}"/>
              </a:ext>
            </a:extLst>
          </p:cNvPr>
          <p:cNvSpPr txBox="1">
            <a:spLocks noChangeArrowheads="1"/>
          </p:cNvSpPr>
          <p:nvPr/>
        </p:nvSpPr>
        <p:spPr bwMode="auto">
          <a:xfrm>
            <a:off x="2387600" y="3949700"/>
            <a:ext cx="3384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None/>
            </a:pPr>
            <a:r>
              <a:rPr lang="en-US" altLang="en-US" sz="1800">
                <a:solidFill>
                  <a:srgbClr val="000000"/>
                </a:solidFill>
              </a:rPr>
              <a:t>Stage One</a:t>
            </a:r>
          </a:p>
        </p:txBody>
      </p:sp>
      <p:sp>
        <p:nvSpPr>
          <p:cNvPr id="11" name="Rectangle 10">
            <a:extLst>
              <a:ext uri="{FF2B5EF4-FFF2-40B4-BE49-F238E27FC236}">
                <a16:creationId xmlns:a16="http://schemas.microsoft.com/office/drawing/2014/main" id="{B3EAAF93-3001-4E61-820F-6CDC7F77DD4E}"/>
              </a:ext>
            </a:extLst>
          </p:cNvPr>
          <p:cNvSpPr/>
          <p:nvPr/>
        </p:nvSpPr>
        <p:spPr>
          <a:xfrm>
            <a:off x="2279650" y="4365626"/>
            <a:ext cx="3816350" cy="230346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0" fontAlgn="base" hangingPunct="0">
              <a:spcBef>
                <a:spcPct val="0"/>
              </a:spcBef>
              <a:spcAft>
                <a:spcPct val="0"/>
              </a:spcAft>
              <a:defRPr/>
            </a:pPr>
            <a:r>
              <a:rPr lang="en-US" sz="1600" b="1" dirty="0">
                <a:solidFill>
                  <a:srgbClr val="000000"/>
                </a:solidFill>
                <a:latin typeface="Arial"/>
                <a:cs typeface="Arial"/>
              </a:rPr>
              <a:t>Full subsidy with a Private Sector Employer</a:t>
            </a:r>
          </a:p>
          <a:p>
            <a:pPr algn="ctr" eaLnBrk="0" fontAlgn="base" hangingPunct="0">
              <a:spcBef>
                <a:spcPct val="0"/>
              </a:spcBef>
              <a:spcAft>
                <a:spcPct val="0"/>
              </a:spcAft>
              <a:defRPr/>
            </a:pPr>
            <a:r>
              <a:rPr lang="en-US" sz="1600" dirty="0">
                <a:solidFill>
                  <a:srgbClr val="000000"/>
                </a:solidFill>
                <a:latin typeface="Arial"/>
                <a:cs typeface="Arial"/>
              </a:rPr>
              <a:t>Employers sign intent-to-hire form 30 days of employment to secure Direct Placement</a:t>
            </a:r>
          </a:p>
          <a:p>
            <a:pPr algn="ctr" eaLnBrk="0" fontAlgn="base" hangingPunct="0">
              <a:spcBef>
                <a:spcPct val="0"/>
              </a:spcBef>
              <a:spcAft>
                <a:spcPct val="0"/>
              </a:spcAft>
              <a:defRPr/>
            </a:pPr>
            <a:r>
              <a:rPr lang="en-US" sz="1600" dirty="0">
                <a:solidFill>
                  <a:srgbClr val="000000"/>
                </a:solidFill>
                <a:latin typeface="Arial"/>
                <a:cs typeface="Arial"/>
              </a:rPr>
              <a:t>Case Management</a:t>
            </a:r>
          </a:p>
          <a:p>
            <a:pPr algn="ctr" eaLnBrk="0" fontAlgn="base" hangingPunct="0">
              <a:spcBef>
                <a:spcPct val="0"/>
              </a:spcBef>
              <a:spcAft>
                <a:spcPct val="0"/>
              </a:spcAft>
              <a:defRPr/>
            </a:pPr>
            <a:r>
              <a:rPr lang="en-US" sz="1600" dirty="0">
                <a:solidFill>
                  <a:srgbClr val="000000"/>
                </a:solidFill>
                <a:latin typeface="Arial"/>
                <a:cs typeface="Arial"/>
              </a:rPr>
              <a:t>Monthly Retention Meetings</a:t>
            </a:r>
          </a:p>
          <a:p>
            <a:pPr algn="ctr" eaLnBrk="0" fontAlgn="base" hangingPunct="0">
              <a:spcBef>
                <a:spcPct val="0"/>
              </a:spcBef>
              <a:spcAft>
                <a:spcPct val="0"/>
              </a:spcAft>
              <a:defRPr/>
            </a:pPr>
            <a:r>
              <a:rPr lang="en-US" sz="1600" dirty="0">
                <a:solidFill>
                  <a:srgbClr val="000000"/>
                </a:solidFill>
                <a:latin typeface="Arial"/>
                <a:cs typeface="Arial"/>
              </a:rPr>
              <a:t>Financial incentives</a:t>
            </a:r>
          </a:p>
        </p:txBody>
      </p:sp>
    </p:spTree>
    <p:extLst>
      <p:ext uri="{BB962C8B-B14F-4D97-AF65-F5344CB8AC3E}">
        <p14:creationId xmlns:p14="http://schemas.microsoft.com/office/powerpoint/2010/main" val="766792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871C8E0-5E60-4360-B0DE-FBB724B0157E}"/>
              </a:ext>
            </a:extLst>
          </p:cNvPr>
          <p:cNvSpPr>
            <a:spLocks noGrp="1" noChangeArrowheads="1"/>
          </p:cNvSpPr>
          <p:nvPr>
            <p:ph type="title"/>
          </p:nvPr>
        </p:nvSpPr>
        <p:spPr>
          <a:xfrm>
            <a:off x="7608888" y="1236663"/>
            <a:ext cx="2817812" cy="1143000"/>
          </a:xfrm>
        </p:spPr>
        <p:txBody>
          <a:bodyPr/>
          <a:lstStyle/>
          <a:p>
            <a:r>
              <a:rPr lang="en-US" altLang="en-US"/>
              <a:t>Re-Entry Model </a:t>
            </a:r>
            <a:r>
              <a:rPr lang="en-US" altLang="en-US" sz="2800"/>
              <a:t>(cont’d)</a:t>
            </a:r>
            <a:endParaRPr lang="en-US" altLang="en-US"/>
          </a:p>
        </p:txBody>
      </p:sp>
      <p:sp>
        <p:nvSpPr>
          <p:cNvPr id="14339" name="TextBox 6">
            <a:extLst>
              <a:ext uri="{FF2B5EF4-FFF2-40B4-BE49-F238E27FC236}">
                <a16:creationId xmlns:a16="http://schemas.microsoft.com/office/drawing/2014/main" id="{330101DA-95E8-4521-BA7E-53A236178E74}"/>
              </a:ext>
            </a:extLst>
          </p:cNvPr>
          <p:cNvSpPr txBox="1">
            <a:spLocks noChangeArrowheads="1"/>
          </p:cNvSpPr>
          <p:nvPr/>
        </p:nvSpPr>
        <p:spPr bwMode="auto">
          <a:xfrm>
            <a:off x="2381251" y="504825"/>
            <a:ext cx="3382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None/>
            </a:pPr>
            <a:r>
              <a:rPr lang="en-US" altLang="en-US" sz="1800">
                <a:solidFill>
                  <a:srgbClr val="000000"/>
                </a:solidFill>
              </a:rPr>
              <a:t>Stage Two</a:t>
            </a:r>
          </a:p>
        </p:txBody>
      </p:sp>
      <p:sp>
        <p:nvSpPr>
          <p:cNvPr id="8" name="Rectangle 7">
            <a:extLst>
              <a:ext uri="{FF2B5EF4-FFF2-40B4-BE49-F238E27FC236}">
                <a16:creationId xmlns:a16="http://schemas.microsoft.com/office/drawing/2014/main" id="{DA1BE317-9090-42FF-BF59-D975C195A0FE}"/>
              </a:ext>
            </a:extLst>
          </p:cNvPr>
          <p:cNvSpPr/>
          <p:nvPr/>
        </p:nvSpPr>
        <p:spPr>
          <a:xfrm>
            <a:off x="2171700" y="898526"/>
            <a:ext cx="3816350" cy="1820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600" b="1" dirty="0">
                <a:solidFill>
                  <a:srgbClr val="000000"/>
                </a:solidFill>
                <a:latin typeface="Arial"/>
                <a:cs typeface="Arial"/>
              </a:rPr>
              <a:t>Partial subsidy with the same employer</a:t>
            </a:r>
          </a:p>
          <a:p>
            <a:pPr algn="ctr" eaLnBrk="0" fontAlgn="base" hangingPunct="0">
              <a:spcBef>
                <a:spcPct val="0"/>
              </a:spcBef>
              <a:spcAft>
                <a:spcPct val="0"/>
              </a:spcAft>
              <a:defRPr/>
            </a:pPr>
            <a:r>
              <a:rPr lang="en-US" sz="1600" dirty="0">
                <a:solidFill>
                  <a:srgbClr val="000000"/>
                </a:solidFill>
                <a:latin typeface="Arial"/>
                <a:cs typeface="Arial"/>
              </a:rPr>
              <a:t> Case Management</a:t>
            </a:r>
          </a:p>
          <a:p>
            <a:pPr algn="ctr" eaLnBrk="0" fontAlgn="base" hangingPunct="0">
              <a:spcBef>
                <a:spcPct val="0"/>
              </a:spcBef>
              <a:spcAft>
                <a:spcPct val="0"/>
              </a:spcAft>
              <a:defRPr/>
            </a:pPr>
            <a:r>
              <a:rPr lang="en-US" sz="1600" dirty="0">
                <a:solidFill>
                  <a:srgbClr val="000000"/>
                </a:solidFill>
                <a:latin typeface="Arial"/>
                <a:cs typeface="Arial"/>
              </a:rPr>
              <a:t>Monthly incentive meeting</a:t>
            </a:r>
          </a:p>
          <a:p>
            <a:pPr algn="ctr" eaLnBrk="0" fontAlgn="base" hangingPunct="0">
              <a:spcBef>
                <a:spcPct val="0"/>
              </a:spcBef>
              <a:spcAft>
                <a:spcPct val="0"/>
              </a:spcAft>
              <a:defRPr/>
            </a:pPr>
            <a:r>
              <a:rPr lang="en-US" sz="1600" dirty="0">
                <a:solidFill>
                  <a:srgbClr val="000000"/>
                </a:solidFill>
                <a:latin typeface="Arial"/>
                <a:cs typeface="Arial"/>
              </a:rPr>
              <a:t>Financial incentives</a:t>
            </a:r>
          </a:p>
          <a:p>
            <a:pPr algn="ctr" eaLnBrk="0" fontAlgn="base" hangingPunct="0">
              <a:spcBef>
                <a:spcPct val="0"/>
              </a:spcBef>
              <a:spcAft>
                <a:spcPct val="0"/>
              </a:spcAft>
              <a:defRPr/>
            </a:pPr>
            <a:endParaRPr lang="en-US" sz="1600" dirty="0">
              <a:solidFill>
                <a:srgbClr val="000000"/>
              </a:solidFill>
              <a:latin typeface="Arial"/>
              <a:cs typeface="Arial"/>
            </a:endParaRPr>
          </a:p>
        </p:txBody>
      </p:sp>
      <p:sp>
        <p:nvSpPr>
          <p:cNvPr id="14342" name="TextBox 9">
            <a:extLst>
              <a:ext uri="{FF2B5EF4-FFF2-40B4-BE49-F238E27FC236}">
                <a16:creationId xmlns:a16="http://schemas.microsoft.com/office/drawing/2014/main" id="{B29AFA9B-F5DD-4ECE-A23F-57A14FE79E6F}"/>
              </a:ext>
            </a:extLst>
          </p:cNvPr>
          <p:cNvSpPr txBox="1">
            <a:spLocks noChangeArrowheads="1"/>
          </p:cNvSpPr>
          <p:nvPr/>
        </p:nvSpPr>
        <p:spPr bwMode="auto">
          <a:xfrm>
            <a:off x="2171700" y="2987675"/>
            <a:ext cx="38163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None/>
            </a:pPr>
            <a:r>
              <a:rPr lang="en-US" altLang="en-US" sz="1600" b="1">
                <a:solidFill>
                  <a:srgbClr val="000000"/>
                </a:solidFill>
              </a:rPr>
              <a:t>Unsubsidized Employment with the Same Employer</a:t>
            </a:r>
          </a:p>
        </p:txBody>
      </p:sp>
      <p:sp>
        <p:nvSpPr>
          <p:cNvPr id="11" name="Rectangle 10">
            <a:extLst>
              <a:ext uri="{FF2B5EF4-FFF2-40B4-BE49-F238E27FC236}">
                <a16:creationId xmlns:a16="http://schemas.microsoft.com/office/drawing/2014/main" id="{B3EAAF93-3001-4E61-820F-6CDC7F77DD4E}"/>
              </a:ext>
            </a:extLst>
          </p:cNvPr>
          <p:cNvSpPr/>
          <p:nvPr/>
        </p:nvSpPr>
        <p:spPr>
          <a:xfrm>
            <a:off x="2171700" y="3500439"/>
            <a:ext cx="3816350" cy="115252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0" fontAlgn="base" hangingPunct="0">
              <a:spcBef>
                <a:spcPct val="0"/>
              </a:spcBef>
              <a:spcAft>
                <a:spcPct val="0"/>
              </a:spcAft>
              <a:defRPr/>
            </a:pPr>
            <a:r>
              <a:rPr lang="en-US" sz="1600" dirty="0">
                <a:solidFill>
                  <a:srgbClr val="000000"/>
                </a:solidFill>
                <a:latin typeface="Arial"/>
                <a:cs typeface="Arial"/>
              </a:rPr>
              <a:t>Quarterly retention meetings</a:t>
            </a:r>
          </a:p>
          <a:p>
            <a:pPr algn="ctr" eaLnBrk="0" fontAlgn="base" hangingPunct="0">
              <a:spcBef>
                <a:spcPct val="0"/>
              </a:spcBef>
              <a:spcAft>
                <a:spcPct val="0"/>
              </a:spcAft>
              <a:defRPr/>
            </a:pPr>
            <a:r>
              <a:rPr lang="en-US" sz="1600" dirty="0">
                <a:solidFill>
                  <a:srgbClr val="000000"/>
                </a:solidFill>
                <a:latin typeface="Arial"/>
                <a:cs typeface="Arial"/>
              </a:rPr>
              <a:t>Financial incentives</a:t>
            </a:r>
          </a:p>
        </p:txBody>
      </p:sp>
    </p:spTree>
    <p:extLst>
      <p:ext uri="{BB962C8B-B14F-4D97-AF65-F5344CB8AC3E}">
        <p14:creationId xmlns:p14="http://schemas.microsoft.com/office/powerpoint/2010/main" val="3154950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B70F6FB-9EDC-405E-B6C8-B1D45AC9316C}"/>
              </a:ext>
            </a:extLst>
          </p:cNvPr>
          <p:cNvSpPr>
            <a:spLocks noGrp="1"/>
          </p:cNvSpPr>
          <p:nvPr>
            <p:ph type="title"/>
          </p:nvPr>
        </p:nvSpPr>
        <p:spPr/>
        <p:txBody>
          <a:bodyPr>
            <a:normAutofit fontScale="90000"/>
          </a:bodyPr>
          <a:lstStyle/>
          <a:p>
            <a:pPr algn="ctr"/>
            <a:r>
              <a:rPr lang="en-US" dirty="0"/>
              <a:t>WHAT ARE REENTRY SERVICES</a:t>
            </a:r>
          </a:p>
        </p:txBody>
      </p:sp>
      <p:sp>
        <p:nvSpPr>
          <p:cNvPr id="9" name="Content Placeholder 8">
            <a:extLst>
              <a:ext uri="{FF2B5EF4-FFF2-40B4-BE49-F238E27FC236}">
                <a16:creationId xmlns:a16="http://schemas.microsoft.com/office/drawing/2014/main" id="{02868AB4-99D1-4B2F-B5D6-102B4641A4BA}"/>
              </a:ext>
            </a:extLst>
          </p:cNvPr>
          <p:cNvSpPr>
            <a:spLocks noGrp="1"/>
          </p:cNvSpPr>
          <p:nvPr>
            <p:ph idx="1"/>
          </p:nvPr>
        </p:nvSpPr>
        <p:spPr/>
        <p:txBody>
          <a:bodyPr>
            <a:normAutofit fontScale="92500" lnSpcReduction="20000"/>
          </a:bodyPr>
          <a:lstStyle/>
          <a:p>
            <a:pPr marL="0" lvl="0" indent="0">
              <a:lnSpc>
                <a:spcPct val="100000"/>
              </a:lnSpc>
              <a:spcBef>
                <a:spcPct val="20000"/>
              </a:spcBef>
              <a:buClr>
                <a:srgbClr val="A9A57C"/>
              </a:buClr>
              <a:buNone/>
            </a:pPr>
            <a:r>
              <a:rPr lang="en-US" sz="1900" dirty="0">
                <a:solidFill>
                  <a:srgbClr val="2F2B20"/>
                </a:solidFill>
                <a:latin typeface="Calibri"/>
                <a:ea typeface="+mn-ea"/>
                <a:cs typeface="+mn-cs"/>
              </a:rPr>
              <a:t>1)  may include educational counseling or case work to support incarcerated individuals’ transition to re-entry initiatives and other post-release services</a:t>
            </a:r>
          </a:p>
          <a:p>
            <a:pPr marL="0" lvl="0" indent="0">
              <a:lnSpc>
                <a:spcPct val="100000"/>
              </a:lnSpc>
              <a:spcBef>
                <a:spcPct val="20000"/>
              </a:spcBef>
              <a:buClr>
                <a:srgbClr val="A9A57C"/>
              </a:buClr>
              <a:buNone/>
            </a:pPr>
            <a:r>
              <a:rPr lang="en-US" sz="1900" dirty="0">
                <a:solidFill>
                  <a:srgbClr val="2F2B20"/>
                </a:solidFill>
                <a:latin typeface="Calibri"/>
                <a:ea typeface="+mn-ea"/>
                <a:cs typeface="+mn-cs"/>
              </a:rPr>
              <a:t>		</a:t>
            </a:r>
          </a:p>
          <a:p>
            <a:pPr marL="0" lvl="0" indent="0">
              <a:lnSpc>
                <a:spcPct val="100000"/>
              </a:lnSpc>
              <a:spcBef>
                <a:spcPct val="20000"/>
              </a:spcBef>
              <a:buClr>
                <a:srgbClr val="A9A57C"/>
              </a:buClr>
              <a:buNone/>
            </a:pPr>
            <a:r>
              <a:rPr lang="en-US" sz="1900" dirty="0">
                <a:solidFill>
                  <a:srgbClr val="2F2B20"/>
                </a:solidFill>
                <a:latin typeface="Calibri"/>
                <a:ea typeface="+mn-ea"/>
                <a:cs typeface="+mn-cs"/>
              </a:rPr>
              <a:t>2) assisting incarcerated individuals to develop plans for post-release education program participation</a:t>
            </a:r>
          </a:p>
          <a:p>
            <a:pPr marL="0" lvl="0" indent="0">
              <a:lnSpc>
                <a:spcPct val="100000"/>
              </a:lnSpc>
              <a:spcBef>
                <a:spcPct val="20000"/>
              </a:spcBef>
              <a:buClr>
                <a:srgbClr val="A9A57C"/>
              </a:buClr>
              <a:buNone/>
            </a:pPr>
            <a:r>
              <a:rPr lang="en-US" sz="1900" dirty="0">
                <a:solidFill>
                  <a:srgbClr val="2F2B20"/>
                </a:solidFill>
                <a:latin typeface="Calibri"/>
                <a:ea typeface="+mn-ea"/>
                <a:cs typeface="+mn-cs"/>
              </a:rPr>
              <a:t>		</a:t>
            </a:r>
          </a:p>
          <a:p>
            <a:pPr marL="0" lvl="0" indent="0">
              <a:lnSpc>
                <a:spcPct val="100000"/>
              </a:lnSpc>
              <a:spcBef>
                <a:spcPct val="20000"/>
              </a:spcBef>
              <a:buClr>
                <a:srgbClr val="A9A57C"/>
              </a:buClr>
              <a:buNone/>
            </a:pPr>
            <a:r>
              <a:rPr lang="en-US" sz="1900" dirty="0">
                <a:solidFill>
                  <a:srgbClr val="2F2B20"/>
                </a:solidFill>
                <a:latin typeface="Calibri"/>
                <a:ea typeface="+mn-ea"/>
                <a:cs typeface="+mn-cs"/>
              </a:rPr>
              <a:t>3) assisting students in identifying and applying for participation in post-release programs </a:t>
            </a:r>
          </a:p>
          <a:p>
            <a:pPr marL="0" lvl="0" indent="0">
              <a:lnSpc>
                <a:spcPct val="100000"/>
              </a:lnSpc>
              <a:spcBef>
                <a:spcPct val="20000"/>
              </a:spcBef>
              <a:buClr>
                <a:srgbClr val="A9A57C"/>
              </a:buClr>
              <a:buNone/>
            </a:pPr>
            <a:r>
              <a:rPr lang="en-US" sz="1900" dirty="0">
                <a:solidFill>
                  <a:srgbClr val="2F2B20"/>
                </a:solidFill>
                <a:latin typeface="Calibri"/>
                <a:ea typeface="+mn-ea"/>
                <a:cs typeface="+mn-cs"/>
              </a:rPr>
              <a:t>		</a:t>
            </a:r>
          </a:p>
          <a:p>
            <a:pPr marL="0" lvl="0" indent="0">
              <a:lnSpc>
                <a:spcPct val="100000"/>
              </a:lnSpc>
              <a:spcBef>
                <a:spcPct val="20000"/>
              </a:spcBef>
              <a:buClr>
                <a:srgbClr val="A9A57C"/>
              </a:buClr>
              <a:buNone/>
            </a:pPr>
            <a:r>
              <a:rPr lang="en-US" sz="1900" dirty="0">
                <a:solidFill>
                  <a:srgbClr val="2F2B20"/>
                </a:solidFill>
                <a:latin typeface="Calibri"/>
                <a:ea typeface="+mn-ea"/>
                <a:cs typeface="+mn-cs"/>
              </a:rPr>
              <a:t>4) and performing direct outreach to community-based program providers on behalf of re-entering students</a:t>
            </a:r>
          </a:p>
          <a:p>
            <a:pPr marL="0" lvl="0" indent="0">
              <a:lnSpc>
                <a:spcPct val="100000"/>
              </a:lnSpc>
              <a:spcBef>
                <a:spcPct val="20000"/>
              </a:spcBef>
              <a:buClr>
                <a:srgbClr val="A9A57C"/>
              </a:buClr>
              <a:buNone/>
            </a:pPr>
            <a:r>
              <a:rPr lang="en-US" sz="1900" b="1" dirty="0">
                <a:solidFill>
                  <a:srgbClr val="2F2B20"/>
                </a:solidFill>
                <a:latin typeface="Calibri"/>
                <a:ea typeface="+mn-ea"/>
                <a:cs typeface="+mn-cs"/>
              </a:rPr>
              <a:t>	</a:t>
            </a:r>
          </a:p>
          <a:p>
            <a:pPr marL="0" lvl="0" indent="0">
              <a:lnSpc>
                <a:spcPct val="100000"/>
              </a:lnSpc>
              <a:spcBef>
                <a:spcPct val="20000"/>
              </a:spcBef>
              <a:buClr>
                <a:srgbClr val="A9A57C"/>
              </a:buClr>
              <a:buNone/>
            </a:pPr>
            <a:r>
              <a:rPr lang="en-US" sz="1900" b="1" dirty="0">
                <a:solidFill>
                  <a:srgbClr val="0070C0"/>
                </a:solidFill>
                <a:latin typeface="Calibri"/>
                <a:ea typeface="+mn-ea"/>
                <a:cs typeface="+mn-cs"/>
              </a:rPr>
              <a:t>Priority usage of these funds must be given to individuals who are likely to return back to the community within 5 years of receiving services.</a:t>
            </a:r>
          </a:p>
          <a:p>
            <a:endParaRPr lang="en-US" dirty="0"/>
          </a:p>
        </p:txBody>
      </p:sp>
      <p:sp>
        <p:nvSpPr>
          <p:cNvPr id="2" name="Slide Number Placeholder 1">
            <a:extLst>
              <a:ext uri="{FF2B5EF4-FFF2-40B4-BE49-F238E27FC236}">
                <a16:creationId xmlns:a16="http://schemas.microsoft.com/office/drawing/2014/main" id="{FFA955E4-52BB-4D65-A87D-94A6F8024A8E}"/>
              </a:ext>
            </a:extLst>
          </p:cNvPr>
          <p:cNvSpPr>
            <a:spLocks noGrp="1"/>
          </p:cNvSpPr>
          <p:nvPr>
            <p:ph type="sldNum" sz="quarter" idx="12"/>
          </p:nvPr>
        </p:nvSpPr>
        <p:spPr/>
        <p:txBody>
          <a:bodyPr/>
          <a:lstStyle/>
          <a:p>
            <a:fld id="{9EE1FB74-2C6E-4D64-9E28-55DA4098E714}" type="slidenum">
              <a:rPr lang="en-US" smtClean="0"/>
              <a:pPr/>
              <a:t>4</a:t>
            </a:fld>
            <a:endParaRPr lang="en-US" dirty="0"/>
          </a:p>
        </p:txBody>
      </p:sp>
    </p:spTree>
    <p:extLst>
      <p:ext uri="{BB962C8B-B14F-4D97-AF65-F5344CB8AC3E}">
        <p14:creationId xmlns:p14="http://schemas.microsoft.com/office/powerpoint/2010/main" val="4165669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3D2EEC1-6F1E-4D84-9B84-E853A91A3C7B}"/>
              </a:ext>
            </a:extLst>
          </p:cNvPr>
          <p:cNvSpPr>
            <a:spLocks noGrp="1" noChangeArrowheads="1"/>
          </p:cNvSpPr>
          <p:nvPr>
            <p:ph type="title"/>
          </p:nvPr>
        </p:nvSpPr>
        <p:spPr/>
        <p:txBody>
          <a:bodyPr/>
          <a:lstStyle/>
          <a:p>
            <a:r>
              <a:rPr lang="en-US" altLang="en-US"/>
              <a:t>Financial Incentives</a:t>
            </a:r>
          </a:p>
        </p:txBody>
      </p:sp>
      <p:sp>
        <p:nvSpPr>
          <p:cNvPr id="3" name="Content Placeholder 2">
            <a:extLst>
              <a:ext uri="{FF2B5EF4-FFF2-40B4-BE49-F238E27FC236}">
                <a16:creationId xmlns:a16="http://schemas.microsoft.com/office/drawing/2014/main" id="{B6FA20F7-1D78-4D3B-8291-8210D33CB747}"/>
              </a:ext>
            </a:extLst>
          </p:cNvPr>
          <p:cNvSpPr>
            <a:spLocks noGrp="1"/>
          </p:cNvSpPr>
          <p:nvPr>
            <p:ph idx="1"/>
          </p:nvPr>
        </p:nvSpPr>
        <p:spPr>
          <a:xfrm>
            <a:off x="1981200" y="1268413"/>
            <a:ext cx="8229600" cy="4857750"/>
          </a:xfrm>
        </p:spPr>
        <p:txBody>
          <a:bodyPr/>
          <a:lstStyle/>
          <a:p>
            <a:pPr>
              <a:defRPr/>
            </a:pPr>
            <a:r>
              <a:rPr lang="en-US" sz="2400" dirty="0"/>
              <a:t>Types of financial incentives:</a:t>
            </a:r>
          </a:p>
          <a:p>
            <a:pPr lvl="1">
              <a:defRPr/>
            </a:pPr>
            <a:r>
              <a:rPr lang="en-US" sz="2400" dirty="0"/>
              <a:t>Performance Readiness (i.e. HSE, Vocational Training, Perfect Attendance to 2 Week Workshops, Guinn Healthcare Assessments, TABE assessments)</a:t>
            </a:r>
          </a:p>
          <a:p>
            <a:pPr lvl="1">
              <a:defRPr/>
            </a:pPr>
            <a:r>
              <a:rPr lang="en-US" sz="2400" dirty="0"/>
              <a:t>Employment (i.e. Direct Hire, Volunteer Work, Network Meetings)</a:t>
            </a:r>
          </a:p>
          <a:p>
            <a:pPr lvl="1">
              <a:defRPr/>
            </a:pPr>
            <a:r>
              <a:rPr lang="en-US" sz="2400" dirty="0"/>
              <a:t>Retention (i.e. Employment=30, 60 and 180 days, Retention Meetings)</a:t>
            </a:r>
          </a:p>
          <a:p>
            <a:pPr marL="457200" lvl="1" indent="0">
              <a:buNone/>
              <a:defRPr/>
            </a:pPr>
            <a:endParaRPr lang="en-US" sz="2400" b="1" dirty="0"/>
          </a:p>
          <a:p>
            <a:pPr marL="457200" lvl="1" indent="0">
              <a:buNone/>
              <a:defRPr/>
            </a:pPr>
            <a:r>
              <a:rPr lang="en-US" sz="2400" b="1" dirty="0"/>
              <a:t>Financial incentives amount range </a:t>
            </a:r>
          </a:p>
          <a:p>
            <a:pPr marL="914400" lvl="2" indent="0">
              <a:buNone/>
              <a:defRPr/>
            </a:pPr>
            <a:r>
              <a:rPr lang="en-US" b="1" dirty="0"/>
              <a:t>$25 to $200</a:t>
            </a:r>
          </a:p>
          <a:p>
            <a:pPr marL="0" indent="0">
              <a:buNone/>
              <a:defRPr/>
            </a:pPr>
            <a:endParaRPr lang="en-US" dirty="0"/>
          </a:p>
        </p:txBody>
      </p:sp>
    </p:spTree>
    <p:extLst>
      <p:ext uri="{BB962C8B-B14F-4D97-AF65-F5344CB8AC3E}">
        <p14:creationId xmlns:p14="http://schemas.microsoft.com/office/powerpoint/2010/main" val="1995673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CA14E0B-3634-4A76-88BC-0A4504B82959}"/>
              </a:ext>
            </a:extLst>
          </p:cNvPr>
          <p:cNvSpPr>
            <a:spLocks noGrp="1" noChangeArrowheads="1"/>
          </p:cNvSpPr>
          <p:nvPr>
            <p:ph type="title"/>
          </p:nvPr>
        </p:nvSpPr>
        <p:spPr/>
        <p:txBody>
          <a:bodyPr/>
          <a:lstStyle/>
          <a:p>
            <a:r>
              <a:rPr lang="en-US" altLang="en-US"/>
              <a:t>What were the results? </a:t>
            </a:r>
          </a:p>
        </p:txBody>
      </p:sp>
      <p:sp>
        <p:nvSpPr>
          <p:cNvPr id="3" name="Content Placeholder 2">
            <a:extLst>
              <a:ext uri="{FF2B5EF4-FFF2-40B4-BE49-F238E27FC236}">
                <a16:creationId xmlns:a16="http://schemas.microsoft.com/office/drawing/2014/main" id="{18204EB7-11F1-48E9-96C8-997081592EBD}"/>
              </a:ext>
            </a:extLst>
          </p:cNvPr>
          <p:cNvSpPr>
            <a:spLocks noGrp="1"/>
          </p:cNvSpPr>
          <p:nvPr>
            <p:ph idx="1"/>
          </p:nvPr>
        </p:nvSpPr>
        <p:spPr>
          <a:xfrm>
            <a:off x="1981200" y="1400175"/>
            <a:ext cx="8229600" cy="4895850"/>
          </a:xfrm>
        </p:spPr>
        <p:txBody>
          <a:bodyPr/>
          <a:lstStyle/>
          <a:p>
            <a:pPr>
              <a:defRPr/>
            </a:pPr>
            <a:r>
              <a:rPr lang="en-US" sz="2000" dirty="0"/>
              <a:t>Enrolled 1,003 customers (*503 selected into the program)</a:t>
            </a:r>
          </a:p>
          <a:p>
            <a:pPr marL="0" indent="0">
              <a:buNone/>
              <a:defRPr/>
            </a:pPr>
            <a:endParaRPr lang="en-US" sz="1600" dirty="0"/>
          </a:p>
          <a:p>
            <a:pPr>
              <a:defRPr/>
            </a:pPr>
            <a:r>
              <a:rPr lang="en-US" sz="2000" dirty="0"/>
              <a:t>41% of 503 were </a:t>
            </a:r>
            <a:r>
              <a:rPr lang="en-US" sz="2000" b="1" dirty="0"/>
              <a:t>homeless or living in transitional housing (i.e. halfway house).</a:t>
            </a:r>
          </a:p>
          <a:p>
            <a:pPr marL="0" indent="0">
              <a:buNone/>
              <a:defRPr/>
            </a:pPr>
            <a:endParaRPr lang="en-US" sz="1600" dirty="0"/>
          </a:p>
          <a:p>
            <a:pPr>
              <a:defRPr/>
            </a:pPr>
            <a:r>
              <a:rPr lang="en-US" sz="2000" dirty="0"/>
              <a:t>Recidivism 5% (national average is 40%)</a:t>
            </a:r>
          </a:p>
          <a:p>
            <a:pPr marL="0" indent="0">
              <a:buNone/>
              <a:defRPr/>
            </a:pPr>
            <a:endParaRPr lang="en-US" sz="1600" dirty="0"/>
          </a:p>
          <a:p>
            <a:pPr>
              <a:defRPr/>
            </a:pPr>
            <a:r>
              <a:rPr lang="en-US" sz="2000" dirty="0"/>
              <a:t>Average Hourly Wage: $11.21, roughly 30% increase of a single person earning $9.00 an hour living under the 200% poverty line.</a:t>
            </a:r>
          </a:p>
          <a:p>
            <a:pPr marL="0" indent="0">
              <a:buNone/>
              <a:defRPr/>
            </a:pPr>
            <a:endParaRPr lang="en-US" sz="1600" dirty="0"/>
          </a:p>
          <a:p>
            <a:pPr>
              <a:defRPr/>
            </a:pPr>
            <a:r>
              <a:rPr lang="en-US" sz="2000" dirty="0"/>
              <a:t>Employment in various industries. </a:t>
            </a:r>
          </a:p>
          <a:p>
            <a:pPr marL="0" indent="0">
              <a:buNone/>
              <a:defRPr/>
            </a:pPr>
            <a:endParaRPr lang="en-US" sz="1600" dirty="0"/>
          </a:p>
          <a:p>
            <a:pPr>
              <a:defRPr/>
            </a:pPr>
            <a:r>
              <a:rPr lang="en-US" sz="2000" dirty="0"/>
              <a:t>79% Employment Retention</a:t>
            </a:r>
          </a:p>
          <a:p>
            <a:pPr marL="0" indent="0">
              <a:buNone/>
              <a:defRPr/>
            </a:pPr>
            <a:r>
              <a:rPr lang="en-US" sz="2400" dirty="0"/>
              <a:t> </a:t>
            </a:r>
          </a:p>
          <a:p>
            <a:pPr lvl="1">
              <a:defRPr/>
            </a:pPr>
            <a:endParaRPr lang="en-US" sz="2000" dirty="0"/>
          </a:p>
          <a:p>
            <a:pPr marL="0" indent="0">
              <a:buNone/>
              <a:defRPr/>
            </a:pPr>
            <a:endParaRPr lang="en-US" dirty="0"/>
          </a:p>
          <a:p>
            <a:pPr>
              <a:defRPr/>
            </a:pPr>
            <a:endParaRPr lang="en-US" dirty="0"/>
          </a:p>
        </p:txBody>
      </p:sp>
    </p:spTree>
    <p:extLst>
      <p:ext uri="{BB962C8B-B14F-4D97-AF65-F5344CB8AC3E}">
        <p14:creationId xmlns:p14="http://schemas.microsoft.com/office/powerpoint/2010/main" val="3449589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4EF3A8D-FB32-44A3-866A-D10F836ED9AF}"/>
              </a:ext>
            </a:extLst>
          </p:cNvPr>
          <p:cNvSpPr>
            <a:spLocks noGrp="1" noChangeArrowheads="1"/>
          </p:cNvSpPr>
          <p:nvPr>
            <p:ph type="title"/>
          </p:nvPr>
        </p:nvSpPr>
        <p:spPr/>
        <p:txBody>
          <a:bodyPr/>
          <a:lstStyle/>
          <a:p>
            <a:r>
              <a:rPr lang="en-US" altLang="en-US"/>
              <a:t>What were the results? </a:t>
            </a:r>
          </a:p>
        </p:txBody>
      </p:sp>
      <p:sp>
        <p:nvSpPr>
          <p:cNvPr id="3" name="Content Placeholder 2">
            <a:extLst>
              <a:ext uri="{FF2B5EF4-FFF2-40B4-BE49-F238E27FC236}">
                <a16:creationId xmlns:a16="http://schemas.microsoft.com/office/drawing/2014/main" id="{18204EB7-11F1-48E9-96C8-997081592EBD}"/>
              </a:ext>
            </a:extLst>
          </p:cNvPr>
          <p:cNvSpPr>
            <a:spLocks noGrp="1"/>
          </p:cNvSpPr>
          <p:nvPr>
            <p:ph idx="1"/>
          </p:nvPr>
        </p:nvSpPr>
        <p:spPr/>
        <p:txBody>
          <a:bodyPr/>
          <a:lstStyle/>
          <a:p>
            <a:pPr>
              <a:defRPr/>
            </a:pPr>
            <a:r>
              <a:rPr lang="en-US" sz="2400" dirty="0"/>
              <a:t>All customers received Workforce Preparation Activities</a:t>
            </a:r>
          </a:p>
          <a:p>
            <a:pPr>
              <a:defRPr/>
            </a:pPr>
            <a:r>
              <a:rPr lang="en-US" sz="2400" dirty="0"/>
              <a:t>502 customers received Support Services</a:t>
            </a:r>
          </a:p>
          <a:p>
            <a:pPr>
              <a:defRPr/>
            </a:pPr>
            <a:r>
              <a:rPr lang="en-US" sz="2400" dirty="0"/>
              <a:t>124 Received Job Training (all customers passed their vocational training successfully)</a:t>
            </a:r>
          </a:p>
          <a:p>
            <a:pPr>
              <a:defRPr/>
            </a:pPr>
            <a:r>
              <a:rPr lang="en-US" sz="2400" dirty="0"/>
              <a:t>277 Received Mentoring Activities</a:t>
            </a:r>
          </a:p>
          <a:p>
            <a:pPr>
              <a:defRPr/>
            </a:pPr>
            <a:r>
              <a:rPr lang="en-US" sz="2400" dirty="0"/>
              <a:t>207 Received Transitional Jobs (subsidized): 198 unduplicated.</a:t>
            </a:r>
          </a:p>
          <a:p>
            <a:pPr>
              <a:defRPr/>
            </a:pPr>
            <a:r>
              <a:rPr lang="en-US" sz="2400" dirty="0"/>
              <a:t>Types of Subsidized Jobs: (32 Subsidized Worksites)</a:t>
            </a:r>
          </a:p>
          <a:p>
            <a:pPr lvl="1">
              <a:defRPr/>
            </a:pPr>
            <a:r>
              <a:rPr lang="en-US" sz="2000" dirty="0"/>
              <a:t>94% Private Sector</a:t>
            </a:r>
          </a:p>
          <a:p>
            <a:pPr lvl="1">
              <a:defRPr/>
            </a:pPr>
            <a:r>
              <a:rPr lang="en-US" sz="2000" dirty="0"/>
              <a:t>4% Non-Profit</a:t>
            </a:r>
          </a:p>
          <a:p>
            <a:pPr marL="457200" lvl="1" indent="0">
              <a:buNone/>
              <a:defRPr/>
            </a:pPr>
            <a:endParaRPr lang="en-US" sz="2000" dirty="0"/>
          </a:p>
          <a:p>
            <a:pPr>
              <a:defRPr/>
            </a:pPr>
            <a:endParaRPr lang="en-US" sz="2400" dirty="0"/>
          </a:p>
          <a:p>
            <a:pPr marL="0" indent="0">
              <a:buNone/>
              <a:defRPr/>
            </a:pPr>
            <a:endParaRPr lang="en-US" dirty="0"/>
          </a:p>
          <a:p>
            <a:pPr>
              <a:defRPr/>
            </a:pPr>
            <a:endParaRPr lang="en-US" dirty="0"/>
          </a:p>
        </p:txBody>
      </p:sp>
    </p:spTree>
    <p:extLst>
      <p:ext uri="{BB962C8B-B14F-4D97-AF65-F5344CB8AC3E}">
        <p14:creationId xmlns:p14="http://schemas.microsoft.com/office/powerpoint/2010/main" val="2430543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1D43C75-B836-40DA-9A5B-EA87ED297F18}"/>
              </a:ext>
            </a:extLst>
          </p:cNvPr>
          <p:cNvSpPr>
            <a:spLocks noGrp="1" noChangeArrowheads="1"/>
          </p:cNvSpPr>
          <p:nvPr>
            <p:ph type="title"/>
          </p:nvPr>
        </p:nvSpPr>
        <p:spPr/>
        <p:txBody>
          <a:bodyPr/>
          <a:lstStyle/>
          <a:p>
            <a:r>
              <a:rPr lang="en-US" altLang="en-US"/>
              <a:t>Types of Job Training </a:t>
            </a:r>
            <a:br>
              <a:rPr lang="en-US" altLang="en-US"/>
            </a:br>
            <a:r>
              <a:rPr lang="en-US" altLang="en-US"/>
              <a:t>Most In-Demand</a:t>
            </a:r>
          </a:p>
        </p:txBody>
      </p:sp>
      <p:sp>
        <p:nvSpPr>
          <p:cNvPr id="19459" name="Content Placeholder 2">
            <a:extLst>
              <a:ext uri="{FF2B5EF4-FFF2-40B4-BE49-F238E27FC236}">
                <a16:creationId xmlns:a16="http://schemas.microsoft.com/office/drawing/2014/main" id="{3715DCEA-F014-4391-8E1B-22AF4B899F2B}"/>
              </a:ext>
            </a:extLst>
          </p:cNvPr>
          <p:cNvSpPr>
            <a:spLocks noGrp="1" noChangeArrowheads="1"/>
          </p:cNvSpPr>
          <p:nvPr>
            <p:ph idx="1"/>
          </p:nvPr>
        </p:nvSpPr>
        <p:spPr>
          <a:xfrm>
            <a:off x="1981200" y="1989139"/>
            <a:ext cx="8229600" cy="4137025"/>
          </a:xfrm>
        </p:spPr>
        <p:txBody>
          <a:bodyPr/>
          <a:lstStyle/>
          <a:p>
            <a:r>
              <a:rPr lang="en-US" altLang="en-US"/>
              <a:t>CDL </a:t>
            </a:r>
          </a:p>
          <a:p>
            <a:r>
              <a:rPr lang="en-US" altLang="en-US"/>
              <a:t>CNC Machine Operator </a:t>
            </a:r>
          </a:p>
          <a:p>
            <a:r>
              <a:rPr lang="en-US" altLang="en-US"/>
              <a:t>Welding</a:t>
            </a:r>
          </a:p>
          <a:p>
            <a:r>
              <a:rPr lang="en-US" altLang="en-US"/>
              <a:t>Certified Logistics Associate (with forklift certification)</a:t>
            </a:r>
          </a:p>
          <a:p>
            <a:endParaRPr lang="en-US" altLang="en-US"/>
          </a:p>
        </p:txBody>
      </p:sp>
    </p:spTree>
    <p:extLst>
      <p:ext uri="{BB962C8B-B14F-4D97-AF65-F5344CB8AC3E}">
        <p14:creationId xmlns:p14="http://schemas.microsoft.com/office/powerpoint/2010/main" val="2822539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D6F960D-7B7A-400E-8A30-7F0D2CD1E40D}"/>
              </a:ext>
            </a:extLst>
          </p:cNvPr>
          <p:cNvSpPr>
            <a:spLocks noGrp="1" noChangeArrowheads="1"/>
          </p:cNvSpPr>
          <p:nvPr>
            <p:ph type="title"/>
          </p:nvPr>
        </p:nvSpPr>
        <p:spPr>
          <a:xfrm>
            <a:off x="1981200" y="255588"/>
            <a:ext cx="8229600" cy="1143000"/>
          </a:xfrm>
        </p:spPr>
        <p:txBody>
          <a:bodyPr/>
          <a:lstStyle/>
          <a:p>
            <a:r>
              <a:rPr lang="en-US" altLang="en-US"/>
              <a:t>Types of Industries Subsidized Jobs </a:t>
            </a:r>
          </a:p>
        </p:txBody>
      </p:sp>
      <p:sp>
        <p:nvSpPr>
          <p:cNvPr id="20483" name="Content Placeholder 2">
            <a:extLst>
              <a:ext uri="{FF2B5EF4-FFF2-40B4-BE49-F238E27FC236}">
                <a16:creationId xmlns:a16="http://schemas.microsoft.com/office/drawing/2014/main" id="{F7F69282-FEA0-4BD6-81F6-E004CAA4A1A1}"/>
              </a:ext>
              <a:ext uri="{C183D7F6-B498-43B3-948B-1728B52AA6E4}">
                <adec:decorative xmlns:adec="http://schemas.microsoft.com/office/drawing/2017/decorative" val="1"/>
              </a:ext>
            </a:extLst>
          </p:cNvPr>
          <p:cNvSpPr>
            <a:spLocks noGrp="1" noChangeArrowheads="1"/>
          </p:cNvSpPr>
          <p:nvPr>
            <p:ph idx="1"/>
          </p:nvPr>
        </p:nvSpPr>
        <p:spPr/>
        <p:txBody>
          <a:bodyPr/>
          <a:lstStyle/>
          <a:p>
            <a:pPr marL="0" indent="0">
              <a:buNone/>
            </a:pPr>
            <a:endParaRPr lang="en-US" altLang="en-US"/>
          </a:p>
          <a:p>
            <a:pPr marL="457200" lvl="1" indent="0">
              <a:buNone/>
            </a:pPr>
            <a:endParaRPr lang="en-US" altLang="en-US"/>
          </a:p>
        </p:txBody>
      </p:sp>
      <p:graphicFrame>
        <p:nvGraphicFramePr>
          <p:cNvPr id="2" name="Content Placeholder 3">
            <a:extLst>
              <a:ext uri="{FF2B5EF4-FFF2-40B4-BE49-F238E27FC236}">
                <a16:creationId xmlns:a16="http://schemas.microsoft.com/office/drawing/2014/main" id="{990062AE-BDFB-4736-B881-85918D9E73BC}"/>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813134412"/>
              </p:ext>
            </p:extLst>
          </p:nvPr>
        </p:nvGraphicFramePr>
        <p:xfrm>
          <a:off x="2063750" y="1773238"/>
          <a:ext cx="83058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2353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B5DAB4D-3933-4D72-8FB9-A48DB354630C}"/>
              </a:ext>
            </a:extLst>
          </p:cNvPr>
          <p:cNvSpPr>
            <a:spLocks noGrp="1" noChangeArrowheads="1"/>
          </p:cNvSpPr>
          <p:nvPr>
            <p:ph type="title"/>
          </p:nvPr>
        </p:nvSpPr>
        <p:spPr/>
        <p:txBody>
          <a:bodyPr/>
          <a:lstStyle/>
          <a:p>
            <a:pPr eaLnBrk="1" hangingPunct="1"/>
            <a:r>
              <a:rPr lang="en-US" altLang="en-US"/>
              <a:t>Demographics </a:t>
            </a:r>
          </a:p>
        </p:txBody>
      </p:sp>
      <p:sp>
        <p:nvSpPr>
          <p:cNvPr id="21507" name="Content Placeholder 2">
            <a:extLst>
              <a:ext uri="{FF2B5EF4-FFF2-40B4-BE49-F238E27FC236}">
                <a16:creationId xmlns:a16="http://schemas.microsoft.com/office/drawing/2014/main" id="{E5845872-205F-470A-AC96-40B03E4A4067}"/>
              </a:ext>
            </a:extLst>
          </p:cNvPr>
          <p:cNvSpPr>
            <a:spLocks noGrp="1" noChangeArrowheads="1"/>
          </p:cNvSpPr>
          <p:nvPr>
            <p:ph idx="1"/>
          </p:nvPr>
        </p:nvSpPr>
        <p:spPr>
          <a:xfrm>
            <a:off x="1981200" y="1268414"/>
            <a:ext cx="8229600" cy="5184775"/>
          </a:xfrm>
        </p:spPr>
        <p:txBody>
          <a:bodyPr/>
          <a:lstStyle/>
          <a:p>
            <a:pPr eaLnBrk="1" hangingPunct="1"/>
            <a:r>
              <a:rPr lang="en-US" altLang="en-US"/>
              <a:t>Men: 456 and Women: 49</a:t>
            </a:r>
          </a:p>
          <a:p>
            <a:pPr eaLnBrk="1" hangingPunct="1"/>
            <a:r>
              <a:rPr lang="en-US" altLang="en-US"/>
              <a:t>Race: </a:t>
            </a:r>
          </a:p>
          <a:p>
            <a:pPr lvl="2" eaLnBrk="1" hangingPunct="1"/>
            <a:r>
              <a:rPr lang="en-US" altLang="en-US"/>
              <a:t>257  	Black or African American</a:t>
            </a:r>
          </a:p>
          <a:p>
            <a:pPr lvl="2" eaLnBrk="1" hangingPunct="1"/>
            <a:r>
              <a:rPr lang="en-US" altLang="en-US"/>
              <a:t>215 	White</a:t>
            </a:r>
          </a:p>
          <a:p>
            <a:pPr lvl="2" eaLnBrk="1" hangingPunct="1"/>
            <a:r>
              <a:rPr lang="en-US" altLang="en-US"/>
              <a:t>72 	Hispanic/Latino</a:t>
            </a:r>
          </a:p>
          <a:p>
            <a:pPr lvl="2" eaLnBrk="1" hangingPunct="1"/>
            <a:r>
              <a:rPr lang="en-US" altLang="en-US"/>
              <a:t>2	Asian</a:t>
            </a:r>
          </a:p>
          <a:p>
            <a:pPr lvl="2" eaLnBrk="1" hangingPunct="1"/>
            <a:r>
              <a:rPr lang="en-US" altLang="en-US"/>
              <a:t>1 	American Indian or Alaska Native</a:t>
            </a:r>
          </a:p>
          <a:p>
            <a:pPr lvl="2" eaLnBrk="1" hangingPunct="1"/>
            <a:r>
              <a:rPr lang="en-US" altLang="en-US"/>
              <a:t>0 	Hawaiian Native or Other Pacific </a:t>
            </a:r>
          </a:p>
          <a:p>
            <a:pPr marL="457200" lvl="1" indent="0" eaLnBrk="1" hangingPunct="1">
              <a:buNone/>
            </a:pPr>
            <a:r>
              <a:rPr lang="en-US" altLang="en-US"/>
              <a:t>		Islander</a:t>
            </a:r>
          </a:p>
        </p:txBody>
      </p:sp>
    </p:spTree>
    <p:extLst>
      <p:ext uri="{BB962C8B-B14F-4D97-AF65-F5344CB8AC3E}">
        <p14:creationId xmlns:p14="http://schemas.microsoft.com/office/powerpoint/2010/main" val="569518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73ACF37-62CC-4B25-BD91-AA915A54159F}"/>
              </a:ext>
            </a:extLst>
          </p:cNvPr>
          <p:cNvSpPr>
            <a:spLocks noGrp="1" noChangeArrowheads="1"/>
          </p:cNvSpPr>
          <p:nvPr>
            <p:ph type="title"/>
          </p:nvPr>
        </p:nvSpPr>
        <p:spPr/>
        <p:txBody>
          <a:bodyPr/>
          <a:lstStyle/>
          <a:p>
            <a:r>
              <a:rPr lang="en-US" altLang="en-US"/>
              <a:t>Demographics</a:t>
            </a:r>
          </a:p>
        </p:txBody>
      </p:sp>
      <p:sp>
        <p:nvSpPr>
          <p:cNvPr id="22531" name="Content Placeholder 2">
            <a:extLst>
              <a:ext uri="{FF2B5EF4-FFF2-40B4-BE49-F238E27FC236}">
                <a16:creationId xmlns:a16="http://schemas.microsoft.com/office/drawing/2014/main" id="{C9A7DA3A-B91E-45B6-8E8D-1EADBA0B6688}"/>
              </a:ext>
            </a:extLst>
          </p:cNvPr>
          <p:cNvSpPr>
            <a:spLocks noGrp="1" noChangeArrowheads="1"/>
          </p:cNvSpPr>
          <p:nvPr>
            <p:ph idx="1"/>
          </p:nvPr>
        </p:nvSpPr>
        <p:spPr/>
        <p:txBody>
          <a:bodyPr/>
          <a:lstStyle/>
          <a:p>
            <a:r>
              <a:rPr lang="en-US" altLang="en-US"/>
              <a:t>Education</a:t>
            </a:r>
          </a:p>
          <a:p>
            <a:pPr lvl="1"/>
            <a:r>
              <a:rPr lang="en-US" altLang="en-US"/>
              <a:t>8</a:t>
            </a:r>
            <a:r>
              <a:rPr lang="en-US" altLang="en-US" baseline="30000"/>
              <a:t>th</a:t>
            </a:r>
            <a:r>
              <a:rPr lang="en-US" altLang="en-US"/>
              <a:t> grade and under: 33</a:t>
            </a:r>
          </a:p>
          <a:p>
            <a:pPr lvl="1"/>
            <a:r>
              <a:rPr lang="en-US" altLang="en-US" b="1"/>
              <a:t>9</a:t>
            </a:r>
            <a:r>
              <a:rPr lang="en-US" altLang="en-US" b="1" baseline="30000"/>
              <a:t>th</a:t>
            </a:r>
            <a:r>
              <a:rPr lang="en-US" altLang="en-US" b="1"/>
              <a:t> grade to 12</a:t>
            </a:r>
            <a:r>
              <a:rPr lang="en-US" altLang="en-US" b="1" baseline="30000"/>
              <a:t>th</a:t>
            </a:r>
            <a:r>
              <a:rPr lang="en-US" altLang="en-US" b="1"/>
              <a:t> grade: 371</a:t>
            </a:r>
          </a:p>
          <a:p>
            <a:pPr lvl="1"/>
            <a:r>
              <a:rPr lang="en-US" altLang="en-US" b="1"/>
              <a:t>High School Graduate or Equivalent: 398</a:t>
            </a:r>
          </a:p>
          <a:p>
            <a:pPr lvl="1"/>
            <a:r>
              <a:rPr lang="en-US" altLang="en-US"/>
              <a:t>One to three years of college, or full-time technical or vocational school: 92</a:t>
            </a:r>
          </a:p>
          <a:p>
            <a:pPr lvl="1"/>
            <a:r>
              <a:rPr lang="en-US" altLang="en-US"/>
              <a:t>Four years college or more: 9</a:t>
            </a:r>
          </a:p>
        </p:txBody>
      </p:sp>
    </p:spTree>
    <p:extLst>
      <p:ext uri="{BB962C8B-B14F-4D97-AF65-F5344CB8AC3E}">
        <p14:creationId xmlns:p14="http://schemas.microsoft.com/office/powerpoint/2010/main" val="1302288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FF11808-30B0-46DE-BD03-BA76C302D3F0}"/>
              </a:ext>
            </a:extLst>
          </p:cNvPr>
          <p:cNvSpPr>
            <a:spLocks noGrp="1" noChangeArrowheads="1"/>
          </p:cNvSpPr>
          <p:nvPr>
            <p:ph type="title"/>
          </p:nvPr>
        </p:nvSpPr>
        <p:spPr>
          <a:xfrm>
            <a:off x="1981200" y="255588"/>
            <a:ext cx="8229600" cy="1143000"/>
          </a:xfrm>
        </p:spPr>
        <p:txBody>
          <a:bodyPr/>
          <a:lstStyle/>
          <a:p>
            <a:r>
              <a:rPr lang="en-US" altLang="en-US"/>
              <a:t>Demographics</a:t>
            </a:r>
          </a:p>
        </p:txBody>
      </p:sp>
      <p:sp>
        <p:nvSpPr>
          <p:cNvPr id="23555" name="Content Placeholder 2">
            <a:extLst>
              <a:ext uri="{FF2B5EF4-FFF2-40B4-BE49-F238E27FC236}">
                <a16:creationId xmlns:a16="http://schemas.microsoft.com/office/drawing/2014/main" id="{F52FD58D-3E89-4534-8753-B3393D58004F}"/>
              </a:ext>
            </a:extLst>
          </p:cNvPr>
          <p:cNvSpPr>
            <a:spLocks noGrp="1" noChangeArrowheads="1"/>
          </p:cNvSpPr>
          <p:nvPr>
            <p:ph idx="1"/>
          </p:nvPr>
        </p:nvSpPr>
        <p:spPr>
          <a:xfrm>
            <a:off x="1981200" y="1268413"/>
            <a:ext cx="8229600" cy="4857750"/>
          </a:xfrm>
        </p:spPr>
        <p:txBody>
          <a:bodyPr/>
          <a:lstStyle/>
          <a:p>
            <a:r>
              <a:rPr lang="en-US" altLang="en-US"/>
              <a:t>Veterans: 24</a:t>
            </a:r>
          </a:p>
          <a:p>
            <a:r>
              <a:rPr lang="en-US" altLang="en-US"/>
              <a:t>Limited English Proficiency: 34</a:t>
            </a:r>
          </a:p>
          <a:p>
            <a:r>
              <a:rPr lang="en-US" altLang="en-US"/>
              <a:t>Persons with a Disability: 32</a:t>
            </a:r>
          </a:p>
          <a:p>
            <a:r>
              <a:rPr lang="en-US" altLang="en-US"/>
              <a:t>Age:</a:t>
            </a:r>
          </a:p>
          <a:p>
            <a:pPr lvl="1"/>
            <a:r>
              <a:rPr lang="en-US" altLang="en-US"/>
              <a:t>18 to 24: 53</a:t>
            </a:r>
          </a:p>
          <a:p>
            <a:pPr lvl="1"/>
            <a:r>
              <a:rPr lang="en-US" altLang="en-US" b="1"/>
              <a:t>25 to 34: 139</a:t>
            </a:r>
          </a:p>
          <a:p>
            <a:pPr lvl="1"/>
            <a:r>
              <a:rPr lang="en-US" altLang="en-US" b="1"/>
              <a:t>35 to 44: 156</a:t>
            </a:r>
          </a:p>
          <a:p>
            <a:pPr lvl="1"/>
            <a:r>
              <a:rPr lang="en-US" altLang="en-US" b="1"/>
              <a:t>45 to 54: 122</a:t>
            </a:r>
          </a:p>
          <a:p>
            <a:pPr lvl="1"/>
            <a:r>
              <a:rPr lang="en-US" altLang="en-US"/>
              <a:t>55 or older: 33</a:t>
            </a:r>
          </a:p>
        </p:txBody>
      </p:sp>
    </p:spTree>
    <p:extLst>
      <p:ext uri="{BB962C8B-B14F-4D97-AF65-F5344CB8AC3E}">
        <p14:creationId xmlns:p14="http://schemas.microsoft.com/office/powerpoint/2010/main" val="736221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E57794C-2615-4C06-BE22-AA209654A2A8}"/>
              </a:ext>
            </a:extLst>
          </p:cNvPr>
          <p:cNvSpPr>
            <a:spLocks noGrp="1" noChangeArrowheads="1"/>
          </p:cNvSpPr>
          <p:nvPr>
            <p:ph type="title"/>
          </p:nvPr>
        </p:nvSpPr>
        <p:spPr>
          <a:xfrm>
            <a:off x="1981200" y="255588"/>
            <a:ext cx="8229600" cy="1143000"/>
          </a:xfrm>
        </p:spPr>
        <p:txBody>
          <a:bodyPr/>
          <a:lstStyle/>
          <a:p>
            <a:r>
              <a:rPr lang="en-US" altLang="en-US"/>
              <a:t>Most Common</a:t>
            </a:r>
            <a:br>
              <a:rPr lang="en-US" altLang="en-US"/>
            </a:br>
            <a:r>
              <a:rPr lang="en-US" altLang="en-US"/>
              <a:t>Types of Offenses</a:t>
            </a:r>
          </a:p>
        </p:txBody>
      </p:sp>
      <p:sp>
        <p:nvSpPr>
          <p:cNvPr id="24579" name="Content Placeholder 2">
            <a:extLst>
              <a:ext uri="{FF2B5EF4-FFF2-40B4-BE49-F238E27FC236}">
                <a16:creationId xmlns:a16="http://schemas.microsoft.com/office/drawing/2014/main" id="{00D08EF0-04C3-4093-8890-06696A535BAE}"/>
              </a:ext>
            </a:extLst>
          </p:cNvPr>
          <p:cNvSpPr>
            <a:spLocks noGrp="1" noChangeArrowheads="1"/>
          </p:cNvSpPr>
          <p:nvPr>
            <p:ph idx="1"/>
          </p:nvPr>
        </p:nvSpPr>
        <p:spPr>
          <a:xfrm>
            <a:off x="2208213" y="1989138"/>
            <a:ext cx="8229600" cy="4525962"/>
          </a:xfrm>
        </p:spPr>
        <p:txBody>
          <a:bodyPr/>
          <a:lstStyle/>
          <a:p>
            <a:r>
              <a:rPr lang="en-US" altLang="en-US"/>
              <a:t>Drug Related Crimes: 211</a:t>
            </a:r>
          </a:p>
          <a:p>
            <a:r>
              <a:rPr lang="en-US" altLang="en-US"/>
              <a:t>Other Offenses: (i.e. violent) 178</a:t>
            </a:r>
          </a:p>
          <a:p>
            <a:r>
              <a:rPr lang="en-US" altLang="en-US"/>
              <a:t>Property Crimes: 170</a:t>
            </a:r>
          </a:p>
          <a:p>
            <a:r>
              <a:rPr lang="en-US" altLang="en-US"/>
              <a:t>Public Order Offenses: 47</a:t>
            </a:r>
          </a:p>
        </p:txBody>
      </p:sp>
    </p:spTree>
    <p:extLst>
      <p:ext uri="{BB962C8B-B14F-4D97-AF65-F5344CB8AC3E}">
        <p14:creationId xmlns:p14="http://schemas.microsoft.com/office/powerpoint/2010/main" val="1068097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EB875DA-7E06-466A-9F3B-AF3456E94020}"/>
              </a:ext>
            </a:extLst>
          </p:cNvPr>
          <p:cNvSpPr>
            <a:spLocks noGrp="1" noChangeArrowheads="1"/>
          </p:cNvSpPr>
          <p:nvPr>
            <p:ph type="title"/>
          </p:nvPr>
        </p:nvSpPr>
        <p:spPr/>
        <p:txBody>
          <a:bodyPr/>
          <a:lstStyle/>
          <a:p>
            <a:r>
              <a:rPr lang="en-US" altLang="en-US"/>
              <a:t>Staff </a:t>
            </a:r>
          </a:p>
        </p:txBody>
      </p:sp>
      <p:sp>
        <p:nvSpPr>
          <p:cNvPr id="25603" name="Content Placeholder 2">
            <a:extLst>
              <a:ext uri="{FF2B5EF4-FFF2-40B4-BE49-F238E27FC236}">
                <a16:creationId xmlns:a16="http://schemas.microsoft.com/office/drawing/2014/main" id="{B65DE714-AF44-4AA1-BC74-010F4A97A333}"/>
              </a:ext>
            </a:extLst>
          </p:cNvPr>
          <p:cNvSpPr>
            <a:spLocks noGrp="1" noChangeArrowheads="1"/>
          </p:cNvSpPr>
          <p:nvPr>
            <p:ph idx="1"/>
          </p:nvPr>
        </p:nvSpPr>
        <p:spPr/>
        <p:txBody>
          <a:bodyPr/>
          <a:lstStyle/>
          <a:p>
            <a:r>
              <a:rPr lang="en-US" altLang="en-US"/>
              <a:t>4 Job Developers/Workshop Facilitators</a:t>
            </a:r>
          </a:p>
          <a:p>
            <a:r>
              <a:rPr lang="en-US" altLang="en-US"/>
              <a:t>3 Case Managers</a:t>
            </a:r>
          </a:p>
          <a:p>
            <a:r>
              <a:rPr lang="en-US" altLang="en-US"/>
              <a:t>1 Data Technician</a:t>
            </a:r>
          </a:p>
          <a:p>
            <a:r>
              <a:rPr lang="en-US" altLang="en-US"/>
              <a:t>1 Center Manager </a:t>
            </a:r>
          </a:p>
          <a:p>
            <a:r>
              <a:rPr lang="en-US" altLang="en-US"/>
              <a:t>2 Workforce Board Staff (Director and Oversight Asst.)</a:t>
            </a:r>
          </a:p>
        </p:txBody>
      </p:sp>
    </p:spTree>
    <p:extLst>
      <p:ext uri="{BB962C8B-B14F-4D97-AF65-F5344CB8AC3E}">
        <p14:creationId xmlns:p14="http://schemas.microsoft.com/office/powerpoint/2010/main" val="196093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1B2C-711C-49D0-A58B-9F54CF130A14}"/>
              </a:ext>
            </a:extLst>
          </p:cNvPr>
          <p:cNvSpPr>
            <a:spLocks noGrp="1"/>
          </p:cNvSpPr>
          <p:nvPr>
            <p:ph type="title"/>
          </p:nvPr>
        </p:nvSpPr>
        <p:spPr/>
        <p:txBody>
          <a:bodyPr/>
          <a:lstStyle/>
          <a:p>
            <a:pPr algn="ctr"/>
            <a:r>
              <a:rPr lang="en-US" sz="3600" dirty="0"/>
              <a:t>AEL Activities Delivered Under Corrections</a:t>
            </a:r>
            <a:endParaRPr lang="en-US" dirty="0"/>
          </a:p>
        </p:txBody>
      </p:sp>
      <p:sp>
        <p:nvSpPr>
          <p:cNvPr id="3" name="Content Placeholder 2">
            <a:extLst>
              <a:ext uri="{FF2B5EF4-FFF2-40B4-BE49-F238E27FC236}">
                <a16:creationId xmlns:a16="http://schemas.microsoft.com/office/drawing/2014/main" id="{41E0F146-1544-4702-9F33-45116F576B78}"/>
              </a:ext>
            </a:extLst>
          </p:cNvPr>
          <p:cNvSpPr>
            <a:spLocks noGrp="1"/>
          </p:cNvSpPr>
          <p:nvPr>
            <p:ph idx="1"/>
          </p:nvPr>
        </p:nvSpPr>
        <p:spPr/>
        <p:txBody>
          <a:bodyPr/>
          <a:lstStyle/>
          <a:p>
            <a:endParaRPr lang="en-US" sz="2000" dirty="0">
              <a:latin typeface="Arial Black" panose="020B0A04020102020204" pitchFamily="34" charset="0"/>
            </a:endParaRPr>
          </a:p>
          <a:p>
            <a:r>
              <a:rPr lang="en-US" sz="1800" dirty="0">
                <a:latin typeface="Arial Black" panose="020B0A04020102020204" pitchFamily="34" charset="0"/>
              </a:rPr>
              <a:t>Tier I Basic AEL (Including EL Civics without IET) at $679.25 per </a:t>
            </a:r>
            <a:r>
              <a:rPr lang="en-US" sz="1800" dirty="0">
                <a:solidFill>
                  <a:srgbClr val="FF0000"/>
                </a:solidFill>
                <a:latin typeface="Arial Black" panose="020B0A04020102020204" pitchFamily="34" charset="0"/>
              </a:rPr>
              <a:t>{Corrections and Transitions(Corrections)}</a:t>
            </a:r>
            <a:endParaRPr lang="en-US" sz="1800" dirty="0">
              <a:latin typeface="Arial Black" panose="020B0A04020102020204" pitchFamily="34" charset="0"/>
            </a:endParaRPr>
          </a:p>
          <a:p>
            <a:r>
              <a:rPr lang="en-US" sz="1800" dirty="0">
                <a:latin typeface="Arial Black" panose="020B0A04020102020204" pitchFamily="34" charset="0"/>
              </a:rPr>
              <a:t>Tier II Intensive AEL at $1,179.25 (Tier I+$500) per and </a:t>
            </a:r>
            <a:r>
              <a:rPr lang="en-US" sz="1800" dirty="0">
                <a:solidFill>
                  <a:srgbClr val="FF0000"/>
                </a:solidFill>
                <a:latin typeface="Arial Black" panose="020B0A04020102020204" pitchFamily="34" charset="0"/>
              </a:rPr>
              <a:t>{Reentry (Corrections)}</a:t>
            </a:r>
            <a:endParaRPr lang="en-US" sz="1800" dirty="0">
              <a:latin typeface="Arial Black" panose="020B0A04020102020204" pitchFamily="34" charset="0"/>
            </a:endParaRPr>
          </a:p>
          <a:p>
            <a:r>
              <a:rPr lang="en-US" sz="1800" dirty="0">
                <a:latin typeface="Arial Black" panose="020B0A04020102020204" pitchFamily="34" charset="0"/>
              </a:rPr>
              <a:t>Tier III IET AEL (Including Integrated EL Civics) at $2,479.25 (Tier I + $1,800) </a:t>
            </a:r>
            <a:r>
              <a:rPr lang="en-US" sz="1800" dirty="0">
                <a:solidFill>
                  <a:srgbClr val="FF0000"/>
                </a:solidFill>
                <a:latin typeface="Arial Black" panose="020B0A04020102020204" pitchFamily="34" charset="0"/>
              </a:rPr>
              <a:t>{IET (Corrections)}</a:t>
            </a:r>
            <a:endParaRPr lang="en-US" sz="1800" dirty="0">
              <a:latin typeface="Arial Black" panose="020B0A04020102020204" pitchFamily="34" charset="0"/>
            </a:endParaRPr>
          </a:p>
        </p:txBody>
      </p:sp>
      <p:sp>
        <p:nvSpPr>
          <p:cNvPr id="4" name="Text Placeholder 3">
            <a:extLst>
              <a:ext uri="{FF2B5EF4-FFF2-40B4-BE49-F238E27FC236}">
                <a16:creationId xmlns:a16="http://schemas.microsoft.com/office/drawing/2014/main" id="{638210FE-FBC6-4790-99F8-F3EB506B62BD}"/>
              </a:ext>
            </a:extLst>
          </p:cNvPr>
          <p:cNvSpPr>
            <a:spLocks noGrp="1"/>
          </p:cNvSpPr>
          <p:nvPr>
            <p:ph type="body" sz="half" idx="2"/>
          </p:nvPr>
        </p:nvSpPr>
        <p:spPr/>
        <p:txBody>
          <a:bodyPr>
            <a:normAutofit/>
          </a:bodyPr>
          <a:lstStyle/>
          <a:p>
            <a:r>
              <a:rPr lang="en-US" sz="2000" dirty="0">
                <a:latin typeface="Bauhaus 93" panose="04030905020B02020C02" pitchFamily="82" charset="0"/>
              </a:rPr>
              <a:t>CORRECTIONS</a:t>
            </a:r>
          </a:p>
          <a:p>
            <a:r>
              <a:rPr lang="en-US" sz="2000" dirty="0">
                <a:latin typeface="Bauhaus 93" panose="04030905020B02020C02" pitchFamily="82" charset="0"/>
              </a:rPr>
              <a:t>TRANSITIONS (CORRECTIONS)</a:t>
            </a:r>
          </a:p>
          <a:p>
            <a:r>
              <a:rPr lang="en-US" sz="2000" dirty="0">
                <a:latin typeface="Bauhaus 93" panose="04030905020B02020C02" pitchFamily="82" charset="0"/>
              </a:rPr>
              <a:t>IET (CORRECTIONS)</a:t>
            </a:r>
          </a:p>
          <a:p>
            <a:r>
              <a:rPr lang="en-US" sz="2000" dirty="0">
                <a:latin typeface="Bauhaus 93" panose="04030905020B02020C02" pitchFamily="82" charset="0"/>
              </a:rPr>
              <a:t>REENTRY (CORRECTIONS)</a:t>
            </a:r>
          </a:p>
        </p:txBody>
      </p:sp>
      <p:sp>
        <p:nvSpPr>
          <p:cNvPr id="5" name="Slide Number Placeholder 4">
            <a:extLst>
              <a:ext uri="{FF2B5EF4-FFF2-40B4-BE49-F238E27FC236}">
                <a16:creationId xmlns:a16="http://schemas.microsoft.com/office/drawing/2014/main" id="{196A2394-39BA-4ACE-9A21-29E0BFD82BB3}"/>
              </a:ext>
            </a:extLst>
          </p:cNvPr>
          <p:cNvSpPr>
            <a:spLocks noGrp="1"/>
          </p:cNvSpPr>
          <p:nvPr>
            <p:ph type="sldNum" sz="quarter" idx="12"/>
          </p:nvPr>
        </p:nvSpPr>
        <p:spPr/>
        <p:txBody>
          <a:bodyPr/>
          <a:lstStyle/>
          <a:p>
            <a:fld id="{9EE1FB74-2C6E-4D64-9E28-55DA4098E714}"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2867997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8DC8F0B-5993-4963-8CCD-7D49B86A7A22}"/>
              </a:ext>
            </a:extLst>
          </p:cNvPr>
          <p:cNvSpPr>
            <a:spLocks noGrp="1" noChangeArrowheads="1"/>
          </p:cNvSpPr>
          <p:nvPr>
            <p:ph type="title"/>
          </p:nvPr>
        </p:nvSpPr>
        <p:spPr>
          <a:xfrm>
            <a:off x="1981200" y="274639"/>
            <a:ext cx="8229600" cy="777875"/>
          </a:xfrm>
        </p:spPr>
        <p:txBody>
          <a:bodyPr/>
          <a:lstStyle/>
          <a:p>
            <a:r>
              <a:rPr lang="en-US" altLang="en-US" sz="3600"/>
              <a:t>Partner Organizations</a:t>
            </a:r>
          </a:p>
        </p:txBody>
      </p:sp>
      <p:sp>
        <p:nvSpPr>
          <p:cNvPr id="26627" name="Content Placeholder 2">
            <a:extLst>
              <a:ext uri="{FF2B5EF4-FFF2-40B4-BE49-F238E27FC236}">
                <a16:creationId xmlns:a16="http://schemas.microsoft.com/office/drawing/2014/main" id="{434F26F2-6A11-42A7-9342-DE4A92D7A623}"/>
              </a:ext>
            </a:extLst>
          </p:cNvPr>
          <p:cNvSpPr>
            <a:spLocks noGrp="1" noChangeArrowheads="1"/>
          </p:cNvSpPr>
          <p:nvPr>
            <p:ph idx="1"/>
          </p:nvPr>
        </p:nvSpPr>
        <p:spPr>
          <a:xfrm>
            <a:off x="1962150" y="1052513"/>
            <a:ext cx="8229600" cy="4525962"/>
          </a:xfrm>
        </p:spPr>
        <p:txBody>
          <a:bodyPr/>
          <a:lstStyle/>
          <a:p>
            <a:r>
              <a:rPr lang="en-US" altLang="en-US" sz="1600"/>
              <a:t>One Stop Career Centers</a:t>
            </a:r>
          </a:p>
          <a:p>
            <a:r>
              <a:rPr lang="en-US" altLang="en-US" sz="1600"/>
              <a:t>Criminal Justice System</a:t>
            </a:r>
          </a:p>
          <a:p>
            <a:r>
              <a:rPr lang="en-US" altLang="en-US" sz="1600"/>
              <a:t>Union Gospel Mission</a:t>
            </a:r>
          </a:p>
          <a:p>
            <a:r>
              <a:rPr lang="en-US" altLang="en-US" sz="1600"/>
              <a:t>Guinn Healthcare Technologies</a:t>
            </a:r>
          </a:p>
          <a:p>
            <a:r>
              <a:rPr lang="en-US" altLang="en-US" sz="1600"/>
              <a:t>Texas Office of the Attorney General</a:t>
            </a:r>
          </a:p>
          <a:p>
            <a:r>
              <a:rPr lang="en-US" altLang="en-US" sz="1600"/>
              <a:t>Tarrant County College</a:t>
            </a:r>
          </a:p>
          <a:p>
            <a:r>
              <a:rPr lang="en-US" altLang="en-US" sz="1600"/>
              <a:t>Fathers and Children Together (Fatherhood Coalition)</a:t>
            </a:r>
          </a:p>
          <a:p>
            <a:r>
              <a:rPr lang="en-US" altLang="en-US" sz="1600"/>
              <a:t>Non-Custodial Parent Program</a:t>
            </a:r>
          </a:p>
          <a:p>
            <a:r>
              <a:rPr lang="en-US" altLang="en-US" sz="1600"/>
              <a:t>Catholic Charities</a:t>
            </a:r>
          </a:p>
          <a:p>
            <a:r>
              <a:rPr lang="en-US" altLang="en-US" sz="1600"/>
              <a:t>United Way </a:t>
            </a:r>
          </a:p>
          <a:p>
            <a:r>
              <a:rPr lang="en-US" altLang="en-US" sz="1600"/>
              <a:t>The HOPE Center </a:t>
            </a:r>
          </a:p>
          <a:p>
            <a:r>
              <a:rPr lang="en-US" altLang="en-US" sz="1600"/>
              <a:t>Tarrant Area Food Bank </a:t>
            </a:r>
          </a:p>
          <a:p>
            <a:r>
              <a:rPr lang="en-US" altLang="en-US" sz="1600"/>
              <a:t>First United Methodist Church of Fort Worth</a:t>
            </a:r>
          </a:p>
          <a:p>
            <a:r>
              <a:rPr lang="en-US" altLang="en-US" sz="1600"/>
              <a:t>Fort Worth Housing Authority (now called Fort Worth Housing Solutions)</a:t>
            </a:r>
          </a:p>
          <a:p>
            <a:r>
              <a:rPr lang="en-US" altLang="en-US" sz="1600"/>
              <a:t>Boys and Girls Club of Greater Fort Worth</a:t>
            </a:r>
          </a:p>
          <a:p>
            <a:r>
              <a:rPr lang="en-US" altLang="en-US" sz="1600"/>
              <a:t>MHMR of Fort Worth</a:t>
            </a:r>
          </a:p>
          <a:p>
            <a:endParaRPr lang="en-US" altLang="en-US" sz="2000"/>
          </a:p>
          <a:p>
            <a:endParaRPr lang="en-US" altLang="en-US" sz="2400"/>
          </a:p>
          <a:p>
            <a:endParaRPr lang="en-US" altLang="en-US"/>
          </a:p>
        </p:txBody>
      </p:sp>
    </p:spTree>
    <p:extLst>
      <p:ext uri="{BB962C8B-B14F-4D97-AF65-F5344CB8AC3E}">
        <p14:creationId xmlns:p14="http://schemas.microsoft.com/office/powerpoint/2010/main" val="772077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995C48E-1BE8-4B51-967A-C6F3F48330F9}"/>
              </a:ext>
            </a:extLst>
          </p:cNvPr>
          <p:cNvSpPr>
            <a:spLocks noGrp="1" noChangeArrowheads="1"/>
          </p:cNvSpPr>
          <p:nvPr>
            <p:ph type="title"/>
          </p:nvPr>
        </p:nvSpPr>
        <p:spPr/>
        <p:txBody>
          <a:bodyPr/>
          <a:lstStyle/>
          <a:p>
            <a:r>
              <a:rPr lang="en-US" altLang="en-US"/>
              <a:t>Challenges</a:t>
            </a:r>
          </a:p>
        </p:txBody>
      </p:sp>
      <p:sp>
        <p:nvSpPr>
          <p:cNvPr id="3" name="Content Placeholder 2">
            <a:extLst>
              <a:ext uri="{FF2B5EF4-FFF2-40B4-BE49-F238E27FC236}">
                <a16:creationId xmlns:a16="http://schemas.microsoft.com/office/drawing/2014/main" id="{68F05A69-1221-4C2A-B5FF-6342AA5918F2}"/>
              </a:ext>
            </a:extLst>
          </p:cNvPr>
          <p:cNvSpPr>
            <a:spLocks noGrp="1"/>
          </p:cNvSpPr>
          <p:nvPr>
            <p:ph idx="1"/>
          </p:nvPr>
        </p:nvSpPr>
        <p:spPr>
          <a:xfrm>
            <a:off x="1981200" y="1196975"/>
            <a:ext cx="8229600" cy="4929188"/>
          </a:xfrm>
        </p:spPr>
        <p:txBody>
          <a:bodyPr/>
          <a:lstStyle/>
          <a:p>
            <a:pPr>
              <a:defRPr/>
            </a:pPr>
            <a:r>
              <a:rPr lang="en-US" sz="2400" dirty="0"/>
              <a:t>Housing (limited affordable apartment complexes accepting felony backgrounds)</a:t>
            </a:r>
          </a:p>
          <a:p>
            <a:pPr>
              <a:defRPr/>
            </a:pPr>
            <a:r>
              <a:rPr lang="en-US" sz="2400" dirty="0"/>
              <a:t>Transportation (Arlington, Far North Fort Worth-no public transportation-these are areas where companies are located)</a:t>
            </a:r>
          </a:p>
          <a:p>
            <a:pPr>
              <a:defRPr/>
            </a:pPr>
            <a:r>
              <a:rPr lang="en-US" sz="2400" dirty="0"/>
              <a:t>Industries hiring ex-felons are non-traditional jobs for women (i.e. Construction, Logistics, Welding)</a:t>
            </a:r>
          </a:p>
          <a:p>
            <a:pPr>
              <a:defRPr/>
            </a:pPr>
            <a:r>
              <a:rPr lang="en-US" sz="2400" dirty="0"/>
              <a:t>Paying fees to halfway houses, restitution, parole, child support</a:t>
            </a:r>
          </a:p>
          <a:p>
            <a:pPr>
              <a:defRPr/>
            </a:pPr>
            <a:r>
              <a:rPr lang="en-US" sz="2400" dirty="0"/>
              <a:t>Lack of digital literacy skills</a:t>
            </a:r>
          </a:p>
          <a:p>
            <a:pPr>
              <a:defRPr/>
            </a:pPr>
            <a:r>
              <a:rPr lang="en-US" sz="2400" dirty="0"/>
              <a:t>Basic Skills Deficient (TABE remediation to qualify </a:t>
            </a:r>
          </a:p>
          <a:p>
            <a:pPr marL="0" indent="0">
              <a:buNone/>
              <a:defRPr/>
            </a:pPr>
            <a:r>
              <a:rPr lang="en-US" sz="2400" dirty="0"/>
              <a:t>    for training) </a:t>
            </a:r>
          </a:p>
          <a:p>
            <a:pPr marL="0" indent="0">
              <a:buNone/>
              <a:defRPr/>
            </a:pPr>
            <a:endParaRPr lang="en-US" sz="2400" dirty="0"/>
          </a:p>
          <a:p>
            <a:pPr marL="0" indent="0">
              <a:buNone/>
              <a:defRPr/>
            </a:pPr>
            <a:endParaRPr lang="en-US" dirty="0"/>
          </a:p>
        </p:txBody>
      </p:sp>
    </p:spTree>
    <p:extLst>
      <p:ext uri="{BB962C8B-B14F-4D97-AF65-F5344CB8AC3E}">
        <p14:creationId xmlns:p14="http://schemas.microsoft.com/office/powerpoint/2010/main" val="3144504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6FC512D1-0FB5-4FDC-9B27-760D278E4358}"/>
              </a:ext>
            </a:extLst>
          </p:cNvPr>
          <p:cNvSpPr>
            <a:spLocks noGrp="1" noChangeArrowheads="1"/>
          </p:cNvSpPr>
          <p:nvPr>
            <p:ph type="title"/>
          </p:nvPr>
        </p:nvSpPr>
        <p:spPr/>
        <p:txBody>
          <a:bodyPr/>
          <a:lstStyle/>
          <a:p>
            <a:r>
              <a:rPr lang="en-US" altLang="en-US"/>
              <a:t>Present</a:t>
            </a:r>
          </a:p>
        </p:txBody>
      </p:sp>
      <p:sp>
        <p:nvSpPr>
          <p:cNvPr id="26627" name="Content Placeholder 2">
            <a:extLst>
              <a:ext uri="{FF2B5EF4-FFF2-40B4-BE49-F238E27FC236}">
                <a16:creationId xmlns:a16="http://schemas.microsoft.com/office/drawing/2014/main" id="{F8182720-3CD2-470D-8469-184EA91DACFC}"/>
              </a:ext>
            </a:extLst>
          </p:cNvPr>
          <p:cNvSpPr>
            <a:spLocks noGrp="1" noChangeArrowheads="1"/>
          </p:cNvSpPr>
          <p:nvPr>
            <p:ph idx="1"/>
          </p:nvPr>
        </p:nvSpPr>
        <p:spPr>
          <a:xfrm>
            <a:off x="2008188" y="1196976"/>
            <a:ext cx="8229600" cy="4525963"/>
          </a:xfrm>
        </p:spPr>
        <p:txBody>
          <a:bodyPr/>
          <a:lstStyle/>
          <a:p>
            <a:pPr>
              <a:defRPr/>
            </a:pPr>
            <a:r>
              <a:rPr lang="en-US" altLang="en-US" sz="2000" dirty="0"/>
              <a:t>After Next STEP ended in June 2015, the Re-Entry First Stop Center opened in Fort Worth in October 2015.</a:t>
            </a:r>
          </a:p>
          <a:p>
            <a:pPr marL="0" indent="0">
              <a:buNone/>
              <a:defRPr/>
            </a:pPr>
            <a:endParaRPr lang="en-US" altLang="en-US" sz="2000" dirty="0"/>
          </a:p>
          <a:p>
            <a:pPr>
              <a:defRPr/>
            </a:pPr>
            <a:r>
              <a:rPr lang="en-US" altLang="en-US" sz="2000" dirty="0"/>
              <a:t>With the contributions of the Next STEP program, Workforce Solutions for Tarrant County acquired a new grant for re-entry called BEST that started in January 2018.</a:t>
            </a:r>
          </a:p>
          <a:p>
            <a:pPr>
              <a:defRPr/>
            </a:pPr>
            <a:endParaRPr lang="en-US" sz="2000" dirty="0"/>
          </a:p>
          <a:p>
            <a:pPr>
              <a:defRPr/>
            </a:pPr>
            <a:r>
              <a:rPr lang="en-US" sz="2000" dirty="0"/>
              <a:t>The BEST Project </a:t>
            </a:r>
            <a:r>
              <a:rPr lang="en-US" sz="2000" b="1" dirty="0"/>
              <a:t>(Bringing Ex-Offenders Solutions Texas)</a:t>
            </a:r>
            <a:r>
              <a:rPr lang="en-US" sz="2000" dirty="0"/>
              <a:t> is a collaborative project of the </a:t>
            </a:r>
            <a:r>
              <a:rPr lang="en-US" sz="2000" b="1" dirty="0"/>
              <a:t>Reentry First-Stop Center for Tarrant County, Cornerstone Assistance Network, Workforce Solutions of Tarrant County, Pathfinders</a:t>
            </a:r>
            <a:r>
              <a:rPr lang="en-US" sz="2000" dirty="0"/>
              <a:t>, and </a:t>
            </a:r>
            <a:r>
              <a:rPr lang="en-US" sz="2000" b="1" dirty="0"/>
              <a:t>Guinn Healthcare Solutions</a:t>
            </a:r>
            <a:r>
              <a:rPr lang="en-US" sz="2000" dirty="0"/>
              <a:t>.</a:t>
            </a:r>
          </a:p>
          <a:p>
            <a:pPr marL="0" indent="0">
              <a:buNone/>
              <a:defRPr/>
            </a:pPr>
            <a:endParaRPr lang="en-US" altLang="en-US" sz="2000" dirty="0"/>
          </a:p>
        </p:txBody>
      </p:sp>
    </p:spTree>
    <p:extLst>
      <p:ext uri="{BB962C8B-B14F-4D97-AF65-F5344CB8AC3E}">
        <p14:creationId xmlns:p14="http://schemas.microsoft.com/office/powerpoint/2010/main" val="3904526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B5A15DC-508B-4C1C-8952-E4AAE9A03B42}"/>
              </a:ext>
            </a:extLst>
          </p:cNvPr>
          <p:cNvSpPr>
            <a:spLocks noGrp="1" noChangeArrowheads="1"/>
          </p:cNvSpPr>
          <p:nvPr>
            <p:ph type="title"/>
          </p:nvPr>
        </p:nvSpPr>
        <p:spPr/>
        <p:txBody>
          <a:bodyPr/>
          <a:lstStyle/>
          <a:p>
            <a:r>
              <a:rPr lang="en-US" altLang="en-US"/>
              <a:t>Tarrant County AEL Challenges</a:t>
            </a:r>
          </a:p>
        </p:txBody>
      </p:sp>
      <p:sp>
        <p:nvSpPr>
          <p:cNvPr id="29699" name="Content Placeholder 2">
            <a:extLst>
              <a:ext uri="{FF2B5EF4-FFF2-40B4-BE49-F238E27FC236}">
                <a16:creationId xmlns:a16="http://schemas.microsoft.com/office/drawing/2014/main" id="{DB087C87-0A80-4E51-8159-3F1F9E70F27C}"/>
              </a:ext>
            </a:extLst>
          </p:cNvPr>
          <p:cNvSpPr>
            <a:spLocks noGrp="1" noChangeArrowheads="1"/>
          </p:cNvSpPr>
          <p:nvPr>
            <p:ph idx="1"/>
          </p:nvPr>
        </p:nvSpPr>
        <p:spPr/>
        <p:txBody>
          <a:bodyPr/>
          <a:lstStyle/>
          <a:p>
            <a:r>
              <a:rPr lang="en-US" altLang="en-US"/>
              <a:t>Career Pathway Navigators with expertise in ex-offender case management</a:t>
            </a:r>
          </a:p>
          <a:p>
            <a:r>
              <a:rPr lang="en-US" altLang="en-US"/>
              <a:t>Instructors interested and/or able to work with Corrections and Re-Entry classroom instruction</a:t>
            </a:r>
          </a:p>
          <a:p>
            <a:r>
              <a:rPr lang="en-US" altLang="en-US"/>
              <a:t>Bridging past workforce re-entry models into AEL </a:t>
            </a:r>
          </a:p>
        </p:txBody>
      </p:sp>
    </p:spTree>
    <p:extLst>
      <p:ext uri="{BB962C8B-B14F-4D97-AF65-F5344CB8AC3E}">
        <p14:creationId xmlns:p14="http://schemas.microsoft.com/office/powerpoint/2010/main" val="2872614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CD81F14-45DF-4585-8412-CEFEB33EB215}"/>
              </a:ext>
            </a:extLst>
          </p:cNvPr>
          <p:cNvSpPr>
            <a:spLocks noGrp="1" noChangeArrowheads="1"/>
          </p:cNvSpPr>
          <p:nvPr>
            <p:ph type="title"/>
          </p:nvPr>
        </p:nvSpPr>
        <p:spPr/>
        <p:txBody>
          <a:bodyPr/>
          <a:lstStyle/>
          <a:p>
            <a:r>
              <a:rPr lang="en-US" altLang="en-US" sz="2800"/>
              <a:t>AEL Plans for Corrections </a:t>
            </a:r>
            <a:br>
              <a:rPr lang="en-US" altLang="en-US" sz="2800"/>
            </a:br>
            <a:r>
              <a:rPr lang="en-US" altLang="en-US" sz="2800"/>
              <a:t>&amp; </a:t>
            </a:r>
            <a:br>
              <a:rPr lang="en-US" altLang="en-US" sz="2800"/>
            </a:br>
            <a:r>
              <a:rPr lang="en-US" altLang="en-US" sz="2800"/>
              <a:t>Re-Entry</a:t>
            </a:r>
          </a:p>
        </p:txBody>
      </p:sp>
      <p:sp>
        <p:nvSpPr>
          <p:cNvPr id="30723" name="Content Placeholder 2">
            <a:extLst>
              <a:ext uri="{FF2B5EF4-FFF2-40B4-BE49-F238E27FC236}">
                <a16:creationId xmlns:a16="http://schemas.microsoft.com/office/drawing/2014/main" id="{619306FC-1CCE-461D-878C-E647161FE099}"/>
              </a:ext>
            </a:extLst>
          </p:cNvPr>
          <p:cNvSpPr>
            <a:spLocks noGrp="1" noChangeArrowheads="1"/>
          </p:cNvSpPr>
          <p:nvPr>
            <p:ph idx="1"/>
          </p:nvPr>
        </p:nvSpPr>
        <p:spPr/>
        <p:txBody>
          <a:bodyPr/>
          <a:lstStyle/>
          <a:p>
            <a:r>
              <a:rPr lang="en-US" altLang="en-US"/>
              <a:t>Currently AEL in Tarrant County serves two sites in Corrections for HSE, and one Re-Entry site for HSE.</a:t>
            </a:r>
          </a:p>
          <a:p>
            <a:r>
              <a:rPr lang="en-US" altLang="en-US"/>
              <a:t>Future plans are to increase this number and include Case Management from Career Pathway Navigators. As well as seek out an IET program collaboration. </a:t>
            </a:r>
          </a:p>
        </p:txBody>
      </p:sp>
    </p:spTree>
    <p:extLst>
      <p:ext uri="{BB962C8B-B14F-4D97-AF65-F5344CB8AC3E}">
        <p14:creationId xmlns:p14="http://schemas.microsoft.com/office/powerpoint/2010/main" val="950885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5">
            <a:extLst>
              <a:ext uri="{FF2B5EF4-FFF2-40B4-BE49-F238E27FC236}">
                <a16:creationId xmlns:a16="http://schemas.microsoft.com/office/drawing/2014/main" id="{227A108A-C60F-4D5A-A12F-CF9C8CD63F2D}"/>
              </a:ext>
            </a:extLst>
          </p:cNvPr>
          <p:cNvSpPr>
            <a:spLocks noGrp="1" noChangeArrowheads="1"/>
          </p:cNvSpPr>
          <p:nvPr>
            <p:ph type="ctrTitle"/>
          </p:nvPr>
        </p:nvSpPr>
        <p:spPr>
          <a:xfrm>
            <a:off x="1992313" y="476251"/>
            <a:ext cx="8280400" cy="5040313"/>
          </a:xfrm>
        </p:spPr>
        <p:txBody>
          <a:bodyPr anchor="ctr"/>
          <a:lstStyle/>
          <a:p>
            <a:pPr eaLnBrk="1" hangingPunct="1"/>
            <a:br>
              <a:rPr lang="en-US" altLang="en-US" sz="4000">
                <a:solidFill>
                  <a:schemeClr val="tx1"/>
                </a:solidFill>
              </a:rPr>
            </a:br>
            <a:br>
              <a:rPr lang="en-US" altLang="en-US" sz="4000">
                <a:solidFill>
                  <a:schemeClr val="tx1"/>
                </a:solidFill>
              </a:rPr>
            </a:br>
            <a:r>
              <a:rPr lang="en-US" altLang="en-US" sz="4000">
                <a:solidFill>
                  <a:schemeClr val="tx1"/>
                </a:solidFill>
              </a:rPr>
              <a:t>Thank You! </a:t>
            </a:r>
            <a:br>
              <a:rPr lang="en-US" altLang="en-US" sz="4000">
                <a:solidFill>
                  <a:schemeClr val="tx1"/>
                </a:solidFill>
              </a:rPr>
            </a:br>
            <a:r>
              <a:rPr lang="en-US" altLang="en-US" sz="1800">
                <a:solidFill>
                  <a:schemeClr val="tx1"/>
                </a:solidFill>
              </a:rPr>
              <a:t>Christina Mason, Career Pathway Coordinator </a:t>
            </a:r>
            <a:br>
              <a:rPr lang="en-US" altLang="en-US" sz="1800">
                <a:solidFill>
                  <a:schemeClr val="tx1"/>
                </a:solidFill>
              </a:rPr>
            </a:br>
            <a:r>
              <a:rPr lang="en-US" altLang="en-US" sz="1800">
                <a:solidFill>
                  <a:schemeClr val="tx1"/>
                </a:solidFill>
              </a:rPr>
              <a:t>Workforce Solutions for Tarrant County Board</a:t>
            </a:r>
            <a:br>
              <a:rPr lang="en-US" altLang="en-US" sz="1800">
                <a:solidFill>
                  <a:schemeClr val="tx1"/>
                </a:solidFill>
              </a:rPr>
            </a:br>
            <a:r>
              <a:rPr lang="en-US" altLang="en-US" sz="1800">
                <a:solidFill>
                  <a:schemeClr val="tx1"/>
                </a:solidFill>
              </a:rPr>
              <a:t>Christina.Mason@workforcesolutions.net</a:t>
            </a:r>
            <a:br>
              <a:rPr lang="en-US" altLang="en-US" sz="4000">
                <a:solidFill>
                  <a:schemeClr val="tx1"/>
                </a:solidFill>
              </a:rPr>
            </a:br>
            <a:endParaRPr lang="es-ES" altLang="en-US" sz="4000">
              <a:solidFill>
                <a:schemeClr val="tx1"/>
              </a:solidFill>
            </a:endParaRPr>
          </a:p>
        </p:txBody>
      </p:sp>
    </p:spTree>
    <p:extLst>
      <p:ext uri="{BB962C8B-B14F-4D97-AF65-F5344CB8AC3E}">
        <p14:creationId xmlns:p14="http://schemas.microsoft.com/office/powerpoint/2010/main" val="315287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0A3381-F7F9-4A96-B0EC-1CD1A7DD83B7}" type="slidenum">
              <a:rPr lang="en-US">
                <a:solidFill>
                  <a:schemeClr val="tx1"/>
                </a:solidFill>
                <a:latin typeface="Calibri"/>
              </a:rPr>
              <a:pPr/>
              <a:t>6</a:t>
            </a:fld>
            <a:endParaRPr lang="en-US" dirty="0">
              <a:solidFill>
                <a:schemeClr val="tx1"/>
              </a:solidFill>
              <a:latin typeface="Calibri"/>
            </a:endParaRPr>
          </a:p>
        </p:txBody>
      </p:sp>
      <p:sp>
        <p:nvSpPr>
          <p:cNvPr id="3" name="Title 2"/>
          <p:cNvSpPr>
            <a:spLocks noGrp="1"/>
          </p:cNvSpPr>
          <p:nvPr>
            <p:ph type="title" idx="4294967295"/>
          </p:nvPr>
        </p:nvSpPr>
        <p:spPr>
          <a:xfrm>
            <a:off x="987425" y="76200"/>
            <a:ext cx="11204575" cy="685800"/>
          </a:xfrm>
        </p:spPr>
        <p:txBody>
          <a:bodyPr/>
          <a:lstStyle/>
          <a:p>
            <a:pPr algn="ctr"/>
            <a:r>
              <a:rPr lang="en-US" sz="3600" b="1" dirty="0"/>
              <a:t>REENTRY EDUCATION MODEL</a:t>
            </a:r>
          </a:p>
        </p:txBody>
      </p:sp>
      <p:pic>
        <p:nvPicPr>
          <p:cNvPr id="6" name="Picture 2" descr="Diagram of Reentry Education Model"/>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781092" y="1671762"/>
            <a:ext cx="8547652" cy="467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7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8781-9189-45FD-8F7C-9AED57E25F5E}"/>
              </a:ext>
            </a:extLst>
          </p:cNvPr>
          <p:cNvSpPr>
            <a:spLocks noGrp="1"/>
          </p:cNvSpPr>
          <p:nvPr>
            <p:ph type="title"/>
          </p:nvPr>
        </p:nvSpPr>
        <p:spPr/>
        <p:txBody>
          <a:bodyPr/>
          <a:lstStyle/>
          <a:p>
            <a:pPr algn="ctr"/>
            <a:r>
              <a:rPr lang="en-US" sz="3600" b="1" dirty="0">
                <a:solidFill>
                  <a:prstClr val="white"/>
                </a:solidFill>
                <a:latin typeface="Calibri"/>
                <a:ea typeface="+mj-ea"/>
                <a:cs typeface="+mj-cs"/>
              </a:rPr>
              <a:t>Challenges when Serving Justice Involved Participants (In Facilities/Units)</a:t>
            </a:r>
            <a:endParaRPr lang="en-US" dirty="0"/>
          </a:p>
        </p:txBody>
      </p:sp>
      <p:sp>
        <p:nvSpPr>
          <p:cNvPr id="4" name="Text Placeholder 3">
            <a:extLst>
              <a:ext uri="{FF2B5EF4-FFF2-40B4-BE49-F238E27FC236}">
                <a16:creationId xmlns:a16="http://schemas.microsoft.com/office/drawing/2014/main" id="{67A68606-90A4-4B8C-8DF0-0CC8B4E5DFE9}"/>
              </a:ext>
            </a:extLst>
          </p:cNvPr>
          <p:cNvSpPr>
            <a:spLocks noGrp="1"/>
          </p:cNvSpPr>
          <p:nvPr>
            <p:ph type="body" sz="half" idx="2"/>
          </p:nvPr>
        </p:nvSpPr>
        <p:spPr>
          <a:xfrm>
            <a:off x="238539" y="2091194"/>
            <a:ext cx="4452731" cy="4643561"/>
          </a:xfrm>
        </p:spPr>
        <p:txBody>
          <a:bodyPr>
            <a:normAutofit/>
          </a:bodyPr>
          <a:lstStyle/>
          <a:p>
            <a:pPr marL="571500" indent="-571500" algn="l">
              <a:buFont typeface="Arial" panose="020B0604020202020204" pitchFamily="34" charset="0"/>
              <a:buChar char="•"/>
            </a:pPr>
            <a:r>
              <a:rPr lang="en-US" sz="1400" dirty="0"/>
              <a:t>Teachers (geographic location of the unit, requirements of unit for access, finding the right fit)</a:t>
            </a:r>
          </a:p>
          <a:p>
            <a:pPr marL="571500" indent="-571500" algn="l">
              <a:buFont typeface="Arial" panose="020B0604020202020204" pitchFamily="34" charset="0"/>
              <a:buChar char="•"/>
            </a:pPr>
            <a:r>
              <a:rPr lang="en-US" sz="1400" dirty="0"/>
              <a:t>Transient nature of inmates population in certain locations (County Jails)</a:t>
            </a:r>
          </a:p>
          <a:p>
            <a:pPr marL="571500" indent="-571500" algn="l">
              <a:buFont typeface="Arial" panose="020B0604020202020204" pitchFamily="34" charset="0"/>
              <a:buChar char="•"/>
            </a:pPr>
            <a:r>
              <a:rPr lang="en-US" sz="1400" dirty="0"/>
              <a:t>Unit security issues (lockdowns, freezing movement)</a:t>
            </a:r>
          </a:p>
          <a:p>
            <a:pPr marL="571500" indent="-571500" algn="l">
              <a:buFont typeface="Arial" panose="020B0604020202020204" pitchFamily="34" charset="0"/>
              <a:buChar char="•"/>
            </a:pPr>
            <a:r>
              <a:rPr lang="en-US" sz="1400" dirty="0"/>
              <a:t>Lack of Technology inside of facilities due to security concerns</a:t>
            </a:r>
          </a:p>
          <a:p>
            <a:pPr marL="571500" indent="-571500" algn="l">
              <a:buFont typeface="Arial" panose="020B0604020202020204" pitchFamily="34" charset="0"/>
              <a:buChar char="•"/>
            </a:pPr>
            <a:r>
              <a:rPr lang="en-US" sz="1400" dirty="0"/>
              <a:t>Cooperation issues by multiple echelon’s of unit staff</a:t>
            </a:r>
          </a:p>
        </p:txBody>
      </p:sp>
      <p:pic>
        <p:nvPicPr>
          <p:cNvPr id="7" name="Content Placeholder 4" descr="Picture of incarcerated adult males in a class setting.">
            <a:extLst>
              <a:ext uri="{FF2B5EF4-FFF2-40B4-BE49-F238E27FC236}">
                <a16:creationId xmlns:a16="http://schemas.microsoft.com/office/drawing/2014/main" id="{E9E09A84-364C-4295-9DEA-D93A5BD14FAE}"/>
              </a:ext>
            </a:extLst>
          </p:cNvPr>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t="4682" b="4682"/>
          <a:stretch>
            <a:fillRect/>
          </a:stretch>
        </p:blipFill>
        <p:spPr/>
      </p:pic>
      <p:sp>
        <p:nvSpPr>
          <p:cNvPr id="3" name="Slide Number Placeholder 2">
            <a:extLst>
              <a:ext uri="{FF2B5EF4-FFF2-40B4-BE49-F238E27FC236}">
                <a16:creationId xmlns:a16="http://schemas.microsoft.com/office/drawing/2014/main" id="{A20C115A-E6CC-46E2-8DA2-D4D897BD214A}"/>
              </a:ext>
            </a:extLst>
          </p:cNvPr>
          <p:cNvSpPr>
            <a:spLocks noGrp="1"/>
          </p:cNvSpPr>
          <p:nvPr>
            <p:ph type="sldNum" sz="quarter" idx="12"/>
          </p:nvPr>
        </p:nvSpPr>
        <p:spPr/>
        <p:txBody>
          <a:bodyPr/>
          <a:lstStyle/>
          <a:p>
            <a:fld id="{9EE1FB74-2C6E-4D64-9E28-55DA4098E714}"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341534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C20A-39C1-495C-BF2C-FBC40F68C0C7}"/>
              </a:ext>
            </a:extLst>
          </p:cNvPr>
          <p:cNvSpPr>
            <a:spLocks noGrp="1"/>
          </p:cNvSpPr>
          <p:nvPr>
            <p:ph type="title"/>
          </p:nvPr>
        </p:nvSpPr>
        <p:spPr/>
        <p:txBody>
          <a:bodyPr/>
          <a:lstStyle/>
          <a:p>
            <a:pPr algn="ctr"/>
            <a:r>
              <a:rPr lang="en-US" sz="3600" b="1" dirty="0">
                <a:solidFill>
                  <a:prstClr val="white"/>
                </a:solidFill>
                <a:latin typeface="Calibri"/>
                <a:ea typeface="+mj-ea"/>
                <a:cs typeface="+mj-cs"/>
              </a:rPr>
              <a:t>Challenges of Successful Program Implementation</a:t>
            </a:r>
            <a:endParaRPr lang="en-US" dirty="0"/>
          </a:p>
        </p:txBody>
      </p:sp>
      <p:sp>
        <p:nvSpPr>
          <p:cNvPr id="3" name="Content Placeholder 2">
            <a:extLst>
              <a:ext uri="{FF2B5EF4-FFF2-40B4-BE49-F238E27FC236}">
                <a16:creationId xmlns:a16="http://schemas.microsoft.com/office/drawing/2014/main" id="{8F347E5E-25CA-4825-8727-DC907DBD2FD0}"/>
              </a:ext>
            </a:extLst>
          </p:cNvPr>
          <p:cNvSpPr>
            <a:spLocks noGrp="1"/>
          </p:cNvSpPr>
          <p:nvPr>
            <p:ph sz="half" idx="1"/>
          </p:nvPr>
        </p:nvSpPr>
        <p:spPr>
          <a:xfrm>
            <a:off x="680320" y="2336872"/>
            <a:ext cx="4698358" cy="4429687"/>
          </a:xfrm>
        </p:spPr>
        <p:txBody>
          <a:bodyPr/>
          <a:lstStyle/>
          <a:p>
            <a:pPr lvl="0">
              <a:lnSpc>
                <a:spcPct val="100000"/>
              </a:lnSpc>
              <a:spcBef>
                <a:spcPct val="20000"/>
              </a:spcBef>
            </a:pPr>
            <a:r>
              <a:rPr lang="en-US" sz="1800" dirty="0">
                <a:solidFill>
                  <a:srgbClr val="262626">
                    <a:lumMod val="85000"/>
                    <a:lumOff val="15000"/>
                  </a:srgbClr>
                </a:solidFill>
                <a:latin typeface="Calibri"/>
                <a:ea typeface="+mn-ea"/>
                <a:cs typeface="+mn-cs"/>
              </a:rPr>
              <a:t>Lack of Collaboration Efforts (knowledge of needs and services available)</a:t>
            </a:r>
          </a:p>
          <a:p>
            <a:pPr marL="0" lvl="0" indent="0">
              <a:lnSpc>
                <a:spcPct val="100000"/>
              </a:lnSpc>
              <a:spcBef>
                <a:spcPct val="20000"/>
              </a:spcBef>
              <a:buNone/>
            </a:pPr>
            <a:endParaRPr lang="en-US" sz="1800" dirty="0">
              <a:solidFill>
                <a:srgbClr val="262626">
                  <a:lumMod val="85000"/>
                  <a:lumOff val="15000"/>
                </a:srgbClr>
              </a:solidFill>
              <a:latin typeface="Calibri"/>
              <a:ea typeface="+mn-ea"/>
              <a:cs typeface="+mn-cs"/>
            </a:endParaRPr>
          </a:p>
          <a:p>
            <a:pPr lvl="0">
              <a:lnSpc>
                <a:spcPct val="100000"/>
              </a:lnSpc>
              <a:spcBef>
                <a:spcPct val="20000"/>
              </a:spcBef>
            </a:pPr>
            <a:r>
              <a:rPr lang="en-US" sz="1800" dirty="0">
                <a:solidFill>
                  <a:srgbClr val="262626">
                    <a:lumMod val="85000"/>
                    <a:lumOff val="15000"/>
                  </a:srgbClr>
                </a:solidFill>
                <a:latin typeface="Calibri"/>
                <a:ea typeface="+mn-ea"/>
                <a:cs typeface="+mn-cs"/>
              </a:rPr>
              <a:t>Lack of Technology in the facilities due to safety and security measures</a:t>
            </a:r>
          </a:p>
          <a:p>
            <a:pPr marL="0" lvl="0" indent="0">
              <a:lnSpc>
                <a:spcPct val="100000"/>
              </a:lnSpc>
              <a:spcBef>
                <a:spcPct val="20000"/>
              </a:spcBef>
              <a:buNone/>
            </a:pPr>
            <a:endParaRPr lang="en-US" sz="1800" dirty="0">
              <a:solidFill>
                <a:srgbClr val="262626">
                  <a:lumMod val="85000"/>
                  <a:lumOff val="15000"/>
                </a:srgbClr>
              </a:solidFill>
              <a:latin typeface="Calibri"/>
              <a:ea typeface="+mn-ea"/>
              <a:cs typeface="+mn-cs"/>
            </a:endParaRPr>
          </a:p>
          <a:p>
            <a:pPr lvl="0">
              <a:lnSpc>
                <a:spcPct val="100000"/>
              </a:lnSpc>
              <a:spcBef>
                <a:spcPct val="20000"/>
              </a:spcBef>
            </a:pPr>
            <a:r>
              <a:rPr lang="en-US" sz="1800" dirty="0">
                <a:solidFill>
                  <a:srgbClr val="262626">
                    <a:lumMod val="85000"/>
                    <a:lumOff val="15000"/>
                  </a:srgbClr>
                </a:solidFill>
                <a:latin typeface="Calibri"/>
                <a:ea typeface="+mn-ea"/>
                <a:cs typeface="+mn-cs"/>
              </a:rPr>
              <a:t>Funding: not having the resources to find programs in corrections</a:t>
            </a:r>
          </a:p>
          <a:p>
            <a:pPr marL="0" lvl="0" indent="0">
              <a:lnSpc>
                <a:spcPct val="100000"/>
              </a:lnSpc>
              <a:spcBef>
                <a:spcPct val="20000"/>
              </a:spcBef>
              <a:buNone/>
            </a:pPr>
            <a:endParaRPr lang="en-US" sz="1800" dirty="0">
              <a:solidFill>
                <a:srgbClr val="262626">
                  <a:lumMod val="85000"/>
                  <a:lumOff val="15000"/>
                </a:srgbClr>
              </a:solidFill>
              <a:latin typeface="Calibri"/>
              <a:ea typeface="+mn-ea"/>
              <a:cs typeface="+mn-cs"/>
            </a:endParaRPr>
          </a:p>
          <a:p>
            <a:pPr lvl="0">
              <a:lnSpc>
                <a:spcPct val="100000"/>
              </a:lnSpc>
              <a:spcBef>
                <a:spcPct val="20000"/>
              </a:spcBef>
            </a:pPr>
            <a:r>
              <a:rPr lang="en-US" sz="1800" dirty="0">
                <a:solidFill>
                  <a:srgbClr val="262626">
                    <a:lumMod val="85000"/>
                    <a:lumOff val="15000"/>
                  </a:srgbClr>
                </a:solidFill>
                <a:latin typeface="Calibri"/>
                <a:ea typeface="+mn-ea"/>
                <a:cs typeface="+mn-cs"/>
              </a:rPr>
              <a:t>The right instructors for classes: will need to vet teachers for corrections</a:t>
            </a:r>
          </a:p>
          <a:p>
            <a:pPr marL="0" lvl="0" indent="0">
              <a:lnSpc>
                <a:spcPct val="100000"/>
              </a:lnSpc>
              <a:spcBef>
                <a:spcPct val="20000"/>
              </a:spcBef>
              <a:buNone/>
            </a:pPr>
            <a:endParaRPr lang="en-US" sz="1800" dirty="0">
              <a:solidFill>
                <a:srgbClr val="262626">
                  <a:lumMod val="85000"/>
                  <a:lumOff val="15000"/>
                </a:srgbClr>
              </a:solidFill>
              <a:latin typeface="Calibri"/>
              <a:ea typeface="+mn-ea"/>
              <a:cs typeface="+mn-cs"/>
            </a:endParaRPr>
          </a:p>
          <a:p>
            <a:pPr lvl="0">
              <a:lnSpc>
                <a:spcPct val="100000"/>
              </a:lnSpc>
              <a:spcBef>
                <a:spcPct val="20000"/>
              </a:spcBef>
            </a:pPr>
            <a:r>
              <a:rPr lang="en-US" sz="1800" dirty="0">
                <a:solidFill>
                  <a:srgbClr val="262626">
                    <a:lumMod val="85000"/>
                    <a:lumOff val="15000"/>
                  </a:srgbClr>
                </a:solidFill>
                <a:latin typeface="Calibri"/>
                <a:ea typeface="+mn-ea"/>
                <a:cs typeface="+mn-cs"/>
              </a:rPr>
              <a:t>Program variations from facility to facility</a:t>
            </a:r>
          </a:p>
        </p:txBody>
      </p:sp>
      <p:sp>
        <p:nvSpPr>
          <p:cNvPr id="4" name="Content Placeholder 3">
            <a:extLst>
              <a:ext uri="{FF2B5EF4-FFF2-40B4-BE49-F238E27FC236}">
                <a16:creationId xmlns:a16="http://schemas.microsoft.com/office/drawing/2014/main" id="{34E1273F-6817-42D9-9FE0-C1B7AF40F8B1}"/>
              </a:ext>
            </a:extLst>
          </p:cNvPr>
          <p:cNvSpPr>
            <a:spLocks noGrp="1"/>
          </p:cNvSpPr>
          <p:nvPr>
            <p:ph sz="half" idx="2"/>
          </p:nvPr>
        </p:nvSpPr>
        <p:spPr>
          <a:xfrm>
            <a:off x="5594123" y="2336872"/>
            <a:ext cx="4700058" cy="4429687"/>
          </a:xfrm>
        </p:spPr>
        <p:txBody>
          <a:bodyPr/>
          <a:lstStyle/>
          <a:p>
            <a:pPr lvl="0">
              <a:lnSpc>
                <a:spcPct val="100000"/>
              </a:lnSpc>
              <a:spcBef>
                <a:spcPct val="20000"/>
              </a:spcBef>
            </a:pPr>
            <a:r>
              <a:rPr lang="en-US" sz="1800" dirty="0">
                <a:solidFill>
                  <a:srgbClr val="262626"/>
                </a:solidFill>
                <a:latin typeface="Calibri"/>
                <a:ea typeface="+mn-ea"/>
                <a:cs typeface="+mn-cs"/>
              </a:rPr>
              <a:t>Geographical Locations (area of incarceration versus area of home placement)</a:t>
            </a:r>
          </a:p>
          <a:p>
            <a:pPr marL="0" lvl="0" indent="0">
              <a:lnSpc>
                <a:spcPct val="100000"/>
              </a:lnSpc>
              <a:spcBef>
                <a:spcPct val="20000"/>
              </a:spcBef>
              <a:buNone/>
            </a:pPr>
            <a:endParaRPr lang="en-US" sz="1800" dirty="0">
              <a:solidFill>
                <a:srgbClr val="262626"/>
              </a:solidFill>
              <a:latin typeface="Calibri"/>
              <a:ea typeface="+mn-ea"/>
              <a:cs typeface="+mn-cs"/>
            </a:endParaRPr>
          </a:p>
          <a:p>
            <a:pPr lvl="0">
              <a:lnSpc>
                <a:spcPct val="100000"/>
              </a:lnSpc>
              <a:spcBef>
                <a:spcPct val="20000"/>
              </a:spcBef>
            </a:pPr>
            <a:r>
              <a:rPr lang="en-US" sz="1800" dirty="0">
                <a:solidFill>
                  <a:srgbClr val="262626"/>
                </a:solidFill>
                <a:latin typeface="Calibri"/>
                <a:ea typeface="+mn-ea"/>
                <a:cs typeface="+mn-cs"/>
              </a:rPr>
              <a:t>Aligning training in facilities to those recognized in the labor market</a:t>
            </a:r>
          </a:p>
          <a:p>
            <a:pPr marL="0" lvl="0" indent="0">
              <a:lnSpc>
                <a:spcPct val="100000"/>
              </a:lnSpc>
              <a:spcBef>
                <a:spcPct val="20000"/>
              </a:spcBef>
              <a:buNone/>
            </a:pPr>
            <a:endParaRPr lang="en-US" sz="1800" dirty="0">
              <a:solidFill>
                <a:srgbClr val="262626"/>
              </a:solidFill>
              <a:latin typeface="Calibri"/>
              <a:ea typeface="+mn-ea"/>
              <a:cs typeface="+mn-cs"/>
            </a:endParaRPr>
          </a:p>
          <a:p>
            <a:pPr lvl="0">
              <a:lnSpc>
                <a:spcPct val="100000"/>
              </a:lnSpc>
              <a:spcBef>
                <a:spcPct val="20000"/>
              </a:spcBef>
            </a:pPr>
            <a:r>
              <a:rPr lang="en-US" sz="1800" dirty="0">
                <a:solidFill>
                  <a:srgbClr val="262626"/>
                </a:solidFill>
                <a:latin typeface="Calibri"/>
                <a:ea typeface="+mn-ea"/>
                <a:cs typeface="+mn-cs"/>
              </a:rPr>
              <a:t>Lack of support as students are transitioning </a:t>
            </a:r>
          </a:p>
          <a:p>
            <a:pPr marL="0" lvl="0" indent="0">
              <a:lnSpc>
                <a:spcPct val="100000"/>
              </a:lnSpc>
              <a:spcBef>
                <a:spcPct val="20000"/>
              </a:spcBef>
              <a:buNone/>
            </a:pPr>
            <a:endParaRPr lang="en-US" sz="1800" dirty="0">
              <a:solidFill>
                <a:srgbClr val="262626"/>
              </a:solidFill>
              <a:latin typeface="Calibri"/>
              <a:ea typeface="+mn-ea"/>
              <a:cs typeface="+mn-cs"/>
            </a:endParaRPr>
          </a:p>
          <a:p>
            <a:pPr lvl="0">
              <a:lnSpc>
                <a:spcPct val="100000"/>
              </a:lnSpc>
              <a:spcBef>
                <a:spcPct val="20000"/>
              </a:spcBef>
            </a:pPr>
            <a:r>
              <a:rPr lang="en-US" sz="1800" dirty="0">
                <a:solidFill>
                  <a:srgbClr val="262626"/>
                </a:solidFill>
                <a:latin typeface="Calibri"/>
                <a:ea typeface="+mn-ea"/>
                <a:cs typeface="+mn-cs"/>
              </a:rPr>
              <a:t>Fluid populations: students being moved or released without notice</a:t>
            </a:r>
          </a:p>
          <a:p>
            <a:pPr marL="0" lvl="0" indent="0">
              <a:lnSpc>
                <a:spcPct val="100000"/>
              </a:lnSpc>
              <a:spcBef>
                <a:spcPct val="20000"/>
              </a:spcBef>
              <a:buNone/>
            </a:pPr>
            <a:endParaRPr lang="en-US" sz="1800" dirty="0">
              <a:solidFill>
                <a:srgbClr val="262626"/>
              </a:solidFill>
              <a:latin typeface="Calibri"/>
              <a:ea typeface="+mn-ea"/>
              <a:cs typeface="+mn-cs"/>
            </a:endParaRPr>
          </a:p>
          <a:p>
            <a:pPr lvl="0">
              <a:lnSpc>
                <a:spcPct val="100000"/>
              </a:lnSpc>
              <a:spcBef>
                <a:spcPct val="20000"/>
              </a:spcBef>
            </a:pPr>
            <a:r>
              <a:rPr lang="en-US" sz="1800" dirty="0">
                <a:solidFill>
                  <a:srgbClr val="262626"/>
                </a:solidFill>
                <a:latin typeface="Calibri"/>
                <a:ea typeface="+mn-ea"/>
                <a:cs typeface="+mn-cs"/>
              </a:rPr>
              <a:t>Post testing rate reductions as students leave facilities without being post tested</a:t>
            </a:r>
          </a:p>
          <a:p>
            <a:pPr marL="0" indent="0">
              <a:buNone/>
            </a:pPr>
            <a:endParaRPr lang="en-US" dirty="0"/>
          </a:p>
        </p:txBody>
      </p:sp>
      <p:sp>
        <p:nvSpPr>
          <p:cNvPr id="8" name="Slide Number Placeholder 7">
            <a:extLst>
              <a:ext uri="{FF2B5EF4-FFF2-40B4-BE49-F238E27FC236}">
                <a16:creationId xmlns:a16="http://schemas.microsoft.com/office/drawing/2014/main" id="{39644979-9A6A-4C49-B103-BB1EBD13E306}"/>
              </a:ext>
            </a:extLst>
          </p:cNvPr>
          <p:cNvSpPr>
            <a:spLocks noGrp="1"/>
          </p:cNvSpPr>
          <p:nvPr>
            <p:ph type="sldNum" sz="quarter" idx="12"/>
          </p:nvPr>
        </p:nvSpPr>
        <p:spPr/>
        <p:txBody>
          <a:bodyPr/>
          <a:lstStyle/>
          <a:p>
            <a:fld id="{9EE1FB74-2C6E-4D64-9E28-55DA4098E714}"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403776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657" y="715465"/>
            <a:ext cx="10113207" cy="1080938"/>
          </a:xfrm>
        </p:spPr>
        <p:txBody>
          <a:bodyPr/>
          <a:lstStyle/>
          <a:p>
            <a:pPr algn="ctr"/>
            <a:r>
              <a:rPr lang="en-US" dirty="0"/>
              <a:t>Best Practices</a:t>
            </a:r>
          </a:p>
        </p:txBody>
      </p:sp>
      <p:sp>
        <p:nvSpPr>
          <p:cNvPr id="22" name="Text Placeholder 21">
            <a:extLst>
              <a:ext uri="{FF2B5EF4-FFF2-40B4-BE49-F238E27FC236}">
                <a16:creationId xmlns:a16="http://schemas.microsoft.com/office/drawing/2014/main" id="{D8CA2F3D-1ADE-4616-B807-A5CE3A056580}"/>
              </a:ext>
            </a:extLst>
          </p:cNvPr>
          <p:cNvSpPr>
            <a:spLocks noGrp="1"/>
          </p:cNvSpPr>
          <p:nvPr>
            <p:ph type="body" idx="1"/>
          </p:nvPr>
        </p:nvSpPr>
        <p:spPr/>
        <p:txBody>
          <a:bodyPr/>
          <a:lstStyle/>
          <a:p>
            <a:pPr algn="ctr"/>
            <a:r>
              <a:rPr lang="en-US" dirty="0"/>
              <a:t>Collaboration of Services</a:t>
            </a:r>
          </a:p>
        </p:txBody>
      </p:sp>
      <p:pic>
        <p:nvPicPr>
          <p:cNvPr id="2" name="Picture Placeholder 1" descr="Picture of road sign with the word Collaboration.">
            <a:extLst>
              <a:ext uri="{FF2B5EF4-FFF2-40B4-BE49-F238E27FC236}">
                <a16:creationId xmlns:a16="http://schemas.microsoft.com/office/drawing/2014/main" id="{339603DE-3AEE-4657-9372-C2586726F9C7}"/>
              </a:ext>
            </a:extLst>
          </p:cNvPr>
          <p:cNvPicPr>
            <a:picLocks noGrp="1" noChangeAspect="1"/>
          </p:cNvPicPr>
          <p:nvPr>
            <p:ph type="pic" idx="15"/>
          </p:nvPr>
        </p:nvPicPr>
        <p:blipFill>
          <a:blip r:embed="rId3"/>
          <a:srcRect t="26" b="26"/>
          <a:stretch>
            <a:fillRect/>
          </a:stretch>
        </p:blipFill>
        <p:spPr>
          <a:prstGeom prst="rect">
            <a:avLst/>
          </a:prstGeom>
        </p:spPr>
      </p:pic>
      <p:sp>
        <p:nvSpPr>
          <p:cNvPr id="23" name="Text Placeholder 22">
            <a:extLst>
              <a:ext uri="{FF2B5EF4-FFF2-40B4-BE49-F238E27FC236}">
                <a16:creationId xmlns:a16="http://schemas.microsoft.com/office/drawing/2014/main" id="{80B37A6F-6BC7-4FF2-B51E-462701E070CF}"/>
              </a:ext>
            </a:extLst>
          </p:cNvPr>
          <p:cNvSpPr>
            <a:spLocks noGrp="1"/>
          </p:cNvSpPr>
          <p:nvPr>
            <p:ph type="body" sz="quarter" idx="3"/>
          </p:nvPr>
        </p:nvSpPr>
        <p:spPr/>
        <p:txBody>
          <a:bodyPr/>
          <a:lstStyle/>
          <a:p>
            <a:pPr algn="ctr"/>
            <a:r>
              <a:rPr lang="en-US" dirty="0"/>
              <a:t>Instructional Vetting</a:t>
            </a:r>
          </a:p>
        </p:txBody>
      </p:sp>
      <p:sp>
        <p:nvSpPr>
          <p:cNvPr id="24" name="Text Placeholder 23">
            <a:extLst>
              <a:ext uri="{FF2B5EF4-FFF2-40B4-BE49-F238E27FC236}">
                <a16:creationId xmlns:a16="http://schemas.microsoft.com/office/drawing/2014/main" id="{1644F688-A45B-4CC4-9515-74EF029EBE31}"/>
              </a:ext>
            </a:extLst>
          </p:cNvPr>
          <p:cNvSpPr>
            <a:spLocks noGrp="1"/>
          </p:cNvSpPr>
          <p:nvPr>
            <p:ph type="body" sz="quarter" idx="13"/>
          </p:nvPr>
        </p:nvSpPr>
        <p:spPr/>
        <p:txBody>
          <a:bodyPr/>
          <a:lstStyle/>
          <a:p>
            <a:pPr algn="ctr"/>
            <a:r>
              <a:rPr lang="en-US" dirty="0"/>
              <a:t>Targeted Populations</a:t>
            </a:r>
          </a:p>
        </p:txBody>
      </p:sp>
      <p:sp>
        <p:nvSpPr>
          <p:cNvPr id="20" name="Picture Placeholder 18" descr="A sign with the words &quot;The influence of a teacher can never be Erased&quot;.">
            <a:extLst>
              <a:ext uri="{FF2B5EF4-FFF2-40B4-BE49-F238E27FC236}">
                <a16:creationId xmlns:a16="http://schemas.microsoft.com/office/drawing/2014/main" id="{F6F6A94F-DEE9-46E7-B78A-68DFA8295795}"/>
              </a:ext>
            </a:extLst>
          </p:cNvPr>
          <p:cNvSpPr txBox="1">
            <a:spLocks/>
          </p:cNvSpPr>
          <p:nvPr/>
        </p:nvSpPr>
        <p:spPr>
          <a:xfrm>
            <a:off x="581770" y="2336871"/>
            <a:ext cx="3300653" cy="1676402"/>
          </a:xfrm>
          <a:prstGeom prst="roundRect">
            <a:avLst>
              <a:gd name="adj" fmla="val 0"/>
            </a:avLst>
          </a:prstGeom>
          <a:effectLst>
            <a:outerShdw blurRad="50800" dist="50800" dir="5400000" algn="tl" rotWithShape="0">
              <a:srgbClr val="000000">
                <a:alpha val="43000"/>
              </a:srgbClr>
            </a:outerShdw>
          </a:effectLst>
        </p:spPr>
      </p:sp>
      <p:pic>
        <p:nvPicPr>
          <p:cNvPr id="32" name="Picture Placeholder 31" descr="A photo with an eraser that says &quot;The influence of a good teacher can never be erased&quot;.">
            <a:extLst>
              <a:ext uri="{FF2B5EF4-FFF2-40B4-BE49-F238E27FC236}">
                <a16:creationId xmlns:a16="http://schemas.microsoft.com/office/drawing/2014/main" id="{7FFA2DCD-CE90-46C1-BD7F-C1423716A8A0}"/>
              </a:ext>
            </a:extLst>
          </p:cNvPr>
          <p:cNvPicPr>
            <a:picLocks noGrp="1" noChangeAspect="1"/>
          </p:cNvPicPr>
          <p:nvPr>
            <p:ph type="pic" idx="21"/>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1485" b="11485"/>
          <a:stretch>
            <a:fillRect/>
          </a:stretch>
        </p:blipFill>
        <p:spPr>
          <a:prstGeom prst="rect">
            <a:avLst/>
          </a:prstGeom>
        </p:spPr>
      </p:pic>
      <p:pic>
        <p:nvPicPr>
          <p:cNvPr id="33" name="Picture Placeholder 32" descr="Picture of a street sign with the words Opportinity and Career.">
            <a:extLst>
              <a:ext uri="{FF2B5EF4-FFF2-40B4-BE49-F238E27FC236}">
                <a16:creationId xmlns:a16="http://schemas.microsoft.com/office/drawing/2014/main" id="{88C4210A-E374-4726-920E-EBF9117FC50D}"/>
              </a:ext>
            </a:extLst>
          </p:cNvPr>
          <p:cNvPicPr>
            <a:picLocks noGrp="1" noChangeAspect="1"/>
          </p:cNvPicPr>
          <p:nvPr>
            <p:ph type="pic" idx="22"/>
          </p:nvPr>
        </p:nvPicPr>
        <p:blipFill>
          <a:blip r:embed="rId6" cstate="email">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4365" b="14365"/>
          <a:stretch>
            <a:fillRect/>
          </a:stretch>
        </p:blipFill>
        <p:spPr>
          <a:prstGeom prst="rect">
            <a:avLst/>
          </a:prstGeom>
        </p:spPr>
      </p:pic>
      <p:sp>
        <p:nvSpPr>
          <p:cNvPr id="34" name="Slide Number Placeholder 33">
            <a:extLst>
              <a:ext uri="{FF2B5EF4-FFF2-40B4-BE49-F238E27FC236}">
                <a16:creationId xmlns:a16="http://schemas.microsoft.com/office/drawing/2014/main" id="{564FD1F0-0878-4925-A7F8-519B91E586EA}"/>
              </a:ext>
            </a:extLst>
          </p:cNvPr>
          <p:cNvSpPr>
            <a:spLocks noGrp="1"/>
          </p:cNvSpPr>
          <p:nvPr>
            <p:ph type="sldNum" sz="quarter" idx="12"/>
          </p:nvPr>
        </p:nvSpPr>
        <p:spPr/>
        <p:txBody>
          <a:bodyPr/>
          <a:lstStyle/>
          <a:p>
            <a:fld id="{9EE1FB74-2C6E-4D64-9E28-55DA4098E714}"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22324981"/>
      </p:ext>
    </p:extLst>
  </p:cSld>
  <p:clrMapOvr>
    <a:masterClrMapping/>
  </p:clrMapOvr>
</p:sld>
</file>

<file path=ppt/theme/theme1.xml><?xml version="1.0" encoding="utf-8"?>
<a:theme xmlns:a="http://schemas.openxmlformats.org/drawingml/2006/main" name="Berli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working template" id="{E93188FF-ABBF-4175-BD0C-58BBB23381C9}" vid="{BE0FCF59-B90C-4BE3-9C13-0E24E2BC5E63}"/>
    </a:ext>
  </a:extLst>
</a:theme>
</file>

<file path=ppt/theme/theme2.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4.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TWC Accessible Cities</Template>
  <TotalTime>185</TotalTime>
  <Words>3116</Words>
  <Application>Microsoft Office PowerPoint</Application>
  <PresentationFormat>Widescreen</PresentationFormat>
  <Paragraphs>456</Paragraphs>
  <Slides>55</Slides>
  <Notes>13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55</vt:i4>
      </vt:variant>
    </vt:vector>
  </HeadingPairs>
  <TitlesOfParts>
    <vt:vector size="70" baseType="lpstr">
      <vt:lpstr>Arial</vt:lpstr>
      <vt:lpstr>Arial Black</vt:lpstr>
      <vt:lpstr>Bauhaus 93</vt:lpstr>
      <vt:lpstr>Calibri</vt:lpstr>
      <vt:lpstr>Century Gothic</vt:lpstr>
      <vt:lpstr>Euphemia</vt:lpstr>
      <vt:lpstr>Plantagenet Cherokee</vt:lpstr>
      <vt:lpstr>Trebuchet MS</vt:lpstr>
      <vt:lpstr>Verdana</vt:lpstr>
      <vt:lpstr>Wingdings</vt:lpstr>
      <vt:lpstr>Wingdings 2</vt:lpstr>
      <vt:lpstr>Berlin</vt:lpstr>
      <vt:lpstr>Perception</vt:lpstr>
      <vt:lpstr>Academic Literature 16x9</vt:lpstr>
      <vt:lpstr>Diseño predeterminado</vt:lpstr>
      <vt:lpstr> </vt:lpstr>
      <vt:lpstr> OBJECTIVES </vt:lpstr>
      <vt:lpstr>WIOA TITLE II</vt:lpstr>
      <vt:lpstr>WHAT ARE REENTRY SERVICES</vt:lpstr>
      <vt:lpstr>AEL Activities Delivered Under Corrections</vt:lpstr>
      <vt:lpstr>REENTRY EDUCATION MODEL</vt:lpstr>
      <vt:lpstr>Challenges when Serving Justice Involved Participants (In Facilities/Units)</vt:lpstr>
      <vt:lpstr>Challenges of Successful Program Implementation</vt:lpstr>
      <vt:lpstr>Best Practices</vt:lpstr>
      <vt:lpstr>Best Practices</vt:lpstr>
      <vt:lpstr>AEL GRANTEES BRANCHING OUT IN CORRECTIONS </vt:lpstr>
      <vt:lpstr>QUESTIONS?</vt:lpstr>
      <vt:lpstr>Helpful Resources to Reentry</vt:lpstr>
      <vt:lpstr>Corrections in Adult Education</vt:lpstr>
      <vt:lpstr>Students Served</vt:lpstr>
      <vt:lpstr>Best Practices</vt:lpstr>
      <vt:lpstr>Distance Learning</vt:lpstr>
      <vt:lpstr>Distance Learning</vt:lpstr>
      <vt:lpstr>Corrections Struggles</vt:lpstr>
      <vt:lpstr>Corrections Struggles </vt:lpstr>
      <vt:lpstr>Thank you!</vt:lpstr>
      <vt:lpstr>VICTORIA COLLEGE CORRECTIONS</vt:lpstr>
      <vt:lpstr>The Myths and The Reality</vt:lpstr>
      <vt:lpstr>What Does She Know?</vt:lpstr>
      <vt:lpstr>With 7-14% of our total enrollment as Corrections, Why Not?</vt:lpstr>
      <vt:lpstr>We don’t have to provide services here, so why?</vt:lpstr>
      <vt:lpstr>In our Area…..</vt:lpstr>
      <vt:lpstr>Finding the Right Fit and Where to Begin</vt:lpstr>
      <vt:lpstr>VICTORIA COLLEGE CORRECTIONS</vt:lpstr>
      <vt:lpstr>Workforce Solutions for  Tarrant County</vt:lpstr>
      <vt:lpstr>Tarrant County </vt:lpstr>
      <vt:lpstr>After Project RIO Ended…</vt:lpstr>
      <vt:lpstr>Next STEP</vt:lpstr>
      <vt:lpstr>Services Provided</vt:lpstr>
      <vt:lpstr>Who Was Eligible?  </vt:lpstr>
      <vt:lpstr>Random Assignment</vt:lpstr>
      <vt:lpstr>Recruitment &amp; Outreach</vt:lpstr>
      <vt:lpstr>Re-Entry Model</vt:lpstr>
      <vt:lpstr>Re-Entry Model (cont’d)</vt:lpstr>
      <vt:lpstr>Financial Incentives</vt:lpstr>
      <vt:lpstr>What were the results? </vt:lpstr>
      <vt:lpstr>What were the results? </vt:lpstr>
      <vt:lpstr>Types of Job Training  Most In-Demand</vt:lpstr>
      <vt:lpstr>Types of Industries Subsidized Jobs </vt:lpstr>
      <vt:lpstr>Demographics </vt:lpstr>
      <vt:lpstr>Demographics</vt:lpstr>
      <vt:lpstr>Demographics</vt:lpstr>
      <vt:lpstr>Most Common Types of Offenses</vt:lpstr>
      <vt:lpstr>Staff </vt:lpstr>
      <vt:lpstr>Partner Organizations</vt:lpstr>
      <vt:lpstr>Challenges</vt:lpstr>
      <vt:lpstr>Present</vt:lpstr>
      <vt:lpstr>Tarrant County AEL Challenges</vt:lpstr>
      <vt:lpstr>AEL Plans for Corrections  &amp;  Re-Entry</vt:lpstr>
      <vt:lpstr>  Thank You!  Christina Mason, Career Pathway Coordinator  Workforce Solutions for Tarrant County Board Christina.Mason@workforcesolutions.net </vt:lpstr>
    </vt:vector>
  </TitlesOfParts>
  <Company>Texas Workforce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Moore,Veronica M</dc:creator>
  <cp:lastModifiedBy>Goyco, Jorge A</cp:lastModifiedBy>
  <cp:revision>25</cp:revision>
  <dcterms:created xsi:type="dcterms:W3CDTF">2018-06-18T20:17:38Z</dcterms:created>
  <dcterms:modified xsi:type="dcterms:W3CDTF">2021-02-24T14:47:44Z</dcterms:modified>
</cp:coreProperties>
</file>