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0" r:id="rId5"/>
    <p:sldId id="267" r:id="rId6"/>
    <p:sldId id="26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6" userDrawn="1">
          <p15:clr>
            <a:srgbClr val="A4A3A4"/>
          </p15:clr>
        </p15:guide>
        <p15:guide id="2" orient="horz" pos="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89636" autoAdjust="0"/>
  </p:normalViewPr>
  <p:slideViewPr>
    <p:cSldViewPr snapToGrid="0">
      <p:cViewPr>
        <p:scale>
          <a:sx n="66" d="100"/>
          <a:sy n="66" d="100"/>
        </p:scale>
        <p:origin x="852" y="840"/>
      </p:cViewPr>
      <p:guideLst>
        <p:guide pos="696"/>
        <p:guide orient="horz" pos="792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1980" y="78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1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5C660-49BD-406E-8B2A-A7EA2B008CB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9" y="3521076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4FD2B-1B3A-4BC7-B6A9-C8DF56D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5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1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4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6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5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6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D2B-1B3A-4BC7-B6A9-C8DF56D93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5B565-8C41-4DEB-8F2D-B46C90C61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4FAEA0-ED13-4B5E-99FF-878C51907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2F3DF0-7956-4FD6-8636-331B83DF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14A2C7-EADF-4862-B110-BE08BED1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611498-20CF-4467-9DBD-0B1C6164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0922F-23FB-4069-B68B-A33CE866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1877D0E-60A6-4A02-863D-5188DFF26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80552D-B30A-406E-AC63-3A6B48514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597568-50A8-4F3D-9F8B-C088BB89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DDBD91-375C-446F-A2D6-EE399C96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22081-69A2-4C03-BCE0-B5016E4C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F9082-9B86-4490-BCE2-E6A05B54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EFAABA-52C6-4480-934E-1FBCABD5D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DB6695-BAFB-4133-AF40-3F8DCE9D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A09081-7313-429D-829A-E1A5CBEC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450029-CE4F-40E6-956F-6469C8D2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54EEA5-F0EF-46CC-B00B-0A6AEC988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9E06D4-3D33-492E-AD66-9A901972C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C2623D-8849-4F9D-A7F6-D88FA3D7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990210-2761-45C6-908C-6012B398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C69DAB-34B3-46FF-8F56-FA3CCDAA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07A86-82A0-461B-8843-F3922816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45E5B-A71A-44F1-B248-359A5EB5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2B724D-827B-4896-BBC0-CC85511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A21F38-9E48-4830-841C-D47EE125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14E522-7410-4FAF-98B6-60178E07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A757A-8FAD-48FA-AFC3-95943BDD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1F86A8-8513-409E-9D01-A0174C00B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5A1AEC-E310-486F-AF73-8BB651EA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94D0D5-86CD-4E38-AA63-7D921248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2DEB92-6693-440B-840D-29DB152E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462E3-9690-41E3-9F56-E3D8313D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A3627-3841-4C5E-BD1D-81393EE44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37DB1F-0136-49B1-9B16-056D13309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40D03A-BABB-4293-84D9-23A80BA6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434050-07DC-44FF-BF8F-608B5DAE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F42E37-C306-4247-B7AC-FEDF1682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F1D32-E797-4BE0-8AC1-4B9A4B49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2CC165-0C5A-4D4B-8771-C8E3CA895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78E28B-625D-401D-96A8-EAE748DF6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12439B-AC34-4C48-BDF5-B3B222700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4F78C2-F1B1-4026-85B5-C929B9157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506136-F2D9-4C7C-AE78-EF07848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5B05D2-88B4-4F1C-8197-AADFE99C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D83BBD-AC7B-401B-A8B8-82151518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6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F18AF-16AC-4290-8079-5B7B389A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F3A01E-0715-4E60-B1F9-DF746D94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630036-1D0E-4919-8FC4-12C6873B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97C6FC-95B6-47D8-B5AC-0C78233A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7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79C9A0B-BF1C-48F8-AC70-20B7EA88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EB9133-7611-4525-9634-46D1E896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62ED9-4562-46E7-ABEF-E6E1FF9B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5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2288" y="755650"/>
            <a:ext cx="4694237" cy="25479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5175" y="5327650"/>
            <a:ext cx="4451350" cy="1400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389313" y="3492500"/>
            <a:ext cx="1930400" cy="10747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0B3DB-236C-48F3-97F6-1FB06ECE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DABC0D-0703-49F9-AF6A-256987F3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5C219F-6702-4139-9E1D-FA83D24CC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72ECF1-24DB-41C4-B4C1-8C5DD183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36587F-B2DB-4F6A-BB86-FBC15422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E43846-8C50-413E-ACD7-565BBB1F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318639-A1E7-4941-B837-AF4409DB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5C11AA-EAEA-4F10-95ED-6AC9DABDA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5FA9D1-2456-4BB2-A7E5-41F914A5C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FA48-58BF-45F6-B1B0-F32D8061BF0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94C5AB-74B9-4388-BF89-F32AF4208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EAFC82-DEB0-4FD0-B587-ECAEE7EA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089A-BE70-4E68-8282-11E8EDB8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3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meone@tyson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ttps://login.tyson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C0040-3ADB-4D16-806E-835052853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647" y="1600200"/>
            <a:ext cx="9144000" cy="1195834"/>
          </a:xfrm>
        </p:spPr>
        <p:txBody>
          <a:bodyPr>
            <a:normAutofit fontScale="90000"/>
          </a:bodyPr>
          <a:lstStyle/>
          <a:p>
            <a:r>
              <a:rPr lang="en-US" sz="9800" b="1" dirty="0">
                <a:solidFill>
                  <a:schemeClr val="accent1"/>
                </a:solidFill>
              </a:rPr>
              <a:t>Symbols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E7B0D5-1238-402B-8C60-C247FA7D5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. , ? ! $ @ / # *</a:t>
            </a:r>
          </a:p>
        </p:txBody>
      </p:sp>
    </p:spTree>
    <p:extLst>
      <p:ext uri="{BB962C8B-B14F-4D97-AF65-F5344CB8AC3E}">
        <p14:creationId xmlns:p14="http://schemas.microsoft.com/office/powerpoint/2010/main" val="19131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68" y="355293"/>
            <a:ext cx="8713838" cy="4216707"/>
          </a:xfrm>
        </p:spPr>
        <p:txBody>
          <a:bodyPr>
            <a:normAutofit/>
          </a:bodyPr>
          <a:lstStyle/>
          <a:p>
            <a:pPr marL="0" indent="0">
              <a:spcAft>
                <a:spcPts val="6100"/>
              </a:spcAft>
              <a:buNone/>
            </a:pPr>
            <a:r>
              <a:rPr lang="en-US" sz="5400" dirty="0"/>
              <a:t>Dollar Sign </a:t>
            </a:r>
            <a:r>
              <a:rPr lang="en-US" sz="5400" dirty="0" smtClean="0"/>
              <a:t>$</a:t>
            </a:r>
            <a:endParaRPr lang="en-US" sz="5400" dirty="0"/>
          </a:p>
          <a:p>
            <a:pPr marL="0" indent="0">
              <a:spcAft>
                <a:spcPts val="6100"/>
              </a:spcAft>
              <a:buNone/>
            </a:pPr>
            <a:r>
              <a:rPr lang="en-US" sz="5400" dirty="0"/>
              <a:t>We use a dollar sign for prices</a:t>
            </a:r>
            <a:r>
              <a:rPr lang="en-US" sz="5400" dirty="0" smtClean="0"/>
              <a:t>.</a:t>
            </a:r>
            <a:endParaRPr lang="en-US" sz="5400" dirty="0"/>
          </a:p>
          <a:p>
            <a:pPr marL="0" indent="0">
              <a:buNone/>
            </a:pPr>
            <a:r>
              <a:rPr lang="en-US" sz="5400" dirty="0"/>
              <a:t>The computer is </a:t>
            </a:r>
            <a:r>
              <a:rPr lang="en-US" sz="5400" dirty="0">
                <a:highlight>
                  <a:srgbClr val="FFFF00"/>
                </a:highlight>
              </a:rPr>
              <a:t>$</a:t>
            </a:r>
            <a:r>
              <a:rPr lang="en-US" sz="5400" dirty="0"/>
              <a:t>900</a:t>
            </a:r>
            <a:r>
              <a:rPr lang="en-US" sz="5400" dirty="0" smtClean="0"/>
              <a:t>.</a:t>
            </a:r>
            <a:endParaRPr lang="en-US" sz="5400" dirty="0">
              <a:highlight>
                <a:srgbClr val="FFFF00"/>
              </a:highlight>
            </a:endParaRPr>
          </a:p>
        </p:txBody>
      </p:sp>
      <p:pic>
        <p:nvPicPr>
          <p:cNvPr id="5" name="Picture 4" descr="An illustration shows a 3 D human stick figure pointing at a laptop. The laptop screen reads, on sale! 900 dollars.&#10;"/>
          <p:cNvPicPr>
            <a:picLocks noChangeAspect="1"/>
          </p:cNvPicPr>
          <p:nvPr/>
        </p:nvPicPr>
        <p:blipFill rotWithShape="1">
          <a:blip r:embed="rId3"/>
          <a:srcRect l="3051" t="2351" r="6764" b="7449"/>
          <a:stretch/>
        </p:blipFill>
        <p:spPr>
          <a:xfrm>
            <a:off x="5299587" y="2143432"/>
            <a:ext cx="6872748" cy="47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6214" y="314325"/>
            <a:ext cx="10917237" cy="111442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Number sign #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We use a number sign with numbers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13" name="Picture 12" descr="An illustration of a phone's dial pad shows numbers 1 to 9 in three rows. The fourth row shows an asterisk, zero, and a hash symbol. The bottom of the keypad has a dial button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25" y="1896175"/>
            <a:ext cx="4322439" cy="37371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01276" y="5713689"/>
            <a:ext cx="4843482" cy="10187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highlight>
                  <a:srgbClr val="FFFF00"/>
                </a:highlight>
              </a:rPr>
              <a:t>#</a:t>
            </a:r>
            <a:r>
              <a:rPr lang="en-US" sz="3600" dirty="0"/>
              <a:t>1. On the phone, we call it the “pound sign.”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7" name="Picture 16" descr="A screenshot of a Twitter post shows a text followed by three photos. The bottom of the text shows, a hashtag that reads, hash Tyson Communities hash Raising Expectations hash Tyson foods.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56162"/>
            <a:ext cx="5669771" cy="397493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890532" y="5708847"/>
            <a:ext cx="4391129" cy="11354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highlight>
                  <a:srgbClr val="FFFF00"/>
                </a:highlight>
              </a:rPr>
              <a:t>#</a:t>
            </a:r>
            <a:r>
              <a:rPr lang="en-US" sz="3600" dirty="0"/>
              <a:t>2. In social media, we call it a “hash tag.”</a:t>
            </a:r>
          </a:p>
        </p:txBody>
      </p:sp>
    </p:spTree>
    <p:extLst>
      <p:ext uri="{BB962C8B-B14F-4D97-AF65-F5344CB8AC3E}">
        <p14:creationId xmlns:p14="http://schemas.microsoft.com/office/powerpoint/2010/main" val="401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344" y="285149"/>
            <a:ext cx="8536912" cy="22439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Star or asterisk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/>
              <a:t>A star symbol tells you to look for more information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4" name="Picture 3" descr="The first line of a screenshot shows an asterisk symbol followed by the text, Name, and an empty box. The second line below the box shows an asterisk symbol, followed by the text &quot;this information is required.&quot; The asterisk symbol from the first line points at the asterisk symbol in the second line.&#10;"/>
          <p:cNvPicPr>
            <a:picLocks noChangeAspect="1"/>
          </p:cNvPicPr>
          <p:nvPr/>
        </p:nvPicPr>
        <p:blipFill rotWithShape="1">
          <a:blip r:embed="rId3"/>
          <a:srcRect t="36824" b="11187"/>
          <a:stretch/>
        </p:blipFill>
        <p:spPr>
          <a:xfrm>
            <a:off x="531615" y="2699466"/>
            <a:ext cx="9175275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022" y="278178"/>
            <a:ext cx="8124930" cy="51680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  <a:buNone/>
            </a:pPr>
            <a:r>
              <a:rPr lang="en-US" sz="5400" dirty="0"/>
              <a:t>At Sign </a:t>
            </a:r>
            <a:r>
              <a:rPr lang="en-US" sz="5400" dirty="0" smtClean="0"/>
              <a:t>@</a:t>
            </a:r>
            <a:endParaRPr lang="en-US" sz="5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300"/>
              </a:spcAft>
              <a:buNone/>
            </a:pPr>
            <a:r>
              <a:rPr lang="en-US" sz="5400" dirty="0"/>
              <a:t>We use the at sign in emails</a:t>
            </a:r>
            <a:r>
              <a:rPr lang="en-US" sz="5400" dirty="0" smtClean="0"/>
              <a:t>.</a:t>
            </a:r>
            <a:endParaRPr lang="en-US" sz="5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My email address is </a:t>
            </a:r>
            <a:r>
              <a:rPr lang="en-US" sz="5400" dirty="0">
                <a:hlinkClick r:id="rId3" tooltip="Email address: someone at tyson dot com."/>
              </a:rPr>
              <a:t>someone</a:t>
            </a:r>
            <a:r>
              <a:rPr lang="en-US" sz="5400" dirty="0">
                <a:highlight>
                  <a:srgbClr val="FFFF00"/>
                </a:highlight>
                <a:hlinkClick r:id="rId3" tooltip="Email address: someone at tyson dot com."/>
              </a:rPr>
              <a:t>@</a:t>
            </a:r>
            <a:r>
              <a:rPr lang="en-US" sz="5400" dirty="0">
                <a:hlinkClick r:id="rId3" tooltip="Email address: someone at tyson dot com."/>
              </a:rPr>
              <a:t>tyson.com</a:t>
            </a:r>
            <a:r>
              <a:rPr lang="en-US" sz="5400" dirty="0" smtClean="0"/>
              <a:t>.</a:t>
            </a:r>
            <a:endParaRPr lang="en-US" sz="5400" dirty="0">
              <a:highlight>
                <a:srgbClr val="FFFF00"/>
              </a:highlight>
            </a:endParaRPr>
          </a:p>
        </p:txBody>
      </p:sp>
      <p:pic>
        <p:nvPicPr>
          <p:cNvPr id="4" name="Picture 3" descr="An email envelope icon.&#10;">
            <a:extLst>
              <a:ext uri="{FF2B5EF4-FFF2-40B4-BE49-F238E27FC236}">
                <a16:creationId xmlns:a16="http://schemas.microsoft.com/office/drawing/2014/main" xmlns="" id="{8AC688B9-E15F-4FFB-85A6-E7205E9701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6"/>
          <a:stretch/>
        </p:blipFill>
        <p:spPr>
          <a:xfrm>
            <a:off x="7391400" y="1184856"/>
            <a:ext cx="4800600" cy="56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8" name="Picture 7" descr="An illustration shows the use of forward slashes in U R Ls. A screenshot shows the login page of the Tyson website. The website U R L reads, h t t p s colon double forward slashes login dot Tyson dot com.&#10;"/>
          <p:cNvPicPr>
            <a:picLocks noChangeAspect="1"/>
          </p:cNvPicPr>
          <p:nvPr/>
        </p:nvPicPr>
        <p:blipFill rotWithShape="1">
          <a:blip r:embed="rId3"/>
          <a:srcRect l="6631"/>
          <a:stretch/>
        </p:blipFill>
        <p:spPr>
          <a:xfrm>
            <a:off x="10048" y="0"/>
            <a:ext cx="7348664" cy="46211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8712" y="314885"/>
            <a:ext cx="4427136" cy="25554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We use slashes in web addresses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87" y="4632133"/>
            <a:ext cx="9505741" cy="710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Log on at </a:t>
            </a:r>
            <a:r>
              <a:rPr lang="en-US" sz="5400" dirty="0">
                <a:hlinkClick r:id="rId4" tooltip="Tyson login website."/>
              </a:rPr>
              <a:t>https</a:t>
            </a:r>
            <a:r>
              <a:rPr lang="en-US" sz="5400" dirty="0">
                <a:highlight>
                  <a:srgbClr val="FFFF00"/>
                </a:highlight>
                <a:hlinkClick r:id="rId4" tooltip="Tyson login website."/>
              </a:rPr>
              <a:t>://</a:t>
            </a:r>
            <a:r>
              <a:rPr lang="en-US" sz="5400" dirty="0" smtClean="0">
                <a:hlinkClick r:id="rId4" tooltip="Tyson login website."/>
              </a:rPr>
              <a:t>login.tyson.com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53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285" y="629877"/>
            <a:ext cx="4246266" cy="827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/>
              <a:t>. , ? ! $ @ / # </a:t>
            </a:r>
            <a:r>
              <a:rPr lang="en-US" sz="5400" dirty="0" smtClean="0"/>
              <a:t>*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153" y="3724762"/>
            <a:ext cx="3554604" cy="25554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We also use symbols in passwords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6" name="Picture 5" descr="A pair of hands type the password on a laptop. The password reads, 2 Day exclamation mark at symbol m 0 k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751" y="715639"/>
            <a:ext cx="6852498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043DB-D253-5361-1CF7-84DBAFF1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6243F-DD7D-C2F9-03B8-19E81432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9600" baseline="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438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043DB-D253-5361-1CF7-84DBAFF1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6243F-DD7D-C2F9-03B8-19E81432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5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0" y="3311525"/>
            <a:ext cx="3390900" cy="1146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Period</a:t>
            </a:r>
          </a:p>
        </p:txBody>
      </p:sp>
      <p:pic>
        <p:nvPicPr>
          <p:cNvPr id="6" name="Picture 5" descr="Period">
            <a:extLst>
              <a:ext uri="{FF2B5EF4-FFF2-40B4-BE49-F238E27FC236}">
                <a16:creationId xmlns:a16="http://schemas.microsoft.com/office/drawing/2014/main" xmlns="" id="{8C4A4162-D798-6509-BCAB-0DB0790A8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906" y="4001294"/>
            <a:ext cx="542925" cy="438150"/>
          </a:xfrm>
          <a:prstGeom prst="rect">
            <a:avLst/>
          </a:prstGeom>
        </p:spPr>
      </p:pic>
      <p:pic>
        <p:nvPicPr>
          <p:cNvPr id="8" name="Picture 7" descr="Two arrow icons each facing left and right.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406" y="3761201"/>
            <a:ext cx="2103302" cy="70719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9525" y="3413919"/>
            <a:ext cx="2209800" cy="1289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dirty="0"/>
              <a:t>Dot</a:t>
            </a:r>
          </a:p>
        </p:txBody>
      </p:sp>
      <p:pic>
        <p:nvPicPr>
          <p:cNvPr id="7" name="Picture 6" descr="Dot">
            <a:extLst>
              <a:ext uri="{FF2B5EF4-FFF2-40B4-BE49-F238E27FC236}">
                <a16:creationId xmlns:a16="http://schemas.microsoft.com/office/drawing/2014/main" xmlns="" id="{51F42EF0-3DAC-AF98-4677-8FCF13C69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537" y="4001294"/>
            <a:ext cx="5429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914400"/>
            <a:ext cx="11258550" cy="82391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n-lt"/>
              </a:rPr>
              <a:t>A period goes at the end of a sentence</a:t>
            </a:r>
            <a:r>
              <a:rPr lang="en-US" sz="5400" dirty="0">
                <a:highlight>
                  <a:srgbClr val="FFFF00"/>
                </a:highlight>
                <a:latin typeface="+mn-lt"/>
              </a:rPr>
              <a:t>.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7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76300"/>
            <a:ext cx="11087100" cy="90011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n-lt"/>
              </a:rPr>
              <a:t>We say dot when it is in a web address.</a:t>
            </a:r>
          </a:p>
        </p:txBody>
      </p:sp>
      <p:pic>
        <p:nvPicPr>
          <p:cNvPr id="4" name="Picture 3" descr="A screenshot shows a refresh button, a home button, and an address bar. The below row shows the Tyson logo followed by the text Tyson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112872"/>
            <a:ext cx="11772396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153"/>
            <a:ext cx="6027549" cy="595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349627"/>
            <a:ext cx="8124825" cy="5178425"/>
          </a:xfrm>
        </p:spPr>
        <p:txBody>
          <a:bodyPr>
            <a:noAutofit/>
          </a:bodyPr>
          <a:lstStyle/>
          <a:p>
            <a:pPr marL="0" indent="0">
              <a:spcAft>
                <a:spcPts val="5500"/>
              </a:spcAft>
              <a:buNone/>
            </a:pPr>
            <a:r>
              <a:rPr lang="en-US" sz="5400" dirty="0"/>
              <a:t>Question Mark </a:t>
            </a:r>
            <a:r>
              <a:rPr lang="en-US" sz="5400" dirty="0" smtClean="0"/>
              <a:t>?</a:t>
            </a:r>
            <a:endParaRPr lang="en-US" sz="5400" dirty="0"/>
          </a:p>
          <a:p>
            <a:pPr marL="0" indent="0">
              <a:lnSpc>
                <a:spcPct val="100000"/>
              </a:lnSpc>
              <a:spcAft>
                <a:spcPts val="6100"/>
              </a:spcAft>
              <a:buNone/>
            </a:pPr>
            <a:r>
              <a:rPr lang="en-US" sz="5400" dirty="0"/>
              <a:t>We use a question mark at the end of a question</a:t>
            </a:r>
            <a:r>
              <a:rPr lang="en-US" sz="5400" dirty="0" smtClean="0"/>
              <a:t>.</a:t>
            </a:r>
            <a:endParaRPr lang="en-US" sz="5400" dirty="0"/>
          </a:p>
          <a:p>
            <a:pPr marL="0" indent="0">
              <a:buNone/>
            </a:pPr>
            <a:r>
              <a:rPr lang="en-US" sz="5400" dirty="0"/>
              <a:t>Can you please repeat that</a:t>
            </a:r>
            <a:r>
              <a:rPr lang="en-US" sz="5400" dirty="0" smtClean="0">
                <a:highlight>
                  <a:srgbClr val="FFFF00"/>
                </a:highlight>
              </a:rPr>
              <a:t>?</a:t>
            </a:r>
            <a:endParaRPr lang="en-US" sz="5400" dirty="0">
              <a:highlight>
                <a:srgbClr val="FFFF00"/>
              </a:highlight>
            </a:endParaRPr>
          </a:p>
        </p:txBody>
      </p:sp>
      <p:pic>
        <p:nvPicPr>
          <p:cNvPr id="5" name="Picture 4" descr="Clipart of a woman in formal attire sitting on the dot of a question-mark symbol.&#10;">
            <a:extLst>
              <a:ext uri="{FF2B5EF4-FFF2-40B4-BE49-F238E27FC236}">
                <a16:creationId xmlns:a16="http://schemas.microsoft.com/office/drawing/2014/main" xmlns="" id="{F5B3F0B4-CC75-4FCE-954A-A569A0B660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"/>
          <a:stretch/>
        </p:blipFill>
        <p:spPr>
          <a:xfrm>
            <a:off x="8420100" y="283336"/>
            <a:ext cx="3771900" cy="62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288925"/>
            <a:ext cx="904875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5400"/>
              </a:spcAft>
              <a:buNone/>
            </a:pPr>
            <a:r>
              <a:rPr lang="en-US" sz="5400" dirty="0"/>
              <a:t>Exclamation Point </a:t>
            </a:r>
            <a:r>
              <a:rPr lang="en-US" sz="5400" dirty="0" smtClean="0"/>
              <a:t>!</a:t>
            </a:r>
            <a:endParaRPr lang="en-US" sz="5400" dirty="0"/>
          </a:p>
          <a:p>
            <a:pPr marL="0" indent="0">
              <a:lnSpc>
                <a:spcPct val="100000"/>
              </a:lnSpc>
              <a:spcAft>
                <a:spcPts val="5500"/>
              </a:spcAft>
              <a:buNone/>
            </a:pPr>
            <a:r>
              <a:rPr lang="en-US" sz="5400" dirty="0"/>
              <a:t>We use an exclamation point to show excitement or emotion</a:t>
            </a:r>
            <a:r>
              <a:rPr lang="en-US" sz="5400" dirty="0" smtClean="0"/>
              <a:t>.</a:t>
            </a:r>
            <a:endParaRPr lang="en-US" sz="5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5400" dirty="0"/>
              <a:t>I got a new car</a:t>
            </a:r>
            <a:r>
              <a:rPr lang="en-US" sz="5400" dirty="0" smtClean="0">
                <a:highlight>
                  <a:srgbClr val="FFFF00"/>
                </a:highlight>
              </a:rPr>
              <a:t>!</a:t>
            </a:r>
            <a:endParaRPr lang="en-US" sz="5400" dirty="0">
              <a:highlight>
                <a:srgbClr val="FFFF00"/>
              </a:highlight>
            </a:endParaRPr>
          </a:p>
        </p:txBody>
      </p:sp>
      <p:pic>
        <p:nvPicPr>
          <p:cNvPr id="5" name="Picture 4" descr="A man hands over a car key to a woman. There is a car in the background.&#10;">
            <a:extLst>
              <a:ext uri="{FF2B5EF4-FFF2-40B4-BE49-F238E27FC236}">
                <a16:creationId xmlns:a16="http://schemas.microsoft.com/office/drawing/2014/main" xmlns="" id="{251C6D1C-DFE5-469F-AD22-6E50DDE2B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09" y="3694034"/>
            <a:ext cx="4026796" cy="2687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4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288925"/>
            <a:ext cx="10887075" cy="32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5400"/>
              </a:spcAft>
              <a:buNone/>
            </a:pPr>
            <a:r>
              <a:rPr lang="en-US" sz="5400" dirty="0"/>
              <a:t>Comma </a:t>
            </a:r>
            <a:r>
              <a:rPr lang="en-US" sz="5400" dirty="0" smtClean="0"/>
              <a:t>,</a:t>
            </a:r>
            <a:endParaRPr lang="en-US" sz="5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5400" dirty="0"/>
              <a:t>A comma separates words in lists.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I need coffee</a:t>
            </a:r>
            <a:r>
              <a:rPr lang="en-US" sz="5400" dirty="0">
                <a:highlight>
                  <a:srgbClr val="FFFF00"/>
                </a:highlight>
              </a:rPr>
              <a:t>,</a:t>
            </a:r>
            <a:r>
              <a:rPr lang="en-US" sz="5400" dirty="0"/>
              <a:t> bread</a:t>
            </a:r>
            <a:r>
              <a:rPr lang="en-US" sz="5400" dirty="0">
                <a:highlight>
                  <a:srgbClr val="FFFF00"/>
                </a:highlight>
              </a:rPr>
              <a:t>,</a:t>
            </a:r>
            <a:r>
              <a:rPr lang="en-US" sz="5400" dirty="0"/>
              <a:t> and milk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5" name="Picture 4" descr="An illustration shows a cup and saucer with coffee in the cup and a few coffee beans in the saucer and outside the saucer.&#10;">
            <a:extLst>
              <a:ext uri="{FF2B5EF4-FFF2-40B4-BE49-F238E27FC236}">
                <a16:creationId xmlns:a16="http://schemas.microsoft.com/office/drawing/2014/main" xmlns="" id="{C0BBF8AD-9DAE-47C5-8A27-BA4266ED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7" y="4186170"/>
            <a:ext cx="2729708" cy="2388494"/>
          </a:xfrm>
          <a:prstGeom prst="rect">
            <a:avLst/>
          </a:prstGeom>
        </p:spPr>
      </p:pic>
      <p:pic>
        <p:nvPicPr>
          <p:cNvPr id="6" name="Picture 5" descr="An illustration shows a sliced loaf of bread.&#10;">
            <a:extLst>
              <a:ext uri="{FF2B5EF4-FFF2-40B4-BE49-F238E27FC236}">
                <a16:creationId xmlns:a16="http://schemas.microsoft.com/office/drawing/2014/main" xmlns="" id="{716FEA67-EF7D-493F-91A2-C42ECD0AB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0" y="3556175"/>
            <a:ext cx="3341501" cy="3018489"/>
          </a:xfrm>
          <a:prstGeom prst="rect">
            <a:avLst/>
          </a:prstGeom>
        </p:spPr>
      </p:pic>
      <p:pic>
        <p:nvPicPr>
          <p:cNvPr id="7" name="Picture 6" descr="An illustration shows a milk bottle.&#10;">
            <a:extLst>
              <a:ext uri="{FF2B5EF4-FFF2-40B4-BE49-F238E27FC236}">
                <a16:creationId xmlns:a16="http://schemas.microsoft.com/office/drawing/2014/main" xmlns="" id="{51969490-8FB9-4411-A956-E59F82FDDF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35" y="3933504"/>
            <a:ext cx="1936808" cy="26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667A8C2F3144EB6198C9A2F5682BB" ma:contentTypeVersion="13" ma:contentTypeDescription="Create a new document." ma:contentTypeScope="" ma:versionID="120b89008a488b6158999d2da69d7ee9">
  <xsd:schema xmlns:xsd="http://www.w3.org/2001/XMLSchema" xmlns:xs="http://www.w3.org/2001/XMLSchema" xmlns:p="http://schemas.microsoft.com/office/2006/metadata/properties" xmlns:ns2="74742f42-c58d-42d4-9a1b-4897bec35f7f" xmlns:ns3="2b47e62d-fb6a-40c4-8003-c97e1a8dcf94" targetNamespace="http://schemas.microsoft.com/office/2006/metadata/properties" ma:root="true" ma:fieldsID="51f916ad2950e98a5dd7938e2a379850" ns2:_="" ns3:_="">
    <xsd:import namespace="74742f42-c58d-42d4-9a1b-4897bec35f7f"/>
    <xsd:import namespace="2b47e62d-fb6a-40c4-8003-c97e1a8dc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42f42-c58d-42d4-9a1b-4897bec3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7e62d-fb6a-40c4-8003-c97e1a8dcf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0B96E6-71FC-4654-B161-9BF03993F6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73DDD8-1D38-468F-8070-DD17CC4C7EF1}">
  <ds:schemaRefs>
    <ds:schemaRef ds:uri="http://purl.org/dc/dcmitype/"/>
    <ds:schemaRef ds:uri="http://purl.org/dc/terms/"/>
    <ds:schemaRef ds:uri="74742f42-c58d-42d4-9a1b-4897bec35f7f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2b47e62d-fb6a-40c4-8003-c97e1a8dcf9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9CD496-37DE-41B8-9B22-F3943B5E7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742f42-c58d-42d4-9a1b-4897bec35f7f"/>
    <ds:schemaRef ds:uri="2b47e62d-fb6a-40c4-8003-c97e1a8dc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223</Words>
  <Application>Microsoft Office PowerPoint</Application>
  <PresentationFormat>Widescreen</PresentationFormat>
  <Paragraphs>60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Symbols</vt:lpstr>
      <vt:lpstr>Period</vt:lpstr>
      <vt:lpstr>Dot</vt:lpstr>
      <vt:lpstr> </vt:lpstr>
      <vt:lpstr>A period goes at the end of a sentence.</vt:lpstr>
      <vt:lpstr>We say dot when it is in a web address.</vt:lpstr>
      <vt:lpstr>  </vt:lpstr>
      <vt:lpstr>   </vt:lpstr>
      <vt:lpstr>    </vt:lpstr>
      <vt:lpstr>     </vt:lpstr>
      <vt:lpstr>      </vt:lpstr>
      <vt:lpstr>       </vt:lpstr>
      <vt:lpstr>        </vt:lpstr>
      <vt:lpstr>         </vt:lpstr>
      <vt:lpstr>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Materials 6.1 Symbols PowerPoint</dc:title>
  <dc:creator>Glenda Rose</dc:creator>
  <cp:lastModifiedBy>codemantra</cp:lastModifiedBy>
  <cp:revision>39</cp:revision>
  <cp:lastPrinted>2022-12-13T12:35:57Z</cp:lastPrinted>
  <dcterms:created xsi:type="dcterms:W3CDTF">2022-02-01T21:53:22Z</dcterms:created>
  <dcterms:modified xsi:type="dcterms:W3CDTF">2023-02-28T14:46:00Z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0x010100FD9667A8C2F3144EB6198C9A2F5682BB</vt:lpwstr>
  </property>
</Properties>
</file>