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8"/>
  </p:notesMasterIdLst>
  <p:sldIdLst>
    <p:sldId id="256" r:id="rId2"/>
    <p:sldId id="257" r:id="rId3"/>
    <p:sldId id="259" r:id="rId4"/>
    <p:sldId id="260" r:id="rId5"/>
    <p:sldId id="289" r:id="rId6"/>
    <p:sldId id="261" r:id="rId7"/>
    <p:sldId id="262" r:id="rId8"/>
    <p:sldId id="264" r:id="rId9"/>
    <p:sldId id="293" r:id="rId10"/>
    <p:sldId id="294" r:id="rId11"/>
    <p:sldId id="268" r:id="rId12"/>
    <p:sldId id="295" r:id="rId13"/>
    <p:sldId id="266" r:id="rId14"/>
    <p:sldId id="269" r:id="rId15"/>
    <p:sldId id="267" r:id="rId16"/>
    <p:sldId id="263" r:id="rId17"/>
    <p:sldId id="270" r:id="rId18"/>
    <p:sldId id="290" r:id="rId19"/>
    <p:sldId id="292" r:id="rId20"/>
    <p:sldId id="271" r:id="rId21"/>
    <p:sldId id="272" r:id="rId22"/>
    <p:sldId id="273" r:id="rId23"/>
    <p:sldId id="275" r:id="rId24"/>
    <p:sldId id="276" r:id="rId25"/>
    <p:sldId id="277" r:id="rId26"/>
    <p:sldId id="278" r:id="rId27"/>
    <p:sldId id="279" r:id="rId28"/>
    <p:sldId id="296" r:id="rId29"/>
    <p:sldId id="281" r:id="rId30"/>
    <p:sldId id="282" r:id="rId31"/>
    <p:sldId id="283" r:id="rId32"/>
    <p:sldId id="284" r:id="rId33"/>
    <p:sldId id="285" r:id="rId34"/>
    <p:sldId id="297" r:id="rId35"/>
    <p:sldId id="286" r:id="rId36"/>
    <p:sldId id="288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1085" autoAdjust="0"/>
    <p:restoredTop sz="85874" autoAdjust="0"/>
  </p:normalViewPr>
  <p:slideViewPr>
    <p:cSldViewPr>
      <p:cViewPr>
        <p:scale>
          <a:sx n="50" d="100"/>
          <a:sy n="50" d="100"/>
        </p:scale>
        <p:origin x="-78" y="7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1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E3B8A-965A-45ED-86AB-4FF67529D617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B21E4-38EF-4764-A486-C540C871E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41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B21E4-38EF-4764-A486-C540C871EA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7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C9486-D475-46EB-A0FB-7D971E9BF076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89DEE-753F-4767-A3F7-68FAD564D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8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4D734-6D45-4F3E-9E8D-0B77C561884E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69ED7-B250-456B-9200-26322C77C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9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70B10-F1DA-4629-AB70-D17B2EFB9469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C3635-8890-41E8-8ED6-372869208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8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1BB9E-5793-4CAD-A003-9B0D54CD9748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72124-7391-44DC-AA3B-CCF677066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0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19E07-420F-4C47-9089-2A389D29FC86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5DE98-B384-4168-B8F0-2B1828BC1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27391-B060-49D6-BF85-A737B4603D69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C4AA-FE78-4C7F-B65A-1BA2102A6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FD70C-2421-4511-93A4-2F0C59A401C1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987F4-A7DA-4242-A807-88C056773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4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6689B-BB92-4399-BCF5-94833C4C0AFC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7CE38-A7A5-4F6D-9383-880E2C976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9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1A210-9587-4EAE-9D0D-E058131B2512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EEB5-42DC-43B1-B267-168665FB0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2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EA8B4-CD0D-4D52-914A-6F4998ED43E7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91253-0F9B-4BA4-8881-A8BF06F8C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12B9B-88D5-4E6E-A1E9-DFFDD65550E0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164C7-4357-429D-AAEF-2D0967E7A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2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447558-221E-4226-A262-41CCE0181E9E}" type="datetimeFigureOut">
              <a:rPr lang="en-US"/>
              <a:pPr>
                <a:defRPr/>
              </a:pPr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55EC76-D501-40B7-9CAF-5374D4493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wmf"/><Relationship Id="rId7" Type="http://schemas.openxmlformats.org/officeDocument/2006/relationships/image" Target="../media/image2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09600" y="2187575"/>
            <a:ext cx="7772400" cy="2765425"/>
          </a:xfrm>
        </p:spPr>
        <p:txBody>
          <a:bodyPr/>
          <a:lstStyle/>
          <a:p>
            <a:pPr eaLnBrk="1" hangingPunct="1"/>
            <a:r>
              <a:rPr lang="en-US" altLang="en-US" sz="5400" dirty="0" smtClean="0">
                <a:latin typeface="Arial Rounded MT Bold" pitchFamily="34" charset="0"/>
              </a:rPr>
              <a:t>1.2 </a:t>
            </a:r>
            <a:r>
              <a:rPr lang="en-US" altLang="en-US" sz="5400" dirty="0">
                <a:latin typeface="Arial Rounded MT Bold" pitchFamily="34" charset="0"/>
              </a:rPr>
              <a:t>Computer Basics</a:t>
            </a:r>
          </a:p>
        </p:txBody>
      </p:sp>
      <p:pic>
        <p:nvPicPr>
          <p:cNvPr id="3" name="Picture 2" title="Library Archives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title="Libraries and Literacy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2860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Data in Memory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762000" y="2028908"/>
            <a:ext cx="78486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/>
              <a:t>Example: This presentation has been saved to “storage,” but we are viewing it through the computer’s memory. If I make a change to it and do not save it to “storage” again, the changes will be lost.</a:t>
            </a:r>
          </a:p>
        </p:txBody>
      </p:sp>
      <p:pic>
        <p:nvPicPr>
          <p:cNvPr id="5" name="Picture 4" title="Library Archives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title="Library and Literacy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in Memory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1828800"/>
            <a:ext cx="7848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/>
              <a:t>The computer user can store data so that he or she may access it again.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Storing Data</a:t>
            </a:r>
          </a:p>
        </p:txBody>
      </p:sp>
      <p:pic>
        <p:nvPicPr>
          <p:cNvPr id="19458" name="Picture 2" descr="C:\Documents and Settings\chutchison\Local Settings\Temporary Internet Files\Content.IE5\FUS50A2G\MP900316369[1].jpg" title="Hard Dr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86200"/>
            <a:ext cx="29718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Storing</a:t>
            </a:r>
            <a:r>
              <a:rPr lang="en-US" baseline="0" dirty="0" smtClean="0"/>
              <a:t> Data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Storing Data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12775" y="1828800"/>
            <a:ext cx="7848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/>
              <a:t>Primary storage consists of the hard drive which is located inside of the desktop or laptop computer.</a:t>
            </a:r>
          </a:p>
        </p:txBody>
      </p:sp>
      <p:pic>
        <p:nvPicPr>
          <p:cNvPr id="14341" name="Picture 2" descr="C:\Documents and Settings\chutchison\Local Settings\Temporary Internet Files\Content.IE5\FUS50A2G\MP900316369[1].jpg" title="Hard Dr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86200"/>
            <a:ext cx="29718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 title="Advantages and Disadvantages"/>
          <p:cNvGrpSpPr>
            <a:grpSpLocks/>
          </p:cNvGrpSpPr>
          <p:nvPr/>
        </p:nvGrpSpPr>
        <p:grpSpPr bwMode="auto">
          <a:xfrm>
            <a:off x="549275" y="4592638"/>
            <a:ext cx="8228013" cy="817562"/>
            <a:chOff x="548893" y="4592596"/>
            <a:chExt cx="8228770" cy="818020"/>
          </a:xfrm>
        </p:grpSpPr>
        <p:sp>
          <p:nvSpPr>
            <p:cNvPr id="14343" name="TextBox 10"/>
            <p:cNvSpPr txBox="1">
              <a:spLocks noChangeArrowheads="1"/>
            </p:cNvSpPr>
            <p:nvPr/>
          </p:nvSpPr>
          <p:spPr bwMode="auto">
            <a:xfrm rot="-2642743">
              <a:off x="548893" y="4764285"/>
              <a:ext cx="24116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Advantages</a:t>
              </a:r>
            </a:p>
          </p:txBody>
        </p:sp>
        <p:sp>
          <p:nvSpPr>
            <p:cNvPr id="14344" name="TextBox 13"/>
            <p:cNvSpPr txBox="1">
              <a:spLocks noChangeArrowheads="1"/>
            </p:cNvSpPr>
            <p:nvPr/>
          </p:nvSpPr>
          <p:spPr bwMode="auto">
            <a:xfrm rot="2646386">
              <a:off x="5829035" y="4592596"/>
              <a:ext cx="294862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Disadvantages</a:t>
              </a:r>
            </a:p>
          </p:txBody>
        </p:sp>
      </p:grpSp>
      <p:pic>
        <p:nvPicPr>
          <p:cNvPr id="10" name="Picture 9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Storing Data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19812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US" sz="5400" dirty="0">
              <a:latin typeface="Arial Rounded MT Bold" pitchFamily="34" charset="0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Storing Data</a:t>
            </a:r>
          </a:p>
          <a:p>
            <a:pPr algn="ctr" fontAlgn="auto">
              <a:spcAft>
                <a:spcPts val="0"/>
              </a:spcAft>
              <a:defRPr/>
            </a:pPr>
            <a:endParaRPr lang="en-US" sz="5400" dirty="0"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5800" y="1828800"/>
            <a:ext cx="7848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/>
              <a:t>Secondary storage consists of any storage medium located outside of the desktop or laptop computer.</a:t>
            </a:r>
          </a:p>
        </p:txBody>
      </p:sp>
      <p:grpSp>
        <p:nvGrpSpPr>
          <p:cNvPr id="2" name="Group 14" title="Advantages and Disadvantages"/>
          <p:cNvGrpSpPr>
            <a:grpSpLocks/>
          </p:cNvGrpSpPr>
          <p:nvPr/>
        </p:nvGrpSpPr>
        <p:grpSpPr bwMode="auto">
          <a:xfrm>
            <a:off x="549275" y="4592638"/>
            <a:ext cx="8228013" cy="817562"/>
            <a:chOff x="548893" y="4592596"/>
            <a:chExt cx="8228770" cy="818020"/>
          </a:xfrm>
        </p:grpSpPr>
        <p:sp>
          <p:nvSpPr>
            <p:cNvPr id="15368" name="TextBox 10"/>
            <p:cNvSpPr txBox="1">
              <a:spLocks noChangeArrowheads="1"/>
            </p:cNvSpPr>
            <p:nvPr/>
          </p:nvSpPr>
          <p:spPr bwMode="auto">
            <a:xfrm rot="-2642743">
              <a:off x="548893" y="4764285"/>
              <a:ext cx="24116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Advantages</a:t>
              </a:r>
            </a:p>
          </p:txBody>
        </p:sp>
        <p:sp>
          <p:nvSpPr>
            <p:cNvPr id="15369" name="TextBox 13"/>
            <p:cNvSpPr txBox="1">
              <a:spLocks noChangeArrowheads="1"/>
            </p:cNvSpPr>
            <p:nvPr/>
          </p:nvSpPr>
          <p:spPr bwMode="auto">
            <a:xfrm rot="2646386">
              <a:off x="5829035" y="4592596"/>
              <a:ext cx="294862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Disadvantages</a:t>
              </a:r>
            </a:p>
          </p:txBody>
        </p:sp>
      </p:grpSp>
      <p:pic>
        <p:nvPicPr>
          <p:cNvPr id="20482" name="Picture 2" descr="C:\Documents and Settings\chutchison\Local Settings\Temporary Internet Files\Content.IE5\WL48ZKWT\MC900434855[1].png" title="Music 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338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C:\Documents and Settings\chutchison\Local Settings\Temporary Internet Files\Content.IE5\E3OPQA0Q\MC900431531[1].png" title="Music C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3886200"/>
            <a:ext cx="2032000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title="Library Archives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title="Library and Literacy Log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Storing Data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1774825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Storing Data</a:t>
            </a:r>
          </a:p>
        </p:txBody>
      </p:sp>
      <p:grpSp>
        <p:nvGrpSpPr>
          <p:cNvPr id="2" name="Group 14" title="Advantages and Disadvantages"/>
          <p:cNvGrpSpPr>
            <a:grpSpLocks/>
          </p:cNvGrpSpPr>
          <p:nvPr/>
        </p:nvGrpSpPr>
        <p:grpSpPr bwMode="auto">
          <a:xfrm>
            <a:off x="549275" y="4592638"/>
            <a:ext cx="8228013" cy="817562"/>
            <a:chOff x="548893" y="4592596"/>
            <a:chExt cx="8228770" cy="818020"/>
          </a:xfrm>
        </p:grpSpPr>
        <p:sp>
          <p:nvSpPr>
            <p:cNvPr id="16392" name="TextBox 10"/>
            <p:cNvSpPr txBox="1">
              <a:spLocks noChangeArrowheads="1"/>
            </p:cNvSpPr>
            <p:nvPr/>
          </p:nvSpPr>
          <p:spPr bwMode="auto">
            <a:xfrm rot="-2642743">
              <a:off x="548893" y="4764285"/>
              <a:ext cx="24116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Advantages</a:t>
              </a:r>
            </a:p>
          </p:txBody>
        </p:sp>
        <p:sp>
          <p:nvSpPr>
            <p:cNvPr id="16393" name="TextBox 13"/>
            <p:cNvSpPr txBox="1">
              <a:spLocks noChangeArrowheads="1"/>
            </p:cNvSpPr>
            <p:nvPr/>
          </p:nvSpPr>
          <p:spPr bwMode="auto">
            <a:xfrm rot="2646386">
              <a:off x="5829035" y="4592596"/>
              <a:ext cx="294862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600" b="1"/>
                <a:t>Disadvantages</a:t>
              </a:r>
            </a:p>
          </p:txBody>
        </p:sp>
      </p:grpSp>
      <p:grpSp>
        <p:nvGrpSpPr>
          <p:cNvPr id="3" name="Group 9" title="Cloud Diagram"/>
          <p:cNvGrpSpPr>
            <a:grpSpLocks/>
          </p:cNvGrpSpPr>
          <p:nvPr/>
        </p:nvGrpSpPr>
        <p:grpSpPr bwMode="auto">
          <a:xfrm>
            <a:off x="3048000" y="1905000"/>
            <a:ext cx="3048000" cy="4191000"/>
            <a:chOff x="3048000" y="1905000"/>
            <a:chExt cx="3048000" cy="4191000"/>
          </a:xfrm>
        </p:grpSpPr>
        <p:pic>
          <p:nvPicPr>
            <p:cNvPr id="16390" name="Picture 7" descr="bigstock_Cloud_computing_concept_Clien_25079210.jpg" title="The Cloud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1905000"/>
              <a:ext cx="30480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1" name="Picture 8" descr="google docs.gif" title="Google Docs Logo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199" y="5239992"/>
              <a:ext cx="2971801" cy="856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 title="Library Archives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title="Library and Literacy Log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Storing Data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47700" y="2232024"/>
            <a:ext cx="7848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/>
              <a:t>The computer user can also instruct the computer to provide output.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-152400" y="-381000"/>
            <a:ext cx="9144000" cy="18288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smtClean="0">
                <a:latin typeface="Arial Rounded MT Bold" pitchFamily="34" charset="0"/>
                <a:ea typeface="+mj-ea"/>
                <a:cs typeface="+mj-cs"/>
              </a:rPr>
              <a:t>     Output </a:t>
            </a: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Devices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4806" y="962024"/>
            <a:ext cx="7848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/>
              <a:t>A few examples of output devices are:</a:t>
            </a:r>
          </a:p>
        </p:txBody>
      </p:sp>
      <p:pic>
        <p:nvPicPr>
          <p:cNvPr id="13" name="Picture 2" descr="C:\Documents and Settings\chutchison\Local Settings\Temporary Internet Files\Content.IE5\WL48ZKWT\MC900389712[1].wmf" title="Storage M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3" y="3754437"/>
            <a:ext cx="1849437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:\Documents and Settings\chutchison\Local Settings\Temporary Internet Files\Content.IE5\LDODSZCW\MC900230325[1].wmf" title="Speake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338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:\Documents and Settings\chutchison\Local Settings\Temporary Internet Files\Content.IE5\FUS50A2G\MC900440400[1].png" title="Prin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0"/>
            <a:ext cx="2362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:\Documents and Settings\chutchison\Local Settings\Temporary Internet Files\Content.IE5\E3OPQA0Q\MC900434843[1].png" title="Moni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8768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title="Library Archives Logo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title="Library and Literacy Logo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Output Devices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3"/>
      <p:bldP spid="1026" grpId="1" build="allAtOnce"/>
      <p:bldP spid="7" grpId="0" build="p" bldLvl="3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9806325">
            <a:off x="339596" y="2967335"/>
            <a:ext cx="846481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1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Information Processing Cycle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85048" y="533400"/>
            <a:ext cx="17251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Input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86120" y="2971800"/>
            <a:ext cx="23530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Process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85421" y="5029200"/>
            <a:ext cx="512441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Memory/Storage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2962870"/>
            <a:ext cx="224933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Output</a:t>
            </a:r>
          </a:p>
        </p:txBody>
      </p:sp>
      <p:sp>
        <p:nvSpPr>
          <p:cNvPr id="18" name="Curved Left Arrow 17" title="Arrow"/>
          <p:cNvSpPr/>
          <p:nvPr/>
        </p:nvSpPr>
        <p:spPr>
          <a:xfrm rot="18433846">
            <a:off x="6111082" y="-621506"/>
            <a:ext cx="1049337" cy="4264025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Left Arrow 18" title="Arrow"/>
          <p:cNvSpPr/>
          <p:nvPr/>
        </p:nvSpPr>
        <p:spPr>
          <a:xfrm rot="3372490">
            <a:off x="6187282" y="3375819"/>
            <a:ext cx="1049337" cy="4264025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Left Arrow 19" title="Arrow"/>
          <p:cNvSpPr/>
          <p:nvPr/>
        </p:nvSpPr>
        <p:spPr>
          <a:xfrm rot="7396219">
            <a:off x="1698626" y="3270250"/>
            <a:ext cx="1047750" cy="4264025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urved Left Arrow 21" title="Arrow"/>
          <p:cNvSpPr/>
          <p:nvPr/>
        </p:nvSpPr>
        <p:spPr>
          <a:xfrm rot="14057138">
            <a:off x="4891881" y="2907507"/>
            <a:ext cx="862013" cy="2355850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445" name="TextBox 22"/>
          <p:cNvSpPr txBox="1">
            <a:spLocks noChangeArrowheads="1"/>
          </p:cNvSpPr>
          <p:nvPr/>
        </p:nvSpPr>
        <p:spPr bwMode="auto">
          <a:xfrm>
            <a:off x="0" y="1588"/>
            <a:ext cx="35623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REVIEW INFORMATION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PROCESSING CYCLE</a:t>
            </a:r>
          </a:p>
        </p:txBody>
      </p:sp>
      <p:pic>
        <p:nvPicPr>
          <p:cNvPr id="17" name="Picture 16" title="Library Archives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837" y="6079025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title="Library and Literacy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237" y="6087639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Information Processing Cycle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4384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Why Use a Computer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295400" y="2552700"/>
            <a:ext cx="78486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571500" indent="-5715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/>
              <a:t>Speed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/>
              <a:t>Accuracy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/>
              <a:t>Reliability</a:t>
            </a:r>
          </a:p>
        </p:txBody>
      </p:sp>
      <p:pic>
        <p:nvPicPr>
          <p:cNvPr id="1032" name="Picture 8" descr="C:\Users\BTOPuser\AppData\Local\Microsoft\Windows\Temporary Internet Files\Content.IE5\SP2R6KSL\MP900446463[1].jpg" title="Man and Woman at Compu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752600"/>
            <a:ext cx="29210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Why Use a Computer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3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365926"/>
            <a:ext cx="9144000" cy="186055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Computer Programs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47700" y="1838753"/>
            <a:ext cx="78486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4000" dirty="0"/>
              <a:t>A computer program is a collection of step-by-step instructions that tell the computer how to perform a particular task or group of related tasks.</a:t>
            </a:r>
          </a:p>
        </p:txBody>
      </p:sp>
      <p:pic>
        <p:nvPicPr>
          <p:cNvPr id="3" name="Picture 2" descr="C:\Documents and Settings\chutchison\Local Settings\Temporary Internet Files\Content.IE5\LDODSZCW\MP900305748[1].jpg" title="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4283075"/>
            <a:ext cx="25955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Computer Programs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186055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Software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1860550"/>
            <a:ext cx="78486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4000" dirty="0"/>
              <a:t>There are two general types of software.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 dirty="0"/>
              <a:t>System </a:t>
            </a:r>
            <a:r>
              <a:rPr lang="en-US" altLang="en-US" sz="4000" dirty="0" smtClean="0"/>
              <a:t>software</a:t>
            </a:r>
            <a:endParaRPr lang="en-US" altLang="en-US" sz="4000" dirty="0"/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 dirty="0"/>
              <a:t>Application software</a:t>
            </a:r>
          </a:p>
        </p:txBody>
      </p:sp>
      <p:pic>
        <p:nvPicPr>
          <p:cNvPr id="3" name="Picture 2" descr="C:\Documents and Settings\chutchison\Local Settings\Temporary Internet Files\Content.IE5\LDODSZCW\MP900305748[1].jpg" title="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4283075"/>
            <a:ext cx="25955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90800" y="725419"/>
            <a:ext cx="57912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>
                <a:latin typeface="Arial Rounded MT Bold" pitchFamily="34" charset="0"/>
                <a:ea typeface="+mj-ea"/>
                <a:cs typeface="+mj-cs"/>
              </a:rPr>
              <a:t>Learning Goals</a:t>
            </a:r>
            <a:endParaRPr lang="en-US" sz="5400" dirty="0"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2055716"/>
            <a:ext cx="82296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marR="0" lvl="0" indent="-3540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Tx/>
              <a:buChar char="•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Describe </a:t>
            </a:r>
            <a:r>
              <a:rPr lang="en-US" sz="3200" dirty="0" smtClean="0">
                <a:latin typeface="+mj-lt"/>
                <a:ea typeface="Times New Roman" pitchFamily="18" charset="0"/>
                <a:cs typeface="Times New Roman" pitchFamily="18" charset="0"/>
              </a:rPr>
              <a:t>why computers are important.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  <a:p>
            <a:pPr marL="354013" lvl="0" indent="-354013" eaLnBrk="0" fontAlgn="base" hangingPunct="0"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Explain how computers work. </a:t>
            </a:r>
          </a:p>
          <a:p>
            <a:pPr marL="354013" lvl="0" indent="-354013" eaLnBrk="0" fontAlgn="base" hangingPunct="0"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r>
              <a:rPr lang="en-US" sz="3200" dirty="0" smtClean="0">
                <a:ea typeface="Times New Roman" pitchFamily="18" charset="0"/>
                <a:cs typeface="Times New Roman" pitchFamily="18" charset="0"/>
              </a:rPr>
              <a:t>Explain the difference between computer hardware and computer software. </a:t>
            </a:r>
          </a:p>
          <a:p>
            <a:pPr marL="354013" indent="-354013" eaLnBrk="0" hangingPunct="0">
              <a:spcAft>
                <a:spcPts val="2400"/>
              </a:spcAft>
              <a:buFontTx/>
              <a:buChar char="•"/>
            </a:pPr>
            <a:r>
              <a:rPr lang="en-US" sz="3200" dirty="0">
                <a:ea typeface="Times New Roman" pitchFamily="18" charset="0"/>
                <a:cs typeface="Times New Roman" pitchFamily="18" charset="0"/>
              </a:rPr>
              <a:t>Describe what an operating system is.</a:t>
            </a:r>
          </a:p>
          <a:p>
            <a:pPr marL="354013" lvl="0" indent="-354013" eaLnBrk="0" fontAlgn="base" hangingPunct="0">
              <a:spcBef>
                <a:spcPct val="0"/>
              </a:spcBef>
              <a:spcAft>
                <a:spcPts val="2400"/>
              </a:spcAft>
              <a:buFontTx/>
              <a:buChar char="•"/>
            </a:pPr>
            <a:endParaRPr lang="en-US" sz="3200" dirty="0" smtClean="0"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8" hidden="1"/>
          <p:cNvSpPr>
            <a:spLocks noGrp="1"/>
          </p:cNvSpPr>
          <p:nvPr>
            <p:ph type="ctrTitle"/>
          </p:nvPr>
        </p:nvSpPr>
        <p:spPr>
          <a:xfrm>
            <a:off x="609600" y="2768463"/>
            <a:ext cx="7772400" cy="1470025"/>
          </a:xfrm>
        </p:spPr>
        <p:txBody>
          <a:bodyPr/>
          <a:lstStyle/>
          <a:p>
            <a:r>
              <a:rPr lang="en-US" dirty="0" smtClean="0"/>
              <a:t>Learning Goals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2098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System Software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1773238"/>
            <a:ext cx="7848600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4000"/>
              <a:t>System software generally comes preinstalled on your computer and you will, quite often, not even realize that you are interacting with it.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/>
              <a:t>Operating Systems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altLang="en-US" sz="4000"/>
              <a:t>Device Drivers</a:t>
            </a:r>
          </a:p>
        </p:txBody>
      </p:sp>
      <p:pic>
        <p:nvPicPr>
          <p:cNvPr id="6" name="Picture 5" descr="C:\Documents and Settings\chutchison\Local Settings\Temporary Internet Files\Content.IE5\LDODSZCW\MP900305748[1].jpg" title="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4267200"/>
            <a:ext cx="25955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System Software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5301" y="-112712"/>
            <a:ext cx="9144000" cy="23622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Operating Systems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28584" y="1905000"/>
            <a:ext cx="7620000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dirty="0"/>
              <a:t>The two operating systems most users encounter are  Microsoft Windows and Mac OS X. 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dirty="0"/>
              <a:t>Operating systems contain the instructions that allow the parts of a computer to work together by performing most, if not all, of the “behind the scenes” tasks such as transferring data from memory to storage devices.</a:t>
            </a:r>
          </a:p>
        </p:txBody>
      </p:sp>
      <p:pic>
        <p:nvPicPr>
          <p:cNvPr id="6" name="Picture 5" descr="C:\Documents and Settings\chutchison\Local Settings\Temporary Internet Files\Content.IE5\LDODSZCW\MP900305748[1].jpg" title="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38" y="5715000"/>
            <a:ext cx="12239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Operating Systems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3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3175"/>
            <a:ext cx="9144000" cy="2663825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Device Drivers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1985963"/>
            <a:ext cx="7620000" cy="426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dirty="0"/>
              <a:t>Device drivers contain the instructions which tell the computer how to interact with that particular device.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dirty="0"/>
              <a:t>Many device drivers come preinstalled on the operating system but devices such as printers and scanners come with a device driver to install on the computer if necessary.</a:t>
            </a:r>
          </a:p>
        </p:txBody>
      </p:sp>
      <p:pic>
        <p:nvPicPr>
          <p:cNvPr id="6" name="Picture 5" descr="C:\Documents and Settings\chutchison\Local Settings\Temporary Internet Files\Content.IE5\LDODSZCW\MP900305748[1].jpg" title="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562600"/>
            <a:ext cx="12239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Device Drivers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3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6350" y="0"/>
            <a:ext cx="9150350" cy="26670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Application Software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1981200"/>
            <a:ext cx="7620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/>
              <a:t>Software the computer uses to carry out a specific task as specified by the user.</a:t>
            </a:r>
          </a:p>
        </p:txBody>
      </p:sp>
      <p:pic>
        <p:nvPicPr>
          <p:cNvPr id="7" name="Picture 6" descr="Word.gif" title="Microsoft Word Ic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3276600"/>
            <a:ext cx="36258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Yahoo Mail.gif" title="Mail Ic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4621213"/>
            <a:ext cx="274320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Excel.gif" title="Microsoft Excel Ico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4572000"/>
            <a:ext cx="35814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Explorer.gif" title="Internet Explorer Ico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3276600"/>
            <a:ext cx="3122612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title="Library Archives Logo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title="Library and Literacy Logo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Application Software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12700" y="0"/>
            <a:ext cx="9156700" cy="28956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Word Processing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2345372"/>
            <a:ext cx="7620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dirty="0"/>
              <a:t>Software that enables the user to enter, edit, format and print documents containing primarily, but not limited </a:t>
            </a:r>
            <a:r>
              <a:rPr lang="en-US" altLang="en-US" dirty="0" smtClean="0"/>
              <a:t>to, </a:t>
            </a:r>
            <a:r>
              <a:rPr lang="en-US" altLang="en-US" dirty="0"/>
              <a:t>text.</a:t>
            </a:r>
            <a:endParaRPr lang="en-US" altLang="en-US" b="1" dirty="0"/>
          </a:p>
        </p:txBody>
      </p:sp>
      <p:pic>
        <p:nvPicPr>
          <p:cNvPr id="7" name="Picture 6" descr="Word.gif" title="Microsoft Word Ic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4343400"/>
            <a:ext cx="36258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Word Processing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6670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Spreadsheets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1935163"/>
            <a:ext cx="7848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dirty="0"/>
              <a:t>Software that enables the user to enter, edit, format, print, sort and calculate primarily numeric data.</a:t>
            </a:r>
          </a:p>
        </p:txBody>
      </p:sp>
      <p:pic>
        <p:nvPicPr>
          <p:cNvPr id="9" name="Picture 8" descr="Excel.gif" title="Microsoft Excel Ic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86200"/>
            <a:ext cx="35814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6670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Web Browsers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1935163"/>
            <a:ext cx="7620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/>
              <a:t>Software that enables the user to access, retrieve and view documents and other resources on the Internet.</a:t>
            </a:r>
          </a:p>
        </p:txBody>
      </p:sp>
      <p:pic>
        <p:nvPicPr>
          <p:cNvPr id="10" name="Picture 9" descr="Explorer.gif" title="Internet Explorer Ic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3940175"/>
            <a:ext cx="312261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title="Crom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018" y="4035424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31781" y="4044948"/>
            <a:ext cx="927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Chrome</a:t>
            </a:r>
            <a:endParaRPr lang="en-US" dirty="0"/>
          </a:p>
        </p:txBody>
      </p:sp>
      <p:pic>
        <p:nvPicPr>
          <p:cNvPr id="8" name="Picture 7" title="Library Archives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title="Library and Literacy Log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Web Browsers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8991600" cy="1935163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Email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1935163"/>
            <a:ext cx="7620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/>
              <a:t>Software that enables the user to send and receive electronic mail, commonly known as email over the internet.</a:t>
            </a:r>
          </a:p>
        </p:txBody>
      </p:sp>
      <p:pic>
        <p:nvPicPr>
          <p:cNvPr id="8" name="Picture 7" descr="Yahoo Mail.gif" title="Mail Ic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86200"/>
            <a:ext cx="27432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Email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228600" y="358775"/>
            <a:ext cx="86868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Turn on the Computers</a:t>
            </a:r>
          </a:p>
        </p:txBody>
      </p:sp>
      <p:pic>
        <p:nvPicPr>
          <p:cNvPr id="6" name="Picture 5" descr="power on.gif" title="Lapto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8900"/>
            <a:ext cx="8915400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 title="Right Arrow"/>
          <p:cNvSpPr/>
          <p:nvPr/>
        </p:nvSpPr>
        <p:spPr>
          <a:xfrm>
            <a:off x="5791200" y="1524000"/>
            <a:ext cx="16764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ight Arrow 7" title="Up Arrow"/>
          <p:cNvSpPr/>
          <p:nvPr/>
        </p:nvSpPr>
        <p:spPr>
          <a:xfrm rot="16200000">
            <a:off x="6896100" y="2552700"/>
            <a:ext cx="16764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Laptop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624086"/>
            <a:ext cx="9067800" cy="2487612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>
                <a:latin typeface="Arial Rounded MT Bold" pitchFamily="34" charset="0"/>
                <a:ea typeface="+mj-ea"/>
                <a:cs typeface="+mj-cs"/>
              </a:rPr>
              <a:t>User Name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5100" dirty="0"/>
              <a:t>Type in if necessary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11500" dirty="0"/>
              <a:t>XXXXXXX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5800" y="3505200"/>
            <a:ext cx="7848600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800"/>
              </a:spcAft>
              <a:buNone/>
            </a:pPr>
            <a:r>
              <a:rPr lang="en-US" dirty="0">
                <a:latin typeface="Arial Rounded MT Bold" pitchFamily="34" charset="0"/>
              </a:rPr>
              <a:t>Password</a:t>
            </a:r>
          </a:p>
          <a:p>
            <a:pPr algn="ctr" eaLnBrk="1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 smtClean="0"/>
              <a:t>Type </a:t>
            </a:r>
            <a:r>
              <a:rPr lang="en-US" altLang="en-US" dirty="0"/>
              <a:t>in the following password:</a:t>
            </a:r>
          </a:p>
          <a:p>
            <a:pPr algn="ctr" eaLnBrk="1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11500" dirty="0" smtClean="0"/>
              <a:t> XXXXXX</a:t>
            </a:r>
            <a:endParaRPr lang="en-US" altLang="en-US" sz="11500" dirty="0"/>
          </a:p>
        </p:txBody>
      </p:sp>
      <p:pic>
        <p:nvPicPr>
          <p:cNvPr id="6" name="Picture 5" title="Library Archives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title="Library and Literacy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User</a:t>
            </a:r>
            <a:r>
              <a:rPr lang="en-US" baseline="0" dirty="0" smtClean="0"/>
              <a:t> Name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90800" y="358775"/>
            <a:ext cx="57912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 smtClean="0">
                <a:latin typeface="Arial Rounded MT Bold" pitchFamily="34" charset="0"/>
                <a:ea typeface="+mj-ea"/>
                <a:cs typeface="+mj-cs"/>
              </a:rPr>
              <a:t>Learning Goals</a:t>
            </a:r>
            <a:endParaRPr lang="en-US" sz="5400" dirty="0">
              <a:latin typeface="Arial Rounded MT Bold" pitchFamily="34" charset="0"/>
              <a:ea typeface="+mj-ea"/>
              <a:cs typeface="+mj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1905000"/>
            <a:ext cx="8610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4013" lvl="0" indent="-354013" eaLnBrk="0" hangingPunct="0">
              <a:spcAft>
                <a:spcPts val="2400"/>
              </a:spcAft>
              <a:buFontTx/>
              <a:buChar char="•"/>
            </a:pPr>
            <a:r>
              <a:rPr lang="en-US" sz="3200" dirty="0" smtClean="0"/>
              <a:t>Identify  </a:t>
            </a:r>
            <a:r>
              <a:rPr lang="en-US" sz="3200" dirty="0"/>
              <a:t>the operating system you have on your </a:t>
            </a:r>
            <a:r>
              <a:rPr lang="en-US" sz="3200" dirty="0" smtClean="0"/>
              <a:t>own computer and phone.</a:t>
            </a:r>
          </a:p>
          <a:p>
            <a:pPr marL="354013" lvl="0" indent="-354013" eaLnBrk="0" hangingPunct="0">
              <a:spcAft>
                <a:spcPts val="2400"/>
              </a:spcAft>
              <a:buFontTx/>
              <a:buChar char="•"/>
            </a:pPr>
            <a:r>
              <a:rPr lang="en-US" sz="3200" dirty="0" smtClean="0"/>
              <a:t>Define office </a:t>
            </a:r>
            <a:r>
              <a:rPr lang="en-US" sz="3200" dirty="0"/>
              <a:t>productivity </a:t>
            </a:r>
            <a:r>
              <a:rPr lang="en-US" sz="3200" dirty="0" smtClean="0"/>
              <a:t> and communications software.</a:t>
            </a:r>
          </a:p>
          <a:p>
            <a:pPr marL="354013" indent="-354013" eaLnBrk="0" hangingPunct="0">
              <a:spcAft>
                <a:spcPts val="2400"/>
              </a:spcAft>
              <a:buFontTx/>
              <a:buChar char="•"/>
            </a:pPr>
            <a:r>
              <a:rPr lang="en-US" sz="3200" dirty="0" smtClean="0">
                <a:ea typeface="Times New Roman" pitchFamily="18" charset="0"/>
                <a:cs typeface="Times New Roman" pitchFamily="18" charset="0"/>
              </a:rPr>
              <a:t>Turn on and log in </a:t>
            </a:r>
            <a:r>
              <a:rPr lang="en-US" sz="3200" dirty="0">
                <a:ea typeface="Times New Roman" pitchFamily="18" charset="0"/>
                <a:cs typeface="Times New Roman" pitchFamily="18" charset="0"/>
              </a:rPr>
              <a:t>to a computer.</a:t>
            </a:r>
          </a:p>
          <a:p>
            <a:pPr marL="354013" indent="-354013" eaLnBrk="0" hangingPunct="0">
              <a:spcAft>
                <a:spcPts val="2400"/>
              </a:spcAft>
              <a:buFontTx/>
              <a:buChar char="•"/>
            </a:pPr>
            <a:r>
              <a:rPr lang="en-US" sz="3200" dirty="0">
                <a:ea typeface="Times New Roman" pitchFamily="18" charset="0"/>
                <a:cs typeface="Times New Roman" pitchFamily="18" charset="0"/>
              </a:rPr>
              <a:t>Identify parts of the computer desktop</a:t>
            </a:r>
            <a:r>
              <a:rPr lang="en-US" sz="3200" dirty="0" smtClean="0">
                <a:ea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title="Library Archives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Learning Goals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3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title="Desktop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 title="Icons and Shortcuts Screenshot"/>
          <p:cNvGrpSpPr>
            <a:grpSpLocks/>
          </p:cNvGrpSpPr>
          <p:nvPr/>
        </p:nvGrpSpPr>
        <p:grpSpPr bwMode="auto">
          <a:xfrm>
            <a:off x="0" y="0"/>
            <a:ext cx="2181225" cy="4038600"/>
            <a:chOff x="0" y="0"/>
            <a:chExt cx="2181312" cy="1676400"/>
          </a:xfrm>
        </p:grpSpPr>
        <p:sp>
          <p:nvSpPr>
            <p:cNvPr id="9" name="Rounded Rectangle 8"/>
            <p:cNvSpPr/>
            <p:nvPr/>
          </p:nvSpPr>
          <p:spPr>
            <a:xfrm>
              <a:off x="0" y="0"/>
              <a:ext cx="533421" cy="1676400"/>
            </a:xfrm>
            <a:prstGeom prst="roundRect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ln w="4826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9624" y="152220"/>
              <a:ext cx="1571688" cy="138513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Icons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and/or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Shortcuts</a:t>
              </a:r>
            </a:p>
          </p:txBody>
        </p:sp>
      </p:grpSp>
      <p:grpSp>
        <p:nvGrpSpPr>
          <p:cNvPr id="3" name="Group 11" title="Task Bar Screenshot"/>
          <p:cNvGrpSpPr>
            <a:grpSpLocks/>
          </p:cNvGrpSpPr>
          <p:nvPr/>
        </p:nvGrpSpPr>
        <p:grpSpPr bwMode="auto">
          <a:xfrm>
            <a:off x="2209800" y="5791200"/>
            <a:ext cx="5486400" cy="1066800"/>
            <a:chOff x="2057400" y="5791200"/>
            <a:chExt cx="5486400" cy="1066800"/>
          </a:xfrm>
        </p:grpSpPr>
        <p:sp>
          <p:nvSpPr>
            <p:cNvPr id="8" name="Rounded Rectangle 7"/>
            <p:cNvSpPr/>
            <p:nvPr/>
          </p:nvSpPr>
          <p:spPr>
            <a:xfrm>
              <a:off x="2057400" y="6477000"/>
              <a:ext cx="5486400" cy="381000"/>
            </a:xfrm>
            <a:prstGeom prst="roundRect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ln w="4826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57400" y="5791200"/>
              <a:ext cx="5486400" cy="5238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Task bar</a:t>
              </a:r>
            </a:p>
          </p:txBody>
        </p:sp>
      </p:grpSp>
      <p:grpSp>
        <p:nvGrpSpPr>
          <p:cNvPr id="4" name="Group 16" title="Start Button Label"/>
          <p:cNvGrpSpPr>
            <a:grpSpLocks/>
          </p:cNvGrpSpPr>
          <p:nvPr/>
        </p:nvGrpSpPr>
        <p:grpSpPr bwMode="auto">
          <a:xfrm>
            <a:off x="0" y="5334000"/>
            <a:ext cx="1395413" cy="1524000"/>
            <a:chOff x="0" y="5334000"/>
            <a:chExt cx="1179554" cy="1524000"/>
          </a:xfrm>
        </p:grpSpPr>
        <p:sp>
          <p:nvSpPr>
            <p:cNvPr id="16" name="Rounded Rectangle 15"/>
            <p:cNvSpPr/>
            <p:nvPr/>
          </p:nvSpPr>
          <p:spPr>
            <a:xfrm>
              <a:off x="0" y="6477000"/>
              <a:ext cx="381107" cy="381000"/>
            </a:xfrm>
            <a:prstGeom prst="roundRect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ln w="4826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0" y="5334000"/>
              <a:ext cx="1179554" cy="9540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Start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Button</a:t>
              </a:r>
            </a:p>
          </p:txBody>
        </p:sp>
      </p:grpSp>
      <p:grpSp>
        <p:nvGrpSpPr>
          <p:cNvPr id="5" name="Group 18" title="Quick Launch Label"/>
          <p:cNvGrpSpPr>
            <a:grpSpLocks/>
          </p:cNvGrpSpPr>
          <p:nvPr/>
        </p:nvGrpSpPr>
        <p:grpSpPr bwMode="auto">
          <a:xfrm>
            <a:off x="457200" y="5360987"/>
            <a:ext cx="2035969" cy="1497013"/>
            <a:chOff x="457200" y="5360987"/>
            <a:chExt cx="1858928" cy="1497013"/>
          </a:xfrm>
        </p:grpSpPr>
        <p:sp>
          <p:nvSpPr>
            <p:cNvPr id="6" name="Rounded Rectangle 5"/>
            <p:cNvSpPr/>
            <p:nvPr/>
          </p:nvSpPr>
          <p:spPr>
            <a:xfrm>
              <a:off x="457200" y="6477000"/>
              <a:ext cx="1600200" cy="381000"/>
            </a:xfrm>
            <a:prstGeom prst="roundRect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ln w="4826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9888" y="5360987"/>
              <a:ext cx="1226240" cy="9540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Quick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Launch</a:t>
              </a:r>
            </a:p>
          </p:txBody>
        </p:sp>
      </p:grpSp>
      <p:grpSp>
        <p:nvGrpSpPr>
          <p:cNvPr id="12" name="Group 20" title="Notification Label"/>
          <p:cNvGrpSpPr>
            <a:grpSpLocks/>
          </p:cNvGrpSpPr>
          <p:nvPr/>
        </p:nvGrpSpPr>
        <p:grpSpPr bwMode="auto">
          <a:xfrm>
            <a:off x="7067550" y="5522913"/>
            <a:ext cx="2239963" cy="1335087"/>
            <a:chOff x="7067095" y="5522893"/>
            <a:chExt cx="2240613" cy="1335107"/>
          </a:xfrm>
        </p:grpSpPr>
        <p:sp>
          <p:nvSpPr>
            <p:cNvPr id="7" name="Rounded Rectangle 6"/>
            <p:cNvSpPr/>
            <p:nvPr/>
          </p:nvSpPr>
          <p:spPr>
            <a:xfrm>
              <a:off x="7695927" y="6476994"/>
              <a:ext cx="1448220" cy="381006"/>
            </a:xfrm>
            <a:prstGeom prst="roundRect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ln w="4826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067095" y="5522893"/>
              <a:ext cx="2240613" cy="95410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Notification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 or Status Tray</a:t>
              </a:r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228600" y="2339975"/>
            <a:ext cx="86868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The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Desktop</a:t>
            </a:r>
          </a:p>
        </p:txBody>
      </p:sp>
      <p:pic>
        <p:nvPicPr>
          <p:cNvPr id="19" name="Picture 18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12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Desktop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title="Desktop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795" name="Group 16" title="Start Button Label"/>
          <p:cNvGrpSpPr>
            <a:grpSpLocks/>
          </p:cNvGrpSpPr>
          <p:nvPr/>
        </p:nvGrpSpPr>
        <p:grpSpPr bwMode="auto">
          <a:xfrm>
            <a:off x="0" y="5334000"/>
            <a:ext cx="1524000" cy="1524000"/>
            <a:chOff x="0" y="5334000"/>
            <a:chExt cx="1179554" cy="1524000"/>
          </a:xfrm>
        </p:grpSpPr>
        <p:sp>
          <p:nvSpPr>
            <p:cNvPr id="16" name="Rounded Rectangle 15"/>
            <p:cNvSpPr/>
            <p:nvPr/>
          </p:nvSpPr>
          <p:spPr>
            <a:xfrm>
              <a:off x="0" y="6477000"/>
              <a:ext cx="380898" cy="381000"/>
            </a:xfrm>
            <a:prstGeom prst="roundRect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ln w="4826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0" y="5334000"/>
              <a:ext cx="1179554" cy="9540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Start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Button</a:t>
              </a:r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228600" y="2339975"/>
            <a:ext cx="86868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The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Start Button</a:t>
            </a:r>
          </a:p>
        </p:txBody>
      </p:sp>
      <p:pic>
        <p:nvPicPr>
          <p:cNvPr id="7" name="Picture 6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Start Button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title="Desktop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895600" y="2644775"/>
            <a:ext cx="62484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The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Start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11500" dirty="0">
                <a:latin typeface="Arial Rounded MT Bold" pitchFamily="34" charset="0"/>
                <a:ea typeface="+mj-ea"/>
                <a:cs typeface="+mj-cs"/>
              </a:rPr>
              <a:t>Menu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Start Menu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title="Desktop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371600" y="1295400"/>
            <a:ext cx="64008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All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Programs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All Programs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title="Desktop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895600" y="2644775"/>
            <a:ext cx="62357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Scroll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Down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Scroll Down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title="Desktop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43200" y="2743200"/>
            <a:ext cx="64008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Open a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Folder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a Folder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title="Desktop Screensh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743200" y="2743200"/>
            <a:ext cx="64008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9600" dirty="0">
                <a:latin typeface="Arial Rounded MT Bold" pitchFamily="34" charset="0"/>
                <a:ea typeface="+mj-ea"/>
                <a:cs typeface="+mj-cs"/>
              </a:rPr>
              <a:t>Open a Program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a Program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28600" y="1219200"/>
            <a:ext cx="8686800" cy="1524000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Importance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2971800"/>
            <a:ext cx="7848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4000" dirty="0"/>
              <a:t>Why is it important to learn how to use a computer?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Importance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22098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What is a Computer?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2289175"/>
            <a:ext cx="78486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3600" dirty="0"/>
              <a:t>An electronic device that: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altLang="en-US" sz="3600" dirty="0"/>
              <a:t>accepts data (input),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altLang="en-US" sz="3600" dirty="0"/>
              <a:t>manipulates the data (process),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altLang="en-US" sz="3600" dirty="0"/>
              <a:t>provides output (output) and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altLang="en-US" sz="3600" dirty="0"/>
              <a:t>stores the results (storage).</a:t>
            </a:r>
          </a:p>
        </p:txBody>
      </p:sp>
      <p:pic>
        <p:nvPicPr>
          <p:cNvPr id="4" name="Picture 3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is a Computer?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1"/>
            <a:ext cx="8915400" cy="20574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Input Devices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2133600"/>
            <a:ext cx="7848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en-US" altLang="en-US" sz="4000" dirty="0"/>
              <a:t>The user must provide the data through an input device such as:</a:t>
            </a:r>
          </a:p>
        </p:txBody>
      </p:sp>
      <p:pic>
        <p:nvPicPr>
          <p:cNvPr id="17410" name="Picture 2" descr="C:\Documents and Settings\chutchison\Local Settings\Temporary Internet Files\Content.IE5\WL48ZKWT\MC900389712[1].wmf" title="CD and Flop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06863"/>
            <a:ext cx="1697038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C:\Documents and Settings\chutchison\Local Settings\Temporary Internet Files\Content.IE5\FUS50A2G\MC900391402[1].wmf" title="Keyboar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1462088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3" descr="C:\Documents and Settings\chutchison\Local Settings\Temporary Internet Files\Content.IE5\FUS50A2G\MC900412538[1].wmf" title="Mou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33400"/>
            <a:ext cx="1239838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14" descr="C:\Documents and Settings\chutchison\Local Settings\Temporary Internet Files\Content.IE5\LDODSZCW\MC900237558[1].wmf" title="Microph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14800"/>
            <a:ext cx="168751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touch_screen.gif" title="Touch Scre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4038600"/>
            <a:ext cx="33051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title="Library Archives Logo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title="Library and Literacy Logo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Input Devices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pu.jpg" title="Processo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19600"/>
            <a:ext cx="347503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2098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Processing Data</a:t>
            </a:r>
          </a:p>
        </p:txBody>
      </p:sp>
      <p:grpSp>
        <p:nvGrpSpPr>
          <p:cNvPr id="3" name="Group 15" title="Processing Data Text"/>
          <p:cNvGrpSpPr>
            <a:grpSpLocks/>
          </p:cNvGrpSpPr>
          <p:nvPr/>
        </p:nvGrpSpPr>
        <p:grpSpPr bwMode="auto">
          <a:xfrm>
            <a:off x="685800" y="1941513"/>
            <a:ext cx="7848600" cy="4306887"/>
            <a:chOff x="685800" y="1941255"/>
            <a:chExt cx="7848600" cy="4307145"/>
          </a:xfrm>
        </p:grpSpPr>
        <p:sp>
          <p:nvSpPr>
            <p:cNvPr id="9222" name="Rectangle 2" title="Once the user provides the computer with data"/>
            <p:cNvSpPr>
              <a:spLocks noChangeArrowheads="1"/>
            </p:cNvSpPr>
            <p:nvPr/>
          </p:nvSpPr>
          <p:spPr bwMode="auto">
            <a:xfrm>
              <a:off x="685800" y="1941255"/>
              <a:ext cx="7848600" cy="2554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000" dirty="0"/>
                <a:t>Once the user provides the computer with data, he/she must tell the computer what to do with the data.  The central processing unit</a:t>
              </a:r>
            </a:p>
          </p:txBody>
        </p:sp>
        <p:sp>
          <p:nvSpPr>
            <p:cNvPr id="9223" name="TextBox 13" title="performs the tasks the"/>
            <p:cNvSpPr txBox="1">
              <a:spLocks noChangeArrowheads="1"/>
            </p:cNvSpPr>
            <p:nvPr/>
          </p:nvSpPr>
          <p:spPr bwMode="auto">
            <a:xfrm>
              <a:off x="685800" y="4309408"/>
              <a:ext cx="4872488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000" dirty="0"/>
                <a:t>performs the tasks the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4000" dirty="0"/>
                <a:t>user tells it to do.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4000" dirty="0"/>
            </a:p>
          </p:txBody>
        </p:sp>
      </p:grpSp>
      <p:pic>
        <p:nvPicPr>
          <p:cNvPr id="8" name="Picture 7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Processing Data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5800" y="1752600"/>
            <a:ext cx="78486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/>
              <a:t>Many people use the terms memory and storage interchangeably. However, they are not the same thing.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19050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Data in Memory</a:t>
            </a:r>
          </a:p>
        </p:txBody>
      </p:sp>
      <p:pic>
        <p:nvPicPr>
          <p:cNvPr id="19459" name="Picture 3" descr="C:\Documents and Settings\chutchison\Local Settings\Temporary Internet Files\Content.IE5\LDODSZCW\MP900316372[1].jpg" title="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50" y="3684588"/>
            <a:ext cx="3587750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in</a:t>
            </a:r>
            <a:r>
              <a:rPr lang="en-US" baseline="0" dirty="0" smtClean="0"/>
              <a:t> Memory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0"/>
            <a:ext cx="9144000" cy="2057400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dirty="0">
                <a:latin typeface="Arial Rounded MT Bold" pitchFamily="34" charset="0"/>
                <a:ea typeface="+mj-ea"/>
                <a:cs typeface="+mj-cs"/>
              </a:rPr>
              <a:t>Data in Memory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5800" y="1752600"/>
            <a:ext cx="7848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/>
              <a:t>Memory is a temporary holding space for data while it is being used by the user. </a:t>
            </a:r>
          </a:p>
        </p:txBody>
      </p:sp>
      <p:pic>
        <p:nvPicPr>
          <p:cNvPr id="11269" name="Picture 3" descr="C:\Documents and Settings\chutchison\Local Settings\Temporary Internet Files\Content.IE5\LDODSZCW\MP900316372[1].jpg" title="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50" y="3684588"/>
            <a:ext cx="3587750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title="Library Archives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66294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title="Library and Literacy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61014"/>
            <a:ext cx="10287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in Memory</a:t>
            </a:r>
            <a:endParaRPr lang="en-US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</TotalTime>
  <Words>783</Words>
  <Application>Microsoft Office PowerPoint</Application>
  <PresentationFormat>On-screen Show (4:3)</PresentationFormat>
  <Paragraphs>155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Arial Rounded MT Bold</vt:lpstr>
      <vt:lpstr>Calibri</vt:lpstr>
      <vt:lpstr>Times New Roman</vt:lpstr>
      <vt:lpstr>Office Theme</vt:lpstr>
      <vt:lpstr>1.2 Computer Basics</vt:lpstr>
      <vt:lpstr>Learning Goals</vt:lpstr>
      <vt:lpstr>Learning Goals</vt:lpstr>
      <vt:lpstr>Importance</vt:lpstr>
      <vt:lpstr>What is a Computer?</vt:lpstr>
      <vt:lpstr>Input Devices</vt:lpstr>
      <vt:lpstr>Processing Data</vt:lpstr>
      <vt:lpstr>Data in Memory</vt:lpstr>
      <vt:lpstr>Data in Memory</vt:lpstr>
      <vt:lpstr>Data in Memory</vt:lpstr>
      <vt:lpstr>Storing Data</vt:lpstr>
      <vt:lpstr>Storing Data</vt:lpstr>
      <vt:lpstr>Storing Data</vt:lpstr>
      <vt:lpstr>Storing Data</vt:lpstr>
      <vt:lpstr>Output Devices</vt:lpstr>
      <vt:lpstr>Information Processing Cycle</vt:lpstr>
      <vt:lpstr>Why Use a Computer</vt:lpstr>
      <vt:lpstr>Computer Programs</vt:lpstr>
      <vt:lpstr>Software</vt:lpstr>
      <vt:lpstr>System Software</vt:lpstr>
      <vt:lpstr>Operating Systems</vt:lpstr>
      <vt:lpstr>Device Drivers</vt:lpstr>
      <vt:lpstr>Application Software</vt:lpstr>
      <vt:lpstr>Word Processing</vt:lpstr>
      <vt:lpstr>Spreadsheets</vt:lpstr>
      <vt:lpstr>Web Browsers</vt:lpstr>
      <vt:lpstr>Email</vt:lpstr>
      <vt:lpstr>Laptop</vt:lpstr>
      <vt:lpstr>User Name</vt:lpstr>
      <vt:lpstr>The Desktop</vt:lpstr>
      <vt:lpstr>The Start Button</vt:lpstr>
      <vt:lpstr>The Start Menu</vt:lpstr>
      <vt:lpstr>All Programs</vt:lpstr>
      <vt:lpstr>Scroll Down</vt:lpstr>
      <vt:lpstr>Open a Folder</vt:lpstr>
      <vt:lpstr>Open a Program</vt:lpstr>
    </vt:vector>
  </TitlesOfParts>
  <Company>TSLAC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chutchison</dc:creator>
  <cp:lastModifiedBy>Goyco, Jorge A</cp:lastModifiedBy>
  <cp:revision>170</cp:revision>
  <dcterms:created xsi:type="dcterms:W3CDTF">2012-03-16T12:35:31Z</dcterms:created>
  <dcterms:modified xsi:type="dcterms:W3CDTF">2018-03-29T21:09:18Z</dcterms:modified>
</cp:coreProperties>
</file>