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82" r:id="rId3"/>
    <p:sldId id="283" r:id="rId4"/>
    <p:sldId id="284" r:id="rId5"/>
    <p:sldId id="285" r:id="rId6"/>
    <p:sldId id="286" r:id="rId7"/>
    <p:sldId id="287" r:id="rId8"/>
    <p:sldId id="288" r:id="rId9"/>
    <p:sldId id="289" r:id="rId10"/>
    <p:sldId id="257" r:id="rId11"/>
    <p:sldId id="258" r:id="rId12"/>
    <p:sldId id="259" r:id="rId13"/>
    <p:sldId id="260" r:id="rId14"/>
    <p:sldId id="261" r:id="rId15"/>
    <p:sldId id="262" r:id="rId16"/>
    <p:sldId id="263" r:id="rId17"/>
    <p:sldId id="266" r:id="rId18"/>
    <p:sldId id="265" r:id="rId19"/>
    <p:sldId id="267" r:id="rId20"/>
    <p:sldId id="290" r:id="rId21"/>
    <p:sldId id="275" r:id="rId22"/>
    <p:sldId id="292" r:id="rId23"/>
    <p:sldId id="276" r:id="rId24"/>
    <p:sldId id="280" r:id="rId25"/>
    <p:sldId id="277" r:id="rId26"/>
    <p:sldId id="278" r:id="rId27"/>
    <p:sldId id="279" r:id="rId28"/>
    <p:sldId id="281" r:id="rId29"/>
    <p:sldId id="29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3488"/>
    <a:srgbClr val="132527"/>
    <a:srgbClr val="2547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34" autoAdjust="0"/>
    <p:restoredTop sz="86434" autoAdjust="0"/>
  </p:normalViewPr>
  <p:slideViewPr>
    <p:cSldViewPr>
      <p:cViewPr varScale="1">
        <p:scale>
          <a:sx n="61" d="100"/>
          <a:sy n="61" d="100"/>
        </p:scale>
        <p:origin x="66" y="552"/>
      </p:cViewPr>
      <p:guideLst>
        <p:guide orient="horz" pos="2160"/>
        <p:guide pos="2880"/>
      </p:guideLst>
    </p:cSldViewPr>
  </p:slideViewPr>
  <p:outlineViewPr>
    <p:cViewPr>
      <p:scale>
        <a:sx n="33" d="100"/>
        <a:sy n="33" d="100"/>
      </p:scale>
      <p:origin x="0" y="-4347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417299-BB7E-4CD7-A8C9-0230E19E54DC}" type="datetimeFigureOut">
              <a:rPr lang="en-US" smtClean="0"/>
              <a:t>5/1/2018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B82B3D-263E-47BE-A38C-225EE70C3717}" type="slidenum">
              <a:rPr lang="en-US" smtClean="0"/>
              <a:t>‹#›</a:t>
            </a:fld>
            <a:endParaRPr lang="en-US" dirty="0"/>
          </a:p>
        </p:txBody>
      </p:sp>
    </p:spTree>
    <p:extLst>
      <p:ext uri="{BB962C8B-B14F-4D97-AF65-F5344CB8AC3E}">
        <p14:creationId xmlns:p14="http://schemas.microsoft.com/office/powerpoint/2010/main" val="3171029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268A689-2F4B-4188-B525-996B508F99C3}" type="datetime1">
              <a:rPr lang="en-US" smtClean="0"/>
              <a:t>5/1/2018</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1A4F1BA-01DD-405E-BD25-17CC29A1BB1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BD7D52-39DB-4D70-8909-DD52F6AEEC7D}" type="datetime1">
              <a:rPr lang="en-US" smtClean="0"/>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A4F1BA-01DD-405E-BD25-17CC29A1BB1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46C315-7AAF-412B-A7EA-51FF8BA9C450}" type="datetime1">
              <a:rPr lang="en-US" smtClean="0"/>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A4F1BA-01DD-405E-BD25-17CC29A1BB1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88065C-11A7-47F2-85EF-9BF9096DD491}" type="datetime1">
              <a:rPr lang="en-US" smtClean="0"/>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A4F1BA-01DD-405E-BD25-17CC29A1BB1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1A3AAF-3231-4333-B444-2C5E2108DE03}" type="datetime1">
              <a:rPr lang="en-US" smtClean="0"/>
              <a:t>5/1/2018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A4F1BA-01DD-405E-BD25-17CC29A1BB1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E051B6-269D-4E52-B8F2-A8DC8B219871}" type="datetime1">
              <a:rPr lang="en-US" smtClean="0"/>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A4F1BA-01DD-405E-BD25-17CC29A1BB1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17D5B55-331D-4DE9-B45E-73D3FA7E0AEB}" type="datetime1">
              <a:rPr lang="en-US" smtClean="0"/>
              <a:t>5/1/2018</a:t>
            </a:fld>
            <a:endParaRPr lang="en-US" dirty="0"/>
          </a:p>
        </p:txBody>
      </p:sp>
      <p:sp>
        <p:nvSpPr>
          <p:cNvPr id="27" name="Slide Number Placeholder 26"/>
          <p:cNvSpPr>
            <a:spLocks noGrp="1"/>
          </p:cNvSpPr>
          <p:nvPr>
            <p:ph type="sldNum" sz="quarter" idx="11"/>
          </p:nvPr>
        </p:nvSpPr>
        <p:spPr/>
        <p:txBody>
          <a:bodyPr rtlCol="0"/>
          <a:lstStyle/>
          <a:p>
            <a:fld id="{E1A4F1BA-01DD-405E-BD25-17CC29A1BB16}"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C179C60-CB0D-4B2F-AB95-8240DCB16FE9}" type="datetime1">
              <a:rPr lang="en-US" smtClean="0"/>
              <a:t>5/1/2018</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E1A4F1BA-01DD-405E-BD25-17CC29A1BB1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F4E32-16EB-4962-ACAC-D77F3769B8D9}" type="datetime1">
              <a:rPr lang="en-US" smtClean="0"/>
              <a:t>5/1/2018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A4F1BA-01DD-405E-BD25-17CC29A1BB1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6B1DCC-2636-4907-A52F-E5195E8A7296}" type="datetime1">
              <a:rPr lang="en-US" smtClean="0"/>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A4F1BA-01DD-405E-BD25-17CC29A1BB1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8659EF-1847-4BFA-9034-80A51672CCD2}" type="datetime1">
              <a:rPr lang="en-US" smtClean="0"/>
              <a:t>5/1/2018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A4F1BA-01DD-405E-BD25-17CC29A1BB1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F936765-9BF5-4592-BC05-E3A755234695}" type="datetime1">
              <a:rPr lang="en-US" smtClean="0"/>
              <a:t>5/1/2018</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1A4F1BA-01DD-405E-BD25-17CC29A1BB1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82000" cy="3124199"/>
          </a:xfrm>
        </p:spPr>
        <p:txBody>
          <a:bodyPr>
            <a:normAutofit/>
          </a:bodyPr>
          <a:lstStyle/>
          <a:p>
            <a:r>
              <a:rPr lang="en-US" dirty="0" smtClean="0"/>
              <a:t>The Workforce Innovation and Opportunity Act (WIOA) and the Vocational Rehabilitation (VR) Program</a:t>
            </a:r>
            <a:endParaRPr lang="en-US" dirty="0"/>
          </a:p>
        </p:txBody>
      </p:sp>
      <p:sp>
        <p:nvSpPr>
          <p:cNvPr id="3" name="Footer Placeholder 2"/>
          <p:cNvSpPr>
            <a:spLocks noGrp="1"/>
          </p:cNvSpPr>
          <p:nvPr>
            <p:ph type="ftr" sz="quarter" idx="11"/>
          </p:nvPr>
        </p:nvSpPr>
        <p:spPr>
          <a:xfrm>
            <a:off x="5410200" y="4205288"/>
            <a:ext cx="3429000" cy="2043112"/>
          </a:xfrm>
        </p:spPr>
        <p:txBody>
          <a:bodyPr/>
          <a:lstStyle/>
          <a:p>
            <a:r>
              <a:rPr lang="en-US" sz="2800" dirty="0" smtClean="0"/>
              <a:t>WIOA Regional Forums</a:t>
            </a:r>
          </a:p>
          <a:p>
            <a:endParaRPr lang="en-US" sz="2800" dirty="0"/>
          </a:p>
          <a:p>
            <a:r>
              <a:rPr lang="en-US" sz="2800" dirty="0" smtClean="0"/>
              <a:t>October 2016</a:t>
            </a:r>
            <a:endParaRPr lang="en-US" sz="2800" dirty="0"/>
          </a:p>
        </p:txBody>
      </p:sp>
      <p:sp>
        <p:nvSpPr>
          <p:cNvPr id="4" name="Slide Number Placeholder 3"/>
          <p:cNvSpPr>
            <a:spLocks noGrp="1"/>
          </p:cNvSpPr>
          <p:nvPr>
            <p:ph type="sldNum" sz="quarter" idx="12"/>
          </p:nvPr>
        </p:nvSpPr>
        <p:spPr/>
        <p:txBody>
          <a:bodyPr/>
          <a:lstStyle/>
          <a:p>
            <a:fld id="{E1A4F1BA-01DD-405E-BD25-17CC29A1BB16}" type="slidenum">
              <a:rPr lang="en-US" smtClean="0"/>
              <a:t>1</a:t>
            </a:fld>
            <a:endParaRPr lang="en-US" dirty="0"/>
          </a:p>
        </p:txBody>
      </p:sp>
    </p:spTree>
    <p:extLst>
      <p:ext uri="{BB962C8B-B14F-4D97-AF65-F5344CB8AC3E}">
        <p14:creationId xmlns:p14="http://schemas.microsoft.com/office/powerpoint/2010/main" val="2562407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020478"/>
            <a:ext cx="8001000" cy="4154984"/>
          </a:xfrm>
          <a:prstGeom prst="rect">
            <a:avLst/>
          </a:prstGeom>
        </p:spPr>
        <p:txBody>
          <a:bodyPr wrap="square">
            <a:spAutoFit/>
          </a:bodyPr>
          <a:lstStyle/>
          <a:p>
            <a:pPr marL="342900" indent="-342900">
              <a:buFont typeface="Arial" panose="020B0604020202020204" pitchFamily="34" charset="0"/>
              <a:buChar char="•"/>
            </a:pPr>
            <a:r>
              <a:rPr lang="en-US" sz="2400" dirty="0" smtClean="0"/>
              <a:t>WIOA emphasizes </a:t>
            </a:r>
            <a:r>
              <a:rPr lang="en-US" sz="2400" dirty="0"/>
              <a:t>the provision of services to students and youth with disabilities to ensure they have opportunities to receive the training and other services necessary to achieve competitive integrated employment; </a:t>
            </a:r>
            <a:endParaRPr lang="en-US" sz="2400" dirty="0" smtClean="0"/>
          </a:p>
          <a:p>
            <a:endParaRPr lang="en-US" sz="2400" dirty="0"/>
          </a:p>
          <a:p>
            <a:pPr marL="342900" indent="-342900">
              <a:buFont typeface="Arial" panose="020B0604020202020204" pitchFamily="34" charset="0"/>
              <a:buChar char="•"/>
            </a:pPr>
            <a:r>
              <a:rPr lang="en-US" sz="2400" dirty="0" smtClean="0"/>
              <a:t>WIOA expands </a:t>
            </a:r>
            <a:r>
              <a:rPr lang="en-US" sz="2400" dirty="0"/>
              <a:t>the population of students with disabilities who may receive services and the kinds of services that the VR agencies may provide to youth and students with disabilities who are transitioning from school to postsecondary education and employment; </a:t>
            </a:r>
          </a:p>
        </p:txBody>
      </p:sp>
      <p:sp>
        <p:nvSpPr>
          <p:cNvPr id="2" name="Title 1"/>
          <p:cNvSpPr>
            <a:spLocks noGrp="1"/>
          </p:cNvSpPr>
          <p:nvPr>
            <p:ph type="title"/>
          </p:nvPr>
        </p:nvSpPr>
        <p:spPr>
          <a:xfrm>
            <a:off x="495300" y="762000"/>
            <a:ext cx="8229600" cy="1066800"/>
          </a:xfrm>
        </p:spPr>
        <p:txBody>
          <a:bodyPr>
            <a:noAutofit/>
          </a:bodyPr>
          <a:lstStyle/>
          <a:p>
            <a:r>
              <a:rPr lang="en-US" sz="3600" b="1" dirty="0"/>
              <a:t>Pre-Employment Transition Services for Students with Disabilities</a:t>
            </a:r>
          </a:p>
        </p:txBody>
      </p:sp>
      <p:sp>
        <p:nvSpPr>
          <p:cNvPr id="3" name="Slide Number Placeholder 2"/>
          <p:cNvSpPr>
            <a:spLocks noGrp="1"/>
          </p:cNvSpPr>
          <p:nvPr>
            <p:ph type="sldNum" sz="quarter" idx="12"/>
          </p:nvPr>
        </p:nvSpPr>
        <p:spPr/>
        <p:txBody>
          <a:bodyPr/>
          <a:lstStyle/>
          <a:p>
            <a:fld id="{E1A4F1BA-01DD-405E-BD25-17CC29A1BB16}" type="slidenum">
              <a:rPr lang="en-US" smtClean="0"/>
              <a:t>10</a:t>
            </a:fld>
            <a:endParaRPr lang="en-US" dirty="0"/>
          </a:p>
        </p:txBody>
      </p:sp>
    </p:spTree>
    <p:extLst>
      <p:ext uri="{BB962C8B-B14F-4D97-AF65-F5344CB8AC3E}">
        <p14:creationId xmlns:p14="http://schemas.microsoft.com/office/powerpoint/2010/main" val="4226990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60136"/>
          </a:xfrm>
        </p:spPr>
        <p:txBody>
          <a:bodyPr>
            <a:normAutofit lnSpcReduction="10000"/>
          </a:bodyPr>
          <a:lstStyle/>
          <a:p>
            <a:pPr marL="109728" indent="0">
              <a:buNone/>
            </a:pPr>
            <a:r>
              <a:rPr lang="en-US" b="1" dirty="0"/>
              <a:t>Pre-Employment Transition Services for Students with Disabilities </a:t>
            </a:r>
            <a:r>
              <a:rPr lang="en-US" b="1" dirty="0" smtClean="0"/>
              <a:t>(cont.) </a:t>
            </a:r>
          </a:p>
          <a:p>
            <a:pPr marL="109728" indent="0">
              <a:buNone/>
            </a:pPr>
            <a:endParaRPr lang="en-US" dirty="0"/>
          </a:p>
          <a:p>
            <a:pPr>
              <a:buClrTx/>
            </a:pPr>
            <a:r>
              <a:rPr lang="en-US" sz="2400" dirty="0" smtClean="0"/>
              <a:t>WIOA increases </a:t>
            </a:r>
            <a:r>
              <a:rPr lang="en-US" sz="2400" dirty="0"/>
              <a:t>opportunities to practice and improve workplace skills, such as through internships and other work-based learning opportunities; and </a:t>
            </a:r>
            <a:endParaRPr lang="en-US" sz="2400" dirty="0" smtClean="0"/>
          </a:p>
          <a:p>
            <a:pPr marL="109728" indent="0">
              <a:buClrTx/>
              <a:buNone/>
            </a:pPr>
            <a:endParaRPr lang="en-US" sz="2400" dirty="0"/>
          </a:p>
          <a:p>
            <a:pPr>
              <a:buClrTx/>
            </a:pPr>
            <a:r>
              <a:rPr lang="en-US" sz="2400" dirty="0" smtClean="0"/>
              <a:t>WIOA requires </a:t>
            </a:r>
            <a:r>
              <a:rPr lang="en-US" sz="2400" dirty="0"/>
              <a:t>VR agencies to reserve not less than 15 percent of the Federal VR allotment to provide, or arrange for the provision of, pre-employment transition services for students with disabilities transitioning from school to postsecondary education programs and employment in competitive integrated settings, and that these services be coordinated with local educational agencies (LEA). </a:t>
            </a:r>
          </a:p>
          <a:p>
            <a:pPr marL="109728" indent="0">
              <a:buNone/>
            </a:pPr>
            <a:endParaRPr lang="en-US" dirty="0"/>
          </a:p>
        </p:txBody>
      </p:sp>
      <p:sp>
        <p:nvSpPr>
          <p:cNvPr id="4" name="Slide Number Placeholder 3"/>
          <p:cNvSpPr>
            <a:spLocks noGrp="1"/>
          </p:cNvSpPr>
          <p:nvPr>
            <p:ph type="sldNum" sz="quarter" idx="12"/>
          </p:nvPr>
        </p:nvSpPr>
        <p:spPr/>
        <p:txBody>
          <a:bodyPr/>
          <a:lstStyle/>
          <a:p>
            <a:fld id="{E1A4F1BA-01DD-405E-BD25-17CC29A1BB16}" type="slidenum">
              <a:rPr lang="en-US" smtClean="0"/>
              <a:t>11</a:t>
            </a:fld>
            <a:endParaRPr lang="en-US" dirty="0"/>
          </a:p>
        </p:txBody>
      </p:sp>
      <p:sp>
        <p:nvSpPr>
          <p:cNvPr id="2" name="Title 1" hidden="1"/>
          <p:cNvSpPr>
            <a:spLocks noGrp="1"/>
          </p:cNvSpPr>
          <p:nvPr>
            <p:ph type="title"/>
          </p:nvPr>
        </p:nvSpPr>
        <p:spPr/>
        <p:txBody>
          <a:bodyPr>
            <a:normAutofit fontScale="90000"/>
          </a:bodyPr>
          <a:lstStyle/>
          <a:p>
            <a:r>
              <a:rPr lang="en-US" sz="3600" b="1" kern="1200" dirty="0" smtClean="0">
                <a:solidFill>
                  <a:srgbClr val="424456"/>
                </a:solidFill>
                <a:effectLst/>
                <a:latin typeface="Trebuchet MS" panose="020B0603020202020204" pitchFamily="34" charset="0"/>
                <a:ea typeface="+mj-ea"/>
                <a:cs typeface="+mj-cs"/>
              </a:rPr>
              <a:t>Pre-Employment Transition Services for Students with Disabilities</a:t>
            </a:r>
            <a:endParaRPr lang="en-US" dirty="0"/>
          </a:p>
        </p:txBody>
      </p:sp>
    </p:spTree>
    <p:extLst>
      <p:ext uri="{BB962C8B-B14F-4D97-AF65-F5344CB8AC3E}">
        <p14:creationId xmlns:p14="http://schemas.microsoft.com/office/powerpoint/2010/main" val="971690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077200" cy="1066800"/>
          </a:xfrm>
        </p:spPr>
        <p:txBody>
          <a:bodyPr>
            <a:normAutofit/>
          </a:bodyPr>
          <a:lstStyle/>
          <a:p>
            <a:r>
              <a:rPr lang="en-US" sz="2800" b="1" dirty="0">
                <a:solidFill>
                  <a:schemeClr val="tx1"/>
                </a:solidFill>
                <a:latin typeface="+mn-lt"/>
              </a:rPr>
              <a:t>Definition of “Student with a Disability” </a:t>
            </a:r>
            <a:br>
              <a:rPr lang="en-US" sz="2800" b="1" dirty="0">
                <a:solidFill>
                  <a:schemeClr val="tx1"/>
                </a:solidFill>
                <a:latin typeface="+mn-lt"/>
              </a:rPr>
            </a:br>
            <a:endParaRPr lang="en-US" sz="2800" b="1" dirty="0">
              <a:solidFill>
                <a:schemeClr val="tx1"/>
              </a:solidFill>
              <a:latin typeface="+mn-lt"/>
            </a:endParaRPr>
          </a:p>
        </p:txBody>
      </p:sp>
      <p:sp>
        <p:nvSpPr>
          <p:cNvPr id="3" name="Content Placeholder 2"/>
          <p:cNvSpPr>
            <a:spLocks noGrp="1"/>
          </p:cNvSpPr>
          <p:nvPr>
            <p:ph idx="1"/>
          </p:nvPr>
        </p:nvSpPr>
        <p:spPr/>
        <p:txBody>
          <a:bodyPr/>
          <a:lstStyle/>
          <a:p>
            <a:pPr marL="109728" indent="0">
              <a:buClrTx/>
              <a:buNone/>
            </a:pPr>
            <a:r>
              <a:rPr lang="en-US" sz="2600" dirty="0" smtClean="0"/>
              <a:t>A </a:t>
            </a:r>
            <a:r>
              <a:rPr lang="en-US" sz="2600" dirty="0"/>
              <a:t>student with a disability is an individual who: </a:t>
            </a:r>
          </a:p>
          <a:p>
            <a:pPr>
              <a:buClrTx/>
            </a:pPr>
            <a:r>
              <a:rPr lang="en-US" sz="2400" dirty="0"/>
              <a:t>Is in an educational program; and </a:t>
            </a:r>
          </a:p>
          <a:p>
            <a:pPr>
              <a:buClrTx/>
            </a:pPr>
            <a:r>
              <a:rPr lang="en-US" sz="2400" dirty="0"/>
              <a:t>Meets certain age requirements; and </a:t>
            </a:r>
          </a:p>
          <a:p>
            <a:pPr>
              <a:buClrTx/>
            </a:pPr>
            <a:r>
              <a:rPr lang="en-US" sz="2400" dirty="0"/>
              <a:t>Is eligible for and receiving special education or related services under IDEA; or </a:t>
            </a:r>
          </a:p>
          <a:p>
            <a:pPr>
              <a:buClrTx/>
            </a:pPr>
            <a:r>
              <a:rPr lang="en-US" sz="2400" dirty="0"/>
              <a:t>Is an individual with a disability for purposes of section 504 of the Act. </a:t>
            </a:r>
          </a:p>
          <a:p>
            <a:pPr marL="109728" indent="0">
              <a:buNone/>
            </a:pPr>
            <a:endParaRPr lang="en-US" dirty="0"/>
          </a:p>
        </p:txBody>
      </p:sp>
      <p:sp>
        <p:nvSpPr>
          <p:cNvPr id="5" name="Slide Number Placeholder 4"/>
          <p:cNvSpPr>
            <a:spLocks noGrp="1"/>
          </p:cNvSpPr>
          <p:nvPr>
            <p:ph type="sldNum" sz="quarter" idx="12"/>
          </p:nvPr>
        </p:nvSpPr>
        <p:spPr/>
        <p:txBody>
          <a:bodyPr/>
          <a:lstStyle/>
          <a:p>
            <a:fld id="{E1A4F1BA-01DD-405E-BD25-17CC29A1BB16}" type="slidenum">
              <a:rPr lang="en-US" smtClean="0"/>
              <a:t>12</a:t>
            </a:fld>
            <a:endParaRPr lang="en-US" dirty="0"/>
          </a:p>
        </p:txBody>
      </p:sp>
    </p:spTree>
    <p:extLst>
      <p:ext uri="{BB962C8B-B14F-4D97-AF65-F5344CB8AC3E}">
        <p14:creationId xmlns:p14="http://schemas.microsoft.com/office/powerpoint/2010/main" val="981157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8229600" cy="1066800"/>
          </a:xfrm>
        </p:spPr>
        <p:txBody>
          <a:bodyPr>
            <a:noAutofit/>
          </a:bodyPr>
          <a:lstStyle/>
          <a:p>
            <a:r>
              <a:rPr lang="en-US" sz="2800" b="1" dirty="0">
                <a:solidFill>
                  <a:schemeClr val="tx1"/>
                </a:solidFill>
                <a:latin typeface="+mn-lt"/>
              </a:rPr>
              <a:t>Definition of “Student with a Disability” (cont.) </a:t>
            </a:r>
            <a:r>
              <a:rPr lang="en-US" sz="2800" dirty="0">
                <a:solidFill>
                  <a:schemeClr val="tx1"/>
                </a:solidFill>
                <a:latin typeface="+mn-lt"/>
              </a:rPr>
              <a:t/>
            </a:r>
            <a:br>
              <a:rPr lang="en-US" sz="2800" dirty="0">
                <a:solidFill>
                  <a:schemeClr val="tx1"/>
                </a:solidFill>
                <a:latin typeface="+mn-lt"/>
              </a:rPr>
            </a:br>
            <a:endParaRPr lang="en-US" sz="2800" dirty="0">
              <a:solidFill>
                <a:schemeClr val="tx1"/>
              </a:solidFill>
              <a:latin typeface="+mn-lt"/>
            </a:endParaRPr>
          </a:p>
        </p:txBody>
      </p:sp>
      <p:sp>
        <p:nvSpPr>
          <p:cNvPr id="3" name="Content Placeholder 2"/>
          <p:cNvSpPr>
            <a:spLocks noGrp="1"/>
          </p:cNvSpPr>
          <p:nvPr>
            <p:ph idx="1"/>
          </p:nvPr>
        </p:nvSpPr>
        <p:spPr/>
        <p:txBody>
          <a:bodyPr>
            <a:normAutofit/>
          </a:bodyPr>
          <a:lstStyle/>
          <a:p>
            <a:pPr lvl="1">
              <a:buClrTx/>
              <a:buFont typeface="Arial" panose="020B0604020202020204" pitchFamily="34" charset="0"/>
              <a:buChar char="•"/>
            </a:pPr>
            <a:r>
              <a:rPr lang="en-US" sz="2400" dirty="0" smtClean="0">
                <a:solidFill>
                  <a:schemeClr val="tx1"/>
                </a:solidFill>
              </a:rPr>
              <a:t>Educational </a:t>
            </a:r>
            <a:r>
              <a:rPr lang="en-US" sz="2400" dirty="0">
                <a:solidFill>
                  <a:schemeClr val="tx1"/>
                </a:solidFill>
              </a:rPr>
              <a:t>programs include: Secondary education programs; </a:t>
            </a:r>
          </a:p>
          <a:p>
            <a:pPr lvl="1">
              <a:buClrTx/>
              <a:buFont typeface="Arial" panose="020B0604020202020204" pitchFamily="34" charset="0"/>
              <a:buChar char="•"/>
            </a:pPr>
            <a:r>
              <a:rPr lang="en-US" sz="2400" dirty="0">
                <a:solidFill>
                  <a:schemeClr val="tx1"/>
                </a:solidFill>
              </a:rPr>
              <a:t>Non-traditional or alternative secondary education programs, including home schooling; </a:t>
            </a:r>
          </a:p>
          <a:p>
            <a:pPr lvl="1">
              <a:buClrTx/>
              <a:buFont typeface="Arial" panose="020B0604020202020204" pitchFamily="34" charset="0"/>
              <a:buChar char="•"/>
            </a:pPr>
            <a:r>
              <a:rPr lang="en-US" sz="2400" dirty="0">
                <a:solidFill>
                  <a:schemeClr val="tx1"/>
                </a:solidFill>
              </a:rPr>
              <a:t>Postsecondary education programs; and </a:t>
            </a:r>
          </a:p>
          <a:p>
            <a:pPr lvl="1">
              <a:buClrTx/>
              <a:buFont typeface="Arial" panose="020B0604020202020204" pitchFamily="34" charset="0"/>
              <a:buChar char="•"/>
            </a:pPr>
            <a:r>
              <a:rPr lang="en-US" sz="2400" dirty="0">
                <a:solidFill>
                  <a:schemeClr val="tx1"/>
                </a:solidFill>
              </a:rPr>
              <a:t>Other recognized educational programs, such as those offered through the juvenile justice system. </a:t>
            </a:r>
          </a:p>
          <a:p>
            <a:pPr lvl="1">
              <a:buClrTx/>
            </a:pPr>
            <a:endParaRPr lang="en-US" sz="2800" dirty="0"/>
          </a:p>
          <a:p>
            <a:endParaRPr lang="en-US" dirty="0"/>
          </a:p>
        </p:txBody>
      </p:sp>
      <p:sp>
        <p:nvSpPr>
          <p:cNvPr id="5" name="Slide Number Placeholder 4"/>
          <p:cNvSpPr>
            <a:spLocks noGrp="1"/>
          </p:cNvSpPr>
          <p:nvPr>
            <p:ph type="sldNum" sz="quarter" idx="12"/>
          </p:nvPr>
        </p:nvSpPr>
        <p:spPr/>
        <p:txBody>
          <a:bodyPr/>
          <a:lstStyle/>
          <a:p>
            <a:fld id="{E1A4F1BA-01DD-405E-BD25-17CC29A1BB16}" type="slidenum">
              <a:rPr lang="en-US" smtClean="0"/>
              <a:t>13</a:t>
            </a:fld>
            <a:endParaRPr lang="en-US" dirty="0"/>
          </a:p>
        </p:txBody>
      </p:sp>
    </p:spTree>
    <p:extLst>
      <p:ext uri="{BB962C8B-B14F-4D97-AF65-F5344CB8AC3E}">
        <p14:creationId xmlns:p14="http://schemas.microsoft.com/office/powerpoint/2010/main" val="2599081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normAutofit fontScale="92500" lnSpcReduction="10000"/>
          </a:bodyPr>
          <a:lstStyle/>
          <a:p>
            <a:endParaRPr lang="en-US" dirty="0"/>
          </a:p>
          <a:p>
            <a:pPr marL="109728" indent="0">
              <a:buNone/>
            </a:pPr>
            <a:r>
              <a:rPr lang="en-US" b="1" dirty="0"/>
              <a:t>Definition of Student with a Disability (cont.) </a:t>
            </a:r>
            <a:endParaRPr lang="en-US" dirty="0"/>
          </a:p>
          <a:p>
            <a:pPr marL="109728" indent="0">
              <a:buNone/>
            </a:pPr>
            <a:r>
              <a:rPr lang="en-US" dirty="0" smtClean="0">
                <a:solidFill>
                  <a:schemeClr val="tx1"/>
                </a:solidFill>
              </a:rPr>
              <a:t>Age </a:t>
            </a:r>
            <a:r>
              <a:rPr lang="en-US" dirty="0">
                <a:solidFill>
                  <a:schemeClr val="tx1"/>
                </a:solidFill>
              </a:rPr>
              <a:t>range requirements for a student with a disability: </a:t>
            </a:r>
            <a:endParaRPr lang="en-US" dirty="0" smtClean="0">
              <a:solidFill>
                <a:schemeClr val="tx1"/>
              </a:solidFill>
            </a:endParaRPr>
          </a:p>
          <a:p>
            <a:pPr lvl="1">
              <a:buClrTx/>
            </a:pPr>
            <a:endParaRPr lang="en-US" dirty="0">
              <a:solidFill>
                <a:schemeClr val="tx1"/>
              </a:solidFill>
            </a:endParaRPr>
          </a:p>
          <a:p>
            <a:pPr marL="411480" lvl="1" indent="0">
              <a:buClrTx/>
              <a:buNone/>
            </a:pPr>
            <a:r>
              <a:rPr lang="en-US" b="1" dirty="0" smtClean="0">
                <a:solidFill>
                  <a:schemeClr val="tx1"/>
                </a:solidFill>
              </a:rPr>
              <a:t>Minimum </a:t>
            </a:r>
            <a:r>
              <a:rPr lang="en-US" b="1" dirty="0">
                <a:solidFill>
                  <a:schemeClr val="tx1"/>
                </a:solidFill>
              </a:rPr>
              <a:t>age: </a:t>
            </a:r>
            <a:r>
              <a:rPr lang="en-US" dirty="0">
                <a:solidFill>
                  <a:schemeClr val="tx1"/>
                </a:solidFill>
              </a:rPr>
              <a:t>Not younger than the earliest age to receive transition services under IDEA; or </a:t>
            </a:r>
            <a:endParaRPr lang="en-US" dirty="0" smtClean="0">
              <a:solidFill>
                <a:schemeClr val="tx1"/>
              </a:solidFill>
            </a:endParaRPr>
          </a:p>
          <a:p>
            <a:pPr marL="438912" lvl="1" indent="0">
              <a:buClrTx/>
              <a:buNone/>
            </a:pPr>
            <a:endParaRPr lang="en-US" dirty="0" smtClean="0">
              <a:solidFill>
                <a:schemeClr val="tx1"/>
              </a:solidFill>
            </a:endParaRPr>
          </a:p>
          <a:p>
            <a:pPr marL="411480" lvl="1" indent="0">
              <a:buClrTx/>
              <a:buNone/>
            </a:pPr>
            <a:r>
              <a:rPr lang="en-US" dirty="0" smtClean="0">
                <a:solidFill>
                  <a:schemeClr val="tx1"/>
                </a:solidFill>
              </a:rPr>
              <a:t>Not </a:t>
            </a:r>
            <a:r>
              <a:rPr lang="en-US" dirty="0">
                <a:solidFill>
                  <a:schemeClr val="tx1"/>
                </a:solidFill>
              </a:rPr>
              <a:t>younger than the earliest age, if determined by the State as being different, to receive pre-employment transition services. </a:t>
            </a:r>
            <a:endParaRPr lang="en-US" dirty="0" smtClean="0">
              <a:solidFill>
                <a:schemeClr val="tx1"/>
              </a:solidFill>
            </a:endParaRPr>
          </a:p>
          <a:p>
            <a:pPr marL="438912" lvl="1" indent="0">
              <a:buClrTx/>
              <a:buNone/>
            </a:pPr>
            <a:endParaRPr lang="en-US" dirty="0">
              <a:solidFill>
                <a:schemeClr val="tx1"/>
              </a:solidFill>
            </a:endParaRPr>
          </a:p>
          <a:p>
            <a:pPr marL="411480" lvl="1" indent="0">
              <a:buClrTx/>
              <a:buNone/>
            </a:pPr>
            <a:r>
              <a:rPr lang="en-US" b="1" dirty="0">
                <a:solidFill>
                  <a:schemeClr val="tx1"/>
                </a:solidFill>
              </a:rPr>
              <a:t>Maximum age:</a:t>
            </a:r>
            <a:r>
              <a:rPr lang="en-US" dirty="0">
                <a:solidFill>
                  <a:schemeClr val="tx1"/>
                </a:solidFill>
              </a:rPr>
              <a:t> Not older than 21 years old; or </a:t>
            </a:r>
            <a:endParaRPr lang="en-US" dirty="0" smtClean="0">
              <a:solidFill>
                <a:schemeClr val="tx1"/>
              </a:solidFill>
            </a:endParaRPr>
          </a:p>
          <a:p>
            <a:pPr marL="438912" lvl="1" indent="0">
              <a:buClrTx/>
              <a:buNone/>
            </a:pPr>
            <a:endParaRPr lang="en-US" dirty="0">
              <a:solidFill>
                <a:schemeClr val="tx1"/>
              </a:solidFill>
            </a:endParaRPr>
          </a:p>
          <a:p>
            <a:pPr marL="411480" lvl="1" indent="0">
              <a:buClrTx/>
              <a:buNone/>
            </a:pPr>
            <a:r>
              <a:rPr lang="en-US" dirty="0">
                <a:solidFill>
                  <a:schemeClr val="tx1"/>
                </a:solidFill>
              </a:rPr>
              <a:t>Not older than the highest age determined by the State to receive services under IDEA, if older than 21 years of age. </a:t>
            </a:r>
          </a:p>
          <a:p>
            <a:pPr lvl="2">
              <a:buClrTx/>
            </a:pPr>
            <a:endParaRPr lang="en-US" dirty="0"/>
          </a:p>
          <a:p>
            <a:pPr lvl="2"/>
            <a:endParaRPr lang="en-US" dirty="0"/>
          </a:p>
          <a:p>
            <a:pPr marL="109728" indent="0">
              <a:buNone/>
            </a:pPr>
            <a:endParaRPr lang="en-US" dirty="0"/>
          </a:p>
        </p:txBody>
      </p:sp>
      <p:sp>
        <p:nvSpPr>
          <p:cNvPr id="4" name="Slide Number Placeholder 3"/>
          <p:cNvSpPr>
            <a:spLocks noGrp="1"/>
          </p:cNvSpPr>
          <p:nvPr>
            <p:ph type="sldNum" sz="quarter" idx="12"/>
          </p:nvPr>
        </p:nvSpPr>
        <p:spPr/>
        <p:txBody>
          <a:bodyPr/>
          <a:lstStyle/>
          <a:p>
            <a:fld id="{E1A4F1BA-01DD-405E-BD25-17CC29A1BB16}" type="slidenum">
              <a:rPr lang="en-US" smtClean="0"/>
              <a:t>14</a:t>
            </a:fld>
            <a:endParaRPr lang="en-US" dirty="0"/>
          </a:p>
        </p:txBody>
      </p:sp>
      <p:sp>
        <p:nvSpPr>
          <p:cNvPr id="2" name="Title 1" hidden="1"/>
          <p:cNvSpPr>
            <a:spLocks noGrp="1"/>
          </p:cNvSpPr>
          <p:nvPr>
            <p:ph type="title"/>
          </p:nvPr>
        </p:nvSpPr>
        <p:spPr/>
        <p:txBody>
          <a:bodyPr/>
          <a:lstStyle/>
          <a:p>
            <a:r>
              <a:rPr lang="en-US" sz="2600" b="1" kern="1200" dirty="0" smtClean="0">
                <a:solidFill>
                  <a:srgbClr val="000000"/>
                </a:solidFill>
                <a:effectLst/>
                <a:latin typeface="Georgia" panose="02040502050405020303" pitchFamily="18" charset="0"/>
                <a:ea typeface="+mn-ea"/>
                <a:cs typeface="+mn-cs"/>
              </a:rPr>
              <a:t>Definition of Student with a Disability </a:t>
            </a:r>
            <a:endParaRPr lang="en-US" dirty="0"/>
          </a:p>
        </p:txBody>
      </p:sp>
    </p:spTree>
    <p:extLst>
      <p:ext uri="{BB962C8B-B14F-4D97-AF65-F5344CB8AC3E}">
        <p14:creationId xmlns:p14="http://schemas.microsoft.com/office/powerpoint/2010/main" val="2394395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lstStyle/>
          <a:p>
            <a:pPr marL="109728" indent="0">
              <a:buNone/>
            </a:pPr>
            <a:r>
              <a:rPr lang="en-US" b="1" dirty="0"/>
              <a:t>Population to Receive Pre-Employment Transition Services </a:t>
            </a:r>
            <a:endParaRPr lang="en-US" b="1" dirty="0" smtClean="0"/>
          </a:p>
          <a:p>
            <a:pPr marL="109728" indent="0">
              <a:buNone/>
            </a:pPr>
            <a:endParaRPr lang="en-US" dirty="0"/>
          </a:p>
          <a:p>
            <a:pPr marL="109728" indent="0">
              <a:buClrTx/>
              <a:buNone/>
            </a:pPr>
            <a:r>
              <a:rPr lang="en-US" sz="2400" dirty="0"/>
              <a:t>Pre-employment transition services are provided to “students with disabilities” who are: </a:t>
            </a:r>
            <a:endParaRPr lang="en-US" sz="2400" dirty="0" smtClean="0"/>
          </a:p>
          <a:p>
            <a:pPr marL="109728" indent="0">
              <a:buClrTx/>
              <a:buNone/>
            </a:pPr>
            <a:endParaRPr lang="en-US" sz="2400" dirty="0"/>
          </a:p>
          <a:p>
            <a:pPr lvl="1">
              <a:buClrTx/>
              <a:buFont typeface="Arial" panose="020B0604020202020204" pitchFamily="34" charset="0"/>
              <a:buChar char="•"/>
            </a:pPr>
            <a:r>
              <a:rPr lang="en-US" sz="2400" dirty="0" smtClean="0">
                <a:solidFill>
                  <a:schemeClr val="tx1"/>
                </a:solidFill>
              </a:rPr>
              <a:t>Eligible </a:t>
            </a:r>
            <a:r>
              <a:rPr lang="en-US" sz="2400" dirty="0">
                <a:solidFill>
                  <a:schemeClr val="tx1"/>
                </a:solidFill>
              </a:rPr>
              <a:t>for VR services; or </a:t>
            </a:r>
            <a:endParaRPr lang="en-US" sz="2400" dirty="0" smtClean="0">
              <a:solidFill>
                <a:schemeClr val="tx1"/>
              </a:solidFill>
            </a:endParaRPr>
          </a:p>
          <a:p>
            <a:pPr lvl="1">
              <a:buClrTx/>
              <a:buFont typeface="Arial" panose="020B0604020202020204" pitchFamily="34" charset="0"/>
              <a:buChar char="•"/>
            </a:pPr>
            <a:endParaRPr lang="en-US" sz="2400" dirty="0">
              <a:solidFill>
                <a:schemeClr val="tx1"/>
              </a:solidFill>
            </a:endParaRPr>
          </a:p>
          <a:p>
            <a:pPr lvl="1">
              <a:buClrTx/>
              <a:buFont typeface="Arial" panose="020B0604020202020204" pitchFamily="34" charset="0"/>
              <a:buChar char="•"/>
            </a:pPr>
            <a:r>
              <a:rPr lang="en-US" sz="2400" dirty="0">
                <a:solidFill>
                  <a:schemeClr val="tx1"/>
                </a:solidFill>
              </a:rPr>
              <a:t>Potentially eligible for VR services (i.e. all students with disabilities, including those who have not applied or been determined eligible for VR services). </a:t>
            </a:r>
          </a:p>
          <a:p>
            <a:pPr>
              <a:buClrTx/>
            </a:pPr>
            <a:endParaRPr lang="en-US" dirty="0"/>
          </a:p>
        </p:txBody>
      </p:sp>
      <p:sp>
        <p:nvSpPr>
          <p:cNvPr id="4" name="Slide Number Placeholder 3"/>
          <p:cNvSpPr>
            <a:spLocks noGrp="1"/>
          </p:cNvSpPr>
          <p:nvPr>
            <p:ph type="sldNum" sz="quarter" idx="12"/>
          </p:nvPr>
        </p:nvSpPr>
        <p:spPr/>
        <p:txBody>
          <a:bodyPr/>
          <a:lstStyle/>
          <a:p>
            <a:fld id="{E1A4F1BA-01DD-405E-BD25-17CC29A1BB16}" type="slidenum">
              <a:rPr lang="en-US" smtClean="0"/>
              <a:t>15</a:t>
            </a:fld>
            <a:endParaRPr lang="en-US" dirty="0"/>
          </a:p>
        </p:txBody>
      </p:sp>
      <p:sp>
        <p:nvSpPr>
          <p:cNvPr id="2" name="Title 1" hidden="1"/>
          <p:cNvSpPr>
            <a:spLocks noGrp="1"/>
          </p:cNvSpPr>
          <p:nvPr>
            <p:ph type="title"/>
          </p:nvPr>
        </p:nvSpPr>
        <p:spPr/>
        <p:txBody>
          <a:bodyPr/>
          <a:lstStyle/>
          <a:p>
            <a:pPr rtl="0" eaLnBrk="1" latinLnBrk="0" hangingPunct="1"/>
            <a:r>
              <a:rPr lang="en-US" sz="2800" b="1" kern="1200" dirty="0" smtClean="0">
                <a:solidFill>
                  <a:srgbClr val="000000"/>
                </a:solidFill>
                <a:effectLst/>
                <a:latin typeface="Georgia" panose="02040502050405020303" pitchFamily="18" charset="0"/>
                <a:ea typeface="+mn-ea"/>
                <a:cs typeface="+mn-cs"/>
              </a:rPr>
              <a:t>Population to Receive Pre-Employment Transition Services </a:t>
            </a:r>
            <a:endParaRPr lang="en-US" dirty="0" smtClean="0">
              <a:effectLst/>
            </a:endParaRPr>
          </a:p>
          <a:p>
            <a:endParaRPr lang="en-US" dirty="0"/>
          </a:p>
        </p:txBody>
      </p:sp>
    </p:spTree>
    <p:extLst>
      <p:ext uri="{BB962C8B-B14F-4D97-AF65-F5344CB8AC3E}">
        <p14:creationId xmlns:p14="http://schemas.microsoft.com/office/powerpoint/2010/main" val="1857424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5867400"/>
          </a:xfrm>
        </p:spPr>
        <p:txBody>
          <a:bodyPr>
            <a:normAutofit fontScale="92500" lnSpcReduction="10000"/>
          </a:bodyPr>
          <a:lstStyle/>
          <a:p>
            <a:pPr marL="109728" indent="0">
              <a:buNone/>
            </a:pPr>
            <a:r>
              <a:rPr lang="en-US" b="1" dirty="0"/>
              <a:t>Pre-Employment Transition </a:t>
            </a:r>
            <a:r>
              <a:rPr lang="en-US" b="1" dirty="0" smtClean="0"/>
              <a:t>Services includes 5 Required</a:t>
            </a:r>
            <a:r>
              <a:rPr lang="en-US" b="1" dirty="0"/>
              <a:t> </a:t>
            </a:r>
            <a:r>
              <a:rPr lang="en-US" b="1" dirty="0" smtClean="0"/>
              <a:t> Services which can be provided in a group setting or on an individual basis</a:t>
            </a:r>
            <a:r>
              <a:rPr lang="en-US" sz="2400" dirty="0" smtClean="0"/>
              <a:t>: </a:t>
            </a:r>
          </a:p>
          <a:p>
            <a:pPr marL="109728" indent="0">
              <a:buNone/>
            </a:pPr>
            <a:endParaRPr lang="en-US" sz="2400" dirty="0"/>
          </a:p>
          <a:p>
            <a:pPr marL="624078" indent="-514350">
              <a:buClrTx/>
              <a:buFont typeface="+mj-lt"/>
              <a:buAutoNum type="arabicPeriod"/>
            </a:pPr>
            <a:r>
              <a:rPr lang="en-US" dirty="0">
                <a:solidFill>
                  <a:schemeClr val="tx1"/>
                </a:solidFill>
              </a:rPr>
              <a:t>Job exploration counseling; </a:t>
            </a:r>
          </a:p>
          <a:p>
            <a:pPr marL="624078" indent="-514350">
              <a:buClrTx/>
              <a:buFont typeface="+mj-lt"/>
              <a:buAutoNum type="arabicPeriod"/>
            </a:pPr>
            <a:r>
              <a:rPr lang="en-US" dirty="0">
                <a:solidFill>
                  <a:schemeClr val="tx1"/>
                </a:solidFill>
              </a:rPr>
              <a:t>Work-based learning experiences, which may include in-school, after school, or community-based opportunities; </a:t>
            </a:r>
          </a:p>
          <a:p>
            <a:pPr marL="624078" indent="-514350">
              <a:buClrTx/>
              <a:buFont typeface="+mj-lt"/>
              <a:buAutoNum type="arabicPeriod"/>
            </a:pPr>
            <a:r>
              <a:rPr lang="en-US" dirty="0"/>
              <a:t>Counseling on opportunities for enrollment in comprehensive transition or postsecondary educational programs at IHEs; </a:t>
            </a:r>
          </a:p>
          <a:p>
            <a:pPr marL="624078" indent="-514350">
              <a:buClrTx/>
              <a:buFont typeface="+mj-lt"/>
              <a:buAutoNum type="arabicPeriod"/>
            </a:pPr>
            <a:r>
              <a:rPr lang="en-US" dirty="0"/>
              <a:t>Workplace readiness training to develop social skills and independent living; and </a:t>
            </a:r>
          </a:p>
          <a:p>
            <a:pPr marL="624078" indent="-514350">
              <a:buClrTx/>
              <a:buFont typeface="+mj-lt"/>
              <a:buAutoNum type="arabicPeriod"/>
            </a:pPr>
            <a:r>
              <a:rPr lang="en-US" dirty="0"/>
              <a:t>Instruction in self-advocacy, including peer mentoring. </a:t>
            </a:r>
          </a:p>
        </p:txBody>
      </p:sp>
      <p:sp>
        <p:nvSpPr>
          <p:cNvPr id="4" name="Slide Number Placeholder 3"/>
          <p:cNvSpPr>
            <a:spLocks noGrp="1"/>
          </p:cNvSpPr>
          <p:nvPr>
            <p:ph type="sldNum" sz="quarter" idx="12"/>
          </p:nvPr>
        </p:nvSpPr>
        <p:spPr/>
        <p:txBody>
          <a:bodyPr/>
          <a:lstStyle/>
          <a:p>
            <a:fld id="{E1A4F1BA-01DD-405E-BD25-17CC29A1BB16}" type="slidenum">
              <a:rPr lang="en-US" smtClean="0"/>
              <a:t>16</a:t>
            </a:fld>
            <a:endParaRPr lang="en-US" dirty="0"/>
          </a:p>
        </p:txBody>
      </p:sp>
      <p:sp>
        <p:nvSpPr>
          <p:cNvPr id="2" name="Title 1" hidden="1"/>
          <p:cNvSpPr>
            <a:spLocks noGrp="1"/>
          </p:cNvSpPr>
          <p:nvPr>
            <p:ph type="title"/>
          </p:nvPr>
        </p:nvSpPr>
        <p:spPr/>
        <p:txBody>
          <a:bodyPr/>
          <a:lstStyle/>
          <a:p>
            <a:r>
              <a:rPr lang="en-US" sz="2600" b="1" kern="1200" dirty="0" smtClean="0">
                <a:solidFill>
                  <a:srgbClr val="000000"/>
                </a:solidFill>
                <a:effectLst/>
                <a:latin typeface="Georgia" panose="02040502050405020303" pitchFamily="18" charset="0"/>
                <a:ea typeface="+mn-ea"/>
                <a:cs typeface="+mn-cs"/>
              </a:rPr>
              <a:t>Pre-Employment Transition Services </a:t>
            </a:r>
            <a:endParaRPr lang="en-US" dirty="0"/>
          </a:p>
        </p:txBody>
      </p:sp>
    </p:spTree>
    <p:extLst>
      <p:ext uri="{BB962C8B-B14F-4D97-AF65-F5344CB8AC3E}">
        <p14:creationId xmlns:p14="http://schemas.microsoft.com/office/powerpoint/2010/main" val="2599050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60136"/>
          </a:xfrm>
        </p:spPr>
        <p:txBody>
          <a:bodyPr/>
          <a:lstStyle/>
          <a:p>
            <a:pPr marL="109728" indent="0">
              <a:buNone/>
            </a:pPr>
            <a:r>
              <a:rPr lang="en-US" b="1" dirty="0"/>
              <a:t>Pre-Employment Transition Services: “Authorized” Activities </a:t>
            </a:r>
            <a:endParaRPr lang="en-US" b="1" dirty="0" smtClean="0"/>
          </a:p>
          <a:p>
            <a:pPr marL="109728" indent="0">
              <a:buNone/>
            </a:pPr>
            <a:endParaRPr lang="en-US" sz="2400" dirty="0" smtClean="0"/>
          </a:p>
          <a:p>
            <a:pPr marL="109728" indent="0">
              <a:buNone/>
            </a:pPr>
            <a:r>
              <a:rPr lang="en-US" sz="2400" dirty="0" smtClean="0"/>
              <a:t>If </a:t>
            </a:r>
            <a:r>
              <a:rPr lang="en-US" sz="2400" dirty="0"/>
              <a:t>funds reserved for the provision of pre-employment transition services remain after all necessary “required” activities have been provided, the VR agency may provide other “authorized” activities that: </a:t>
            </a:r>
          </a:p>
          <a:p>
            <a:pPr lvl="1">
              <a:buClrTx/>
              <a:buFont typeface="Arial" panose="020B0604020202020204" pitchFamily="34" charset="0"/>
              <a:buChar char="•"/>
            </a:pPr>
            <a:r>
              <a:rPr lang="en-US" sz="2400" dirty="0">
                <a:solidFill>
                  <a:schemeClr val="tx1"/>
                </a:solidFill>
              </a:rPr>
              <a:t>Improve the transition of students with disabilities from school to postsecondary education or an employment outcome; and </a:t>
            </a:r>
          </a:p>
          <a:p>
            <a:pPr lvl="1">
              <a:buClrTx/>
              <a:buFont typeface="Arial" panose="020B0604020202020204" pitchFamily="34" charset="0"/>
              <a:buChar char="•"/>
            </a:pPr>
            <a:r>
              <a:rPr lang="en-US" sz="2400" dirty="0">
                <a:solidFill>
                  <a:schemeClr val="tx1"/>
                </a:solidFill>
              </a:rPr>
              <a:t>Support the arrangement or provision of the “required” activities. </a:t>
            </a:r>
          </a:p>
          <a:p>
            <a:pPr marL="109728" indent="0">
              <a:buNone/>
            </a:pPr>
            <a:endParaRPr lang="en-US" dirty="0"/>
          </a:p>
        </p:txBody>
      </p:sp>
      <p:sp>
        <p:nvSpPr>
          <p:cNvPr id="4" name="Slide Number Placeholder 3"/>
          <p:cNvSpPr>
            <a:spLocks noGrp="1"/>
          </p:cNvSpPr>
          <p:nvPr>
            <p:ph type="sldNum" sz="quarter" idx="12"/>
          </p:nvPr>
        </p:nvSpPr>
        <p:spPr/>
        <p:txBody>
          <a:bodyPr/>
          <a:lstStyle/>
          <a:p>
            <a:fld id="{E1A4F1BA-01DD-405E-BD25-17CC29A1BB16}" type="slidenum">
              <a:rPr lang="en-US" smtClean="0"/>
              <a:t>17</a:t>
            </a:fld>
            <a:endParaRPr lang="en-US" dirty="0"/>
          </a:p>
        </p:txBody>
      </p:sp>
      <p:sp>
        <p:nvSpPr>
          <p:cNvPr id="2" name="Title 1" hidden="1"/>
          <p:cNvSpPr>
            <a:spLocks noGrp="1"/>
          </p:cNvSpPr>
          <p:nvPr>
            <p:ph type="title"/>
          </p:nvPr>
        </p:nvSpPr>
        <p:spPr/>
        <p:txBody>
          <a:bodyPr/>
          <a:lstStyle/>
          <a:p>
            <a:r>
              <a:rPr lang="en-US" sz="2800" b="1" kern="1200" dirty="0" smtClean="0">
                <a:solidFill>
                  <a:srgbClr val="000000"/>
                </a:solidFill>
                <a:effectLst/>
                <a:latin typeface="Georgia" panose="02040502050405020303" pitchFamily="18" charset="0"/>
                <a:ea typeface="+mn-ea"/>
                <a:cs typeface="+mn-cs"/>
              </a:rPr>
              <a:t>Pre-Employment Transition Services</a:t>
            </a:r>
            <a:endParaRPr lang="en-US" dirty="0"/>
          </a:p>
        </p:txBody>
      </p:sp>
    </p:spTree>
    <p:extLst>
      <p:ext uri="{BB962C8B-B14F-4D97-AF65-F5344CB8AC3E}">
        <p14:creationId xmlns:p14="http://schemas.microsoft.com/office/powerpoint/2010/main" val="208422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normAutofit lnSpcReduction="10000"/>
          </a:bodyPr>
          <a:lstStyle/>
          <a:p>
            <a:pPr marL="109728" indent="0">
              <a:buNone/>
            </a:pPr>
            <a:r>
              <a:rPr lang="en-US" b="1" dirty="0"/>
              <a:t>Pre-Employment Transition Services: “Authorized” Activities (cont.) </a:t>
            </a:r>
            <a:endParaRPr lang="en-US" b="1" dirty="0" smtClean="0"/>
          </a:p>
          <a:p>
            <a:pPr marL="109728" indent="0">
              <a:buNone/>
            </a:pPr>
            <a:endParaRPr lang="en-US" dirty="0"/>
          </a:p>
          <a:p>
            <a:pPr marL="109728" indent="0">
              <a:buNone/>
            </a:pPr>
            <a:r>
              <a:rPr lang="en-US" sz="2600" dirty="0"/>
              <a:t>“Authorized” </a:t>
            </a:r>
            <a:r>
              <a:rPr lang="en-US" sz="2600" dirty="0" smtClean="0"/>
              <a:t>activities include</a:t>
            </a:r>
            <a:r>
              <a:rPr lang="en-US" sz="2600" dirty="0"/>
              <a:t>, but are not limited to: </a:t>
            </a:r>
          </a:p>
          <a:p>
            <a:pPr lvl="1">
              <a:buClrTx/>
              <a:buFont typeface="Arial" panose="020B0604020202020204" pitchFamily="34" charset="0"/>
              <a:buChar char="•"/>
            </a:pPr>
            <a:r>
              <a:rPr lang="en-US" dirty="0">
                <a:solidFill>
                  <a:schemeClr val="tx1"/>
                </a:solidFill>
              </a:rPr>
              <a:t>Providing instruction to VR counselors, school transition personnel, and other persons supporting students with disabilities; </a:t>
            </a:r>
          </a:p>
          <a:p>
            <a:pPr lvl="1">
              <a:buClrTx/>
              <a:buFont typeface="Arial" panose="020B0604020202020204" pitchFamily="34" charset="0"/>
              <a:buChar char="•"/>
            </a:pPr>
            <a:r>
              <a:rPr lang="en-US" dirty="0">
                <a:solidFill>
                  <a:schemeClr val="tx1"/>
                </a:solidFill>
              </a:rPr>
              <a:t>Disseminating information about innovative, effective, and efficient approaches to achieve the goals of pre-employment transition services; and </a:t>
            </a:r>
          </a:p>
          <a:p>
            <a:pPr lvl="1">
              <a:buClrTx/>
              <a:buFont typeface="Arial" panose="020B0604020202020204" pitchFamily="34" charset="0"/>
              <a:buChar char="•"/>
            </a:pPr>
            <a:r>
              <a:rPr lang="en-US" dirty="0">
                <a:solidFill>
                  <a:schemeClr val="tx1"/>
                </a:solidFill>
              </a:rPr>
              <a:t>Applying evidence-based findings to improve policy, procedure, practice, and the preparation of personnel, in order to better achieve the goals of pre-employment transition services. </a:t>
            </a:r>
          </a:p>
          <a:p>
            <a:pPr marL="109728" indent="0">
              <a:buNone/>
            </a:pPr>
            <a:endParaRPr lang="en-US" sz="2600" dirty="0"/>
          </a:p>
        </p:txBody>
      </p:sp>
      <p:sp>
        <p:nvSpPr>
          <p:cNvPr id="4" name="Slide Number Placeholder 3"/>
          <p:cNvSpPr>
            <a:spLocks noGrp="1"/>
          </p:cNvSpPr>
          <p:nvPr>
            <p:ph type="sldNum" sz="quarter" idx="12"/>
          </p:nvPr>
        </p:nvSpPr>
        <p:spPr/>
        <p:txBody>
          <a:bodyPr/>
          <a:lstStyle/>
          <a:p>
            <a:fld id="{E1A4F1BA-01DD-405E-BD25-17CC29A1BB16}" type="slidenum">
              <a:rPr lang="en-US" smtClean="0"/>
              <a:t>18</a:t>
            </a:fld>
            <a:endParaRPr lang="en-US" dirty="0"/>
          </a:p>
        </p:txBody>
      </p:sp>
      <p:sp>
        <p:nvSpPr>
          <p:cNvPr id="2" name="Title 1" hidden="1"/>
          <p:cNvSpPr>
            <a:spLocks noGrp="1"/>
          </p:cNvSpPr>
          <p:nvPr>
            <p:ph type="title"/>
          </p:nvPr>
        </p:nvSpPr>
        <p:spPr/>
        <p:txBody>
          <a:bodyPr/>
          <a:lstStyle/>
          <a:p>
            <a:r>
              <a:rPr lang="en-US" sz="2800" b="1" kern="1200" dirty="0" smtClean="0">
                <a:solidFill>
                  <a:srgbClr val="000000"/>
                </a:solidFill>
                <a:effectLst/>
                <a:latin typeface="Georgia" panose="02040502050405020303" pitchFamily="18" charset="0"/>
                <a:ea typeface="+mn-ea"/>
                <a:cs typeface="+mn-cs"/>
              </a:rPr>
              <a:t>Pre-Employment Transition Services</a:t>
            </a:r>
            <a:endParaRPr lang="en-US" dirty="0"/>
          </a:p>
        </p:txBody>
      </p:sp>
    </p:spTree>
    <p:extLst>
      <p:ext uri="{BB962C8B-B14F-4D97-AF65-F5344CB8AC3E}">
        <p14:creationId xmlns:p14="http://schemas.microsoft.com/office/powerpoint/2010/main" val="35476291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745736"/>
          </a:xfrm>
        </p:spPr>
        <p:txBody>
          <a:bodyPr/>
          <a:lstStyle/>
          <a:p>
            <a:pPr marL="109728" indent="0">
              <a:buNone/>
            </a:pPr>
            <a:r>
              <a:rPr lang="en-US" b="1" dirty="0"/>
              <a:t>Reserved funds for Authorized Activities </a:t>
            </a:r>
            <a:endParaRPr lang="en-US" b="1" dirty="0" smtClean="0"/>
          </a:p>
          <a:p>
            <a:pPr marL="109728" indent="0">
              <a:buNone/>
            </a:pPr>
            <a:endParaRPr lang="en-US" dirty="0"/>
          </a:p>
          <a:p>
            <a:pPr marL="109728" indent="0">
              <a:buClrTx/>
              <a:buNone/>
            </a:pPr>
            <a:r>
              <a:rPr lang="en-US" sz="2600" dirty="0"/>
              <a:t>States must determine whether all students in need of required activities have been provided the necessary services, prior to utilizing funds for authorized activities and pre-employment transition coordination activities. </a:t>
            </a:r>
          </a:p>
        </p:txBody>
      </p:sp>
      <p:sp>
        <p:nvSpPr>
          <p:cNvPr id="4" name="Slide Number Placeholder 3"/>
          <p:cNvSpPr>
            <a:spLocks noGrp="1"/>
          </p:cNvSpPr>
          <p:nvPr>
            <p:ph type="sldNum" sz="quarter" idx="12"/>
          </p:nvPr>
        </p:nvSpPr>
        <p:spPr/>
        <p:txBody>
          <a:bodyPr/>
          <a:lstStyle/>
          <a:p>
            <a:fld id="{E1A4F1BA-01DD-405E-BD25-17CC29A1BB16}" type="slidenum">
              <a:rPr lang="en-US" smtClean="0"/>
              <a:t>19</a:t>
            </a:fld>
            <a:endParaRPr lang="en-US" dirty="0"/>
          </a:p>
        </p:txBody>
      </p:sp>
      <p:sp>
        <p:nvSpPr>
          <p:cNvPr id="2" name="Title 1" hidden="1"/>
          <p:cNvSpPr>
            <a:spLocks noGrp="1"/>
          </p:cNvSpPr>
          <p:nvPr>
            <p:ph type="title"/>
          </p:nvPr>
        </p:nvSpPr>
        <p:spPr/>
        <p:txBody>
          <a:bodyPr/>
          <a:lstStyle/>
          <a:p>
            <a:pPr rtl="0" eaLnBrk="1" latinLnBrk="0" hangingPunct="1"/>
            <a:r>
              <a:rPr lang="en-US" sz="2800" b="1" kern="1200" dirty="0" smtClean="0">
                <a:solidFill>
                  <a:srgbClr val="000000"/>
                </a:solidFill>
                <a:effectLst/>
                <a:latin typeface="Georgia" panose="02040502050405020303" pitchFamily="18" charset="0"/>
                <a:ea typeface="+mn-ea"/>
                <a:cs typeface="+mn-cs"/>
              </a:rPr>
              <a:t>Reserved funds for Authorized Activities </a:t>
            </a:r>
            <a:endParaRPr lang="en-US" dirty="0" smtClean="0">
              <a:effectLst/>
            </a:endParaRPr>
          </a:p>
          <a:p>
            <a:endParaRPr lang="en-US" dirty="0"/>
          </a:p>
        </p:txBody>
      </p:sp>
    </p:spTree>
    <p:extLst>
      <p:ext uri="{BB962C8B-B14F-4D97-AF65-F5344CB8AC3E}">
        <p14:creationId xmlns:p14="http://schemas.microsoft.com/office/powerpoint/2010/main" val="2008737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685800"/>
          </a:xfrm>
        </p:spPr>
        <p:txBody>
          <a:bodyPr>
            <a:normAutofit fontScale="90000"/>
          </a:bodyPr>
          <a:lstStyle/>
          <a:p>
            <a:r>
              <a:rPr lang="en-US" b="1" dirty="0" smtClean="0"/>
              <a:t>Introduction</a:t>
            </a:r>
            <a:endParaRPr lang="en-US" b="1" dirty="0"/>
          </a:p>
        </p:txBody>
      </p:sp>
      <p:sp>
        <p:nvSpPr>
          <p:cNvPr id="3" name="Content Placeholder 2"/>
          <p:cNvSpPr>
            <a:spLocks noGrp="1"/>
          </p:cNvSpPr>
          <p:nvPr>
            <p:ph idx="1"/>
          </p:nvPr>
        </p:nvSpPr>
        <p:spPr>
          <a:xfrm>
            <a:off x="457200" y="1295400"/>
            <a:ext cx="8229600" cy="5257800"/>
          </a:xfrm>
        </p:spPr>
        <p:txBody>
          <a:bodyPr>
            <a:normAutofit fontScale="85000" lnSpcReduction="10000"/>
          </a:bodyPr>
          <a:lstStyle/>
          <a:p>
            <a:pPr>
              <a:buClrTx/>
            </a:pPr>
            <a:r>
              <a:rPr lang="en-US" sz="2600" dirty="0" smtClean="0"/>
              <a:t>Title IV of WIOA made more than 100 changes to the Vocational Rehabilitation (VR) program – the most significant changes to the program in more than three decades</a:t>
            </a:r>
          </a:p>
          <a:p>
            <a:endParaRPr lang="en-US" sz="2600" dirty="0" smtClean="0"/>
          </a:p>
          <a:p>
            <a:pPr>
              <a:buClrTx/>
            </a:pPr>
            <a:r>
              <a:rPr lang="en-US" sz="2600" dirty="0" smtClean="0"/>
              <a:t>Changes to WIOA Title IV were effective when the President signed the Act on July 22, 2014; however, final regulations were not published until August 2016</a:t>
            </a:r>
          </a:p>
          <a:p>
            <a:endParaRPr lang="en-US" sz="2600" dirty="0"/>
          </a:p>
          <a:p>
            <a:pPr>
              <a:buClrTx/>
            </a:pPr>
            <a:r>
              <a:rPr lang="en-US" sz="2600" dirty="0" smtClean="0"/>
              <a:t>Among the major changes to the VR program:</a:t>
            </a:r>
          </a:p>
          <a:p>
            <a:pPr lvl="1">
              <a:buClrTx/>
            </a:pPr>
            <a:r>
              <a:rPr lang="en-US" dirty="0" smtClean="0">
                <a:solidFill>
                  <a:schemeClr val="tx1"/>
                </a:solidFill>
              </a:rPr>
              <a:t>Definition and expectations for competitive, integrated employment;</a:t>
            </a:r>
          </a:p>
          <a:p>
            <a:pPr lvl="1">
              <a:buClrTx/>
            </a:pPr>
            <a:r>
              <a:rPr lang="en-US" dirty="0" smtClean="0">
                <a:solidFill>
                  <a:schemeClr val="tx1"/>
                </a:solidFill>
              </a:rPr>
              <a:t>Pre-employment </a:t>
            </a:r>
            <a:r>
              <a:rPr lang="en-US" dirty="0">
                <a:solidFill>
                  <a:schemeClr val="tx1"/>
                </a:solidFill>
              </a:rPr>
              <a:t>t</a:t>
            </a:r>
            <a:r>
              <a:rPr lang="en-US" dirty="0" smtClean="0">
                <a:solidFill>
                  <a:schemeClr val="tx1"/>
                </a:solidFill>
              </a:rPr>
              <a:t>ransition </a:t>
            </a:r>
            <a:r>
              <a:rPr lang="en-US" dirty="0">
                <a:solidFill>
                  <a:schemeClr val="tx1"/>
                </a:solidFill>
              </a:rPr>
              <a:t>s</a:t>
            </a:r>
            <a:r>
              <a:rPr lang="en-US" dirty="0" smtClean="0">
                <a:solidFill>
                  <a:schemeClr val="tx1"/>
                </a:solidFill>
              </a:rPr>
              <a:t>ervices for students with disabilities</a:t>
            </a:r>
          </a:p>
          <a:p>
            <a:pPr lvl="1">
              <a:buClrTx/>
            </a:pPr>
            <a:r>
              <a:rPr lang="en-US" dirty="0">
                <a:solidFill>
                  <a:schemeClr val="tx1"/>
                </a:solidFill>
              </a:rPr>
              <a:t>Restrictions </a:t>
            </a:r>
            <a:r>
              <a:rPr lang="en-US" dirty="0" smtClean="0">
                <a:solidFill>
                  <a:schemeClr val="tx1"/>
                </a:solidFill>
              </a:rPr>
              <a:t>on </a:t>
            </a:r>
            <a:r>
              <a:rPr lang="en-US" dirty="0">
                <a:solidFill>
                  <a:schemeClr val="tx1"/>
                </a:solidFill>
              </a:rPr>
              <a:t>payment of sub-minimum wage to individuals with </a:t>
            </a:r>
            <a:r>
              <a:rPr lang="en-US" dirty="0" smtClean="0">
                <a:solidFill>
                  <a:schemeClr val="tx1"/>
                </a:solidFill>
              </a:rPr>
              <a:t>disabilities for 14(c) certificate holders</a:t>
            </a:r>
            <a:endParaRPr lang="en-US" dirty="0">
              <a:solidFill>
                <a:schemeClr val="tx1"/>
              </a:solidFill>
            </a:endParaRPr>
          </a:p>
          <a:p>
            <a:pPr lvl="1"/>
            <a:endParaRPr lang="en-US" dirty="0" smtClean="0">
              <a:solidFill>
                <a:srgbClr val="883488"/>
              </a:solidFill>
            </a:endParaRPr>
          </a:p>
          <a:p>
            <a:endParaRPr lang="en-US" dirty="0" smtClean="0"/>
          </a:p>
          <a:p>
            <a:endParaRPr lang="en-US" dirty="0"/>
          </a:p>
        </p:txBody>
      </p:sp>
      <p:sp>
        <p:nvSpPr>
          <p:cNvPr id="5" name="Slide Number Placeholder 4"/>
          <p:cNvSpPr>
            <a:spLocks noGrp="1"/>
          </p:cNvSpPr>
          <p:nvPr>
            <p:ph type="sldNum" sz="quarter" idx="12"/>
          </p:nvPr>
        </p:nvSpPr>
        <p:spPr/>
        <p:txBody>
          <a:bodyPr/>
          <a:lstStyle/>
          <a:p>
            <a:fld id="{E1A4F1BA-01DD-405E-BD25-17CC29A1BB16}" type="slidenum">
              <a:rPr lang="en-US" smtClean="0"/>
              <a:t>2</a:t>
            </a:fld>
            <a:endParaRPr lang="en-US" dirty="0"/>
          </a:p>
        </p:txBody>
      </p:sp>
    </p:spTree>
    <p:extLst>
      <p:ext uri="{BB962C8B-B14F-4D97-AF65-F5344CB8AC3E}">
        <p14:creationId xmlns:p14="http://schemas.microsoft.com/office/powerpoint/2010/main" val="37645822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a:bodyPr>
          <a:lstStyle/>
          <a:p>
            <a:pPr marL="109728">
              <a:spcBef>
                <a:spcPts val="300"/>
              </a:spcBef>
              <a:buClr>
                <a:schemeClr val="accent3"/>
              </a:buClr>
            </a:pPr>
            <a:r>
              <a:rPr lang="en-US" sz="2800" b="1" dirty="0" smtClean="0">
                <a:solidFill>
                  <a:schemeClr val="tx1"/>
                </a:solidFill>
                <a:latin typeface="+mn-lt"/>
                <a:ea typeface="+mn-ea"/>
                <a:cs typeface="+mn-cs"/>
              </a:rPr>
              <a:t>Pre-Employment Transition Services: </a:t>
            </a:r>
            <a:r>
              <a:rPr lang="en-US" sz="2800" b="1" dirty="0">
                <a:solidFill>
                  <a:schemeClr val="tx1"/>
                </a:solidFill>
                <a:latin typeface="+mn-lt"/>
                <a:ea typeface="+mn-ea"/>
                <a:cs typeface="+mn-cs"/>
              </a:rPr>
              <a:t>Impact to Texas VR programs</a:t>
            </a:r>
          </a:p>
        </p:txBody>
      </p:sp>
      <p:sp>
        <p:nvSpPr>
          <p:cNvPr id="3" name="Content Placeholder 2"/>
          <p:cNvSpPr>
            <a:spLocks noGrp="1"/>
          </p:cNvSpPr>
          <p:nvPr>
            <p:ph idx="1"/>
          </p:nvPr>
        </p:nvSpPr>
        <p:spPr>
          <a:xfrm>
            <a:off x="457200" y="1524000"/>
            <a:ext cx="8229600" cy="5181600"/>
          </a:xfrm>
        </p:spPr>
        <p:txBody>
          <a:bodyPr>
            <a:noAutofit/>
          </a:bodyPr>
          <a:lstStyle/>
          <a:p>
            <a:pPr>
              <a:buClrTx/>
            </a:pPr>
            <a:r>
              <a:rPr lang="en-US" sz="2400" dirty="0" smtClean="0"/>
              <a:t>Texas has long served students and youth in the VR program. In FY 2016, both VR programs served more than 31,000 individuals age 10 to 24.</a:t>
            </a:r>
          </a:p>
          <a:p>
            <a:pPr>
              <a:buClrTx/>
            </a:pPr>
            <a:r>
              <a:rPr lang="en-US" sz="2400" dirty="0" smtClean="0"/>
              <a:t>Pre-employment transition services are a more narrowly defined subset of VR services </a:t>
            </a:r>
          </a:p>
          <a:p>
            <a:pPr>
              <a:buClrTx/>
            </a:pPr>
            <a:r>
              <a:rPr lang="en-US" sz="2400" dirty="0" smtClean="0"/>
              <a:t>Texas VR has made progress in implementing this WIOA requirement, and is currently working with the Commission to:</a:t>
            </a:r>
          </a:p>
          <a:p>
            <a:pPr lvl="1">
              <a:buClrTx/>
            </a:pPr>
            <a:r>
              <a:rPr lang="en-US" sz="2400" dirty="0" smtClean="0">
                <a:solidFill>
                  <a:schemeClr val="tx1"/>
                </a:solidFill>
              </a:rPr>
              <a:t>update policy and guidance for staff</a:t>
            </a:r>
          </a:p>
          <a:p>
            <a:pPr lvl="1">
              <a:buClrTx/>
            </a:pPr>
            <a:r>
              <a:rPr lang="en-US" sz="2400" dirty="0" smtClean="0">
                <a:solidFill>
                  <a:schemeClr val="tx1"/>
                </a:solidFill>
              </a:rPr>
              <a:t>identify and implement initiatives to increase provision of services to students with disabilities</a:t>
            </a:r>
          </a:p>
          <a:p>
            <a:pPr lvl="1">
              <a:buClrTx/>
            </a:pPr>
            <a:r>
              <a:rPr lang="en-US" sz="2400" dirty="0" smtClean="0">
                <a:solidFill>
                  <a:schemeClr val="tx1"/>
                </a:solidFill>
              </a:rPr>
              <a:t>Increase partnerships leading to work-based learning experiences</a:t>
            </a:r>
            <a:endParaRPr lang="en-US" sz="2400" dirty="0">
              <a:solidFill>
                <a:schemeClr val="tx1"/>
              </a:solidFill>
            </a:endParaRPr>
          </a:p>
        </p:txBody>
      </p:sp>
      <p:sp>
        <p:nvSpPr>
          <p:cNvPr id="5" name="Slide Number Placeholder 4"/>
          <p:cNvSpPr>
            <a:spLocks noGrp="1"/>
          </p:cNvSpPr>
          <p:nvPr>
            <p:ph type="sldNum" sz="quarter" idx="12"/>
          </p:nvPr>
        </p:nvSpPr>
        <p:spPr/>
        <p:txBody>
          <a:bodyPr/>
          <a:lstStyle/>
          <a:p>
            <a:fld id="{E1A4F1BA-01DD-405E-BD25-17CC29A1BB16}" type="slidenum">
              <a:rPr lang="en-US" smtClean="0"/>
              <a:t>20</a:t>
            </a:fld>
            <a:endParaRPr lang="en-US" dirty="0"/>
          </a:p>
        </p:txBody>
      </p:sp>
    </p:spTree>
    <p:extLst>
      <p:ext uri="{BB962C8B-B14F-4D97-AF65-F5344CB8AC3E}">
        <p14:creationId xmlns:p14="http://schemas.microsoft.com/office/powerpoint/2010/main" val="2668265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r>
              <a:rPr lang="en-US" sz="3600" b="1" dirty="0"/>
              <a:t>Restrictions on Subminimum Wage</a:t>
            </a:r>
          </a:p>
        </p:txBody>
      </p:sp>
      <p:sp>
        <p:nvSpPr>
          <p:cNvPr id="3" name="Content Placeholder 2"/>
          <p:cNvSpPr>
            <a:spLocks noGrp="1"/>
          </p:cNvSpPr>
          <p:nvPr>
            <p:ph idx="1"/>
          </p:nvPr>
        </p:nvSpPr>
        <p:spPr>
          <a:xfrm>
            <a:off x="457200" y="1905000"/>
            <a:ext cx="8229600" cy="4325112"/>
          </a:xfrm>
        </p:spPr>
        <p:txBody>
          <a:bodyPr/>
          <a:lstStyle/>
          <a:p>
            <a:pPr marL="109728" indent="0">
              <a:buNone/>
            </a:pPr>
            <a:r>
              <a:rPr lang="en-US" b="1" dirty="0"/>
              <a:t>Overview of Section 511— Purpose </a:t>
            </a:r>
            <a:endParaRPr lang="en-US" dirty="0"/>
          </a:p>
          <a:p>
            <a:pPr marL="109728" indent="0">
              <a:buNone/>
            </a:pPr>
            <a:r>
              <a:rPr lang="en-US" dirty="0"/>
              <a:t>Section 511— </a:t>
            </a:r>
            <a:endParaRPr lang="en-US" dirty="0" smtClean="0"/>
          </a:p>
          <a:p>
            <a:pPr marL="109728" indent="0">
              <a:buNone/>
            </a:pPr>
            <a:endParaRPr lang="en-US" dirty="0"/>
          </a:p>
          <a:p>
            <a:pPr>
              <a:buClrTx/>
            </a:pPr>
            <a:r>
              <a:rPr lang="en-US" sz="2400" dirty="0" smtClean="0"/>
              <a:t>Prohibits </a:t>
            </a:r>
            <a:r>
              <a:rPr lang="en-US" sz="2400" dirty="0"/>
              <a:t>an “entity” that holds a special wage certificate under section 14(c) of the FLSA from compensating an individual with a disability at a subminimum wage unless certain conditions are met; and </a:t>
            </a:r>
            <a:endParaRPr lang="en-US" sz="2400" dirty="0" smtClean="0"/>
          </a:p>
          <a:p>
            <a:pPr marL="109728" indent="0">
              <a:buClrTx/>
              <a:buNone/>
            </a:pPr>
            <a:endParaRPr lang="en-US" sz="2400" dirty="0"/>
          </a:p>
          <a:p>
            <a:pPr>
              <a:buClrTx/>
            </a:pPr>
            <a:r>
              <a:rPr lang="en-US" sz="2400" dirty="0" smtClean="0"/>
              <a:t>Focuses </a:t>
            </a:r>
            <a:r>
              <a:rPr lang="en-US" sz="2400" dirty="0"/>
              <a:t>on the payment of subminimum wage, not the nature of the work setting. </a:t>
            </a:r>
          </a:p>
          <a:p>
            <a:pPr marL="109728" indent="0">
              <a:buNone/>
            </a:pPr>
            <a:endParaRPr lang="en-US" dirty="0"/>
          </a:p>
        </p:txBody>
      </p:sp>
      <p:sp>
        <p:nvSpPr>
          <p:cNvPr id="4" name="Slide Number Placeholder 3"/>
          <p:cNvSpPr>
            <a:spLocks noGrp="1"/>
          </p:cNvSpPr>
          <p:nvPr>
            <p:ph type="sldNum" sz="quarter" idx="12"/>
          </p:nvPr>
        </p:nvSpPr>
        <p:spPr/>
        <p:txBody>
          <a:bodyPr/>
          <a:lstStyle/>
          <a:p>
            <a:fld id="{E1A4F1BA-01DD-405E-BD25-17CC29A1BB16}" type="slidenum">
              <a:rPr lang="en-US" smtClean="0"/>
              <a:t>21</a:t>
            </a:fld>
            <a:endParaRPr lang="en-US" dirty="0"/>
          </a:p>
        </p:txBody>
      </p:sp>
    </p:spTree>
    <p:extLst>
      <p:ext uri="{BB962C8B-B14F-4D97-AF65-F5344CB8AC3E}">
        <p14:creationId xmlns:p14="http://schemas.microsoft.com/office/powerpoint/2010/main" val="810271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a:bodyPr>
          <a:lstStyle/>
          <a:p>
            <a:pPr marL="109728">
              <a:spcBef>
                <a:spcPts val="300"/>
              </a:spcBef>
              <a:buClr>
                <a:schemeClr val="accent3"/>
              </a:buClr>
            </a:pPr>
            <a:r>
              <a:rPr lang="en-US" sz="2800" b="1" dirty="0">
                <a:solidFill>
                  <a:schemeClr val="tx1"/>
                </a:solidFill>
                <a:latin typeface="+mn-lt"/>
                <a:ea typeface="+mn-ea"/>
                <a:cs typeface="+mn-cs"/>
              </a:rPr>
              <a:t>14(c) Certificate Holders in Texas</a:t>
            </a:r>
          </a:p>
        </p:txBody>
      </p:sp>
      <p:sp>
        <p:nvSpPr>
          <p:cNvPr id="3" name="Content Placeholder 2"/>
          <p:cNvSpPr>
            <a:spLocks noGrp="1"/>
          </p:cNvSpPr>
          <p:nvPr>
            <p:ph idx="1"/>
          </p:nvPr>
        </p:nvSpPr>
        <p:spPr>
          <a:xfrm>
            <a:off x="457200" y="2057400"/>
            <a:ext cx="8229600" cy="4325112"/>
          </a:xfrm>
        </p:spPr>
        <p:txBody>
          <a:bodyPr>
            <a:normAutofit/>
          </a:bodyPr>
          <a:lstStyle/>
          <a:p>
            <a:pPr>
              <a:buClrTx/>
            </a:pPr>
            <a:r>
              <a:rPr lang="en-US" sz="2400" dirty="0"/>
              <a:t>These include state supported living centers, community rehabilitation providers, county mental health facilities, and independent school districts</a:t>
            </a:r>
          </a:p>
          <a:p>
            <a:pPr>
              <a:buClrTx/>
            </a:pPr>
            <a:r>
              <a:rPr lang="en-US" sz="2400" dirty="0"/>
              <a:t>Texas has 114 entities that hold 14(c) certificates as of August 2016</a:t>
            </a:r>
          </a:p>
          <a:p>
            <a:pPr>
              <a:buClrTx/>
            </a:pPr>
            <a:r>
              <a:rPr lang="en-US" sz="2400" dirty="0"/>
              <a:t>Over 9100 individuals employed by these entities are employed at subminimum wage</a:t>
            </a:r>
          </a:p>
        </p:txBody>
      </p:sp>
      <p:sp>
        <p:nvSpPr>
          <p:cNvPr id="5" name="Slide Number Placeholder 4"/>
          <p:cNvSpPr>
            <a:spLocks noGrp="1"/>
          </p:cNvSpPr>
          <p:nvPr>
            <p:ph type="sldNum" sz="quarter" idx="12"/>
          </p:nvPr>
        </p:nvSpPr>
        <p:spPr/>
        <p:txBody>
          <a:bodyPr/>
          <a:lstStyle/>
          <a:p>
            <a:fld id="{E1A4F1BA-01DD-405E-BD25-17CC29A1BB16}" type="slidenum">
              <a:rPr lang="en-US" smtClean="0"/>
              <a:t>22</a:t>
            </a:fld>
            <a:endParaRPr lang="en-US" dirty="0"/>
          </a:p>
        </p:txBody>
      </p:sp>
    </p:spTree>
    <p:extLst>
      <p:ext uri="{BB962C8B-B14F-4D97-AF65-F5344CB8AC3E}">
        <p14:creationId xmlns:p14="http://schemas.microsoft.com/office/powerpoint/2010/main" val="2550221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lstStyle/>
          <a:p>
            <a:pPr marL="109728" indent="0">
              <a:buNone/>
            </a:pPr>
            <a:r>
              <a:rPr lang="en-US" b="1" dirty="0"/>
              <a:t>Overview of Section 511’s Provisions </a:t>
            </a:r>
            <a:endParaRPr lang="en-US" dirty="0"/>
          </a:p>
          <a:p>
            <a:pPr marL="109728" indent="0">
              <a:buNone/>
            </a:pPr>
            <a:endParaRPr lang="en-US" dirty="0" smtClean="0"/>
          </a:p>
          <a:p>
            <a:pPr marL="109728" indent="0">
              <a:buNone/>
            </a:pPr>
            <a:r>
              <a:rPr lang="en-US" dirty="0" smtClean="0"/>
              <a:t>Section </a:t>
            </a:r>
            <a:r>
              <a:rPr lang="en-US" dirty="0"/>
              <a:t>511— </a:t>
            </a:r>
          </a:p>
          <a:p>
            <a:pPr lvl="1">
              <a:buClrTx/>
              <a:buFont typeface="Arial" panose="020B0604020202020204" pitchFamily="34" charset="0"/>
              <a:buChar char="•"/>
            </a:pPr>
            <a:r>
              <a:rPr lang="en-US" sz="2400" dirty="0">
                <a:solidFill>
                  <a:schemeClr val="tx1"/>
                </a:solidFill>
              </a:rPr>
              <a:t>Requires youth with disabilities to satisfy certain service-related requirements prior to starting work at subminimum wage; </a:t>
            </a:r>
          </a:p>
          <a:p>
            <a:pPr lvl="1">
              <a:buClrTx/>
              <a:buFont typeface="Arial" panose="020B0604020202020204" pitchFamily="34" charset="0"/>
              <a:buChar char="•"/>
            </a:pPr>
            <a:r>
              <a:rPr lang="en-US" sz="2400" dirty="0">
                <a:solidFill>
                  <a:schemeClr val="tx1"/>
                </a:solidFill>
              </a:rPr>
              <a:t>Requires individuals of any age to satisfy certain service-related requirements in order to continue work at subminimum wage; </a:t>
            </a:r>
          </a:p>
          <a:p>
            <a:pPr lvl="1">
              <a:buClrTx/>
              <a:buFont typeface="Arial" panose="020B0604020202020204" pitchFamily="34" charset="0"/>
              <a:buChar char="•"/>
            </a:pPr>
            <a:r>
              <a:rPr lang="en-US" sz="2400" dirty="0">
                <a:solidFill>
                  <a:schemeClr val="tx1"/>
                </a:solidFill>
              </a:rPr>
              <a:t>Requires VR agencies and LEAs to document the provision of the requisite services; and </a:t>
            </a:r>
          </a:p>
          <a:p>
            <a:pPr marL="109728" indent="0">
              <a:buNone/>
            </a:pPr>
            <a:endParaRPr lang="en-US" dirty="0"/>
          </a:p>
        </p:txBody>
      </p:sp>
      <p:sp>
        <p:nvSpPr>
          <p:cNvPr id="4" name="Slide Number Placeholder 3"/>
          <p:cNvSpPr>
            <a:spLocks noGrp="1"/>
          </p:cNvSpPr>
          <p:nvPr>
            <p:ph type="sldNum" sz="quarter" idx="12"/>
          </p:nvPr>
        </p:nvSpPr>
        <p:spPr/>
        <p:txBody>
          <a:bodyPr/>
          <a:lstStyle/>
          <a:p>
            <a:fld id="{E1A4F1BA-01DD-405E-BD25-17CC29A1BB16}" type="slidenum">
              <a:rPr lang="en-US" smtClean="0"/>
              <a:t>23</a:t>
            </a:fld>
            <a:endParaRPr lang="en-US" dirty="0"/>
          </a:p>
        </p:txBody>
      </p:sp>
      <p:sp>
        <p:nvSpPr>
          <p:cNvPr id="2" name="Title 1" hidden="1"/>
          <p:cNvSpPr>
            <a:spLocks noGrp="1"/>
          </p:cNvSpPr>
          <p:nvPr>
            <p:ph type="title"/>
          </p:nvPr>
        </p:nvSpPr>
        <p:spPr/>
        <p:txBody>
          <a:bodyPr/>
          <a:lstStyle/>
          <a:p>
            <a:pPr rtl="0" eaLnBrk="1" latinLnBrk="0" hangingPunct="1"/>
            <a:r>
              <a:rPr lang="en-US" sz="2800" b="1" kern="1200" dirty="0" smtClean="0">
                <a:solidFill>
                  <a:srgbClr val="000000"/>
                </a:solidFill>
                <a:effectLst/>
                <a:latin typeface="Georgia" panose="02040502050405020303" pitchFamily="18" charset="0"/>
                <a:ea typeface="+mn-ea"/>
                <a:cs typeface="+mn-cs"/>
              </a:rPr>
              <a:t>Overview of Section 511’s Provisions </a:t>
            </a:r>
            <a:endParaRPr lang="en-US" dirty="0" smtClean="0">
              <a:effectLst/>
            </a:endParaRPr>
          </a:p>
          <a:p>
            <a:endParaRPr lang="en-US" dirty="0"/>
          </a:p>
        </p:txBody>
      </p:sp>
    </p:spTree>
    <p:extLst>
      <p:ext uri="{BB962C8B-B14F-4D97-AF65-F5344CB8AC3E}">
        <p14:creationId xmlns:p14="http://schemas.microsoft.com/office/powerpoint/2010/main" val="18921115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31536"/>
          </a:xfrm>
        </p:spPr>
        <p:txBody>
          <a:bodyPr>
            <a:normAutofit lnSpcReduction="10000"/>
          </a:bodyPr>
          <a:lstStyle/>
          <a:p>
            <a:pPr marL="109728" indent="0">
              <a:buNone/>
            </a:pPr>
            <a:r>
              <a:rPr lang="en-US" b="1" dirty="0"/>
              <a:t>Requirements Related to Youth with Disabilities </a:t>
            </a:r>
            <a:endParaRPr lang="en-US" b="1" dirty="0" smtClean="0"/>
          </a:p>
          <a:p>
            <a:pPr marL="109728" indent="0">
              <a:buNone/>
            </a:pPr>
            <a:endParaRPr lang="en-US" b="1" dirty="0" smtClean="0"/>
          </a:p>
          <a:p>
            <a:pPr marL="109728" indent="0">
              <a:buNone/>
            </a:pPr>
            <a:r>
              <a:rPr lang="en-US" sz="2400" dirty="0" smtClean="0"/>
              <a:t>“</a:t>
            </a:r>
            <a:r>
              <a:rPr lang="en-US" sz="2400" dirty="0"/>
              <a:t>Youth with a disability” is an individual aged 14 to 24 (section 7(42) of the Act and §361.5(c)(58)). </a:t>
            </a:r>
            <a:endParaRPr lang="en-US" sz="2400" dirty="0" smtClean="0"/>
          </a:p>
          <a:p>
            <a:pPr marL="109728" indent="0">
              <a:buNone/>
            </a:pPr>
            <a:endParaRPr lang="en-US" sz="2400" dirty="0"/>
          </a:p>
          <a:p>
            <a:pPr>
              <a:buClrTx/>
            </a:pPr>
            <a:r>
              <a:rPr lang="en-US" sz="2400" dirty="0"/>
              <a:t>Some of these youth may satisfy the definition of a “student with a disability” (section 7(37) of the Act and §361.5(c)(51)). </a:t>
            </a:r>
            <a:endParaRPr lang="en-US" sz="2400" dirty="0" smtClean="0"/>
          </a:p>
          <a:p>
            <a:pPr>
              <a:buClrTx/>
            </a:pPr>
            <a:endParaRPr lang="en-US" sz="2400" dirty="0"/>
          </a:p>
          <a:p>
            <a:pPr>
              <a:buClrTx/>
            </a:pPr>
            <a:r>
              <a:rPr lang="en-US" sz="2400" dirty="0"/>
              <a:t>Before an “entity” may begin compensating a youth with a disability at subminimum wage, the youth must complete certain service-related activities and produce documentation showing completion. </a:t>
            </a:r>
          </a:p>
          <a:p>
            <a:pPr marL="109728" indent="0">
              <a:buNone/>
            </a:pPr>
            <a:endParaRPr lang="en-US" dirty="0"/>
          </a:p>
        </p:txBody>
      </p:sp>
      <p:sp>
        <p:nvSpPr>
          <p:cNvPr id="4" name="Slide Number Placeholder 3"/>
          <p:cNvSpPr>
            <a:spLocks noGrp="1"/>
          </p:cNvSpPr>
          <p:nvPr>
            <p:ph type="sldNum" sz="quarter" idx="12"/>
          </p:nvPr>
        </p:nvSpPr>
        <p:spPr/>
        <p:txBody>
          <a:bodyPr/>
          <a:lstStyle/>
          <a:p>
            <a:fld id="{E1A4F1BA-01DD-405E-BD25-17CC29A1BB16}" type="slidenum">
              <a:rPr lang="en-US" smtClean="0"/>
              <a:t>24</a:t>
            </a:fld>
            <a:endParaRPr lang="en-US" dirty="0"/>
          </a:p>
        </p:txBody>
      </p:sp>
      <p:sp>
        <p:nvSpPr>
          <p:cNvPr id="2" name="Title 1" hidden="1"/>
          <p:cNvSpPr>
            <a:spLocks noGrp="1"/>
          </p:cNvSpPr>
          <p:nvPr>
            <p:ph type="title"/>
          </p:nvPr>
        </p:nvSpPr>
        <p:spPr/>
        <p:txBody>
          <a:bodyPr/>
          <a:lstStyle/>
          <a:p>
            <a:pPr rtl="0" eaLnBrk="1" latinLnBrk="0" hangingPunct="1"/>
            <a:r>
              <a:rPr lang="en-US" sz="2800" b="1" kern="1200" dirty="0" smtClean="0">
                <a:solidFill>
                  <a:srgbClr val="000000"/>
                </a:solidFill>
                <a:effectLst/>
                <a:latin typeface="Georgia" panose="02040502050405020303" pitchFamily="18" charset="0"/>
                <a:ea typeface="+mn-ea"/>
                <a:cs typeface="+mn-cs"/>
              </a:rPr>
              <a:t>Requirements Related to Youth with Disabilities </a:t>
            </a:r>
            <a:endParaRPr lang="en-US" dirty="0" smtClean="0">
              <a:effectLst/>
            </a:endParaRPr>
          </a:p>
          <a:p>
            <a:endParaRPr lang="en-US" dirty="0"/>
          </a:p>
        </p:txBody>
      </p:sp>
    </p:spTree>
    <p:extLst>
      <p:ext uri="{BB962C8B-B14F-4D97-AF65-F5344CB8AC3E}">
        <p14:creationId xmlns:p14="http://schemas.microsoft.com/office/powerpoint/2010/main" val="20708990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685800"/>
            <a:ext cx="8153400" cy="5786199"/>
          </a:xfrm>
          <a:prstGeom prst="rect">
            <a:avLst/>
          </a:prstGeom>
        </p:spPr>
        <p:txBody>
          <a:bodyPr wrap="square">
            <a:spAutoFit/>
          </a:bodyPr>
          <a:lstStyle/>
          <a:p>
            <a:r>
              <a:rPr lang="en-US" sz="3200" b="1" dirty="0"/>
              <a:t>Requirements Related to Youth with Disabilities (cont.) </a:t>
            </a:r>
            <a:endParaRPr lang="en-US" sz="3200" b="1" dirty="0" smtClean="0"/>
          </a:p>
          <a:p>
            <a:endParaRPr lang="en-US" dirty="0"/>
          </a:p>
          <a:p>
            <a:r>
              <a:rPr lang="en-US" sz="2400" dirty="0"/>
              <a:t>Prior to beginning work at subminimum wage, a youth with a disability must demonstrate, through documentation, completion of the </a:t>
            </a:r>
            <a:r>
              <a:rPr lang="en-US" sz="2400" dirty="0" smtClean="0"/>
              <a:t>following: </a:t>
            </a:r>
          </a:p>
          <a:p>
            <a:endParaRPr lang="en-US" sz="2400" dirty="0"/>
          </a:p>
          <a:p>
            <a:r>
              <a:rPr lang="en-US" sz="2400" dirty="0" smtClean="0"/>
              <a:t>Receipt</a:t>
            </a:r>
            <a:r>
              <a:rPr lang="en-US" sz="2400" dirty="0"/>
              <a:t>, as applicable, </a:t>
            </a:r>
            <a:r>
              <a:rPr lang="en-US" sz="2400" dirty="0" smtClean="0"/>
              <a:t>of pre-employment </a:t>
            </a:r>
            <a:r>
              <a:rPr lang="en-US" sz="2400" dirty="0"/>
              <a:t>transition services under the VR program; or t</a:t>
            </a:r>
            <a:r>
              <a:rPr lang="en-US" sz="2400" dirty="0" smtClean="0"/>
              <a:t>ransition </a:t>
            </a:r>
            <a:r>
              <a:rPr lang="en-US" sz="2400" dirty="0"/>
              <a:t>services under IDEA; </a:t>
            </a:r>
            <a:endParaRPr lang="en-US" sz="2400" dirty="0" smtClean="0"/>
          </a:p>
          <a:p>
            <a:endParaRPr lang="en-US" sz="2400" dirty="0"/>
          </a:p>
          <a:p>
            <a:r>
              <a:rPr lang="en-US" sz="2400" dirty="0" smtClean="0"/>
              <a:t>Application </a:t>
            </a:r>
            <a:r>
              <a:rPr lang="en-US" sz="2400" dirty="0"/>
              <a:t>for VR services that results in determination </a:t>
            </a:r>
            <a:r>
              <a:rPr lang="en-US" sz="2400" dirty="0" smtClean="0"/>
              <a:t>of </a:t>
            </a:r>
          </a:p>
          <a:p>
            <a:pPr marL="1200150" lvl="2" indent="-285750">
              <a:buFont typeface="Arial" panose="020B0604020202020204" pitchFamily="34" charset="0"/>
              <a:buChar char="•"/>
            </a:pPr>
            <a:r>
              <a:rPr lang="en-US" sz="2400" dirty="0" smtClean="0"/>
              <a:t>Ineligibility</a:t>
            </a:r>
            <a:r>
              <a:rPr lang="en-US" sz="2400" dirty="0"/>
              <a:t>; or </a:t>
            </a:r>
          </a:p>
          <a:p>
            <a:pPr marL="1200150" lvl="2" indent="-285750">
              <a:buFont typeface="Arial" panose="020B0604020202020204" pitchFamily="34" charset="0"/>
              <a:buChar char="•"/>
            </a:pPr>
            <a:r>
              <a:rPr lang="en-US" sz="2400" dirty="0" smtClean="0"/>
              <a:t>Eligibility</a:t>
            </a:r>
            <a:r>
              <a:rPr lang="en-US" sz="2400" dirty="0"/>
              <a:t>. </a:t>
            </a:r>
          </a:p>
          <a:p>
            <a:pPr lvl="2"/>
            <a:endParaRPr lang="en-US" sz="2400" dirty="0"/>
          </a:p>
        </p:txBody>
      </p:sp>
      <p:sp>
        <p:nvSpPr>
          <p:cNvPr id="3" name="Slide Number Placeholder 2"/>
          <p:cNvSpPr>
            <a:spLocks noGrp="1"/>
          </p:cNvSpPr>
          <p:nvPr>
            <p:ph type="sldNum" sz="quarter" idx="12"/>
          </p:nvPr>
        </p:nvSpPr>
        <p:spPr/>
        <p:txBody>
          <a:bodyPr/>
          <a:lstStyle/>
          <a:p>
            <a:fld id="{E1A4F1BA-01DD-405E-BD25-17CC29A1BB16}" type="slidenum">
              <a:rPr lang="en-US" smtClean="0"/>
              <a:t>25</a:t>
            </a:fld>
            <a:endParaRPr lang="en-US" dirty="0"/>
          </a:p>
        </p:txBody>
      </p:sp>
      <p:sp>
        <p:nvSpPr>
          <p:cNvPr id="2" name="Title 1" hidden="1"/>
          <p:cNvSpPr>
            <a:spLocks noGrp="1"/>
          </p:cNvSpPr>
          <p:nvPr>
            <p:ph type="title"/>
          </p:nvPr>
        </p:nvSpPr>
        <p:spPr/>
        <p:txBody>
          <a:bodyPr/>
          <a:lstStyle/>
          <a:p>
            <a:pPr rtl="0" eaLnBrk="1" latinLnBrk="0" hangingPunct="1"/>
            <a:r>
              <a:rPr lang="en-US" sz="2800" b="1" kern="1200" dirty="0" smtClean="0">
                <a:solidFill>
                  <a:srgbClr val="000000"/>
                </a:solidFill>
                <a:effectLst/>
                <a:latin typeface="Georgia" panose="02040502050405020303" pitchFamily="18" charset="0"/>
                <a:ea typeface="+mn-ea"/>
                <a:cs typeface="+mn-cs"/>
              </a:rPr>
              <a:t>Requirements Related to Youth with Disabilities </a:t>
            </a:r>
            <a:endParaRPr lang="en-US" dirty="0" smtClean="0">
              <a:effectLst/>
            </a:endParaRPr>
          </a:p>
          <a:p>
            <a:endParaRPr lang="en-US" dirty="0"/>
          </a:p>
        </p:txBody>
      </p:sp>
    </p:spTree>
    <p:extLst>
      <p:ext uri="{BB962C8B-B14F-4D97-AF65-F5344CB8AC3E}">
        <p14:creationId xmlns:p14="http://schemas.microsoft.com/office/powerpoint/2010/main" val="15752565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49112"/>
          </a:xfrm>
        </p:spPr>
        <p:txBody>
          <a:bodyPr>
            <a:normAutofit/>
          </a:bodyPr>
          <a:lstStyle/>
          <a:p>
            <a:pPr marL="109728" indent="0">
              <a:buNone/>
            </a:pPr>
            <a:r>
              <a:rPr lang="en-US" b="1" dirty="0"/>
              <a:t>Requirements Related to Youth with Disabilities (cont.) </a:t>
            </a:r>
            <a:endParaRPr lang="en-US" dirty="0"/>
          </a:p>
          <a:p>
            <a:pPr marL="109728" indent="0">
              <a:buNone/>
            </a:pPr>
            <a:endParaRPr lang="en-US" dirty="0" smtClean="0"/>
          </a:p>
          <a:p>
            <a:pPr marL="109728" indent="0">
              <a:buNone/>
            </a:pPr>
            <a:r>
              <a:rPr lang="en-US" sz="2600" dirty="0" smtClean="0"/>
              <a:t>If </a:t>
            </a:r>
            <a:r>
              <a:rPr lang="en-US" sz="2600" dirty="0"/>
              <a:t>the youth is determined eligible for the VR program, he or she must have: </a:t>
            </a:r>
          </a:p>
          <a:p>
            <a:pPr lvl="1">
              <a:buClrTx/>
              <a:buFont typeface="Arial" panose="020B0604020202020204" pitchFamily="34" charset="0"/>
              <a:buChar char="•"/>
            </a:pPr>
            <a:r>
              <a:rPr lang="en-US" sz="2400" dirty="0">
                <a:solidFill>
                  <a:schemeClr val="tx1"/>
                </a:solidFill>
              </a:rPr>
              <a:t>An approved IPE; </a:t>
            </a:r>
          </a:p>
          <a:p>
            <a:pPr lvl="1">
              <a:buClrTx/>
              <a:buFont typeface="Arial" panose="020B0604020202020204" pitchFamily="34" charset="0"/>
              <a:buChar char="•"/>
            </a:pPr>
            <a:r>
              <a:rPr lang="en-US" sz="2400" dirty="0">
                <a:solidFill>
                  <a:schemeClr val="tx1"/>
                </a:solidFill>
              </a:rPr>
              <a:t>Been working toward the employment outcome in the IPE, for a reasonable period of time and with appropriate supports without success; </a:t>
            </a:r>
          </a:p>
          <a:p>
            <a:pPr lvl="1">
              <a:buClrTx/>
              <a:buFont typeface="Arial" panose="020B0604020202020204" pitchFamily="34" charset="0"/>
              <a:buChar char="•"/>
            </a:pPr>
            <a:r>
              <a:rPr lang="en-US" sz="2400" dirty="0">
                <a:solidFill>
                  <a:schemeClr val="tx1"/>
                </a:solidFill>
              </a:rPr>
              <a:t>A closed VR service record; and </a:t>
            </a:r>
          </a:p>
          <a:p>
            <a:pPr lvl="1">
              <a:buClrTx/>
              <a:buFont typeface="Arial" panose="020B0604020202020204" pitchFamily="34" charset="0"/>
              <a:buChar char="•"/>
            </a:pPr>
            <a:r>
              <a:rPr lang="en-US" sz="2400" dirty="0">
                <a:solidFill>
                  <a:schemeClr val="tx1"/>
                </a:solidFill>
              </a:rPr>
              <a:t>Receipt of career counseling, and information and referral services. </a:t>
            </a:r>
          </a:p>
          <a:p>
            <a:pPr marL="109728" indent="0">
              <a:buNone/>
            </a:pPr>
            <a:endParaRPr lang="en-US" dirty="0"/>
          </a:p>
        </p:txBody>
      </p:sp>
      <p:sp>
        <p:nvSpPr>
          <p:cNvPr id="4" name="Slide Number Placeholder 3"/>
          <p:cNvSpPr>
            <a:spLocks noGrp="1"/>
          </p:cNvSpPr>
          <p:nvPr>
            <p:ph type="sldNum" sz="quarter" idx="12"/>
          </p:nvPr>
        </p:nvSpPr>
        <p:spPr/>
        <p:txBody>
          <a:bodyPr/>
          <a:lstStyle/>
          <a:p>
            <a:fld id="{E1A4F1BA-01DD-405E-BD25-17CC29A1BB16}" type="slidenum">
              <a:rPr lang="en-US" smtClean="0"/>
              <a:t>26</a:t>
            </a:fld>
            <a:endParaRPr lang="en-US" dirty="0"/>
          </a:p>
        </p:txBody>
      </p:sp>
      <p:sp>
        <p:nvSpPr>
          <p:cNvPr id="2" name="Title 1" hidden="1"/>
          <p:cNvSpPr>
            <a:spLocks noGrp="1"/>
          </p:cNvSpPr>
          <p:nvPr>
            <p:ph type="title"/>
          </p:nvPr>
        </p:nvSpPr>
        <p:spPr/>
        <p:txBody>
          <a:bodyPr/>
          <a:lstStyle/>
          <a:p>
            <a:pPr rtl="0" eaLnBrk="1" latinLnBrk="0" hangingPunct="1"/>
            <a:r>
              <a:rPr lang="en-US" sz="2800" b="1" kern="1200" dirty="0" smtClean="0">
                <a:solidFill>
                  <a:srgbClr val="000000"/>
                </a:solidFill>
                <a:effectLst/>
                <a:latin typeface="Georgia" panose="02040502050405020303" pitchFamily="18" charset="0"/>
                <a:ea typeface="+mn-ea"/>
                <a:cs typeface="+mn-cs"/>
              </a:rPr>
              <a:t>Requirements Related to Youth with Disabilities </a:t>
            </a:r>
            <a:endParaRPr lang="en-US" dirty="0" smtClean="0">
              <a:effectLst/>
            </a:endParaRPr>
          </a:p>
          <a:p>
            <a:endParaRPr lang="en-US" dirty="0"/>
          </a:p>
        </p:txBody>
      </p:sp>
    </p:spTree>
    <p:extLst>
      <p:ext uri="{BB962C8B-B14F-4D97-AF65-F5344CB8AC3E}">
        <p14:creationId xmlns:p14="http://schemas.microsoft.com/office/powerpoint/2010/main" val="39308584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normAutofit lnSpcReduction="10000"/>
          </a:bodyPr>
          <a:lstStyle/>
          <a:p>
            <a:pPr marL="109728" indent="0">
              <a:buNone/>
            </a:pPr>
            <a:r>
              <a:rPr lang="en-US" b="1" dirty="0"/>
              <a:t>Requirements Related to Youth with Disabilities (cont.) </a:t>
            </a:r>
            <a:endParaRPr lang="en-US" b="1" dirty="0" smtClean="0"/>
          </a:p>
          <a:p>
            <a:pPr marL="109728" indent="0">
              <a:buNone/>
            </a:pPr>
            <a:endParaRPr lang="en-US" dirty="0"/>
          </a:p>
          <a:p>
            <a:pPr marL="109728" indent="0">
              <a:buNone/>
            </a:pPr>
            <a:r>
              <a:rPr lang="en-US" sz="2400" dirty="0"/>
              <a:t>Career counseling and information and referrals must: </a:t>
            </a:r>
          </a:p>
          <a:p>
            <a:pPr lvl="1">
              <a:buClrTx/>
              <a:buFont typeface="Arial" panose="020B0604020202020204" pitchFamily="34" charset="0"/>
              <a:buChar char="•"/>
            </a:pPr>
            <a:r>
              <a:rPr lang="en-US" sz="2400" dirty="0">
                <a:solidFill>
                  <a:schemeClr val="tx1"/>
                </a:solidFill>
              </a:rPr>
              <a:t>Be provided by the DSU in a manner to facilitate informed choice and decision-making; </a:t>
            </a:r>
          </a:p>
          <a:p>
            <a:pPr lvl="1">
              <a:buClrTx/>
              <a:buFont typeface="Arial" panose="020B0604020202020204" pitchFamily="34" charset="0"/>
              <a:buChar char="•"/>
            </a:pPr>
            <a:r>
              <a:rPr lang="en-US" sz="2400" dirty="0">
                <a:solidFill>
                  <a:schemeClr val="tx1"/>
                </a:solidFill>
              </a:rPr>
              <a:t>Not be for subminimum wage employment by an entity holding a 14(c) certificate; </a:t>
            </a:r>
          </a:p>
          <a:p>
            <a:pPr lvl="1">
              <a:buClrTx/>
              <a:buFont typeface="Arial" panose="020B0604020202020204" pitchFamily="34" charset="0"/>
              <a:buChar char="•"/>
            </a:pPr>
            <a:r>
              <a:rPr lang="en-US" sz="2400" dirty="0">
                <a:solidFill>
                  <a:schemeClr val="tx1"/>
                </a:solidFill>
              </a:rPr>
              <a:t>Not be employment-related services compensated at a subminimum wage or that directly result in employment compensated at a subminimum wage provided by an entity; and </a:t>
            </a:r>
          </a:p>
          <a:p>
            <a:pPr lvl="1">
              <a:buClrTx/>
              <a:buFont typeface="Arial" panose="020B0604020202020204" pitchFamily="34" charset="0"/>
              <a:buChar char="•"/>
            </a:pPr>
            <a:r>
              <a:rPr lang="en-US" sz="2400" dirty="0">
                <a:solidFill>
                  <a:schemeClr val="tx1"/>
                </a:solidFill>
              </a:rPr>
              <a:t>Be provided within 30 calendar days of a determination for a youth known by the DSU to be seeking employment at subminimum wage. </a:t>
            </a:r>
          </a:p>
          <a:p>
            <a:pPr marL="109728" indent="0">
              <a:buNone/>
            </a:pPr>
            <a:endParaRPr lang="en-US" dirty="0"/>
          </a:p>
        </p:txBody>
      </p:sp>
      <p:sp>
        <p:nvSpPr>
          <p:cNvPr id="4" name="Slide Number Placeholder 3"/>
          <p:cNvSpPr>
            <a:spLocks noGrp="1"/>
          </p:cNvSpPr>
          <p:nvPr>
            <p:ph type="sldNum" sz="quarter" idx="12"/>
          </p:nvPr>
        </p:nvSpPr>
        <p:spPr/>
        <p:txBody>
          <a:bodyPr/>
          <a:lstStyle/>
          <a:p>
            <a:fld id="{E1A4F1BA-01DD-405E-BD25-17CC29A1BB16}" type="slidenum">
              <a:rPr lang="en-US" smtClean="0"/>
              <a:t>27</a:t>
            </a:fld>
            <a:endParaRPr lang="en-US" dirty="0"/>
          </a:p>
        </p:txBody>
      </p:sp>
      <p:sp>
        <p:nvSpPr>
          <p:cNvPr id="2" name="Title 1" hidden="1"/>
          <p:cNvSpPr>
            <a:spLocks noGrp="1"/>
          </p:cNvSpPr>
          <p:nvPr>
            <p:ph type="title"/>
          </p:nvPr>
        </p:nvSpPr>
        <p:spPr/>
        <p:txBody>
          <a:bodyPr/>
          <a:lstStyle/>
          <a:p>
            <a:pPr rtl="0" eaLnBrk="1" latinLnBrk="0" hangingPunct="1"/>
            <a:r>
              <a:rPr lang="en-US" sz="2800" b="1" kern="1200" dirty="0" smtClean="0">
                <a:solidFill>
                  <a:srgbClr val="000000"/>
                </a:solidFill>
                <a:effectLst/>
                <a:latin typeface="Georgia" panose="02040502050405020303" pitchFamily="18" charset="0"/>
                <a:ea typeface="+mn-ea"/>
                <a:cs typeface="+mn-cs"/>
              </a:rPr>
              <a:t>Requirements Related to Youth with Disabilities </a:t>
            </a:r>
            <a:endParaRPr lang="en-US" dirty="0" smtClean="0">
              <a:effectLst/>
            </a:endParaRPr>
          </a:p>
          <a:p>
            <a:endParaRPr lang="en-US" dirty="0"/>
          </a:p>
        </p:txBody>
      </p:sp>
    </p:spTree>
    <p:extLst>
      <p:ext uri="{BB962C8B-B14F-4D97-AF65-F5344CB8AC3E}">
        <p14:creationId xmlns:p14="http://schemas.microsoft.com/office/powerpoint/2010/main" val="9734002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36336"/>
          </a:xfrm>
        </p:spPr>
        <p:txBody>
          <a:bodyPr/>
          <a:lstStyle/>
          <a:p>
            <a:pPr marL="109728" indent="0">
              <a:buNone/>
            </a:pPr>
            <a:r>
              <a:rPr lang="en-US" b="1" dirty="0"/>
              <a:t>Requirements Related to Youth with Disabilities (cont.) </a:t>
            </a:r>
            <a:endParaRPr lang="en-US" b="1" dirty="0" smtClean="0"/>
          </a:p>
          <a:p>
            <a:pPr marL="109728" indent="0">
              <a:buNone/>
            </a:pPr>
            <a:endParaRPr lang="en-US" dirty="0"/>
          </a:p>
          <a:p>
            <a:pPr marL="109728" indent="0">
              <a:buNone/>
            </a:pPr>
            <a:r>
              <a:rPr lang="en-US" sz="2400" dirty="0"/>
              <a:t>A determination of “reasonable period of time,” with respect to the youth’s inability to achieve an employment outcome, must be consistent with: </a:t>
            </a:r>
          </a:p>
          <a:p>
            <a:pPr lvl="1">
              <a:buClrTx/>
              <a:buFont typeface="Arial" panose="020B0604020202020204" pitchFamily="34" charset="0"/>
              <a:buChar char="•"/>
            </a:pPr>
            <a:r>
              <a:rPr lang="en-US" sz="2400" dirty="0">
                <a:solidFill>
                  <a:schemeClr val="tx1"/>
                </a:solidFill>
              </a:rPr>
              <a:t>Disability-related and vocational needs of the youth; </a:t>
            </a:r>
          </a:p>
          <a:p>
            <a:pPr lvl="1">
              <a:buClrTx/>
              <a:buFont typeface="Arial" panose="020B0604020202020204" pitchFamily="34" charset="0"/>
              <a:buChar char="•"/>
            </a:pPr>
            <a:r>
              <a:rPr lang="en-US" sz="2400" dirty="0">
                <a:solidFill>
                  <a:schemeClr val="tx1"/>
                </a:solidFill>
              </a:rPr>
              <a:t>Anticipated length of time to complete services in the IPE; and </a:t>
            </a:r>
          </a:p>
          <a:p>
            <a:pPr lvl="1">
              <a:buClrTx/>
              <a:buFont typeface="Arial" panose="020B0604020202020204" pitchFamily="34" charset="0"/>
              <a:buChar char="•"/>
            </a:pPr>
            <a:r>
              <a:rPr lang="en-US" sz="2400" dirty="0">
                <a:solidFill>
                  <a:schemeClr val="tx1"/>
                </a:solidFill>
              </a:rPr>
              <a:t>For supported employment goals, up to 24 months, or longer if the youth and counselor agree that an extension is needed to meet the goal. </a:t>
            </a:r>
          </a:p>
          <a:p>
            <a:pPr marL="109728" indent="0">
              <a:buNone/>
            </a:pPr>
            <a:endParaRPr lang="en-US" sz="3200" dirty="0"/>
          </a:p>
        </p:txBody>
      </p:sp>
      <p:sp>
        <p:nvSpPr>
          <p:cNvPr id="4" name="Slide Number Placeholder 3"/>
          <p:cNvSpPr>
            <a:spLocks noGrp="1"/>
          </p:cNvSpPr>
          <p:nvPr>
            <p:ph type="sldNum" sz="quarter" idx="12"/>
          </p:nvPr>
        </p:nvSpPr>
        <p:spPr/>
        <p:txBody>
          <a:bodyPr/>
          <a:lstStyle/>
          <a:p>
            <a:fld id="{E1A4F1BA-01DD-405E-BD25-17CC29A1BB16}" type="slidenum">
              <a:rPr lang="en-US" smtClean="0"/>
              <a:t>28</a:t>
            </a:fld>
            <a:endParaRPr lang="en-US" dirty="0"/>
          </a:p>
        </p:txBody>
      </p:sp>
      <p:sp>
        <p:nvSpPr>
          <p:cNvPr id="2" name="Title 1" hidden="1"/>
          <p:cNvSpPr>
            <a:spLocks noGrp="1"/>
          </p:cNvSpPr>
          <p:nvPr>
            <p:ph type="title"/>
          </p:nvPr>
        </p:nvSpPr>
        <p:spPr/>
        <p:txBody>
          <a:bodyPr/>
          <a:lstStyle/>
          <a:p>
            <a:pPr rtl="0" eaLnBrk="1" latinLnBrk="0" hangingPunct="1"/>
            <a:r>
              <a:rPr lang="en-US" sz="2800" b="1" kern="1200" dirty="0" smtClean="0">
                <a:solidFill>
                  <a:srgbClr val="000000"/>
                </a:solidFill>
                <a:effectLst/>
                <a:latin typeface="Georgia" panose="02040502050405020303" pitchFamily="18" charset="0"/>
                <a:ea typeface="+mn-ea"/>
                <a:cs typeface="+mn-cs"/>
              </a:rPr>
              <a:t>Requirements Related to Youth with Disabilities </a:t>
            </a:r>
            <a:endParaRPr lang="en-US" dirty="0" smtClean="0">
              <a:effectLst/>
            </a:endParaRPr>
          </a:p>
          <a:p>
            <a:endParaRPr lang="en-US" dirty="0"/>
          </a:p>
        </p:txBody>
      </p:sp>
    </p:spTree>
    <p:extLst>
      <p:ext uri="{BB962C8B-B14F-4D97-AF65-F5344CB8AC3E}">
        <p14:creationId xmlns:p14="http://schemas.microsoft.com/office/powerpoint/2010/main" val="26755731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pPr marL="109728">
              <a:spcBef>
                <a:spcPts val="300"/>
              </a:spcBef>
              <a:buClr>
                <a:schemeClr val="accent3"/>
              </a:buClr>
            </a:pPr>
            <a:r>
              <a:rPr lang="en-US" sz="2800" b="1" dirty="0" smtClean="0">
                <a:solidFill>
                  <a:schemeClr val="tx1"/>
                </a:solidFill>
                <a:latin typeface="+mn-lt"/>
                <a:ea typeface="+mn-ea"/>
                <a:cs typeface="+mn-cs"/>
              </a:rPr>
              <a:t>Restrictions on Subminimum Wage: </a:t>
            </a:r>
            <a:r>
              <a:rPr lang="en-US" sz="2800" b="1" dirty="0">
                <a:solidFill>
                  <a:schemeClr val="tx1"/>
                </a:solidFill>
                <a:latin typeface="+mn-lt"/>
                <a:ea typeface="+mn-ea"/>
                <a:cs typeface="+mn-cs"/>
              </a:rPr>
              <a:t>Impact to Texas VR programs</a:t>
            </a:r>
          </a:p>
        </p:txBody>
      </p:sp>
      <p:sp>
        <p:nvSpPr>
          <p:cNvPr id="3" name="Content Placeholder 2"/>
          <p:cNvSpPr>
            <a:spLocks noGrp="1"/>
          </p:cNvSpPr>
          <p:nvPr>
            <p:ph idx="1"/>
          </p:nvPr>
        </p:nvSpPr>
        <p:spPr>
          <a:xfrm>
            <a:off x="457200" y="2133600"/>
            <a:ext cx="8229600" cy="4325112"/>
          </a:xfrm>
        </p:spPr>
        <p:txBody>
          <a:bodyPr>
            <a:normAutofit/>
          </a:bodyPr>
          <a:lstStyle/>
          <a:p>
            <a:pPr lvl="1">
              <a:buClrTx/>
              <a:buFont typeface="Arial" panose="020B0604020202020204" pitchFamily="34" charset="0"/>
              <a:buChar char="•"/>
            </a:pPr>
            <a:r>
              <a:rPr lang="en-US" sz="2400" dirty="0">
                <a:solidFill>
                  <a:schemeClr val="tx1"/>
                </a:solidFill>
              </a:rPr>
              <a:t>VR is responsible for providing career counseling to all individuals employed in sheltered settings</a:t>
            </a:r>
          </a:p>
          <a:p>
            <a:pPr lvl="1">
              <a:buClrTx/>
              <a:buFont typeface="Arial" panose="020B0604020202020204" pitchFamily="34" charset="0"/>
              <a:buChar char="•"/>
            </a:pPr>
            <a:r>
              <a:rPr lang="en-US" sz="2400" dirty="0">
                <a:solidFill>
                  <a:schemeClr val="tx1"/>
                </a:solidFill>
              </a:rPr>
              <a:t>VR is responsible for providing pre-ETS for students with disabilities prior to them working in sub-minimum wage facilities</a:t>
            </a:r>
          </a:p>
          <a:p>
            <a:pPr lvl="1">
              <a:buClrTx/>
              <a:buFont typeface="Arial" panose="020B0604020202020204" pitchFamily="34" charset="0"/>
              <a:buChar char="•"/>
            </a:pPr>
            <a:r>
              <a:rPr lang="en-US" sz="2400" dirty="0">
                <a:solidFill>
                  <a:schemeClr val="tx1"/>
                </a:solidFill>
              </a:rPr>
              <a:t>VR has developed a strategy to reach out to 14(c) entities to provide career counseling</a:t>
            </a:r>
          </a:p>
          <a:p>
            <a:pPr lvl="1">
              <a:buClrTx/>
              <a:buFont typeface="Arial" panose="020B0604020202020204" pitchFamily="34" charset="0"/>
              <a:buChar char="•"/>
            </a:pPr>
            <a:endParaRPr lang="en-US" sz="2400" dirty="0">
              <a:solidFill>
                <a:schemeClr val="tx1"/>
              </a:solidFill>
            </a:endParaRPr>
          </a:p>
          <a:p>
            <a:pPr lvl="1">
              <a:buClrTx/>
              <a:buFont typeface="Arial" panose="020B0604020202020204" pitchFamily="34" charset="0"/>
              <a:buChar char="•"/>
            </a:pPr>
            <a:endParaRPr lang="en-US" sz="2400" dirty="0">
              <a:solidFill>
                <a:schemeClr val="tx1"/>
              </a:solidFill>
            </a:endParaRPr>
          </a:p>
          <a:p>
            <a:endParaRPr lang="en-US" dirty="0">
              <a:solidFill>
                <a:srgbClr val="FF0000"/>
              </a:solidFill>
            </a:endParaRPr>
          </a:p>
        </p:txBody>
      </p:sp>
      <p:sp>
        <p:nvSpPr>
          <p:cNvPr id="5" name="Slide Number Placeholder 4"/>
          <p:cNvSpPr>
            <a:spLocks noGrp="1"/>
          </p:cNvSpPr>
          <p:nvPr>
            <p:ph type="sldNum" sz="quarter" idx="12"/>
          </p:nvPr>
        </p:nvSpPr>
        <p:spPr/>
        <p:txBody>
          <a:bodyPr/>
          <a:lstStyle/>
          <a:p>
            <a:fld id="{E1A4F1BA-01DD-405E-BD25-17CC29A1BB16}" type="slidenum">
              <a:rPr lang="en-US" smtClean="0"/>
              <a:t>29</a:t>
            </a:fld>
            <a:endParaRPr lang="en-US" dirty="0"/>
          </a:p>
        </p:txBody>
      </p:sp>
    </p:spTree>
    <p:extLst>
      <p:ext uri="{BB962C8B-B14F-4D97-AF65-F5344CB8AC3E}">
        <p14:creationId xmlns:p14="http://schemas.microsoft.com/office/powerpoint/2010/main" val="1512706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Autofit/>
          </a:bodyPr>
          <a:lstStyle/>
          <a:p>
            <a:r>
              <a:rPr lang="en-US" sz="3600" b="1" dirty="0"/>
              <a:t>Competitive, Integrated Employment</a:t>
            </a:r>
          </a:p>
        </p:txBody>
      </p:sp>
      <p:sp>
        <p:nvSpPr>
          <p:cNvPr id="3" name="Content Placeholder 2"/>
          <p:cNvSpPr>
            <a:spLocks noGrp="1"/>
          </p:cNvSpPr>
          <p:nvPr>
            <p:ph idx="1"/>
          </p:nvPr>
        </p:nvSpPr>
        <p:spPr/>
        <p:txBody>
          <a:bodyPr/>
          <a:lstStyle/>
          <a:p>
            <a:pPr marL="109728" indent="0">
              <a:buNone/>
            </a:pPr>
            <a:r>
              <a:rPr lang="en-US" b="1" dirty="0"/>
              <a:t>Employment Outcome — Definition </a:t>
            </a:r>
            <a:endParaRPr lang="en-US" dirty="0"/>
          </a:p>
          <a:p>
            <a:pPr marL="109728" indent="0">
              <a:buNone/>
            </a:pPr>
            <a:r>
              <a:rPr lang="en-US" sz="2400" dirty="0"/>
              <a:t>“Employment Outcome” means: </a:t>
            </a:r>
          </a:p>
          <a:p>
            <a:pPr>
              <a:buClrTx/>
            </a:pPr>
            <a:r>
              <a:rPr lang="en-US" sz="2400" dirty="0"/>
              <a:t>Competitive integrated employment; or </a:t>
            </a:r>
          </a:p>
          <a:p>
            <a:pPr>
              <a:buClrTx/>
            </a:pPr>
            <a:r>
              <a:rPr lang="en-US" sz="2400" dirty="0"/>
              <a:t>Supported Employment. </a:t>
            </a:r>
          </a:p>
          <a:p>
            <a:pPr marL="109728" indent="0">
              <a:buNone/>
            </a:pPr>
            <a:endParaRPr lang="en-US" dirty="0"/>
          </a:p>
        </p:txBody>
      </p:sp>
      <p:sp>
        <p:nvSpPr>
          <p:cNvPr id="4" name="Slide Number Placeholder 3"/>
          <p:cNvSpPr>
            <a:spLocks noGrp="1"/>
          </p:cNvSpPr>
          <p:nvPr>
            <p:ph type="sldNum" sz="quarter" idx="12"/>
          </p:nvPr>
        </p:nvSpPr>
        <p:spPr/>
        <p:txBody>
          <a:bodyPr/>
          <a:lstStyle/>
          <a:p>
            <a:fld id="{E1A4F1BA-01DD-405E-BD25-17CC29A1BB16}" type="slidenum">
              <a:rPr lang="en-US" smtClean="0"/>
              <a:t>3</a:t>
            </a:fld>
            <a:endParaRPr lang="en-US" dirty="0"/>
          </a:p>
        </p:txBody>
      </p:sp>
    </p:spTree>
    <p:extLst>
      <p:ext uri="{BB962C8B-B14F-4D97-AF65-F5344CB8AC3E}">
        <p14:creationId xmlns:p14="http://schemas.microsoft.com/office/powerpoint/2010/main" val="3702807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Autofit/>
          </a:bodyPr>
          <a:lstStyle/>
          <a:p>
            <a:r>
              <a:rPr lang="en-US" sz="3200" b="1" dirty="0">
                <a:solidFill>
                  <a:schemeClr val="tx1"/>
                </a:solidFill>
                <a:latin typeface="+mn-lt"/>
                <a:ea typeface="+mn-ea"/>
                <a:cs typeface="+mn-cs"/>
              </a:rPr>
              <a:t>Competitive Integrated Employment— Components of </a:t>
            </a:r>
            <a:r>
              <a:rPr lang="en-US" sz="3200" b="1" dirty="0" smtClean="0">
                <a:solidFill>
                  <a:schemeClr val="tx1"/>
                </a:solidFill>
                <a:latin typeface="+mn-lt"/>
                <a:ea typeface="+mn-ea"/>
                <a:cs typeface="+mn-cs"/>
              </a:rPr>
              <a:t>Definition</a:t>
            </a:r>
            <a:endParaRPr lang="en-US" sz="3200" b="1" dirty="0">
              <a:solidFill>
                <a:schemeClr val="tx1"/>
              </a:solidFill>
              <a:latin typeface="+mn-lt"/>
              <a:ea typeface="+mn-ea"/>
              <a:cs typeface="+mn-cs"/>
            </a:endParaRPr>
          </a:p>
        </p:txBody>
      </p:sp>
      <p:sp>
        <p:nvSpPr>
          <p:cNvPr id="3" name="Content Placeholder 2"/>
          <p:cNvSpPr>
            <a:spLocks noGrp="1"/>
          </p:cNvSpPr>
          <p:nvPr>
            <p:ph idx="1"/>
          </p:nvPr>
        </p:nvSpPr>
        <p:spPr>
          <a:xfrm>
            <a:off x="457200" y="1694688"/>
            <a:ext cx="8229600" cy="4325112"/>
          </a:xfrm>
        </p:spPr>
        <p:txBody>
          <a:bodyPr>
            <a:noAutofit/>
          </a:bodyPr>
          <a:lstStyle/>
          <a:p>
            <a:pPr marL="109728" indent="0">
              <a:buClrTx/>
              <a:buNone/>
            </a:pPr>
            <a:r>
              <a:rPr lang="en-US" sz="2400" dirty="0" smtClean="0"/>
              <a:t>To </a:t>
            </a:r>
            <a:r>
              <a:rPr lang="en-US" sz="2400" dirty="0"/>
              <a:t>satisfy the definition of “competitive integrated employment,” which is one of the types of employment outcomes permitted under the VR program, the employment must satisfy the requirements for all three components: </a:t>
            </a:r>
          </a:p>
          <a:p>
            <a:pPr lvl="1">
              <a:buClrTx/>
              <a:buFont typeface="Arial" panose="020B0604020202020204" pitchFamily="34" charset="0"/>
              <a:buChar char="•"/>
            </a:pPr>
            <a:r>
              <a:rPr lang="en-US" sz="2400" dirty="0">
                <a:solidFill>
                  <a:schemeClr val="tx1"/>
                </a:solidFill>
              </a:rPr>
              <a:t>Competitive earnings; </a:t>
            </a:r>
          </a:p>
          <a:p>
            <a:pPr lvl="1">
              <a:buClrTx/>
              <a:buFont typeface="Arial" panose="020B0604020202020204" pitchFamily="34" charset="0"/>
              <a:buChar char="•"/>
            </a:pPr>
            <a:r>
              <a:rPr lang="en-US" sz="2400" dirty="0">
                <a:solidFill>
                  <a:schemeClr val="tx1"/>
                </a:solidFill>
              </a:rPr>
              <a:t>Integrated Location; and </a:t>
            </a:r>
          </a:p>
          <a:p>
            <a:pPr lvl="1">
              <a:buClrTx/>
              <a:buFont typeface="Arial" panose="020B0604020202020204" pitchFamily="34" charset="0"/>
              <a:buChar char="•"/>
            </a:pPr>
            <a:r>
              <a:rPr lang="en-US" sz="2400" dirty="0">
                <a:solidFill>
                  <a:schemeClr val="tx1"/>
                </a:solidFill>
              </a:rPr>
              <a:t>Opportunities for advancement. </a:t>
            </a:r>
          </a:p>
          <a:p>
            <a:pPr marL="109728" indent="0">
              <a:buClrTx/>
              <a:buNone/>
            </a:pPr>
            <a:endParaRPr lang="en-US" sz="1200" dirty="0" smtClean="0"/>
          </a:p>
          <a:p>
            <a:pPr marL="109728" indent="0">
              <a:buClrTx/>
              <a:buNone/>
            </a:pPr>
            <a:r>
              <a:rPr lang="en-US" sz="2400" dirty="0" smtClean="0"/>
              <a:t>This </a:t>
            </a:r>
            <a:r>
              <a:rPr lang="en-US" sz="2400" dirty="0"/>
              <a:t>means that if an individual’s employment fails to satisfy any one of the above components, the employment will not meet the definition of “competitive integrated employment. </a:t>
            </a:r>
          </a:p>
        </p:txBody>
      </p:sp>
      <p:sp>
        <p:nvSpPr>
          <p:cNvPr id="4" name="Slide Number Placeholder 3"/>
          <p:cNvSpPr>
            <a:spLocks noGrp="1"/>
          </p:cNvSpPr>
          <p:nvPr>
            <p:ph type="sldNum" sz="quarter" idx="12"/>
          </p:nvPr>
        </p:nvSpPr>
        <p:spPr/>
        <p:txBody>
          <a:bodyPr/>
          <a:lstStyle/>
          <a:p>
            <a:fld id="{E1A4F1BA-01DD-405E-BD25-17CC29A1BB16}" type="slidenum">
              <a:rPr lang="en-US" smtClean="0"/>
              <a:t>4</a:t>
            </a:fld>
            <a:endParaRPr lang="en-US" dirty="0"/>
          </a:p>
        </p:txBody>
      </p:sp>
    </p:spTree>
    <p:extLst>
      <p:ext uri="{BB962C8B-B14F-4D97-AF65-F5344CB8AC3E}">
        <p14:creationId xmlns:p14="http://schemas.microsoft.com/office/powerpoint/2010/main" val="2105481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76400"/>
            <a:ext cx="8229600" cy="5029200"/>
          </a:xfrm>
        </p:spPr>
        <p:txBody>
          <a:bodyPr>
            <a:normAutofit/>
          </a:bodyPr>
          <a:lstStyle/>
          <a:p>
            <a:pPr marL="109728" indent="0">
              <a:buNone/>
            </a:pPr>
            <a:r>
              <a:rPr lang="en-US" sz="2600" dirty="0" smtClean="0"/>
              <a:t>Under </a:t>
            </a:r>
            <a:r>
              <a:rPr lang="en-US" sz="2600" dirty="0"/>
              <a:t>the definition of “competitive integrated employment,” earnings must be: </a:t>
            </a:r>
          </a:p>
          <a:p>
            <a:pPr lvl="1">
              <a:buClrTx/>
              <a:buFont typeface="Arial" panose="020B0604020202020204" pitchFamily="34" charset="0"/>
              <a:buChar char="•"/>
            </a:pPr>
            <a:r>
              <a:rPr lang="en-US" dirty="0">
                <a:solidFill>
                  <a:schemeClr val="tx1"/>
                </a:solidFill>
              </a:rPr>
              <a:t>Equal to or greater than the Federal, State, or local minimum wage rate, whichever is higher, where the place of employment is located; and </a:t>
            </a:r>
          </a:p>
          <a:p>
            <a:pPr lvl="1">
              <a:buClrTx/>
              <a:buFont typeface="Arial" panose="020B0604020202020204" pitchFamily="34" charset="0"/>
              <a:buChar char="•"/>
            </a:pPr>
            <a:r>
              <a:rPr lang="en-US" dirty="0">
                <a:solidFill>
                  <a:schemeClr val="tx1"/>
                </a:solidFill>
              </a:rPr>
              <a:t>Comparable to the customary rate paid by the employer to employees without disabilities in similar positions with comparable skills, experience, and training. </a:t>
            </a:r>
          </a:p>
          <a:p>
            <a:pPr lvl="1">
              <a:buClrTx/>
              <a:buFont typeface="Arial" panose="020B0604020202020204" pitchFamily="34" charset="0"/>
              <a:buChar char="•"/>
            </a:pPr>
            <a:r>
              <a:rPr lang="en-US" dirty="0">
                <a:solidFill>
                  <a:schemeClr val="tx1"/>
                </a:solidFill>
              </a:rPr>
              <a:t>The employee with the disability also must receive benefits comparable to those of employees without disabilities in similar positions. </a:t>
            </a:r>
          </a:p>
        </p:txBody>
      </p:sp>
      <p:sp>
        <p:nvSpPr>
          <p:cNvPr id="4" name="Slide Number Placeholder 3"/>
          <p:cNvSpPr>
            <a:spLocks noGrp="1"/>
          </p:cNvSpPr>
          <p:nvPr>
            <p:ph type="sldNum" sz="quarter" idx="12"/>
          </p:nvPr>
        </p:nvSpPr>
        <p:spPr/>
        <p:txBody>
          <a:bodyPr/>
          <a:lstStyle/>
          <a:p>
            <a:fld id="{E1A4F1BA-01DD-405E-BD25-17CC29A1BB16}" type="slidenum">
              <a:rPr lang="en-US" smtClean="0"/>
              <a:t>5</a:t>
            </a:fld>
            <a:endParaRPr lang="en-US" dirty="0"/>
          </a:p>
        </p:txBody>
      </p:sp>
      <p:sp>
        <p:nvSpPr>
          <p:cNvPr id="5" name="Title 1"/>
          <p:cNvSpPr>
            <a:spLocks noGrp="1"/>
          </p:cNvSpPr>
          <p:nvPr>
            <p:ph type="title"/>
          </p:nvPr>
        </p:nvSpPr>
        <p:spPr>
          <a:xfrm>
            <a:off x="457200" y="609600"/>
            <a:ext cx="8229600" cy="1066800"/>
          </a:xfrm>
        </p:spPr>
        <p:txBody>
          <a:bodyPr>
            <a:noAutofit/>
          </a:bodyPr>
          <a:lstStyle/>
          <a:p>
            <a:pPr marL="109728">
              <a:spcBef>
                <a:spcPts val="300"/>
              </a:spcBef>
              <a:buClr>
                <a:schemeClr val="accent3"/>
              </a:buClr>
            </a:pPr>
            <a:r>
              <a:rPr lang="en-US" sz="2800" b="1" dirty="0">
                <a:solidFill>
                  <a:schemeClr val="tx1"/>
                </a:solidFill>
                <a:latin typeface="+mn-lt"/>
                <a:ea typeface="+mn-ea"/>
                <a:cs typeface="+mn-cs"/>
              </a:rPr>
              <a:t>Competitive Integrated Employment, Competitive Earnings Component </a:t>
            </a:r>
          </a:p>
        </p:txBody>
      </p:sp>
    </p:spTree>
    <p:extLst>
      <p:ext uri="{BB962C8B-B14F-4D97-AF65-F5344CB8AC3E}">
        <p14:creationId xmlns:p14="http://schemas.microsoft.com/office/powerpoint/2010/main" val="2941685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60136"/>
          </a:xfrm>
        </p:spPr>
        <p:txBody>
          <a:bodyPr>
            <a:normAutofit lnSpcReduction="10000"/>
          </a:bodyPr>
          <a:lstStyle/>
          <a:p>
            <a:pPr marL="109728" indent="0">
              <a:buNone/>
            </a:pPr>
            <a:r>
              <a:rPr lang="en-US" b="1" dirty="0"/>
              <a:t>Competitive Integrated Employment— Competitive Earnings Component (cont.) </a:t>
            </a:r>
            <a:endParaRPr lang="en-US" b="1" dirty="0" smtClean="0"/>
          </a:p>
          <a:p>
            <a:pPr marL="109728" indent="0">
              <a:buNone/>
            </a:pPr>
            <a:endParaRPr lang="en-US" dirty="0"/>
          </a:p>
          <a:p>
            <a:pPr>
              <a:buClrTx/>
            </a:pPr>
            <a:r>
              <a:rPr lang="en-US" sz="2600" dirty="0"/>
              <a:t>A self-employed individual with a disability in the start-up phase of a business venture who is making less than the applicable minimum wage can meet the definition of “competitive integrated employment.” </a:t>
            </a:r>
            <a:endParaRPr lang="en-US" sz="2600" dirty="0" smtClean="0"/>
          </a:p>
          <a:p>
            <a:pPr marL="109728" indent="0">
              <a:buClrTx/>
              <a:buNone/>
            </a:pPr>
            <a:endParaRPr lang="en-US" sz="2600" dirty="0"/>
          </a:p>
          <a:p>
            <a:pPr>
              <a:buClrTx/>
            </a:pPr>
            <a:r>
              <a:rPr lang="en-US" sz="2600" dirty="0"/>
              <a:t>VR agencies may use supplemental wage information for individuals who achieve self-employment outcomes when calculating levels of performance on the performance accountability measures under section 116 of title 1 of WIOA. </a:t>
            </a:r>
          </a:p>
        </p:txBody>
      </p:sp>
      <p:sp>
        <p:nvSpPr>
          <p:cNvPr id="4" name="Slide Number Placeholder 3"/>
          <p:cNvSpPr>
            <a:spLocks noGrp="1"/>
          </p:cNvSpPr>
          <p:nvPr>
            <p:ph type="sldNum" sz="quarter" idx="12"/>
          </p:nvPr>
        </p:nvSpPr>
        <p:spPr/>
        <p:txBody>
          <a:bodyPr/>
          <a:lstStyle/>
          <a:p>
            <a:fld id="{E1A4F1BA-01DD-405E-BD25-17CC29A1BB16}" type="slidenum">
              <a:rPr lang="en-US" smtClean="0"/>
              <a:t>6</a:t>
            </a:fld>
            <a:endParaRPr lang="en-US" dirty="0"/>
          </a:p>
        </p:txBody>
      </p:sp>
      <p:sp>
        <p:nvSpPr>
          <p:cNvPr id="2" name="Title 1" hidden="1"/>
          <p:cNvSpPr>
            <a:spLocks noGrp="1"/>
          </p:cNvSpPr>
          <p:nvPr>
            <p:ph type="title"/>
          </p:nvPr>
        </p:nvSpPr>
        <p:spPr/>
        <p:txBody>
          <a:bodyPr/>
          <a:lstStyle/>
          <a:p>
            <a:r>
              <a:rPr lang="en-US" sz="2800" b="1" kern="1200" dirty="0" smtClean="0">
                <a:solidFill>
                  <a:srgbClr val="000000"/>
                </a:solidFill>
                <a:effectLst/>
                <a:latin typeface="Georgia" panose="02040502050405020303" pitchFamily="18" charset="0"/>
                <a:ea typeface="+mn-ea"/>
                <a:cs typeface="+mn-cs"/>
              </a:rPr>
              <a:t>Competitive Integrated Employment</a:t>
            </a:r>
            <a:endParaRPr lang="en-US" dirty="0"/>
          </a:p>
        </p:txBody>
      </p:sp>
    </p:spTree>
    <p:extLst>
      <p:ext uri="{BB962C8B-B14F-4D97-AF65-F5344CB8AC3E}">
        <p14:creationId xmlns:p14="http://schemas.microsoft.com/office/powerpoint/2010/main" val="2005058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60136"/>
          </a:xfrm>
        </p:spPr>
        <p:txBody>
          <a:bodyPr>
            <a:normAutofit lnSpcReduction="10000"/>
          </a:bodyPr>
          <a:lstStyle/>
          <a:p>
            <a:pPr marL="109728" indent="0">
              <a:buNone/>
            </a:pPr>
            <a:r>
              <a:rPr lang="en-US" sz="3000" b="1" dirty="0"/>
              <a:t>Competitive Integrated Employment— Integrated Location Component </a:t>
            </a:r>
            <a:endParaRPr lang="en-US" sz="3000" b="1" dirty="0" smtClean="0"/>
          </a:p>
          <a:p>
            <a:pPr marL="109728" indent="0">
              <a:buNone/>
            </a:pPr>
            <a:endParaRPr lang="en-US" dirty="0"/>
          </a:p>
          <a:p>
            <a:pPr marL="109728" indent="0">
              <a:buNone/>
            </a:pPr>
            <a:r>
              <a:rPr lang="en-US" sz="2600" dirty="0"/>
              <a:t>VR agencies must determine on a case-by-case basis whether the employment satisfies two criteria: </a:t>
            </a:r>
            <a:endParaRPr lang="en-US" sz="2600" dirty="0" smtClean="0"/>
          </a:p>
          <a:p>
            <a:pPr marL="109728" indent="0">
              <a:buNone/>
            </a:pPr>
            <a:endParaRPr lang="en-US" sz="2600" dirty="0"/>
          </a:p>
          <a:p>
            <a:pPr marL="109728" indent="0">
              <a:buNone/>
            </a:pPr>
            <a:r>
              <a:rPr lang="en-US" sz="2400" dirty="0" smtClean="0"/>
              <a:t>A</a:t>
            </a:r>
            <a:r>
              <a:rPr lang="en-US" sz="2400" dirty="0"/>
              <a:t>. It is in a setting typically found in the community; </a:t>
            </a:r>
            <a:r>
              <a:rPr lang="en-US" sz="2400" dirty="0" smtClean="0"/>
              <a:t>and</a:t>
            </a:r>
          </a:p>
          <a:p>
            <a:pPr marL="109728" indent="0">
              <a:buNone/>
            </a:pPr>
            <a:r>
              <a:rPr lang="en-US" sz="2400" dirty="0" smtClean="0"/>
              <a:t> </a:t>
            </a:r>
            <a:endParaRPr lang="en-US" sz="2400" dirty="0"/>
          </a:p>
          <a:p>
            <a:pPr marL="109728" indent="0">
              <a:buNone/>
            </a:pPr>
            <a:r>
              <a:rPr lang="en-US" sz="2400" dirty="0" smtClean="0"/>
              <a:t>B</a:t>
            </a:r>
            <a:r>
              <a:rPr lang="en-US" sz="2400" dirty="0"/>
              <a:t>. It is in a setting in which the individual with the </a:t>
            </a:r>
            <a:r>
              <a:rPr lang="en-US" sz="2400" dirty="0" smtClean="0"/>
              <a:t>disability </a:t>
            </a:r>
            <a:r>
              <a:rPr lang="en-US" sz="2400" dirty="0"/>
              <a:t>interacts while performing his or her job </a:t>
            </a:r>
            <a:r>
              <a:rPr lang="en-US" sz="2400" dirty="0" smtClean="0"/>
              <a:t>duties with </a:t>
            </a:r>
            <a:r>
              <a:rPr lang="en-US" sz="2400" dirty="0"/>
              <a:t>employees without disabilities in the work unit and </a:t>
            </a:r>
            <a:r>
              <a:rPr lang="en-US" sz="2400" dirty="0" smtClean="0"/>
              <a:t>the </a:t>
            </a:r>
            <a:r>
              <a:rPr lang="en-US" sz="2400" dirty="0"/>
              <a:t>entire employment site, and other persons (e.g., </a:t>
            </a:r>
            <a:r>
              <a:rPr lang="en-US" sz="2400" dirty="0" smtClean="0"/>
              <a:t>vendors </a:t>
            </a:r>
            <a:r>
              <a:rPr lang="en-US" sz="2400" dirty="0"/>
              <a:t>and customers) without disabilities to the same </a:t>
            </a:r>
            <a:r>
              <a:rPr lang="en-US" sz="2400" dirty="0" smtClean="0"/>
              <a:t>extent </a:t>
            </a:r>
            <a:r>
              <a:rPr lang="en-US" sz="2400" dirty="0"/>
              <a:t>that employees without disabilities in similar </a:t>
            </a:r>
            <a:r>
              <a:rPr lang="en-US" sz="2400" dirty="0" smtClean="0"/>
              <a:t>positions </a:t>
            </a:r>
            <a:r>
              <a:rPr lang="en-US" sz="2400" dirty="0"/>
              <a:t>interact with these persons. </a:t>
            </a:r>
          </a:p>
        </p:txBody>
      </p:sp>
      <p:sp>
        <p:nvSpPr>
          <p:cNvPr id="4" name="Slide Number Placeholder 3"/>
          <p:cNvSpPr>
            <a:spLocks noGrp="1"/>
          </p:cNvSpPr>
          <p:nvPr>
            <p:ph type="sldNum" sz="quarter" idx="12"/>
          </p:nvPr>
        </p:nvSpPr>
        <p:spPr/>
        <p:txBody>
          <a:bodyPr/>
          <a:lstStyle/>
          <a:p>
            <a:fld id="{E1A4F1BA-01DD-405E-BD25-17CC29A1BB16}" type="slidenum">
              <a:rPr lang="en-US" smtClean="0"/>
              <a:t>7</a:t>
            </a:fld>
            <a:endParaRPr lang="en-US" dirty="0"/>
          </a:p>
        </p:txBody>
      </p:sp>
      <p:sp>
        <p:nvSpPr>
          <p:cNvPr id="2" name="Title 1" hidden="1"/>
          <p:cNvSpPr>
            <a:spLocks noGrp="1"/>
          </p:cNvSpPr>
          <p:nvPr>
            <p:ph type="title"/>
          </p:nvPr>
        </p:nvSpPr>
        <p:spPr/>
        <p:txBody>
          <a:bodyPr/>
          <a:lstStyle/>
          <a:p>
            <a:r>
              <a:rPr lang="en-US" sz="2800" b="1" kern="1200" dirty="0" smtClean="0">
                <a:solidFill>
                  <a:srgbClr val="000000"/>
                </a:solidFill>
                <a:effectLst/>
                <a:latin typeface="Georgia" panose="02040502050405020303" pitchFamily="18" charset="0"/>
                <a:ea typeface="+mn-ea"/>
                <a:cs typeface="+mn-cs"/>
              </a:rPr>
              <a:t>Competitive Integrated Employment</a:t>
            </a:r>
            <a:endParaRPr lang="en-US" dirty="0"/>
          </a:p>
        </p:txBody>
      </p:sp>
    </p:spTree>
    <p:extLst>
      <p:ext uri="{BB962C8B-B14F-4D97-AF65-F5344CB8AC3E}">
        <p14:creationId xmlns:p14="http://schemas.microsoft.com/office/powerpoint/2010/main" val="914748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Competitive Integrated Employment— Opportunities for Advancement Component </a:t>
            </a:r>
            <a:br>
              <a:rPr lang="en-US" b="1" dirty="0"/>
            </a:br>
            <a:endParaRPr lang="en-US" dirty="0"/>
          </a:p>
        </p:txBody>
      </p:sp>
      <p:sp>
        <p:nvSpPr>
          <p:cNvPr id="3" name="Content Placeholder 2"/>
          <p:cNvSpPr>
            <a:spLocks noGrp="1"/>
          </p:cNvSpPr>
          <p:nvPr>
            <p:ph idx="1"/>
          </p:nvPr>
        </p:nvSpPr>
        <p:spPr/>
        <p:txBody>
          <a:bodyPr/>
          <a:lstStyle/>
          <a:p>
            <a:pPr marL="109728" indent="0">
              <a:buNone/>
            </a:pPr>
            <a:endParaRPr lang="en-US" dirty="0"/>
          </a:p>
          <a:p>
            <a:pPr marL="109728" indent="0">
              <a:buNone/>
            </a:pPr>
            <a:r>
              <a:rPr lang="en-US" sz="2400" dirty="0"/>
              <a:t>The employee with the disability must be eligible for the same opportunities for advancement as are available to employees without disabilities in similar positions. </a:t>
            </a:r>
          </a:p>
        </p:txBody>
      </p:sp>
      <p:sp>
        <p:nvSpPr>
          <p:cNvPr id="4" name="Slide Number Placeholder 3"/>
          <p:cNvSpPr>
            <a:spLocks noGrp="1"/>
          </p:cNvSpPr>
          <p:nvPr>
            <p:ph type="sldNum" sz="quarter" idx="12"/>
          </p:nvPr>
        </p:nvSpPr>
        <p:spPr/>
        <p:txBody>
          <a:bodyPr/>
          <a:lstStyle/>
          <a:p>
            <a:fld id="{E1A4F1BA-01DD-405E-BD25-17CC29A1BB16}" type="slidenum">
              <a:rPr lang="en-US" smtClean="0"/>
              <a:t>8</a:t>
            </a:fld>
            <a:endParaRPr lang="en-US" dirty="0"/>
          </a:p>
        </p:txBody>
      </p:sp>
    </p:spTree>
    <p:extLst>
      <p:ext uri="{BB962C8B-B14F-4D97-AF65-F5344CB8AC3E}">
        <p14:creationId xmlns:p14="http://schemas.microsoft.com/office/powerpoint/2010/main" val="350617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a:bodyPr>
          <a:lstStyle/>
          <a:p>
            <a:pPr marL="109728">
              <a:spcBef>
                <a:spcPts val="300"/>
              </a:spcBef>
              <a:buClr>
                <a:schemeClr val="accent3"/>
              </a:buClr>
            </a:pPr>
            <a:r>
              <a:rPr lang="en-US" sz="2800" b="1" dirty="0">
                <a:solidFill>
                  <a:schemeClr val="tx1"/>
                </a:solidFill>
                <a:latin typeface="+mn-lt"/>
                <a:ea typeface="+mn-ea"/>
                <a:cs typeface="+mn-cs"/>
              </a:rPr>
              <a:t>Competitive Integrated Employment: Impact to Texas VR programs</a:t>
            </a:r>
          </a:p>
        </p:txBody>
      </p:sp>
      <p:sp>
        <p:nvSpPr>
          <p:cNvPr id="3" name="Content Placeholder 2"/>
          <p:cNvSpPr>
            <a:spLocks noGrp="1"/>
          </p:cNvSpPr>
          <p:nvPr>
            <p:ph idx="1"/>
          </p:nvPr>
        </p:nvSpPr>
        <p:spPr>
          <a:xfrm>
            <a:off x="685800" y="2362200"/>
            <a:ext cx="8001000" cy="4096512"/>
          </a:xfrm>
        </p:spPr>
        <p:txBody>
          <a:bodyPr>
            <a:normAutofit/>
          </a:bodyPr>
          <a:lstStyle/>
          <a:p>
            <a:pPr>
              <a:buClrTx/>
            </a:pPr>
            <a:r>
              <a:rPr lang="en-US" sz="2600" dirty="0"/>
              <a:t>Texas VR does not place individuals with disabilities in subminimum wage employment</a:t>
            </a:r>
          </a:p>
          <a:p>
            <a:pPr>
              <a:buClrTx/>
            </a:pPr>
            <a:endParaRPr lang="en-US" sz="2600" dirty="0"/>
          </a:p>
          <a:p>
            <a:pPr>
              <a:buClrTx/>
            </a:pPr>
            <a:r>
              <a:rPr lang="en-US" sz="2600" dirty="0"/>
              <a:t>Texas VR will carefully review some placement settings to ensure that they meet the definition of an integrated setting</a:t>
            </a:r>
          </a:p>
          <a:p>
            <a:pPr marL="109728" indent="0">
              <a:buNone/>
            </a:pPr>
            <a:endParaRPr lang="en-US" sz="2600" dirty="0">
              <a:solidFill>
                <a:srgbClr val="FF0000"/>
              </a:solidFill>
            </a:endParaRPr>
          </a:p>
        </p:txBody>
      </p:sp>
      <p:sp>
        <p:nvSpPr>
          <p:cNvPr id="5" name="Slide Number Placeholder 4"/>
          <p:cNvSpPr>
            <a:spLocks noGrp="1"/>
          </p:cNvSpPr>
          <p:nvPr>
            <p:ph type="sldNum" sz="quarter" idx="12"/>
          </p:nvPr>
        </p:nvSpPr>
        <p:spPr/>
        <p:txBody>
          <a:bodyPr/>
          <a:lstStyle/>
          <a:p>
            <a:fld id="{E1A4F1BA-01DD-405E-BD25-17CC29A1BB16}" type="slidenum">
              <a:rPr lang="en-US" smtClean="0"/>
              <a:t>9</a:t>
            </a:fld>
            <a:endParaRPr lang="en-US" dirty="0"/>
          </a:p>
        </p:txBody>
      </p:sp>
    </p:spTree>
    <p:extLst>
      <p:ext uri="{BB962C8B-B14F-4D97-AF65-F5344CB8AC3E}">
        <p14:creationId xmlns:p14="http://schemas.microsoft.com/office/powerpoint/2010/main" val="35804045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691</TotalTime>
  <Words>2111</Words>
  <Application>Microsoft Office PowerPoint</Application>
  <PresentationFormat>On-screen Show (4:3)</PresentationFormat>
  <Paragraphs>219</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Georgia</vt:lpstr>
      <vt:lpstr>Trebuchet MS</vt:lpstr>
      <vt:lpstr>Wingdings 2</vt:lpstr>
      <vt:lpstr>Urban</vt:lpstr>
      <vt:lpstr>The Workforce Innovation and Opportunity Act (WIOA) and the Vocational Rehabilitation (VR) Program</vt:lpstr>
      <vt:lpstr>Introduction</vt:lpstr>
      <vt:lpstr>Competitive, Integrated Employment</vt:lpstr>
      <vt:lpstr>Competitive Integrated Employment— Components of Definition</vt:lpstr>
      <vt:lpstr>Competitive Integrated Employment, Competitive Earnings Component </vt:lpstr>
      <vt:lpstr>Competitive Integrated Employment</vt:lpstr>
      <vt:lpstr>Competitive Integrated Employment</vt:lpstr>
      <vt:lpstr>Competitive Integrated Employment— Opportunities for Advancement Component  </vt:lpstr>
      <vt:lpstr>Competitive Integrated Employment: Impact to Texas VR programs</vt:lpstr>
      <vt:lpstr>Pre-Employment Transition Services for Students with Disabilities</vt:lpstr>
      <vt:lpstr>Pre-Employment Transition Services for Students with Disabilities</vt:lpstr>
      <vt:lpstr>Definition of “Student with a Disability”  </vt:lpstr>
      <vt:lpstr>Definition of “Student with a Disability” (cont.)  </vt:lpstr>
      <vt:lpstr>Definition of Student with a Disability </vt:lpstr>
      <vt:lpstr>Population to Receive Pre-Employment Transition Services  </vt:lpstr>
      <vt:lpstr>Pre-Employment Transition Services </vt:lpstr>
      <vt:lpstr>Pre-Employment Transition Services</vt:lpstr>
      <vt:lpstr>Pre-Employment Transition Services</vt:lpstr>
      <vt:lpstr>Reserved funds for Authorized Activities  </vt:lpstr>
      <vt:lpstr>Pre-Employment Transition Services: Impact to Texas VR programs</vt:lpstr>
      <vt:lpstr>Restrictions on Subminimum Wage</vt:lpstr>
      <vt:lpstr>14(c) Certificate Holders in Texas</vt:lpstr>
      <vt:lpstr>Overview of Section 511’s Provisions  </vt:lpstr>
      <vt:lpstr>Requirements Related to Youth with Disabilities  </vt:lpstr>
      <vt:lpstr>Requirements Related to Youth with Disabilities  </vt:lpstr>
      <vt:lpstr>Requirements Related to Youth with Disabilities  </vt:lpstr>
      <vt:lpstr>Requirements Related to Youth with Disabilities  </vt:lpstr>
      <vt:lpstr>Requirements Related to Youth with Disabilities  </vt:lpstr>
      <vt:lpstr>Restrictions on Subminimum Wage: Impact to Texas VR programs</vt:lpstr>
    </vt:vector>
  </TitlesOfParts>
  <Company>State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Workforce Innovation and Opportunity Act (WIOA) and the Vocational Rehabilitation (VR) System</dc:title>
  <dc:creator>Admin</dc:creator>
  <cp:lastModifiedBy>Goyco, Jorge A</cp:lastModifiedBy>
  <cp:revision>41</cp:revision>
  <dcterms:created xsi:type="dcterms:W3CDTF">2016-09-22T16:41:05Z</dcterms:created>
  <dcterms:modified xsi:type="dcterms:W3CDTF">2018-05-01T20:41:44Z</dcterms:modified>
</cp:coreProperties>
</file>