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939" r:id="rId2"/>
    <p:sldMasterId id="2147483952" r:id="rId3"/>
    <p:sldMasterId id="2147483965" r:id="rId4"/>
  </p:sldMasterIdLst>
  <p:notesMasterIdLst>
    <p:notesMasterId r:id="rId79"/>
  </p:notesMasterIdLst>
  <p:handoutMasterIdLst>
    <p:handoutMasterId r:id="rId80"/>
  </p:handoutMasterIdLst>
  <p:sldIdLst>
    <p:sldId id="521" r:id="rId5"/>
    <p:sldId id="719" r:id="rId6"/>
    <p:sldId id="774" r:id="rId7"/>
    <p:sldId id="779" r:id="rId8"/>
    <p:sldId id="780" r:id="rId9"/>
    <p:sldId id="817" r:id="rId10"/>
    <p:sldId id="775" r:id="rId11"/>
    <p:sldId id="776" r:id="rId12"/>
    <p:sldId id="777" r:id="rId13"/>
    <p:sldId id="778" r:id="rId14"/>
    <p:sldId id="781" r:id="rId15"/>
    <p:sldId id="784" r:id="rId16"/>
    <p:sldId id="762" r:id="rId17"/>
    <p:sldId id="794" r:id="rId18"/>
    <p:sldId id="804" r:id="rId19"/>
    <p:sldId id="795" r:id="rId20"/>
    <p:sldId id="796" r:id="rId21"/>
    <p:sldId id="803" r:id="rId22"/>
    <p:sldId id="792" r:id="rId23"/>
    <p:sldId id="793" r:id="rId24"/>
    <p:sldId id="845" r:id="rId25"/>
    <p:sldId id="799" r:id="rId26"/>
    <p:sldId id="734" r:id="rId27"/>
    <p:sldId id="720" r:id="rId28"/>
    <p:sldId id="800" r:id="rId29"/>
    <p:sldId id="801" r:id="rId30"/>
    <p:sldId id="733" r:id="rId31"/>
    <p:sldId id="816" r:id="rId32"/>
    <p:sldId id="759" r:id="rId33"/>
    <p:sldId id="818" r:id="rId34"/>
    <p:sldId id="806" r:id="rId35"/>
    <p:sldId id="819" r:id="rId36"/>
    <p:sldId id="807" r:id="rId37"/>
    <p:sldId id="808" r:id="rId38"/>
    <p:sldId id="820" r:id="rId39"/>
    <p:sldId id="786" r:id="rId40"/>
    <p:sldId id="827" r:id="rId41"/>
    <p:sldId id="813" r:id="rId42"/>
    <p:sldId id="828" r:id="rId43"/>
    <p:sldId id="812" r:id="rId44"/>
    <p:sldId id="829" r:id="rId45"/>
    <p:sldId id="852" r:id="rId46"/>
    <p:sldId id="822" r:id="rId47"/>
    <p:sldId id="746" r:id="rId48"/>
    <p:sldId id="760" r:id="rId49"/>
    <p:sldId id="761" r:id="rId50"/>
    <p:sldId id="753" r:id="rId51"/>
    <p:sldId id="823" r:id="rId52"/>
    <p:sldId id="825" r:id="rId53"/>
    <p:sldId id="831" r:id="rId54"/>
    <p:sldId id="763" r:id="rId55"/>
    <p:sldId id="832" r:id="rId56"/>
    <p:sldId id="764" r:id="rId57"/>
    <p:sldId id="833" r:id="rId58"/>
    <p:sldId id="830" r:id="rId59"/>
    <p:sldId id="834" r:id="rId60"/>
    <p:sldId id="836" r:id="rId61"/>
    <p:sldId id="835" r:id="rId62"/>
    <p:sldId id="837" r:id="rId63"/>
    <p:sldId id="839" r:id="rId64"/>
    <p:sldId id="838" r:id="rId65"/>
    <p:sldId id="841" r:id="rId66"/>
    <p:sldId id="842" r:id="rId67"/>
    <p:sldId id="824" r:id="rId68"/>
    <p:sldId id="843" r:id="rId69"/>
    <p:sldId id="826" r:id="rId70"/>
    <p:sldId id="844" r:id="rId71"/>
    <p:sldId id="765" r:id="rId72"/>
    <p:sldId id="849" r:id="rId73"/>
    <p:sldId id="850" r:id="rId74"/>
    <p:sldId id="846" r:id="rId75"/>
    <p:sldId id="847" r:id="rId76"/>
    <p:sldId id="848" r:id="rId77"/>
    <p:sldId id="851" r:id="rId78"/>
  </p:sldIdLst>
  <p:sldSz cx="9601200" cy="7315200"/>
  <p:notesSz cx="7315200" cy="96012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83306" algn="l" rtl="0" fontAlgn="base">
      <a:spcBef>
        <a:spcPct val="0"/>
      </a:spcBef>
      <a:spcAft>
        <a:spcPct val="0"/>
      </a:spcAft>
      <a:defRPr kern="1200">
        <a:solidFill>
          <a:schemeClr val="tx1"/>
        </a:solidFill>
        <a:latin typeface="Tahoma" pitchFamily="34" charset="0"/>
        <a:ea typeface="+mn-ea"/>
        <a:cs typeface="Arial" charset="0"/>
      </a:defRPr>
    </a:lvl2pPr>
    <a:lvl3pPr marL="966612" algn="l" rtl="0" fontAlgn="base">
      <a:spcBef>
        <a:spcPct val="0"/>
      </a:spcBef>
      <a:spcAft>
        <a:spcPct val="0"/>
      </a:spcAft>
      <a:defRPr kern="1200">
        <a:solidFill>
          <a:schemeClr val="tx1"/>
        </a:solidFill>
        <a:latin typeface="Tahoma" pitchFamily="34" charset="0"/>
        <a:ea typeface="+mn-ea"/>
        <a:cs typeface="Arial" charset="0"/>
      </a:defRPr>
    </a:lvl3pPr>
    <a:lvl4pPr marL="1449918" algn="l" rtl="0" fontAlgn="base">
      <a:spcBef>
        <a:spcPct val="0"/>
      </a:spcBef>
      <a:spcAft>
        <a:spcPct val="0"/>
      </a:spcAft>
      <a:defRPr kern="1200">
        <a:solidFill>
          <a:schemeClr val="tx1"/>
        </a:solidFill>
        <a:latin typeface="Tahoma" pitchFamily="34" charset="0"/>
        <a:ea typeface="+mn-ea"/>
        <a:cs typeface="Arial" charset="0"/>
      </a:defRPr>
    </a:lvl4pPr>
    <a:lvl5pPr marL="1933224" algn="l" rtl="0" fontAlgn="base">
      <a:spcBef>
        <a:spcPct val="0"/>
      </a:spcBef>
      <a:spcAft>
        <a:spcPct val="0"/>
      </a:spcAft>
      <a:defRPr kern="1200">
        <a:solidFill>
          <a:schemeClr val="tx1"/>
        </a:solidFill>
        <a:latin typeface="Tahoma" pitchFamily="34" charset="0"/>
        <a:ea typeface="+mn-ea"/>
        <a:cs typeface="Arial" charset="0"/>
      </a:defRPr>
    </a:lvl5pPr>
    <a:lvl6pPr marL="2416531" algn="l" defTabSz="966612" rtl="0" eaLnBrk="1" latinLnBrk="0" hangingPunct="1">
      <a:defRPr kern="1200">
        <a:solidFill>
          <a:schemeClr val="tx1"/>
        </a:solidFill>
        <a:latin typeface="Tahoma" pitchFamily="34" charset="0"/>
        <a:ea typeface="+mn-ea"/>
        <a:cs typeface="Arial" charset="0"/>
      </a:defRPr>
    </a:lvl6pPr>
    <a:lvl7pPr marL="2899837" algn="l" defTabSz="966612" rtl="0" eaLnBrk="1" latinLnBrk="0" hangingPunct="1">
      <a:defRPr kern="1200">
        <a:solidFill>
          <a:schemeClr val="tx1"/>
        </a:solidFill>
        <a:latin typeface="Tahoma" pitchFamily="34" charset="0"/>
        <a:ea typeface="+mn-ea"/>
        <a:cs typeface="Arial" charset="0"/>
      </a:defRPr>
    </a:lvl7pPr>
    <a:lvl8pPr marL="3383143" algn="l" defTabSz="966612" rtl="0" eaLnBrk="1" latinLnBrk="0" hangingPunct="1">
      <a:defRPr kern="1200">
        <a:solidFill>
          <a:schemeClr val="tx1"/>
        </a:solidFill>
        <a:latin typeface="Tahoma" pitchFamily="34" charset="0"/>
        <a:ea typeface="+mn-ea"/>
        <a:cs typeface="Arial" charset="0"/>
      </a:defRPr>
    </a:lvl8pPr>
    <a:lvl9pPr marL="3866449" algn="l" defTabSz="966612"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304">
          <p15:clr>
            <a:srgbClr val="A4A3A4"/>
          </p15:clr>
        </p15:guide>
        <p15:guide id="2" pos="3024">
          <p15:clr>
            <a:srgbClr val="A4A3A4"/>
          </p15:clr>
        </p15:guide>
      </p15:sldGuideLst>
    </p:ext>
    <p:ext uri="{2D200454-40CA-4A62-9FC3-DE9A4176ACB9}">
      <p15:notesGuideLst xmlns:p15="http://schemas.microsoft.com/office/powerpoint/2012/main">
        <p15:guide id="1" orient="horz" pos="3026"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a:srgbClr val="0033CC"/>
    <a:srgbClr val="DEA3A2"/>
    <a:srgbClr val="EFC1AF"/>
    <a:srgbClr val="3366FF"/>
    <a:srgbClr val="000000"/>
    <a:srgbClr val="FFFF00"/>
    <a:srgbClr val="E5F9A5"/>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4" autoAdjust="0"/>
  </p:normalViewPr>
  <p:slideViewPr>
    <p:cSldViewPr snapToGrid="0">
      <p:cViewPr varScale="1">
        <p:scale>
          <a:sx n="108" d="100"/>
          <a:sy n="108" d="100"/>
        </p:scale>
        <p:origin x="1038" y="90"/>
      </p:cViewPr>
      <p:guideLst>
        <p:guide orient="horz" pos="2304"/>
        <p:guide pos="30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66" d="100"/>
          <a:sy n="66" d="100"/>
        </p:scale>
        <p:origin x="-1608" y="-36"/>
      </p:cViewPr>
      <p:guideLst>
        <p:guide orient="horz" pos="3026"/>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tableStyles" Target="tableStyle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handoutMaster" Target="handoutMasters/handoutMaster1.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3" y="0"/>
            <a:ext cx="3171147" cy="479403"/>
          </a:xfrm>
          <a:prstGeom prst="rect">
            <a:avLst/>
          </a:prstGeom>
          <a:noFill/>
          <a:ln w="9525">
            <a:noFill/>
            <a:miter lim="800000"/>
            <a:headEnd/>
            <a:tailEnd/>
          </a:ln>
        </p:spPr>
        <p:txBody>
          <a:bodyPr vert="horz" wrap="square" lIns="96312" tIns="48155" rIns="96312" bIns="48155" numCol="1" anchor="t" anchorCtr="0" compatLnSpc="1">
            <a:prstTxWarp prst="textNoShape">
              <a:avLst/>
            </a:prstTxWarp>
          </a:bodyPr>
          <a:lstStyle>
            <a:lvl1pPr defTabSz="964072">
              <a:buFontTx/>
              <a:buNone/>
              <a:defRPr sz="1200">
                <a:latin typeface="Arial" charset="0"/>
                <a:cs typeface="+mn-cs"/>
              </a:defRPr>
            </a:lvl1pPr>
          </a:lstStyle>
          <a:p>
            <a:pPr>
              <a:defRPr/>
            </a:pPr>
            <a:endParaRPr lang="en-US"/>
          </a:p>
        </p:txBody>
      </p:sp>
      <p:sp>
        <p:nvSpPr>
          <p:cNvPr id="26627" name="Rectangle 3"/>
          <p:cNvSpPr>
            <a:spLocks noGrp="1" noChangeArrowheads="1"/>
          </p:cNvSpPr>
          <p:nvPr>
            <p:ph type="dt" sz="quarter" idx="1"/>
          </p:nvPr>
        </p:nvSpPr>
        <p:spPr bwMode="auto">
          <a:xfrm>
            <a:off x="4142385" y="0"/>
            <a:ext cx="3171147" cy="479403"/>
          </a:xfrm>
          <a:prstGeom prst="rect">
            <a:avLst/>
          </a:prstGeom>
          <a:noFill/>
          <a:ln w="9525">
            <a:noFill/>
            <a:miter lim="800000"/>
            <a:headEnd/>
            <a:tailEnd/>
          </a:ln>
        </p:spPr>
        <p:txBody>
          <a:bodyPr vert="horz" wrap="square" lIns="96312" tIns="48155" rIns="96312" bIns="48155" numCol="1" anchor="t" anchorCtr="0" compatLnSpc="1">
            <a:prstTxWarp prst="textNoShape">
              <a:avLst/>
            </a:prstTxWarp>
          </a:bodyPr>
          <a:lstStyle>
            <a:lvl1pPr algn="r" defTabSz="964072">
              <a:buFontTx/>
              <a:buNone/>
              <a:defRPr sz="1200">
                <a:latin typeface="Arial" charset="0"/>
                <a:cs typeface="+mn-cs"/>
              </a:defRPr>
            </a:lvl1pPr>
          </a:lstStyle>
          <a:p>
            <a:pPr>
              <a:defRPr/>
            </a:pPr>
            <a:endParaRPr lang="en-US"/>
          </a:p>
        </p:txBody>
      </p:sp>
      <p:sp>
        <p:nvSpPr>
          <p:cNvPr id="26628" name="Rectangle 4"/>
          <p:cNvSpPr>
            <a:spLocks noGrp="1" noChangeArrowheads="1"/>
          </p:cNvSpPr>
          <p:nvPr>
            <p:ph type="ftr" sz="quarter" idx="2"/>
          </p:nvPr>
        </p:nvSpPr>
        <p:spPr bwMode="auto">
          <a:xfrm>
            <a:off x="3" y="9120157"/>
            <a:ext cx="3171147" cy="479403"/>
          </a:xfrm>
          <a:prstGeom prst="rect">
            <a:avLst/>
          </a:prstGeom>
          <a:noFill/>
          <a:ln w="9525">
            <a:noFill/>
            <a:miter lim="800000"/>
            <a:headEnd/>
            <a:tailEnd/>
          </a:ln>
        </p:spPr>
        <p:txBody>
          <a:bodyPr vert="horz" wrap="square" lIns="96312" tIns="48155" rIns="96312" bIns="48155" numCol="1" anchor="b" anchorCtr="0" compatLnSpc="1">
            <a:prstTxWarp prst="textNoShape">
              <a:avLst/>
            </a:prstTxWarp>
          </a:bodyPr>
          <a:lstStyle>
            <a:lvl1pPr defTabSz="964072">
              <a:buFontTx/>
              <a:buNone/>
              <a:defRPr sz="1200">
                <a:latin typeface="Arial" charset="0"/>
                <a:cs typeface="+mn-cs"/>
              </a:defRPr>
            </a:lvl1pPr>
          </a:lstStyle>
          <a:p>
            <a:pPr>
              <a:defRPr/>
            </a:pPr>
            <a:endParaRPr lang="en-US"/>
          </a:p>
        </p:txBody>
      </p:sp>
      <p:sp>
        <p:nvSpPr>
          <p:cNvPr id="26629" name="Rectangle 5"/>
          <p:cNvSpPr>
            <a:spLocks noGrp="1" noChangeArrowheads="1"/>
          </p:cNvSpPr>
          <p:nvPr>
            <p:ph type="sldNum" sz="quarter" idx="3"/>
          </p:nvPr>
        </p:nvSpPr>
        <p:spPr bwMode="auto">
          <a:xfrm>
            <a:off x="4142385" y="9120157"/>
            <a:ext cx="3171147" cy="479403"/>
          </a:xfrm>
          <a:prstGeom prst="rect">
            <a:avLst/>
          </a:prstGeom>
          <a:noFill/>
          <a:ln w="9525">
            <a:noFill/>
            <a:miter lim="800000"/>
            <a:headEnd/>
            <a:tailEnd/>
          </a:ln>
        </p:spPr>
        <p:txBody>
          <a:bodyPr vert="horz" wrap="square" lIns="96312" tIns="48155" rIns="96312" bIns="48155" numCol="1" anchor="b" anchorCtr="0" compatLnSpc="1">
            <a:prstTxWarp prst="textNoShape">
              <a:avLst/>
            </a:prstTxWarp>
          </a:bodyPr>
          <a:lstStyle>
            <a:lvl1pPr algn="r" defTabSz="964072">
              <a:buFontTx/>
              <a:buNone/>
              <a:defRPr sz="1200">
                <a:latin typeface="Arial" charset="0"/>
                <a:cs typeface="+mn-cs"/>
              </a:defRPr>
            </a:lvl1pPr>
          </a:lstStyle>
          <a:p>
            <a:pPr>
              <a:defRPr/>
            </a:pPr>
            <a:fld id="{6BC724DB-BBB8-446C-BFAF-A5A3F9D82913}" type="slidenum">
              <a:rPr lang="en-US"/>
              <a:pPr>
                <a:defRPr/>
              </a:pPr>
              <a:t>‹#›</a:t>
            </a:fld>
            <a:endParaRPr lang="en-US"/>
          </a:p>
        </p:txBody>
      </p:sp>
    </p:spTree>
    <p:extLst>
      <p:ext uri="{BB962C8B-B14F-4D97-AF65-F5344CB8AC3E}">
        <p14:creationId xmlns:p14="http://schemas.microsoft.com/office/powerpoint/2010/main" val="322529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3" y="0"/>
            <a:ext cx="3171147" cy="479403"/>
          </a:xfrm>
          <a:prstGeom prst="rect">
            <a:avLst/>
          </a:prstGeom>
          <a:noFill/>
          <a:ln w="9525">
            <a:noFill/>
            <a:miter lim="800000"/>
            <a:headEnd/>
            <a:tailEnd/>
          </a:ln>
        </p:spPr>
        <p:txBody>
          <a:bodyPr vert="horz" wrap="square" lIns="96312" tIns="48155" rIns="96312" bIns="48155" numCol="1" anchor="t" anchorCtr="0" compatLnSpc="1">
            <a:prstTxWarp prst="textNoShape">
              <a:avLst/>
            </a:prstTxWarp>
          </a:bodyPr>
          <a:lstStyle>
            <a:lvl1pPr defTabSz="964072">
              <a:buFontTx/>
              <a:buNone/>
              <a:defRPr sz="1200">
                <a:latin typeface="Arial" charset="0"/>
                <a:cs typeface="+mn-cs"/>
              </a:defRPr>
            </a:lvl1pPr>
          </a:lstStyle>
          <a:p>
            <a:pPr>
              <a:defRPr/>
            </a:pPr>
            <a:endParaRPr lang="en-US"/>
          </a:p>
        </p:txBody>
      </p:sp>
      <p:sp>
        <p:nvSpPr>
          <p:cNvPr id="30723" name="Rectangle 3"/>
          <p:cNvSpPr>
            <a:spLocks noGrp="1" noChangeArrowheads="1"/>
          </p:cNvSpPr>
          <p:nvPr>
            <p:ph type="dt" idx="1"/>
          </p:nvPr>
        </p:nvSpPr>
        <p:spPr bwMode="auto">
          <a:xfrm>
            <a:off x="4142385" y="0"/>
            <a:ext cx="3171147" cy="479403"/>
          </a:xfrm>
          <a:prstGeom prst="rect">
            <a:avLst/>
          </a:prstGeom>
          <a:noFill/>
          <a:ln w="9525">
            <a:noFill/>
            <a:miter lim="800000"/>
            <a:headEnd/>
            <a:tailEnd/>
          </a:ln>
        </p:spPr>
        <p:txBody>
          <a:bodyPr vert="horz" wrap="square" lIns="96312" tIns="48155" rIns="96312" bIns="48155" numCol="1" anchor="t" anchorCtr="0" compatLnSpc="1">
            <a:prstTxWarp prst="textNoShape">
              <a:avLst/>
            </a:prstTxWarp>
          </a:bodyPr>
          <a:lstStyle>
            <a:lvl1pPr algn="r" defTabSz="964072">
              <a:buFontTx/>
              <a:buNone/>
              <a:defRPr sz="1200">
                <a:latin typeface="Arial" charset="0"/>
                <a:cs typeface="+mn-cs"/>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295400" y="720725"/>
            <a:ext cx="47244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p:cNvSpPr>
            <a:spLocks noGrp="1" noChangeArrowheads="1"/>
          </p:cNvSpPr>
          <p:nvPr>
            <p:ph type="body" sz="quarter" idx="3"/>
          </p:nvPr>
        </p:nvSpPr>
        <p:spPr bwMode="auto">
          <a:xfrm>
            <a:off x="732191" y="4560902"/>
            <a:ext cx="5852495" cy="4319555"/>
          </a:xfrm>
          <a:prstGeom prst="rect">
            <a:avLst/>
          </a:prstGeom>
          <a:noFill/>
          <a:ln w="9525">
            <a:noFill/>
            <a:miter lim="800000"/>
            <a:headEnd/>
            <a:tailEnd/>
          </a:ln>
        </p:spPr>
        <p:txBody>
          <a:bodyPr vert="horz" wrap="square" lIns="96312" tIns="48155" rIns="96312" bIns="4815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3" y="9120157"/>
            <a:ext cx="3171147" cy="479403"/>
          </a:xfrm>
          <a:prstGeom prst="rect">
            <a:avLst/>
          </a:prstGeom>
          <a:noFill/>
          <a:ln w="9525">
            <a:noFill/>
            <a:miter lim="800000"/>
            <a:headEnd/>
            <a:tailEnd/>
          </a:ln>
        </p:spPr>
        <p:txBody>
          <a:bodyPr vert="horz" wrap="square" lIns="96312" tIns="48155" rIns="96312" bIns="48155" numCol="1" anchor="b" anchorCtr="0" compatLnSpc="1">
            <a:prstTxWarp prst="textNoShape">
              <a:avLst/>
            </a:prstTxWarp>
          </a:bodyPr>
          <a:lstStyle>
            <a:lvl1pPr defTabSz="964072">
              <a:buFontTx/>
              <a:buNone/>
              <a:defRPr sz="1200">
                <a:latin typeface="Arial" charset="0"/>
                <a:cs typeface="+mn-cs"/>
              </a:defRPr>
            </a:lvl1pPr>
          </a:lstStyle>
          <a:p>
            <a:pPr>
              <a:defRPr/>
            </a:pPr>
            <a:endParaRPr lang="en-US"/>
          </a:p>
        </p:txBody>
      </p:sp>
      <p:sp>
        <p:nvSpPr>
          <p:cNvPr id="30727" name="Rectangle 7"/>
          <p:cNvSpPr>
            <a:spLocks noGrp="1" noChangeArrowheads="1"/>
          </p:cNvSpPr>
          <p:nvPr>
            <p:ph type="sldNum" sz="quarter" idx="5"/>
          </p:nvPr>
        </p:nvSpPr>
        <p:spPr bwMode="auto">
          <a:xfrm>
            <a:off x="4142385" y="9120157"/>
            <a:ext cx="3171147" cy="479403"/>
          </a:xfrm>
          <a:prstGeom prst="rect">
            <a:avLst/>
          </a:prstGeom>
          <a:noFill/>
          <a:ln w="9525">
            <a:noFill/>
            <a:miter lim="800000"/>
            <a:headEnd/>
            <a:tailEnd/>
          </a:ln>
        </p:spPr>
        <p:txBody>
          <a:bodyPr vert="horz" wrap="square" lIns="96312" tIns="48155" rIns="96312" bIns="48155" numCol="1" anchor="b" anchorCtr="0" compatLnSpc="1">
            <a:prstTxWarp prst="textNoShape">
              <a:avLst/>
            </a:prstTxWarp>
          </a:bodyPr>
          <a:lstStyle>
            <a:lvl1pPr algn="r" defTabSz="964072">
              <a:buFontTx/>
              <a:buNone/>
              <a:defRPr sz="1200">
                <a:latin typeface="Arial" charset="0"/>
                <a:cs typeface="+mn-cs"/>
              </a:defRPr>
            </a:lvl1pPr>
          </a:lstStyle>
          <a:p>
            <a:pPr>
              <a:defRPr/>
            </a:pPr>
            <a:fld id="{E13A5D24-A3DC-4DAB-BB92-579EB6C0F34E}" type="slidenum">
              <a:rPr lang="en-US"/>
              <a:pPr>
                <a:defRPr/>
              </a:pPr>
              <a:t>‹#›</a:t>
            </a:fld>
            <a:endParaRPr lang="en-US"/>
          </a:p>
        </p:txBody>
      </p:sp>
    </p:spTree>
    <p:extLst>
      <p:ext uri="{BB962C8B-B14F-4D97-AF65-F5344CB8AC3E}">
        <p14:creationId xmlns:p14="http://schemas.microsoft.com/office/powerpoint/2010/main" val="2093404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mn-cs"/>
      </a:defRPr>
    </a:lvl1pPr>
    <a:lvl2pPr marL="483306" algn="l" rtl="0" eaLnBrk="0" fontAlgn="base" hangingPunct="0">
      <a:spcBef>
        <a:spcPct val="30000"/>
      </a:spcBef>
      <a:spcAft>
        <a:spcPct val="0"/>
      </a:spcAft>
      <a:defRPr sz="1300" kern="1200">
        <a:solidFill>
          <a:schemeClr val="tx1"/>
        </a:solidFill>
        <a:latin typeface="Arial" charset="0"/>
        <a:ea typeface="+mn-ea"/>
        <a:cs typeface="+mn-cs"/>
      </a:defRPr>
    </a:lvl2pPr>
    <a:lvl3pPr marL="966612" algn="l" rtl="0" eaLnBrk="0" fontAlgn="base" hangingPunct="0">
      <a:spcBef>
        <a:spcPct val="30000"/>
      </a:spcBef>
      <a:spcAft>
        <a:spcPct val="0"/>
      </a:spcAft>
      <a:defRPr sz="1300" kern="1200">
        <a:solidFill>
          <a:schemeClr val="tx1"/>
        </a:solidFill>
        <a:latin typeface="Arial" charset="0"/>
        <a:ea typeface="+mn-ea"/>
        <a:cs typeface="+mn-cs"/>
      </a:defRPr>
    </a:lvl3pPr>
    <a:lvl4pPr marL="1449918" algn="l" rtl="0" eaLnBrk="0" fontAlgn="base" hangingPunct="0">
      <a:spcBef>
        <a:spcPct val="30000"/>
      </a:spcBef>
      <a:spcAft>
        <a:spcPct val="0"/>
      </a:spcAft>
      <a:defRPr sz="1300" kern="1200">
        <a:solidFill>
          <a:schemeClr val="tx1"/>
        </a:solidFill>
        <a:latin typeface="Arial" charset="0"/>
        <a:ea typeface="+mn-ea"/>
        <a:cs typeface="+mn-cs"/>
      </a:defRPr>
    </a:lvl4pPr>
    <a:lvl5pPr marL="1933224" algn="l" rtl="0" eaLnBrk="0" fontAlgn="base" hangingPunct="0">
      <a:spcBef>
        <a:spcPct val="30000"/>
      </a:spcBef>
      <a:spcAft>
        <a:spcPct val="0"/>
      </a:spcAft>
      <a:defRPr sz="1300" kern="1200">
        <a:solidFill>
          <a:schemeClr val="tx1"/>
        </a:solidFill>
        <a:latin typeface="Arial" charset="0"/>
        <a:ea typeface="+mn-ea"/>
        <a:cs typeface="+mn-cs"/>
      </a:defRPr>
    </a:lvl5pPr>
    <a:lvl6pPr marL="2416531" algn="l" defTabSz="966612" rtl="0" eaLnBrk="1" latinLnBrk="0" hangingPunct="1">
      <a:defRPr sz="1300" kern="1200">
        <a:solidFill>
          <a:schemeClr val="tx1"/>
        </a:solidFill>
        <a:latin typeface="+mn-lt"/>
        <a:ea typeface="+mn-ea"/>
        <a:cs typeface="+mn-cs"/>
      </a:defRPr>
    </a:lvl6pPr>
    <a:lvl7pPr marL="2899837" algn="l" defTabSz="966612" rtl="0" eaLnBrk="1" latinLnBrk="0" hangingPunct="1">
      <a:defRPr sz="1300" kern="1200">
        <a:solidFill>
          <a:schemeClr val="tx1"/>
        </a:solidFill>
        <a:latin typeface="+mn-lt"/>
        <a:ea typeface="+mn-ea"/>
        <a:cs typeface="+mn-cs"/>
      </a:defRPr>
    </a:lvl7pPr>
    <a:lvl8pPr marL="3383143" algn="l" defTabSz="966612" rtl="0" eaLnBrk="1" latinLnBrk="0" hangingPunct="1">
      <a:defRPr sz="1300" kern="1200">
        <a:solidFill>
          <a:schemeClr val="tx1"/>
        </a:solidFill>
        <a:latin typeface="+mn-lt"/>
        <a:ea typeface="+mn-ea"/>
        <a:cs typeface="+mn-cs"/>
      </a:defRPr>
    </a:lvl8pPr>
    <a:lvl9pPr marL="3866449" algn="l" defTabSz="9666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8FA6FE2-4FBB-4954-98EC-AC07C00B321D}" type="slidenum">
              <a:rPr lang="en-US" smtClean="0"/>
              <a:pPr>
                <a:defRPr/>
              </a:pPr>
              <a:t>1</a:t>
            </a:fld>
            <a:endParaRPr lang="en-US"/>
          </a:p>
        </p:txBody>
      </p:sp>
      <p:sp>
        <p:nvSpPr>
          <p:cNvPr id="19459" name="Rectangle 2"/>
          <p:cNvSpPr>
            <a:spLocks noGrp="1" noRot="1" noChangeAspect="1" noChangeArrowheads="1" noTextEdit="1"/>
          </p:cNvSpPr>
          <p:nvPr>
            <p:ph type="sldImg"/>
          </p:nvPr>
        </p:nvSpPr>
        <p:spPr>
          <a:xfrm>
            <a:off x="1076325" y="636588"/>
            <a:ext cx="5218113" cy="3976687"/>
          </a:xfrm>
          <a:ln/>
        </p:spPr>
      </p:sp>
      <p:sp>
        <p:nvSpPr>
          <p:cNvPr id="19460" name="Text Box 3"/>
          <p:cNvSpPr txBox="1">
            <a:spLocks noChangeArrowheads="1"/>
          </p:cNvSpPr>
          <p:nvPr/>
        </p:nvSpPr>
        <p:spPr bwMode="auto">
          <a:xfrm>
            <a:off x="732191" y="5009110"/>
            <a:ext cx="6175126" cy="230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461963" indent="-231775"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a:latin typeface="Arial" charset="0"/>
              </a:rPr>
              <a:t>Welcome to the LiveMeeting Series: Common Measures with a Texas TWIST</a:t>
            </a:r>
          </a:p>
          <a:p>
            <a:pPr eaLnBrk="1" hangingPunct="1"/>
            <a:r>
              <a:rPr lang="en-US" sz="1200">
                <a:latin typeface="Arial" charset="0"/>
              </a:rPr>
              <a:t>My name is ______________. I’m with the _______________________.</a:t>
            </a:r>
          </a:p>
          <a:p>
            <a:pPr eaLnBrk="1" hangingPunct="1"/>
            <a:endParaRPr lang="en-US" sz="1200">
              <a:latin typeface="Arial" charset="0"/>
            </a:endParaRPr>
          </a:p>
          <a:p>
            <a:pPr eaLnBrk="1" hangingPunct="1"/>
            <a:r>
              <a:rPr lang="en-US" sz="1200">
                <a:latin typeface="Arial" charset="0"/>
              </a:rPr>
              <a:t>To make the training easier to follow, have the following materials:</a:t>
            </a:r>
          </a:p>
          <a:p>
            <a:pPr lvl="1" eaLnBrk="1" hangingPunct="1">
              <a:buClr>
                <a:srgbClr val="FF0000"/>
              </a:buClr>
              <a:buSzPct val="75000"/>
              <a:buFont typeface="Wingdings" pitchFamily="2" charset="2"/>
              <a:buChar char="l"/>
            </a:pPr>
            <a:r>
              <a:rPr lang="en-US" sz="1200">
                <a:latin typeface="Arial" charset="0"/>
              </a:rPr>
              <a:t>Copy of the ppt</a:t>
            </a:r>
          </a:p>
          <a:p>
            <a:pPr lvl="1" eaLnBrk="1" hangingPunct="1">
              <a:buClr>
                <a:srgbClr val="FF0000"/>
              </a:buClr>
              <a:buSzPct val="75000"/>
              <a:buFont typeface="Wingdings" pitchFamily="2" charset="2"/>
              <a:buChar char="l"/>
            </a:pPr>
            <a:r>
              <a:rPr lang="en-US" sz="1200">
                <a:latin typeface="Arial" charset="0"/>
              </a:rPr>
              <a:t>Outline</a:t>
            </a:r>
          </a:p>
          <a:p>
            <a:pPr lvl="1" eaLnBrk="1" hangingPunct="1">
              <a:buClr>
                <a:srgbClr val="FF0000"/>
              </a:buClr>
              <a:buSzPct val="75000"/>
              <a:buFont typeface="Wingdings" pitchFamily="2" charset="2"/>
              <a:buChar char="l"/>
            </a:pPr>
            <a:r>
              <a:rPr lang="en-US" sz="1200">
                <a:latin typeface="Arial" charset="0"/>
              </a:rPr>
              <a:t>Qualifying Services handout</a:t>
            </a:r>
          </a:p>
          <a:p>
            <a:pPr eaLnBrk="1" hangingPunct="1"/>
            <a:r>
              <a:rPr lang="en-US" sz="1200">
                <a:latin typeface="Arial" charset="0"/>
              </a:rPr>
              <a:t>Next Slide...</a:t>
            </a:r>
          </a:p>
          <a:p>
            <a:pPr eaLnBrk="1" hangingPunct="1">
              <a:buFontTx/>
              <a:buChar char="•"/>
            </a:pPr>
            <a:endParaRPr lang="en-US" sz="1200">
              <a:latin typeface="Arial" charset="0"/>
            </a:endParaRPr>
          </a:p>
        </p:txBody>
      </p:sp>
    </p:spTree>
    <p:extLst>
      <p:ext uri="{BB962C8B-B14F-4D97-AF65-F5344CB8AC3E}">
        <p14:creationId xmlns:p14="http://schemas.microsoft.com/office/powerpoint/2010/main" val="750704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10</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842813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11</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7532733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8FA6FE2-4FBB-4954-98EC-AC07C00B321D}" type="slidenum">
              <a:rPr lang="en-US" smtClean="0"/>
              <a:pPr>
                <a:defRPr/>
              </a:pPr>
              <a:t>12</a:t>
            </a:fld>
            <a:endParaRPr lang="en-US"/>
          </a:p>
        </p:txBody>
      </p:sp>
      <p:sp>
        <p:nvSpPr>
          <p:cNvPr id="19459" name="Rectangle 2"/>
          <p:cNvSpPr>
            <a:spLocks noGrp="1" noRot="1" noChangeAspect="1" noChangeArrowheads="1" noTextEdit="1"/>
          </p:cNvSpPr>
          <p:nvPr>
            <p:ph type="sldImg"/>
          </p:nvPr>
        </p:nvSpPr>
        <p:spPr>
          <a:xfrm>
            <a:off x="1076325" y="636588"/>
            <a:ext cx="5218113" cy="3976687"/>
          </a:xfrm>
          <a:ln/>
        </p:spPr>
      </p:sp>
      <p:sp>
        <p:nvSpPr>
          <p:cNvPr id="19460" name="Text Box 3"/>
          <p:cNvSpPr txBox="1">
            <a:spLocks noChangeArrowheads="1"/>
          </p:cNvSpPr>
          <p:nvPr/>
        </p:nvSpPr>
        <p:spPr bwMode="auto">
          <a:xfrm>
            <a:off x="732191" y="5009110"/>
            <a:ext cx="6175126" cy="230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461963" indent="-231775"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a:latin typeface="Arial" charset="0"/>
              </a:rPr>
              <a:t>Welcome to the LiveMeeting Series: Common Measures with a Texas TWIST</a:t>
            </a:r>
          </a:p>
          <a:p>
            <a:pPr eaLnBrk="1" hangingPunct="1"/>
            <a:r>
              <a:rPr lang="en-US" sz="1200">
                <a:latin typeface="Arial" charset="0"/>
              </a:rPr>
              <a:t>My name is ______________. I’m with the _______________________.</a:t>
            </a:r>
          </a:p>
          <a:p>
            <a:pPr eaLnBrk="1" hangingPunct="1"/>
            <a:endParaRPr lang="en-US" sz="1200">
              <a:latin typeface="Arial" charset="0"/>
            </a:endParaRPr>
          </a:p>
          <a:p>
            <a:pPr eaLnBrk="1" hangingPunct="1"/>
            <a:r>
              <a:rPr lang="en-US" sz="1200">
                <a:latin typeface="Arial" charset="0"/>
              </a:rPr>
              <a:t>To make the training easier to follow, have the following materials:</a:t>
            </a:r>
          </a:p>
          <a:p>
            <a:pPr lvl="1" eaLnBrk="1" hangingPunct="1">
              <a:buClr>
                <a:srgbClr val="FF0000"/>
              </a:buClr>
              <a:buSzPct val="75000"/>
              <a:buFont typeface="Wingdings" pitchFamily="2" charset="2"/>
              <a:buChar char="l"/>
            </a:pPr>
            <a:r>
              <a:rPr lang="en-US" sz="1200">
                <a:latin typeface="Arial" charset="0"/>
              </a:rPr>
              <a:t>Copy of the ppt</a:t>
            </a:r>
          </a:p>
          <a:p>
            <a:pPr lvl="1" eaLnBrk="1" hangingPunct="1">
              <a:buClr>
                <a:srgbClr val="FF0000"/>
              </a:buClr>
              <a:buSzPct val="75000"/>
              <a:buFont typeface="Wingdings" pitchFamily="2" charset="2"/>
              <a:buChar char="l"/>
            </a:pPr>
            <a:r>
              <a:rPr lang="en-US" sz="1200">
                <a:latin typeface="Arial" charset="0"/>
              </a:rPr>
              <a:t>Outline</a:t>
            </a:r>
          </a:p>
          <a:p>
            <a:pPr lvl="1" eaLnBrk="1" hangingPunct="1">
              <a:buClr>
                <a:srgbClr val="FF0000"/>
              </a:buClr>
              <a:buSzPct val="75000"/>
              <a:buFont typeface="Wingdings" pitchFamily="2" charset="2"/>
              <a:buChar char="l"/>
            </a:pPr>
            <a:r>
              <a:rPr lang="en-US" sz="1200">
                <a:latin typeface="Arial" charset="0"/>
              </a:rPr>
              <a:t>Qualifying Services handout</a:t>
            </a:r>
          </a:p>
          <a:p>
            <a:pPr eaLnBrk="1" hangingPunct="1"/>
            <a:r>
              <a:rPr lang="en-US" sz="1200">
                <a:latin typeface="Arial" charset="0"/>
              </a:rPr>
              <a:t>Next Slide...</a:t>
            </a:r>
          </a:p>
          <a:p>
            <a:pPr eaLnBrk="1" hangingPunct="1">
              <a:buFontTx/>
              <a:buChar char="•"/>
            </a:pPr>
            <a:endParaRPr lang="en-US" sz="1200">
              <a:latin typeface="Arial" charset="0"/>
            </a:endParaRPr>
          </a:p>
        </p:txBody>
      </p:sp>
    </p:spTree>
    <p:extLst>
      <p:ext uri="{BB962C8B-B14F-4D97-AF65-F5344CB8AC3E}">
        <p14:creationId xmlns:p14="http://schemas.microsoft.com/office/powerpoint/2010/main" val="995427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13</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753334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14</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1547971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15</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4605912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16</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568614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17</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2140326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18</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254422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19</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646859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9321220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20</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871684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21</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511141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8FA6FE2-4FBB-4954-98EC-AC07C00B321D}" type="slidenum">
              <a:rPr lang="en-US" smtClean="0"/>
              <a:pPr>
                <a:defRPr/>
              </a:pPr>
              <a:t>22</a:t>
            </a:fld>
            <a:endParaRPr lang="en-US"/>
          </a:p>
        </p:txBody>
      </p:sp>
      <p:sp>
        <p:nvSpPr>
          <p:cNvPr id="19459" name="Rectangle 2"/>
          <p:cNvSpPr>
            <a:spLocks noGrp="1" noRot="1" noChangeAspect="1" noChangeArrowheads="1" noTextEdit="1"/>
          </p:cNvSpPr>
          <p:nvPr>
            <p:ph type="sldImg"/>
          </p:nvPr>
        </p:nvSpPr>
        <p:spPr>
          <a:xfrm>
            <a:off x="1076325" y="636588"/>
            <a:ext cx="5218113" cy="3976687"/>
          </a:xfrm>
          <a:ln/>
        </p:spPr>
      </p:sp>
      <p:sp>
        <p:nvSpPr>
          <p:cNvPr id="19460" name="Text Box 3"/>
          <p:cNvSpPr txBox="1">
            <a:spLocks noChangeArrowheads="1"/>
          </p:cNvSpPr>
          <p:nvPr/>
        </p:nvSpPr>
        <p:spPr bwMode="auto">
          <a:xfrm>
            <a:off x="732191" y="5009110"/>
            <a:ext cx="6175126" cy="230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461963" indent="-231775"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a:latin typeface="Arial" charset="0"/>
              </a:rPr>
              <a:t>Welcome to the LiveMeeting Series: Common Measures with a Texas TWIST</a:t>
            </a:r>
          </a:p>
          <a:p>
            <a:pPr eaLnBrk="1" hangingPunct="1"/>
            <a:r>
              <a:rPr lang="en-US" sz="1200">
                <a:latin typeface="Arial" charset="0"/>
              </a:rPr>
              <a:t>My name is ______________. I’m with the _______________________.</a:t>
            </a:r>
          </a:p>
          <a:p>
            <a:pPr eaLnBrk="1" hangingPunct="1"/>
            <a:endParaRPr lang="en-US" sz="1200">
              <a:latin typeface="Arial" charset="0"/>
            </a:endParaRPr>
          </a:p>
          <a:p>
            <a:pPr eaLnBrk="1" hangingPunct="1"/>
            <a:r>
              <a:rPr lang="en-US" sz="1200">
                <a:latin typeface="Arial" charset="0"/>
              </a:rPr>
              <a:t>To make the training easier to follow, have the following materials:</a:t>
            </a:r>
          </a:p>
          <a:p>
            <a:pPr lvl="1" eaLnBrk="1" hangingPunct="1">
              <a:buClr>
                <a:srgbClr val="FF0000"/>
              </a:buClr>
              <a:buSzPct val="75000"/>
              <a:buFont typeface="Wingdings" pitchFamily="2" charset="2"/>
              <a:buChar char="l"/>
            </a:pPr>
            <a:r>
              <a:rPr lang="en-US" sz="1200">
                <a:latin typeface="Arial" charset="0"/>
              </a:rPr>
              <a:t>Copy of the ppt</a:t>
            </a:r>
          </a:p>
          <a:p>
            <a:pPr lvl="1" eaLnBrk="1" hangingPunct="1">
              <a:buClr>
                <a:srgbClr val="FF0000"/>
              </a:buClr>
              <a:buSzPct val="75000"/>
              <a:buFont typeface="Wingdings" pitchFamily="2" charset="2"/>
              <a:buChar char="l"/>
            </a:pPr>
            <a:r>
              <a:rPr lang="en-US" sz="1200">
                <a:latin typeface="Arial" charset="0"/>
              </a:rPr>
              <a:t>Outline</a:t>
            </a:r>
          </a:p>
          <a:p>
            <a:pPr lvl="1" eaLnBrk="1" hangingPunct="1">
              <a:buClr>
                <a:srgbClr val="FF0000"/>
              </a:buClr>
              <a:buSzPct val="75000"/>
              <a:buFont typeface="Wingdings" pitchFamily="2" charset="2"/>
              <a:buChar char="l"/>
            </a:pPr>
            <a:r>
              <a:rPr lang="en-US" sz="1200">
                <a:latin typeface="Arial" charset="0"/>
              </a:rPr>
              <a:t>Qualifying Services handout</a:t>
            </a:r>
          </a:p>
          <a:p>
            <a:pPr eaLnBrk="1" hangingPunct="1"/>
            <a:r>
              <a:rPr lang="en-US" sz="1200">
                <a:latin typeface="Arial" charset="0"/>
              </a:rPr>
              <a:t>Next Slide...</a:t>
            </a:r>
          </a:p>
          <a:p>
            <a:pPr eaLnBrk="1" hangingPunct="1">
              <a:buFontTx/>
              <a:buChar char="•"/>
            </a:pPr>
            <a:endParaRPr lang="en-US" sz="1200">
              <a:latin typeface="Arial" charset="0"/>
            </a:endParaRPr>
          </a:p>
        </p:txBody>
      </p:sp>
    </p:spTree>
    <p:extLst>
      <p:ext uri="{BB962C8B-B14F-4D97-AF65-F5344CB8AC3E}">
        <p14:creationId xmlns:p14="http://schemas.microsoft.com/office/powerpoint/2010/main" val="37471055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23</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42582023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24</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3375921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25</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4394216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8FA6FE2-4FBB-4954-98EC-AC07C00B321D}" type="slidenum">
              <a:rPr lang="en-US" smtClean="0"/>
              <a:pPr>
                <a:defRPr/>
              </a:pPr>
              <a:t>26</a:t>
            </a:fld>
            <a:endParaRPr lang="en-US"/>
          </a:p>
        </p:txBody>
      </p:sp>
      <p:sp>
        <p:nvSpPr>
          <p:cNvPr id="19459" name="Rectangle 2"/>
          <p:cNvSpPr>
            <a:spLocks noGrp="1" noRot="1" noChangeAspect="1" noChangeArrowheads="1" noTextEdit="1"/>
          </p:cNvSpPr>
          <p:nvPr>
            <p:ph type="sldImg"/>
          </p:nvPr>
        </p:nvSpPr>
        <p:spPr>
          <a:xfrm>
            <a:off x="1076325" y="636588"/>
            <a:ext cx="5218113" cy="3976687"/>
          </a:xfrm>
          <a:ln/>
        </p:spPr>
      </p:sp>
      <p:sp>
        <p:nvSpPr>
          <p:cNvPr id="19460" name="Text Box 3"/>
          <p:cNvSpPr txBox="1">
            <a:spLocks noChangeArrowheads="1"/>
          </p:cNvSpPr>
          <p:nvPr/>
        </p:nvSpPr>
        <p:spPr bwMode="auto">
          <a:xfrm>
            <a:off x="732191" y="5009110"/>
            <a:ext cx="6175126" cy="230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461963" indent="-231775"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a:latin typeface="Arial" charset="0"/>
              </a:rPr>
              <a:t>Welcome to the LiveMeeting Series: Common Measures with a Texas TWIST</a:t>
            </a:r>
          </a:p>
          <a:p>
            <a:pPr eaLnBrk="1" hangingPunct="1"/>
            <a:r>
              <a:rPr lang="en-US" sz="1200">
                <a:latin typeface="Arial" charset="0"/>
              </a:rPr>
              <a:t>My name is ______________. I’m with the _______________________.</a:t>
            </a:r>
          </a:p>
          <a:p>
            <a:pPr eaLnBrk="1" hangingPunct="1"/>
            <a:endParaRPr lang="en-US" sz="1200">
              <a:latin typeface="Arial" charset="0"/>
            </a:endParaRPr>
          </a:p>
          <a:p>
            <a:pPr eaLnBrk="1" hangingPunct="1"/>
            <a:r>
              <a:rPr lang="en-US" sz="1200">
                <a:latin typeface="Arial" charset="0"/>
              </a:rPr>
              <a:t>To make the training easier to follow, have the following materials:</a:t>
            </a:r>
          </a:p>
          <a:p>
            <a:pPr lvl="1" eaLnBrk="1" hangingPunct="1">
              <a:buClr>
                <a:srgbClr val="FF0000"/>
              </a:buClr>
              <a:buSzPct val="75000"/>
              <a:buFont typeface="Wingdings" pitchFamily="2" charset="2"/>
              <a:buChar char="l"/>
            </a:pPr>
            <a:r>
              <a:rPr lang="en-US" sz="1200">
                <a:latin typeface="Arial" charset="0"/>
              </a:rPr>
              <a:t>Copy of the ppt</a:t>
            </a:r>
          </a:p>
          <a:p>
            <a:pPr lvl="1" eaLnBrk="1" hangingPunct="1">
              <a:buClr>
                <a:srgbClr val="FF0000"/>
              </a:buClr>
              <a:buSzPct val="75000"/>
              <a:buFont typeface="Wingdings" pitchFamily="2" charset="2"/>
              <a:buChar char="l"/>
            </a:pPr>
            <a:r>
              <a:rPr lang="en-US" sz="1200">
                <a:latin typeface="Arial" charset="0"/>
              </a:rPr>
              <a:t>Outline</a:t>
            </a:r>
          </a:p>
          <a:p>
            <a:pPr lvl="1" eaLnBrk="1" hangingPunct="1">
              <a:buClr>
                <a:srgbClr val="FF0000"/>
              </a:buClr>
              <a:buSzPct val="75000"/>
              <a:buFont typeface="Wingdings" pitchFamily="2" charset="2"/>
              <a:buChar char="l"/>
            </a:pPr>
            <a:r>
              <a:rPr lang="en-US" sz="1200">
                <a:latin typeface="Arial" charset="0"/>
              </a:rPr>
              <a:t>Qualifying Services handout</a:t>
            </a:r>
          </a:p>
          <a:p>
            <a:pPr eaLnBrk="1" hangingPunct="1"/>
            <a:r>
              <a:rPr lang="en-US" sz="1200">
                <a:latin typeface="Arial" charset="0"/>
              </a:rPr>
              <a:t>Next Slide...</a:t>
            </a:r>
          </a:p>
          <a:p>
            <a:pPr eaLnBrk="1" hangingPunct="1">
              <a:buFontTx/>
              <a:buChar char="•"/>
            </a:pPr>
            <a:endParaRPr lang="en-US" sz="1200">
              <a:latin typeface="Arial" charset="0"/>
            </a:endParaRPr>
          </a:p>
        </p:txBody>
      </p:sp>
    </p:spTree>
    <p:extLst>
      <p:ext uri="{BB962C8B-B14F-4D97-AF65-F5344CB8AC3E}">
        <p14:creationId xmlns:p14="http://schemas.microsoft.com/office/powerpoint/2010/main" val="24416147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27</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5848441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28</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4176175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29</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285410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2357498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30</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42092714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31</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8686375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32</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31303262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33</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0208027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34</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7621914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35</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3186434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8FA6FE2-4FBB-4954-98EC-AC07C00B321D}" type="slidenum">
              <a:rPr lang="en-US" smtClean="0"/>
              <a:pPr>
                <a:defRPr/>
              </a:pPr>
              <a:t>36</a:t>
            </a:fld>
            <a:endParaRPr lang="en-US"/>
          </a:p>
        </p:txBody>
      </p:sp>
      <p:sp>
        <p:nvSpPr>
          <p:cNvPr id="19459" name="Rectangle 2"/>
          <p:cNvSpPr>
            <a:spLocks noGrp="1" noRot="1" noChangeAspect="1" noChangeArrowheads="1" noTextEdit="1"/>
          </p:cNvSpPr>
          <p:nvPr>
            <p:ph type="sldImg"/>
          </p:nvPr>
        </p:nvSpPr>
        <p:spPr>
          <a:xfrm>
            <a:off x="1076325" y="636588"/>
            <a:ext cx="5218113" cy="3976687"/>
          </a:xfrm>
          <a:ln/>
        </p:spPr>
      </p:sp>
      <p:sp>
        <p:nvSpPr>
          <p:cNvPr id="19460" name="Text Box 3"/>
          <p:cNvSpPr txBox="1">
            <a:spLocks noChangeArrowheads="1"/>
          </p:cNvSpPr>
          <p:nvPr/>
        </p:nvSpPr>
        <p:spPr bwMode="auto">
          <a:xfrm>
            <a:off x="732191" y="5009110"/>
            <a:ext cx="6175126" cy="230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461963" indent="-231775"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a:latin typeface="Arial" charset="0"/>
              </a:rPr>
              <a:t>Welcome to the LiveMeeting Series: Common Measures with a Texas TWIST</a:t>
            </a:r>
          </a:p>
          <a:p>
            <a:pPr eaLnBrk="1" hangingPunct="1"/>
            <a:r>
              <a:rPr lang="en-US" sz="1200">
                <a:latin typeface="Arial" charset="0"/>
              </a:rPr>
              <a:t>My name is ______________. I’m with the _______________________.</a:t>
            </a:r>
          </a:p>
          <a:p>
            <a:pPr eaLnBrk="1" hangingPunct="1"/>
            <a:endParaRPr lang="en-US" sz="1200">
              <a:latin typeface="Arial" charset="0"/>
            </a:endParaRPr>
          </a:p>
          <a:p>
            <a:pPr eaLnBrk="1" hangingPunct="1"/>
            <a:r>
              <a:rPr lang="en-US" sz="1200">
                <a:latin typeface="Arial" charset="0"/>
              </a:rPr>
              <a:t>To make the training easier to follow, have the following materials:</a:t>
            </a:r>
          </a:p>
          <a:p>
            <a:pPr lvl="1" eaLnBrk="1" hangingPunct="1">
              <a:buClr>
                <a:srgbClr val="FF0000"/>
              </a:buClr>
              <a:buSzPct val="75000"/>
              <a:buFont typeface="Wingdings" pitchFamily="2" charset="2"/>
              <a:buChar char="l"/>
            </a:pPr>
            <a:r>
              <a:rPr lang="en-US" sz="1200">
                <a:latin typeface="Arial" charset="0"/>
              </a:rPr>
              <a:t>Copy of the ppt</a:t>
            </a:r>
          </a:p>
          <a:p>
            <a:pPr lvl="1" eaLnBrk="1" hangingPunct="1">
              <a:buClr>
                <a:srgbClr val="FF0000"/>
              </a:buClr>
              <a:buSzPct val="75000"/>
              <a:buFont typeface="Wingdings" pitchFamily="2" charset="2"/>
              <a:buChar char="l"/>
            </a:pPr>
            <a:r>
              <a:rPr lang="en-US" sz="1200">
                <a:latin typeface="Arial" charset="0"/>
              </a:rPr>
              <a:t>Outline</a:t>
            </a:r>
          </a:p>
          <a:p>
            <a:pPr lvl="1" eaLnBrk="1" hangingPunct="1">
              <a:buClr>
                <a:srgbClr val="FF0000"/>
              </a:buClr>
              <a:buSzPct val="75000"/>
              <a:buFont typeface="Wingdings" pitchFamily="2" charset="2"/>
              <a:buChar char="l"/>
            </a:pPr>
            <a:r>
              <a:rPr lang="en-US" sz="1200">
                <a:latin typeface="Arial" charset="0"/>
              </a:rPr>
              <a:t>Qualifying Services handout</a:t>
            </a:r>
          </a:p>
          <a:p>
            <a:pPr eaLnBrk="1" hangingPunct="1"/>
            <a:r>
              <a:rPr lang="en-US" sz="1200">
                <a:latin typeface="Arial" charset="0"/>
              </a:rPr>
              <a:t>Next Slide...</a:t>
            </a:r>
          </a:p>
          <a:p>
            <a:pPr eaLnBrk="1" hangingPunct="1">
              <a:buFontTx/>
              <a:buChar char="•"/>
            </a:pPr>
            <a:endParaRPr lang="en-US" sz="1200">
              <a:latin typeface="Arial" charset="0"/>
            </a:endParaRPr>
          </a:p>
        </p:txBody>
      </p:sp>
    </p:spTree>
    <p:extLst>
      <p:ext uri="{BB962C8B-B14F-4D97-AF65-F5344CB8AC3E}">
        <p14:creationId xmlns:p14="http://schemas.microsoft.com/office/powerpoint/2010/main" val="40493865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37</a:t>
            </a:fld>
            <a:endParaRPr lang="en-US"/>
          </a:p>
        </p:txBody>
      </p:sp>
      <p:sp>
        <p:nvSpPr>
          <p:cNvPr id="20483" name="Rectangle 2050"/>
          <p:cNvSpPr>
            <a:spLocks noGrp="1" noRot="1" noChangeAspect="1" noChangeArrowheads="1" noTextEdit="1"/>
          </p:cNvSpPr>
          <p:nvPr>
            <p:ph type="sldImg"/>
          </p:nvPr>
        </p:nvSpPr>
        <p:spPr>
          <a:xfrm>
            <a:off x="3765550" y="476250"/>
            <a:ext cx="31115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2732162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38</a:t>
            </a:fld>
            <a:endParaRPr lang="en-US"/>
          </a:p>
        </p:txBody>
      </p:sp>
      <p:sp>
        <p:nvSpPr>
          <p:cNvPr id="20483" name="Rectangle 2050"/>
          <p:cNvSpPr>
            <a:spLocks noGrp="1" noRot="1" noChangeAspect="1" noChangeArrowheads="1" noTextEdit="1"/>
          </p:cNvSpPr>
          <p:nvPr>
            <p:ph type="sldImg"/>
          </p:nvPr>
        </p:nvSpPr>
        <p:spPr>
          <a:xfrm>
            <a:off x="3765550" y="476250"/>
            <a:ext cx="31115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5138269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39</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879816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4</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527028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40</a:t>
            </a:fld>
            <a:endParaRPr lang="en-US"/>
          </a:p>
        </p:txBody>
      </p:sp>
      <p:sp>
        <p:nvSpPr>
          <p:cNvPr id="20483" name="Rectangle 2050"/>
          <p:cNvSpPr>
            <a:spLocks noGrp="1" noRot="1" noChangeAspect="1" noChangeArrowheads="1" noTextEdit="1"/>
          </p:cNvSpPr>
          <p:nvPr>
            <p:ph type="sldImg"/>
          </p:nvPr>
        </p:nvSpPr>
        <p:spPr>
          <a:xfrm>
            <a:off x="3765550" y="476250"/>
            <a:ext cx="31115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3723281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41</a:t>
            </a:fld>
            <a:endParaRPr lang="en-US"/>
          </a:p>
        </p:txBody>
      </p:sp>
      <p:sp>
        <p:nvSpPr>
          <p:cNvPr id="20483" name="Rectangle 2050"/>
          <p:cNvSpPr>
            <a:spLocks noGrp="1" noRot="1" noChangeAspect="1" noChangeArrowheads="1" noTextEdit="1"/>
          </p:cNvSpPr>
          <p:nvPr>
            <p:ph type="sldImg"/>
          </p:nvPr>
        </p:nvSpPr>
        <p:spPr>
          <a:xfrm>
            <a:off x="3765550" y="476250"/>
            <a:ext cx="31115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7048330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42</a:t>
            </a:fld>
            <a:endParaRPr lang="en-US"/>
          </a:p>
        </p:txBody>
      </p:sp>
      <p:sp>
        <p:nvSpPr>
          <p:cNvPr id="20483" name="Rectangle 2050"/>
          <p:cNvSpPr>
            <a:spLocks noGrp="1" noRot="1" noChangeAspect="1" noChangeArrowheads="1" noTextEdit="1"/>
          </p:cNvSpPr>
          <p:nvPr>
            <p:ph type="sldImg"/>
          </p:nvPr>
        </p:nvSpPr>
        <p:spPr>
          <a:xfrm>
            <a:off x="3765550" y="476250"/>
            <a:ext cx="3111500" cy="2371725"/>
          </a:xfrm>
          <a:ln/>
        </p:spPr>
      </p:sp>
      <p:sp>
        <p:nvSpPr>
          <p:cNvPr id="20484" name="Rectangle 2051"/>
          <p:cNvSpPr>
            <a:spLocks noGrp="1" noChangeArrowheads="1"/>
          </p:cNvSpPr>
          <p:nvPr>
            <p:ph type="body" idx="1"/>
          </p:nvPr>
        </p:nvSpPr>
        <p:spPr>
          <a:xfrm>
            <a:off x="732190"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6"/>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28" tIns="47412" rIns="94828" bIns="47412"/>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5667725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8FA6FE2-4FBB-4954-98EC-AC07C00B321D}" type="slidenum">
              <a:rPr lang="en-US" smtClean="0"/>
              <a:pPr>
                <a:defRPr/>
              </a:pPr>
              <a:t>43</a:t>
            </a:fld>
            <a:endParaRPr lang="en-US"/>
          </a:p>
        </p:txBody>
      </p:sp>
      <p:sp>
        <p:nvSpPr>
          <p:cNvPr id="19459" name="Rectangle 2"/>
          <p:cNvSpPr>
            <a:spLocks noGrp="1" noRot="1" noChangeAspect="1" noChangeArrowheads="1" noTextEdit="1"/>
          </p:cNvSpPr>
          <p:nvPr>
            <p:ph type="sldImg"/>
          </p:nvPr>
        </p:nvSpPr>
        <p:spPr>
          <a:xfrm>
            <a:off x="1076325" y="636588"/>
            <a:ext cx="5218113" cy="3976687"/>
          </a:xfrm>
          <a:ln/>
        </p:spPr>
      </p:sp>
      <p:sp>
        <p:nvSpPr>
          <p:cNvPr id="19460" name="Text Box 3"/>
          <p:cNvSpPr txBox="1">
            <a:spLocks noChangeArrowheads="1"/>
          </p:cNvSpPr>
          <p:nvPr/>
        </p:nvSpPr>
        <p:spPr bwMode="auto">
          <a:xfrm>
            <a:off x="732191" y="5009110"/>
            <a:ext cx="6175126" cy="230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461963" indent="-231775"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a:latin typeface="Arial" charset="0"/>
              </a:rPr>
              <a:t>Welcome to the LiveMeeting Series: Common Measures with a Texas TWIST</a:t>
            </a:r>
          </a:p>
          <a:p>
            <a:pPr eaLnBrk="1" hangingPunct="1"/>
            <a:r>
              <a:rPr lang="en-US" sz="1200">
                <a:latin typeface="Arial" charset="0"/>
              </a:rPr>
              <a:t>My name is ______________. I’m with the _______________________.</a:t>
            </a:r>
          </a:p>
          <a:p>
            <a:pPr eaLnBrk="1" hangingPunct="1"/>
            <a:endParaRPr lang="en-US" sz="1200">
              <a:latin typeface="Arial" charset="0"/>
            </a:endParaRPr>
          </a:p>
          <a:p>
            <a:pPr eaLnBrk="1" hangingPunct="1"/>
            <a:r>
              <a:rPr lang="en-US" sz="1200">
                <a:latin typeface="Arial" charset="0"/>
              </a:rPr>
              <a:t>To make the training easier to follow, have the following materials:</a:t>
            </a:r>
          </a:p>
          <a:p>
            <a:pPr lvl="1" eaLnBrk="1" hangingPunct="1">
              <a:buClr>
                <a:srgbClr val="FF0000"/>
              </a:buClr>
              <a:buSzPct val="75000"/>
              <a:buFont typeface="Wingdings" pitchFamily="2" charset="2"/>
              <a:buChar char="l"/>
            </a:pPr>
            <a:r>
              <a:rPr lang="en-US" sz="1200">
                <a:latin typeface="Arial" charset="0"/>
              </a:rPr>
              <a:t>Copy of the ppt</a:t>
            </a:r>
          </a:p>
          <a:p>
            <a:pPr lvl="1" eaLnBrk="1" hangingPunct="1">
              <a:buClr>
                <a:srgbClr val="FF0000"/>
              </a:buClr>
              <a:buSzPct val="75000"/>
              <a:buFont typeface="Wingdings" pitchFamily="2" charset="2"/>
              <a:buChar char="l"/>
            </a:pPr>
            <a:r>
              <a:rPr lang="en-US" sz="1200">
                <a:latin typeface="Arial" charset="0"/>
              </a:rPr>
              <a:t>Outline</a:t>
            </a:r>
          </a:p>
          <a:p>
            <a:pPr lvl="1" eaLnBrk="1" hangingPunct="1">
              <a:buClr>
                <a:srgbClr val="FF0000"/>
              </a:buClr>
              <a:buSzPct val="75000"/>
              <a:buFont typeface="Wingdings" pitchFamily="2" charset="2"/>
              <a:buChar char="l"/>
            </a:pPr>
            <a:r>
              <a:rPr lang="en-US" sz="1200">
                <a:latin typeface="Arial" charset="0"/>
              </a:rPr>
              <a:t>Qualifying Services handout</a:t>
            </a:r>
          </a:p>
          <a:p>
            <a:pPr eaLnBrk="1" hangingPunct="1"/>
            <a:r>
              <a:rPr lang="en-US" sz="1200">
                <a:latin typeface="Arial" charset="0"/>
              </a:rPr>
              <a:t>Next Slide...</a:t>
            </a:r>
          </a:p>
          <a:p>
            <a:pPr eaLnBrk="1" hangingPunct="1">
              <a:buFontTx/>
              <a:buChar char="•"/>
            </a:pPr>
            <a:endParaRPr lang="en-US" sz="1200">
              <a:latin typeface="Arial" charset="0"/>
            </a:endParaRPr>
          </a:p>
        </p:txBody>
      </p:sp>
    </p:spTree>
    <p:extLst>
      <p:ext uri="{BB962C8B-B14F-4D97-AF65-F5344CB8AC3E}">
        <p14:creationId xmlns:p14="http://schemas.microsoft.com/office/powerpoint/2010/main" val="155437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44</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74520502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45</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0822027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46</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90738273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47</a:t>
            </a:fld>
            <a:endParaRPr lang="en-US"/>
          </a:p>
        </p:txBody>
      </p:sp>
      <p:sp>
        <p:nvSpPr>
          <p:cNvPr id="20483" name="Rectangle 2050"/>
          <p:cNvSpPr>
            <a:spLocks noGrp="1" noRot="1" noChangeAspect="1" noChangeArrowheads="1" noTextEdit="1"/>
          </p:cNvSpPr>
          <p:nvPr>
            <p:ph type="sldImg"/>
          </p:nvPr>
        </p:nvSpPr>
        <p:spPr>
          <a:xfrm>
            <a:off x="3762375" y="477838"/>
            <a:ext cx="3113088" cy="2371725"/>
          </a:xfrm>
          <a:ln/>
        </p:spPr>
      </p:sp>
      <p:sp>
        <p:nvSpPr>
          <p:cNvPr id="20484" name="Rectangle 2051"/>
          <p:cNvSpPr>
            <a:spLocks noGrp="1" noChangeArrowheads="1"/>
          </p:cNvSpPr>
          <p:nvPr>
            <p:ph type="body" idx="1"/>
          </p:nvPr>
        </p:nvSpPr>
        <p:spPr>
          <a:xfrm>
            <a:off x="732194" y="2942095"/>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3" y="637022"/>
            <a:ext cx="2684692" cy="238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9" tIns="47400" rIns="94799" bIns="4740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81476760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8FA6FE2-4FBB-4954-98EC-AC07C00B321D}" type="slidenum">
              <a:rPr lang="en-US" smtClean="0"/>
              <a:pPr>
                <a:defRPr/>
              </a:pPr>
              <a:t>48</a:t>
            </a:fld>
            <a:endParaRPr lang="en-US"/>
          </a:p>
        </p:txBody>
      </p:sp>
      <p:sp>
        <p:nvSpPr>
          <p:cNvPr id="19459" name="Rectangle 2"/>
          <p:cNvSpPr>
            <a:spLocks noGrp="1" noRot="1" noChangeAspect="1" noChangeArrowheads="1" noTextEdit="1"/>
          </p:cNvSpPr>
          <p:nvPr>
            <p:ph type="sldImg"/>
          </p:nvPr>
        </p:nvSpPr>
        <p:spPr>
          <a:xfrm>
            <a:off x="1076325" y="636588"/>
            <a:ext cx="5218113" cy="3976687"/>
          </a:xfrm>
          <a:ln/>
        </p:spPr>
      </p:sp>
      <p:sp>
        <p:nvSpPr>
          <p:cNvPr id="19460" name="Text Box 3"/>
          <p:cNvSpPr txBox="1">
            <a:spLocks noChangeArrowheads="1"/>
          </p:cNvSpPr>
          <p:nvPr/>
        </p:nvSpPr>
        <p:spPr bwMode="auto">
          <a:xfrm>
            <a:off x="732191" y="5009110"/>
            <a:ext cx="6175126" cy="230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461963" indent="-231775"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a:latin typeface="Arial" charset="0"/>
              </a:rPr>
              <a:t>Welcome to the LiveMeeting Series: Common Measures with a Texas TWIST</a:t>
            </a:r>
          </a:p>
          <a:p>
            <a:pPr eaLnBrk="1" hangingPunct="1"/>
            <a:r>
              <a:rPr lang="en-US" sz="1200">
                <a:latin typeface="Arial" charset="0"/>
              </a:rPr>
              <a:t>My name is ______________. I’m with the _______________________.</a:t>
            </a:r>
          </a:p>
          <a:p>
            <a:pPr eaLnBrk="1" hangingPunct="1"/>
            <a:endParaRPr lang="en-US" sz="1200">
              <a:latin typeface="Arial" charset="0"/>
            </a:endParaRPr>
          </a:p>
          <a:p>
            <a:pPr eaLnBrk="1" hangingPunct="1"/>
            <a:r>
              <a:rPr lang="en-US" sz="1200">
                <a:latin typeface="Arial" charset="0"/>
              </a:rPr>
              <a:t>To make the training easier to follow, have the following materials:</a:t>
            </a:r>
          </a:p>
          <a:p>
            <a:pPr lvl="1" eaLnBrk="1" hangingPunct="1">
              <a:buClr>
                <a:srgbClr val="FF0000"/>
              </a:buClr>
              <a:buSzPct val="75000"/>
              <a:buFont typeface="Wingdings" pitchFamily="2" charset="2"/>
              <a:buChar char="l"/>
            </a:pPr>
            <a:r>
              <a:rPr lang="en-US" sz="1200">
                <a:latin typeface="Arial" charset="0"/>
              </a:rPr>
              <a:t>Copy of the ppt</a:t>
            </a:r>
          </a:p>
          <a:p>
            <a:pPr lvl="1" eaLnBrk="1" hangingPunct="1">
              <a:buClr>
                <a:srgbClr val="FF0000"/>
              </a:buClr>
              <a:buSzPct val="75000"/>
              <a:buFont typeface="Wingdings" pitchFamily="2" charset="2"/>
              <a:buChar char="l"/>
            </a:pPr>
            <a:r>
              <a:rPr lang="en-US" sz="1200">
                <a:latin typeface="Arial" charset="0"/>
              </a:rPr>
              <a:t>Outline</a:t>
            </a:r>
          </a:p>
          <a:p>
            <a:pPr lvl="1" eaLnBrk="1" hangingPunct="1">
              <a:buClr>
                <a:srgbClr val="FF0000"/>
              </a:buClr>
              <a:buSzPct val="75000"/>
              <a:buFont typeface="Wingdings" pitchFamily="2" charset="2"/>
              <a:buChar char="l"/>
            </a:pPr>
            <a:r>
              <a:rPr lang="en-US" sz="1200">
                <a:latin typeface="Arial" charset="0"/>
              </a:rPr>
              <a:t>Qualifying Services handout</a:t>
            </a:r>
          </a:p>
          <a:p>
            <a:pPr eaLnBrk="1" hangingPunct="1"/>
            <a:r>
              <a:rPr lang="en-US" sz="1200">
                <a:latin typeface="Arial" charset="0"/>
              </a:rPr>
              <a:t>Next Slide...</a:t>
            </a:r>
          </a:p>
          <a:p>
            <a:pPr eaLnBrk="1" hangingPunct="1">
              <a:buFontTx/>
              <a:buChar char="•"/>
            </a:pPr>
            <a:endParaRPr lang="en-US" sz="1200">
              <a:latin typeface="Arial" charset="0"/>
            </a:endParaRPr>
          </a:p>
        </p:txBody>
      </p:sp>
    </p:spTree>
    <p:extLst>
      <p:ext uri="{BB962C8B-B14F-4D97-AF65-F5344CB8AC3E}">
        <p14:creationId xmlns:p14="http://schemas.microsoft.com/office/powerpoint/2010/main" val="378024643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49</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950331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5</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49639286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50</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81070185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51</a:t>
            </a:fld>
            <a:endParaRPr lang="en-US"/>
          </a:p>
        </p:txBody>
      </p:sp>
      <p:sp>
        <p:nvSpPr>
          <p:cNvPr id="20483" name="Rectangle 2050"/>
          <p:cNvSpPr>
            <a:spLocks noGrp="1" noRot="1" noChangeAspect="1" noChangeArrowheads="1" noTextEdit="1"/>
          </p:cNvSpPr>
          <p:nvPr>
            <p:ph type="sldImg"/>
          </p:nvPr>
        </p:nvSpPr>
        <p:spPr>
          <a:xfrm>
            <a:off x="3762375" y="477838"/>
            <a:ext cx="3113088" cy="2371725"/>
          </a:xfrm>
          <a:ln/>
        </p:spPr>
      </p:sp>
      <p:sp>
        <p:nvSpPr>
          <p:cNvPr id="20484" name="Rectangle 2051"/>
          <p:cNvSpPr>
            <a:spLocks noGrp="1" noChangeArrowheads="1"/>
          </p:cNvSpPr>
          <p:nvPr>
            <p:ph type="body" idx="1"/>
          </p:nvPr>
        </p:nvSpPr>
        <p:spPr>
          <a:xfrm>
            <a:off x="732194" y="2942095"/>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3" y="637022"/>
            <a:ext cx="2684692" cy="238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9" tIns="47400" rIns="94799" bIns="4740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11288095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52</a:t>
            </a:fld>
            <a:endParaRPr lang="en-US"/>
          </a:p>
        </p:txBody>
      </p:sp>
      <p:sp>
        <p:nvSpPr>
          <p:cNvPr id="20483" name="Rectangle 2050"/>
          <p:cNvSpPr>
            <a:spLocks noGrp="1" noRot="1" noChangeAspect="1" noChangeArrowheads="1" noTextEdit="1"/>
          </p:cNvSpPr>
          <p:nvPr>
            <p:ph type="sldImg"/>
          </p:nvPr>
        </p:nvSpPr>
        <p:spPr>
          <a:xfrm>
            <a:off x="3762375" y="477838"/>
            <a:ext cx="3113088" cy="2371725"/>
          </a:xfrm>
          <a:ln/>
        </p:spPr>
      </p:sp>
      <p:sp>
        <p:nvSpPr>
          <p:cNvPr id="20484" name="Rectangle 2051"/>
          <p:cNvSpPr>
            <a:spLocks noGrp="1" noChangeArrowheads="1"/>
          </p:cNvSpPr>
          <p:nvPr>
            <p:ph type="body" idx="1"/>
          </p:nvPr>
        </p:nvSpPr>
        <p:spPr>
          <a:xfrm>
            <a:off x="732194" y="2942095"/>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3" y="637022"/>
            <a:ext cx="2684692" cy="238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9" tIns="47400" rIns="94799" bIns="4740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80505316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53</a:t>
            </a:fld>
            <a:endParaRPr lang="en-US"/>
          </a:p>
        </p:txBody>
      </p:sp>
      <p:sp>
        <p:nvSpPr>
          <p:cNvPr id="20483" name="Rectangle 2050"/>
          <p:cNvSpPr>
            <a:spLocks noGrp="1" noRot="1" noChangeAspect="1" noChangeArrowheads="1" noTextEdit="1"/>
          </p:cNvSpPr>
          <p:nvPr>
            <p:ph type="sldImg"/>
          </p:nvPr>
        </p:nvSpPr>
        <p:spPr>
          <a:xfrm>
            <a:off x="3762375" y="477838"/>
            <a:ext cx="3113088" cy="2371725"/>
          </a:xfrm>
          <a:ln/>
        </p:spPr>
      </p:sp>
      <p:sp>
        <p:nvSpPr>
          <p:cNvPr id="20484" name="Rectangle 2051"/>
          <p:cNvSpPr>
            <a:spLocks noGrp="1" noChangeArrowheads="1"/>
          </p:cNvSpPr>
          <p:nvPr>
            <p:ph type="body" idx="1"/>
          </p:nvPr>
        </p:nvSpPr>
        <p:spPr>
          <a:xfrm>
            <a:off x="732194" y="2942095"/>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3" y="637022"/>
            <a:ext cx="2684692" cy="238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9" tIns="47400" rIns="94799" bIns="4740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04472091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54</a:t>
            </a:fld>
            <a:endParaRPr lang="en-US"/>
          </a:p>
        </p:txBody>
      </p:sp>
      <p:sp>
        <p:nvSpPr>
          <p:cNvPr id="20483" name="Rectangle 2050"/>
          <p:cNvSpPr>
            <a:spLocks noGrp="1" noRot="1" noChangeAspect="1" noChangeArrowheads="1" noTextEdit="1"/>
          </p:cNvSpPr>
          <p:nvPr>
            <p:ph type="sldImg"/>
          </p:nvPr>
        </p:nvSpPr>
        <p:spPr>
          <a:xfrm>
            <a:off x="3762375" y="477838"/>
            <a:ext cx="3113088" cy="2371725"/>
          </a:xfrm>
          <a:ln/>
        </p:spPr>
      </p:sp>
      <p:sp>
        <p:nvSpPr>
          <p:cNvPr id="20484" name="Rectangle 2051"/>
          <p:cNvSpPr>
            <a:spLocks noGrp="1" noChangeArrowheads="1"/>
          </p:cNvSpPr>
          <p:nvPr>
            <p:ph type="body" idx="1"/>
          </p:nvPr>
        </p:nvSpPr>
        <p:spPr>
          <a:xfrm>
            <a:off x="732194" y="2942095"/>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3" y="637022"/>
            <a:ext cx="2684692" cy="238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9" tIns="47400" rIns="94799" bIns="4740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50777564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55</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23486574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56</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420918182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8FA6FE2-4FBB-4954-98EC-AC07C00B321D}" type="slidenum">
              <a:rPr lang="en-US" smtClean="0"/>
              <a:pPr>
                <a:defRPr/>
              </a:pPr>
              <a:t>57</a:t>
            </a:fld>
            <a:endParaRPr lang="en-US"/>
          </a:p>
        </p:txBody>
      </p:sp>
      <p:sp>
        <p:nvSpPr>
          <p:cNvPr id="19459" name="Rectangle 2"/>
          <p:cNvSpPr>
            <a:spLocks noGrp="1" noRot="1" noChangeAspect="1" noChangeArrowheads="1" noTextEdit="1"/>
          </p:cNvSpPr>
          <p:nvPr>
            <p:ph type="sldImg"/>
          </p:nvPr>
        </p:nvSpPr>
        <p:spPr>
          <a:xfrm>
            <a:off x="1076325" y="636588"/>
            <a:ext cx="5218113" cy="3976687"/>
          </a:xfrm>
          <a:ln/>
        </p:spPr>
      </p:sp>
      <p:sp>
        <p:nvSpPr>
          <p:cNvPr id="19460" name="Text Box 3"/>
          <p:cNvSpPr txBox="1">
            <a:spLocks noChangeArrowheads="1"/>
          </p:cNvSpPr>
          <p:nvPr/>
        </p:nvSpPr>
        <p:spPr bwMode="auto">
          <a:xfrm>
            <a:off x="732191" y="5009110"/>
            <a:ext cx="6175126" cy="230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461963" indent="-231775"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a:latin typeface="Arial" charset="0"/>
              </a:rPr>
              <a:t>Welcome to the LiveMeeting Series: Common Measures with a Texas TWIST</a:t>
            </a:r>
          </a:p>
          <a:p>
            <a:pPr eaLnBrk="1" hangingPunct="1"/>
            <a:r>
              <a:rPr lang="en-US" sz="1200">
                <a:latin typeface="Arial" charset="0"/>
              </a:rPr>
              <a:t>My name is ______________. I’m with the _______________________.</a:t>
            </a:r>
          </a:p>
          <a:p>
            <a:pPr eaLnBrk="1" hangingPunct="1"/>
            <a:endParaRPr lang="en-US" sz="1200">
              <a:latin typeface="Arial" charset="0"/>
            </a:endParaRPr>
          </a:p>
          <a:p>
            <a:pPr eaLnBrk="1" hangingPunct="1"/>
            <a:r>
              <a:rPr lang="en-US" sz="1200">
                <a:latin typeface="Arial" charset="0"/>
              </a:rPr>
              <a:t>To make the training easier to follow, have the following materials:</a:t>
            </a:r>
          </a:p>
          <a:p>
            <a:pPr lvl="1" eaLnBrk="1" hangingPunct="1">
              <a:buClr>
                <a:srgbClr val="FF0000"/>
              </a:buClr>
              <a:buSzPct val="75000"/>
              <a:buFont typeface="Wingdings" pitchFamily="2" charset="2"/>
              <a:buChar char="l"/>
            </a:pPr>
            <a:r>
              <a:rPr lang="en-US" sz="1200">
                <a:latin typeface="Arial" charset="0"/>
              </a:rPr>
              <a:t>Copy of the ppt</a:t>
            </a:r>
          </a:p>
          <a:p>
            <a:pPr lvl="1" eaLnBrk="1" hangingPunct="1">
              <a:buClr>
                <a:srgbClr val="FF0000"/>
              </a:buClr>
              <a:buSzPct val="75000"/>
              <a:buFont typeface="Wingdings" pitchFamily="2" charset="2"/>
              <a:buChar char="l"/>
            </a:pPr>
            <a:r>
              <a:rPr lang="en-US" sz="1200">
                <a:latin typeface="Arial" charset="0"/>
              </a:rPr>
              <a:t>Outline</a:t>
            </a:r>
          </a:p>
          <a:p>
            <a:pPr lvl="1" eaLnBrk="1" hangingPunct="1">
              <a:buClr>
                <a:srgbClr val="FF0000"/>
              </a:buClr>
              <a:buSzPct val="75000"/>
              <a:buFont typeface="Wingdings" pitchFamily="2" charset="2"/>
              <a:buChar char="l"/>
            </a:pPr>
            <a:r>
              <a:rPr lang="en-US" sz="1200">
                <a:latin typeface="Arial" charset="0"/>
              </a:rPr>
              <a:t>Qualifying Services handout</a:t>
            </a:r>
          </a:p>
          <a:p>
            <a:pPr eaLnBrk="1" hangingPunct="1"/>
            <a:r>
              <a:rPr lang="en-US" sz="1200">
                <a:latin typeface="Arial" charset="0"/>
              </a:rPr>
              <a:t>Next Slide...</a:t>
            </a:r>
          </a:p>
          <a:p>
            <a:pPr eaLnBrk="1" hangingPunct="1">
              <a:buFontTx/>
              <a:buChar char="•"/>
            </a:pPr>
            <a:endParaRPr lang="en-US" sz="1200">
              <a:latin typeface="Arial" charset="0"/>
            </a:endParaRPr>
          </a:p>
        </p:txBody>
      </p:sp>
    </p:spTree>
    <p:extLst>
      <p:ext uri="{BB962C8B-B14F-4D97-AF65-F5344CB8AC3E}">
        <p14:creationId xmlns:p14="http://schemas.microsoft.com/office/powerpoint/2010/main" val="134578154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58</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67723743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59</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493097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6</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46626233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60</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3096068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61</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81799113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62</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26358623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63</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66060715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8FA6FE2-4FBB-4954-98EC-AC07C00B321D}" type="slidenum">
              <a:rPr lang="en-US" smtClean="0"/>
              <a:pPr>
                <a:defRPr/>
              </a:pPr>
              <a:t>64</a:t>
            </a:fld>
            <a:endParaRPr lang="en-US"/>
          </a:p>
        </p:txBody>
      </p:sp>
      <p:sp>
        <p:nvSpPr>
          <p:cNvPr id="19459" name="Rectangle 2"/>
          <p:cNvSpPr>
            <a:spLocks noGrp="1" noRot="1" noChangeAspect="1" noChangeArrowheads="1" noTextEdit="1"/>
          </p:cNvSpPr>
          <p:nvPr>
            <p:ph type="sldImg"/>
          </p:nvPr>
        </p:nvSpPr>
        <p:spPr>
          <a:xfrm>
            <a:off x="1076325" y="636588"/>
            <a:ext cx="5218113" cy="3976687"/>
          </a:xfrm>
          <a:ln/>
        </p:spPr>
      </p:sp>
      <p:sp>
        <p:nvSpPr>
          <p:cNvPr id="19460" name="Text Box 3"/>
          <p:cNvSpPr txBox="1">
            <a:spLocks noChangeArrowheads="1"/>
          </p:cNvSpPr>
          <p:nvPr/>
        </p:nvSpPr>
        <p:spPr bwMode="auto">
          <a:xfrm>
            <a:off x="732191" y="5009110"/>
            <a:ext cx="6175126" cy="230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461963" indent="-231775"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a:latin typeface="Arial" charset="0"/>
              </a:rPr>
              <a:t>Welcome to the LiveMeeting Series: Common Measures with a Texas TWIST</a:t>
            </a:r>
          </a:p>
          <a:p>
            <a:pPr eaLnBrk="1" hangingPunct="1"/>
            <a:r>
              <a:rPr lang="en-US" sz="1200">
                <a:latin typeface="Arial" charset="0"/>
              </a:rPr>
              <a:t>My name is ______________. I’m with the _______________________.</a:t>
            </a:r>
          </a:p>
          <a:p>
            <a:pPr eaLnBrk="1" hangingPunct="1"/>
            <a:endParaRPr lang="en-US" sz="1200">
              <a:latin typeface="Arial" charset="0"/>
            </a:endParaRPr>
          </a:p>
          <a:p>
            <a:pPr eaLnBrk="1" hangingPunct="1"/>
            <a:r>
              <a:rPr lang="en-US" sz="1200">
                <a:latin typeface="Arial" charset="0"/>
              </a:rPr>
              <a:t>To make the training easier to follow, have the following materials:</a:t>
            </a:r>
          </a:p>
          <a:p>
            <a:pPr lvl="1" eaLnBrk="1" hangingPunct="1">
              <a:buClr>
                <a:srgbClr val="FF0000"/>
              </a:buClr>
              <a:buSzPct val="75000"/>
              <a:buFont typeface="Wingdings" pitchFamily="2" charset="2"/>
              <a:buChar char="l"/>
            </a:pPr>
            <a:r>
              <a:rPr lang="en-US" sz="1200">
                <a:latin typeface="Arial" charset="0"/>
              </a:rPr>
              <a:t>Copy of the ppt</a:t>
            </a:r>
          </a:p>
          <a:p>
            <a:pPr lvl="1" eaLnBrk="1" hangingPunct="1">
              <a:buClr>
                <a:srgbClr val="FF0000"/>
              </a:buClr>
              <a:buSzPct val="75000"/>
              <a:buFont typeface="Wingdings" pitchFamily="2" charset="2"/>
              <a:buChar char="l"/>
            </a:pPr>
            <a:r>
              <a:rPr lang="en-US" sz="1200">
                <a:latin typeface="Arial" charset="0"/>
              </a:rPr>
              <a:t>Outline</a:t>
            </a:r>
          </a:p>
          <a:p>
            <a:pPr lvl="1" eaLnBrk="1" hangingPunct="1">
              <a:buClr>
                <a:srgbClr val="FF0000"/>
              </a:buClr>
              <a:buSzPct val="75000"/>
              <a:buFont typeface="Wingdings" pitchFamily="2" charset="2"/>
              <a:buChar char="l"/>
            </a:pPr>
            <a:r>
              <a:rPr lang="en-US" sz="1200">
                <a:latin typeface="Arial" charset="0"/>
              </a:rPr>
              <a:t>Qualifying Services handout</a:t>
            </a:r>
          </a:p>
          <a:p>
            <a:pPr eaLnBrk="1" hangingPunct="1"/>
            <a:r>
              <a:rPr lang="en-US" sz="1200">
                <a:latin typeface="Arial" charset="0"/>
              </a:rPr>
              <a:t>Next Slide...</a:t>
            </a:r>
          </a:p>
          <a:p>
            <a:pPr eaLnBrk="1" hangingPunct="1">
              <a:buFontTx/>
              <a:buChar char="•"/>
            </a:pPr>
            <a:endParaRPr lang="en-US" sz="1200">
              <a:latin typeface="Arial" charset="0"/>
            </a:endParaRPr>
          </a:p>
        </p:txBody>
      </p:sp>
    </p:spTree>
    <p:extLst>
      <p:ext uri="{BB962C8B-B14F-4D97-AF65-F5344CB8AC3E}">
        <p14:creationId xmlns:p14="http://schemas.microsoft.com/office/powerpoint/2010/main" val="188391063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65</a:t>
            </a:fld>
            <a:endParaRPr lang="en-US"/>
          </a:p>
        </p:txBody>
      </p:sp>
      <p:sp>
        <p:nvSpPr>
          <p:cNvPr id="20483" name="Rectangle 2050"/>
          <p:cNvSpPr>
            <a:spLocks noGrp="1" noRot="1" noChangeAspect="1" noChangeArrowheads="1" noTextEdit="1"/>
          </p:cNvSpPr>
          <p:nvPr>
            <p:ph type="sldImg"/>
          </p:nvPr>
        </p:nvSpPr>
        <p:spPr>
          <a:xfrm>
            <a:off x="3762375" y="477838"/>
            <a:ext cx="3113088" cy="2371725"/>
          </a:xfrm>
          <a:ln/>
        </p:spPr>
      </p:sp>
      <p:sp>
        <p:nvSpPr>
          <p:cNvPr id="20484" name="Rectangle 2051"/>
          <p:cNvSpPr>
            <a:spLocks noGrp="1" noChangeArrowheads="1"/>
          </p:cNvSpPr>
          <p:nvPr>
            <p:ph type="body" idx="1"/>
          </p:nvPr>
        </p:nvSpPr>
        <p:spPr>
          <a:xfrm>
            <a:off x="732194" y="2942095"/>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3" y="637022"/>
            <a:ext cx="2684692" cy="238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9" tIns="47400" rIns="94799" bIns="4740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711611294"/>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66</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39990150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67</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78481230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68</a:t>
            </a:fld>
            <a:endParaRPr lang="en-US"/>
          </a:p>
        </p:txBody>
      </p:sp>
      <p:sp>
        <p:nvSpPr>
          <p:cNvPr id="20483" name="Rectangle 2050"/>
          <p:cNvSpPr>
            <a:spLocks noGrp="1" noRot="1" noChangeAspect="1" noChangeArrowheads="1" noTextEdit="1"/>
          </p:cNvSpPr>
          <p:nvPr>
            <p:ph type="sldImg"/>
          </p:nvPr>
        </p:nvSpPr>
        <p:spPr>
          <a:xfrm>
            <a:off x="3762375" y="477838"/>
            <a:ext cx="3113088" cy="2371725"/>
          </a:xfrm>
          <a:ln/>
        </p:spPr>
      </p:sp>
      <p:sp>
        <p:nvSpPr>
          <p:cNvPr id="20484" name="Rectangle 2051"/>
          <p:cNvSpPr>
            <a:spLocks noGrp="1" noChangeArrowheads="1"/>
          </p:cNvSpPr>
          <p:nvPr>
            <p:ph type="body" idx="1"/>
          </p:nvPr>
        </p:nvSpPr>
        <p:spPr>
          <a:xfrm>
            <a:off x="732194" y="2942095"/>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3" y="637022"/>
            <a:ext cx="2684692" cy="238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9" tIns="47400" rIns="94799" bIns="4740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33573723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69</a:t>
            </a:fld>
            <a:endParaRPr lang="en-US"/>
          </a:p>
        </p:txBody>
      </p:sp>
      <p:sp>
        <p:nvSpPr>
          <p:cNvPr id="20483" name="Rectangle 2050"/>
          <p:cNvSpPr>
            <a:spLocks noGrp="1" noRot="1" noChangeAspect="1" noChangeArrowheads="1" noTextEdit="1"/>
          </p:cNvSpPr>
          <p:nvPr>
            <p:ph type="sldImg"/>
          </p:nvPr>
        </p:nvSpPr>
        <p:spPr>
          <a:xfrm>
            <a:off x="3762375" y="477838"/>
            <a:ext cx="3113088" cy="2371725"/>
          </a:xfrm>
          <a:ln/>
        </p:spPr>
      </p:sp>
      <p:sp>
        <p:nvSpPr>
          <p:cNvPr id="20484" name="Rectangle 2051"/>
          <p:cNvSpPr>
            <a:spLocks noGrp="1" noChangeArrowheads="1"/>
          </p:cNvSpPr>
          <p:nvPr>
            <p:ph type="body" idx="1"/>
          </p:nvPr>
        </p:nvSpPr>
        <p:spPr>
          <a:xfrm>
            <a:off x="732194" y="2942095"/>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3" y="637022"/>
            <a:ext cx="2684692" cy="238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9" tIns="47400" rIns="94799" bIns="4740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529547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p:txBody>
          <a:bodyPr/>
          <a:lstStyle/>
          <a:p>
            <a:pPr>
              <a:defRPr/>
            </a:pPr>
            <a:fld id="{A8FA6FE2-4FBB-4954-98EC-AC07C00B321D}" type="slidenum">
              <a:rPr lang="en-US" smtClean="0"/>
              <a:pPr>
                <a:defRPr/>
              </a:pPr>
              <a:t>7</a:t>
            </a:fld>
            <a:endParaRPr lang="en-US"/>
          </a:p>
        </p:txBody>
      </p:sp>
      <p:sp>
        <p:nvSpPr>
          <p:cNvPr id="19459" name="Rectangle 2"/>
          <p:cNvSpPr>
            <a:spLocks noGrp="1" noRot="1" noChangeAspect="1" noChangeArrowheads="1" noTextEdit="1"/>
          </p:cNvSpPr>
          <p:nvPr>
            <p:ph type="sldImg"/>
          </p:nvPr>
        </p:nvSpPr>
        <p:spPr>
          <a:xfrm>
            <a:off x="1076325" y="636588"/>
            <a:ext cx="5218113" cy="3976687"/>
          </a:xfrm>
          <a:ln/>
        </p:spPr>
      </p:sp>
      <p:sp>
        <p:nvSpPr>
          <p:cNvPr id="19460" name="Text Box 3"/>
          <p:cNvSpPr txBox="1">
            <a:spLocks noChangeArrowheads="1"/>
          </p:cNvSpPr>
          <p:nvPr/>
        </p:nvSpPr>
        <p:spPr bwMode="auto">
          <a:xfrm>
            <a:off x="732191" y="5009110"/>
            <a:ext cx="6175126" cy="2308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461963" indent="-231775"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a:latin typeface="Arial" charset="0"/>
              </a:rPr>
              <a:t>Welcome to the LiveMeeting Series: Common Measures with a Texas TWIST</a:t>
            </a:r>
          </a:p>
          <a:p>
            <a:pPr eaLnBrk="1" hangingPunct="1"/>
            <a:r>
              <a:rPr lang="en-US" sz="1200">
                <a:latin typeface="Arial" charset="0"/>
              </a:rPr>
              <a:t>My name is ______________. I’m with the _______________________.</a:t>
            </a:r>
          </a:p>
          <a:p>
            <a:pPr eaLnBrk="1" hangingPunct="1"/>
            <a:endParaRPr lang="en-US" sz="1200">
              <a:latin typeface="Arial" charset="0"/>
            </a:endParaRPr>
          </a:p>
          <a:p>
            <a:pPr eaLnBrk="1" hangingPunct="1"/>
            <a:r>
              <a:rPr lang="en-US" sz="1200">
                <a:latin typeface="Arial" charset="0"/>
              </a:rPr>
              <a:t>To make the training easier to follow, have the following materials:</a:t>
            </a:r>
          </a:p>
          <a:p>
            <a:pPr lvl="1" eaLnBrk="1" hangingPunct="1">
              <a:buClr>
                <a:srgbClr val="FF0000"/>
              </a:buClr>
              <a:buSzPct val="75000"/>
              <a:buFont typeface="Wingdings" pitchFamily="2" charset="2"/>
              <a:buChar char="l"/>
            </a:pPr>
            <a:r>
              <a:rPr lang="en-US" sz="1200">
                <a:latin typeface="Arial" charset="0"/>
              </a:rPr>
              <a:t>Copy of the ppt</a:t>
            </a:r>
          </a:p>
          <a:p>
            <a:pPr lvl="1" eaLnBrk="1" hangingPunct="1">
              <a:buClr>
                <a:srgbClr val="FF0000"/>
              </a:buClr>
              <a:buSzPct val="75000"/>
              <a:buFont typeface="Wingdings" pitchFamily="2" charset="2"/>
              <a:buChar char="l"/>
            </a:pPr>
            <a:r>
              <a:rPr lang="en-US" sz="1200">
                <a:latin typeface="Arial" charset="0"/>
              </a:rPr>
              <a:t>Outline</a:t>
            </a:r>
          </a:p>
          <a:p>
            <a:pPr lvl="1" eaLnBrk="1" hangingPunct="1">
              <a:buClr>
                <a:srgbClr val="FF0000"/>
              </a:buClr>
              <a:buSzPct val="75000"/>
              <a:buFont typeface="Wingdings" pitchFamily="2" charset="2"/>
              <a:buChar char="l"/>
            </a:pPr>
            <a:r>
              <a:rPr lang="en-US" sz="1200">
                <a:latin typeface="Arial" charset="0"/>
              </a:rPr>
              <a:t>Qualifying Services handout</a:t>
            </a:r>
          </a:p>
          <a:p>
            <a:pPr eaLnBrk="1" hangingPunct="1"/>
            <a:r>
              <a:rPr lang="en-US" sz="1200">
                <a:latin typeface="Arial" charset="0"/>
              </a:rPr>
              <a:t>Next Slide...</a:t>
            </a:r>
          </a:p>
          <a:p>
            <a:pPr eaLnBrk="1" hangingPunct="1">
              <a:buFontTx/>
              <a:buChar char="•"/>
            </a:pPr>
            <a:endParaRPr lang="en-US" sz="1200">
              <a:latin typeface="Arial" charset="0"/>
            </a:endParaRPr>
          </a:p>
        </p:txBody>
      </p:sp>
    </p:spTree>
    <p:extLst>
      <p:ext uri="{BB962C8B-B14F-4D97-AF65-F5344CB8AC3E}">
        <p14:creationId xmlns:p14="http://schemas.microsoft.com/office/powerpoint/2010/main" val="24594414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70</a:t>
            </a:fld>
            <a:endParaRPr lang="en-US"/>
          </a:p>
        </p:txBody>
      </p:sp>
      <p:sp>
        <p:nvSpPr>
          <p:cNvPr id="20483" name="Rectangle 2050"/>
          <p:cNvSpPr>
            <a:spLocks noGrp="1" noRot="1" noChangeAspect="1" noChangeArrowheads="1" noTextEdit="1"/>
          </p:cNvSpPr>
          <p:nvPr>
            <p:ph type="sldImg"/>
          </p:nvPr>
        </p:nvSpPr>
        <p:spPr>
          <a:xfrm>
            <a:off x="3762375" y="477838"/>
            <a:ext cx="3113088" cy="2371725"/>
          </a:xfrm>
          <a:ln/>
        </p:spPr>
      </p:sp>
      <p:sp>
        <p:nvSpPr>
          <p:cNvPr id="20484" name="Rectangle 2051"/>
          <p:cNvSpPr>
            <a:spLocks noGrp="1" noChangeArrowheads="1"/>
          </p:cNvSpPr>
          <p:nvPr>
            <p:ph type="body" idx="1"/>
          </p:nvPr>
        </p:nvSpPr>
        <p:spPr>
          <a:xfrm>
            <a:off x="732194" y="2942095"/>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3" y="637022"/>
            <a:ext cx="2684692" cy="238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9" tIns="47400" rIns="94799" bIns="4740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37170213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71</a:t>
            </a:fld>
            <a:endParaRPr lang="en-US"/>
          </a:p>
        </p:txBody>
      </p:sp>
      <p:sp>
        <p:nvSpPr>
          <p:cNvPr id="20483" name="Rectangle 2050"/>
          <p:cNvSpPr>
            <a:spLocks noGrp="1" noRot="1" noChangeAspect="1" noChangeArrowheads="1" noTextEdit="1"/>
          </p:cNvSpPr>
          <p:nvPr>
            <p:ph type="sldImg"/>
          </p:nvPr>
        </p:nvSpPr>
        <p:spPr>
          <a:xfrm>
            <a:off x="3762375" y="477838"/>
            <a:ext cx="3113088" cy="2371725"/>
          </a:xfrm>
          <a:ln/>
        </p:spPr>
      </p:sp>
      <p:sp>
        <p:nvSpPr>
          <p:cNvPr id="20484" name="Rectangle 2051"/>
          <p:cNvSpPr>
            <a:spLocks noGrp="1" noChangeArrowheads="1"/>
          </p:cNvSpPr>
          <p:nvPr>
            <p:ph type="body" idx="1"/>
          </p:nvPr>
        </p:nvSpPr>
        <p:spPr>
          <a:xfrm>
            <a:off x="732194" y="2942095"/>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3" y="637022"/>
            <a:ext cx="2684692" cy="238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9" tIns="47400" rIns="94799" bIns="4740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52105071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72</a:t>
            </a:fld>
            <a:endParaRPr lang="en-US"/>
          </a:p>
        </p:txBody>
      </p:sp>
      <p:sp>
        <p:nvSpPr>
          <p:cNvPr id="20483" name="Rectangle 2050"/>
          <p:cNvSpPr>
            <a:spLocks noGrp="1" noRot="1" noChangeAspect="1" noChangeArrowheads="1" noTextEdit="1"/>
          </p:cNvSpPr>
          <p:nvPr>
            <p:ph type="sldImg"/>
          </p:nvPr>
        </p:nvSpPr>
        <p:spPr>
          <a:xfrm>
            <a:off x="3762375" y="477838"/>
            <a:ext cx="3113088" cy="2371725"/>
          </a:xfrm>
          <a:ln/>
        </p:spPr>
      </p:sp>
      <p:sp>
        <p:nvSpPr>
          <p:cNvPr id="20484" name="Rectangle 2051"/>
          <p:cNvSpPr>
            <a:spLocks noGrp="1" noChangeArrowheads="1"/>
          </p:cNvSpPr>
          <p:nvPr>
            <p:ph type="body" idx="1"/>
          </p:nvPr>
        </p:nvSpPr>
        <p:spPr>
          <a:xfrm>
            <a:off x="732194" y="2942095"/>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3" y="637022"/>
            <a:ext cx="2684692" cy="238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9" tIns="47400" rIns="94799" bIns="4740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300088252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73</a:t>
            </a:fld>
            <a:endParaRPr lang="en-US"/>
          </a:p>
        </p:txBody>
      </p:sp>
      <p:sp>
        <p:nvSpPr>
          <p:cNvPr id="20483" name="Rectangle 2050"/>
          <p:cNvSpPr>
            <a:spLocks noGrp="1" noRot="1" noChangeAspect="1" noChangeArrowheads="1" noTextEdit="1"/>
          </p:cNvSpPr>
          <p:nvPr>
            <p:ph type="sldImg"/>
          </p:nvPr>
        </p:nvSpPr>
        <p:spPr>
          <a:xfrm>
            <a:off x="3762375" y="477838"/>
            <a:ext cx="3113088" cy="2371725"/>
          </a:xfrm>
          <a:ln/>
        </p:spPr>
      </p:sp>
      <p:sp>
        <p:nvSpPr>
          <p:cNvPr id="20484" name="Rectangle 2051"/>
          <p:cNvSpPr>
            <a:spLocks noGrp="1" noChangeArrowheads="1"/>
          </p:cNvSpPr>
          <p:nvPr>
            <p:ph type="body" idx="1"/>
          </p:nvPr>
        </p:nvSpPr>
        <p:spPr>
          <a:xfrm>
            <a:off x="732194" y="2942095"/>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dirty="0"/>
          </a:p>
        </p:txBody>
      </p:sp>
      <p:sp>
        <p:nvSpPr>
          <p:cNvPr id="20485" name="Text Box 2052"/>
          <p:cNvSpPr txBox="1">
            <a:spLocks noChangeArrowheads="1"/>
          </p:cNvSpPr>
          <p:nvPr/>
        </p:nvSpPr>
        <p:spPr bwMode="auto">
          <a:xfrm>
            <a:off x="810763" y="637022"/>
            <a:ext cx="2684692" cy="2383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799" tIns="47400" rIns="94799" bIns="47400"/>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15085864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74</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4241634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8</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1732278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p:txBody>
          <a:bodyPr/>
          <a:lstStyle/>
          <a:p>
            <a:pPr>
              <a:defRPr/>
            </a:pPr>
            <a:fld id="{B111A640-93D4-4FEF-8A08-9C5B741DB276}" type="slidenum">
              <a:rPr lang="en-US" smtClean="0"/>
              <a:pPr>
                <a:defRPr/>
              </a:pPr>
              <a:t>9</a:t>
            </a:fld>
            <a:endParaRPr lang="en-US"/>
          </a:p>
        </p:txBody>
      </p:sp>
      <p:sp>
        <p:nvSpPr>
          <p:cNvPr id="20483" name="Rectangle 2050"/>
          <p:cNvSpPr>
            <a:spLocks noGrp="1" noRot="1" noChangeAspect="1" noChangeArrowheads="1" noTextEdit="1"/>
          </p:cNvSpPr>
          <p:nvPr>
            <p:ph type="sldImg"/>
          </p:nvPr>
        </p:nvSpPr>
        <p:spPr>
          <a:xfrm>
            <a:off x="3763963" y="476250"/>
            <a:ext cx="3113087" cy="2371725"/>
          </a:xfrm>
          <a:ln/>
        </p:spPr>
      </p:sp>
      <p:sp>
        <p:nvSpPr>
          <p:cNvPr id="20484" name="Rectangle 2051"/>
          <p:cNvSpPr>
            <a:spLocks noGrp="1" noChangeArrowheads="1"/>
          </p:cNvSpPr>
          <p:nvPr>
            <p:ph type="body" idx="1"/>
          </p:nvPr>
        </p:nvSpPr>
        <p:spPr>
          <a:xfrm>
            <a:off x="732191" y="2942096"/>
            <a:ext cx="5852495" cy="500910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100000"/>
              </a:spcBef>
              <a:buFont typeface="Wingdings" pitchFamily="2" charset="2"/>
              <a:buNone/>
            </a:pPr>
            <a:endParaRPr lang="en-US"/>
          </a:p>
        </p:txBody>
      </p:sp>
      <p:sp>
        <p:nvSpPr>
          <p:cNvPr id="20485" name="Text Box 2052"/>
          <p:cNvSpPr txBox="1">
            <a:spLocks noChangeArrowheads="1"/>
          </p:cNvSpPr>
          <p:nvPr/>
        </p:nvSpPr>
        <p:spPr bwMode="auto">
          <a:xfrm>
            <a:off x="810762" y="637017"/>
            <a:ext cx="2684692" cy="2383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4814" tIns="47405" rIns="94814" bIns="47405"/>
          <a:lstStyle>
            <a:lvl1pPr defTabSz="922338" eaLnBrk="0" hangingPunct="0">
              <a:defRPr>
                <a:solidFill>
                  <a:schemeClr val="tx1"/>
                </a:solidFill>
                <a:latin typeface="Tahoma" pitchFamily="34" charset="0"/>
                <a:cs typeface="Arial" charset="0"/>
              </a:defRPr>
            </a:lvl1pPr>
            <a:lvl2pPr marL="742950" indent="-285750" defTabSz="922338" eaLnBrk="0" hangingPunct="0">
              <a:defRPr>
                <a:solidFill>
                  <a:schemeClr val="tx1"/>
                </a:solidFill>
                <a:latin typeface="Tahoma" pitchFamily="34" charset="0"/>
                <a:cs typeface="Arial" charset="0"/>
              </a:defRPr>
            </a:lvl2pPr>
            <a:lvl3pPr marL="1143000" indent="-228600" defTabSz="922338" eaLnBrk="0" hangingPunct="0">
              <a:defRPr>
                <a:solidFill>
                  <a:schemeClr val="tx1"/>
                </a:solidFill>
                <a:latin typeface="Tahoma" pitchFamily="34" charset="0"/>
                <a:cs typeface="Arial" charset="0"/>
              </a:defRPr>
            </a:lvl3pPr>
            <a:lvl4pPr marL="1600200" indent="-228600" defTabSz="922338" eaLnBrk="0" hangingPunct="0">
              <a:defRPr>
                <a:solidFill>
                  <a:schemeClr val="tx1"/>
                </a:solidFill>
                <a:latin typeface="Tahoma" pitchFamily="34" charset="0"/>
                <a:cs typeface="Arial" charset="0"/>
              </a:defRPr>
            </a:lvl4pPr>
            <a:lvl5pPr marL="2057400" indent="-228600" defTabSz="922338" eaLnBrk="0" hangingPunct="0">
              <a:defRPr>
                <a:solidFill>
                  <a:schemeClr val="tx1"/>
                </a:solidFill>
                <a:latin typeface="Tahoma" pitchFamily="34" charset="0"/>
                <a:cs typeface="Arial" charset="0"/>
              </a:defRPr>
            </a:lvl5pPr>
            <a:lvl6pPr marL="2514600" indent="-228600" defTabSz="922338" eaLnBrk="0" fontAlgn="base" hangingPunct="0">
              <a:spcBef>
                <a:spcPct val="0"/>
              </a:spcBef>
              <a:spcAft>
                <a:spcPct val="0"/>
              </a:spcAft>
              <a:defRPr>
                <a:solidFill>
                  <a:schemeClr val="tx1"/>
                </a:solidFill>
                <a:latin typeface="Tahoma" pitchFamily="34" charset="0"/>
                <a:cs typeface="Arial" charset="0"/>
              </a:defRPr>
            </a:lvl6pPr>
            <a:lvl7pPr marL="2971800" indent="-228600" defTabSz="922338" eaLnBrk="0" fontAlgn="base" hangingPunct="0">
              <a:spcBef>
                <a:spcPct val="0"/>
              </a:spcBef>
              <a:spcAft>
                <a:spcPct val="0"/>
              </a:spcAft>
              <a:defRPr>
                <a:solidFill>
                  <a:schemeClr val="tx1"/>
                </a:solidFill>
                <a:latin typeface="Tahoma" pitchFamily="34" charset="0"/>
                <a:cs typeface="Arial" charset="0"/>
              </a:defRPr>
            </a:lvl7pPr>
            <a:lvl8pPr marL="3429000" indent="-228600" defTabSz="922338" eaLnBrk="0" fontAlgn="base" hangingPunct="0">
              <a:spcBef>
                <a:spcPct val="0"/>
              </a:spcBef>
              <a:spcAft>
                <a:spcPct val="0"/>
              </a:spcAft>
              <a:defRPr>
                <a:solidFill>
                  <a:schemeClr val="tx1"/>
                </a:solidFill>
                <a:latin typeface="Tahoma" pitchFamily="34" charset="0"/>
                <a:cs typeface="Arial" charset="0"/>
              </a:defRPr>
            </a:lvl8pPr>
            <a:lvl9pPr marL="3886200" indent="-228600" defTabSz="922338"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200" b="1"/>
              <a:t>Why Common Measures?</a:t>
            </a:r>
            <a:r>
              <a:rPr lang="en-US" sz="1200"/>
              <a:t> </a:t>
            </a:r>
          </a:p>
          <a:p>
            <a:pPr eaLnBrk="1" hangingPunct="1">
              <a:buFont typeface="Wingdings" pitchFamily="2" charset="2"/>
              <a:buNone/>
            </a:pPr>
            <a:endParaRPr lang="en-US" sz="1200"/>
          </a:p>
          <a:p>
            <a:pPr eaLnBrk="1" hangingPunct="1">
              <a:buFont typeface="Wingdings" pitchFamily="2" charset="2"/>
              <a:buNone/>
            </a:pPr>
            <a:r>
              <a:rPr lang="en-US" sz="1200"/>
              <a:t>Let’s look at the way things are now. We have program measures, which we are going to  refer to as “silos”. That fits. If you’ve traveled around Texas, you’ve probably seen lots of silos. They are tall cylinder structures which are used to store a variety of dry goods. To keep them dry and </a:t>
            </a:r>
            <a:r>
              <a:rPr lang="en-US" sz="1200" b="1"/>
              <a:t>SEPARATED</a:t>
            </a:r>
            <a:r>
              <a:rPr lang="en-US" sz="1200"/>
              <a:t>.</a:t>
            </a:r>
          </a:p>
        </p:txBody>
      </p:sp>
    </p:spTree>
    <p:extLst>
      <p:ext uri="{BB962C8B-B14F-4D97-AF65-F5344CB8AC3E}">
        <p14:creationId xmlns:p14="http://schemas.microsoft.com/office/powerpoint/2010/main" val="2088648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2000250" cy="7315200"/>
          </a:xfrm>
          <a:prstGeom prst="rect">
            <a:avLst/>
          </a:prstGeom>
          <a:gradFill rotWithShape="1">
            <a:gsLst>
              <a:gs pos="0">
                <a:srgbClr val="0033CC"/>
              </a:gs>
              <a:gs pos="100000">
                <a:srgbClr val="0018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pPr>
              <a:buFontTx/>
              <a:buChar char="•"/>
            </a:pPr>
            <a:endParaRPr lang="en-US"/>
          </a:p>
        </p:txBody>
      </p:sp>
      <p:sp>
        <p:nvSpPr>
          <p:cNvPr id="5" name="Rectangle 8"/>
          <p:cNvSpPr>
            <a:spLocks noChangeArrowheads="1"/>
          </p:cNvSpPr>
          <p:nvPr userDrawn="1"/>
        </p:nvSpPr>
        <p:spPr bwMode="auto">
          <a:xfrm>
            <a:off x="2000250" y="3806613"/>
            <a:ext cx="7600950" cy="3508587"/>
          </a:xfrm>
          <a:prstGeom prst="rect">
            <a:avLst/>
          </a:prstGeom>
          <a:gradFill rotWithShape="1">
            <a:gsLst>
              <a:gs pos="0">
                <a:srgbClr val="FFD8D8">
                  <a:alpha val="0"/>
                </a:srgbClr>
              </a:gs>
              <a:gs pos="100000">
                <a:srgbClr val="FF0000">
                  <a:alpha val="39998"/>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pPr>
              <a:buFontTx/>
              <a:buChar char="•"/>
            </a:pPr>
            <a:endParaRPr lang="en-US"/>
          </a:p>
        </p:txBody>
      </p:sp>
      <p:graphicFrame>
        <p:nvGraphicFramePr>
          <p:cNvPr id="6" name="Object 9"/>
          <p:cNvGraphicFramePr>
            <a:graphicFrameLocks noChangeAspect="1"/>
          </p:cNvGraphicFramePr>
          <p:nvPr userDrawn="1"/>
        </p:nvGraphicFramePr>
        <p:xfrm>
          <a:off x="88345" y="2682240"/>
          <a:ext cx="1831895" cy="1772921"/>
        </p:xfrm>
        <a:graphic>
          <a:graphicData uri="http://schemas.openxmlformats.org/presentationml/2006/ole">
            <mc:AlternateContent xmlns:mc="http://schemas.openxmlformats.org/markup-compatibility/2006">
              <mc:Choice xmlns:v="urn:schemas-microsoft-com:vml" Requires="v">
                <p:oleObj spid="_x0000_s45288" name="Visio" r:id="rId3" imgW="1473915" imgH="1403390" progId="">
                  <p:embed/>
                </p:oleObj>
              </mc:Choice>
              <mc:Fallback>
                <p:oleObj name="Visio" r:id="rId3" imgW="1473915" imgH="1403390" progId="">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45" y="2682240"/>
                        <a:ext cx="1831895" cy="1772921"/>
                      </a:xfrm>
                      <a:prstGeom prst="rect">
                        <a:avLst/>
                      </a:prstGeom>
                      <a:noFill/>
                      <a:ln>
                        <a:noFill/>
                      </a:ln>
                      <a:effectLst/>
                      <a:extLst>
                        <a:ext uri="{909E8E84-426E-40DD-AFC4-6F175D3DCCD1}">
                          <a14:hiddenFill xmlns:a14="http://schemas.microsoft.com/office/drawing/2010/main">
                            <a:gradFill rotWithShape="1">
                              <a:gsLst>
                                <a:gs pos="0">
                                  <a:srgbClr val="0033CC"/>
                                </a:gs>
                                <a:gs pos="100000">
                                  <a:srgbClr val="00185E"/>
                                </a:gs>
                              </a:gsLst>
                              <a:lin ang="54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97378" name="Rectangle 2"/>
          <p:cNvSpPr>
            <a:spLocks noGrp="1" noChangeArrowheads="1"/>
          </p:cNvSpPr>
          <p:nvPr>
            <p:ph type="subTitle" idx="1"/>
          </p:nvPr>
        </p:nvSpPr>
        <p:spPr>
          <a:xfrm>
            <a:off x="4907280" y="3122507"/>
            <a:ext cx="3840480" cy="1943947"/>
          </a:xfrm>
        </p:spPr>
        <p:txBody>
          <a:bodyPr anchor="b"/>
          <a:lstStyle>
            <a:lvl1pPr marL="0" indent="0">
              <a:buFont typeface="Wingdings" pitchFamily="2" charset="2"/>
              <a:buNone/>
              <a:defRPr/>
            </a:lvl1pPr>
          </a:lstStyle>
          <a:p>
            <a:r>
              <a:rPr lang="en-US"/>
              <a:t>Click to edit Master subtitle style</a:t>
            </a:r>
          </a:p>
        </p:txBody>
      </p:sp>
      <p:sp>
        <p:nvSpPr>
          <p:cNvPr id="997382" name="Rectangle 6"/>
          <p:cNvSpPr>
            <a:spLocks noGrp="1" noChangeArrowheads="1"/>
          </p:cNvSpPr>
          <p:nvPr>
            <p:ph type="ctrTitle" sz="quarter"/>
          </p:nvPr>
        </p:nvSpPr>
        <p:spPr>
          <a:xfrm>
            <a:off x="2216944" y="1219200"/>
            <a:ext cx="7144226" cy="1219200"/>
          </a:xfrm>
          <a:noFill/>
        </p:spPr>
        <p:txBody>
          <a:bodyPr anchor="ctr"/>
          <a:lstStyle>
            <a:lvl1pPr algn="ctr">
              <a:defRPr/>
            </a:lvl1pPr>
          </a:lstStyle>
          <a:p>
            <a:r>
              <a:rPr lang="en-US"/>
              <a:t>Click to edit Master title style</a:t>
            </a:r>
          </a:p>
        </p:txBody>
      </p:sp>
      <p:sp>
        <p:nvSpPr>
          <p:cNvPr id="7" name="Rectangle 3"/>
          <p:cNvSpPr>
            <a:spLocks noGrp="1" noChangeArrowheads="1"/>
          </p:cNvSpPr>
          <p:nvPr>
            <p:ph type="dt" sz="quarter" idx="10"/>
          </p:nvPr>
        </p:nvSpPr>
        <p:spPr>
          <a:xfrm>
            <a:off x="2800350" y="6986762"/>
            <a:ext cx="2000250" cy="328438"/>
          </a:xfrm>
        </p:spPr>
        <p:txBody>
          <a:bodyPr/>
          <a:lstStyle>
            <a:lvl1pPr>
              <a:defRPr>
                <a:solidFill>
                  <a:schemeClr val="bg1"/>
                </a:solidFill>
              </a:defRPr>
            </a:lvl1pPr>
          </a:lstStyle>
          <a:p>
            <a:pPr>
              <a:defRPr/>
            </a:pPr>
            <a:fld id="{BB8890F4-F429-4E18-B0F1-AB1677F29BC8}" type="datetime1">
              <a:rPr lang="en-US" smtClean="0"/>
              <a:t>10/11/2016</a:t>
            </a:fld>
            <a:endParaRPr lang="en-US"/>
          </a:p>
        </p:txBody>
      </p:sp>
      <p:sp>
        <p:nvSpPr>
          <p:cNvPr id="8" name="Rectangle 4"/>
          <p:cNvSpPr>
            <a:spLocks noGrp="1" noChangeArrowheads="1"/>
          </p:cNvSpPr>
          <p:nvPr>
            <p:ph type="ftr" sz="quarter" idx="11"/>
          </p:nvPr>
        </p:nvSpPr>
        <p:spPr>
          <a:xfrm>
            <a:off x="5455683" y="6986762"/>
            <a:ext cx="3443764" cy="328438"/>
          </a:xfrm>
        </p:spPr>
        <p:txBody>
          <a:bodyPr/>
          <a:lstStyle>
            <a:lvl1pPr algn="r">
              <a:defRPr/>
            </a:lvl1pPr>
          </a:lstStyle>
          <a:p>
            <a:pPr>
              <a:defRPr/>
            </a:pPr>
            <a:r>
              <a:rPr lang="en-US"/>
              <a:t>DRAFT CONCEPTS &amp; SEMI-APPROXIMATE/GUESSTIMATE #S</a:t>
            </a:r>
          </a:p>
        </p:txBody>
      </p:sp>
      <p:sp>
        <p:nvSpPr>
          <p:cNvPr id="9" name="Rectangle 5"/>
          <p:cNvSpPr>
            <a:spLocks noGrp="1" noChangeArrowheads="1"/>
          </p:cNvSpPr>
          <p:nvPr>
            <p:ph type="sldNum" sz="quarter" idx="12"/>
          </p:nvPr>
        </p:nvSpPr>
        <p:spPr>
          <a:xfrm>
            <a:off x="10002" y="6783493"/>
            <a:ext cx="616744" cy="521547"/>
          </a:xfrm>
        </p:spPr>
        <p:txBody>
          <a:bodyPr anchorCtr="0"/>
          <a:lstStyle>
            <a:lvl1pPr>
              <a:defRPr/>
            </a:lvl1pPr>
          </a:lstStyle>
          <a:p>
            <a:pPr>
              <a:defRPr/>
            </a:pPr>
            <a:fld id="{BC66C4D9-A029-4A23-B818-B082CF5CD63D}" type="slidenum">
              <a:rPr lang="en-US"/>
              <a:pPr>
                <a:defRPr/>
              </a:pPr>
              <a:t>‹#›</a:t>
            </a:fld>
            <a:endParaRPr lang="en-US"/>
          </a:p>
        </p:txBody>
      </p:sp>
    </p:spTree>
    <p:extLst>
      <p:ext uri="{BB962C8B-B14F-4D97-AF65-F5344CB8AC3E}">
        <p14:creationId xmlns:p14="http://schemas.microsoft.com/office/powerpoint/2010/main" val="3740148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1EB7FF4-4361-4242-95E4-BF24FF4CB938}" type="datetime1">
              <a:rPr lang="en-US" smtClean="0"/>
              <a:t>10/11/2016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6" name="Rectangle 6"/>
          <p:cNvSpPr>
            <a:spLocks noGrp="1" noChangeArrowheads="1"/>
          </p:cNvSpPr>
          <p:nvPr>
            <p:ph type="sldNum" sz="quarter" idx="12"/>
          </p:nvPr>
        </p:nvSpPr>
        <p:spPr>
          <a:ln/>
        </p:spPr>
        <p:txBody>
          <a:bodyPr/>
          <a:lstStyle>
            <a:lvl1pPr>
              <a:defRPr/>
            </a:lvl1pPr>
          </a:lstStyle>
          <a:p>
            <a:pPr>
              <a:defRPr/>
            </a:pPr>
            <a:fld id="{56972B9D-9852-4A98-8714-3C62619A3935}" type="slidenum">
              <a:rPr lang="en-US"/>
              <a:pPr>
                <a:defRPr/>
              </a:pPr>
              <a:t>‹#›</a:t>
            </a:fld>
            <a:endParaRPr lang="en-US"/>
          </a:p>
        </p:txBody>
      </p:sp>
    </p:spTree>
    <p:extLst>
      <p:ext uri="{BB962C8B-B14F-4D97-AF65-F5344CB8AC3E}">
        <p14:creationId xmlns:p14="http://schemas.microsoft.com/office/powerpoint/2010/main" val="4277593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0927" y="162560"/>
            <a:ext cx="2180273" cy="633984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80110" y="162560"/>
            <a:ext cx="6380798" cy="633984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0890661F-A0E5-4DD5-AA20-6E02B01C2442}" type="datetime1">
              <a:rPr lang="en-US" smtClean="0"/>
              <a:t>10/11/2016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6" name="Rectangle 6"/>
          <p:cNvSpPr>
            <a:spLocks noGrp="1" noChangeArrowheads="1"/>
          </p:cNvSpPr>
          <p:nvPr>
            <p:ph type="sldNum" sz="quarter" idx="12"/>
          </p:nvPr>
        </p:nvSpPr>
        <p:spPr>
          <a:ln/>
        </p:spPr>
        <p:txBody>
          <a:bodyPr/>
          <a:lstStyle>
            <a:lvl1pPr>
              <a:defRPr/>
            </a:lvl1pPr>
          </a:lstStyle>
          <a:p>
            <a:pPr>
              <a:defRPr/>
            </a:pPr>
            <a:fld id="{B5DC3ACD-FB9A-4075-B6C3-2E635A711945}" type="slidenum">
              <a:rPr lang="en-US"/>
              <a:pPr>
                <a:defRPr/>
              </a:pPr>
              <a:t>‹#›</a:t>
            </a:fld>
            <a:endParaRPr lang="en-US"/>
          </a:p>
        </p:txBody>
      </p:sp>
    </p:spTree>
    <p:extLst>
      <p:ext uri="{BB962C8B-B14F-4D97-AF65-F5344CB8AC3E}">
        <p14:creationId xmlns:p14="http://schemas.microsoft.com/office/powerpoint/2010/main" val="944732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54"/>
            <a:ext cx="8161020" cy="1568027"/>
          </a:xfrm>
        </p:spPr>
        <p:txBody>
          <a:bodyPr/>
          <a:lstStyle/>
          <a:p>
            <a:r>
              <a:rPr lang="en-US"/>
              <a:t>Click to edit Master title style</a:t>
            </a:r>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4796109-D9F8-4ABE-9D13-B21033151DBF}" type="datetime1">
              <a:rPr lang="en-US" smtClean="0">
                <a:solidFill>
                  <a:prstClr val="black">
                    <a:tint val="75000"/>
                  </a:prstClr>
                </a:solidFill>
              </a:rPr>
              <a:t>10/11/2016</a:t>
            </a:fld>
            <a:endParaRPr lang="en-US">
              <a:solidFill>
                <a:prstClr val="black">
                  <a:tint val="75000"/>
                </a:prstClr>
              </a:solidFill>
            </a:endParaRPr>
          </a:p>
        </p:txBody>
      </p:sp>
      <p:sp>
        <p:nvSpPr>
          <p:cNvPr id="5" name="Footer Placeholder 4"/>
          <p:cNvSpPr>
            <a:spLocks noGrp="1"/>
          </p:cNvSpPr>
          <p:nvPr>
            <p:ph type="ftr" sz="quarter" idx="11"/>
          </p:nvPr>
        </p:nvSpPr>
        <p:spPr>
          <a:xfrm>
            <a:off x="3280410" y="6780107"/>
            <a:ext cx="304038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6" name="Slide Number Placeholder 5"/>
          <p:cNvSpPr>
            <a:spLocks noGrp="1"/>
          </p:cNvSpPr>
          <p:nvPr>
            <p:ph type="sldNum" sz="quarter" idx="12"/>
          </p:nvPr>
        </p:nvSpPr>
        <p:spPr>
          <a:xfrm>
            <a:off x="7306636" y="6780107"/>
            <a:ext cx="2240280" cy="389467"/>
          </a:xfrm>
        </p:spPr>
        <p:txBody>
          <a:bodyPr/>
          <a:lstStyle>
            <a:lvl1pPr>
              <a:defRPr sz="2100"/>
            </a:lvl1pPr>
          </a:lstStyle>
          <a:p>
            <a:pPr>
              <a:defRPr/>
            </a:pPr>
            <a:fld id="{9F45679E-D941-419B-A161-DF921F7D278F}"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13962347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75B7C7E8-AB79-4F62-A706-CE19854F3D73}" type="datetime1">
              <a:rPr lang="en-US" smtClean="0">
                <a:solidFill>
                  <a:prstClr val="black">
                    <a:tint val="75000"/>
                  </a:prstClr>
                </a:solidFill>
              </a:rPr>
              <a:t>10/11/2016</a:t>
            </a:fld>
            <a:endParaRPr lang="en-US">
              <a:solidFill>
                <a:prstClr val="black">
                  <a:tint val="75000"/>
                </a:prstClr>
              </a:solidFill>
            </a:endParaRPr>
          </a:p>
        </p:txBody>
      </p:sp>
      <p:sp>
        <p:nvSpPr>
          <p:cNvPr id="5" name="Footer Placeholder 4"/>
          <p:cNvSpPr>
            <a:spLocks noGrp="1"/>
          </p:cNvSpPr>
          <p:nvPr>
            <p:ph type="ftr" sz="quarter" idx="11"/>
          </p:nvPr>
        </p:nvSpPr>
        <p:spPr>
          <a:xfrm>
            <a:off x="373711" y="6907323"/>
            <a:ext cx="6551875" cy="389467"/>
          </a:xfrm>
          <a:prstGeom prst="rect">
            <a:avLst/>
          </a:prstGeom>
        </p:spPr>
        <p:txBody>
          <a:bodyPr/>
          <a:lstStyle>
            <a:lvl1pPr>
              <a:defRPr/>
            </a:lvl1pPr>
          </a:lstStyle>
          <a:p>
            <a:pPr>
              <a:defRPr/>
            </a:pPr>
            <a:r>
              <a:rPr lang="en-US" dirty="0">
                <a:solidFill>
                  <a:prstClr val="black">
                    <a:tint val="75000"/>
                  </a:prstClr>
                </a:solidFill>
              </a:rPr>
              <a:t>DRAFT CONCEPTS &amp; SEMI-APPROXIMATE/GUESSTIMATE #S</a:t>
            </a:r>
          </a:p>
        </p:txBody>
      </p:sp>
      <p:sp>
        <p:nvSpPr>
          <p:cNvPr id="6" name="Slide Number Placeholder 5"/>
          <p:cNvSpPr>
            <a:spLocks noGrp="1"/>
          </p:cNvSpPr>
          <p:nvPr>
            <p:ph type="sldNum" sz="quarter" idx="12"/>
          </p:nvPr>
        </p:nvSpPr>
        <p:spPr>
          <a:xfrm>
            <a:off x="7289939" y="6907323"/>
            <a:ext cx="2240280" cy="389467"/>
          </a:xfrm>
        </p:spPr>
        <p:txBody>
          <a:bodyPr/>
          <a:lstStyle>
            <a:lvl1pPr>
              <a:defRPr sz="1900"/>
            </a:lvl1pPr>
          </a:lstStyle>
          <a:p>
            <a:pPr>
              <a:defRPr/>
            </a:pPr>
            <a:fld id="{924C1D12-ECF9-475F-A353-6257AD2A744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889496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4"/>
            <a:ext cx="8161020" cy="1452880"/>
          </a:xfrm>
        </p:spPr>
        <p:txBody>
          <a:bodyPr anchor="t"/>
          <a:lstStyle>
            <a:lvl1pPr algn="l">
              <a:defRPr sz="4200" b="1" cap="all"/>
            </a:lvl1pPr>
          </a:lstStyle>
          <a:p>
            <a:r>
              <a:rPr lang="en-US"/>
              <a:t>Click to edit Master title style</a:t>
            </a:r>
          </a:p>
        </p:txBody>
      </p:sp>
      <p:sp>
        <p:nvSpPr>
          <p:cNvPr id="3" name="Text Placeholder 2"/>
          <p:cNvSpPr>
            <a:spLocks noGrp="1"/>
          </p:cNvSpPr>
          <p:nvPr>
            <p:ph type="body" idx="1"/>
          </p:nvPr>
        </p:nvSpPr>
        <p:spPr>
          <a:xfrm>
            <a:off x="758429" y="3100495"/>
            <a:ext cx="8161020" cy="1600199"/>
          </a:xfrm>
        </p:spPr>
        <p:txBody>
          <a:bodyPr anchor="b"/>
          <a:lstStyle>
            <a:lvl1pPr marL="0" indent="0">
              <a:buNone/>
              <a:defRPr sz="2100">
                <a:solidFill>
                  <a:schemeClr val="tx1">
                    <a:tint val="75000"/>
                  </a:schemeClr>
                </a:solidFill>
              </a:defRPr>
            </a:lvl1pPr>
            <a:lvl2pPr marL="483306" indent="0">
              <a:buNone/>
              <a:defRPr sz="1900">
                <a:solidFill>
                  <a:schemeClr val="tx1">
                    <a:tint val="75000"/>
                  </a:schemeClr>
                </a:solidFill>
              </a:defRPr>
            </a:lvl2pPr>
            <a:lvl3pPr marL="966612" indent="0">
              <a:buNone/>
              <a:defRPr sz="1700">
                <a:solidFill>
                  <a:schemeClr val="tx1">
                    <a:tint val="75000"/>
                  </a:schemeClr>
                </a:solidFill>
              </a:defRPr>
            </a:lvl3pPr>
            <a:lvl4pPr marL="1449918" indent="0">
              <a:buNone/>
              <a:defRPr sz="1500">
                <a:solidFill>
                  <a:schemeClr val="tx1">
                    <a:tint val="75000"/>
                  </a:schemeClr>
                </a:solidFill>
              </a:defRPr>
            </a:lvl4pPr>
            <a:lvl5pPr marL="1933224" indent="0">
              <a:buNone/>
              <a:defRPr sz="1500">
                <a:solidFill>
                  <a:schemeClr val="tx1">
                    <a:tint val="75000"/>
                  </a:schemeClr>
                </a:solidFill>
              </a:defRPr>
            </a:lvl5pPr>
            <a:lvl6pPr marL="2416531" indent="0">
              <a:buNone/>
              <a:defRPr sz="1500">
                <a:solidFill>
                  <a:schemeClr val="tx1">
                    <a:tint val="75000"/>
                  </a:schemeClr>
                </a:solidFill>
              </a:defRPr>
            </a:lvl6pPr>
            <a:lvl7pPr marL="2899837" indent="0">
              <a:buNone/>
              <a:defRPr sz="1500">
                <a:solidFill>
                  <a:schemeClr val="tx1">
                    <a:tint val="75000"/>
                  </a:schemeClr>
                </a:solidFill>
              </a:defRPr>
            </a:lvl7pPr>
            <a:lvl8pPr marL="3383143" indent="0">
              <a:buNone/>
              <a:defRPr sz="1500">
                <a:solidFill>
                  <a:schemeClr val="tx1">
                    <a:tint val="75000"/>
                  </a:schemeClr>
                </a:solidFill>
              </a:defRPr>
            </a:lvl8pPr>
            <a:lvl9pPr marL="3866449"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4475414-9893-4670-9C2F-F7BD4684ADE8}" type="datetime1">
              <a:rPr lang="en-US" smtClean="0">
                <a:solidFill>
                  <a:prstClr val="black">
                    <a:tint val="75000"/>
                  </a:prstClr>
                </a:solidFill>
              </a:rPr>
              <a:t>10/11/2016</a:t>
            </a:fld>
            <a:endParaRPr lang="en-US">
              <a:solidFill>
                <a:prstClr val="black">
                  <a:tint val="75000"/>
                </a:prstClr>
              </a:solidFill>
            </a:endParaRPr>
          </a:p>
        </p:txBody>
      </p:sp>
      <p:sp>
        <p:nvSpPr>
          <p:cNvPr id="5" name="Footer Placeholder 4"/>
          <p:cNvSpPr>
            <a:spLocks noGrp="1"/>
          </p:cNvSpPr>
          <p:nvPr>
            <p:ph type="ftr" sz="quarter" idx="11"/>
          </p:nvPr>
        </p:nvSpPr>
        <p:spPr>
          <a:xfrm>
            <a:off x="3280410" y="6780107"/>
            <a:ext cx="304038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6" name="Slide Number Placeholder 5"/>
          <p:cNvSpPr>
            <a:spLocks noGrp="1"/>
          </p:cNvSpPr>
          <p:nvPr>
            <p:ph type="sldNum" sz="quarter" idx="12"/>
          </p:nvPr>
        </p:nvSpPr>
        <p:spPr>
          <a:xfrm>
            <a:off x="7281590" y="6780107"/>
            <a:ext cx="2240280" cy="389467"/>
          </a:xfrm>
        </p:spPr>
        <p:txBody>
          <a:bodyPr/>
          <a:lstStyle>
            <a:lvl1pPr>
              <a:defRPr sz="1900"/>
            </a:lvl1pPr>
          </a:lstStyle>
          <a:p>
            <a:pPr>
              <a:defRPr/>
            </a:pPr>
            <a:fld id="{2DA689C4-BDDF-4196-BE9B-A3C1CFE6E0C9}"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91822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6ADF64E-402C-4604-8F67-F2BBD9620DAD}" type="datetime1">
              <a:rPr lang="en-US" smtClean="0">
                <a:solidFill>
                  <a:prstClr val="black">
                    <a:tint val="75000"/>
                  </a:prstClr>
                </a:solidFill>
              </a:rPr>
              <a:t>10/11/2016</a:t>
            </a:fld>
            <a:endParaRPr lang="en-US">
              <a:solidFill>
                <a:prstClr val="black">
                  <a:tint val="75000"/>
                </a:prstClr>
              </a:solidFill>
            </a:endParaRPr>
          </a:p>
        </p:txBody>
      </p:sp>
      <p:sp>
        <p:nvSpPr>
          <p:cNvPr id="6" name="Footer Placeholder 4"/>
          <p:cNvSpPr>
            <a:spLocks noGrp="1"/>
          </p:cNvSpPr>
          <p:nvPr>
            <p:ph type="ftr" sz="quarter" idx="11"/>
          </p:nvPr>
        </p:nvSpPr>
        <p:spPr>
          <a:xfrm>
            <a:off x="3280410" y="6780107"/>
            <a:ext cx="304038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7" name="Slide Number Placeholder 5"/>
          <p:cNvSpPr>
            <a:spLocks noGrp="1"/>
          </p:cNvSpPr>
          <p:nvPr>
            <p:ph type="sldNum" sz="quarter" idx="12"/>
          </p:nvPr>
        </p:nvSpPr>
        <p:spPr>
          <a:xfrm>
            <a:off x="7281590" y="6780107"/>
            <a:ext cx="2240280" cy="389467"/>
          </a:xfrm>
        </p:spPr>
        <p:txBody>
          <a:bodyPr/>
          <a:lstStyle>
            <a:lvl1pPr>
              <a:defRPr sz="1900"/>
            </a:lvl1pPr>
          </a:lstStyle>
          <a:p>
            <a:pPr>
              <a:defRPr/>
            </a:pPr>
            <a:fld id="{64FB6B3A-DF81-4310-8CE1-3730C1558FC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461363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0060" y="1637454"/>
            <a:ext cx="4242197"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4" name="Content Placeholder 3"/>
          <p:cNvSpPr>
            <a:spLocks noGrp="1"/>
          </p:cNvSpPr>
          <p:nvPr>
            <p:ph sz="half" idx="2"/>
          </p:nvPr>
        </p:nvSpPr>
        <p:spPr>
          <a:xfrm>
            <a:off x="480060" y="2319867"/>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7277" y="1637454"/>
            <a:ext cx="4243864"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6" name="Content Placeholder 5"/>
          <p:cNvSpPr>
            <a:spLocks noGrp="1"/>
          </p:cNvSpPr>
          <p:nvPr>
            <p:ph sz="quarter" idx="4"/>
          </p:nvPr>
        </p:nvSpPr>
        <p:spPr>
          <a:xfrm>
            <a:off x="4877277" y="2319867"/>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CD201FE-1B0C-4DD0-89FA-07567F4DDBC9}" type="datetime1">
              <a:rPr lang="en-US" smtClean="0">
                <a:solidFill>
                  <a:prstClr val="black">
                    <a:tint val="75000"/>
                  </a:prstClr>
                </a:solidFill>
              </a:rPr>
              <a:t>10/11/2016</a:t>
            </a:fld>
            <a:endParaRPr lang="en-US">
              <a:solidFill>
                <a:prstClr val="black">
                  <a:tint val="75000"/>
                </a:prstClr>
              </a:solidFill>
            </a:endParaRPr>
          </a:p>
        </p:txBody>
      </p:sp>
      <p:sp>
        <p:nvSpPr>
          <p:cNvPr id="8" name="Footer Placeholder 4"/>
          <p:cNvSpPr>
            <a:spLocks noGrp="1"/>
          </p:cNvSpPr>
          <p:nvPr>
            <p:ph type="ftr" sz="quarter" idx="11"/>
          </p:nvPr>
        </p:nvSpPr>
        <p:spPr>
          <a:xfrm>
            <a:off x="3280410" y="6780107"/>
            <a:ext cx="304038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9" name="Slide Number Placeholder 5"/>
          <p:cNvSpPr>
            <a:spLocks noGrp="1"/>
          </p:cNvSpPr>
          <p:nvPr>
            <p:ph type="sldNum" sz="quarter" idx="12"/>
          </p:nvPr>
        </p:nvSpPr>
        <p:spPr>
          <a:xfrm>
            <a:off x="7323333" y="6780107"/>
            <a:ext cx="2240280" cy="389467"/>
          </a:xfrm>
        </p:spPr>
        <p:txBody>
          <a:bodyPr/>
          <a:lstStyle>
            <a:lvl1pPr>
              <a:defRPr sz="1900"/>
            </a:lvl1pPr>
          </a:lstStyle>
          <a:p>
            <a:pPr>
              <a:defRPr/>
            </a:pPr>
            <a:fld id="{DC3AF01E-2A37-4A85-AA9A-8AFD1AD50285}"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30259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05BA85C-F8B5-490C-B1E4-823199845FFF}" type="datetime1">
              <a:rPr lang="en-US" smtClean="0">
                <a:solidFill>
                  <a:prstClr val="black">
                    <a:tint val="75000"/>
                  </a:prstClr>
                </a:solidFill>
              </a:rPr>
              <a:t>10/11/2016</a:t>
            </a:fld>
            <a:endParaRPr lang="en-US">
              <a:solidFill>
                <a:prstClr val="black">
                  <a:tint val="75000"/>
                </a:prstClr>
              </a:solidFill>
            </a:endParaRPr>
          </a:p>
        </p:txBody>
      </p:sp>
      <p:sp>
        <p:nvSpPr>
          <p:cNvPr id="4" name="Footer Placeholder 4"/>
          <p:cNvSpPr>
            <a:spLocks noGrp="1"/>
          </p:cNvSpPr>
          <p:nvPr>
            <p:ph type="ftr" sz="quarter" idx="11"/>
          </p:nvPr>
        </p:nvSpPr>
        <p:spPr>
          <a:xfrm>
            <a:off x="3280410" y="6780107"/>
            <a:ext cx="304038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5" name="Slide Number Placeholder 5"/>
          <p:cNvSpPr>
            <a:spLocks noGrp="1"/>
          </p:cNvSpPr>
          <p:nvPr>
            <p:ph type="sldNum" sz="quarter" idx="12"/>
          </p:nvPr>
        </p:nvSpPr>
        <p:spPr>
          <a:xfrm>
            <a:off x="7281590" y="6780107"/>
            <a:ext cx="2240280" cy="389467"/>
          </a:xfrm>
        </p:spPr>
        <p:txBody>
          <a:bodyPr/>
          <a:lstStyle>
            <a:lvl1pPr>
              <a:defRPr sz="1900"/>
            </a:lvl1pPr>
          </a:lstStyle>
          <a:p>
            <a:pPr>
              <a:defRPr/>
            </a:pPr>
            <a:fld id="{CC11B576-2C94-4C09-8578-CF984E9CC8F5}"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94980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FAEAD60-AAE7-4B6C-96E6-A45806320D57}" type="datetime1">
              <a:rPr lang="en-US" smtClean="0">
                <a:solidFill>
                  <a:prstClr val="black">
                    <a:tint val="75000"/>
                  </a:prstClr>
                </a:solidFill>
              </a:rPr>
              <a:t>10/11/2016</a:t>
            </a:fld>
            <a:endParaRPr lang="en-US">
              <a:solidFill>
                <a:prstClr val="black">
                  <a:tint val="75000"/>
                </a:prstClr>
              </a:solidFill>
            </a:endParaRPr>
          </a:p>
        </p:txBody>
      </p:sp>
      <p:sp>
        <p:nvSpPr>
          <p:cNvPr id="3" name="Footer Placeholder 4"/>
          <p:cNvSpPr>
            <a:spLocks noGrp="1"/>
          </p:cNvSpPr>
          <p:nvPr>
            <p:ph type="ftr" sz="quarter" idx="11"/>
          </p:nvPr>
        </p:nvSpPr>
        <p:spPr>
          <a:xfrm>
            <a:off x="3280410" y="6780107"/>
            <a:ext cx="304038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4" name="Slide Number Placeholder 5"/>
          <p:cNvSpPr>
            <a:spLocks noGrp="1"/>
          </p:cNvSpPr>
          <p:nvPr>
            <p:ph type="sldNum" sz="quarter" idx="12"/>
          </p:nvPr>
        </p:nvSpPr>
        <p:spPr>
          <a:xfrm>
            <a:off x="7273242" y="6780107"/>
            <a:ext cx="2240280" cy="389467"/>
          </a:xfrm>
        </p:spPr>
        <p:txBody>
          <a:bodyPr/>
          <a:lstStyle>
            <a:lvl1pPr>
              <a:defRPr sz="1900"/>
            </a:lvl1pPr>
          </a:lstStyle>
          <a:p>
            <a:pPr>
              <a:defRPr/>
            </a:pPr>
            <a:fld id="{1CC56430-70C5-4CB9-B81B-86A725FB20F0}"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8582420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1253"/>
            <a:ext cx="3158729" cy="1239520"/>
          </a:xfrm>
        </p:spPr>
        <p:txBody>
          <a:bodyPr anchor="b"/>
          <a:lstStyle>
            <a:lvl1pPr algn="l">
              <a:defRPr sz="2100" b="1"/>
            </a:lvl1pPr>
          </a:lstStyle>
          <a:p>
            <a:r>
              <a:rPr lang="en-US"/>
              <a:t>Click to edit Master title style</a:t>
            </a:r>
          </a:p>
        </p:txBody>
      </p:sp>
      <p:sp>
        <p:nvSpPr>
          <p:cNvPr id="3" name="Content Placeholder 2"/>
          <p:cNvSpPr>
            <a:spLocks noGrp="1"/>
          </p:cNvSpPr>
          <p:nvPr>
            <p:ph idx="1"/>
          </p:nvPr>
        </p:nvSpPr>
        <p:spPr>
          <a:xfrm>
            <a:off x="3753802" y="291254"/>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0060" y="1530774"/>
            <a:ext cx="3158729" cy="5003801"/>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3655108-66DD-4BC8-9CE7-CC8E0A5AAC84}" type="datetime1">
              <a:rPr lang="en-US" smtClean="0">
                <a:solidFill>
                  <a:prstClr val="black">
                    <a:tint val="75000"/>
                  </a:prstClr>
                </a:solidFill>
              </a:rPr>
              <a:t>10/11/2016</a:t>
            </a:fld>
            <a:endParaRPr lang="en-US">
              <a:solidFill>
                <a:prstClr val="black">
                  <a:tint val="75000"/>
                </a:prstClr>
              </a:solidFill>
            </a:endParaRPr>
          </a:p>
        </p:txBody>
      </p:sp>
      <p:sp>
        <p:nvSpPr>
          <p:cNvPr id="6" name="Footer Placeholder 4"/>
          <p:cNvSpPr>
            <a:spLocks noGrp="1"/>
          </p:cNvSpPr>
          <p:nvPr>
            <p:ph type="ftr" sz="quarter" idx="11"/>
          </p:nvPr>
        </p:nvSpPr>
        <p:spPr>
          <a:xfrm>
            <a:off x="3280410" y="6780107"/>
            <a:ext cx="304038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7" name="Slide Number Placeholder 5"/>
          <p:cNvSpPr>
            <a:spLocks noGrp="1"/>
          </p:cNvSpPr>
          <p:nvPr>
            <p:ph type="sldNum" sz="quarter" idx="12"/>
          </p:nvPr>
        </p:nvSpPr>
        <p:spPr>
          <a:xfrm>
            <a:off x="7298288" y="6780107"/>
            <a:ext cx="2240280" cy="389467"/>
          </a:xfrm>
        </p:spPr>
        <p:txBody>
          <a:bodyPr/>
          <a:lstStyle>
            <a:lvl1pPr>
              <a:defRPr sz="1900"/>
            </a:lvl1pPr>
          </a:lstStyle>
          <a:p>
            <a:pPr>
              <a:defRPr/>
            </a:pPr>
            <a:fld id="{2B3C06AB-0309-4263-8403-FEF7B484D3CF}"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89154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89E33ECF-7CDF-4BF3-BB55-FD47336EC7EF}" type="datetime1">
              <a:rPr lang="en-US" smtClean="0"/>
              <a:t>10/11/2016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6" name="Rectangle 6"/>
          <p:cNvSpPr>
            <a:spLocks noGrp="1" noChangeArrowheads="1"/>
          </p:cNvSpPr>
          <p:nvPr>
            <p:ph type="sldNum" sz="quarter" idx="12"/>
          </p:nvPr>
        </p:nvSpPr>
        <p:spPr>
          <a:ln/>
        </p:spPr>
        <p:txBody>
          <a:bodyPr/>
          <a:lstStyle>
            <a:lvl1pPr>
              <a:defRPr/>
            </a:lvl1pPr>
          </a:lstStyle>
          <a:p>
            <a:pPr>
              <a:defRPr/>
            </a:pPr>
            <a:fld id="{485711F3-CEA0-46E8-840F-E0734AD5C005}" type="slidenum">
              <a:rPr lang="en-US"/>
              <a:pPr>
                <a:defRPr/>
              </a:pPr>
              <a:t>‹#›</a:t>
            </a:fld>
            <a:endParaRPr lang="en-US"/>
          </a:p>
        </p:txBody>
      </p:sp>
    </p:spTree>
    <p:extLst>
      <p:ext uri="{BB962C8B-B14F-4D97-AF65-F5344CB8AC3E}">
        <p14:creationId xmlns:p14="http://schemas.microsoft.com/office/powerpoint/2010/main" val="3245181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0"/>
            <a:ext cx="5760720" cy="604521"/>
          </a:xfrm>
        </p:spPr>
        <p:txBody>
          <a:bodyPr anchor="b"/>
          <a:lstStyle>
            <a:lvl1pPr algn="l">
              <a:defRPr sz="2100" b="1"/>
            </a:lvl1pPr>
          </a:lstStyle>
          <a:p>
            <a:r>
              <a:rPr lang="en-US"/>
              <a:t>Click to edit Master title style</a:t>
            </a:r>
          </a:p>
        </p:txBody>
      </p:sp>
      <p:sp>
        <p:nvSpPr>
          <p:cNvPr id="3" name="Picture Placeholder 2"/>
          <p:cNvSpPr>
            <a:spLocks noGrp="1"/>
          </p:cNvSpPr>
          <p:nvPr>
            <p:ph type="pic" idx="1"/>
          </p:nvPr>
        </p:nvSpPr>
        <p:spPr>
          <a:xfrm>
            <a:off x="1881902" y="653627"/>
            <a:ext cx="5760720" cy="4389120"/>
          </a:xfrm>
        </p:spPr>
        <p:txBody>
          <a:bodyPr rtlCol="0">
            <a:normAutofit/>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pPr lvl="0"/>
            <a:endParaRPr lang="en-US" noProof="0"/>
          </a:p>
        </p:txBody>
      </p:sp>
      <p:sp>
        <p:nvSpPr>
          <p:cNvPr id="4" name="Text Placeholder 3"/>
          <p:cNvSpPr>
            <a:spLocks noGrp="1"/>
          </p:cNvSpPr>
          <p:nvPr>
            <p:ph type="body" sz="half" idx="2"/>
          </p:nvPr>
        </p:nvSpPr>
        <p:spPr>
          <a:xfrm>
            <a:off x="1881902" y="5725161"/>
            <a:ext cx="5760720" cy="85851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7D98279-5F39-40D8-BF9A-63F0464DD966}" type="datetime1">
              <a:rPr lang="en-US" smtClean="0">
                <a:solidFill>
                  <a:prstClr val="black">
                    <a:tint val="75000"/>
                  </a:prstClr>
                </a:solidFill>
              </a:rPr>
              <a:t>10/11/2016</a:t>
            </a:fld>
            <a:endParaRPr lang="en-US">
              <a:solidFill>
                <a:prstClr val="black">
                  <a:tint val="75000"/>
                </a:prstClr>
              </a:solidFill>
            </a:endParaRPr>
          </a:p>
        </p:txBody>
      </p:sp>
      <p:sp>
        <p:nvSpPr>
          <p:cNvPr id="6" name="Footer Placeholder 4"/>
          <p:cNvSpPr>
            <a:spLocks noGrp="1"/>
          </p:cNvSpPr>
          <p:nvPr>
            <p:ph type="ftr" sz="quarter" idx="11"/>
          </p:nvPr>
        </p:nvSpPr>
        <p:spPr>
          <a:xfrm>
            <a:off x="3280410" y="6780107"/>
            <a:ext cx="304038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7" name="Slide Number Placeholder 5"/>
          <p:cNvSpPr>
            <a:spLocks noGrp="1"/>
          </p:cNvSpPr>
          <p:nvPr>
            <p:ph type="sldNum" sz="quarter" idx="12"/>
          </p:nvPr>
        </p:nvSpPr>
        <p:spPr>
          <a:xfrm>
            <a:off x="7306636" y="6780107"/>
            <a:ext cx="2240280" cy="389467"/>
          </a:xfrm>
        </p:spPr>
        <p:txBody>
          <a:bodyPr/>
          <a:lstStyle>
            <a:lvl1pPr>
              <a:defRPr sz="1900"/>
            </a:lvl1pPr>
          </a:lstStyle>
          <a:p>
            <a:pPr>
              <a:defRPr/>
            </a:pPr>
            <a:fld id="{0765D42F-8CB8-4AC6-9134-AC73BF03A22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247732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5121334-FDDE-469E-A82F-C8930C3DA086}" type="datetime1">
              <a:rPr lang="en-US" smtClean="0">
                <a:solidFill>
                  <a:prstClr val="black">
                    <a:tint val="75000"/>
                  </a:prstClr>
                </a:solidFill>
              </a:rPr>
              <a:t>10/11/2016</a:t>
            </a:fld>
            <a:endParaRPr lang="en-US">
              <a:solidFill>
                <a:prstClr val="black">
                  <a:tint val="75000"/>
                </a:prstClr>
              </a:solidFill>
            </a:endParaRPr>
          </a:p>
        </p:txBody>
      </p:sp>
      <p:sp>
        <p:nvSpPr>
          <p:cNvPr id="5" name="Footer Placeholder 4"/>
          <p:cNvSpPr>
            <a:spLocks noGrp="1"/>
          </p:cNvSpPr>
          <p:nvPr>
            <p:ph type="ftr" sz="quarter" idx="11"/>
          </p:nvPr>
        </p:nvSpPr>
        <p:spPr>
          <a:xfrm>
            <a:off x="3280410" y="6780107"/>
            <a:ext cx="304038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6" name="Slide Number Placeholder 5"/>
          <p:cNvSpPr>
            <a:spLocks noGrp="1"/>
          </p:cNvSpPr>
          <p:nvPr>
            <p:ph type="sldNum" sz="quarter" idx="12"/>
          </p:nvPr>
        </p:nvSpPr>
        <p:spPr>
          <a:xfrm>
            <a:off x="7298288" y="6780107"/>
            <a:ext cx="2240280" cy="389467"/>
          </a:xfrm>
        </p:spPr>
        <p:txBody>
          <a:bodyPr/>
          <a:lstStyle>
            <a:lvl1pPr>
              <a:defRPr sz="1900"/>
            </a:lvl1pPr>
          </a:lstStyle>
          <a:p>
            <a:pPr>
              <a:defRPr/>
            </a:pPr>
            <a:fld id="{206172CF-47A5-4E71-82C0-34DC08E92BFB}"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314296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48"/>
            <a:ext cx="2160270" cy="62416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0060" y="292948"/>
            <a:ext cx="6320790" cy="6241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EE40211-B72E-420A-9646-F8F23B97DCA4}" type="datetime1">
              <a:rPr lang="en-US" smtClean="0">
                <a:solidFill>
                  <a:prstClr val="black">
                    <a:tint val="75000"/>
                  </a:prstClr>
                </a:solidFill>
              </a:rPr>
              <a:t>10/11/2016</a:t>
            </a:fld>
            <a:endParaRPr lang="en-US">
              <a:solidFill>
                <a:prstClr val="black">
                  <a:tint val="75000"/>
                </a:prstClr>
              </a:solidFill>
            </a:endParaRPr>
          </a:p>
        </p:txBody>
      </p:sp>
      <p:sp>
        <p:nvSpPr>
          <p:cNvPr id="5" name="Footer Placeholder 4"/>
          <p:cNvSpPr>
            <a:spLocks noGrp="1"/>
          </p:cNvSpPr>
          <p:nvPr>
            <p:ph type="ftr" sz="quarter" idx="11"/>
          </p:nvPr>
        </p:nvSpPr>
        <p:spPr>
          <a:xfrm>
            <a:off x="3280410" y="6780107"/>
            <a:ext cx="3040380" cy="389467"/>
          </a:xfrm>
          <a:prstGeom prst="rect">
            <a:avLst/>
          </a:prstGeom>
        </p:spPr>
        <p:txBody>
          <a:bodyPr/>
          <a:lstStyle>
            <a:lvl1pPr>
              <a:defRPr/>
            </a:lvl1pPr>
          </a:lstStyle>
          <a:p>
            <a:pPr>
              <a:defRPr/>
            </a:pPr>
            <a:r>
              <a:rPr lang="en-US">
                <a:solidFill>
                  <a:prstClr val="black">
                    <a:tint val="75000"/>
                  </a:prstClr>
                </a:solidFill>
              </a:rPr>
              <a:t>DRAFT CONCEPTS &amp; SEMI-APPROXIMATE/GUESSTIMATE #S</a:t>
            </a:r>
          </a:p>
        </p:txBody>
      </p:sp>
      <p:sp>
        <p:nvSpPr>
          <p:cNvPr id="6" name="Slide Number Placeholder 5"/>
          <p:cNvSpPr>
            <a:spLocks noGrp="1"/>
          </p:cNvSpPr>
          <p:nvPr>
            <p:ph type="sldNum" sz="quarter" idx="12"/>
          </p:nvPr>
        </p:nvSpPr>
        <p:spPr>
          <a:xfrm>
            <a:off x="7298288" y="6780107"/>
            <a:ext cx="2240280" cy="389467"/>
          </a:xfrm>
        </p:spPr>
        <p:txBody>
          <a:bodyPr/>
          <a:lstStyle>
            <a:lvl1pPr>
              <a:defRPr sz="1900"/>
            </a:lvl1pPr>
          </a:lstStyle>
          <a:p>
            <a:pPr>
              <a:defRPr/>
            </a:pPr>
            <a:fld id="{7F90B875-2207-4426-A2AC-50836AA844A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394733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20040" y="243840"/>
            <a:ext cx="7520940" cy="1137920"/>
          </a:xfrm>
          <a:prstGeom prst="rect">
            <a:avLst/>
          </a:prstGeom>
        </p:spPr>
        <p:txBody>
          <a:bodyPr/>
          <a:lstStyle/>
          <a:p>
            <a:r>
              <a:rPr lang="en-US"/>
              <a:t>Click to edit Master title style</a:t>
            </a:r>
          </a:p>
        </p:txBody>
      </p:sp>
      <p:sp>
        <p:nvSpPr>
          <p:cNvPr id="3" name="Chart Placeholder 2"/>
          <p:cNvSpPr>
            <a:spLocks noGrp="1"/>
          </p:cNvSpPr>
          <p:nvPr>
            <p:ph type="chart" idx="1"/>
          </p:nvPr>
        </p:nvSpPr>
        <p:spPr>
          <a:xfrm>
            <a:off x="720090" y="1788160"/>
            <a:ext cx="8161020" cy="5039360"/>
          </a:xfrm>
          <a:prstGeom prst="rect">
            <a:avLst/>
          </a:prstGeom>
        </p:spPr>
        <p:txBody>
          <a:bodyPr/>
          <a:lstStyle/>
          <a:p>
            <a:pPr lvl="0"/>
            <a:endParaRPr lang="en-US" noProof="0"/>
          </a:p>
        </p:txBody>
      </p:sp>
    </p:spTree>
    <p:extLst>
      <p:ext uri="{BB962C8B-B14F-4D97-AF65-F5344CB8AC3E}">
        <p14:creationId xmlns:p14="http://schemas.microsoft.com/office/powerpoint/2010/main" val="2676970599"/>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54"/>
            <a:ext cx="8161020" cy="1568027"/>
          </a:xfrm>
        </p:spPr>
        <p:txBody>
          <a:bodyPr/>
          <a:lstStyle/>
          <a:p>
            <a:r>
              <a:rPr lang="en-US"/>
              <a:t>Click to edit Master title style</a:t>
            </a:r>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126ADF-5FC1-4F11-8456-E251A727DD09}" type="datetime1">
              <a:rPr lang="en-US" smtClean="0"/>
              <a:t>10/11/2016</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3520131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31F631-7D52-47EB-A456-3AEDB5E5421D}" type="datetime1">
              <a:rPr lang="en-US" smtClean="0"/>
              <a:t>10/11/2016</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33716128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4"/>
            <a:ext cx="8161020" cy="1452880"/>
          </a:xfrm>
        </p:spPr>
        <p:txBody>
          <a:bodyPr anchor="t"/>
          <a:lstStyle>
            <a:lvl1pPr algn="l">
              <a:defRPr sz="4200" b="1" cap="all"/>
            </a:lvl1pPr>
          </a:lstStyle>
          <a:p>
            <a:r>
              <a:rPr lang="en-US"/>
              <a:t>Click to edit Master title style</a:t>
            </a:r>
          </a:p>
        </p:txBody>
      </p:sp>
      <p:sp>
        <p:nvSpPr>
          <p:cNvPr id="3" name="Text Placeholder 2"/>
          <p:cNvSpPr>
            <a:spLocks noGrp="1"/>
          </p:cNvSpPr>
          <p:nvPr>
            <p:ph type="body" idx="1"/>
          </p:nvPr>
        </p:nvSpPr>
        <p:spPr>
          <a:xfrm>
            <a:off x="758429" y="3100495"/>
            <a:ext cx="8161020" cy="1600199"/>
          </a:xfrm>
        </p:spPr>
        <p:txBody>
          <a:bodyPr anchor="b"/>
          <a:lstStyle>
            <a:lvl1pPr marL="0" indent="0">
              <a:buNone/>
              <a:defRPr sz="2100">
                <a:solidFill>
                  <a:schemeClr val="tx1">
                    <a:tint val="75000"/>
                  </a:schemeClr>
                </a:solidFill>
              </a:defRPr>
            </a:lvl1pPr>
            <a:lvl2pPr marL="483306" indent="0">
              <a:buNone/>
              <a:defRPr sz="1900">
                <a:solidFill>
                  <a:schemeClr val="tx1">
                    <a:tint val="75000"/>
                  </a:schemeClr>
                </a:solidFill>
              </a:defRPr>
            </a:lvl2pPr>
            <a:lvl3pPr marL="966612" indent="0">
              <a:buNone/>
              <a:defRPr sz="1700">
                <a:solidFill>
                  <a:schemeClr val="tx1">
                    <a:tint val="75000"/>
                  </a:schemeClr>
                </a:solidFill>
              </a:defRPr>
            </a:lvl3pPr>
            <a:lvl4pPr marL="1449918" indent="0">
              <a:buNone/>
              <a:defRPr sz="1500">
                <a:solidFill>
                  <a:schemeClr val="tx1">
                    <a:tint val="75000"/>
                  </a:schemeClr>
                </a:solidFill>
              </a:defRPr>
            </a:lvl4pPr>
            <a:lvl5pPr marL="1933224" indent="0">
              <a:buNone/>
              <a:defRPr sz="1500">
                <a:solidFill>
                  <a:schemeClr val="tx1">
                    <a:tint val="75000"/>
                  </a:schemeClr>
                </a:solidFill>
              </a:defRPr>
            </a:lvl5pPr>
            <a:lvl6pPr marL="2416531" indent="0">
              <a:buNone/>
              <a:defRPr sz="1500">
                <a:solidFill>
                  <a:schemeClr val="tx1">
                    <a:tint val="75000"/>
                  </a:schemeClr>
                </a:solidFill>
              </a:defRPr>
            </a:lvl6pPr>
            <a:lvl7pPr marL="2899837" indent="0">
              <a:buNone/>
              <a:defRPr sz="1500">
                <a:solidFill>
                  <a:schemeClr val="tx1">
                    <a:tint val="75000"/>
                  </a:schemeClr>
                </a:solidFill>
              </a:defRPr>
            </a:lvl7pPr>
            <a:lvl8pPr marL="3383143" indent="0">
              <a:buNone/>
              <a:defRPr sz="1500">
                <a:solidFill>
                  <a:schemeClr val="tx1">
                    <a:tint val="75000"/>
                  </a:schemeClr>
                </a:solidFill>
              </a:defRPr>
            </a:lvl8pPr>
            <a:lvl9pPr marL="3866449"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D14F68-295F-4B0B-928D-602ABCCE0075}" type="datetime1">
              <a:rPr lang="en-US" smtClean="0"/>
              <a:t>10/11/2016</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4123891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7C9D04-1D7A-48DD-ABDF-CBDA3D324917}" type="datetime1">
              <a:rPr lang="en-US" smtClean="0"/>
              <a:t>10/11/2016</a:t>
            </a:fld>
            <a:endParaRPr lang="en-US"/>
          </a:p>
        </p:txBody>
      </p:sp>
      <p:sp>
        <p:nvSpPr>
          <p:cNvPr id="6" name="Footer Placeholder 5"/>
          <p:cNvSpPr>
            <a:spLocks noGrp="1"/>
          </p:cNvSpPr>
          <p:nvPr>
            <p:ph type="ftr" sz="quarter" idx="11"/>
          </p:nvPr>
        </p:nvSpPr>
        <p:spPr/>
        <p:txBody>
          <a:bodyPr/>
          <a:lstStyle/>
          <a:p>
            <a:r>
              <a:rPr lang="en-US"/>
              <a:t>DRAFT CONCEPTS &amp; SEMI-APPROXIMATE/GUESSTIMATE #S</a:t>
            </a:r>
          </a:p>
        </p:txBody>
      </p:sp>
      <p:sp>
        <p:nvSpPr>
          <p:cNvPr id="7" name="Slide Number Placeholder 6"/>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7372504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0060" y="1637454"/>
            <a:ext cx="4242197"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4" name="Content Placeholder 3"/>
          <p:cNvSpPr>
            <a:spLocks noGrp="1"/>
          </p:cNvSpPr>
          <p:nvPr>
            <p:ph sz="half" idx="2"/>
          </p:nvPr>
        </p:nvSpPr>
        <p:spPr>
          <a:xfrm>
            <a:off x="480060" y="2319867"/>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7277" y="1637454"/>
            <a:ext cx="4243864"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6" name="Content Placeholder 5"/>
          <p:cNvSpPr>
            <a:spLocks noGrp="1"/>
          </p:cNvSpPr>
          <p:nvPr>
            <p:ph sz="quarter" idx="4"/>
          </p:nvPr>
        </p:nvSpPr>
        <p:spPr>
          <a:xfrm>
            <a:off x="4877277" y="2319867"/>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19D4E1-AFC8-487B-A6D2-9EC1C55C7BD1}" type="datetime1">
              <a:rPr lang="en-US" smtClean="0"/>
              <a:t>10/11/2016</a:t>
            </a:fld>
            <a:endParaRPr lang="en-US"/>
          </a:p>
        </p:txBody>
      </p:sp>
      <p:sp>
        <p:nvSpPr>
          <p:cNvPr id="8" name="Footer Placeholder 7"/>
          <p:cNvSpPr>
            <a:spLocks noGrp="1"/>
          </p:cNvSpPr>
          <p:nvPr>
            <p:ph type="ftr" sz="quarter" idx="11"/>
          </p:nvPr>
        </p:nvSpPr>
        <p:spPr/>
        <p:txBody>
          <a:bodyPr/>
          <a:lstStyle/>
          <a:p>
            <a:r>
              <a:rPr lang="en-US"/>
              <a:t>DRAFT CONCEPTS &amp; SEMI-APPROXIMATE/GUESSTIMATE #S</a:t>
            </a:r>
          </a:p>
        </p:txBody>
      </p:sp>
      <p:sp>
        <p:nvSpPr>
          <p:cNvPr id="9" name="Slide Number Placeholder 8"/>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23458291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456F6E-56E5-41E5-8FF4-405A9237D3FC}" type="datetime1">
              <a:rPr lang="en-US" smtClean="0"/>
              <a:t>10/11/2016</a:t>
            </a:fld>
            <a:endParaRPr lang="en-US"/>
          </a:p>
        </p:txBody>
      </p:sp>
      <p:sp>
        <p:nvSpPr>
          <p:cNvPr id="4" name="Footer Placeholder 3"/>
          <p:cNvSpPr>
            <a:spLocks noGrp="1"/>
          </p:cNvSpPr>
          <p:nvPr>
            <p:ph type="ftr" sz="quarter" idx="11"/>
          </p:nvPr>
        </p:nvSpPr>
        <p:spPr/>
        <p:txBody>
          <a:bodyPr/>
          <a:lstStyle/>
          <a:p>
            <a:r>
              <a:rPr lang="en-US"/>
              <a:t>DRAFT CONCEPTS &amp; SEMI-APPROXIMATE/GUESSTIMATE #S</a:t>
            </a:r>
          </a:p>
        </p:txBody>
      </p:sp>
      <p:sp>
        <p:nvSpPr>
          <p:cNvPr id="5" name="Slide Number Placeholder 4"/>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165897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4"/>
            <a:ext cx="8161020" cy="1452880"/>
          </a:xfrm>
        </p:spPr>
        <p:txBody>
          <a:bodyPr anchor="t"/>
          <a:lstStyle>
            <a:lvl1pPr algn="l">
              <a:defRPr sz="4200" b="1" cap="all"/>
            </a:lvl1pPr>
          </a:lstStyle>
          <a:p>
            <a:r>
              <a:rPr lang="en-US"/>
              <a:t>Click to edit Master title style</a:t>
            </a:r>
          </a:p>
        </p:txBody>
      </p:sp>
      <p:sp>
        <p:nvSpPr>
          <p:cNvPr id="3" name="Text Placeholder 2"/>
          <p:cNvSpPr>
            <a:spLocks noGrp="1"/>
          </p:cNvSpPr>
          <p:nvPr>
            <p:ph type="body" idx="1"/>
          </p:nvPr>
        </p:nvSpPr>
        <p:spPr>
          <a:xfrm>
            <a:off x="758429" y="3100495"/>
            <a:ext cx="8161020" cy="1600199"/>
          </a:xfrm>
        </p:spPr>
        <p:txBody>
          <a:bodyPr anchor="b"/>
          <a:lstStyle>
            <a:lvl1pPr marL="0" indent="0">
              <a:buNone/>
              <a:defRPr sz="2100"/>
            </a:lvl1pPr>
            <a:lvl2pPr marL="483306" indent="0">
              <a:buNone/>
              <a:defRPr sz="1900"/>
            </a:lvl2pPr>
            <a:lvl3pPr marL="966612" indent="0">
              <a:buNone/>
              <a:defRPr sz="1700"/>
            </a:lvl3pPr>
            <a:lvl4pPr marL="1449918" indent="0">
              <a:buNone/>
              <a:defRPr sz="1500"/>
            </a:lvl4pPr>
            <a:lvl5pPr marL="1933224" indent="0">
              <a:buNone/>
              <a:defRPr sz="1500"/>
            </a:lvl5pPr>
            <a:lvl6pPr marL="2416531" indent="0">
              <a:buNone/>
              <a:defRPr sz="1500"/>
            </a:lvl6pPr>
            <a:lvl7pPr marL="2899837" indent="0">
              <a:buNone/>
              <a:defRPr sz="1500"/>
            </a:lvl7pPr>
            <a:lvl8pPr marL="3383143" indent="0">
              <a:buNone/>
              <a:defRPr sz="1500"/>
            </a:lvl8pPr>
            <a:lvl9pPr marL="3866449" indent="0">
              <a:buNone/>
              <a:defRPr sz="15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75E108C-87D3-4F38-98DA-C6B24BB43720}" type="datetime1">
              <a:rPr lang="en-US" smtClean="0"/>
              <a:t>10/11/2016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6" name="Rectangle 6"/>
          <p:cNvSpPr>
            <a:spLocks noGrp="1" noChangeArrowheads="1"/>
          </p:cNvSpPr>
          <p:nvPr>
            <p:ph type="sldNum" sz="quarter" idx="12"/>
          </p:nvPr>
        </p:nvSpPr>
        <p:spPr>
          <a:ln/>
        </p:spPr>
        <p:txBody>
          <a:bodyPr/>
          <a:lstStyle>
            <a:lvl1pPr>
              <a:defRPr/>
            </a:lvl1pPr>
          </a:lstStyle>
          <a:p>
            <a:pPr>
              <a:defRPr/>
            </a:pPr>
            <a:fld id="{ED0C550A-DBD8-4A0B-8B56-79436843C8DE}" type="slidenum">
              <a:rPr lang="en-US"/>
              <a:pPr>
                <a:defRPr/>
              </a:pPr>
              <a:t>‹#›</a:t>
            </a:fld>
            <a:endParaRPr lang="en-US"/>
          </a:p>
        </p:txBody>
      </p:sp>
    </p:spTree>
    <p:extLst>
      <p:ext uri="{BB962C8B-B14F-4D97-AF65-F5344CB8AC3E}">
        <p14:creationId xmlns:p14="http://schemas.microsoft.com/office/powerpoint/2010/main" val="22186638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5F3F37-AB0A-4062-BA98-7DC5AFA66558}" type="datetime1">
              <a:rPr lang="en-US" smtClean="0"/>
              <a:t>10/11/2016</a:t>
            </a:fld>
            <a:endParaRPr lang="en-US"/>
          </a:p>
        </p:txBody>
      </p:sp>
      <p:sp>
        <p:nvSpPr>
          <p:cNvPr id="3" name="Footer Placeholder 2"/>
          <p:cNvSpPr>
            <a:spLocks noGrp="1"/>
          </p:cNvSpPr>
          <p:nvPr>
            <p:ph type="ftr" sz="quarter" idx="11"/>
          </p:nvPr>
        </p:nvSpPr>
        <p:spPr/>
        <p:txBody>
          <a:bodyPr/>
          <a:lstStyle/>
          <a:p>
            <a:r>
              <a:rPr lang="en-US"/>
              <a:t>DRAFT CONCEPTS &amp; SEMI-APPROXIMATE/GUESSTIMATE #S</a:t>
            </a:r>
          </a:p>
        </p:txBody>
      </p:sp>
      <p:sp>
        <p:nvSpPr>
          <p:cNvPr id="4" name="Slide Number Placeholder 3"/>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8467775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1253"/>
            <a:ext cx="3158729" cy="1239520"/>
          </a:xfrm>
        </p:spPr>
        <p:txBody>
          <a:bodyPr anchor="b"/>
          <a:lstStyle>
            <a:lvl1pPr algn="l">
              <a:defRPr sz="2100" b="1"/>
            </a:lvl1pPr>
          </a:lstStyle>
          <a:p>
            <a:r>
              <a:rPr lang="en-US"/>
              <a:t>Click to edit Master title style</a:t>
            </a:r>
          </a:p>
        </p:txBody>
      </p:sp>
      <p:sp>
        <p:nvSpPr>
          <p:cNvPr id="3" name="Content Placeholder 2"/>
          <p:cNvSpPr>
            <a:spLocks noGrp="1"/>
          </p:cNvSpPr>
          <p:nvPr>
            <p:ph idx="1"/>
          </p:nvPr>
        </p:nvSpPr>
        <p:spPr>
          <a:xfrm>
            <a:off x="3753802" y="291254"/>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0060" y="1530774"/>
            <a:ext cx="3158729" cy="5003801"/>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78B638-E293-42F6-99A3-643CEDF16EDE}" type="datetime1">
              <a:rPr lang="en-US" smtClean="0"/>
              <a:t>10/11/2016</a:t>
            </a:fld>
            <a:endParaRPr lang="en-US"/>
          </a:p>
        </p:txBody>
      </p:sp>
      <p:sp>
        <p:nvSpPr>
          <p:cNvPr id="6" name="Footer Placeholder 5"/>
          <p:cNvSpPr>
            <a:spLocks noGrp="1"/>
          </p:cNvSpPr>
          <p:nvPr>
            <p:ph type="ftr" sz="quarter" idx="11"/>
          </p:nvPr>
        </p:nvSpPr>
        <p:spPr/>
        <p:txBody>
          <a:bodyPr/>
          <a:lstStyle/>
          <a:p>
            <a:r>
              <a:rPr lang="en-US"/>
              <a:t>DRAFT CONCEPTS &amp; SEMI-APPROXIMATE/GUESSTIMATE #S</a:t>
            </a:r>
          </a:p>
        </p:txBody>
      </p:sp>
      <p:sp>
        <p:nvSpPr>
          <p:cNvPr id="7" name="Slide Number Placeholder 6"/>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41208375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0"/>
            <a:ext cx="5760720" cy="604521"/>
          </a:xfrm>
        </p:spPr>
        <p:txBody>
          <a:bodyPr anchor="b"/>
          <a:lstStyle>
            <a:lvl1pPr algn="l">
              <a:defRPr sz="2100" b="1"/>
            </a:lvl1pPr>
          </a:lstStyle>
          <a:p>
            <a:r>
              <a:rPr lang="en-US"/>
              <a:t>Click to edit Master title style</a:t>
            </a:r>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endParaRPr lang="en-US"/>
          </a:p>
        </p:txBody>
      </p:sp>
      <p:sp>
        <p:nvSpPr>
          <p:cNvPr id="4" name="Text Placeholder 3"/>
          <p:cNvSpPr>
            <a:spLocks noGrp="1"/>
          </p:cNvSpPr>
          <p:nvPr>
            <p:ph type="body" sz="half" idx="2"/>
          </p:nvPr>
        </p:nvSpPr>
        <p:spPr>
          <a:xfrm>
            <a:off x="1881902" y="5725161"/>
            <a:ext cx="5760720" cy="85851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70984-411B-41A1-B264-72A41CB5ACCB}" type="datetime1">
              <a:rPr lang="en-US" smtClean="0"/>
              <a:t>10/11/2016</a:t>
            </a:fld>
            <a:endParaRPr lang="en-US"/>
          </a:p>
        </p:txBody>
      </p:sp>
      <p:sp>
        <p:nvSpPr>
          <p:cNvPr id="6" name="Footer Placeholder 5"/>
          <p:cNvSpPr>
            <a:spLocks noGrp="1"/>
          </p:cNvSpPr>
          <p:nvPr>
            <p:ph type="ftr" sz="quarter" idx="11"/>
          </p:nvPr>
        </p:nvSpPr>
        <p:spPr/>
        <p:txBody>
          <a:bodyPr/>
          <a:lstStyle/>
          <a:p>
            <a:r>
              <a:rPr lang="en-US"/>
              <a:t>DRAFT CONCEPTS &amp; SEMI-APPROXIMATE/GUESSTIMATE #S</a:t>
            </a:r>
          </a:p>
        </p:txBody>
      </p:sp>
      <p:sp>
        <p:nvSpPr>
          <p:cNvPr id="7" name="Slide Number Placeholder 6"/>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21123177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438987-3DAC-426A-88E9-10B6E6DF645D}" type="datetime1">
              <a:rPr lang="en-US" smtClean="0"/>
              <a:t>10/11/2016</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7503574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48"/>
            <a:ext cx="2160270" cy="62416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0060" y="292948"/>
            <a:ext cx="6320790" cy="6241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40C9A2-15BE-4CD5-8C56-74924B82A2A8}" type="datetime1">
              <a:rPr lang="en-US" smtClean="0"/>
              <a:t>10/11/2016</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37022227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062415-60EA-4221-932C-A3D74344272C}" type="datetime1">
              <a:rPr lang="en-US" smtClean="0"/>
              <a:t>10/11/2016</a:t>
            </a:fld>
            <a:endParaRPr lang="en-US"/>
          </a:p>
        </p:txBody>
      </p:sp>
      <p:sp>
        <p:nvSpPr>
          <p:cNvPr id="4" name="Footer Placeholder 3"/>
          <p:cNvSpPr>
            <a:spLocks noGrp="1"/>
          </p:cNvSpPr>
          <p:nvPr>
            <p:ph type="ftr" sz="quarter" idx="11"/>
          </p:nvPr>
        </p:nvSpPr>
        <p:spPr/>
        <p:txBody>
          <a:bodyPr/>
          <a:lstStyle/>
          <a:p>
            <a:r>
              <a:rPr lang="en-US"/>
              <a:t>DRAFT CONCEPTS &amp; SEMI-APPROXIMATE/GUESSTIMATE #S</a:t>
            </a:r>
          </a:p>
        </p:txBody>
      </p:sp>
      <p:sp>
        <p:nvSpPr>
          <p:cNvPr id="5" name="Slide Number Placeholder 4"/>
          <p:cNvSpPr>
            <a:spLocks noGrp="1"/>
          </p:cNvSpPr>
          <p:nvPr>
            <p:ph type="sldNum" sz="quarter" idx="12"/>
          </p:nvPr>
        </p:nvSpPr>
        <p:spPr/>
        <p:txBody>
          <a:bodyPr/>
          <a:lstStyle/>
          <a:p>
            <a:fld id="{B830A5BB-D573-4D02-8734-09E6B63F271C}" type="slidenum">
              <a:rPr lang="en-US" smtClean="0"/>
              <a:t>‹#›</a:t>
            </a:fld>
            <a:endParaRPr lang="en-US"/>
          </a:p>
        </p:txBody>
      </p:sp>
    </p:spTree>
    <p:extLst>
      <p:ext uri="{BB962C8B-B14F-4D97-AF65-F5344CB8AC3E}">
        <p14:creationId xmlns:p14="http://schemas.microsoft.com/office/powerpoint/2010/main" val="42697190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54"/>
            <a:ext cx="8161020" cy="1568027"/>
          </a:xfrm>
        </p:spPr>
        <p:txBody>
          <a:bodyPr/>
          <a:lstStyle/>
          <a:p>
            <a:r>
              <a:rPr lang="en-US"/>
              <a:t>Click to edit Master title style</a:t>
            </a:r>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C2F3564-9B54-4BF1-A9F8-D8FF533386DA}" type="datetime1">
              <a:rPr lang="en-US" smtClean="0"/>
              <a:t>10/11/2016</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12868754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B477A3-8986-4A52-814F-AF62A475D3F7}" type="datetime1">
              <a:rPr lang="en-US" smtClean="0"/>
              <a:t>10/11/2016</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34806754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4"/>
            <a:ext cx="8161020" cy="1452880"/>
          </a:xfrm>
        </p:spPr>
        <p:txBody>
          <a:bodyPr anchor="t"/>
          <a:lstStyle>
            <a:lvl1pPr algn="l">
              <a:defRPr sz="4200" b="1" cap="all"/>
            </a:lvl1pPr>
          </a:lstStyle>
          <a:p>
            <a:r>
              <a:rPr lang="en-US"/>
              <a:t>Click to edit Master title style</a:t>
            </a:r>
          </a:p>
        </p:txBody>
      </p:sp>
      <p:sp>
        <p:nvSpPr>
          <p:cNvPr id="3" name="Text Placeholder 2"/>
          <p:cNvSpPr>
            <a:spLocks noGrp="1"/>
          </p:cNvSpPr>
          <p:nvPr>
            <p:ph type="body" idx="1"/>
          </p:nvPr>
        </p:nvSpPr>
        <p:spPr>
          <a:xfrm>
            <a:off x="758429" y="3100495"/>
            <a:ext cx="8161020" cy="1600199"/>
          </a:xfrm>
        </p:spPr>
        <p:txBody>
          <a:bodyPr anchor="b"/>
          <a:lstStyle>
            <a:lvl1pPr marL="0" indent="0">
              <a:buNone/>
              <a:defRPr sz="2100">
                <a:solidFill>
                  <a:schemeClr val="tx1">
                    <a:tint val="75000"/>
                  </a:schemeClr>
                </a:solidFill>
              </a:defRPr>
            </a:lvl1pPr>
            <a:lvl2pPr marL="483306" indent="0">
              <a:buNone/>
              <a:defRPr sz="1900">
                <a:solidFill>
                  <a:schemeClr val="tx1">
                    <a:tint val="75000"/>
                  </a:schemeClr>
                </a:solidFill>
              </a:defRPr>
            </a:lvl2pPr>
            <a:lvl3pPr marL="966612" indent="0">
              <a:buNone/>
              <a:defRPr sz="1700">
                <a:solidFill>
                  <a:schemeClr val="tx1">
                    <a:tint val="75000"/>
                  </a:schemeClr>
                </a:solidFill>
              </a:defRPr>
            </a:lvl3pPr>
            <a:lvl4pPr marL="1449918" indent="0">
              <a:buNone/>
              <a:defRPr sz="1500">
                <a:solidFill>
                  <a:schemeClr val="tx1">
                    <a:tint val="75000"/>
                  </a:schemeClr>
                </a:solidFill>
              </a:defRPr>
            </a:lvl4pPr>
            <a:lvl5pPr marL="1933224" indent="0">
              <a:buNone/>
              <a:defRPr sz="1500">
                <a:solidFill>
                  <a:schemeClr val="tx1">
                    <a:tint val="75000"/>
                  </a:schemeClr>
                </a:solidFill>
              </a:defRPr>
            </a:lvl5pPr>
            <a:lvl6pPr marL="2416531" indent="0">
              <a:buNone/>
              <a:defRPr sz="1500">
                <a:solidFill>
                  <a:schemeClr val="tx1">
                    <a:tint val="75000"/>
                  </a:schemeClr>
                </a:solidFill>
              </a:defRPr>
            </a:lvl6pPr>
            <a:lvl7pPr marL="2899837" indent="0">
              <a:buNone/>
              <a:defRPr sz="1500">
                <a:solidFill>
                  <a:schemeClr val="tx1">
                    <a:tint val="75000"/>
                  </a:schemeClr>
                </a:solidFill>
              </a:defRPr>
            </a:lvl7pPr>
            <a:lvl8pPr marL="3383143" indent="0">
              <a:buNone/>
              <a:defRPr sz="1500">
                <a:solidFill>
                  <a:schemeClr val="tx1">
                    <a:tint val="75000"/>
                  </a:schemeClr>
                </a:solidFill>
              </a:defRPr>
            </a:lvl8pPr>
            <a:lvl9pPr marL="3866449"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71A5B8-2BCA-4E90-8006-A65835E6BA3D}" type="datetime1">
              <a:rPr lang="en-US" smtClean="0"/>
              <a:t>10/11/2016</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27459258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006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80610" y="1706880"/>
            <a:ext cx="4240530" cy="482769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928864-68C1-4118-8175-AC76A0B05391}" type="datetime1">
              <a:rPr lang="en-US" smtClean="0"/>
              <a:t>10/11/2016</a:t>
            </a:fld>
            <a:endParaRPr lang="en-US"/>
          </a:p>
        </p:txBody>
      </p:sp>
      <p:sp>
        <p:nvSpPr>
          <p:cNvPr id="6" name="Footer Placeholder 5"/>
          <p:cNvSpPr>
            <a:spLocks noGrp="1"/>
          </p:cNvSpPr>
          <p:nvPr>
            <p:ph type="ftr" sz="quarter" idx="11"/>
          </p:nvPr>
        </p:nvSpPr>
        <p:spPr/>
        <p:txBody>
          <a:bodyPr/>
          <a:lstStyle/>
          <a:p>
            <a:r>
              <a:rPr lang="en-US"/>
              <a:t>DRAFT CONCEPTS &amp; SEMI-APPROXIMATE/GUESSTIMATE #S</a:t>
            </a:r>
          </a:p>
        </p:txBody>
      </p:sp>
      <p:sp>
        <p:nvSpPr>
          <p:cNvPr id="7" name="Slide Number Placeholder 6"/>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1782553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0110" y="1788160"/>
            <a:ext cx="4160520" cy="4714240"/>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00650" y="1788160"/>
            <a:ext cx="4160520" cy="4714240"/>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60B87464-ED4E-4C05-82D7-785D6BCB423E}" type="datetime1">
              <a:rPr lang="en-US" smtClean="0"/>
              <a:t>10/11/2016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7" name="Rectangle 6"/>
          <p:cNvSpPr>
            <a:spLocks noGrp="1" noChangeArrowheads="1"/>
          </p:cNvSpPr>
          <p:nvPr>
            <p:ph type="sldNum" sz="quarter" idx="12"/>
          </p:nvPr>
        </p:nvSpPr>
        <p:spPr>
          <a:ln/>
        </p:spPr>
        <p:txBody>
          <a:bodyPr/>
          <a:lstStyle>
            <a:lvl1pPr>
              <a:defRPr/>
            </a:lvl1pPr>
          </a:lstStyle>
          <a:p>
            <a:pPr>
              <a:defRPr/>
            </a:pPr>
            <a:fld id="{68C65D20-D14F-4674-8ED0-A557AA5150DC}" type="slidenum">
              <a:rPr lang="en-US"/>
              <a:pPr>
                <a:defRPr/>
              </a:pPr>
              <a:t>‹#›</a:t>
            </a:fld>
            <a:endParaRPr lang="en-US"/>
          </a:p>
        </p:txBody>
      </p:sp>
    </p:spTree>
    <p:extLst>
      <p:ext uri="{BB962C8B-B14F-4D97-AF65-F5344CB8AC3E}">
        <p14:creationId xmlns:p14="http://schemas.microsoft.com/office/powerpoint/2010/main" val="7850968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0060" y="1637454"/>
            <a:ext cx="4242197"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4" name="Content Placeholder 3"/>
          <p:cNvSpPr>
            <a:spLocks noGrp="1"/>
          </p:cNvSpPr>
          <p:nvPr>
            <p:ph sz="half" idx="2"/>
          </p:nvPr>
        </p:nvSpPr>
        <p:spPr>
          <a:xfrm>
            <a:off x="480060" y="2319867"/>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7277" y="1637454"/>
            <a:ext cx="4243864"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6" name="Content Placeholder 5"/>
          <p:cNvSpPr>
            <a:spLocks noGrp="1"/>
          </p:cNvSpPr>
          <p:nvPr>
            <p:ph sz="quarter" idx="4"/>
          </p:nvPr>
        </p:nvSpPr>
        <p:spPr>
          <a:xfrm>
            <a:off x="4877277" y="2319867"/>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DE5A79-8A53-4388-9656-802A30ACE77E}" type="datetime1">
              <a:rPr lang="en-US" smtClean="0"/>
              <a:t>10/11/2016</a:t>
            </a:fld>
            <a:endParaRPr lang="en-US"/>
          </a:p>
        </p:txBody>
      </p:sp>
      <p:sp>
        <p:nvSpPr>
          <p:cNvPr id="8" name="Footer Placeholder 7"/>
          <p:cNvSpPr>
            <a:spLocks noGrp="1"/>
          </p:cNvSpPr>
          <p:nvPr>
            <p:ph type="ftr" sz="quarter" idx="11"/>
          </p:nvPr>
        </p:nvSpPr>
        <p:spPr/>
        <p:txBody>
          <a:bodyPr/>
          <a:lstStyle/>
          <a:p>
            <a:r>
              <a:rPr lang="en-US"/>
              <a:t>DRAFT CONCEPTS &amp; SEMI-APPROXIMATE/GUESSTIMATE #S</a:t>
            </a:r>
          </a:p>
        </p:txBody>
      </p:sp>
      <p:sp>
        <p:nvSpPr>
          <p:cNvPr id="9" name="Slide Number Placeholder 8"/>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406893040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486EA5-5D73-42B8-81A5-856986D29C0E}" type="datetime1">
              <a:rPr lang="en-US" smtClean="0"/>
              <a:t>10/11/2016</a:t>
            </a:fld>
            <a:endParaRPr lang="en-US"/>
          </a:p>
        </p:txBody>
      </p:sp>
      <p:sp>
        <p:nvSpPr>
          <p:cNvPr id="4" name="Footer Placeholder 3"/>
          <p:cNvSpPr>
            <a:spLocks noGrp="1"/>
          </p:cNvSpPr>
          <p:nvPr>
            <p:ph type="ftr" sz="quarter" idx="11"/>
          </p:nvPr>
        </p:nvSpPr>
        <p:spPr/>
        <p:txBody>
          <a:bodyPr/>
          <a:lstStyle/>
          <a:p>
            <a:r>
              <a:rPr lang="en-US"/>
              <a:t>DRAFT CONCEPTS &amp; SEMI-APPROXIMATE/GUESSTIMATE #S</a:t>
            </a:r>
          </a:p>
        </p:txBody>
      </p:sp>
      <p:sp>
        <p:nvSpPr>
          <p:cNvPr id="5" name="Slide Number Placeholder 4"/>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13940798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C21349-A860-4BB7-9BA0-CC9BCCAC8F26}" type="datetime1">
              <a:rPr lang="en-US" smtClean="0"/>
              <a:t>10/11/2016</a:t>
            </a:fld>
            <a:endParaRPr lang="en-US"/>
          </a:p>
        </p:txBody>
      </p:sp>
      <p:sp>
        <p:nvSpPr>
          <p:cNvPr id="3" name="Footer Placeholder 2"/>
          <p:cNvSpPr>
            <a:spLocks noGrp="1"/>
          </p:cNvSpPr>
          <p:nvPr>
            <p:ph type="ftr" sz="quarter" idx="11"/>
          </p:nvPr>
        </p:nvSpPr>
        <p:spPr/>
        <p:txBody>
          <a:bodyPr/>
          <a:lstStyle/>
          <a:p>
            <a:r>
              <a:rPr lang="en-US"/>
              <a:t>DRAFT CONCEPTS &amp; SEMI-APPROXIMATE/GUESSTIMATE #S</a:t>
            </a:r>
          </a:p>
        </p:txBody>
      </p:sp>
      <p:sp>
        <p:nvSpPr>
          <p:cNvPr id="4" name="Slide Number Placeholder 3"/>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37006189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1253"/>
            <a:ext cx="3158729" cy="1239520"/>
          </a:xfrm>
        </p:spPr>
        <p:txBody>
          <a:bodyPr anchor="b"/>
          <a:lstStyle>
            <a:lvl1pPr algn="l">
              <a:defRPr sz="2100" b="1"/>
            </a:lvl1pPr>
          </a:lstStyle>
          <a:p>
            <a:r>
              <a:rPr lang="en-US"/>
              <a:t>Click to edit Master title style</a:t>
            </a:r>
          </a:p>
        </p:txBody>
      </p:sp>
      <p:sp>
        <p:nvSpPr>
          <p:cNvPr id="3" name="Content Placeholder 2"/>
          <p:cNvSpPr>
            <a:spLocks noGrp="1"/>
          </p:cNvSpPr>
          <p:nvPr>
            <p:ph idx="1"/>
          </p:nvPr>
        </p:nvSpPr>
        <p:spPr>
          <a:xfrm>
            <a:off x="3753802" y="291254"/>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0060" y="1530774"/>
            <a:ext cx="3158729" cy="5003801"/>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136763-C209-47EC-87D3-FF372BD5BCE2}" type="datetime1">
              <a:rPr lang="en-US" smtClean="0"/>
              <a:t>10/11/2016</a:t>
            </a:fld>
            <a:endParaRPr lang="en-US"/>
          </a:p>
        </p:txBody>
      </p:sp>
      <p:sp>
        <p:nvSpPr>
          <p:cNvPr id="6" name="Footer Placeholder 5"/>
          <p:cNvSpPr>
            <a:spLocks noGrp="1"/>
          </p:cNvSpPr>
          <p:nvPr>
            <p:ph type="ftr" sz="quarter" idx="11"/>
          </p:nvPr>
        </p:nvSpPr>
        <p:spPr/>
        <p:txBody>
          <a:bodyPr/>
          <a:lstStyle/>
          <a:p>
            <a:r>
              <a:rPr lang="en-US"/>
              <a:t>DRAFT CONCEPTS &amp; SEMI-APPROXIMATE/GUESSTIMATE #S</a:t>
            </a:r>
          </a:p>
        </p:txBody>
      </p:sp>
      <p:sp>
        <p:nvSpPr>
          <p:cNvPr id="7" name="Slide Number Placeholder 6"/>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27668122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0"/>
            <a:ext cx="5760720" cy="604521"/>
          </a:xfrm>
        </p:spPr>
        <p:txBody>
          <a:bodyPr anchor="b"/>
          <a:lstStyle>
            <a:lvl1pPr algn="l">
              <a:defRPr sz="2100" b="1"/>
            </a:lvl1pPr>
          </a:lstStyle>
          <a:p>
            <a:r>
              <a:rPr lang="en-US"/>
              <a:t>Click to edit Master title style</a:t>
            </a:r>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endParaRPr lang="en-US"/>
          </a:p>
        </p:txBody>
      </p:sp>
      <p:sp>
        <p:nvSpPr>
          <p:cNvPr id="4" name="Text Placeholder 3"/>
          <p:cNvSpPr>
            <a:spLocks noGrp="1"/>
          </p:cNvSpPr>
          <p:nvPr>
            <p:ph type="body" sz="half" idx="2"/>
          </p:nvPr>
        </p:nvSpPr>
        <p:spPr>
          <a:xfrm>
            <a:off x="1881902" y="5725161"/>
            <a:ext cx="5760720" cy="85851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3DA16E-1A5F-42C3-A7DC-A166B879DAE7}" type="datetime1">
              <a:rPr lang="en-US" smtClean="0"/>
              <a:t>10/11/2016</a:t>
            </a:fld>
            <a:endParaRPr lang="en-US"/>
          </a:p>
        </p:txBody>
      </p:sp>
      <p:sp>
        <p:nvSpPr>
          <p:cNvPr id="6" name="Footer Placeholder 5"/>
          <p:cNvSpPr>
            <a:spLocks noGrp="1"/>
          </p:cNvSpPr>
          <p:nvPr>
            <p:ph type="ftr" sz="quarter" idx="11"/>
          </p:nvPr>
        </p:nvSpPr>
        <p:spPr/>
        <p:txBody>
          <a:bodyPr/>
          <a:lstStyle/>
          <a:p>
            <a:r>
              <a:rPr lang="en-US"/>
              <a:t>DRAFT CONCEPTS &amp; SEMI-APPROXIMATE/GUESSTIMATE #S</a:t>
            </a:r>
          </a:p>
        </p:txBody>
      </p:sp>
      <p:sp>
        <p:nvSpPr>
          <p:cNvPr id="7" name="Slide Number Placeholder 6"/>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347377685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E5D8F3-DBDD-4DFF-8436-EF15F0C71ECA}" type="datetime1">
              <a:rPr lang="en-US" smtClean="0"/>
              <a:t>10/11/2016</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211201672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292948"/>
            <a:ext cx="2160270" cy="62416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0060" y="292948"/>
            <a:ext cx="6320790" cy="6241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554FC5-3470-4DFD-9544-9B7BD723F4DA}" type="datetime1">
              <a:rPr lang="en-US" smtClean="0"/>
              <a:t>10/11/2016</a:t>
            </a:fld>
            <a:endParaRPr lang="en-US"/>
          </a:p>
        </p:txBody>
      </p:sp>
      <p:sp>
        <p:nvSpPr>
          <p:cNvPr id="5" name="Footer Placeholder 4"/>
          <p:cNvSpPr>
            <a:spLocks noGrp="1"/>
          </p:cNvSpPr>
          <p:nvPr>
            <p:ph type="ftr" sz="quarter" idx="11"/>
          </p:nvPr>
        </p:nvSpPr>
        <p:spPr/>
        <p:txBody>
          <a:bodyPr/>
          <a:lstStyle/>
          <a:p>
            <a:r>
              <a:rPr lang="en-US"/>
              <a:t>DRAFT CONCEPTS &amp; SEMI-APPROXIMATE/GUESSTIMATE #S</a:t>
            </a:r>
          </a:p>
        </p:txBody>
      </p:sp>
      <p:sp>
        <p:nvSpPr>
          <p:cNvPr id="6" name="Slide Number Placeholder 5"/>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10232985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F386F4-C69D-4DE9-9EC7-C771BD3F4085}" type="datetime1">
              <a:rPr lang="en-US" smtClean="0"/>
              <a:t>10/11/2016</a:t>
            </a:fld>
            <a:endParaRPr lang="en-US"/>
          </a:p>
        </p:txBody>
      </p:sp>
      <p:sp>
        <p:nvSpPr>
          <p:cNvPr id="4" name="Footer Placeholder 3"/>
          <p:cNvSpPr>
            <a:spLocks noGrp="1"/>
          </p:cNvSpPr>
          <p:nvPr>
            <p:ph type="ftr" sz="quarter" idx="11"/>
          </p:nvPr>
        </p:nvSpPr>
        <p:spPr/>
        <p:txBody>
          <a:bodyPr/>
          <a:lstStyle/>
          <a:p>
            <a:r>
              <a:rPr lang="en-US"/>
              <a:t>DRAFT CONCEPTS &amp; SEMI-APPROXIMATE/GUESSTIMATE #S</a:t>
            </a:r>
          </a:p>
        </p:txBody>
      </p:sp>
      <p:sp>
        <p:nvSpPr>
          <p:cNvPr id="5" name="Slide Number Placeholder 4"/>
          <p:cNvSpPr>
            <a:spLocks noGrp="1"/>
          </p:cNvSpPr>
          <p:nvPr>
            <p:ph type="sldNum" sz="quarter" idx="12"/>
          </p:nvPr>
        </p:nvSpPr>
        <p:spPr/>
        <p:txBody>
          <a:bodyPr/>
          <a:lstStyle/>
          <a:p>
            <a:fld id="{D98D3C9B-F770-4A2B-935E-81F1CD49C0A9}" type="slidenum">
              <a:rPr lang="en-US" smtClean="0"/>
              <a:t>‹#›</a:t>
            </a:fld>
            <a:endParaRPr lang="en-US"/>
          </a:p>
        </p:txBody>
      </p:sp>
    </p:spTree>
    <p:extLst>
      <p:ext uri="{BB962C8B-B14F-4D97-AF65-F5344CB8AC3E}">
        <p14:creationId xmlns:p14="http://schemas.microsoft.com/office/powerpoint/2010/main" val="3291460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80060" y="1637454"/>
            <a:ext cx="4242197"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4" name="Content Placeholder 3"/>
          <p:cNvSpPr>
            <a:spLocks noGrp="1"/>
          </p:cNvSpPr>
          <p:nvPr>
            <p:ph sz="half" idx="2"/>
          </p:nvPr>
        </p:nvSpPr>
        <p:spPr>
          <a:xfrm>
            <a:off x="480060" y="2319867"/>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77277" y="1637454"/>
            <a:ext cx="4243864"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a:t>Click to edit Master text styles</a:t>
            </a:r>
          </a:p>
        </p:txBody>
      </p:sp>
      <p:sp>
        <p:nvSpPr>
          <p:cNvPr id="6" name="Content Placeholder 5"/>
          <p:cNvSpPr>
            <a:spLocks noGrp="1"/>
          </p:cNvSpPr>
          <p:nvPr>
            <p:ph sz="quarter" idx="4"/>
          </p:nvPr>
        </p:nvSpPr>
        <p:spPr>
          <a:xfrm>
            <a:off x="4877277" y="2319867"/>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50A942FE-8922-43D2-9855-D12C0DA2B21B}" type="datetime1">
              <a:rPr lang="en-US" smtClean="0"/>
              <a:t>10/11/2016</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9" name="Rectangle 6"/>
          <p:cNvSpPr>
            <a:spLocks noGrp="1" noChangeArrowheads="1"/>
          </p:cNvSpPr>
          <p:nvPr>
            <p:ph type="sldNum" sz="quarter" idx="12"/>
          </p:nvPr>
        </p:nvSpPr>
        <p:spPr>
          <a:ln/>
        </p:spPr>
        <p:txBody>
          <a:bodyPr/>
          <a:lstStyle>
            <a:lvl1pPr>
              <a:defRPr/>
            </a:lvl1pPr>
          </a:lstStyle>
          <a:p>
            <a:pPr>
              <a:defRPr/>
            </a:pPr>
            <a:fld id="{E7B7E736-D6B3-421B-9B20-474EF3DAECB3}" type="slidenum">
              <a:rPr lang="en-US"/>
              <a:pPr>
                <a:defRPr/>
              </a:pPr>
              <a:t>‹#›</a:t>
            </a:fld>
            <a:endParaRPr lang="en-US"/>
          </a:p>
        </p:txBody>
      </p:sp>
    </p:spTree>
    <p:extLst>
      <p:ext uri="{BB962C8B-B14F-4D97-AF65-F5344CB8AC3E}">
        <p14:creationId xmlns:p14="http://schemas.microsoft.com/office/powerpoint/2010/main" val="1578391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FD811F23-775A-41C8-96A3-0978378503D4}" type="datetime1">
              <a:rPr lang="en-US" smtClean="0"/>
              <a:t>10/11/2016</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5" name="Rectangle 6"/>
          <p:cNvSpPr>
            <a:spLocks noGrp="1" noChangeArrowheads="1"/>
          </p:cNvSpPr>
          <p:nvPr>
            <p:ph type="sldNum" sz="quarter" idx="12"/>
          </p:nvPr>
        </p:nvSpPr>
        <p:spPr>
          <a:ln/>
        </p:spPr>
        <p:txBody>
          <a:bodyPr/>
          <a:lstStyle>
            <a:lvl1pPr>
              <a:defRPr/>
            </a:lvl1pPr>
          </a:lstStyle>
          <a:p>
            <a:pPr>
              <a:defRPr/>
            </a:pPr>
            <a:fld id="{CA29F2C0-EB97-4AD8-AA58-548436AFFB3A}" type="slidenum">
              <a:rPr lang="en-US"/>
              <a:pPr>
                <a:defRPr/>
              </a:pPr>
              <a:t>‹#›</a:t>
            </a:fld>
            <a:endParaRPr lang="en-US"/>
          </a:p>
        </p:txBody>
      </p:sp>
    </p:spTree>
    <p:extLst>
      <p:ext uri="{BB962C8B-B14F-4D97-AF65-F5344CB8AC3E}">
        <p14:creationId xmlns:p14="http://schemas.microsoft.com/office/powerpoint/2010/main" val="2046330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423F610-2194-4293-9F46-736E38D549C6}" type="datetime1">
              <a:rPr lang="en-US" smtClean="0"/>
              <a:t>10/11/2016</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4" name="Rectangle 6"/>
          <p:cNvSpPr>
            <a:spLocks noGrp="1" noChangeArrowheads="1"/>
          </p:cNvSpPr>
          <p:nvPr>
            <p:ph type="sldNum" sz="quarter" idx="12"/>
          </p:nvPr>
        </p:nvSpPr>
        <p:spPr>
          <a:ln/>
        </p:spPr>
        <p:txBody>
          <a:bodyPr/>
          <a:lstStyle>
            <a:lvl1pPr>
              <a:defRPr/>
            </a:lvl1pPr>
          </a:lstStyle>
          <a:p>
            <a:pPr>
              <a:defRPr/>
            </a:pPr>
            <a:fld id="{71697064-5F3C-42F9-B0E3-3FD5E6A8A8CA}" type="slidenum">
              <a:rPr lang="en-US"/>
              <a:pPr>
                <a:defRPr/>
              </a:pPr>
              <a:t>‹#›</a:t>
            </a:fld>
            <a:endParaRPr lang="en-US"/>
          </a:p>
        </p:txBody>
      </p:sp>
    </p:spTree>
    <p:extLst>
      <p:ext uri="{BB962C8B-B14F-4D97-AF65-F5344CB8AC3E}">
        <p14:creationId xmlns:p14="http://schemas.microsoft.com/office/powerpoint/2010/main" val="367573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1253"/>
            <a:ext cx="3158729" cy="1239520"/>
          </a:xfrm>
        </p:spPr>
        <p:txBody>
          <a:bodyPr/>
          <a:lstStyle>
            <a:lvl1pPr algn="l">
              <a:defRPr sz="2100" b="1"/>
            </a:lvl1pPr>
          </a:lstStyle>
          <a:p>
            <a:r>
              <a:rPr lang="en-US"/>
              <a:t>Click to edit Master title style</a:t>
            </a:r>
          </a:p>
        </p:txBody>
      </p:sp>
      <p:sp>
        <p:nvSpPr>
          <p:cNvPr id="3" name="Content Placeholder 2"/>
          <p:cNvSpPr>
            <a:spLocks noGrp="1"/>
          </p:cNvSpPr>
          <p:nvPr>
            <p:ph idx="1"/>
          </p:nvPr>
        </p:nvSpPr>
        <p:spPr>
          <a:xfrm>
            <a:off x="3753802" y="291254"/>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80060" y="1530774"/>
            <a:ext cx="3158729" cy="5003801"/>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81AE003-8791-4700-A2BA-34E5D18708FB}" type="datetime1">
              <a:rPr lang="en-US" smtClean="0"/>
              <a:t>10/11/2016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7" name="Rectangle 6"/>
          <p:cNvSpPr>
            <a:spLocks noGrp="1" noChangeArrowheads="1"/>
          </p:cNvSpPr>
          <p:nvPr>
            <p:ph type="sldNum" sz="quarter" idx="12"/>
          </p:nvPr>
        </p:nvSpPr>
        <p:spPr>
          <a:ln/>
        </p:spPr>
        <p:txBody>
          <a:bodyPr/>
          <a:lstStyle>
            <a:lvl1pPr>
              <a:defRPr/>
            </a:lvl1pPr>
          </a:lstStyle>
          <a:p>
            <a:pPr>
              <a:defRPr/>
            </a:pPr>
            <a:fld id="{3DB84135-B7D6-4572-BC84-DACAD235F635}" type="slidenum">
              <a:rPr lang="en-US"/>
              <a:pPr>
                <a:defRPr/>
              </a:pPr>
              <a:t>‹#›</a:t>
            </a:fld>
            <a:endParaRPr lang="en-US"/>
          </a:p>
        </p:txBody>
      </p:sp>
    </p:spTree>
    <p:extLst>
      <p:ext uri="{BB962C8B-B14F-4D97-AF65-F5344CB8AC3E}">
        <p14:creationId xmlns:p14="http://schemas.microsoft.com/office/powerpoint/2010/main" val="3293068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0"/>
            <a:ext cx="5760720" cy="604521"/>
          </a:xfrm>
        </p:spPr>
        <p:txBody>
          <a:bodyPr/>
          <a:lstStyle>
            <a:lvl1pPr algn="l">
              <a:defRPr sz="2100" b="1"/>
            </a:lvl1pPr>
          </a:lstStyle>
          <a:p>
            <a:r>
              <a:rPr lang="en-US"/>
              <a:t>Click to edit Master title style</a:t>
            </a:r>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pPr lvl="0"/>
            <a:endParaRPr lang="en-US" noProof="0"/>
          </a:p>
        </p:txBody>
      </p:sp>
      <p:sp>
        <p:nvSpPr>
          <p:cNvPr id="4" name="Text Placeholder 3"/>
          <p:cNvSpPr>
            <a:spLocks noGrp="1"/>
          </p:cNvSpPr>
          <p:nvPr>
            <p:ph type="body" sz="half" idx="2"/>
          </p:nvPr>
        </p:nvSpPr>
        <p:spPr>
          <a:xfrm>
            <a:off x="1881902" y="5725161"/>
            <a:ext cx="5760720" cy="85851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1C101FD-13C4-426F-B0F5-C435C1940738}" type="datetime1">
              <a:rPr lang="en-US" smtClean="0"/>
              <a:t>10/11/2016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DRAFT CONCEPTS &amp; SEMI-APPROXIMATE/GUESSTIMATE #S</a:t>
            </a:r>
          </a:p>
        </p:txBody>
      </p:sp>
      <p:sp>
        <p:nvSpPr>
          <p:cNvPr id="7" name="Rectangle 6"/>
          <p:cNvSpPr>
            <a:spLocks noGrp="1" noChangeArrowheads="1"/>
          </p:cNvSpPr>
          <p:nvPr>
            <p:ph type="sldNum" sz="quarter" idx="12"/>
          </p:nvPr>
        </p:nvSpPr>
        <p:spPr>
          <a:ln/>
        </p:spPr>
        <p:txBody>
          <a:bodyPr/>
          <a:lstStyle>
            <a:lvl1pPr>
              <a:defRPr/>
            </a:lvl1pPr>
          </a:lstStyle>
          <a:p>
            <a:pPr>
              <a:defRPr/>
            </a:pPr>
            <a:fld id="{32C2BEB3-963E-492E-A8C4-EB5F35CF68E4}" type="slidenum">
              <a:rPr lang="en-US"/>
              <a:pPr>
                <a:defRPr/>
              </a:pPr>
              <a:t>‹#›</a:t>
            </a:fld>
            <a:endParaRPr lang="en-US"/>
          </a:p>
        </p:txBody>
      </p:sp>
    </p:spTree>
    <p:extLst>
      <p:ext uri="{BB962C8B-B14F-4D97-AF65-F5344CB8AC3E}">
        <p14:creationId xmlns:p14="http://schemas.microsoft.com/office/powerpoint/2010/main" val="1185525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800100" cy="7315200"/>
          </a:xfrm>
          <a:prstGeom prst="rect">
            <a:avLst/>
          </a:prstGeom>
          <a:gradFill rotWithShape="1">
            <a:gsLst>
              <a:gs pos="0">
                <a:srgbClr val="0033CC"/>
              </a:gs>
              <a:gs pos="100000">
                <a:srgbClr val="0018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pPr>
              <a:buFontTx/>
              <a:buChar char="•"/>
            </a:pPr>
            <a:endParaRPr lang="en-US"/>
          </a:p>
        </p:txBody>
      </p:sp>
      <p:sp>
        <p:nvSpPr>
          <p:cNvPr id="1027" name="Rectangle 3"/>
          <p:cNvSpPr>
            <a:spLocks noGrp="1" noChangeArrowheads="1"/>
          </p:cNvSpPr>
          <p:nvPr>
            <p:ph type="body" idx="1"/>
          </p:nvPr>
        </p:nvSpPr>
        <p:spPr bwMode="auto">
          <a:xfrm>
            <a:off x="880110" y="1788160"/>
            <a:ext cx="8481060" cy="4714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96356" name="Rectangle 4"/>
          <p:cNvSpPr>
            <a:spLocks noGrp="1" noChangeArrowheads="1"/>
          </p:cNvSpPr>
          <p:nvPr>
            <p:ph type="dt" sz="half" idx="2"/>
          </p:nvPr>
        </p:nvSpPr>
        <p:spPr bwMode="auto">
          <a:xfrm>
            <a:off x="7360920" y="6986762"/>
            <a:ext cx="2000250" cy="328438"/>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spAutoFit/>
          </a:bodyPr>
          <a:lstStyle>
            <a:lvl1pPr algn="r">
              <a:buFontTx/>
              <a:buNone/>
              <a:defRPr sz="1500">
                <a:latin typeface="+mn-lt"/>
                <a:cs typeface="+mn-cs"/>
              </a:defRPr>
            </a:lvl1pPr>
          </a:lstStyle>
          <a:p>
            <a:pPr>
              <a:defRPr/>
            </a:pPr>
            <a:fld id="{74433AF8-49F7-40FB-90ED-C226BDB3D09C}" type="datetime1">
              <a:rPr lang="en-US" smtClean="0"/>
              <a:t>10/11/2016</a:t>
            </a:fld>
            <a:endParaRPr lang="en-US"/>
          </a:p>
        </p:txBody>
      </p:sp>
      <p:sp>
        <p:nvSpPr>
          <p:cNvPr id="996357" name="Rectangle 5"/>
          <p:cNvSpPr>
            <a:spLocks noGrp="1" noChangeArrowheads="1"/>
          </p:cNvSpPr>
          <p:nvPr>
            <p:ph type="ftr" sz="quarter" idx="3"/>
          </p:nvPr>
        </p:nvSpPr>
        <p:spPr bwMode="auto">
          <a:xfrm>
            <a:off x="3083719" y="6961363"/>
            <a:ext cx="3040380" cy="328438"/>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spAutoFit/>
          </a:bodyPr>
          <a:lstStyle>
            <a:lvl1pPr algn="ctr">
              <a:buFontTx/>
              <a:buNone/>
              <a:defRPr sz="1500">
                <a:latin typeface="+mn-lt"/>
                <a:cs typeface="+mn-cs"/>
              </a:defRPr>
            </a:lvl1pPr>
          </a:lstStyle>
          <a:p>
            <a:pPr>
              <a:defRPr/>
            </a:pPr>
            <a:r>
              <a:rPr lang="en-US"/>
              <a:t>DRAFT CONCEPTS &amp; SEMI-APPROXIMATE/GUESSTIMATE #S</a:t>
            </a:r>
          </a:p>
        </p:txBody>
      </p:sp>
      <p:sp>
        <p:nvSpPr>
          <p:cNvPr id="996358" name="Rectangle 6"/>
          <p:cNvSpPr>
            <a:spLocks noGrp="1" noChangeArrowheads="1"/>
          </p:cNvSpPr>
          <p:nvPr>
            <p:ph type="sldNum" sz="quarter" idx="4"/>
          </p:nvPr>
        </p:nvSpPr>
        <p:spPr bwMode="auto">
          <a:xfrm>
            <a:off x="88345" y="6766560"/>
            <a:ext cx="616744" cy="521547"/>
          </a:xfrm>
          <a:prstGeom prst="rect">
            <a:avLst/>
          </a:prstGeom>
          <a:noFill/>
          <a:ln w="9525">
            <a:noFill/>
            <a:miter lim="800000"/>
            <a:headEnd/>
            <a:tailEnd/>
          </a:ln>
          <a:effectLst/>
        </p:spPr>
        <p:txBody>
          <a:bodyPr vert="horz" wrap="square" lIns="96661" tIns="48331" rIns="96661" bIns="48331" numCol="1" anchor="b" anchorCtr="1" compatLnSpc="1">
            <a:prstTxWarp prst="textNoShape">
              <a:avLst/>
            </a:prstTxWarp>
            <a:spAutoFit/>
          </a:bodyPr>
          <a:lstStyle>
            <a:lvl1pPr>
              <a:buFontTx/>
              <a:buNone/>
              <a:defRPr sz="2700" b="1">
                <a:solidFill>
                  <a:schemeClr val="bg1"/>
                </a:solidFill>
                <a:latin typeface="+mn-lt"/>
                <a:cs typeface="+mn-cs"/>
              </a:defRPr>
            </a:lvl1pPr>
          </a:lstStyle>
          <a:p>
            <a:pPr>
              <a:defRPr/>
            </a:pPr>
            <a:fld id="{59E6749C-CD13-4A6D-880E-3E147655DCBB}" type="slidenum">
              <a:rPr lang="en-US"/>
              <a:pPr>
                <a:defRPr/>
              </a:pPr>
              <a:t>‹#›</a:t>
            </a:fld>
            <a:endParaRPr lang="en-US"/>
          </a:p>
        </p:txBody>
      </p:sp>
      <p:grpSp>
        <p:nvGrpSpPr>
          <p:cNvPr id="1031" name="Group 7"/>
          <p:cNvGrpSpPr>
            <a:grpSpLocks/>
          </p:cNvGrpSpPr>
          <p:nvPr/>
        </p:nvGrpSpPr>
        <p:grpSpPr bwMode="auto">
          <a:xfrm>
            <a:off x="240030" y="1219200"/>
            <a:ext cx="9121140" cy="243840"/>
            <a:chOff x="144" y="1248"/>
            <a:chExt cx="4656" cy="201"/>
          </a:xfrm>
        </p:grpSpPr>
        <p:sp>
          <p:nvSpPr>
            <p:cNvPr id="1035" name="AutoShape 8"/>
            <p:cNvSpPr>
              <a:spLocks noChangeArrowheads="1"/>
            </p:cNvSpPr>
            <p:nvPr/>
          </p:nvSpPr>
          <p:spPr bwMode="auto">
            <a:xfrm>
              <a:off x="384" y="1248"/>
              <a:ext cx="4416" cy="200"/>
            </a:xfrm>
            <a:prstGeom prst="roundRect">
              <a:avLst>
                <a:gd name="adj" fmla="val 0"/>
              </a:avLst>
            </a:prstGeom>
            <a:gradFill rotWithShape="1">
              <a:gsLst>
                <a:gs pos="0">
                  <a:srgbClr val="760000"/>
                </a:gs>
                <a:gs pos="50000">
                  <a:srgbClr val="FF0000"/>
                </a:gs>
                <a:gs pos="100000">
                  <a:srgbClr val="760000"/>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FontTx/>
                <a:buChar char="•"/>
              </a:pPr>
              <a:endParaRPr lang="en-US"/>
            </a:p>
          </p:txBody>
        </p:sp>
        <p:sp>
          <p:nvSpPr>
            <p:cNvPr id="1036" name="AutoShape 9"/>
            <p:cNvSpPr>
              <a:spLocks noChangeArrowheads="1"/>
            </p:cNvSpPr>
            <p:nvPr/>
          </p:nvSpPr>
          <p:spPr bwMode="auto">
            <a:xfrm flipH="1">
              <a:off x="144" y="1248"/>
              <a:ext cx="248" cy="201"/>
            </a:xfrm>
            <a:prstGeom prst="flowChartDelay">
              <a:avLst/>
            </a:prstGeom>
            <a:gradFill rotWithShape="1">
              <a:gsLst>
                <a:gs pos="0">
                  <a:srgbClr val="760000"/>
                </a:gs>
                <a:gs pos="50000">
                  <a:srgbClr val="FF0000"/>
                </a:gs>
                <a:gs pos="100000">
                  <a:srgbClr val="7600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buFontTx/>
                <a:buChar char="•"/>
              </a:pPr>
              <a:endParaRPr lang="en-US"/>
            </a:p>
          </p:txBody>
        </p:sp>
      </p:grpSp>
      <p:sp>
        <p:nvSpPr>
          <p:cNvPr id="1032" name="Rectangle 10"/>
          <p:cNvSpPr>
            <a:spLocks noGrp="1" noChangeArrowheads="1"/>
          </p:cNvSpPr>
          <p:nvPr>
            <p:ph type="title"/>
          </p:nvPr>
        </p:nvSpPr>
        <p:spPr bwMode="auto">
          <a:xfrm>
            <a:off x="1040130" y="162560"/>
            <a:ext cx="8561070" cy="7315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b" anchorCtr="0" compatLnSpc="1">
            <a:prstTxWarp prst="textNoShape">
              <a:avLst/>
            </a:prstTxWarp>
          </a:bodyPr>
          <a:lstStyle/>
          <a:p>
            <a:pPr lvl="0"/>
            <a:r>
              <a:rPr lang="en-US"/>
              <a:t>Click to edit Master title style</a:t>
            </a:r>
          </a:p>
        </p:txBody>
      </p:sp>
      <p:graphicFrame>
        <p:nvGraphicFramePr>
          <p:cNvPr id="1033" name="Object 11"/>
          <p:cNvGraphicFramePr>
            <a:graphicFrameLocks noChangeAspect="1"/>
          </p:cNvGraphicFramePr>
          <p:nvPr userDrawn="1"/>
        </p:nvGraphicFramePr>
        <p:xfrm>
          <a:off x="-1200150" y="2519680"/>
          <a:ext cx="2430304" cy="2352041"/>
        </p:xfrm>
        <a:graphic>
          <a:graphicData uri="http://schemas.openxmlformats.org/presentationml/2006/ole">
            <mc:AlternateContent xmlns:mc="http://schemas.openxmlformats.org/markup-compatibility/2006">
              <mc:Choice xmlns:v="urn:schemas-microsoft-com:vml" Requires="v">
                <p:oleObj spid="_x0000_s1268" name="Visio" r:id="rId14" imgW="1473915" imgH="1403390" progId="">
                  <p:embed/>
                </p:oleObj>
              </mc:Choice>
              <mc:Fallback>
                <p:oleObj name="Visio" r:id="rId14" imgW="1473915" imgH="1403390" progId="">
                  <p:embed/>
                  <p:pic>
                    <p:nvPicPr>
                      <p:cNvPr id="0" name="Picture 2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00150" y="2519680"/>
                        <a:ext cx="2430304" cy="2352041"/>
                      </a:xfrm>
                      <a:prstGeom prst="rect">
                        <a:avLst/>
                      </a:prstGeom>
                      <a:noFill/>
                      <a:ln>
                        <a:noFill/>
                      </a:ln>
                      <a:effectLst/>
                      <a:extLst>
                        <a:ext uri="{909E8E84-426E-40DD-AFC4-6F175D3DCCD1}">
                          <a14:hiddenFill xmlns:a14="http://schemas.microsoft.com/office/drawing/2010/main">
                            <a:gradFill rotWithShape="1">
                              <a:gsLst>
                                <a:gs pos="0">
                                  <a:srgbClr val="0033CC"/>
                                </a:gs>
                                <a:gs pos="100000">
                                  <a:srgbClr val="00185E"/>
                                </a:gs>
                              </a:gsLst>
                              <a:lin ang="5400000" scaled="1"/>
                            </a:gradFill>
                          </a14:hiddenFill>
                        </a:ext>
                        <a:ext uri="{91240B29-F687-4F45-9708-019B960494DF}">
                          <a14:hiddenLine xmlns:a14="http://schemas.microsoft.com/office/drawing/2010/main" w="9525">
                            <a:solidFill>
                              <a:srgbClr val="003366"/>
                            </a:solidFill>
                            <a:miter lim="800000"/>
                            <a:headEnd/>
                            <a:tailEnd/>
                          </a14:hiddenLine>
                        </a:ext>
                        <a:ext uri="{AF507438-7753-43E0-B8FC-AC1667EBCBE1}">
                          <a14:hiddenEffects xmlns:a14="http://schemas.microsoft.com/office/drawing/2010/main">
                            <a:effectLst>
                              <a:outerShdw dist="35921" dir="2700000" algn="ctr" rotWithShape="0">
                                <a:srgbClr val="003366"/>
                              </a:outerShdw>
                            </a:effectLst>
                          </a14:hiddenEffects>
                        </a:ext>
                      </a:extLst>
                    </p:spPr>
                  </p:pic>
                </p:oleObj>
              </mc:Fallback>
            </mc:AlternateContent>
          </a:graphicData>
        </a:graphic>
      </p:graphicFrame>
      <p:sp>
        <p:nvSpPr>
          <p:cNvPr id="1034" name="Rectangle 12"/>
          <p:cNvSpPr>
            <a:spLocks noChangeArrowheads="1"/>
          </p:cNvSpPr>
          <p:nvPr userDrawn="1"/>
        </p:nvSpPr>
        <p:spPr bwMode="auto">
          <a:xfrm>
            <a:off x="800100" y="3806613"/>
            <a:ext cx="8801100" cy="3508587"/>
          </a:xfrm>
          <a:prstGeom prst="rect">
            <a:avLst/>
          </a:prstGeom>
          <a:gradFill rotWithShape="1">
            <a:gsLst>
              <a:gs pos="0">
                <a:srgbClr val="FFD8D8">
                  <a:alpha val="0"/>
                </a:srgbClr>
              </a:gs>
              <a:gs pos="100000">
                <a:srgbClr val="FF0000">
                  <a:alpha val="39998"/>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6661" tIns="48331" rIns="96661" bIns="48331" anchor="ctr"/>
          <a:lstStyle/>
          <a:p>
            <a:pPr>
              <a:buFontTx/>
              <a:buChar char="•"/>
            </a:pPr>
            <a:endParaRPr lang="en-US"/>
          </a:p>
        </p:txBody>
      </p:sp>
    </p:spTree>
  </p:cSld>
  <p:clrMap bg1="lt1" tx1="dk1" bg2="lt2" tx2="dk2" accent1="accent1" accent2="accent2" accent3="accent3" accent4="accent4" accent5="accent5" accent6="accent6" hlink="hlink" folHlink="folHlink"/>
  <p:sldLayoutIdLst>
    <p:sldLayoutId id="2147483938"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Lst>
  <p:hf hdr="0" dt="0"/>
  <p:txStyles>
    <p:titleStyle>
      <a:lvl1pPr algn="l" rtl="0" eaLnBrk="0" fontAlgn="base" hangingPunct="0">
        <a:lnSpc>
          <a:spcPct val="90000"/>
        </a:lnSpc>
        <a:spcBef>
          <a:spcPct val="0"/>
        </a:spcBef>
        <a:spcAft>
          <a:spcPct val="0"/>
        </a:spcAft>
        <a:defRPr sz="4700" b="1">
          <a:solidFill>
            <a:srgbClr val="000000"/>
          </a:solidFill>
          <a:latin typeface="+mj-lt"/>
          <a:ea typeface="+mj-ea"/>
          <a:cs typeface="+mj-cs"/>
        </a:defRPr>
      </a:lvl1pPr>
      <a:lvl2pPr algn="l" rtl="0" eaLnBrk="0" fontAlgn="base" hangingPunct="0">
        <a:lnSpc>
          <a:spcPct val="90000"/>
        </a:lnSpc>
        <a:spcBef>
          <a:spcPct val="0"/>
        </a:spcBef>
        <a:spcAft>
          <a:spcPct val="0"/>
        </a:spcAft>
        <a:defRPr sz="4700" b="1">
          <a:solidFill>
            <a:srgbClr val="000000"/>
          </a:solidFill>
          <a:latin typeface="Arial" charset="0"/>
        </a:defRPr>
      </a:lvl2pPr>
      <a:lvl3pPr algn="l" rtl="0" eaLnBrk="0" fontAlgn="base" hangingPunct="0">
        <a:lnSpc>
          <a:spcPct val="90000"/>
        </a:lnSpc>
        <a:spcBef>
          <a:spcPct val="0"/>
        </a:spcBef>
        <a:spcAft>
          <a:spcPct val="0"/>
        </a:spcAft>
        <a:defRPr sz="4700" b="1">
          <a:solidFill>
            <a:srgbClr val="000000"/>
          </a:solidFill>
          <a:latin typeface="Arial" charset="0"/>
        </a:defRPr>
      </a:lvl3pPr>
      <a:lvl4pPr algn="l" rtl="0" eaLnBrk="0" fontAlgn="base" hangingPunct="0">
        <a:lnSpc>
          <a:spcPct val="90000"/>
        </a:lnSpc>
        <a:spcBef>
          <a:spcPct val="0"/>
        </a:spcBef>
        <a:spcAft>
          <a:spcPct val="0"/>
        </a:spcAft>
        <a:defRPr sz="4700" b="1">
          <a:solidFill>
            <a:srgbClr val="000000"/>
          </a:solidFill>
          <a:latin typeface="Arial" charset="0"/>
        </a:defRPr>
      </a:lvl4pPr>
      <a:lvl5pPr algn="l" rtl="0" eaLnBrk="0" fontAlgn="base" hangingPunct="0">
        <a:lnSpc>
          <a:spcPct val="90000"/>
        </a:lnSpc>
        <a:spcBef>
          <a:spcPct val="0"/>
        </a:spcBef>
        <a:spcAft>
          <a:spcPct val="0"/>
        </a:spcAft>
        <a:defRPr sz="4700" b="1">
          <a:solidFill>
            <a:srgbClr val="000000"/>
          </a:solidFill>
          <a:latin typeface="Arial" charset="0"/>
        </a:defRPr>
      </a:lvl5pPr>
      <a:lvl6pPr marL="483306" algn="l" rtl="0" fontAlgn="base">
        <a:lnSpc>
          <a:spcPct val="90000"/>
        </a:lnSpc>
        <a:spcBef>
          <a:spcPct val="0"/>
        </a:spcBef>
        <a:spcAft>
          <a:spcPct val="0"/>
        </a:spcAft>
        <a:defRPr sz="4700" b="1">
          <a:solidFill>
            <a:srgbClr val="000000"/>
          </a:solidFill>
          <a:latin typeface="Arial" charset="0"/>
        </a:defRPr>
      </a:lvl6pPr>
      <a:lvl7pPr marL="966612" algn="l" rtl="0" fontAlgn="base">
        <a:lnSpc>
          <a:spcPct val="90000"/>
        </a:lnSpc>
        <a:spcBef>
          <a:spcPct val="0"/>
        </a:spcBef>
        <a:spcAft>
          <a:spcPct val="0"/>
        </a:spcAft>
        <a:defRPr sz="4700" b="1">
          <a:solidFill>
            <a:srgbClr val="000000"/>
          </a:solidFill>
          <a:latin typeface="Arial" charset="0"/>
        </a:defRPr>
      </a:lvl7pPr>
      <a:lvl8pPr marL="1449918" algn="l" rtl="0" fontAlgn="base">
        <a:lnSpc>
          <a:spcPct val="90000"/>
        </a:lnSpc>
        <a:spcBef>
          <a:spcPct val="0"/>
        </a:spcBef>
        <a:spcAft>
          <a:spcPct val="0"/>
        </a:spcAft>
        <a:defRPr sz="4700" b="1">
          <a:solidFill>
            <a:srgbClr val="000000"/>
          </a:solidFill>
          <a:latin typeface="Arial" charset="0"/>
        </a:defRPr>
      </a:lvl8pPr>
      <a:lvl9pPr marL="1933224" algn="l" rtl="0" fontAlgn="base">
        <a:lnSpc>
          <a:spcPct val="90000"/>
        </a:lnSpc>
        <a:spcBef>
          <a:spcPct val="0"/>
        </a:spcBef>
        <a:spcAft>
          <a:spcPct val="0"/>
        </a:spcAft>
        <a:defRPr sz="4700" b="1">
          <a:solidFill>
            <a:srgbClr val="000000"/>
          </a:solidFill>
          <a:latin typeface="Arial" charset="0"/>
        </a:defRPr>
      </a:lvl9pPr>
    </p:titleStyle>
    <p:bodyStyle>
      <a:lvl1pPr marL="362480" indent="-362480" algn="l" rtl="0" eaLnBrk="0" fontAlgn="base" hangingPunct="0">
        <a:spcBef>
          <a:spcPct val="20000"/>
        </a:spcBef>
        <a:spcAft>
          <a:spcPct val="0"/>
        </a:spcAft>
        <a:buClr>
          <a:srgbClr val="FF0000"/>
        </a:buClr>
        <a:buFont typeface="Wingdings" pitchFamily="2" charset="2"/>
        <a:buChar char="n"/>
        <a:defRPr sz="3400">
          <a:solidFill>
            <a:srgbClr val="000000"/>
          </a:solidFill>
          <a:latin typeface="+mn-lt"/>
          <a:ea typeface="+mn-ea"/>
          <a:cs typeface="+mn-cs"/>
        </a:defRPr>
      </a:lvl1pPr>
      <a:lvl2pPr marL="785372" indent="-302066" algn="l" rtl="0" eaLnBrk="0" fontAlgn="base" hangingPunct="0">
        <a:spcBef>
          <a:spcPct val="20000"/>
        </a:spcBef>
        <a:spcAft>
          <a:spcPct val="0"/>
        </a:spcAft>
        <a:buClr>
          <a:srgbClr val="FF0000"/>
        </a:buClr>
        <a:buFont typeface="Wingdings" pitchFamily="2" charset="2"/>
        <a:buChar char="Ø"/>
        <a:defRPr sz="3000">
          <a:solidFill>
            <a:srgbClr val="000000"/>
          </a:solidFill>
          <a:latin typeface="+mn-lt"/>
        </a:defRPr>
      </a:lvl2pPr>
      <a:lvl3pPr marL="1208265" indent="-241653" algn="l" rtl="0" eaLnBrk="0" fontAlgn="base" hangingPunct="0">
        <a:spcBef>
          <a:spcPct val="20000"/>
        </a:spcBef>
        <a:spcAft>
          <a:spcPct val="0"/>
        </a:spcAft>
        <a:buClr>
          <a:srgbClr val="FF0000"/>
        </a:buClr>
        <a:buChar char="-"/>
        <a:defRPr sz="2500">
          <a:solidFill>
            <a:srgbClr val="000000"/>
          </a:solidFill>
          <a:latin typeface="+mn-lt"/>
        </a:defRPr>
      </a:lvl3pPr>
      <a:lvl4pPr marL="1691571" indent="-241653" algn="l" rtl="0" eaLnBrk="0" fontAlgn="base" hangingPunct="0">
        <a:spcBef>
          <a:spcPct val="20000"/>
        </a:spcBef>
        <a:spcAft>
          <a:spcPct val="0"/>
        </a:spcAft>
        <a:buClr>
          <a:srgbClr val="FF0000"/>
        </a:buClr>
        <a:buChar char="-"/>
        <a:defRPr sz="2100">
          <a:solidFill>
            <a:srgbClr val="000000"/>
          </a:solidFill>
          <a:latin typeface="+mn-lt"/>
        </a:defRPr>
      </a:lvl4pPr>
      <a:lvl5pPr marL="2174878" indent="-241653" algn="l" rtl="0" eaLnBrk="0" fontAlgn="base" hangingPunct="0">
        <a:spcBef>
          <a:spcPct val="20000"/>
        </a:spcBef>
        <a:spcAft>
          <a:spcPct val="0"/>
        </a:spcAft>
        <a:buClr>
          <a:srgbClr val="FF0000"/>
        </a:buClr>
        <a:buChar char="-"/>
        <a:defRPr>
          <a:solidFill>
            <a:srgbClr val="000000"/>
          </a:solidFill>
          <a:latin typeface="+mn-lt"/>
        </a:defRPr>
      </a:lvl5pPr>
      <a:lvl6pPr marL="2658184" indent="-241653" algn="l" rtl="0" fontAlgn="base">
        <a:spcBef>
          <a:spcPct val="20000"/>
        </a:spcBef>
        <a:spcAft>
          <a:spcPct val="0"/>
        </a:spcAft>
        <a:buClr>
          <a:srgbClr val="FF0000"/>
        </a:buClr>
        <a:buChar char="-"/>
        <a:defRPr>
          <a:solidFill>
            <a:srgbClr val="000000"/>
          </a:solidFill>
          <a:latin typeface="+mn-lt"/>
        </a:defRPr>
      </a:lvl6pPr>
      <a:lvl7pPr marL="3141490" indent="-241653" algn="l" rtl="0" fontAlgn="base">
        <a:spcBef>
          <a:spcPct val="20000"/>
        </a:spcBef>
        <a:spcAft>
          <a:spcPct val="0"/>
        </a:spcAft>
        <a:buClr>
          <a:srgbClr val="FF0000"/>
        </a:buClr>
        <a:buChar char="-"/>
        <a:defRPr>
          <a:solidFill>
            <a:srgbClr val="000000"/>
          </a:solidFill>
          <a:latin typeface="+mn-lt"/>
        </a:defRPr>
      </a:lvl7pPr>
      <a:lvl8pPr marL="3624796" indent="-241653" algn="l" rtl="0" fontAlgn="base">
        <a:spcBef>
          <a:spcPct val="20000"/>
        </a:spcBef>
        <a:spcAft>
          <a:spcPct val="0"/>
        </a:spcAft>
        <a:buClr>
          <a:srgbClr val="FF0000"/>
        </a:buClr>
        <a:buChar char="-"/>
        <a:defRPr>
          <a:solidFill>
            <a:srgbClr val="000000"/>
          </a:solidFill>
          <a:latin typeface="+mn-lt"/>
        </a:defRPr>
      </a:lvl8pPr>
      <a:lvl9pPr marL="4108102" indent="-241653" algn="l" rtl="0" fontAlgn="base">
        <a:spcBef>
          <a:spcPct val="20000"/>
        </a:spcBef>
        <a:spcAft>
          <a:spcPct val="0"/>
        </a:spcAft>
        <a:buClr>
          <a:srgbClr val="FF0000"/>
        </a:buClr>
        <a:buChar char="-"/>
        <a:defRPr>
          <a:solidFill>
            <a:srgbClr val="000000"/>
          </a:solidFill>
          <a:latin typeface="+mn-lt"/>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AutoShape 8"/>
          <p:cNvSpPr>
            <a:spLocks noChangeArrowheads="1"/>
          </p:cNvSpPr>
          <p:nvPr/>
        </p:nvSpPr>
        <p:spPr bwMode="auto">
          <a:xfrm>
            <a:off x="0" y="1100468"/>
            <a:ext cx="9601200" cy="185498"/>
          </a:xfrm>
          <a:prstGeom prst="roundRect">
            <a:avLst>
              <a:gd name="adj" fmla="val 0"/>
            </a:avLst>
          </a:prstGeom>
          <a:gradFill rotWithShape="1">
            <a:gsLst>
              <a:gs pos="0">
                <a:schemeClr val="tx1"/>
              </a:gs>
              <a:gs pos="50000">
                <a:srgbClr val="EFC1AF">
                  <a:alpha val="47000"/>
                </a:srgbClr>
              </a:gs>
              <a:gs pos="100000">
                <a:schemeClr val="tx1"/>
              </a:gs>
            </a:gsLst>
            <a:lin ang="5400000" scaled="1"/>
          </a:gradFill>
          <a:ln>
            <a:noFill/>
          </a:ln>
          <a:extLst/>
        </p:spPr>
        <p:txBody>
          <a:bodyPr wrap="none" lIns="96661" tIns="48331" rIns="96661" bIns="48331" anchor="ctr"/>
          <a:lstStyle/>
          <a:p>
            <a:pPr>
              <a:buFontTx/>
              <a:buChar char="•"/>
            </a:pPr>
            <a:endParaRPr lang="en-US"/>
          </a:p>
        </p:txBody>
      </p:sp>
      <p:sp>
        <p:nvSpPr>
          <p:cNvPr id="7" name="Freeform 6"/>
          <p:cNvSpPr/>
          <p:nvPr userDrawn="1"/>
        </p:nvSpPr>
        <p:spPr>
          <a:xfrm rot="5400000">
            <a:off x="1133461" y="-1133463"/>
            <a:ext cx="7339276" cy="960619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7275 h 2007275"/>
              <a:gd name="connsiteX1" fmla="*/ 2836585 w 3352800"/>
              <a:gd name="connsiteY1" fmla="*/ 4374 h 2007275"/>
              <a:gd name="connsiteX2" fmla="*/ 2837982 w 3352800"/>
              <a:gd name="connsiteY2" fmla="*/ 0 h 2007275"/>
              <a:gd name="connsiteX3" fmla="*/ 3352800 w 3352800"/>
              <a:gd name="connsiteY3" fmla="*/ 2007275 h 2007275"/>
              <a:gd name="connsiteX4" fmla="*/ 0 w 3352800"/>
              <a:gd name="connsiteY4" fmla="*/ 2007275 h 2007275"/>
              <a:gd name="connsiteX0" fmla="*/ 0 w 2840446"/>
              <a:gd name="connsiteY0" fmla="*/ 2007275 h 2007275"/>
              <a:gd name="connsiteX1" fmla="*/ 2836585 w 2840446"/>
              <a:gd name="connsiteY1" fmla="*/ 4374 h 2007275"/>
              <a:gd name="connsiteX2" fmla="*/ 2837982 w 2840446"/>
              <a:gd name="connsiteY2" fmla="*/ 0 h 2007275"/>
              <a:gd name="connsiteX3" fmla="*/ 2840446 w 2840446"/>
              <a:gd name="connsiteY3" fmla="*/ 2007275 h 2007275"/>
              <a:gd name="connsiteX4" fmla="*/ 0 w 2840446"/>
              <a:gd name="connsiteY4" fmla="*/ 2007275 h 2007275"/>
              <a:gd name="connsiteX0" fmla="*/ 0 w 2837983"/>
              <a:gd name="connsiteY0" fmla="*/ 2007275 h 2007275"/>
              <a:gd name="connsiteX1" fmla="*/ 2836585 w 2837983"/>
              <a:gd name="connsiteY1" fmla="*/ 4374 h 2007275"/>
              <a:gd name="connsiteX2" fmla="*/ 2837982 w 2837983"/>
              <a:gd name="connsiteY2" fmla="*/ 0 h 2007275"/>
              <a:gd name="connsiteX3" fmla="*/ 2433462 w 2837983"/>
              <a:gd name="connsiteY3" fmla="*/ 2007275 h 2007275"/>
              <a:gd name="connsiteX4" fmla="*/ 0 w 2837983"/>
              <a:gd name="connsiteY4" fmla="*/ 2007275 h 2007275"/>
              <a:gd name="connsiteX0" fmla="*/ 0 w 2836585"/>
              <a:gd name="connsiteY0" fmla="*/ 2292336 h 2292336"/>
              <a:gd name="connsiteX1" fmla="*/ 2836585 w 2836585"/>
              <a:gd name="connsiteY1" fmla="*/ 289435 h 2292336"/>
              <a:gd name="connsiteX2" fmla="*/ 2438534 w 2836585"/>
              <a:gd name="connsiteY2" fmla="*/ 0 h 2292336"/>
              <a:gd name="connsiteX3" fmla="*/ 2433462 w 2836585"/>
              <a:gd name="connsiteY3" fmla="*/ 2292336 h 2292336"/>
              <a:gd name="connsiteX4" fmla="*/ 0 w 2836585"/>
              <a:gd name="connsiteY4" fmla="*/ 2292336 h 2292336"/>
              <a:gd name="connsiteX0" fmla="*/ 0 w 2438603"/>
              <a:gd name="connsiteY0" fmla="*/ 2292336 h 2292336"/>
              <a:gd name="connsiteX1" fmla="*/ 2146972 w 2438603"/>
              <a:gd name="connsiteY1" fmla="*/ 270786 h 2292336"/>
              <a:gd name="connsiteX2" fmla="*/ 2438534 w 2438603"/>
              <a:gd name="connsiteY2" fmla="*/ 0 h 2292336"/>
              <a:gd name="connsiteX3" fmla="*/ 2433462 w 2438603"/>
              <a:gd name="connsiteY3" fmla="*/ 2292336 h 2292336"/>
              <a:gd name="connsiteX4" fmla="*/ 0 w 2438603"/>
              <a:gd name="connsiteY4" fmla="*/ 2292336 h 22923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38603" h="2292336">
                <a:moveTo>
                  <a:pt x="0" y="2292336"/>
                </a:moveTo>
                <a:lnTo>
                  <a:pt x="2146972" y="270786"/>
                </a:lnTo>
                <a:lnTo>
                  <a:pt x="2438534" y="0"/>
                </a:lnTo>
                <a:cubicBezTo>
                  <a:pt x="2439355" y="669092"/>
                  <a:pt x="2432641" y="1623244"/>
                  <a:pt x="2433462" y="2292336"/>
                </a:cubicBezTo>
                <a:lnTo>
                  <a:pt x="0" y="2292336"/>
                </a:lnTo>
                <a:close/>
              </a:path>
            </a:pathLst>
          </a:custGeom>
          <a:gradFill flip="none" rotWithShape="1">
            <a:gsLst>
              <a:gs pos="0">
                <a:schemeClr val="bg1"/>
              </a:gs>
              <a:gs pos="100000">
                <a:srgbClr val="DEA3A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rtlCol="0" anchor="ctr"/>
          <a:lstStyle/>
          <a:p>
            <a:pPr algn="ctr"/>
            <a:endParaRPr lang="en-US"/>
          </a:p>
        </p:txBody>
      </p:sp>
      <p:sp>
        <p:nvSpPr>
          <p:cNvPr id="1027" name="Text Placeholder 2"/>
          <p:cNvSpPr>
            <a:spLocks noGrp="1"/>
          </p:cNvSpPr>
          <p:nvPr>
            <p:ph type="body" idx="1"/>
          </p:nvPr>
        </p:nvSpPr>
        <p:spPr bwMode="auto">
          <a:xfrm>
            <a:off x="720090" y="1706880"/>
            <a:ext cx="8641080" cy="4827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80059" y="6780107"/>
            <a:ext cx="3869303" cy="389467"/>
          </a:xfrm>
          <a:prstGeom prst="rect">
            <a:avLst/>
          </a:prstGeom>
        </p:spPr>
        <p:txBody>
          <a:bodyPr vert="horz" lIns="96661" tIns="48331" rIns="96661" bIns="48331" rtlCol="0" anchor="ctr"/>
          <a:lstStyle>
            <a:lvl1pPr algn="l">
              <a:defRPr sz="1300">
                <a:solidFill>
                  <a:schemeClr val="tx1">
                    <a:tint val="75000"/>
                  </a:schemeClr>
                </a:solidFill>
              </a:defRPr>
            </a:lvl1pPr>
          </a:lstStyle>
          <a:p>
            <a:pPr>
              <a:defRPr/>
            </a:pPr>
            <a:fld id="{9D779055-BD07-4241-B13A-7398400FAA7B}" type="datetime1">
              <a:rPr lang="en-US" smtClean="0">
                <a:solidFill>
                  <a:prstClr val="black">
                    <a:tint val="75000"/>
                  </a:prstClr>
                </a:solidFill>
                <a:latin typeface="Arial" charset="0"/>
              </a:rPr>
              <a:t>10/11/2016</a:t>
            </a:fld>
            <a:endParaRPr lang="en-US" dirty="0">
              <a:solidFill>
                <a:prstClr val="black">
                  <a:tint val="75000"/>
                </a:prstClr>
              </a:solidFill>
              <a:latin typeface="Arial" charset="0"/>
            </a:endParaRPr>
          </a:p>
        </p:txBody>
      </p:sp>
      <p:sp>
        <p:nvSpPr>
          <p:cNvPr id="6" name="Slide Number Placeholder 5"/>
          <p:cNvSpPr>
            <a:spLocks noGrp="1"/>
          </p:cNvSpPr>
          <p:nvPr>
            <p:ph type="sldNum" sz="quarter" idx="4"/>
          </p:nvPr>
        </p:nvSpPr>
        <p:spPr>
          <a:xfrm>
            <a:off x="6880860" y="6780107"/>
            <a:ext cx="2240280" cy="389467"/>
          </a:xfrm>
          <a:prstGeom prst="rect">
            <a:avLst/>
          </a:prstGeom>
        </p:spPr>
        <p:txBody>
          <a:bodyPr vert="horz" lIns="96661" tIns="48331" rIns="96661" bIns="48331" rtlCol="0" anchor="ctr"/>
          <a:lstStyle>
            <a:lvl1pPr algn="r">
              <a:defRPr sz="1300">
                <a:solidFill>
                  <a:schemeClr val="tx1">
                    <a:tint val="75000"/>
                  </a:schemeClr>
                </a:solidFill>
              </a:defRPr>
            </a:lvl1pPr>
          </a:lstStyle>
          <a:p>
            <a:pPr>
              <a:defRPr/>
            </a:pPr>
            <a:fld id="{C510738D-F9F5-4887-B661-27478E6C3562}" type="slidenum">
              <a:rPr lang="en-US" b="0">
                <a:solidFill>
                  <a:prstClr val="black">
                    <a:tint val="75000"/>
                  </a:prstClr>
                </a:solidFill>
                <a:latin typeface="Arial" charset="0"/>
              </a:rPr>
              <a:pPr>
                <a:defRPr/>
              </a:pPr>
              <a:t>‹#›</a:t>
            </a:fld>
            <a:endParaRPr lang="en-US" b="0">
              <a:solidFill>
                <a:prstClr val="black">
                  <a:tint val="75000"/>
                </a:prstClr>
              </a:solidFill>
              <a:latin typeface="Arial" charset="0"/>
            </a:endParaRPr>
          </a:p>
        </p:txBody>
      </p:sp>
      <p:sp>
        <p:nvSpPr>
          <p:cNvPr id="8" name="Right Triangle 7"/>
          <p:cNvSpPr/>
          <p:nvPr userDrawn="1"/>
        </p:nvSpPr>
        <p:spPr>
          <a:xfrm rot="5400000">
            <a:off x="-40327" y="26976"/>
            <a:ext cx="2673785" cy="2602719"/>
          </a:xfrm>
          <a:custGeom>
            <a:avLst/>
            <a:gdLst>
              <a:gd name="connsiteX0" fmla="*/ 0 w 3571875"/>
              <a:gd name="connsiteY0" fmla="*/ 4742525 h 4742525"/>
              <a:gd name="connsiteX1" fmla="*/ 0 w 3571875"/>
              <a:gd name="connsiteY1" fmla="*/ 0 h 4742525"/>
              <a:gd name="connsiteX2" fmla="*/ 3571875 w 3571875"/>
              <a:gd name="connsiteY2" fmla="*/ 4742525 h 4742525"/>
              <a:gd name="connsiteX3" fmla="*/ 0 w 3571875"/>
              <a:gd name="connsiteY3" fmla="*/ 4742525 h 4742525"/>
              <a:gd name="connsiteX0" fmla="*/ 0 w 3182261"/>
              <a:gd name="connsiteY0" fmla="*/ 4742525 h 4742525"/>
              <a:gd name="connsiteX1" fmla="*/ 0 w 3182261"/>
              <a:gd name="connsiteY1" fmla="*/ 0 h 4742525"/>
              <a:gd name="connsiteX2" fmla="*/ 3182261 w 3182261"/>
              <a:gd name="connsiteY2" fmla="*/ 4233642 h 4742525"/>
              <a:gd name="connsiteX3" fmla="*/ 0 w 3182261"/>
              <a:gd name="connsiteY3" fmla="*/ 4742525 h 4742525"/>
              <a:gd name="connsiteX0" fmla="*/ 0 w 3182261"/>
              <a:gd name="connsiteY0" fmla="*/ 4249544 h 4249544"/>
              <a:gd name="connsiteX1" fmla="*/ 0 w 3182261"/>
              <a:gd name="connsiteY1" fmla="*/ 0 h 4249544"/>
              <a:gd name="connsiteX2" fmla="*/ 3182261 w 3182261"/>
              <a:gd name="connsiteY2" fmla="*/ 4233642 h 4249544"/>
              <a:gd name="connsiteX3" fmla="*/ 0 w 3182261"/>
              <a:gd name="connsiteY3" fmla="*/ 4249544 h 4249544"/>
              <a:gd name="connsiteX0" fmla="*/ 0 w 3182261"/>
              <a:gd name="connsiteY0" fmla="*/ 4230494 h 4233642"/>
              <a:gd name="connsiteX1" fmla="*/ 0 w 3182261"/>
              <a:gd name="connsiteY1" fmla="*/ 0 h 4233642"/>
              <a:gd name="connsiteX2" fmla="*/ 3182261 w 3182261"/>
              <a:gd name="connsiteY2" fmla="*/ 4233642 h 4233642"/>
              <a:gd name="connsiteX3" fmla="*/ 0 w 3182261"/>
              <a:gd name="connsiteY3" fmla="*/ 4230494 h 4233642"/>
              <a:gd name="connsiteX0" fmla="*/ 0 w 3182261"/>
              <a:gd name="connsiteY0" fmla="*/ 3113668 h 3116816"/>
              <a:gd name="connsiteX1" fmla="*/ 13498 w 3182261"/>
              <a:gd name="connsiteY1" fmla="*/ 0 h 3116816"/>
              <a:gd name="connsiteX2" fmla="*/ 3182261 w 3182261"/>
              <a:gd name="connsiteY2" fmla="*/ 3116816 h 3116816"/>
              <a:gd name="connsiteX3" fmla="*/ 0 w 3182261"/>
              <a:gd name="connsiteY3" fmla="*/ 3113668 h 3116816"/>
              <a:gd name="connsiteX0" fmla="*/ 0 w 3182261"/>
              <a:gd name="connsiteY0" fmla="*/ 3133799 h 3136947"/>
              <a:gd name="connsiteX1" fmla="*/ 13495 w 3182261"/>
              <a:gd name="connsiteY1" fmla="*/ 1 h 3136947"/>
              <a:gd name="connsiteX2" fmla="*/ 3182261 w 3182261"/>
              <a:gd name="connsiteY2" fmla="*/ 3136947 h 3136947"/>
              <a:gd name="connsiteX3" fmla="*/ 0 w 3182261"/>
              <a:gd name="connsiteY3" fmla="*/ 3133799 h 3136947"/>
              <a:gd name="connsiteX0" fmla="*/ 81 w 3182342"/>
              <a:gd name="connsiteY0" fmla="*/ 3133798 h 3136946"/>
              <a:gd name="connsiteX1" fmla="*/ 1484 w 3182342"/>
              <a:gd name="connsiteY1" fmla="*/ 0 h 3136946"/>
              <a:gd name="connsiteX2" fmla="*/ 3182342 w 3182342"/>
              <a:gd name="connsiteY2" fmla="*/ 3136946 h 3136946"/>
              <a:gd name="connsiteX3" fmla="*/ 81 w 3182342"/>
              <a:gd name="connsiteY3" fmla="*/ 3133798 h 3136946"/>
            </a:gdLst>
            <a:ahLst/>
            <a:cxnLst>
              <a:cxn ang="0">
                <a:pos x="connsiteX0" y="connsiteY0"/>
              </a:cxn>
              <a:cxn ang="0">
                <a:pos x="connsiteX1" y="connsiteY1"/>
              </a:cxn>
              <a:cxn ang="0">
                <a:pos x="connsiteX2" y="connsiteY2"/>
              </a:cxn>
              <a:cxn ang="0">
                <a:pos x="connsiteX3" y="connsiteY3"/>
              </a:cxn>
            </a:cxnLst>
            <a:rect l="l" t="t" r="r" b="b"/>
            <a:pathLst>
              <a:path w="3182342" h="3136946">
                <a:moveTo>
                  <a:pt x="81" y="3133798"/>
                </a:moveTo>
                <a:cubicBezTo>
                  <a:pt x="4580" y="2095909"/>
                  <a:pt x="-3015" y="1037889"/>
                  <a:pt x="1484" y="0"/>
                </a:cubicBezTo>
                <a:lnTo>
                  <a:pt x="3182342" y="3136946"/>
                </a:lnTo>
                <a:lnTo>
                  <a:pt x="81" y="3133798"/>
                </a:lnTo>
                <a:close/>
              </a:path>
            </a:pathLst>
          </a:custGeom>
          <a:gradFill>
            <a:gsLst>
              <a:gs pos="0">
                <a:srgbClr val="3366FF"/>
              </a:gs>
              <a:gs pos="100000">
                <a:srgbClr val="000099"/>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rtlCol="0" anchor="ctr"/>
          <a:lstStyle/>
          <a:p>
            <a:pPr algn="ctr"/>
            <a:endParaRPr lang="en-US"/>
          </a:p>
        </p:txBody>
      </p:sp>
      <p:sp>
        <p:nvSpPr>
          <p:cNvPr id="9" name="5-Point Star 8"/>
          <p:cNvSpPr/>
          <p:nvPr userDrawn="1"/>
        </p:nvSpPr>
        <p:spPr>
          <a:xfrm rot="2139461">
            <a:off x="192534" y="100660"/>
            <a:ext cx="1243724" cy="1122922"/>
          </a:xfrm>
          <a:prstGeom prst="star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rtlCol="0" anchor="ctr"/>
          <a:lstStyle/>
          <a:p>
            <a:pPr algn="ctr"/>
            <a:endParaRPr lang="en-US"/>
          </a:p>
        </p:txBody>
      </p:sp>
      <p:sp>
        <p:nvSpPr>
          <p:cNvPr id="1026" name="Title Placeholder 1"/>
          <p:cNvSpPr>
            <a:spLocks noGrp="1"/>
          </p:cNvSpPr>
          <p:nvPr>
            <p:ph type="title"/>
          </p:nvPr>
        </p:nvSpPr>
        <p:spPr bwMode="auto">
          <a:xfrm>
            <a:off x="746335" y="292947"/>
            <a:ext cx="8641080" cy="763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6661" tIns="48331" rIns="96661" bIns="48331" numCol="1" anchor="ctr" anchorCtr="0" compatLnSpc="1">
            <a:prstTxWarp prst="textNoShape">
              <a:avLst/>
            </a:prstTxWarp>
          </a:bodyPr>
          <a:lstStyle/>
          <a:p>
            <a:pPr lvl="0"/>
            <a:r>
              <a:rPr lang="en-US" dirty="0"/>
              <a:t>Click to edit Master title style</a:t>
            </a:r>
          </a:p>
        </p:txBody>
      </p:sp>
    </p:spTree>
    <p:extLst>
      <p:ext uri="{BB962C8B-B14F-4D97-AF65-F5344CB8AC3E}">
        <p14:creationId xmlns:p14="http://schemas.microsoft.com/office/powerpoint/2010/main" val="4015833954"/>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 id="2147483951" r:id="rId12"/>
  </p:sldLayoutIdLst>
  <p:hf hdr="0" dt="0"/>
  <p:txStyles>
    <p:titleStyle>
      <a:lvl1pPr algn="ctr" rtl="0" eaLnBrk="0" fontAlgn="base" hangingPunct="0">
        <a:spcBef>
          <a:spcPct val="0"/>
        </a:spcBef>
        <a:spcAft>
          <a:spcPct val="0"/>
        </a:spcAft>
        <a:defRPr sz="4700" kern="1200">
          <a:solidFill>
            <a:schemeClr val="tx1"/>
          </a:solidFill>
          <a:latin typeface="+mj-lt"/>
          <a:ea typeface="+mj-ea"/>
          <a:cs typeface="+mj-cs"/>
        </a:defRPr>
      </a:lvl1pPr>
      <a:lvl2pPr algn="ctr" rtl="0" eaLnBrk="0" fontAlgn="base" hangingPunct="0">
        <a:spcBef>
          <a:spcPct val="0"/>
        </a:spcBef>
        <a:spcAft>
          <a:spcPct val="0"/>
        </a:spcAft>
        <a:defRPr sz="4700">
          <a:solidFill>
            <a:schemeClr val="tx1"/>
          </a:solidFill>
          <a:latin typeface="Calibri" pitchFamily="34" charset="0"/>
        </a:defRPr>
      </a:lvl2pPr>
      <a:lvl3pPr algn="ctr" rtl="0" eaLnBrk="0" fontAlgn="base" hangingPunct="0">
        <a:spcBef>
          <a:spcPct val="0"/>
        </a:spcBef>
        <a:spcAft>
          <a:spcPct val="0"/>
        </a:spcAft>
        <a:defRPr sz="4700">
          <a:solidFill>
            <a:schemeClr val="tx1"/>
          </a:solidFill>
          <a:latin typeface="Calibri" pitchFamily="34" charset="0"/>
        </a:defRPr>
      </a:lvl3pPr>
      <a:lvl4pPr algn="ctr" rtl="0" eaLnBrk="0" fontAlgn="base" hangingPunct="0">
        <a:spcBef>
          <a:spcPct val="0"/>
        </a:spcBef>
        <a:spcAft>
          <a:spcPct val="0"/>
        </a:spcAft>
        <a:defRPr sz="4700">
          <a:solidFill>
            <a:schemeClr val="tx1"/>
          </a:solidFill>
          <a:latin typeface="Calibri" pitchFamily="34" charset="0"/>
        </a:defRPr>
      </a:lvl4pPr>
      <a:lvl5pPr algn="ctr" rtl="0" eaLnBrk="0" fontAlgn="base" hangingPunct="0">
        <a:spcBef>
          <a:spcPct val="0"/>
        </a:spcBef>
        <a:spcAft>
          <a:spcPct val="0"/>
        </a:spcAft>
        <a:defRPr sz="4700">
          <a:solidFill>
            <a:schemeClr val="tx1"/>
          </a:solidFill>
          <a:latin typeface="Calibri" pitchFamily="34" charset="0"/>
        </a:defRPr>
      </a:lvl5pPr>
      <a:lvl6pPr marL="483306" algn="ctr" rtl="0" fontAlgn="base">
        <a:spcBef>
          <a:spcPct val="0"/>
        </a:spcBef>
        <a:spcAft>
          <a:spcPct val="0"/>
        </a:spcAft>
        <a:defRPr sz="4700">
          <a:solidFill>
            <a:schemeClr val="tx1"/>
          </a:solidFill>
          <a:latin typeface="Calibri" pitchFamily="34" charset="0"/>
        </a:defRPr>
      </a:lvl6pPr>
      <a:lvl7pPr marL="966612" algn="ctr" rtl="0" fontAlgn="base">
        <a:spcBef>
          <a:spcPct val="0"/>
        </a:spcBef>
        <a:spcAft>
          <a:spcPct val="0"/>
        </a:spcAft>
        <a:defRPr sz="4700">
          <a:solidFill>
            <a:schemeClr val="tx1"/>
          </a:solidFill>
          <a:latin typeface="Calibri" pitchFamily="34" charset="0"/>
        </a:defRPr>
      </a:lvl7pPr>
      <a:lvl8pPr marL="1449918" algn="ctr" rtl="0" fontAlgn="base">
        <a:spcBef>
          <a:spcPct val="0"/>
        </a:spcBef>
        <a:spcAft>
          <a:spcPct val="0"/>
        </a:spcAft>
        <a:defRPr sz="4700">
          <a:solidFill>
            <a:schemeClr val="tx1"/>
          </a:solidFill>
          <a:latin typeface="Calibri" pitchFamily="34" charset="0"/>
        </a:defRPr>
      </a:lvl8pPr>
      <a:lvl9pPr marL="1933224" algn="ctr" rtl="0" fontAlgn="base">
        <a:spcBef>
          <a:spcPct val="0"/>
        </a:spcBef>
        <a:spcAft>
          <a:spcPct val="0"/>
        </a:spcAft>
        <a:defRPr sz="4700">
          <a:solidFill>
            <a:schemeClr val="tx1"/>
          </a:solidFill>
          <a:latin typeface="Calibri" pitchFamily="34" charset="0"/>
        </a:defRPr>
      </a:lvl9pPr>
    </p:titleStyle>
    <p:bodyStyle>
      <a:lvl1pPr marL="362480" indent="-36248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1pPr>
      <a:lvl2pPr marL="785372" indent="-302066" algn="l" rtl="0" eaLnBrk="0" fontAlgn="base" hangingPunct="0">
        <a:spcBef>
          <a:spcPct val="20000"/>
        </a:spcBef>
        <a:spcAft>
          <a:spcPct val="0"/>
        </a:spcAft>
        <a:buFont typeface="Wingdings" pitchFamily="2" charset="2"/>
        <a:buChar char="Ø"/>
        <a:defRPr sz="3000" kern="1200">
          <a:solidFill>
            <a:schemeClr val="tx1"/>
          </a:solidFill>
          <a:latin typeface="+mn-lt"/>
          <a:ea typeface="+mn-ea"/>
          <a:cs typeface="+mn-cs"/>
        </a:defRPr>
      </a:lvl2pPr>
      <a:lvl3pPr marL="1208265" indent="-241653" algn="l" rtl="0" eaLnBrk="0" fontAlgn="base" hangingPunct="0">
        <a:spcBef>
          <a:spcPct val="20000"/>
        </a:spcBef>
        <a:spcAft>
          <a:spcPct val="0"/>
        </a:spcAft>
        <a:buFont typeface="Courier New" pitchFamily="49" charset="0"/>
        <a:buChar char="o"/>
        <a:defRPr sz="2500" kern="1200">
          <a:solidFill>
            <a:schemeClr val="tx1"/>
          </a:solidFill>
          <a:latin typeface="+mn-lt"/>
          <a:ea typeface="+mn-ea"/>
          <a:cs typeface="+mn-cs"/>
        </a:defRPr>
      </a:lvl3pPr>
      <a:lvl4pPr marL="1691571" indent="-241653"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4pPr>
      <a:lvl5pPr marL="2174878" indent="-241653"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5pPr>
      <a:lvl6pPr marL="2658184"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292947"/>
            <a:ext cx="8641080" cy="1219200"/>
          </a:xfrm>
          <a:prstGeom prst="rect">
            <a:avLst/>
          </a:prstGeom>
        </p:spPr>
        <p:txBody>
          <a:bodyPr vert="horz" lIns="96661" tIns="48331" rIns="96661" bIns="48331" rtlCol="0" anchor="ctr">
            <a:normAutofit/>
          </a:bodyPr>
          <a:lstStyle/>
          <a:p>
            <a:r>
              <a:rPr lang="en-US"/>
              <a:t>Click to edit Master title style</a:t>
            </a:r>
          </a:p>
        </p:txBody>
      </p:sp>
      <p:sp>
        <p:nvSpPr>
          <p:cNvPr id="3" name="Text Placeholder 2"/>
          <p:cNvSpPr>
            <a:spLocks noGrp="1"/>
          </p:cNvSpPr>
          <p:nvPr>
            <p:ph type="body" idx="1"/>
          </p:nvPr>
        </p:nvSpPr>
        <p:spPr>
          <a:xfrm>
            <a:off x="480060" y="1706880"/>
            <a:ext cx="8641080" cy="4827694"/>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80060" y="6780107"/>
            <a:ext cx="2240280" cy="389467"/>
          </a:xfrm>
          <a:prstGeom prst="rect">
            <a:avLst/>
          </a:prstGeom>
        </p:spPr>
        <p:txBody>
          <a:bodyPr vert="horz" lIns="96661" tIns="48331" rIns="96661" bIns="48331" rtlCol="0" anchor="ctr"/>
          <a:lstStyle>
            <a:lvl1pPr algn="l">
              <a:defRPr sz="1300">
                <a:solidFill>
                  <a:schemeClr val="tx1">
                    <a:tint val="75000"/>
                  </a:schemeClr>
                </a:solidFill>
              </a:defRPr>
            </a:lvl1pPr>
          </a:lstStyle>
          <a:p>
            <a:fld id="{BACE24AF-0F84-4667-9944-3D41DB423DDB}" type="datetime1">
              <a:rPr lang="en-US" smtClean="0"/>
              <a:t>10/11/2016</a:t>
            </a:fld>
            <a:endParaRPr lang="en-US"/>
          </a:p>
        </p:txBody>
      </p:sp>
      <p:sp>
        <p:nvSpPr>
          <p:cNvPr id="5" name="Footer Placeholder 4"/>
          <p:cNvSpPr>
            <a:spLocks noGrp="1"/>
          </p:cNvSpPr>
          <p:nvPr>
            <p:ph type="ftr" sz="quarter" idx="3"/>
          </p:nvPr>
        </p:nvSpPr>
        <p:spPr>
          <a:xfrm>
            <a:off x="3280410" y="6780107"/>
            <a:ext cx="3040380" cy="389467"/>
          </a:xfrm>
          <a:prstGeom prst="rect">
            <a:avLst/>
          </a:prstGeom>
        </p:spPr>
        <p:txBody>
          <a:bodyPr vert="horz" lIns="96661" tIns="48331" rIns="96661" bIns="48331" rtlCol="0" anchor="ctr"/>
          <a:lstStyle>
            <a:lvl1pPr algn="ctr">
              <a:defRPr sz="1300">
                <a:solidFill>
                  <a:schemeClr val="tx1">
                    <a:tint val="75000"/>
                  </a:schemeClr>
                </a:solidFill>
              </a:defRPr>
            </a:lvl1pPr>
          </a:lstStyle>
          <a:p>
            <a:r>
              <a:rPr lang="en-US"/>
              <a:t>DRAFT CONCEPTS &amp; SEMI-APPROXIMATE/GUESSTIMATE #S</a:t>
            </a:r>
          </a:p>
        </p:txBody>
      </p:sp>
      <p:sp>
        <p:nvSpPr>
          <p:cNvPr id="6" name="Slide Number Placeholder 5"/>
          <p:cNvSpPr>
            <a:spLocks noGrp="1"/>
          </p:cNvSpPr>
          <p:nvPr>
            <p:ph type="sldNum" sz="quarter" idx="4"/>
          </p:nvPr>
        </p:nvSpPr>
        <p:spPr>
          <a:xfrm>
            <a:off x="6880860" y="6780107"/>
            <a:ext cx="2240280" cy="389467"/>
          </a:xfrm>
          <a:prstGeom prst="rect">
            <a:avLst/>
          </a:prstGeom>
        </p:spPr>
        <p:txBody>
          <a:bodyPr vert="horz" lIns="96661" tIns="48331" rIns="96661" bIns="48331" rtlCol="0" anchor="ctr"/>
          <a:lstStyle>
            <a:lvl1pPr algn="r">
              <a:defRPr sz="1300">
                <a:solidFill>
                  <a:schemeClr val="tx1">
                    <a:tint val="75000"/>
                  </a:schemeClr>
                </a:solidFill>
              </a:defRPr>
            </a:lvl1pPr>
          </a:lstStyle>
          <a:p>
            <a:fld id="{B830A5BB-D573-4D02-8734-09E6B63F271C}" type="slidenum">
              <a:rPr lang="en-US" smtClean="0"/>
              <a:t>‹#›</a:t>
            </a:fld>
            <a:endParaRPr lang="en-US"/>
          </a:p>
        </p:txBody>
      </p:sp>
    </p:spTree>
    <p:extLst>
      <p:ext uri="{BB962C8B-B14F-4D97-AF65-F5344CB8AC3E}">
        <p14:creationId xmlns:p14="http://schemas.microsoft.com/office/powerpoint/2010/main" val="3610172798"/>
      </p:ext>
    </p:extLst>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6" r:id="rId4"/>
    <p:sldLayoutId id="2147483957" r:id="rId5"/>
    <p:sldLayoutId id="2147483958" r:id="rId6"/>
    <p:sldLayoutId id="2147483959" r:id="rId7"/>
    <p:sldLayoutId id="2147483960" r:id="rId8"/>
    <p:sldLayoutId id="2147483961" r:id="rId9"/>
    <p:sldLayoutId id="2147483962" r:id="rId10"/>
    <p:sldLayoutId id="2147483963" r:id="rId11"/>
    <p:sldLayoutId id="2147483964" r:id="rId12"/>
  </p:sldLayoutIdLst>
  <p:hf hdr="0" dt="0"/>
  <p:txStyles>
    <p:titleStyle>
      <a:lvl1pPr algn="ctr" defTabSz="966612" rtl="0" eaLnBrk="1" latinLnBrk="0" hangingPunct="1">
        <a:spcBef>
          <a:spcPct val="0"/>
        </a:spcBef>
        <a:buNone/>
        <a:defRPr sz="4700" kern="1200">
          <a:solidFill>
            <a:schemeClr val="tx1"/>
          </a:solidFill>
          <a:latin typeface="+mj-lt"/>
          <a:ea typeface="+mj-ea"/>
          <a:cs typeface="+mj-cs"/>
        </a:defRPr>
      </a:lvl1pPr>
    </p:titleStyle>
    <p:bodyStyle>
      <a:lvl1pPr marL="362480" indent="-362480" algn="l" defTabSz="966612"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85372" indent="-302066" algn="l" defTabSz="966612"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08265" indent="-241653" algn="l" defTabSz="966612"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3pPr>
      <a:lvl4pPr marL="1691571"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74878"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58184"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292947"/>
            <a:ext cx="8641080" cy="1219200"/>
          </a:xfrm>
          <a:prstGeom prst="rect">
            <a:avLst/>
          </a:prstGeom>
        </p:spPr>
        <p:txBody>
          <a:bodyPr vert="horz" lIns="96661" tIns="48331" rIns="96661" bIns="48331" rtlCol="0" anchor="ctr">
            <a:normAutofit/>
          </a:bodyPr>
          <a:lstStyle/>
          <a:p>
            <a:r>
              <a:rPr lang="en-US"/>
              <a:t>Click to edit Master title style</a:t>
            </a:r>
          </a:p>
        </p:txBody>
      </p:sp>
      <p:sp>
        <p:nvSpPr>
          <p:cNvPr id="3" name="Text Placeholder 2"/>
          <p:cNvSpPr>
            <a:spLocks noGrp="1"/>
          </p:cNvSpPr>
          <p:nvPr>
            <p:ph type="body" idx="1"/>
          </p:nvPr>
        </p:nvSpPr>
        <p:spPr>
          <a:xfrm>
            <a:off x="480060" y="1706880"/>
            <a:ext cx="8641080" cy="4827694"/>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80060" y="6780107"/>
            <a:ext cx="2240280" cy="389467"/>
          </a:xfrm>
          <a:prstGeom prst="rect">
            <a:avLst/>
          </a:prstGeom>
        </p:spPr>
        <p:txBody>
          <a:bodyPr vert="horz" lIns="96661" tIns="48331" rIns="96661" bIns="48331" rtlCol="0" anchor="ctr"/>
          <a:lstStyle>
            <a:lvl1pPr algn="l">
              <a:defRPr sz="1300">
                <a:solidFill>
                  <a:schemeClr val="tx1">
                    <a:tint val="75000"/>
                  </a:schemeClr>
                </a:solidFill>
              </a:defRPr>
            </a:lvl1pPr>
          </a:lstStyle>
          <a:p>
            <a:fld id="{FD522FF7-A8E7-4EB7-8E7A-633E6DE4163C}" type="datetime1">
              <a:rPr lang="en-US" smtClean="0"/>
              <a:t>10/11/2016</a:t>
            </a:fld>
            <a:endParaRPr lang="en-US"/>
          </a:p>
        </p:txBody>
      </p:sp>
      <p:sp>
        <p:nvSpPr>
          <p:cNvPr id="5" name="Footer Placeholder 4"/>
          <p:cNvSpPr>
            <a:spLocks noGrp="1"/>
          </p:cNvSpPr>
          <p:nvPr>
            <p:ph type="ftr" sz="quarter" idx="3"/>
          </p:nvPr>
        </p:nvSpPr>
        <p:spPr>
          <a:xfrm>
            <a:off x="3280410" y="6780107"/>
            <a:ext cx="3040380" cy="389467"/>
          </a:xfrm>
          <a:prstGeom prst="rect">
            <a:avLst/>
          </a:prstGeom>
        </p:spPr>
        <p:txBody>
          <a:bodyPr vert="horz" lIns="96661" tIns="48331" rIns="96661" bIns="48331" rtlCol="0" anchor="ctr"/>
          <a:lstStyle>
            <a:lvl1pPr algn="ctr">
              <a:defRPr sz="1300">
                <a:solidFill>
                  <a:schemeClr val="tx1">
                    <a:tint val="75000"/>
                  </a:schemeClr>
                </a:solidFill>
              </a:defRPr>
            </a:lvl1pPr>
          </a:lstStyle>
          <a:p>
            <a:r>
              <a:rPr lang="en-US"/>
              <a:t>DRAFT CONCEPTS &amp; SEMI-APPROXIMATE/GUESSTIMATE #S</a:t>
            </a:r>
          </a:p>
        </p:txBody>
      </p:sp>
      <p:sp>
        <p:nvSpPr>
          <p:cNvPr id="6" name="Slide Number Placeholder 5"/>
          <p:cNvSpPr>
            <a:spLocks noGrp="1"/>
          </p:cNvSpPr>
          <p:nvPr>
            <p:ph type="sldNum" sz="quarter" idx="4"/>
          </p:nvPr>
        </p:nvSpPr>
        <p:spPr>
          <a:xfrm>
            <a:off x="6880860" y="6780107"/>
            <a:ext cx="2240280" cy="389467"/>
          </a:xfrm>
          <a:prstGeom prst="rect">
            <a:avLst/>
          </a:prstGeom>
        </p:spPr>
        <p:txBody>
          <a:bodyPr vert="horz" lIns="96661" tIns="48331" rIns="96661" bIns="48331" rtlCol="0" anchor="ctr"/>
          <a:lstStyle>
            <a:lvl1pPr algn="r">
              <a:defRPr sz="1300">
                <a:solidFill>
                  <a:schemeClr val="tx1">
                    <a:tint val="75000"/>
                  </a:schemeClr>
                </a:solidFill>
              </a:defRPr>
            </a:lvl1pPr>
          </a:lstStyle>
          <a:p>
            <a:fld id="{D98D3C9B-F770-4A2B-935E-81F1CD49C0A9}" type="slidenum">
              <a:rPr lang="en-US" smtClean="0"/>
              <a:t>‹#›</a:t>
            </a:fld>
            <a:endParaRPr lang="en-US"/>
          </a:p>
        </p:txBody>
      </p:sp>
    </p:spTree>
    <p:extLst>
      <p:ext uri="{BB962C8B-B14F-4D97-AF65-F5344CB8AC3E}">
        <p14:creationId xmlns:p14="http://schemas.microsoft.com/office/powerpoint/2010/main" val="3530740671"/>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 id="2147483970" r:id="rId5"/>
    <p:sldLayoutId id="2147483971" r:id="rId6"/>
    <p:sldLayoutId id="2147483972" r:id="rId7"/>
    <p:sldLayoutId id="2147483973" r:id="rId8"/>
    <p:sldLayoutId id="2147483974" r:id="rId9"/>
    <p:sldLayoutId id="2147483975" r:id="rId10"/>
    <p:sldLayoutId id="2147483976" r:id="rId11"/>
    <p:sldLayoutId id="2147483977" r:id="rId12"/>
  </p:sldLayoutIdLst>
  <p:hf hdr="0" dt="0"/>
  <p:txStyles>
    <p:titleStyle>
      <a:lvl1pPr algn="ctr" defTabSz="966612" rtl="0" eaLnBrk="1" latinLnBrk="0" hangingPunct="1">
        <a:spcBef>
          <a:spcPct val="0"/>
        </a:spcBef>
        <a:buNone/>
        <a:defRPr sz="4700" kern="1200">
          <a:solidFill>
            <a:schemeClr val="tx1"/>
          </a:solidFill>
          <a:latin typeface="+mj-lt"/>
          <a:ea typeface="+mj-ea"/>
          <a:cs typeface="+mj-cs"/>
        </a:defRPr>
      </a:lvl1pPr>
    </p:titleStyle>
    <p:bodyStyle>
      <a:lvl1pPr marL="362480" indent="-362480" algn="l" defTabSz="966612"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85372" indent="-302066" algn="l" defTabSz="966612"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08265" indent="-241653" algn="l" defTabSz="966612"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3pPr>
      <a:lvl4pPr marL="1691571"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74878"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58184"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766978" name="Rectangle 2"/>
          <p:cNvSpPr>
            <a:spLocks noGrp="1" noChangeArrowheads="1"/>
          </p:cNvSpPr>
          <p:nvPr>
            <p:ph type="ctrTitle"/>
          </p:nvPr>
        </p:nvSpPr>
        <p:spPr>
          <a:xfrm>
            <a:off x="866692" y="2106406"/>
            <a:ext cx="8734508" cy="1320800"/>
          </a:xfrm>
        </p:spPr>
        <p:txBody>
          <a:bodyPr/>
          <a:lstStyle/>
          <a:p>
            <a:pPr eaLnBrk="1" hangingPunct="1">
              <a:defRPr/>
            </a:pPr>
            <a:r>
              <a:rPr lang="en-US" b="1" dirty="0">
                <a:solidFill>
                  <a:srgbClr val="000099"/>
                </a:solidFill>
                <a:effectLst>
                  <a:outerShdw blurRad="38100" dist="38100" dir="2700000" algn="tl">
                    <a:srgbClr val="C0C0C0"/>
                  </a:outerShdw>
                </a:effectLst>
              </a:rPr>
              <a:t>Performance Accountability</a:t>
            </a:r>
            <a:br>
              <a:rPr lang="en-US" b="1" dirty="0">
                <a:solidFill>
                  <a:srgbClr val="000099"/>
                </a:solidFill>
                <a:effectLst>
                  <a:outerShdw blurRad="38100" dist="38100" dir="2700000" algn="tl">
                    <a:srgbClr val="C0C0C0"/>
                  </a:outerShdw>
                </a:effectLst>
              </a:rPr>
            </a:br>
            <a:r>
              <a:rPr lang="en-US" b="1" dirty="0">
                <a:solidFill>
                  <a:srgbClr val="000099"/>
                </a:solidFill>
                <a:effectLst>
                  <a:outerShdw blurRad="38100" dist="38100" dir="2700000" algn="tl">
                    <a:srgbClr val="C0C0C0"/>
                  </a:outerShdw>
                </a:effectLst>
              </a:rPr>
              <a:t>in the World of WIOA</a:t>
            </a:r>
          </a:p>
        </p:txBody>
      </p:sp>
    </p:spTree>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Where We Are: Reporting</a:t>
            </a:r>
          </a:p>
        </p:txBody>
      </p:sp>
      <p:sp>
        <p:nvSpPr>
          <p:cNvPr id="7172" name="Rectangle 5"/>
          <p:cNvSpPr>
            <a:spLocks noGrp="1" noChangeArrowheads="1"/>
          </p:cNvSpPr>
          <p:nvPr>
            <p:ph idx="1"/>
          </p:nvPr>
        </p:nvSpPr>
        <p:spPr>
          <a:xfrm>
            <a:off x="795128" y="1372933"/>
            <a:ext cx="8651019"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Secretaries supposed to develop Joint Reporting Specifications by July 2015</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July 2015 – Draft Information Collection Request (ICR) published for 60 Day Comment Period, receiving 112 Sets of Comments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April 2016 – 2</a:t>
            </a:r>
            <a:r>
              <a:rPr lang="en-US" sz="2400" baseline="30000" dirty="0">
                <a:solidFill>
                  <a:srgbClr val="000099"/>
                </a:solidFill>
              </a:rPr>
              <a:t>nd</a:t>
            </a:r>
            <a:r>
              <a:rPr lang="en-US" sz="2400" dirty="0">
                <a:solidFill>
                  <a:srgbClr val="000099"/>
                </a:solidFill>
              </a:rPr>
              <a:t> Draft ICR published for 30 Day Comment Period, receiving unknown # of comments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June 2016 – “Final” ICR with Joint Specs published</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Numerous References to more Guidance to Come</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Apparently the Departments are already working on amendments</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Joint Specs only include the elements jointly in common across all 6 WIOA programs</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DOL, OCTAE, RSA each require additional data</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WIOA didn’t specify a due date for these items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Requirements issued under separate means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10</a:t>
            </a:fld>
            <a:endParaRPr lang="en-US" dirty="0"/>
          </a:p>
        </p:txBody>
      </p:sp>
    </p:spTree>
    <p:extLst>
      <p:ext uri="{BB962C8B-B14F-4D97-AF65-F5344CB8AC3E}">
        <p14:creationId xmlns:p14="http://schemas.microsoft.com/office/powerpoint/2010/main" val="586862047"/>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Where We Are: Reporting</a:t>
            </a:r>
          </a:p>
        </p:txBody>
      </p:sp>
      <p:sp>
        <p:nvSpPr>
          <p:cNvPr id="7172" name="Rectangle 5"/>
          <p:cNvSpPr>
            <a:spLocks noGrp="1" noChangeArrowheads="1"/>
          </p:cNvSpPr>
          <p:nvPr>
            <p:ph idx="1"/>
          </p:nvPr>
        </p:nvSpPr>
        <p:spPr>
          <a:xfrm>
            <a:off x="795128" y="1372933"/>
            <a:ext cx="8651019"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800" b="1" dirty="0">
                <a:solidFill>
                  <a:srgbClr val="000099"/>
                </a:solidFill>
              </a:rPr>
              <a:t>DOL</a:t>
            </a:r>
            <a:r>
              <a:rPr lang="en-US" sz="2800" dirty="0">
                <a:solidFill>
                  <a:srgbClr val="000099"/>
                </a:solidFill>
              </a:rPr>
              <a:t>-specific ICR</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September 2015 – Draft published for 60 Day Comment Period, receiving 68 sets of comments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April 2016 – 2</a:t>
            </a:r>
            <a:r>
              <a:rPr lang="en-US" sz="2400" baseline="30000" dirty="0">
                <a:solidFill>
                  <a:srgbClr val="000099"/>
                </a:solidFill>
              </a:rPr>
              <a:t>nd</a:t>
            </a:r>
            <a:r>
              <a:rPr lang="en-US" sz="2400" dirty="0">
                <a:solidFill>
                  <a:srgbClr val="000099"/>
                </a:solidFill>
              </a:rPr>
              <a:t> Draft published April 2016 for 30 Day Comment Period receiving unknown sets of comments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June 2016 – “Final” DOL Specifications Published</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Numerous References to more Guidance to Come</a:t>
            </a:r>
          </a:p>
          <a:p>
            <a:pPr marL="604133" eaLnBrk="1" hangingPunct="1">
              <a:lnSpc>
                <a:spcPct val="90000"/>
              </a:lnSpc>
              <a:spcBef>
                <a:spcPts val="300"/>
              </a:spcBef>
              <a:spcAft>
                <a:spcPts val="0"/>
              </a:spcAft>
              <a:buSzPct val="65000"/>
              <a:buFont typeface="Wingdings" pitchFamily="2" charset="2"/>
              <a:buChar char="l"/>
              <a:defRPr/>
            </a:pPr>
            <a:r>
              <a:rPr lang="en-US" sz="2800" b="1" dirty="0">
                <a:solidFill>
                  <a:srgbClr val="000099"/>
                </a:solidFill>
              </a:rPr>
              <a:t>RSA</a:t>
            </a:r>
            <a:r>
              <a:rPr lang="en-US" sz="2800" dirty="0">
                <a:solidFill>
                  <a:srgbClr val="000099"/>
                </a:solidFill>
              </a:rPr>
              <a:t>-specific ICR</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April 2015 – Draft RSA-911 ICR published for 60 Day Comment Period</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June 2016 – Somehow RSA finalized the RSA-911 without going through a 2</a:t>
            </a:r>
            <a:r>
              <a:rPr lang="en-US" sz="2400" baseline="30000" dirty="0">
                <a:solidFill>
                  <a:srgbClr val="000099"/>
                </a:solidFill>
              </a:rPr>
              <a:t>nd</a:t>
            </a:r>
            <a:r>
              <a:rPr lang="en-US" sz="2400" dirty="0">
                <a:solidFill>
                  <a:srgbClr val="000099"/>
                </a:solidFill>
              </a:rPr>
              <a:t> draft ICR with Comment Period</a:t>
            </a:r>
          </a:p>
          <a:p>
            <a:pPr marL="604133" eaLnBrk="1" hangingPunct="1">
              <a:lnSpc>
                <a:spcPct val="90000"/>
              </a:lnSpc>
              <a:spcBef>
                <a:spcPts val="300"/>
              </a:spcBef>
              <a:spcAft>
                <a:spcPts val="0"/>
              </a:spcAft>
              <a:buSzPct val="65000"/>
              <a:buFont typeface="Wingdings" pitchFamily="2" charset="2"/>
              <a:buChar char="l"/>
              <a:defRPr/>
            </a:pPr>
            <a:r>
              <a:rPr lang="en-US" sz="2800" b="1" dirty="0">
                <a:solidFill>
                  <a:srgbClr val="000099"/>
                </a:solidFill>
              </a:rPr>
              <a:t>OCTAE</a:t>
            </a:r>
            <a:r>
              <a:rPr lang="en-US" sz="2800" dirty="0">
                <a:solidFill>
                  <a:srgbClr val="000099"/>
                </a:solidFill>
              </a:rPr>
              <a:t>-specific ICR </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September 2016 – Finally proposed a new version their National Reporting System for public comment</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11</a:t>
            </a:fld>
            <a:endParaRPr lang="en-US" dirty="0"/>
          </a:p>
        </p:txBody>
      </p:sp>
    </p:spTree>
    <p:extLst>
      <p:ext uri="{BB962C8B-B14F-4D97-AF65-F5344CB8AC3E}">
        <p14:creationId xmlns:p14="http://schemas.microsoft.com/office/powerpoint/2010/main" val="2064327429"/>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ctrTitle"/>
          </p:nvPr>
        </p:nvSpPr>
        <p:spPr>
          <a:xfrm>
            <a:off x="866692" y="2106406"/>
            <a:ext cx="8734508" cy="1320800"/>
          </a:xfrm>
        </p:spPr>
        <p:txBody>
          <a:bodyPr/>
          <a:lstStyle/>
          <a:p>
            <a:pPr eaLnBrk="1" hangingPunct="1">
              <a:defRPr/>
            </a:pPr>
            <a:r>
              <a:rPr lang="en-US" b="1" dirty="0">
                <a:solidFill>
                  <a:srgbClr val="000099"/>
                </a:solidFill>
                <a:effectLst>
                  <a:outerShdw blurRad="38100" dist="38100" dir="2700000" algn="tl">
                    <a:srgbClr val="C0C0C0"/>
                  </a:outerShdw>
                </a:effectLst>
              </a:rPr>
              <a:t>Performance Accountability Constructs &amp; Key Reporting Issues </a:t>
            </a:r>
          </a:p>
        </p:txBody>
      </p:sp>
    </p:spTree>
    <p:extLst>
      <p:ext uri="{BB962C8B-B14F-4D97-AF65-F5344CB8AC3E}">
        <p14:creationId xmlns:p14="http://schemas.microsoft.com/office/powerpoint/2010/main" val="308469819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828800" y="284480"/>
            <a:ext cx="7692390" cy="812800"/>
          </a:xfrm>
        </p:spPr>
        <p:txBody>
          <a:bodyPr/>
          <a:lstStyle/>
          <a:p>
            <a:pPr algn="ctr" eaLnBrk="1" hangingPunct="1"/>
            <a:r>
              <a:rPr lang="en-US" sz="3800" dirty="0">
                <a:solidFill>
                  <a:srgbClr val="000099"/>
                </a:solidFill>
              </a:rPr>
              <a:t>Reportable Individual vs Participant</a:t>
            </a:r>
          </a:p>
        </p:txBody>
      </p:sp>
      <p:sp>
        <p:nvSpPr>
          <p:cNvPr id="7172" name="Rectangle 5"/>
          <p:cNvSpPr>
            <a:spLocks noGrp="1" noChangeArrowheads="1"/>
          </p:cNvSpPr>
          <p:nvPr>
            <p:ph idx="1"/>
          </p:nvPr>
        </p:nvSpPr>
        <p:spPr>
          <a:xfrm>
            <a:off x="834886" y="1295920"/>
            <a:ext cx="8718107"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Most important definition in WIOA Accountability?</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Definition of “Participant”</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Nearly all Participants are included in WIOA measures</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Not Everyone?  No</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Some People are only “Reportable Individuals” </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Others are excluded for factors outside the system’s control</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WIOA Rule 677.150(b) Reportable Individual is “an individual who has taken action that demonstrates an intent to use program services and who meets specific reporting criteria of the program including:</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Individuals who provide identifying information;</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Individuals who </a:t>
            </a:r>
            <a:r>
              <a:rPr lang="en-US" sz="2400" u="sng" dirty="0">
                <a:solidFill>
                  <a:srgbClr val="000099"/>
                </a:solidFill>
              </a:rPr>
              <a:t>only use the self-service system</a:t>
            </a:r>
            <a:r>
              <a:rPr lang="en-US" sz="2400" dirty="0">
                <a:solidFill>
                  <a:srgbClr val="000099"/>
                </a:solidFill>
              </a:rPr>
              <a:t>; or</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Individuals who receive </a:t>
            </a:r>
            <a:r>
              <a:rPr lang="en-US" sz="2400" u="sng" dirty="0">
                <a:solidFill>
                  <a:srgbClr val="000099"/>
                </a:solidFill>
              </a:rPr>
              <a:t>information-only services</a:t>
            </a:r>
            <a:r>
              <a:rPr lang="en-US" sz="2400" dirty="0">
                <a:solidFill>
                  <a:srgbClr val="000099"/>
                </a:solidFill>
              </a:rPr>
              <a:t> or activities”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13</a:t>
            </a:fld>
            <a:endParaRPr lang="en-US"/>
          </a:p>
        </p:txBody>
      </p:sp>
    </p:spTree>
    <p:extLst>
      <p:ext uri="{BB962C8B-B14F-4D97-AF65-F5344CB8AC3E}">
        <p14:creationId xmlns:p14="http://schemas.microsoft.com/office/powerpoint/2010/main" val="2225537724"/>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Participant</a:t>
            </a:r>
          </a:p>
        </p:txBody>
      </p:sp>
      <p:sp>
        <p:nvSpPr>
          <p:cNvPr id="7172" name="Rectangle 5"/>
          <p:cNvSpPr>
            <a:spLocks noGrp="1" noChangeArrowheads="1"/>
          </p:cNvSpPr>
          <p:nvPr>
            <p:ph idx="1"/>
          </p:nvPr>
        </p:nvSpPr>
        <p:spPr>
          <a:xfrm>
            <a:off x="834886" y="1272670"/>
            <a:ext cx="8718107"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WIOA Rule 677.150(a) defines as a Participant as a person determined eligible for service AND met specific other programmatic requirements: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AEL – completed 12+ contact hours </a:t>
            </a:r>
            <a:r>
              <a:rPr lang="en-US" sz="2400" dirty="0">
                <a:solidFill>
                  <a:srgbClr val="FF0000"/>
                </a:solidFill>
              </a:rPr>
              <a:t>EVEN IF THEY CROSS PYs</a:t>
            </a:r>
          </a:p>
          <a:p>
            <a:pPr marL="1449918" lvl="2" eaLnBrk="1" hangingPunct="1">
              <a:lnSpc>
                <a:spcPct val="90000"/>
              </a:lnSpc>
              <a:spcBef>
                <a:spcPts val="300"/>
              </a:spcBef>
              <a:spcAft>
                <a:spcPts val="0"/>
              </a:spcAft>
              <a:buSzPct val="65000"/>
              <a:buFont typeface="Wingdings" pitchFamily="2" charset="2"/>
              <a:buChar char="l"/>
              <a:defRPr/>
            </a:pPr>
            <a:r>
              <a:rPr lang="en-US" sz="1900" dirty="0">
                <a:solidFill>
                  <a:srgbClr val="FF0000"/>
                </a:solidFill>
              </a:rPr>
              <a:t>TWC will not apply the “Cross PY” provision to AEL grantees this year</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VR – has an approved/signed Individual Plan for Employment (IPE) &amp; has begun to receive services </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Very different from old State Measure – Not all Consumers are Participants – No IPE?  Not a Participant</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Adult/DW/WP – has received Staff-Assisted qualifying services other than Information-Only Services</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FF0000"/>
                </a:solidFill>
              </a:rPr>
              <a:t>VERY different than old Customer definition – excludes those receiving only Self-Service &amp; Information-only Service (even by staff)</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TWC is applying this definition for other C&amp;T Programs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Youth – has received an Objective Assessment, development of an Individual Service Strategy (EDP) &amp; any of the 14 WIOA Youth program elements identified in WIOA §129(c)(2)</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14</a:t>
            </a:fld>
            <a:endParaRPr lang="en-US"/>
          </a:p>
        </p:txBody>
      </p:sp>
    </p:spTree>
    <p:extLst>
      <p:ext uri="{BB962C8B-B14F-4D97-AF65-F5344CB8AC3E}">
        <p14:creationId xmlns:p14="http://schemas.microsoft.com/office/powerpoint/2010/main" val="3974493721"/>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Information-Only Services?</a:t>
            </a:r>
          </a:p>
        </p:txBody>
      </p:sp>
      <p:sp>
        <p:nvSpPr>
          <p:cNvPr id="7172" name="Rectangle 5"/>
          <p:cNvSpPr>
            <a:spLocks noGrp="1" noChangeArrowheads="1"/>
          </p:cNvSpPr>
          <p:nvPr>
            <p:ph idx="1"/>
          </p:nvPr>
        </p:nvSpPr>
        <p:spPr>
          <a:xfrm>
            <a:off x="834886" y="1300337"/>
            <a:ext cx="8718107"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Information-Only Services are not Specific to the Person being Assisted – They are not dependent on assessing or understanding a person’s:</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Skills</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Education</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Career Objectives</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Barriers to Employment</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Other specific needs</a:t>
            </a:r>
          </a:p>
          <a:p>
            <a:pPr marL="604133"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General List of Information-Only Services:</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All Orientations</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Computer Work Station Usage (22)</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LMI (29/LMI, 191/SLM)</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WOTC Eligibility (139/TCE)</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Referral to Educational Service (141/RES)</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Referral to WIOA or Other Training – note that this is the REFERRAL only, not the actual provision of training (the training itself would be Qualifying)</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15</a:t>
            </a:fld>
            <a:endParaRPr lang="en-US"/>
          </a:p>
        </p:txBody>
      </p:sp>
    </p:spTree>
    <p:extLst>
      <p:ext uri="{BB962C8B-B14F-4D97-AF65-F5344CB8AC3E}">
        <p14:creationId xmlns:p14="http://schemas.microsoft.com/office/powerpoint/2010/main" val="3431847875"/>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14 Youth Elements</a:t>
            </a:r>
          </a:p>
        </p:txBody>
      </p:sp>
      <p:sp>
        <p:nvSpPr>
          <p:cNvPr id="7172" name="Rectangle 5"/>
          <p:cNvSpPr>
            <a:spLocks noGrp="1" noChangeArrowheads="1"/>
          </p:cNvSpPr>
          <p:nvPr>
            <p:ph idx="1"/>
          </p:nvPr>
        </p:nvSpPr>
        <p:spPr>
          <a:xfrm>
            <a:off x="834886" y="1295920"/>
            <a:ext cx="8718107"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Tutoring, Study Skills Training, Instruction, &amp; Evidence-based dropout prevention &amp; recovery strategies</a:t>
            </a:r>
          </a:p>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Alternate Secondary School Service/Dropout Recovery Services</a:t>
            </a:r>
          </a:p>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Paid &amp; Unpaid work experience including employment, pre-apprenticeship, internships/job shadowing, &amp; OJT</a:t>
            </a:r>
          </a:p>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Occupational Skill Training</a:t>
            </a:r>
          </a:p>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Education offered Concurrent &amp; in the Context of Workforce Preparation activities and training for a specific occupation or occupational cluster</a:t>
            </a:r>
          </a:p>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Leadership Development</a:t>
            </a:r>
          </a:p>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Supportive Services</a:t>
            </a:r>
          </a:p>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Adult Mentoring (which must last at least 12 months)</a:t>
            </a:r>
          </a:p>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Follow-up Services (which again, must last at least 12 months)</a:t>
            </a:r>
          </a:p>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Comprehensive Guidance/Counselling</a:t>
            </a:r>
          </a:p>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Financial Literacy</a:t>
            </a:r>
          </a:p>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Entrepreneurial Skills Training</a:t>
            </a:r>
          </a:p>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Career Awareness, Career Counseling, Career Exploration, etc.</a:t>
            </a:r>
          </a:p>
          <a:p>
            <a:pPr marL="604133"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Activities to help prepare for/transition to Postsecondary Education &amp; Training</a:t>
            </a:r>
            <a:endParaRPr lang="en-US" sz="1900"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16</a:t>
            </a:fld>
            <a:endParaRPr lang="en-US"/>
          </a:p>
        </p:txBody>
      </p:sp>
    </p:spTree>
    <p:extLst>
      <p:ext uri="{BB962C8B-B14F-4D97-AF65-F5344CB8AC3E}">
        <p14:creationId xmlns:p14="http://schemas.microsoft.com/office/powerpoint/2010/main" val="3062853868"/>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3178" y="284480"/>
            <a:ext cx="7548011" cy="812800"/>
          </a:xfrm>
        </p:spPr>
        <p:txBody>
          <a:bodyPr/>
          <a:lstStyle/>
          <a:p>
            <a:pPr algn="ctr" eaLnBrk="1" hangingPunct="1"/>
            <a:r>
              <a:rPr lang="en-US" sz="3800" dirty="0">
                <a:solidFill>
                  <a:srgbClr val="000099"/>
                </a:solidFill>
              </a:rPr>
              <a:t>Customer/Consumer vs Participant</a:t>
            </a:r>
          </a:p>
        </p:txBody>
      </p:sp>
      <p:sp>
        <p:nvSpPr>
          <p:cNvPr id="7172" name="Rectangle 5"/>
          <p:cNvSpPr>
            <a:spLocks noGrp="1" noChangeArrowheads="1"/>
          </p:cNvSpPr>
          <p:nvPr>
            <p:ph idx="1"/>
          </p:nvPr>
        </p:nvSpPr>
        <p:spPr>
          <a:xfrm>
            <a:off x="830469" y="1287086"/>
            <a:ext cx="8718107"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Data reported will look very different for VR and C&amp;T</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VR served 102.9K Consumers in SFY16 but only 75.3K (73.2%) are Participants under the new definition</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11,104 Consumers received Blind Services of whom 7,219 (65.0%) are considered Participants</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91.7K Consumers received General VR Services of whom 68.3K (74.4%) are considered Participants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C&amp;T Programs served 1.27M Customers in SFY16, but only 830K (65.44%) are Participants under the new definition</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Youth Program served 8,166 Customers in SFY16, but only 5,799 (71.01%) are Participants under the new definition</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JVSG data were generally not affected because JVSG-services involves staff-assistance (generally beyond Information-Only service)</a:t>
            </a:r>
            <a:endParaRPr lang="en-US" sz="2800"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17</a:t>
            </a:fld>
            <a:endParaRPr lang="en-US"/>
          </a:p>
        </p:txBody>
      </p:sp>
    </p:spTree>
    <p:extLst>
      <p:ext uri="{BB962C8B-B14F-4D97-AF65-F5344CB8AC3E}">
        <p14:creationId xmlns:p14="http://schemas.microsoft.com/office/powerpoint/2010/main" val="547838984"/>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When Does Exit Occur?</a:t>
            </a:r>
          </a:p>
        </p:txBody>
      </p:sp>
      <p:sp>
        <p:nvSpPr>
          <p:cNvPr id="7172" name="Rectangle 5"/>
          <p:cNvSpPr>
            <a:spLocks noGrp="1" noChangeArrowheads="1"/>
          </p:cNvSpPr>
          <p:nvPr>
            <p:ph idx="1"/>
          </p:nvPr>
        </p:nvSpPr>
        <p:spPr>
          <a:xfrm>
            <a:off x="843378" y="1295920"/>
            <a:ext cx="8709615" cy="4673600"/>
          </a:xfrm>
        </p:spPr>
        <p:txBody>
          <a:bodyPr/>
          <a:lstStyle/>
          <a:p>
            <a:pPr marL="604133" eaLnBrk="1" hangingPunct="1">
              <a:lnSpc>
                <a:spcPct val="90000"/>
              </a:lnSpc>
              <a:spcBef>
                <a:spcPts val="200"/>
              </a:spcBef>
              <a:spcAft>
                <a:spcPts val="300"/>
              </a:spcAft>
              <a:buSzPct val="65000"/>
              <a:buFont typeface="Wingdings" pitchFamily="2" charset="2"/>
              <a:buChar char="l"/>
              <a:defRPr/>
            </a:pPr>
            <a:r>
              <a:rPr lang="en-US" sz="2800" dirty="0">
                <a:solidFill>
                  <a:srgbClr val="000099"/>
                </a:solidFill>
              </a:rPr>
              <a:t>Departments Developed Separate Standards</a:t>
            </a:r>
          </a:p>
          <a:p>
            <a:pPr marL="1027025" lvl="1" eaLnBrk="1" hangingPunct="1">
              <a:lnSpc>
                <a:spcPct val="90000"/>
              </a:lnSpc>
              <a:spcBef>
                <a:spcPts val="200"/>
              </a:spcBef>
              <a:spcAft>
                <a:spcPts val="300"/>
              </a:spcAft>
              <a:buSzPct val="65000"/>
              <a:buFont typeface="Wingdings" pitchFamily="2" charset="2"/>
              <a:buChar char="l"/>
              <a:defRPr/>
            </a:pPr>
            <a:r>
              <a:rPr lang="en-US" sz="2400" dirty="0">
                <a:solidFill>
                  <a:srgbClr val="000099"/>
                </a:solidFill>
              </a:rPr>
              <a:t>VR – Exit is upon Closure of File in accordance with RSA regulations</a:t>
            </a:r>
          </a:p>
          <a:p>
            <a:pPr marL="1449918" lvl="2" eaLnBrk="1" hangingPunct="1">
              <a:lnSpc>
                <a:spcPct val="90000"/>
              </a:lnSpc>
              <a:spcBef>
                <a:spcPts val="200"/>
              </a:spcBef>
              <a:spcAft>
                <a:spcPts val="300"/>
              </a:spcAft>
              <a:buSzPct val="65000"/>
              <a:buFont typeface="Wingdings" pitchFamily="2" charset="2"/>
              <a:buChar char="l"/>
              <a:defRPr/>
            </a:pPr>
            <a:r>
              <a:rPr lang="en-US" sz="1900" dirty="0">
                <a:solidFill>
                  <a:srgbClr val="FF0000"/>
                </a:solidFill>
              </a:rPr>
              <a:t>(Unless Closed due to Supported Employment in an Integrated Environment, but NOT in Competitive Integrated Employment)</a:t>
            </a:r>
          </a:p>
          <a:p>
            <a:pPr marL="1027025" lvl="1" eaLnBrk="1" hangingPunct="1">
              <a:lnSpc>
                <a:spcPct val="90000"/>
              </a:lnSpc>
              <a:spcBef>
                <a:spcPts val="200"/>
              </a:spcBef>
              <a:spcAft>
                <a:spcPts val="300"/>
              </a:spcAft>
              <a:buSzPct val="65000"/>
              <a:buFont typeface="Wingdings" pitchFamily="2" charset="2"/>
              <a:buChar char="l"/>
              <a:defRPr/>
            </a:pPr>
            <a:r>
              <a:rPr lang="en-US" sz="2400" dirty="0">
                <a:solidFill>
                  <a:srgbClr val="000099"/>
                </a:solidFill>
              </a:rPr>
              <a:t>AEL/C&amp;T – Exit is on Date of last Qualifying Service, but is determined based on lack of Qualifying Service for 90 days</a:t>
            </a:r>
          </a:p>
          <a:p>
            <a:pPr marL="1449918" lvl="2" eaLnBrk="1" hangingPunct="1">
              <a:lnSpc>
                <a:spcPct val="90000"/>
              </a:lnSpc>
              <a:spcBef>
                <a:spcPts val="200"/>
              </a:spcBef>
              <a:spcAft>
                <a:spcPts val="300"/>
              </a:spcAft>
              <a:buSzPct val="65000"/>
              <a:buFont typeface="Wingdings" pitchFamily="2" charset="2"/>
              <a:buChar char="l"/>
              <a:defRPr/>
            </a:pPr>
            <a:r>
              <a:rPr lang="en-US" sz="2000" dirty="0">
                <a:solidFill>
                  <a:srgbClr val="000099"/>
                </a:solidFill>
              </a:rPr>
              <a:t>Self-Service &amp; Information Service do not Extend Participation</a:t>
            </a:r>
          </a:p>
          <a:p>
            <a:pPr marL="1449918" lvl="2" eaLnBrk="1" hangingPunct="1">
              <a:lnSpc>
                <a:spcPct val="90000"/>
              </a:lnSpc>
              <a:spcBef>
                <a:spcPts val="200"/>
              </a:spcBef>
              <a:spcAft>
                <a:spcPts val="300"/>
              </a:spcAft>
              <a:buSzPct val="65000"/>
              <a:buFont typeface="Wingdings" pitchFamily="2" charset="2"/>
              <a:buChar char="l"/>
              <a:defRPr/>
            </a:pPr>
            <a:r>
              <a:rPr lang="en-US" sz="2000" dirty="0">
                <a:solidFill>
                  <a:srgbClr val="000099"/>
                </a:solidFill>
              </a:rPr>
              <a:t>Planned Gap in Services can prevent exit IF the Participant is expected to return on a specific date for specific services</a:t>
            </a:r>
          </a:p>
          <a:p>
            <a:pPr marL="1449918" lvl="2" eaLnBrk="1" hangingPunct="1">
              <a:lnSpc>
                <a:spcPct val="90000"/>
              </a:lnSpc>
              <a:spcBef>
                <a:spcPts val="200"/>
              </a:spcBef>
              <a:spcAft>
                <a:spcPts val="300"/>
              </a:spcAft>
              <a:buSzPct val="65000"/>
              <a:buFont typeface="Wingdings" pitchFamily="2" charset="2"/>
              <a:buChar char="l"/>
              <a:defRPr/>
            </a:pPr>
            <a:r>
              <a:rPr lang="en-US" sz="2000" dirty="0">
                <a:solidFill>
                  <a:srgbClr val="000099"/>
                </a:solidFill>
              </a:rPr>
              <a:t>If Participant does not return as planned Exit is retroactive back to the date of the last Qualifying Service</a:t>
            </a:r>
          </a:p>
          <a:p>
            <a:pPr marL="604133" eaLnBrk="1" hangingPunct="1">
              <a:lnSpc>
                <a:spcPct val="90000"/>
              </a:lnSpc>
              <a:spcBef>
                <a:spcPts val="200"/>
              </a:spcBef>
              <a:spcAft>
                <a:spcPts val="300"/>
              </a:spcAft>
              <a:buSzPct val="65000"/>
              <a:buFont typeface="Wingdings" pitchFamily="2" charset="2"/>
              <a:buChar char="l"/>
              <a:defRPr/>
            </a:pPr>
            <a:r>
              <a:rPr lang="en-US" sz="2800" dirty="0">
                <a:solidFill>
                  <a:srgbClr val="000099"/>
                </a:solidFill>
              </a:rPr>
              <a:t>Common Exit not allowed across OCTAE, RSA, &amp; DOL</a:t>
            </a:r>
          </a:p>
          <a:p>
            <a:pPr marL="1027025" lvl="1" eaLnBrk="1" hangingPunct="1">
              <a:lnSpc>
                <a:spcPct val="90000"/>
              </a:lnSpc>
              <a:spcBef>
                <a:spcPts val="200"/>
              </a:spcBef>
              <a:spcAft>
                <a:spcPts val="300"/>
              </a:spcAft>
              <a:buSzPct val="65000"/>
              <a:buFont typeface="Wingdings" pitchFamily="2" charset="2"/>
              <a:buChar char="l"/>
              <a:defRPr/>
            </a:pPr>
            <a:r>
              <a:rPr lang="en-US" sz="2400" dirty="0">
                <a:solidFill>
                  <a:srgbClr val="000099"/>
                </a:solidFill>
              </a:rPr>
              <a:t>DOL requires Common Exit across their programs</a:t>
            </a:r>
          </a:p>
          <a:p>
            <a:pPr marL="1449918" lvl="2" eaLnBrk="1" hangingPunct="1">
              <a:lnSpc>
                <a:spcPct val="90000"/>
              </a:lnSpc>
              <a:spcBef>
                <a:spcPts val="200"/>
              </a:spcBef>
              <a:spcAft>
                <a:spcPts val="300"/>
              </a:spcAft>
              <a:buSzPct val="65000"/>
              <a:buFont typeface="Wingdings" pitchFamily="2" charset="2"/>
              <a:buChar char="l"/>
              <a:defRPr/>
            </a:pPr>
            <a:r>
              <a:rPr lang="en-US" sz="2000" dirty="0">
                <a:solidFill>
                  <a:srgbClr val="000099"/>
                </a:solidFill>
              </a:rPr>
              <a:t>TWC intends to use Common Exit across all C&amp;T programs</a:t>
            </a:r>
          </a:p>
          <a:p>
            <a:pPr marL="1027025" lvl="1" eaLnBrk="1" hangingPunct="1">
              <a:lnSpc>
                <a:spcPct val="90000"/>
              </a:lnSpc>
              <a:spcBef>
                <a:spcPts val="200"/>
              </a:spcBef>
              <a:spcAft>
                <a:spcPts val="300"/>
              </a:spcAft>
              <a:buSzPct val="65000"/>
              <a:buFont typeface="Wingdings" pitchFamily="2" charset="2"/>
              <a:buChar char="l"/>
              <a:defRPr/>
            </a:pPr>
            <a:r>
              <a:rPr lang="en-US" sz="2400" dirty="0">
                <a:solidFill>
                  <a:srgbClr val="000099"/>
                </a:solidFill>
              </a:rPr>
              <a:t>ED Claims to be evaluating Common Exit &amp; TWC would likely want to Pilot such a system</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18</a:t>
            </a:fld>
            <a:endParaRPr lang="en-US"/>
          </a:p>
        </p:txBody>
      </p:sp>
    </p:spTree>
    <p:extLst>
      <p:ext uri="{BB962C8B-B14F-4D97-AF65-F5344CB8AC3E}">
        <p14:creationId xmlns:p14="http://schemas.microsoft.com/office/powerpoint/2010/main" val="3710731387"/>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50180" y="284480"/>
            <a:ext cx="7471009" cy="812800"/>
          </a:xfrm>
        </p:spPr>
        <p:txBody>
          <a:bodyPr/>
          <a:lstStyle/>
          <a:p>
            <a:pPr algn="ctr" eaLnBrk="1" hangingPunct="1"/>
            <a:r>
              <a:rPr lang="en-US" sz="3800" dirty="0">
                <a:solidFill>
                  <a:srgbClr val="000099"/>
                </a:solidFill>
              </a:rPr>
              <a:t>Impact of Lack of Common Exit?</a:t>
            </a:r>
          </a:p>
        </p:txBody>
      </p:sp>
      <p:sp>
        <p:nvSpPr>
          <p:cNvPr id="7172" name="Rectangle 5"/>
          <p:cNvSpPr>
            <a:spLocks noGrp="1" noChangeArrowheads="1"/>
          </p:cNvSpPr>
          <p:nvPr>
            <p:ph idx="1"/>
          </p:nvPr>
        </p:nvSpPr>
        <p:spPr>
          <a:xfrm>
            <a:off x="834886" y="1295920"/>
            <a:ext cx="8718107"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Undercuts the Idea of an Integrated System</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WIOA Envisions Stronger Integration &amp; Coordination of Services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Focus should be on the PARTICIPANTS &amp; their outcomes</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Siloed Exits &amp; Siloed Reporting puts the Focus on the Program</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Has the Potential to Distort Outcomes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Most WIOA measures focus on specific Post-Exit </a:t>
            </a:r>
            <a:r>
              <a:rPr lang="en-US" sz="2400" dirty="0" err="1">
                <a:solidFill>
                  <a:srgbClr val="000099"/>
                </a:solidFill>
              </a:rPr>
              <a:t>Qtrs</a:t>
            </a:r>
            <a:endParaRPr lang="en-US" sz="2400" dirty="0">
              <a:solidFill>
                <a:srgbClr val="000099"/>
              </a:solidFill>
            </a:endParaRP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If a Participant is coenrolled across AEL, C&amp;T, and/or VR with exits in different quarters, the Participant could be reported differently for each program</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Biggest Potential Impact is probably on Earnings Outcomes</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Example: AEL Participant Exits late 2015Q2 continuing Work Search in C&amp;T becoming employed mid 2015Q4; Wages in 2015Q4 are for a “partial” quarter. Wages for 2016Q2 (2</a:t>
            </a:r>
            <a:r>
              <a:rPr lang="en-US" sz="2000" baseline="30000" dirty="0">
                <a:solidFill>
                  <a:srgbClr val="000099"/>
                </a:solidFill>
              </a:rPr>
              <a:t>nd</a:t>
            </a:r>
            <a:r>
              <a:rPr lang="en-US" sz="2000" dirty="0">
                <a:solidFill>
                  <a:srgbClr val="000099"/>
                </a:solidFill>
              </a:rPr>
              <a:t> </a:t>
            </a:r>
            <a:r>
              <a:rPr lang="en-US" sz="2000" dirty="0" err="1">
                <a:solidFill>
                  <a:srgbClr val="000099"/>
                </a:solidFill>
              </a:rPr>
              <a:t>qtr</a:t>
            </a:r>
            <a:r>
              <a:rPr lang="en-US" sz="2000" dirty="0">
                <a:solidFill>
                  <a:srgbClr val="000099"/>
                </a:solidFill>
              </a:rPr>
              <a:t> after C&amp;T Exit) are more likely to be a “full” quarter</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19</a:t>
            </a:fld>
            <a:endParaRPr lang="en-US"/>
          </a:p>
        </p:txBody>
      </p:sp>
    </p:spTree>
    <p:extLst>
      <p:ext uri="{BB962C8B-B14F-4D97-AF65-F5344CB8AC3E}">
        <p14:creationId xmlns:p14="http://schemas.microsoft.com/office/powerpoint/2010/main" val="3286212464"/>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Introduction</a:t>
            </a:r>
          </a:p>
        </p:txBody>
      </p:sp>
      <p:sp>
        <p:nvSpPr>
          <p:cNvPr id="7172" name="Rectangle 5"/>
          <p:cNvSpPr>
            <a:spLocks noGrp="1" noChangeArrowheads="1"/>
          </p:cNvSpPr>
          <p:nvPr>
            <p:ph idx="1"/>
          </p:nvPr>
        </p:nvSpPr>
        <p:spPr>
          <a:xfrm>
            <a:off x="803083" y="1767948"/>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WIOA brings Massive Accountability Changes – Especially for Texas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Changes in Key Accountability Concepts</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Participant</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Exit</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Exclusions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Replaces Existing Common Measures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Creates Significant new Reporting Requirements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Creates Highly Structured Process for Target Setting &amp; Negotiations</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Implementation of WIOA’s Accountability Provisions is a Work-in-Progress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a:t>
            </a:fld>
            <a:endParaRPr lang="en-US"/>
          </a:p>
        </p:txBody>
      </p:sp>
    </p:spTree>
    <p:extLst>
      <p:ext uri="{BB962C8B-B14F-4D97-AF65-F5344CB8AC3E}">
        <p14:creationId xmlns:p14="http://schemas.microsoft.com/office/powerpoint/2010/main" val="3748618885"/>
      </p:ext>
    </p:extLst>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165684" y="284480"/>
            <a:ext cx="7355506" cy="812800"/>
          </a:xfrm>
        </p:spPr>
        <p:txBody>
          <a:bodyPr/>
          <a:lstStyle/>
          <a:p>
            <a:pPr algn="ctr" eaLnBrk="1" hangingPunct="1"/>
            <a:r>
              <a:rPr lang="en-US" sz="3800" dirty="0">
                <a:solidFill>
                  <a:srgbClr val="000099"/>
                </a:solidFill>
              </a:rPr>
              <a:t>Who is Included in Performance?</a:t>
            </a:r>
          </a:p>
        </p:txBody>
      </p:sp>
      <p:sp>
        <p:nvSpPr>
          <p:cNvPr id="7172" name="Rectangle 5"/>
          <p:cNvSpPr>
            <a:spLocks noGrp="1" noChangeArrowheads="1"/>
          </p:cNvSpPr>
          <p:nvPr>
            <p:ph idx="1"/>
          </p:nvPr>
        </p:nvSpPr>
        <p:spPr>
          <a:xfrm>
            <a:off x="834886" y="1295920"/>
            <a:ext cx="8718107"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ALL Participants without a Valid Exclusion:</a:t>
            </a:r>
          </a:p>
          <a:p>
            <a:pPr marL="1027025" lvl="1"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Institutionalization (criminal or health) </a:t>
            </a:r>
          </a:p>
          <a:p>
            <a:pPr marL="1449918" lvl="2" eaLnBrk="1" hangingPunct="1">
              <a:lnSpc>
                <a:spcPct val="90000"/>
              </a:lnSpc>
              <a:spcBef>
                <a:spcPts val="300"/>
              </a:spcBef>
              <a:spcAft>
                <a:spcPts val="300"/>
              </a:spcAft>
              <a:buSzPct val="65000"/>
              <a:buFont typeface="Wingdings" pitchFamily="2" charset="2"/>
              <a:buChar char="l"/>
              <a:defRPr/>
            </a:pPr>
            <a:r>
              <a:rPr lang="en-US" sz="1800" dirty="0">
                <a:solidFill>
                  <a:srgbClr val="000099"/>
                </a:solidFill>
              </a:rPr>
              <a:t>Participants Receiving AEL while Incarcerated are included in Measurable Skills Gain, but not employment, earnings, and credential outcomes</a:t>
            </a:r>
          </a:p>
          <a:p>
            <a:pPr marL="1027025" lvl="1"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Health/Medical condition expected to last at least 90 days that precludes continued participation in the program or employment</a:t>
            </a:r>
          </a:p>
          <a:p>
            <a:pPr marL="1027025" lvl="1"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Death</a:t>
            </a:r>
          </a:p>
          <a:p>
            <a:pPr marL="1027025" lvl="1"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Reserve Forces called to Active Duty</a:t>
            </a:r>
          </a:p>
          <a:p>
            <a:pPr marL="1027025" lvl="1"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Determination of Ineligibility (correcting an earlier mistake)</a:t>
            </a:r>
          </a:p>
          <a:p>
            <a:pPr marL="1027025" lvl="1"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Those in Foster Care who exited due to mandated move from the area (only applies to those 14-21)</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BIG CHANGE - Lack of a Valid SSN No Longer Excludes Participants</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FF0000"/>
                </a:solidFill>
              </a:rPr>
              <a:t>40,118 out of 94,391 PY16 AEL Participants, did not have SSNs recorded in TEAMS (42.5%)</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FF0000"/>
                </a:solidFill>
              </a:rPr>
              <a:t>Difference between 55% and 31% Employed Q2 Post-Exit</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20</a:t>
            </a:fld>
            <a:endParaRPr lang="en-US"/>
          </a:p>
        </p:txBody>
      </p:sp>
    </p:spTree>
    <p:extLst>
      <p:ext uri="{BB962C8B-B14F-4D97-AF65-F5344CB8AC3E}">
        <p14:creationId xmlns:p14="http://schemas.microsoft.com/office/powerpoint/2010/main" val="3568645642"/>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Consequences of Failure</a:t>
            </a:r>
          </a:p>
        </p:txBody>
      </p:sp>
      <p:sp>
        <p:nvSpPr>
          <p:cNvPr id="7172" name="Rectangle 5"/>
          <p:cNvSpPr>
            <a:spLocks noGrp="1" noChangeArrowheads="1"/>
          </p:cNvSpPr>
          <p:nvPr>
            <p:ph idx="1"/>
          </p:nvPr>
        </p:nvSpPr>
        <p:spPr>
          <a:xfrm>
            <a:off x="834886" y="1295920"/>
            <a:ext cx="8718107"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Greater Consequences for Failure under WIOA</a:t>
            </a:r>
            <a:endParaRPr lang="en-US" sz="2400" dirty="0">
              <a:solidFill>
                <a:srgbClr val="000099"/>
              </a:solidFill>
            </a:endParaRP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2</a:t>
            </a:r>
            <a:r>
              <a:rPr lang="en-US" sz="2400" baseline="30000" dirty="0">
                <a:solidFill>
                  <a:srgbClr val="000099"/>
                </a:solidFill>
              </a:rPr>
              <a:t>nd</a:t>
            </a:r>
            <a:r>
              <a:rPr lang="en-US" sz="2400" dirty="0">
                <a:solidFill>
                  <a:srgbClr val="000099"/>
                </a:solidFill>
              </a:rPr>
              <a:t> Consecutive Year of Failure by a State results in a 5% Reduction to  the Governor’s 15% Statewide Funds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3</a:t>
            </a:r>
            <a:r>
              <a:rPr lang="en-US" sz="2400" baseline="30000" dirty="0">
                <a:solidFill>
                  <a:srgbClr val="000099"/>
                </a:solidFill>
              </a:rPr>
              <a:t>rd</a:t>
            </a:r>
            <a:r>
              <a:rPr lang="en-US" sz="2400" dirty="0">
                <a:solidFill>
                  <a:srgbClr val="000099"/>
                </a:solidFill>
              </a:rPr>
              <a:t> Consecutive Year of Failure by a local Board results in: </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Appointment of a New Board</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Prohibition in the use of certain Providers &amp; Partners found to have achieved a poor level of performance</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Other Significant Actions as Deemed Appropriate</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WIOA Definitions of Failure</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State is Considered to Have Failed if</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Average % of Target is &lt;90% for all Measures in any PROGRAM</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Average % of Target is &lt;90% for all Programs in any MEASURE</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 of Target on any single Measure is &lt;50%</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States have Flexibility in Setting Standards for Locals &amp; other </a:t>
            </a:r>
            <a:r>
              <a:rPr lang="en-US" sz="2400" dirty="0" err="1">
                <a:solidFill>
                  <a:srgbClr val="000099"/>
                </a:solidFill>
              </a:rPr>
              <a:t>Subrecipients</a:t>
            </a:r>
            <a:endParaRPr lang="en-US" sz="2400" dirty="0">
              <a:solidFill>
                <a:srgbClr val="000099"/>
              </a:solidFill>
            </a:endParaRP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Legislature sets Failure at Missing Target by &gt;5%</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21</a:t>
            </a:fld>
            <a:endParaRPr lang="en-US"/>
          </a:p>
        </p:txBody>
      </p:sp>
    </p:spTree>
    <p:extLst>
      <p:ext uri="{BB962C8B-B14F-4D97-AF65-F5344CB8AC3E}">
        <p14:creationId xmlns:p14="http://schemas.microsoft.com/office/powerpoint/2010/main" val="840426455"/>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ctrTitle"/>
          </p:nvPr>
        </p:nvSpPr>
        <p:spPr>
          <a:xfrm>
            <a:off x="866692" y="2106406"/>
            <a:ext cx="8734508" cy="1320800"/>
          </a:xfrm>
        </p:spPr>
        <p:txBody>
          <a:bodyPr/>
          <a:lstStyle/>
          <a:p>
            <a:pPr eaLnBrk="1" hangingPunct="1">
              <a:defRPr/>
            </a:pPr>
            <a:r>
              <a:rPr lang="en-US" b="1" dirty="0">
                <a:solidFill>
                  <a:srgbClr val="000099"/>
                </a:solidFill>
                <a:effectLst>
                  <a:outerShdw blurRad="38100" dist="38100" dir="2700000" algn="tl">
                    <a:srgbClr val="C0C0C0"/>
                  </a:outerShdw>
                </a:effectLst>
              </a:rPr>
              <a:t>Introduction to the </a:t>
            </a:r>
            <a:br>
              <a:rPr lang="en-US" b="1" dirty="0">
                <a:solidFill>
                  <a:srgbClr val="000099"/>
                </a:solidFill>
                <a:effectLst>
                  <a:outerShdw blurRad="38100" dist="38100" dir="2700000" algn="tl">
                    <a:srgbClr val="C0C0C0"/>
                  </a:outerShdw>
                </a:effectLst>
              </a:rPr>
            </a:br>
            <a:r>
              <a:rPr lang="en-US" b="1" dirty="0">
                <a:solidFill>
                  <a:srgbClr val="000099"/>
                </a:solidFill>
                <a:effectLst>
                  <a:outerShdw blurRad="38100" dist="38100" dir="2700000" algn="tl">
                    <a:srgbClr val="C0C0C0"/>
                  </a:outerShdw>
                </a:effectLst>
              </a:rPr>
              <a:t>New Common Measures</a:t>
            </a:r>
          </a:p>
        </p:txBody>
      </p:sp>
    </p:spTree>
    <p:extLst>
      <p:ext uri="{BB962C8B-B14F-4D97-AF65-F5344CB8AC3E}">
        <p14:creationId xmlns:p14="http://schemas.microsoft.com/office/powerpoint/2010/main" val="285253265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838424" y="284480"/>
            <a:ext cx="7682765" cy="812800"/>
          </a:xfrm>
        </p:spPr>
        <p:txBody>
          <a:bodyPr/>
          <a:lstStyle/>
          <a:p>
            <a:pPr algn="ctr" eaLnBrk="1" hangingPunct="1"/>
            <a:r>
              <a:rPr lang="en-US" sz="3800" dirty="0">
                <a:solidFill>
                  <a:srgbClr val="000099"/>
                </a:solidFill>
              </a:rPr>
              <a:t>Origin of New Common Measures</a:t>
            </a:r>
          </a:p>
        </p:txBody>
      </p:sp>
      <p:sp>
        <p:nvSpPr>
          <p:cNvPr id="7172" name="Rectangle 5"/>
          <p:cNvSpPr>
            <a:spLocks noGrp="1" noChangeArrowheads="1"/>
          </p:cNvSpPr>
          <p:nvPr>
            <p:ph idx="1"/>
          </p:nvPr>
        </p:nvSpPr>
        <p:spPr>
          <a:xfrm>
            <a:off x="851674" y="1406213"/>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Integrated Performance Initiative</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DOL-funded grant from 2004 led by Washington State with Goal to Develop Measures</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Of Importance to Elected Officials, Policy-Makers, &amp; Stakeholders </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Acceptable to WF, K-12, &amp; Post-Secondary Education</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Initial Workgroup of 7 States produced 1</a:t>
            </a:r>
            <a:r>
              <a:rPr lang="en-US" sz="2400" baseline="30000" dirty="0">
                <a:solidFill>
                  <a:srgbClr val="000099"/>
                </a:solidFill>
              </a:rPr>
              <a:t>st</a:t>
            </a:r>
            <a:r>
              <a:rPr lang="en-US" sz="2400" dirty="0">
                <a:solidFill>
                  <a:srgbClr val="000099"/>
                </a:solidFill>
              </a:rPr>
              <a:t> Proposal</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Proposal validated/revised with 10 other States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Proposal validated/revised AGAIN thru discussions with Think-tanks &amp; other Experts</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Results Championed by National Governors’ Association in all WIA Reauthorization drafts</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Ultimately adopted in WIOA with few changes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Measurable Skills Gains added in by OCTAE</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23</a:t>
            </a:fld>
            <a:endParaRPr lang="en-US"/>
          </a:p>
        </p:txBody>
      </p:sp>
    </p:spTree>
    <p:extLst>
      <p:ext uri="{BB962C8B-B14F-4D97-AF65-F5344CB8AC3E}">
        <p14:creationId xmlns:p14="http://schemas.microsoft.com/office/powerpoint/2010/main" val="921023727"/>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50180" y="284480"/>
            <a:ext cx="7471009" cy="812800"/>
          </a:xfrm>
        </p:spPr>
        <p:txBody>
          <a:bodyPr/>
          <a:lstStyle/>
          <a:p>
            <a:pPr algn="ctr" eaLnBrk="1" hangingPunct="1"/>
            <a:r>
              <a:rPr lang="en-US" sz="3800" dirty="0">
                <a:solidFill>
                  <a:srgbClr val="000099"/>
                </a:solidFill>
              </a:rPr>
              <a:t>New Federal Common Measures</a:t>
            </a:r>
          </a:p>
        </p:txBody>
      </p:sp>
      <p:sp>
        <p:nvSpPr>
          <p:cNvPr id="7172" name="Rectangle 5"/>
          <p:cNvSpPr>
            <a:spLocks noGrp="1" noChangeArrowheads="1"/>
          </p:cNvSpPr>
          <p:nvPr>
            <p:ph idx="1"/>
          </p:nvPr>
        </p:nvSpPr>
        <p:spPr>
          <a:xfrm>
            <a:off x="803083" y="1446991"/>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New Common Measures in WIOA Statute</a:t>
            </a:r>
          </a:p>
          <a:p>
            <a:pPr marL="1182159" lvl="1" indent="-457200" eaLnBrk="1" hangingPunct="1">
              <a:lnSpc>
                <a:spcPct val="90000"/>
              </a:lnSpc>
              <a:spcBef>
                <a:spcPts val="300"/>
              </a:spcBef>
              <a:spcAft>
                <a:spcPts val="300"/>
              </a:spcAft>
              <a:buSzPct val="100000"/>
              <a:buFont typeface="+mj-lt"/>
              <a:buAutoNum type="arabicPeriod"/>
              <a:defRPr/>
            </a:pPr>
            <a:r>
              <a:rPr lang="en-US" sz="2400" dirty="0">
                <a:solidFill>
                  <a:srgbClr val="000099"/>
                </a:solidFill>
              </a:rPr>
              <a:t>Employed Q2 Post-Exit (EmpQ2)</a:t>
            </a:r>
          </a:p>
          <a:p>
            <a:pPr marL="1182159" lvl="1" indent="-457200" eaLnBrk="1" hangingPunct="1">
              <a:lnSpc>
                <a:spcPct val="90000"/>
              </a:lnSpc>
              <a:spcBef>
                <a:spcPts val="300"/>
              </a:spcBef>
              <a:spcAft>
                <a:spcPts val="300"/>
              </a:spcAft>
              <a:buSzPct val="100000"/>
              <a:buFont typeface="+mj-lt"/>
              <a:buAutoNum type="arabicPeriod"/>
              <a:defRPr/>
            </a:pPr>
            <a:r>
              <a:rPr lang="en-US" sz="2400" dirty="0">
                <a:solidFill>
                  <a:srgbClr val="000099"/>
                </a:solidFill>
              </a:rPr>
              <a:t>Employed Q4 Post-Exit (EmpQ4)</a:t>
            </a:r>
          </a:p>
          <a:p>
            <a:pPr marL="1182159" lvl="1" indent="-457200" eaLnBrk="1" hangingPunct="1">
              <a:lnSpc>
                <a:spcPct val="90000"/>
              </a:lnSpc>
              <a:spcBef>
                <a:spcPts val="300"/>
              </a:spcBef>
              <a:spcAft>
                <a:spcPts val="300"/>
              </a:spcAft>
              <a:buSzPct val="100000"/>
              <a:buFont typeface="+mj-lt"/>
              <a:buAutoNum type="arabicPeriod"/>
              <a:defRPr/>
            </a:pPr>
            <a:r>
              <a:rPr lang="en-US" sz="2400" dirty="0">
                <a:solidFill>
                  <a:srgbClr val="000099"/>
                </a:solidFill>
              </a:rPr>
              <a:t>Median Earnings Q2 Post-Exit (MedEarnQ2)</a:t>
            </a:r>
          </a:p>
          <a:p>
            <a:pPr marL="1182159" lvl="1" indent="-457200" eaLnBrk="1" hangingPunct="1">
              <a:lnSpc>
                <a:spcPct val="90000"/>
              </a:lnSpc>
              <a:spcBef>
                <a:spcPts val="300"/>
              </a:spcBef>
              <a:spcAft>
                <a:spcPts val="300"/>
              </a:spcAft>
              <a:buSzPct val="100000"/>
              <a:buFont typeface="+mj-lt"/>
              <a:buAutoNum type="arabicPeriod"/>
              <a:defRPr/>
            </a:pPr>
            <a:r>
              <a:rPr lang="en-US" sz="2400" dirty="0">
                <a:solidFill>
                  <a:srgbClr val="000099"/>
                </a:solidFill>
              </a:rPr>
              <a:t>Measurable Skills Gain (MSG)</a:t>
            </a:r>
          </a:p>
          <a:p>
            <a:pPr marL="1182159" lvl="1" indent="-457200" eaLnBrk="1" hangingPunct="1">
              <a:lnSpc>
                <a:spcPct val="90000"/>
              </a:lnSpc>
              <a:spcBef>
                <a:spcPts val="300"/>
              </a:spcBef>
              <a:spcAft>
                <a:spcPts val="300"/>
              </a:spcAft>
              <a:buSzPct val="100000"/>
              <a:buFont typeface="+mj-lt"/>
              <a:buAutoNum type="arabicPeriod"/>
              <a:defRPr/>
            </a:pPr>
            <a:r>
              <a:rPr lang="en-US" sz="2400" dirty="0">
                <a:solidFill>
                  <a:srgbClr val="000099"/>
                </a:solidFill>
              </a:rPr>
              <a:t>Credential Rate </a:t>
            </a:r>
          </a:p>
          <a:p>
            <a:pPr marL="1182159" lvl="1" indent="-457200" eaLnBrk="1" hangingPunct="1">
              <a:lnSpc>
                <a:spcPct val="90000"/>
              </a:lnSpc>
              <a:spcBef>
                <a:spcPts val="300"/>
              </a:spcBef>
              <a:spcAft>
                <a:spcPts val="300"/>
              </a:spcAft>
              <a:buSzPct val="100000"/>
              <a:buFont typeface="+mj-lt"/>
              <a:buAutoNum type="arabicPeriod"/>
              <a:defRPr/>
            </a:pPr>
            <a:r>
              <a:rPr lang="en-US" sz="2400" dirty="0">
                <a:solidFill>
                  <a:srgbClr val="000099"/>
                </a:solidFill>
              </a:rPr>
              <a:t>Effectiveness in Serving Employers (ESE)</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Totally Undefined in Statute</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MSG &amp; Credential Rate don’t apply to Wagner-Peyser</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Not a Training Program</a:t>
            </a:r>
            <a:endParaRPr lang="en-US" sz="2800" dirty="0">
              <a:solidFill>
                <a:srgbClr val="000099"/>
              </a:solidFill>
            </a:endParaRP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Youth versions of Employed Q2 &amp; Q4 also count Enrolled in Education (</a:t>
            </a:r>
            <a:r>
              <a:rPr lang="en-US" sz="2800" dirty="0" err="1">
                <a:solidFill>
                  <a:srgbClr val="000099"/>
                </a:solidFill>
              </a:rPr>
              <a:t>Emp</a:t>
            </a:r>
            <a:r>
              <a:rPr lang="en-US" sz="2800" dirty="0">
                <a:solidFill>
                  <a:srgbClr val="000099"/>
                </a:solidFill>
              </a:rPr>
              <a:t>/Ed Q2, </a:t>
            </a:r>
            <a:r>
              <a:rPr lang="en-US" sz="2800" dirty="0" err="1">
                <a:solidFill>
                  <a:srgbClr val="000099"/>
                </a:solidFill>
              </a:rPr>
              <a:t>Emp</a:t>
            </a:r>
            <a:r>
              <a:rPr lang="en-US" sz="2800" dirty="0">
                <a:solidFill>
                  <a:srgbClr val="000099"/>
                </a:solidFill>
              </a:rPr>
              <a:t>/Ed Q4)</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Changes are most substantial for VR</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24</a:t>
            </a:fld>
            <a:endParaRPr lang="en-US"/>
          </a:p>
        </p:txBody>
      </p:sp>
    </p:spTree>
    <p:extLst>
      <p:ext uri="{BB962C8B-B14F-4D97-AF65-F5344CB8AC3E}">
        <p14:creationId xmlns:p14="http://schemas.microsoft.com/office/powerpoint/2010/main" val="3029716280"/>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New State Common Measures</a:t>
            </a:r>
          </a:p>
        </p:txBody>
      </p:sp>
      <p:sp>
        <p:nvSpPr>
          <p:cNvPr id="7172" name="Rectangle 5"/>
          <p:cNvSpPr>
            <a:spLocks noGrp="1" noChangeArrowheads="1"/>
          </p:cNvSpPr>
          <p:nvPr>
            <p:ph idx="1"/>
          </p:nvPr>
        </p:nvSpPr>
        <p:spPr>
          <a:xfrm>
            <a:off x="803083" y="1446991"/>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Federal Measures were a Missed Opportunity</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Difference between Youth &amp; </a:t>
            </a:r>
            <a:r>
              <a:rPr lang="en-US" sz="2400" dirty="0" err="1">
                <a:solidFill>
                  <a:srgbClr val="000099"/>
                </a:solidFill>
              </a:rPr>
              <a:t>NonYouth</a:t>
            </a:r>
            <a:r>
              <a:rPr lang="en-US" sz="2400" dirty="0">
                <a:solidFill>
                  <a:srgbClr val="000099"/>
                </a:solidFill>
              </a:rPr>
              <a:t> Measures is counting Enrollment in Education</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Why is going back to school “Good” for a 22 or 24 year old, but not a 25 or 30 or 50 year old?</a:t>
            </a:r>
            <a:endParaRPr lang="en-US" sz="1900" dirty="0">
              <a:solidFill>
                <a:srgbClr val="000099"/>
              </a:solidFill>
            </a:endParaRP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Federal Measures also don’t include “Retention” </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Employment in Q4 is not the same as retaining employment</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State WIOA measures correct these issues by:</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Focusing on Employment or Enrollment in School/Training</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Dropping the Q4 measure in favor of a Retention measure</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25</a:t>
            </a:fld>
            <a:endParaRPr lang="en-US"/>
          </a:p>
        </p:txBody>
      </p:sp>
    </p:spTree>
    <p:extLst>
      <p:ext uri="{BB962C8B-B14F-4D97-AF65-F5344CB8AC3E}">
        <p14:creationId xmlns:p14="http://schemas.microsoft.com/office/powerpoint/2010/main" val="1851971621"/>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ctrTitle"/>
          </p:nvPr>
        </p:nvSpPr>
        <p:spPr>
          <a:xfrm>
            <a:off x="866692" y="2106406"/>
            <a:ext cx="8734508" cy="1320800"/>
          </a:xfrm>
        </p:spPr>
        <p:txBody>
          <a:bodyPr/>
          <a:lstStyle/>
          <a:p>
            <a:pPr eaLnBrk="1" hangingPunct="1">
              <a:defRPr/>
            </a:pPr>
            <a:r>
              <a:rPr lang="en-US" b="1" dirty="0">
                <a:solidFill>
                  <a:srgbClr val="000099"/>
                </a:solidFill>
                <a:effectLst>
                  <a:outerShdw blurRad="38100" dist="38100" dir="2700000" algn="tl">
                    <a:srgbClr val="C0C0C0"/>
                  </a:outerShdw>
                </a:effectLst>
              </a:rPr>
              <a:t>Post-Exit Outcomes Employment/Earnings/</a:t>
            </a:r>
            <a:br>
              <a:rPr lang="en-US" b="1" dirty="0">
                <a:solidFill>
                  <a:srgbClr val="000099"/>
                </a:solidFill>
                <a:effectLst>
                  <a:outerShdw blurRad="38100" dist="38100" dir="2700000" algn="tl">
                    <a:srgbClr val="C0C0C0"/>
                  </a:outerShdw>
                </a:effectLst>
              </a:rPr>
            </a:br>
            <a:r>
              <a:rPr lang="en-US" b="1" dirty="0">
                <a:solidFill>
                  <a:srgbClr val="000099"/>
                </a:solidFill>
                <a:effectLst>
                  <a:outerShdw blurRad="38100" dist="38100" dir="2700000" algn="tl">
                    <a:srgbClr val="C0C0C0"/>
                  </a:outerShdw>
                </a:effectLst>
              </a:rPr>
              <a:t>Educational Enrollment</a:t>
            </a:r>
          </a:p>
        </p:txBody>
      </p:sp>
    </p:spTree>
    <p:extLst>
      <p:ext uri="{BB962C8B-B14F-4D97-AF65-F5344CB8AC3E}">
        <p14:creationId xmlns:p14="http://schemas.microsoft.com/office/powerpoint/2010/main" val="4246163245"/>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Employed Q2 Post-Exit</a:t>
            </a:r>
            <a:endParaRPr lang="en-US" sz="3200" dirty="0">
              <a:solidFill>
                <a:srgbClr val="000099"/>
              </a:solidFill>
            </a:endParaRPr>
          </a:p>
        </p:txBody>
      </p:sp>
      <p:sp>
        <p:nvSpPr>
          <p:cNvPr id="7172" name="Rectangle 5"/>
          <p:cNvSpPr>
            <a:spLocks noGrp="1" noChangeArrowheads="1"/>
          </p:cNvSpPr>
          <p:nvPr>
            <p:ph idx="1"/>
          </p:nvPr>
        </p:nvSpPr>
        <p:spPr>
          <a:xfrm>
            <a:off x="803083" y="1494557"/>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DENOMINATOR – All Exiters without a valid Exclusion</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Not just those Unemployed at Participation</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NUMERATOR – Employed Q2 Post-Exit</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Unsubsidized Employment Only</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Good</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Picks up instances where we help an employed person get a 2</a:t>
            </a:r>
            <a:r>
              <a:rPr lang="en-US" sz="2400" baseline="30000" dirty="0">
                <a:solidFill>
                  <a:srgbClr val="000099"/>
                </a:solidFill>
              </a:rPr>
              <a:t>nd</a:t>
            </a:r>
            <a:r>
              <a:rPr lang="en-US" sz="2400" dirty="0">
                <a:solidFill>
                  <a:srgbClr val="000099"/>
                </a:solidFill>
              </a:rPr>
              <a:t> Job</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Bad</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Same Pre- &amp; Post-Exit status considered “successful” (still employed in original job)</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Adds 1 Quarter of Lag to the Measurement Period</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Minimize Affect of Added Lag by Running Data on Employed Q1</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FF0000"/>
                </a:solidFill>
              </a:rPr>
              <a:t>~90% of those Employed Q1 are also Employed Q2</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Reported to OCTAE, RSA, &amp; DOL (all but Youth)</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27</a:t>
            </a:fld>
            <a:endParaRPr lang="en-US"/>
          </a:p>
        </p:txBody>
      </p:sp>
    </p:spTree>
    <p:extLst>
      <p:ext uri="{BB962C8B-B14F-4D97-AF65-F5344CB8AC3E}">
        <p14:creationId xmlns:p14="http://schemas.microsoft.com/office/powerpoint/2010/main" val="2689141584"/>
      </p:ext>
    </p:extLst>
  </p:cSld>
  <p:clrMapOvr>
    <a:masterClrMapping/>
  </p:clrMapOvr>
  <p:transition advClick="0"/>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200" dirty="0">
                <a:solidFill>
                  <a:srgbClr val="000099"/>
                </a:solidFill>
              </a:rPr>
              <a:t>Let’s Look at Some Data!!!</a:t>
            </a:r>
          </a:p>
        </p:txBody>
      </p:sp>
      <p:sp>
        <p:nvSpPr>
          <p:cNvPr id="7172" name="Rectangle 5"/>
          <p:cNvSpPr>
            <a:spLocks noGrp="1" noChangeArrowheads="1"/>
          </p:cNvSpPr>
          <p:nvPr>
            <p:ph idx="1"/>
          </p:nvPr>
        </p:nvSpPr>
        <p:spPr>
          <a:xfrm>
            <a:off x="769216" y="3688868"/>
            <a:ext cx="8579456" cy="1180977"/>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C&amp;T differences not obvious</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Entered Employment was 741.2K out of 945K Exiters</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Employed Q2 Post-Exit was 565K out of 808K Exiters</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Difference is in definition of Participant &amp; new measure includes employed OR unemployed at Participation</a:t>
            </a:r>
          </a:p>
          <a:p>
            <a:pPr marL="604133"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AEL differences mostly due to no “Lack of SSN” exclusion – Excluding non-SSN Participants raises performance to 55%</a:t>
            </a:r>
          </a:p>
          <a:p>
            <a:pPr marL="604133"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VR used to focus on status at Exit vs. Post-Exit</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Differences may also be due to lack of way to record Post-Exit employment in RHW</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28</a:t>
            </a:fld>
            <a:endParaRPr lang="en-US"/>
          </a:p>
        </p:txBody>
      </p:sp>
      <p:graphicFrame>
        <p:nvGraphicFramePr>
          <p:cNvPr id="5" name="Table 4" descr="Entered Employment or % Rehabilitated versus Employed Q2 Post-Exit by Program."/>
          <p:cNvGraphicFramePr>
            <a:graphicFrameLocks noGrp="1"/>
          </p:cNvGraphicFramePr>
          <p:nvPr>
            <p:extLst>
              <p:ext uri="{D42A27DB-BD31-4B8C-83A1-F6EECF244321}">
                <p14:modId xmlns:p14="http://schemas.microsoft.com/office/powerpoint/2010/main" val="2754658638"/>
              </p:ext>
            </p:extLst>
          </p:nvPr>
        </p:nvGraphicFramePr>
        <p:xfrm>
          <a:off x="1124079" y="1439883"/>
          <a:ext cx="8012722" cy="2286000"/>
        </p:xfrm>
        <a:graphic>
          <a:graphicData uri="http://schemas.openxmlformats.org/drawingml/2006/table">
            <a:tbl>
              <a:tblPr firstRow="1" bandRow="1">
                <a:tableStyleId>{5940675A-B579-460E-94D1-54222C63F5DA}</a:tableStyleId>
              </a:tblPr>
              <a:tblGrid>
                <a:gridCol w="2526322">
                  <a:extLst>
                    <a:ext uri="{9D8B030D-6E8A-4147-A177-3AD203B41FA5}">
                      <a16:colId xmlns:a16="http://schemas.microsoft.com/office/drawing/2014/main" xmlns="" val="586242523"/>
                    </a:ext>
                  </a:extLst>
                </a:gridCol>
                <a:gridCol w="2899508">
                  <a:extLst>
                    <a:ext uri="{9D8B030D-6E8A-4147-A177-3AD203B41FA5}">
                      <a16:colId xmlns:a16="http://schemas.microsoft.com/office/drawing/2014/main" xmlns="" val="2225893943"/>
                    </a:ext>
                  </a:extLst>
                </a:gridCol>
                <a:gridCol w="2586892">
                  <a:extLst>
                    <a:ext uri="{9D8B030D-6E8A-4147-A177-3AD203B41FA5}">
                      <a16:colId xmlns:a16="http://schemas.microsoft.com/office/drawing/2014/main" xmlns="" val="7554510"/>
                    </a:ext>
                  </a:extLst>
                </a:gridCol>
              </a:tblGrid>
              <a:tr h="370840">
                <a:tc>
                  <a:txBody>
                    <a:bodyPr/>
                    <a:lstStyle/>
                    <a:p>
                      <a:r>
                        <a:rPr lang="en-US" sz="2000" b="1" dirty="0">
                          <a:solidFill>
                            <a:srgbClr val="000099"/>
                          </a:solidFill>
                        </a:rPr>
                        <a:t>Program</a:t>
                      </a:r>
                    </a:p>
                  </a:txBody>
                  <a:tcPr/>
                </a:tc>
                <a:tc>
                  <a:txBody>
                    <a:bodyPr/>
                    <a:lstStyle/>
                    <a:p>
                      <a:pPr algn="ctr"/>
                      <a:r>
                        <a:rPr lang="en-US" sz="2000" b="1" dirty="0">
                          <a:solidFill>
                            <a:srgbClr val="000099"/>
                          </a:solidFill>
                        </a:rPr>
                        <a:t>Entered Employment or</a:t>
                      </a:r>
                      <a:r>
                        <a:rPr lang="en-US" sz="2000" b="1" baseline="0" dirty="0">
                          <a:solidFill>
                            <a:srgbClr val="000099"/>
                          </a:solidFill>
                        </a:rPr>
                        <a:t> </a:t>
                      </a:r>
                    </a:p>
                    <a:p>
                      <a:pPr algn="ctr"/>
                      <a:r>
                        <a:rPr lang="en-US" sz="2000" b="1" baseline="0" dirty="0">
                          <a:solidFill>
                            <a:srgbClr val="000099"/>
                          </a:solidFill>
                        </a:rPr>
                        <a:t>% Rehabilitated</a:t>
                      </a:r>
                      <a:endParaRPr lang="en-US" sz="2000" b="1" dirty="0">
                        <a:solidFill>
                          <a:srgbClr val="000099"/>
                        </a:solidFill>
                      </a:endParaRPr>
                    </a:p>
                  </a:txBody>
                  <a:tcPr/>
                </a:tc>
                <a:tc>
                  <a:txBody>
                    <a:bodyPr/>
                    <a:lstStyle/>
                    <a:p>
                      <a:pPr algn="ctr"/>
                      <a:r>
                        <a:rPr lang="en-US" sz="2000" b="1" dirty="0">
                          <a:solidFill>
                            <a:srgbClr val="000099"/>
                          </a:solidFill>
                        </a:rPr>
                        <a:t>Employed Q2 Post-Exit</a:t>
                      </a:r>
                    </a:p>
                  </a:txBody>
                  <a:tcPr/>
                </a:tc>
                <a:extLst>
                  <a:ext uri="{0D108BD9-81ED-4DB2-BD59-A6C34878D82A}">
                    <a16:rowId xmlns:a16="http://schemas.microsoft.com/office/drawing/2014/main" xmlns="" val="3859353180"/>
                  </a:ext>
                </a:extLst>
              </a:tr>
              <a:tr h="370840">
                <a:tc>
                  <a:txBody>
                    <a:bodyPr/>
                    <a:lstStyle/>
                    <a:p>
                      <a:r>
                        <a:rPr lang="en-US" sz="2000" dirty="0">
                          <a:solidFill>
                            <a:srgbClr val="000099"/>
                          </a:solidFill>
                        </a:rPr>
                        <a:t>C&amp;T</a:t>
                      </a:r>
                    </a:p>
                  </a:txBody>
                  <a:tcPr/>
                </a:tc>
                <a:tc>
                  <a:txBody>
                    <a:bodyPr/>
                    <a:lstStyle/>
                    <a:p>
                      <a:pPr algn="ctr"/>
                      <a:r>
                        <a:rPr lang="en-US" sz="2000" dirty="0">
                          <a:solidFill>
                            <a:srgbClr val="000099"/>
                          </a:solidFill>
                        </a:rPr>
                        <a:t>78.4%</a:t>
                      </a:r>
                    </a:p>
                  </a:txBody>
                  <a:tcPr/>
                </a:tc>
                <a:tc>
                  <a:txBody>
                    <a:bodyPr/>
                    <a:lstStyle/>
                    <a:p>
                      <a:pPr algn="ctr"/>
                      <a:r>
                        <a:rPr lang="en-US" sz="2000" dirty="0">
                          <a:solidFill>
                            <a:srgbClr val="000099"/>
                          </a:solidFill>
                        </a:rPr>
                        <a:t>69.9%</a:t>
                      </a:r>
                    </a:p>
                  </a:txBody>
                  <a:tcPr/>
                </a:tc>
                <a:extLst>
                  <a:ext uri="{0D108BD9-81ED-4DB2-BD59-A6C34878D82A}">
                    <a16:rowId xmlns:a16="http://schemas.microsoft.com/office/drawing/2014/main" xmlns="" val="2274909424"/>
                  </a:ext>
                </a:extLst>
              </a:tr>
              <a:tr h="370840">
                <a:tc>
                  <a:txBody>
                    <a:bodyPr/>
                    <a:lstStyle/>
                    <a:p>
                      <a:r>
                        <a:rPr lang="en-US" sz="2000" dirty="0">
                          <a:solidFill>
                            <a:srgbClr val="000099"/>
                          </a:solidFill>
                        </a:rPr>
                        <a:t>JVSG</a:t>
                      </a:r>
                    </a:p>
                  </a:txBody>
                  <a:tcPr/>
                </a:tc>
                <a:tc>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lang="en-US" sz="2000" dirty="0">
                          <a:solidFill>
                            <a:srgbClr val="000099"/>
                          </a:solidFill>
                        </a:rPr>
                        <a:t>72.9%</a:t>
                      </a:r>
                    </a:p>
                  </a:txBody>
                  <a:tcPr/>
                </a:tc>
                <a:tc>
                  <a:txBody>
                    <a:bodyPr/>
                    <a:lstStyle/>
                    <a:p>
                      <a:pPr algn="ctr"/>
                      <a:r>
                        <a:rPr lang="en-US" sz="2000" dirty="0">
                          <a:solidFill>
                            <a:srgbClr val="000099"/>
                          </a:solidFill>
                        </a:rPr>
                        <a:t>65.3%</a:t>
                      </a:r>
                    </a:p>
                  </a:txBody>
                  <a:tcPr/>
                </a:tc>
                <a:extLst>
                  <a:ext uri="{0D108BD9-81ED-4DB2-BD59-A6C34878D82A}">
                    <a16:rowId xmlns:a16="http://schemas.microsoft.com/office/drawing/2014/main" xmlns="" val="1244492824"/>
                  </a:ext>
                </a:extLst>
              </a:tr>
              <a:tr h="370840">
                <a:tc>
                  <a:txBody>
                    <a:bodyPr/>
                    <a:lstStyle/>
                    <a:p>
                      <a:r>
                        <a:rPr lang="en-US" sz="2000" dirty="0">
                          <a:solidFill>
                            <a:srgbClr val="000099"/>
                          </a:solidFill>
                        </a:rPr>
                        <a:t>AEL</a:t>
                      </a:r>
                    </a:p>
                  </a:txBody>
                  <a:tcPr/>
                </a:tc>
                <a:tc>
                  <a:txBody>
                    <a:bodyPr/>
                    <a:lstStyle/>
                    <a:p>
                      <a:pPr algn="ctr"/>
                      <a:r>
                        <a:rPr lang="en-US" sz="2000" dirty="0">
                          <a:solidFill>
                            <a:srgbClr val="000099"/>
                          </a:solidFill>
                        </a:rPr>
                        <a:t>45.5%</a:t>
                      </a:r>
                    </a:p>
                  </a:txBody>
                  <a:tcPr/>
                </a:tc>
                <a:tc>
                  <a:txBody>
                    <a:bodyPr/>
                    <a:lstStyle/>
                    <a:p>
                      <a:pPr algn="ctr"/>
                      <a:r>
                        <a:rPr lang="en-US" sz="2000" dirty="0">
                          <a:solidFill>
                            <a:srgbClr val="000099"/>
                          </a:solidFill>
                        </a:rPr>
                        <a:t>31.7%</a:t>
                      </a:r>
                    </a:p>
                  </a:txBody>
                  <a:tcPr/>
                </a:tc>
                <a:extLst>
                  <a:ext uri="{0D108BD9-81ED-4DB2-BD59-A6C34878D82A}">
                    <a16:rowId xmlns:a16="http://schemas.microsoft.com/office/drawing/2014/main" xmlns="" val="3274651847"/>
                  </a:ext>
                </a:extLst>
              </a:tr>
              <a:tr h="370840">
                <a:tc>
                  <a:txBody>
                    <a:bodyPr/>
                    <a:lstStyle/>
                    <a:p>
                      <a:r>
                        <a:rPr lang="en-US" sz="2000" dirty="0">
                          <a:solidFill>
                            <a:srgbClr val="000099"/>
                          </a:solidFill>
                        </a:rPr>
                        <a:t>VR (different</a:t>
                      </a:r>
                      <a:r>
                        <a:rPr lang="en-US" sz="2000" baseline="0" dirty="0">
                          <a:solidFill>
                            <a:srgbClr val="000099"/>
                          </a:solidFill>
                        </a:rPr>
                        <a:t> </a:t>
                      </a:r>
                      <a:r>
                        <a:rPr lang="en-US" sz="2000" dirty="0">
                          <a:solidFill>
                            <a:srgbClr val="000099"/>
                          </a:solidFill>
                        </a:rPr>
                        <a:t>periods)</a:t>
                      </a:r>
                    </a:p>
                  </a:txBody>
                  <a:tcPr/>
                </a:tc>
                <a:tc>
                  <a:txBody>
                    <a:bodyPr/>
                    <a:lstStyle/>
                    <a:p>
                      <a:pPr algn="ctr"/>
                      <a:r>
                        <a:rPr lang="en-US" sz="2000" dirty="0">
                          <a:solidFill>
                            <a:srgbClr val="000099"/>
                          </a:solidFill>
                        </a:rPr>
                        <a:t>59.0%</a:t>
                      </a:r>
                    </a:p>
                  </a:txBody>
                  <a:tcPr/>
                </a:tc>
                <a:tc>
                  <a:txBody>
                    <a:bodyPr/>
                    <a:lstStyle/>
                    <a:p>
                      <a:pPr algn="ctr"/>
                      <a:r>
                        <a:rPr lang="en-US" sz="2000" dirty="0">
                          <a:solidFill>
                            <a:srgbClr val="000099"/>
                          </a:solidFill>
                        </a:rPr>
                        <a:t>57.9%</a:t>
                      </a:r>
                    </a:p>
                  </a:txBody>
                  <a:tcPr/>
                </a:tc>
                <a:extLst>
                  <a:ext uri="{0D108BD9-81ED-4DB2-BD59-A6C34878D82A}">
                    <a16:rowId xmlns:a16="http://schemas.microsoft.com/office/drawing/2014/main" xmlns="" val="3568088123"/>
                  </a:ext>
                </a:extLst>
              </a:tr>
            </a:tbl>
          </a:graphicData>
        </a:graphic>
      </p:graphicFrame>
    </p:spTree>
    <p:extLst>
      <p:ext uri="{BB962C8B-B14F-4D97-AF65-F5344CB8AC3E}">
        <p14:creationId xmlns:p14="http://schemas.microsoft.com/office/powerpoint/2010/main" val="1096923110"/>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Employed Q4 Post-Exit</a:t>
            </a:r>
            <a:endParaRPr lang="en-US" sz="3200" dirty="0">
              <a:solidFill>
                <a:srgbClr val="000099"/>
              </a:solidFill>
            </a:endParaRPr>
          </a:p>
        </p:txBody>
      </p:sp>
      <p:sp>
        <p:nvSpPr>
          <p:cNvPr id="7172" name="Rectangle 5"/>
          <p:cNvSpPr>
            <a:spLocks noGrp="1" noChangeArrowheads="1"/>
          </p:cNvSpPr>
          <p:nvPr>
            <p:ph idx="1"/>
          </p:nvPr>
        </p:nvSpPr>
        <p:spPr>
          <a:xfrm>
            <a:off x="769216" y="1415439"/>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DENOMINATOR – All Exiters without a valid Exclusion</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NUMERATOR – Employed Q4 Post-Exit</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Unsubsidized Employment Only</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Not a “Retention” Measure</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Not a Subset of those Employed Q2</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Good?  Nothing Good about it</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Bad</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Meaningless Measure</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Counts those not employed Q1-3 Post Exit if Employed Q4</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Same Pre- &amp; Post-Exit status considered “successful”</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Adds 1 Quarter of Lag to the Measurement Period</a:t>
            </a:r>
          </a:p>
          <a:p>
            <a:pPr marL="604133" eaLnBrk="1" hangingPunct="1">
              <a:lnSpc>
                <a:spcPct val="90000"/>
              </a:lnSpc>
              <a:spcBef>
                <a:spcPts val="300"/>
              </a:spcBef>
              <a:spcAft>
                <a:spcPts val="300"/>
              </a:spcAft>
              <a:buSzPct val="65000"/>
              <a:buFont typeface="Wingdings" pitchFamily="2" charset="2"/>
              <a:buChar char="l"/>
              <a:defRPr/>
            </a:pPr>
            <a:r>
              <a:rPr lang="en-US" sz="2900" dirty="0">
                <a:solidFill>
                  <a:srgbClr val="000099"/>
                </a:solidFill>
              </a:rPr>
              <a:t>Reported to OCTAE, RSA, &amp; DOL (all but Youth)</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29</a:t>
            </a:fld>
            <a:endParaRPr lang="en-US"/>
          </a:p>
        </p:txBody>
      </p:sp>
    </p:spTree>
    <p:extLst>
      <p:ext uri="{BB962C8B-B14F-4D97-AF65-F5344CB8AC3E}">
        <p14:creationId xmlns:p14="http://schemas.microsoft.com/office/powerpoint/2010/main" val="1717929438"/>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Overview of Topics</a:t>
            </a:r>
          </a:p>
        </p:txBody>
      </p:sp>
      <p:sp>
        <p:nvSpPr>
          <p:cNvPr id="7172" name="Rectangle 5"/>
          <p:cNvSpPr>
            <a:spLocks noGrp="1" noChangeArrowheads="1"/>
          </p:cNvSpPr>
          <p:nvPr>
            <p:ph idx="1"/>
          </p:nvPr>
        </p:nvSpPr>
        <p:spPr>
          <a:xfrm>
            <a:off x="811104" y="1302727"/>
            <a:ext cx="8579456" cy="4673600"/>
          </a:xfrm>
        </p:spPr>
        <p:txBody>
          <a:bodyPr/>
          <a:lstStyle/>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WIOA Performance Accountability Background</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Performance Accountability Constructs</a:t>
            </a:r>
          </a:p>
          <a:p>
            <a:pPr marL="1027025" lvl="1" eaLnBrk="1" hangingPunct="1">
              <a:lnSpc>
                <a:spcPct val="90000"/>
              </a:lnSpc>
              <a:spcBef>
                <a:spcPts val="200"/>
              </a:spcBef>
              <a:spcAft>
                <a:spcPts val="200"/>
              </a:spcAft>
              <a:buSzPct val="65000"/>
              <a:buFont typeface="Wingdings" pitchFamily="2" charset="2"/>
              <a:buChar char="l"/>
              <a:defRPr/>
            </a:pPr>
            <a:r>
              <a:rPr lang="en-US" sz="2000" dirty="0">
                <a:solidFill>
                  <a:srgbClr val="000099"/>
                </a:solidFill>
              </a:rPr>
              <a:t>Participant / Exit / Exclusions</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Introduction to the New Common Measures</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Employment/Earnings Outcomes</a:t>
            </a:r>
          </a:p>
          <a:p>
            <a:pPr marL="1027025" lvl="1" eaLnBrk="1" hangingPunct="1">
              <a:lnSpc>
                <a:spcPct val="90000"/>
              </a:lnSpc>
              <a:spcBef>
                <a:spcPts val="200"/>
              </a:spcBef>
              <a:spcAft>
                <a:spcPts val="200"/>
              </a:spcAft>
              <a:buSzPct val="65000"/>
              <a:buFont typeface="Wingdings" pitchFamily="2" charset="2"/>
              <a:buChar char="l"/>
              <a:defRPr/>
            </a:pPr>
            <a:r>
              <a:rPr lang="en-US" sz="2000" dirty="0">
                <a:solidFill>
                  <a:srgbClr val="000099"/>
                </a:solidFill>
              </a:rPr>
              <a:t>Definitions / Calculations</a:t>
            </a:r>
          </a:p>
          <a:p>
            <a:pPr marL="1027025" lvl="1" eaLnBrk="1" hangingPunct="1">
              <a:lnSpc>
                <a:spcPct val="90000"/>
              </a:lnSpc>
              <a:spcBef>
                <a:spcPts val="200"/>
              </a:spcBef>
              <a:spcAft>
                <a:spcPts val="200"/>
              </a:spcAft>
              <a:buSzPct val="65000"/>
              <a:buFont typeface="Wingdings" pitchFamily="2" charset="2"/>
              <a:buChar char="l"/>
              <a:defRPr/>
            </a:pPr>
            <a:r>
              <a:rPr lang="en-US" sz="2000" dirty="0">
                <a:solidFill>
                  <a:srgbClr val="000099"/>
                </a:solidFill>
              </a:rPr>
              <a:t>Comparison of Old &amp; New Data</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Education Outcomes</a:t>
            </a:r>
          </a:p>
          <a:p>
            <a:pPr marL="1027025" lvl="1" eaLnBrk="1" hangingPunct="1">
              <a:lnSpc>
                <a:spcPct val="90000"/>
              </a:lnSpc>
              <a:spcBef>
                <a:spcPts val="200"/>
              </a:spcBef>
              <a:spcAft>
                <a:spcPts val="200"/>
              </a:spcAft>
              <a:buSzPct val="65000"/>
              <a:buFont typeface="Wingdings" pitchFamily="2" charset="2"/>
              <a:buChar char="l"/>
              <a:defRPr/>
            </a:pPr>
            <a:r>
              <a:rPr lang="en-US" sz="2000" dirty="0">
                <a:solidFill>
                  <a:srgbClr val="000099"/>
                </a:solidFill>
              </a:rPr>
              <a:t>Definitions / Calculations</a:t>
            </a:r>
          </a:p>
          <a:p>
            <a:pPr marL="1027025" lvl="1" eaLnBrk="1" hangingPunct="1">
              <a:lnSpc>
                <a:spcPct val="90000"/>
              </a:lnSpc>
              <a:spcBef>
                <a:spcPts val="200"/>
              </a:spcBef>
              <a:spcAft>
                <a:spcPts val="200"/>
              </a:spcAft>
              <a:buSzPct val="65000"/>
              <a:buFont typeface="Wingdings" pitchFamily="2" charset="2"/>
              <a:buChar char="l"/>
              <a:defRPr/>
            </a:pPr>
            <a:r>
              <a:rPr lang="en-US" sz="2000" dirty="0">
                <a:solidFill>
                  <a:srgbClr val="000099"/>
                </a:solidFill>
              </a:rPr>
              <a:t>Comparison of Old &amp; New Data</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Effectiveness Serving Employers</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Data is the Key</a:t>
            </a:r>
          </a:p>
          <a:p>
            <a:pPr marL="1027025" lvl="1" eaLnBrk="1" hangingPunct="1">
              <a:lnSpc>
                <a:spcPct val="90000"/>
              </a:lnSpc>
              <a:spcBef>
                <a:spcPts val="200"/>
              </a:spcBef>
              <a:spcAft>
                <a:spcPts val="200"/>
              </a:spcAft>
              <a:buSzPct val="65000"/>
              <a:buFont typeface="Wingdings" pitchFamily="2" charset="2"/>
              <a:buChar char="l"/>
              <a:defRPr/>
            </a:pPr>
            <a:r>
              <a:rPr lang="en-US" sz="2000" dirty="0">
                <a:solidFill>
                  <a:srgbClr val="000099"/>
                </a:solidFill>
              </a:rPr>
              <a:t>Required Data &amp; Allowable Data Sources</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Target-Setting &amp; Statistical Modeling</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Implementation</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3</a:t>
            </a:fld>
            <a:endParaRPr lang="en-US"/>
          </a:p>
        </p:txBody>
      </p:sp>
    </p:spTree>
    <p:extLst>
      <p:ext uri="{BB962C8B-B14F-4D97-AF65-F5344CB8AC3E}">
        <p14:creationId xmlns:p14="http://schemas.microsoft.com/office/powerpoint/2010/main" val="865916245"/>
      </p:ext>
    </p:extLst>
  </p:cSld>
  <p:clrMapOvr>
    <a:masterClrMapping/>
  </p:clrMapOvr>
  <p:transition advClick="0"/>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200" dirty="0">
                <a:solidFill>
                  <a:srgbClr val="000099"/>
                </a:solidFill>
              </a:rPr>
              <a:t>Let’s Look at Some More Data!!!</a:t>
            </a:r>
          </a:p>
        </p:txBody>
      </p:sp>
      <p:sp>
        <p:nvSpPr>
          <p:cNvPr id="7172" name="Rectangle 5"/>
          <p:cNvSpPr>
            <a:spLocks noGrp="1" noChangeArrowheads="1"/>
          </p:cNvSpPr>
          <p:nvPr>
            <p:ph idx="1"/>
          </p:nvPr>
        </p:nvSpPr>
        <p:spPr>
          <a:xfrm>
            <a:off x="769216" y="3976843"/>
            <a:ext cx="8579456" cy="1180977"/>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REMEMBER Employed Q4 is NOT a Retention Measure</a:t>
            </a:r>
          </a:p>
          <a:p>
            <a:pPr marL="1027025" lvl="1"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It is essentially the same population as the Employed Q2 measure followed-up upon 2 quarters later</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30</a:t>
            </a:fld>
            <a:endParaRPr lang="en-US"/>
          </a:p>
        </p:txBody>
      </p:sp>
      <p:graphicFrame>
        <p:nvGraphicFramePr>
          <p:cNvPr id="5" name="Table 4" descr="Employment Retention, Employed Q2 Post-Exit, and Employed Q4 Post-Exit compared by Program"/>
          <p:cNvGraphicFramePr>
            <a:graphicFrameLocks noGrp="1"/>
          </p:cNvGraphicFramePr>
          <p:nvPr>
            <p:extLst>
              <p:ext uri="{D42A27DB-BD31-4B8C-83A1-F6EECF244321}">
                <p14:modId xmlns:p14="http://schemas.microsoft.com/office/powerpoint/2010/main" val="1287569303"/>
              </p:ext>
            </p:extLst>
          </p:nvPr>
        </p:nvGraphicFramePr>
        <p:xfrm>
          <a:off x="1154721" y="1445852"/>
          <a:ext cx="8012722" cy="2286000"/>
        </p:xfrm>
        <a:graphic>
          <a:graphicData uri="http://schemas.openxmlformats.org/drawingml/2006/table">
            <a:tbl>
              <a:tblPr firstRow="1" bandRow="1">
                <a:tableStyleId>{5940675A-B579-460E-94D1-54222C63F5DA}</a:tableStyleId>
              </a:tblPr>
              <a:tblGrid>
                <a:gridCol w="1785692">
                  <a:extLst>
                    <a:ext uri="{9D8B030D-6E8A-4147-A177-3AD203B41FA5}">
                      <a16:colId xmlns:a16="http://schemas.microsoft.com/office/drawing/2014/main" xmlns="" val="586242523"/>
                    </a:ext>
                  </a:extLst>
                </a:gridCol>
                <a:gridCol w="2315936">
                  <a:extLst>
                    <a:ext uri="{9D8B030D-6E8A-4147-A177-3AD203B41FA5}">
                      <a16:colId xmlns:a16="http://schemas.microsoft.com/office/drawing/2014/main" xmlns="" val="2225893943"/>
                    </a:ext>
                  </a:extLst>
                </a:gridCol>
                <a:gridCol w="1955547">
                  <a:extLst>
                    <a:ext uri="{9D8B030D-6E8A-4147-A177-3AD203B41FA5}">
                      <a16:colId xmlns:a16="http://schemas.microsoft.com/office/drawing/2014/main" xmlns="" val="888941392"/>
                    </a:ext>
                  </a:extLst>
                </a:gridCol>
                <a:gridCol w="1955547">
                  <a:extLst>
                    <a:ext uri="{9D8B030D-6E8A-4147-A177-3AD203B41FA5}">
                      <a16:colId xmlns:a16="http://schemas.microsoft.com/office/drawing/2014/main" xmlns="" val="7554510"/>
                    </a:ext>
                  </a:extLst>
                </a:gridCol>
              </a:tblGrid>
              <a:tr h="370840">
                <a:tc>
                  <a:txBody>
                    <a:bodyPr/>
                    <a:lstStyle/>
                    <a:p>
                      <a:r>
                        <a:rPr lang="en-US" sz="2000" b="1" dirty="0">
                          <a:solidFill>
                            <a:srgbClr val="000099"/>
                          </a:solidFill>
                        </a:rPr>
                        <a:t>Program</a:t>
                      </a:r>
                    </a:p>
                  </a:txBody>
                  <a:tcPr/>
                </a:tc>
                <a:tc>
                  <a:txBody>
                    <a:bodyPr/>
                    <a:lstStyle/>
                    <a:p>
                      <a:pPr algn="ctr"/>
                      <a:r>
                        <a:rPr lang="en-US" sz="2000" b="1" dirty="0">
                          <a:solidFill>
                            <a:srgbClr val="000099"/>
                          </a:solidFill>
                        </a:rPr>
                        <a:t>Employment Retention</a:t>
                      </a:r>
                      <a:endParaRPr lang="en-US" sz="2000" b="1" baseline="0" dirty="0">
                        <a:solidFill>
                          <a:srgbClr val="000099"/>
                        </a:solidFill>
                      </a:endParaRPr>
                    </a:p>
                  </a:txBody>
                  <a:tcPr/>
                </a:tc>
                <a:tc>
                  <a:txBody>
                    <a:bodyPr/>
                    <a:lstStyle/>
                    <a:p>
                      <a:pPr algn="ctr"/>
                      <a:r>
                        <a:rPr lang="en-US" sz="2000" b="1" dirty="0">
                          <a:solidFill>
                            <a:srgbClr val="000099"/>
                          </a:solidFill>
                        </a:rPr>
                        <a:t>Employed Q2 </a:t>
                      </a:r>
                    </a:p>
                    <a:p>
                      <a:pPr algn="ctr"/>
                      <a:r>
                        <a:rPr lang="en-US" sz="2000" b="1" dirty="0">
                          <a:solidFill>
                            <a:srgbClr val="000099"/>
                          </a:solidFill>
                        </a:rPr>
                        <a:t>Post-Exit</a:t>
                      </a:r>
                    </a:p>
                  </a:txBody>
                  <a:tcPr/>
                </a:tc>
                <a:tc>
                  <a:txBody>
                    <a:bodyPr/>
                    <a:lstStyle/>
                    <a:p>
                      <a:pPr algn="ctr"/>
                      <a:r>
                        <a:rPr lang="en-US" sz="2000" b="1" dirty="0">
                          <a:solidFill>
                            <a:srgbClr val="000099"/>
                          </a:solidFill>
                        </a:rPr>
                        <a:t>Employed Q4 </a:t>
                      </a:r>
                    </a:p>
                    <a:p>
                      <a:pPr algn="ctr"/>
                      <a:r>
                        <a:rPr lang="en-US" sz="2000" b="1" dirty="0">
                          <a:solidFill>
                            <a:srgbClr val="000099"/>
                          </a:solidFill>
                        </a:rPr>
                        <a:t>Post-Exit</a:t>
                      </a:r>
                    </a:p>
                  </a:txBody>
                  <a:tcPr/>
                </a:tc>
                <a:extLst>
                  <a:ext uri="{0D108BD9-81ED-4DB2-BD59-A6C34878D82A}">
                    <a16:rowId xmlns:a16="http://schemas.microsoft.com/office/drawing/2014/main" xmlns="" val="3859353180"/>
                  </a:ext>
                </a:extLst>
              </a:tr>
              <a:tr h="370840">
                <a:tc>
                  <a:txBody>
                    <a:bodyPr/>
                    <a:lstStyle/>
                    <a:p>
                      <a:r>
                        <a:rPr lang="en-US" sz="2000" dirty="0">
                          <a:solidFill>
                            <a:srgbClr val="000099"/>
                          </a:solidFill>
                        </a:rPr>
                        <a:t>C&amp;T</a:t>
                      </a:r>
                    </a:p>
                  </a:txBody>
                  <a:tcPr/>
                </a:tc>
                <a:tc>
                  <a:txBody>
                    <a:bodyPr/>
                    <a:lstStyle/>
                    <a:p>
                      <a:pPr algn="ctr"/>
                      <a:r>
                        <a:rPr lang="en-US" sz="2000" dirty="0">
                          <a:solidFill>
                            <a:srgbClr val="000099"/>
                          </a:solidFill>
                        </a:rPr>
                        <a:t>84.6%</a:t>
                      </a:r>
                    </a:p>
                  </a:txBody>
                  <a:tcPr/>
                </a:tc>
                <a:tc>
                  <a:txBody>
                    <a:bodyPr/>
                    <a:lstStyle/>
                    <a:p>
                      <a:pPr algn="ctr"/>
                      <a:r>
                        <a:rPr lang="en-US" sz="2000" dirty="0">
                          <a:solidFill>
                            <a:srgbClr val="000099"/>
                          </a:solidFill>
                        </a:rPr>
                        <a:t>69.9%</a:t>
                      </a:r>
                    </a:p>
                  </a:txBody>
                  <a:tcPr/>
                </a:tc>
                <a:tc>
                  <a:txBody>
                    <a:bodyPr/>
                    <a:lstStyle/>
                    <a:p>
                      <a:pPr algn="ctr"/>
                      <a:r>
                        <a:rPr lang="en-US" sz="2000" dirty="0">
                          <a:solidFill>
                            <a:srgbClr val="000099"/>
                          </a:solidFill>
                        </a:rPr>
                        <a:t>69.9%</a:t>
                      </a:r>
                    </a:p>
                  </a:txBody>
                  <a:tcPr/>
                </a:tc>
                <a:extLst>
                  <a:ext uri="{0D108BD9-81ED-4DB2-BD59-A6C34878D82A}">
                    <a16:rowId xmlns:a16="http://schemas.microsoft.com/office/drawing/2014/main" xmlns="" val="2274909424"/>
                  </a:ext>
                </a:extLst>
              </a:tr>
              <a:tr h="370840">
                <a:tc>
                  <a:txBody>
                    <a:bodyPr/>
                    <a:lstStyle/>
                    <a:p>
                      <a:r>
                        <a:rPr lang="en-US" sz="2000" dirty="0">
                          <a:solidFill>
                            <a:srgbClr val="000099"/>
                          </a:solidFill>
                        </a:rPr>
                        <a:t>JVSG</a:t>
                      </a:r>
                    </a:p>
                  </a:txBody>
                  <a:tcPr/>
                </a:tc>
                <a:tc>
                  <a:txBody>
                    <a:bodyPr/>
                    <a:lstStyle/>
                    <a:p>
                      <a:pPr algn="ctr"/>
                      <a:r>
                        <a:rPr lang="en-US" sz="2000" dirty="0">
                          <a:solidFill>
                            <a:srgbClr val="000099"/>
                          </a:solidFill>
                        </a:rPr>
                        <a:t>84.1%</a:t>
                      </a:r>
                    </a:p>
                  </a:txBody>
                  <a:tcPr/>
                </a:tc>
                <a:tc>
                  <a:txBody>
                    <a:bodyPr/>
                    <a:lstStyle/>
                    <a:p>
                      <a:pPr algn="ctr"/>
                      <a:r>
                        <a:rPr lang="en-US" sz="2000" dirty="0">
                          <a:solidFill>
                            <a:srgbClr val="000099"/>
                          </a:solidFill>
                        </a:rPr>
                        <a:t>65.3%</a:t>
                      </a:r>
                    </a:p>
                  </a:txBody>
                  <a:tcPr/>
                </a:tc>
                <a:tc>
                  <a:txBody>
                    <a:bodyPr/>
                    <a:lstStyle/>
                    <a:p>
                      <a:pPr algn="ctr"/>
                      <a:r>
                        <a:rPr lang="en-US" sz="2000" dirty="0">
                          <a:solidFill>
                            <a:srgbClr val="000099"/>
                          </a:solidFill>
                        </a:rPr>
                        <a:t>65.3%</a:t>
                      </a:r>
                    </a:p>
                  </a:txBody>
                  <a:tcPr/>
                </a:tc>
                <a:extLst>
                  <a:ext uri="{0D108BD9-81ED-4DB2-BD59-A6C34878D82A}">
                    <a16:rowId xmlns:a16="http://schemas.microsoft.com/office/drawing/2014/main" xmlns="" val="1659528847"/>
                  </a:ext>
                </a:extLst>
              </a:tr>
              <a:tr h="370840">
                <a:tc>
                  <a:txBody>
                    <a:bodyPr/>
                    <a:lstStyle/>
                    <a:p>
                      <a:r>
                        <a:rPr lang="en-US" sz="2000" dirty="0">
                          <a:solidFill>
                            <a:srgbClr val="000099"/>
                          </a:solidFill>
                        </a:rPr>
                        <a:t>AEL</a:t>
                      </a:r>
                    </a:p>
                  </a:txBody>
                  <a:tcPr/>
                </a:tc>
                <a:tc>
                  <a:txBody>
                    <a:bodyPr/>
                    <a:lstStyle/>
                    <a:p>
                      <a:pPr algn="ctr"/>
                      <a:r>
                        <a:rPr lang="en-US" sz="2000" dirty="0">
                          <a:solidFill>
                            <a:srgbClr val="000099"/>
                          </a:solidFill>
                        </a:rPr>
                        <a:t>58.3%</a:t>
                      </a:r>
                    </a:p>
                  </a:txBody>
                  <a:tcPr/>
                </a:tc>
                <a:tc>
                  <a:txBody>
                    <a:bodyPr/>
                    <a:lstStyle/>
                    <a:p>
                      <a:pPr algn="ctr"/>
                      <a:r>
                        <a:rPr lang="en-US" sz="2000" dirty="0">
                          <a:solidFill>
                            <a:srgbClr val="000099"/>
                          </a:solidFill>
                        </a:rPr>
                        <a:t>31.7%</a:t>
                      </a:r>
                    </a:p>
                  </a:txBody>
                  <a:tcPr/>
                </a:tc>
                <a:tc>
                  <a:txBody>
                    <a:bodyPr/>
                    <a:lstStyle/>
                    <a:p>
                      <a:pPr algn="ctr"/>
                      <a:r>
                        <a:rPr lang="en-US" sz="2000" dirty="0">
                          <a:solidFill>
                            <a:srgbClr val="000099"/>
                          </a:solidFill>
                        </a:rPr>
                        <a:t>NA</a:t>
                      </a:r>
                    </a:p>
                  </a:txBody>
                  <a:tcPr/>
                </a:tc>
                <a:extLst>
                  <a:ext uri="{0D108BD9-81ED-4DB2-BD59-A6C34878D82A}">
                    <a16:rowId xmlns:a16="http://schemas.microsoft.com/office/drawing/2014/main" xmlns="" val="3274651847"/>
                  </a:ext>
                </a:extLst>
              </a:tr>
              <a:tr h="370840">
                <a:tc>
                  <a:txBody>
                    <a:bodyPr/>
                    <a:lstStyle/>
                    <a:p>
                      <a:r>
                        <a:rPr lang="en-US" sz="2000" dirty="0">
                          <a:solidFill>
                            <a:srgbClr val="000099"/>
                          </a:solidFill>
                        </a:rPr>
                        <a:t>VR</a:t>
                      </a:r>
                    </a:p>
                  </a:txBody>
                  <a:tcPr/>
                </a:tc>
                <a:tc>
                  <a:txBody>
                    <a:bodyPr/>
                    <a:lstStyle/>
                    <a:p>
                      <a:pPr algn="ctr"/>
                      <a:r>
                        <a:rPr lang="en-US" sz="2000" dirty="0">
                          <a:solidFill>
                            <a:srgbClr val="000099"/>
                          </a:solidFill>
                        </a:rPr>
                        <a:t>88%</a:t>
                      </a:r>
                    </a:p>
                  </a:txBody>
                  <a:tcPr/>
                </a:tc>
                <a:tc>
                  <a:txBody>
                    <a:bodyPr/>
                    <a:lstStyle/>
                    <a:p>
                      <a:pPr algn="ctr"/>
                      <a:r>
                        <a:rPr lang="en-US" sz="2000" dirty="0">
                          <a:solidFill>
                            <a:srgbClr val="000099"/>
                          </a:solidFill>
                        </a:rPr>
                        <a:t>57.9%</a:t>
                      </a:r>
                    </a:p>
                  </a:txBody>
                  <a:tcPr/>
                </a:tc>
                <a:tc>
                  <a:txBody>
                    <a:bodyPr/>
                    <a:lstStyle/>
                    <a:p>
                      <a:pPr algn="ctr"/>
                      <a:r>
                        <a:rPr lang="en-US" sz="2000" dirty="0">
                          <a:solidFill>
                            <a:srgbClr val="000099"/>
                          </a:solidFill>
                        </a:rPr>
                        <a:t>56.1%</a:t>
                      </a:r>
                    </a:p>
                  </a:txBody>
                  <a:tcPr/>
                </a:tc>
                <a:extLst>
                  <a:ext uri="{0D108BD9-81ED-4DB2-BD59-A6C34878D82A}">
                    <a16:rowId xmlns:a16="http://schemas.microsoft.com/office/drawing/2014/main" xmlns="" val="3568088123"/>
                  </a:ext>
                </a:extLst>
              </a:tr>
            </a:tbl>
          </a:graphicData>
        </a:graphic>
      </p:graphicFrame>
    </p:spTree>
    <p:extLst>
      <p:ext uri="{BB962C8B-B14F-4D97-AF65-F5344CB8AC3E}">
        <p14:creationId xmlns:p14="http://schemas.microsoft.com/office/powerpoint/2010/main" val="707583166"/>
      </p:ext>
    </p:extLst>
  </p:cSld>
  <p:clrMapOvr>
    <a:masterClrMapping/>
  </p:clrMapOvr>
  <p:transition advClick="0"/>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896176" y="352576"/>
            <a:ext cx="7625013" cy="812800"/>
          </a:xfrm>
        </p:spPr>
        <p:txBody>
          <a:bodyPr/>
          <a:lstStyle/>
          <a:p>
            <a:pPr algn="ctr" eaLnBrk="1" hangingPunct="1"/>
            <a:r>
              <a:rPr lang="en-US" sz="3600" dirty="0">
                <a:solidFill>
                  <a:srgbClr val="000099"/>
                </a:solidFill>
              </a:rPr>
              <a:t>Median Earnings Q2 Post-Exit</a:t>
            </a:r>
          </a:p>
        </p:txBody>
      </p:sp>
      <p:sp>
        <p:nvSpPr>
          <p:cNvPr id="7172" name="Rectangle 5"/>
          <p:cNvSpPr>
            <a:spLocks noGrp="1" noChangeArrowheads="1"/>
          </p:cNvSpPr>
          <p:nvPr>
            <p:ph idx="1"/>
          </p:nvPr>
        </p:nvSpPr>
        <p:spPr>
          <a:xfrm>
            <a:off x="803083" y="1401835"/>
            <a:ext cx="8579456"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Median Earnings is the Earnings Level at which half of those employed earn MORE &amp; half earn LESS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$5,000, $5,000, $5,050, $6,000, $6,000 – Median is $5,050</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$4,900, $5,000, $6,000, $6,266 – Median is $5,500</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Good</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Shorter Lag than old Average Earnings (Q2 vs. Q3)</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“Median” reduces influence of outliers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5 Exiters with $5,000, $5,000, $6,000, $6,500, </a:t>
            </a:r>
            <a:r>
              <a:rPr lang="en-US" sz="2400" dirty="0">
                <a:solidFill>
                  <a:srgbClr val="FF0000"/>
                </a:solidFill>
              </a:rPr>
              <a:t>$150K</a:t>
            </a:r>
            <a:r>
              <a:rPr lang="en-US" sz="2400" dirty="0">
                <a:solidFill>
                  <a:srgbClr val="000099"/>
                </a:solidFill>
              </a:rPr>
              <a:t> Earnings</a:t>
            </a:r>
          </a:p>
          <a:p>
            <a:pPr marL="1449918" lvl="2" eaLnBrk="1" hangingPunct="1">
              <a:lnSpc>
                <a:spcPct val="90000"/>
              </a:lnSpc>
              <a:spcBef>
                <a:spcPts val="300"/>
              </a:spcBef>
              <a:spcAft>
                <a:spcPts val="0"/>
              </a:spcAft>
              <a:buSzPct val="65000"/>
              <a:buFont typeface="Wingdings" pitchFamily="2" charset="2"/>
              <a:buChar char="l"/>
              <a:defRPr/>
            </a:pPr>
            <a:r>
              <a:rPr lang="en-US" sz="1900" dirty="0">
                <a:solidFill>
                  <a:srgbClr val="000099"/>
                </a:solidFill>
              </a:rPr>
              <a:t>Average is $34,500</a:t>
            </a:r>
          </a:p>
          <a:p>
            <a:pPr marL="1449918" lvl="2" eaLnBrk="1" hangingPunct="1">
              <a:lnSpc>
                <a:spcPct val="90000"/>
              </a:lnSpc>
              <a:spcBef>
                <a:spcPts val="300"/>
              </a:spcBef>
              <a:spcAft>
                <a:spcPts val="0"/>
              </a:spcAft>
              <a:buSzPct val="65000"/>
              <a:buFont typeface="Wingdings" pitchFamily="2" charset="2"/>
              <a:buChar char="l"/>
              <a:defRPr/>
            </a:pPr>
            <a:r>
              <a:rPr lang="en-US" sz="1900" dirty="0">
                <a:solidFill>
                  <a:srgbClr val="000099"/>
                </a:solidFill>
              </a:rPr>
              <a:t>Median is $6,000</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Bad</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Performance tends to be about 1/3</a:t>
            </a:r>
            <a:r>
              <a:rPr lang="en-US" sz="2400" baseline="30000" dirty="0">
                <a:solidFill>
                  <a:srgbClr val="000099"/>
                </a:solidFill>
              </a:rPr>
              <a:t>rd</a:t>
            </a:r>
            <a:r>
              <a:rPr lang="en-US" sz="2400" dirty="0">
                <a:solidFill>
                  <a:srgbClr val="000099"/>
                </a:solidFill>
              </a:rPr>
              <a:t> the old measure</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Smaller Numbers are less meaningful to Stakeholders</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Reported to OCTAE, RSA, &amp; DOL (including Youth)</a:t>
            </a:r>
            <a:endParaRPr lang="en-US" sz="2400"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31</a:t>
            </a:fld>
            <a:endParaRPr lang="en-US"/>
          </a:p>
        </p:txBody>
      </p:sp>
    </p:spTree>
    <p:extLst>
      <p:ext uri="{BB962C8B-B14F-4D97-AF65-F5344CB8AC3E}">
        <p14:creationId xmlns:p14="http://schemas.microsoft.com/office/powerpoint/2010/main" val="464456485"/>
      </p:ext>
    </p:extLst>
  </p:cSld>
  <p:clrMapOvr>
    <a:masterClrMapping/>
  </p:clrMapOvr>
  <p:transition advClick="0"/>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200" dirty="0">
                <a:solidFill>
                  <a:srgbClr val="000099"/>
                </a:solidFill>
              </a:rPr>
              <a:t>Let’s Look at Some More Data!!!</a:t>
            </a:r>
          </a:p>
        </p:txBody>
      </p:sp>
      <p:sp>
        <p:nvSpPr>
          <p:cNvPr id="7172" name="Rectangle 5"/>
          <p:cNvSpPr>
            <a:spLocks noGrp="1" noChangeArrowheads="1"/>
          </p:cNvSpPr>
          <p:nvPr>
            <p:ph idx="1"/>
          </p:nvPr>
        </p:nvSpPr>
        <p:spPr>
          <a:xfrm>
            <a:off x="705047" y="4345172"/>
            <a:ext cx="8579456" cy="883999"/>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Old Measure Only included those employed in Q1, Q2, &amp; Q3</a:t>
            </a:r>
          </a:p>
          <a:p>
            <a:pPr marL="1027025" lvl="1"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Tended to include more people with Stable Employment</a:t>
            </a:r>
          </a:p>
          <a:p>
            <a:pPr marL="1027025" lvl="1"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For JVSG this was 16,782 Exiters</a:t>
            </a:r>
          </a:p>
          <a:p>
            <a:pPr marL="604133"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New Measure includes anyone with any Wages in Q2 Post-Exit</a:t>
            </a:r>
          </a:p>
          <a:p>
            <a:pPr marL="1027025" lvl="1"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For JVSG this was 18,643 Exiters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32</a:t>
            </a:fld>
            <a:endParaRPr lang="en-US"/>
          </a:p>
        </p:txBody>
      </p:sp>
      <p:graphicFrame>
        <p:nvGraphicFramePr>
          <p:cNvPr id="5" name="Table 4" descr="Average Earnings versus Median Earnings by Program"/>
          <p:cNvGraphicFramePr>
            <a:graphicFrameLocks noGrp="1"/>
          </p:cNvGraphicFramePr>
          <p:nvPr>
            <p:extLst>
              <p:ext uri="{D42A27DB-BD31-4B8C-83A1-F6EECF244321}">
                <p14:modId xmlns:p14="http://schemas.microsoft.com/office/powerpoint/2010/main" val="2263440547"/>
              </p:ext>
            </p:extLst>
          </p:nvPr>
        </p:nvGraphicFramePr>
        <p:xfrm>
          <a:off x="1100016" y="1672492"/>
          <a:ext cx="8012722" cy="2590800"/>
        </p:xfrm>
        <a:graphic>
          <a:graphicData uri="http://schemas.openxmlformats.org/drawingml/2006/table">
            <a:tbl>
              <a:tblPr firstRow="1" bandRow="1">
                <a:tableStyleId>{5940675A-B579-460E-94D1-54222C63F5DA}</a:tableStyleId>
              </a:tblPr>
              <a:tblGrid>
                <a:gridCol w="2526322">
                  <a:extLst>
                    <a:ext uri="{9D8B030D-6E8A-4147-A177-3AD203B41FA5}">
                      <a16:colId xmlns:a16="http://schemas.microsoft.com/office/drawing/2014/main" xmlns="" val="586242523"/>
                    </a:ext>
                  </a:extLst>
                </a:gridCol>
                <a:gridCol w="3524739">
                  <a:extLst>
                    <a:ext uri="{9D8B030D-6E8A-4147-A177-3AD203B41FA5}">
                      <a16:colId xmlns:a16="http://schemas.microsoft.com/office/drawing/2014/main" xmlns="" val="2225893943"/>
                    </a:ext>
                  </a:extLst>
                </a:gridCol>
                <a:gridCol w="1961661">
                  <a:extLst>
                    <a:ext uri="{9D8B030D-6E8A-4147-A177-3AD203B41FA5}">
                      <a16:colId xmlns:a16="http://schemas.microsoft.com/office/drawing/2014/main" xmlns="" val="7554510"/>
                    </a:ext>
                  </a:extLst>
                </a:gridCol>
              </a:tblGrid>
              <a:tr h="370840">
                <a:tc>
                  <a:txBody>
                    <a:bodyPr/>
                    <a:lstStyle/>
                    <a:p>
                      <a:r>
                        <a:rPr lang="en-US" sz="2000" b="1" dirty="0">
                          <a:solidFill>
                            <a:srgbClr val="000099"/>
                          </a:solidFill>
                        </a:rPr>
                        <a:t>Program</a:t>
                      </a:r>
                    </a:p>
                  </a:txBody>
                  <a:tcPr/>
                </a:tc>
                <a:tc>
                  <a:txBody>
                    <a:bodyPr/>
                    <a:lstStyle/>
                    <a:p>
                      <a:pPr algn="ctr"/>
                      <a:r>
                        <a:rPr lang="en-US" sz="2000" b="1" baseline="0" dirty="0">
                          <a:solidFill>
                            <a:srgbClr val="000099"/>
                          </a:solidFill>
                        </a:rPr>
                        <a:t>Average Earnings</a:t>
                      </a:r>
                    </a:p>
                    <a:p>
                      <a:pPr algn="ctr"/>
                      <a:r>
                        <a:rPr lang="en-US" sz="2000" b="1" dirty="0">
                          <a:solidFill>
                            <a:srgbClr val="000099"/>
                          </a:solidFill>
                        </a:rPr>
                        <a:t>(Average Earnings in</a:t>
                      </a:r>
                      <a:r>
                        <a:rPr lang="en-US" sz="2000" b="1" baseline="0" dirty="0">
                          <a:solidFill>
                            <a:srgbClr val="000099"/>
                          </a:solidFill>
                        </a:rPr>
                        <a:t> Q2/Q3 of those employed in Q1/Q2/Q3)</a:t>
                      </a:r>
                      <a:endParaRPr lang="en-US" sz="2000" b="1" dirty="0">
                        <a:solidFill>
                          <a:srgbClr val="000099"/>
                        </a:solidFill>
                      </a:endParaRPr>
                    </a:p>
                  </a:txBody>
                  <a:tcPr/>
                </a:tc>
                <a:tc>
                  <a:txBody>
                    <a:bodyPr/>
                    <a:lstStyle/>
                    <a:p>
                      <a:pPr algn="ctr"/>
                      <a:r>
                        <a:rPr lang="en-US" sz="2000" b="1" dirty="0">
                          <a:solidFill>
                            <a:srgbClr val="000099"/>
                          </a:solidFill>
                        </a:rPr>
                        <a:t>Median Earnings</a:t>
                      </a:r>
                    </a:p>
                  </a:txBody>
                  <a:tcPr/>
                </a:tc>
                <a:extLst>
                  <a:ext uri="{0D108BD9-81ED-4DB2-BD59-A6C34878D82A}">
                    <a16:rowId xmlns:a16="http://schemas.microsoft.com/office/drawing/2014/main" xmlns="" val="3859353180"/>
                  </a:ext>
                </a:extLst>
              </a:tr>
              <a:tr h="370840">
                <a:tc>
                  <a:txBody>
                    <a:bodyPr/>
                    <a:lstStyle/>
                    <a:p>
                      <a:r>
                        <a:rPr lang="en-US" sz="2000" dirty="0">
                          <a:solidFill>
                            <a:srgbClr val="000099"/>
                          </a:solidFill>
                        </a:rPr>
                        <a:t>C&amp;T</a:t>
                      </a:r>
                    </a:p>
                  </a:txBody>
                  <a:tcPr/>
                </a:tc>
                <a:tc>
                  <a:txBody>
                    <a:bodyPr/>
                    <a:lstStyle/>
                    <a:p>
                      <a:pPr algn="ctr"/>
                      <a:r>
                        <a:rPr lang="en-US" sz="2000" dirty="0">
                          <a:solidFill>
                            <a:srgbClr val="000099"/>
                          </a:solidFill>
                        </a:rPr>
                        <a:t>$15,895</a:t>
                      </a:r>
                    </a:p>
                  </a:txBody>
                  <a:tcPr/>
                </a:tc>
                <a:tc>
                  <a:txBody>
                    <a:bodyPr/>
                    <a:lstStyle/>
                    <a:p>
                      <a:pPr algn="ctr"/>
                      <a:r>
                        <a:rPr lang="en-US" sz="2000" dirty="0">
                          <a:solidFill>
                            <a:srgbClr val="000099"/>
                          </a:solidFill>
                        </a:rPr>
                        <a:t>$4,956 </a:t>
                      </a:r>
                    </a:p>
                  </a:txBody>
                  <a:tcPr/>
                </a:tc>
                <a:extLst>
                  <a:ext uri="{0D108BD9-81ED-4DB2-BD59-A6C34878D82A}">
                    <a16:rowId xmlns:a16="http://schemas.microsoft.com/office/drawing/2014/main" xmlns="" val="2274909424"/>
                  </a:ext>
                </a:extLst>
              </a:tr>
              <a:tr h="370840">
                <a:tc>
                  <a:txBody>
                    <a:bodyPr/>
                    <a:lstStyle/>
                    <a:p>
                      <a:r>
                        <a:rPr lang="en-US" sz="2000" dirty="0">
                          <a:solidFill>
                            <a:srgbClr val="000099"/>
                          </a:solidFill>
                        </a:rPr>
                        <a:t>JVSG</a:t>
                      </a:r>
                    </a:p>
                  </a:txBody>
                  <a:tcPr/>
                </a:tc>
                <a:tc>
                  <a:txBody>
                    <a:bodyPr/>
                    <a:lstStyle/>
                    <a:p>
                      <a:pPr algn="ctr"/>
                      <a:r>
                        <a:rPr lang="en-US" sz="2000" dirty="0">
                          <a:solidFill>
                            <a:srgbClr val="000099"/>
                          </a:solidFill>
                        </a:rPr>
                        <a:t>$18,253</a:t>
                      </a:r>
                    </a:p>
                  </a:txBody>
                  <a:tcPr/>
                </a:tc>
                <a:tc>
                  <a:txBody>
                    <a:bodyPr/>
                    <a:lstStyle/>
                    <a:p>
                      <a:pPr algn="ctr"/>
                      <a:r>
                        <a:rPr lang="en-US" sz="2000" dirty="0">
                          <a:solidFill>
                            <a:srgbClr val="000099"/>
                          </a:solidFill>
                        </a:rPr>
                        <a:t>$6,616</a:t>
                      </a:r>
                    </a:p>
                  </a:txBody>
                  <a:tcPr/>
                </a:tc>
                <a:extLst>
                  <a:ext uri="{0D108BD9-81ED-4DB2-BD59-A6C34878D82A}">
                    <a16:rowId xmlns:a16="http://schemas.microsoft.com/office/drawing/2014/main" xmlns="" val="1632590751"/>
                  </a:ext>
                </a:extLst>
              </a:tr>
              <a:tr h="370840">
                <a:tc>
                  <a:txBody>
                    <a:bodyPr/>
                    <a:lstStyle/>
                    <a:p>
                      <a:r>
                        <a:rPr lang="en-US" sz="2000" dirty="0">
                          <a:solidFill>
                            <a:srgbClr val="000099"/>
                          </a:solidFill>
                        </a:rPr>
                        <a:t>AEL</a:t>
                      </a:r>
                    </a:p>
                  </a:txBody>
                  <a:tcPr/>
                </a:tc>
                <a:tc>
                  <a:txBody>
                    <a:bodyPr/>
                    <a:lstStyle/>
                    <a:p>
                      <a:pPr algn="ctr"/>
                      <a:r>
                        <a:rPr lang="en-US" sz="2000" dirty="0">
                          <a:solidFill>
                            <a:srgbClr val="000099"/>
                          </a:solidFill>
                        </a:rPr>
                        <a:t>NA</a:t>
                      </a:r>
                    </a:p>
                  </a:txBody>
                  <a:tcPr/>
                </a:tc>
                <a:tc>
                  <a:txBody>
                    <a:bodyPr/>
                    <a:lstStyle/>
                    <a:p>
                      <a:pPr algn="ctr"/>
                      <a:r>
                        <a:rPr lang="en-US" sz="2000" dirty="0">
                          <a:solidFill>
                            <a:srgbClr val="000099"/>
                          </a:solidFill>
                        </a:rPr>
                        <a:t>$4160</a:t>
                      </a:r>
                    </a:p>
                  </a:txBody>
                  <a:tcPr/>
                </a:tc>
                <a:extLst>
                  <a:ext uri="{0D108BD9-81ED-4DB2-BD59-A6C34878D82A}">
                    <a16:rowId xmlns:a16="http://schemas.microsoft.com/office/drawing/2014/main" xmlns="" val="3274651847"/>
                  </a:ext>
                </a:extLst>
              </a:tr>
              <a:tr h="370840">
                <a:tc>
                  <a:txBody>
                    <a:bodyPr/>
                    <a:lstStyle/>
                    <a:p>
                      <a:r>
                        <a:rPr lang="en-US" sz="2000" dirty="0">
                          <a:solidFill>
                            <a:srgbClr val="000099"/>
                          </a:solidFill>
                        </a:rPr>
                        <a:t>VR</a:t>
                      </a:r>
                    </a:p>
                  </a:txBody>
                  <a:tcPr/>
                </a:tc>
                <a:tc>
                  <a:txBody>
                    <a:bodyPr/>
                    <a:lstStyle/>
                    <a:p>
                      <a:pPr algn="ctr"/>
                      <a:r>
                        <a:rPr lang="en-US" sz="2000" dirty="0">
                          <a:solidFill>
                            <a:srgbClr val="000099"/>
                          </a:solidFill>
                        </a:rPr>
                        <a:t>$12,468</a:t>
                      </a:r>
                    </a:p>
                  </a:txBody>
                  <a:tcPr/>
                </a:tc>
                <a:tc>
                  <a:txBody>
                    <a:bodyPr/>
                    <a:lstStyle/>
                    <a:p>
                      <a:pPr algn="ctr"/>
                      <a:r>
                        <a:rPr lang="en-US" sz="2000" dirty="0">
                          <a:solidFill>
                            <a:srgbClr val="000099"/>
                          </a:solidFill>
                        </a:rPr>
                        <a:t>$4,319</a:t>
                      </a:r>
                    </a:p>
                  </a:txBody>
                  <a:tcPr/>
                </a:tc>
                <a:extLst>
                  <a:ext uri="{0D108BD9-81ED-4DB2-BD59-A6C34878D82A}">
                    <a16:rowId xmlns:a16="http://schemas.microsoft.com/office/drawing/2014/main" xmlns="" val="3568088123"/>
                  </a:ext>
                </a:extLst>
              </a:tr>
            </a:tbl>
          </a:graphicData>
        </a:graphic>
      </p:graphicFrame>
    </p:spTree>
    <p:extLst>
      <p:ext uri="{BB962C8B-B14F-4D97-AF65-F5344CB8AC3E}">
        <p14:creationId xmlns:p14="http://schemas.microsoft.com/office/powerpoint/2010/main" val="4175500444"/>
      </p:ext>
    </p:extLst>
  </p:cSld>
  <p:clrMapOvr>
    <a:masterClrMapping/>
  </p:clrMapOvr>
  <p:transition advClick="0"/>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Employed/Enrolled Q2 Post-Exit</a:t>
            </a:r>
            <a:endParaRPr lang="en-US" sz="3200" dirty="0">
              <a:solidFill>
                <a:srgbClr val="000099"/>
              </a:solidFill>
            </a:endParaRPr>
          </a:p>
        </p:txBody>
      </p:sp>
      <p:sp>
        <p:nvSpPr>
          <p:cNvPr id="7172" name="Rectangle 5"/>
          <p:cNvSpPr>
            <a:spLocks noGrp="1" noChangeArrowheads="1"/>
          </p:cNvSpPr>
          <p:nvPr>
            <p:ph idx="1"/>
          </p:nvPr>
        </p:nvSpPr>
        <p:spPr>
          <a:xfrm>
            <a:off x="803083" y="1422368"/>
            <a:ext cx="8579456"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DENOMINATOR – All Exiters without a valid Exclusion</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Not just those Unemployed or Not in School at Participation</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NUMERATOR – Employed or Enrolled in Education Q2 Post-Exit</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Unsubsidized Employment Only</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Education or Advanced Training</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Good</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Recognizes Enrollment in Education as a Positive Outcome</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Bad</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Same Pre- &amp; Post-Exit status considered “successful”</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We don’t have much post-exit Enrollment Data Yet</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Adds 1 Quarter of Lag to the Measurement Period</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Reported to LBB (VR, AEL, C&amp;T) &amp; DOL (Youth Only)</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33</a:t>
            </a:fld>
            <a:endParaRPr lang="en-US"/>
          </a:p>
        </p:txBody>
      </p:sp>
    </p:spTree>
    <p:extLst>
      <p:ext uri="{BB962C8B-B14F-4D97-AF65-F5344CB8AC3E}">
        <p14:creationId xmlns:p14="http://schemas.microsoft.com/office/powerpoint/2010/main" val="1875580393"/>
      </p:ext>
    </p:extLst>
  </p:cSld>
  <p:clrMapOvr>
    <a:masterClrMapping/>
  </p:clrMapOvr>
  <p:transition advClick="0"/>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146434" y="284480"/>
            <a:ext cx="7374756" cy="812800"/>
          </a:xfrm>
        </p:spPr>
        <p:txBody>
          <a:bodyPr/>
          <a:lstStyle/>
          <a:p>
            <a:pPr algn="ctr" eaLnBrk="1" hangingPunct="1"/>
            <a:r>
              <a:rPr lang="en-US" sz="3200" dirty="0">
                <a:solidFill>
                  <a:srgbClr val="000099"/>
                </a:solidFill>
              </a:rPr>
              <a:t>Employed/Enrolled Q2-4 Post-Exit </a:t>
            </a:r>
            <a:r>
              <a:rPr lang="en-US" sz="2400" dirty="0">
                <a:solidFill>
                  <a:srgbClr val="000099"/>
                </a:solidFill>
              </a:rPr>
              <a:t>(Retention)</a:t>
            </a:r>
            <a:endParaRPr lang="en-US" sz="2800" dirty="0">
              <a:solidFill>
                <a:srgbClr val="000099"/>
              </a:solidFill>
            </a:endParaRPr>
          </a:p>
        </p:txBody>
      </p:sp>
      <p:sp>
        <p:nvSpPr>
          <p:cNvPr id="7172" name="Rectangle 5"/>
          <p:cNvSpPr>
            <a:spLocks noGrp="1" noChangeArrowheads="1"/>
          </p:cNvSpPr>
          <p:nvPr>
            <p:ph idx="1"/>
          </p:nvPr>
        </p:nvSpPr>
        <p:spPr>
          <a:xfrm>
            <a:off x="798666" y="1494557"/>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DENOMINATOR – All Exiters without a valid Exclusion Employed or Enrolled in Education in Q2 Post-Exit</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NUMERATOR – Employed or Enrolled in Education both Q3 &amp; Q4 Post-Exit</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Unsubsidized Employment Only</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Education or Advanced Training</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Can be any combination of Employment &amp; Education</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Good</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RETENTION!!!  Deeper look at Success</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Bad</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Same Pre- &amp; Post-Exit status considered “successful”</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Adds 1 Quarter of Lag to the Measurement Period</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Reported to LBB Only (VR, AEL, C&amp;T)</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34</a:t>
            </a:fld>
            <a:endParaRPr lang="en-US"/>
          </a:p>
        </p:txBody>
      </p:sp>
    </p:spTree>
    <p:extLst>
      <p:ext uri="{BB962C8B-B14F-4D97-AF65-F5344CB8AC3E}">
        <p14:creationId xmlns:p14="http://schemas.microsoft.com/office/powerpoint/2010/main" val="525202725"/>
      </p:ext>
    </p:extLst>
  </p:cSld>
  <p:clrMapOvr>
    <a:masterClrMapping/>
  </p:clrMapOvr>
  <p:transition advClick="0"/>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200" dirty="0">
                <a:solidFill>
                  <a:srgbClr val="000099"/>
                </a:solidFill>
              </a:rPr>
              <a:t>Let’s Look at Some More Data!!!</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35</a:t>
            </a:fld>
            <a:endParaRPr lang="en-US"/>
          </a:p>
        </p:txBody>
      </p:sp>
      <p:graphicFrame>
        <p:nvGraphicFramePr>
          <p:cNvPr id="5" name="Table 4" descr="Employment Retention, Employed Q4 Post-Exit, and Employed/Enrolled Q2-Q4 Post-Exit by Program"/>
          <p:cNvGraphicFramePr>
            <a:graphicFrameLocks noGrp="1"/>
          </p:cNvGraphicFramePr>
          <p:nvPr>
            <p:extLst>
              <p:ext uri="{D42A27DB-BD31-4B8C-83A1-F6EECF244321}">
                <p14:modId xmlns:p14="http://schemas.microsoft.com/office/powerpoint/2010/main" val="3392516999"/>
              </p:ext>
            </p:extLst>
          </p:nvPr>
        </p:nvGraphicFramePr>
        <p:xfrm>
          <a:off x="1154721" y="1445852"/>
          <a:ext cx="8012722" cy="2590800"/>
        </p:xfrm>
        <a:graphic>
          <a:graphicData uri="http://schemas.openxmlformats.org/drawingml/2006/table">
            <a:tbl>
              <a:tblPr firstRow="1" bandRow="1">
                <a:tableStyleId>{5940675A-B579-460E-94D1-54222C63F5DA}</a:tableStyleId>
              </a:tblPr>
              <a:tblGrid>
                <a:gridCol w="1785692">
                  <a:extLst>
                    <a:ext uri="{9D8B030D-6E8A-4147-A177-3AD203B41FA5}">
                      <a16:colId xmlns:a16="http://schemas.microsoft.com/office/drawing/2014/main" xmlns="" val="586242523"/>
                    </a:ext>
                  </a:extLst>
                </a:gridCol>
                <a:gridCol w="2315936">
                  <a:extLst>
                    <a:ext uri="{9D8B030D-6E8A-4147-A177-3AD203B41FA5}">
                      <a16:colId xmlns:a16="http://schemas.microsoft.com/office/drawing/2014/main" xmlns="" val="2225893943"/>
                    </a:ext>
                  </a:extLst>
                </a:gridCol>
                <a:gridCol w="1955547">
                  <a:extLst>
                    <a:ext uri="{9D8B030D-6E8A-4147-A177-3AD203B41FA5}">
                      <a16:colId xmlns:a16="http://schemas.microsoft.com/office/drawing/2014/main" xmlns="" val="888941392"/>
                    </a:ext>
                  </a:extLst>
                </a:gridCol>
                <a:gridCol w="1955547">
                  <a:extLst>
                    <a:ext uri="{9D8B030D-6E8A-4147-A177-3AD203B41FA5}">
                      <a16:colId xmlns:a16="http://schemas.microsoft.com/office/drawing/2014/main" xmlns="" val="7554510"/>
                    </a:ext>
                  </a:extLst>
                </a:gridCol>
              </a:tblGrid>
              <a:tr h="370840">
                <a:tc>
                  <a:txBody>
                    <a:bodyPr/>
                    <a:lstStyle/>
                    <a:p>
                      <a:r>
                        <a:rPr lang="en-US" sz="2000" b="1" dirty="0">
                          <a:solidFill>
                            <a:srgbClr val="000099"/>
                          </a:solidFill>
                        </a:rPr>
                        <a:t>Program</a:t>
                      </a:r>
                    </a:p>
                  </a:txBody>
                  <a:tcPr/>
                </a:tc>
                <a:tc>
                  <a:txBody>
                    <a:bodyPr/>
                    <a:lstStyle/>
                    <a:p>
                      <a:pPr algn="ctr"/>
                      <a:r>
                        <a:rPr lang="en-US" sz="2000" b="1" dirty="0">
                          <a:solidFill>
                            <a:srgbClr val="000099"/>
                          </a:solidFill>
                        </a:rPr>
                        <a:t>Employment Retention</a:t>
                      </a:r>
                      <a:endParaRPr lang="en-US" sz="2000" b="1" baseline="0" dirty="0">
                        <a:solidFill>
                          <a:srgbClr val="000099"/>
                        </a:solidFill>
                      </a:endParaRPr>
                    </a:p>
                  </a:txBody>
                  <a:tcPr/>
                </a:tc>
                <a:tc>
                  <a:txBody>
                    <a:bodyPr/>
                    <a:lstStyle/>
                    <a:p>
                      <a:pPr algn="ctr"/>
                      <a:r>
                        <a:rPr lang="en-US" sz="2000" b="1" dirty="0">
                          <a:solidFill>
                            <a:srgbClr val="000099"/>
                          </a:solidFill>
                        </a:rPr>
                        <a:t>Employed Q4</a:t>
                      </a:r>
                    </a:p>
                    <a:p>
                      <a:pPr algn="ctr"/>
                      <a:r>
                        <a:rPr lang="en-US" sz="2000" b="1" dirty="0">
                          <a:solidFill>
                            <a:srgbClr val="000099"/>
                          </a:solidFill>
                        </a:rPr>
                        <a:t>Post-Exit</a:t>
                      </a:r>
                    </a:p>
                  </a:txBody>
                  <a:tcPr/>
                </a:tc>
                <a:tc>
                  <a:txBody>
                    <a:bodyPr/>
                    <a:lstStyle/>
                    <a:p>
                      <a:pPr algn="ctr"/>
                      <a:r>
                        <a:rPr lang="en-US" sz="2000" b="1" dirty="0">
                          <a:solidFill>
                            <a:srgbClr val="000099"/>
                          </a:solidFill>
                        </a:rPr>
                        <a:t>Employed/ Enrolled Q2-4 </a:t>
                      </a:r>
                    </a:p>
                    <a:p>
                      <a:pPr algn="ctr"/>
                      <a:r>
                        <a:rPr lang="en-US" sz="2000" b="1" dirty="0">
                          <a:solidFill>
                            <a:srgbClr val="000099"/>
                          </a:solidFill>
                        </a:rPr>
                        <a:t>Post-Exit</a:t>
                      </a:r>
                    </a:p>
                  </a:txBody>
                  <a:tcPr/>
                </a:tc>
                <a:extLst>
                  <a:ext uri="{0D108BD9-81ED-4DB2-BD59-A6C34878D82A}">
                    <a16:rowId xmlns:a16="http://schemas.microsoft.com/office/drawing/2014/main" xmlns="" val="3859353180"/>
                  </a:ext>
                </a:extLst>
              </a:tr>
              <a:tr h="370840">
                <a:tc>
                  <a:txBody>
                    <a:bodyPr/>
                    <a:lstStyle/>
                    <a:p>
                      <a:r>
                        <a:rPr lang="en-US" sz="2000" dirty="0">
                          <a:solidFill>
                            <a:srgbClr val="000099"/>
                          </a:solidFill>
                        </a:rPr>
                        <a:t>C&amp;T</a:t>
                      </a:r>
                    </a:p>
                  </a:txBody>
                  <a:tcPr/>
                </a:tc>
                <a:tc>
                  <a:txBody>
                    <a:bodyPr/>
                    <a:lstStyle/>
                    <a:p>
                      <a:pPr algn="ctr"/>
                      <a:r>
                        <a:rPr lang="en-US" sz="2000" dirty="0">
                          <a:solidFill>
                            <a:srgbClr val="000099"/>
                          </a:solidFill>
                        </a:rPr>
                        <a:t>84.6%</a:t>
                      </a:r>
                    </a:p>
                  </a:txBody>
                  <a:tcPr/>
                </a:tc>
                <a:tc>
                  <a:txBody>
                    <a:bodyPr/>
                    <a:lstStyle/>
                    <a:p>
                      <a:pPr algn="ctr"/>
                      <a:r>
                        <a:rPr lang="en-US" sz="2000" dirty="0">
                          <a:solidFill>
                            <a:srgbClr val="000099"/>
                          </a:solidFill>
                        </a:rPr>
                        <a:t>69.9%</a:t>
                      </a:r>
                    </a:p>
                  </a:txBody>
                  <a:tcPr/>
                </a:tc>
                <a:tc>
                  <a:txBody>
                    <a:bodyPr/>
                    <a:lstStyle/>
                    <a:p>
                      <a:pPr algn="ctr"/>
                      <a:r>
                        <a:rPr lang="en-US" sz="2000" dirty="0">
                          <a:solidFill>
                            <a:srgbClr val="000099"/>
                          </a:solidFill>
                        </a:rPr>
                        <a:t>84.7%</a:t>
                      </a:r>
                    </a:p>
                  </a:txBody>
                  <a:tcPr/>
                </a:tc>
                <a:extLst>
                  <a:ext uri="{0D108BD9-81ED-4DB2-BD59-A6C34878D82A}">
                    <a16:rowId xmlns:a16="http://schemas.microsoft.com/office/drawing/2014/main" xmlns="" val="2274909424"/>
                  </a:ext>
                </a:extLst>
              </a:tr>
              <a:tr h="370840">
                <a:tc>
                  <a:txBody>
                    <a:bodyPr/>
                    <a:lstStyle/>
                    <a:p>
                      <a:r>
                        <a:rPr lang="en-US" sz="2000" dirty="0">
                          <a:solidFill>
                            <a:srgbClr val="000099"/>
                          </a:solidFill>
                        </a:rPr>
                        <a:t>JVSG</a:t>
                      </a:r>
                    </a:p>
                  </a:txBody>
                  <a:tcPr/>
                </a:tc>
                <a:tc>
                  <a:txBody>
                    <a:bodyPr/>
                    <a:lstStyle/>
                    <a:p>
                      <a:pPr algn="ctr"/>
                      <a:r>
                        <a:rPr lang="en-US" sz="2000" dirty="0">
                          <a:solidFill>
                            <a:srgbClr val="000099"/>
                          </a:solidFill>
                        </a:rPr>
                        <a:t>84.1%</a:t>
                      </a:r>
                    </a:p>
                  </a:txBody>
                  <a:tcPr/>
                </a:tc>
                <a:tc>
                  <a:txBody>
                    <a:bodyPr/>
                    <a:lstStyle/>
                    <a:p>
                      <a:pPr algn="ctr"/>
                      <a:r>
                        <a:rPr lang="en-US" sz="2000" dirty="0">
                          <a:solidFill>
                            <a:srgbClr val="000099"/>
                          </a:solidFill>
                        </a:rPr>
                        <a:t>65.3%</a:t>
                      </a:r>
                    </a:p>
                  </a:txBody>
                  <a:tcPr/>
                </a:tc>
                <a:tc>
                  <a:txBody>
                    <a:bodyPr/>
                    <a:lstStyle/>
                    <a:p>
                      <a:pPr algn="ctr"/>
                      <a:r>
                        <a:rPr lang="en-US" sz="2000" dirty="0">
                          <a:solidFill>
                            <a:srgbClr val="000099"/>
                          </a:solidFill>
                        </a:rPr>
                        <a:t>81.9%</a:t>
                      </a:r>
                    </a:p>
                  </a:txBody>
                  <a:tcPr/>
                </a:tc>
                <a:extLst>
                  <a:ext uri="{0D108BD9-81ED-4DB2-BD59-A6C34878D82A}">
                    <a16:rowId xmlns:a16="http://schemas.microsoft.com/office/drawing/2014/main" xmlns="" val="2779087137"/>
                  </a:ext>
                </a:extLst>
              </a:tr>
              <a:tr h="370840">
                <a:tc>
                  <a:txBody>
                    <a:bodyPr/>
                    <a:lstStyle/>
                    <a:p>
                      <a:r>
                        <a:rPr lang="en-US" sz="2000" dirty="0">
                          <a:solidFill>
                            <a:srgbClr val="000099"/>
                          </a:solidFill>
                        </a:rPr>
                        <a:t>AEL</a:t>
                      </a:r>
                    </a:p>
                  </a:txBody>
                  <a:tcPr/>
                </a:tc>
                <a:tc>
                  <a:txBody>
                    <a:bodyPr/>
                    <a:lstStyle/>
                    <a:p>
                      <a:pPr algn="ctr"/>
                      <a:r>
                        <a:rPr lang="en-US" sz="2000" dirty="0">
                          <a:solidFill>
                            <a:srgbClr val="000099"/>
                          </a:solidFill>
                        </a:rPr>
                        <a:t>58.3%</a:t>
                      </a:r>
                    </a:p>
                  </a:txBody>
                  <a:tcPr/>
                </a:tc>
                <a:tc>
                  <a:txBody>
                    <a:bodyPr/>
                    <a:lstStyle/>
                    <a:p>
                      <a:pPr algn="ctr"/>
                      <a:r>
                        <a:rPr lang="en-US" sz="2000" dirty="0">
                          <a:solidFill>
                            <a:srgbClr val="000099"/>
                          </a:solidFill>
                        </a:rPr>
                        <a:t>NA</a:t>
                      </a:r>
                    </a:p>
                  </a:txBody>
                  <a:tcPr/>
                </a:tc>
                <a:tc>
                  <a:txBody>
                    <a:bodyPr/>
                    <a:lstStyle/>
                    <a:p>
                      <a:pPr algn="ctr"/>
                      <a:r>
                        <a:rPr lang="en-US" sz="2000" dirty="0">
                          <a:solidFill>
                            <a:srgbClr val="000099"/>
                          </a:solidFill>
                        </a:rPr>
                        <a:t>83.5%</a:t>
                      </a:r>
                    </a:p>
                  </a:txBody>
                  <a:tcPr/>
                </a:tc>
                <a:extLst>
                  <a:ext uri="{0D108BD9-81ED-4DB2-BD59-A6C34878D82A}">
                    <a16:rowId xmlns:a16="http://schemas.microsoft.com/office/drawing/2014/main" xmlns="" val="3274651847"/>
                  </a:ext>
                </a:extLst>
              </a:tr>
              <a:tr h="370840">
                <a:tc>
                  <a:txBody>
                    <a:bodyPr/>
                    <a:lstStyle/>
                    <a:p>
                      <a:r>
                        <a:rPr lang="en-US" sz="2000" dirty="0">
                          <a:solidFill>
                            <a:srgbClr val="000099"/>
                          </a:solidFill>
                        </a:rPr>
                        <a:t>VR</a:t>
                      </a:r>
                    </a:p>
                  </a:txBody>
                  <a:tcPr/>
                </a:tc>
                <a:tc>
                  <a:txBody>
                    <a:bodyPr/>
                    <a:lstStyle/>
                    <a:p>
                      <a:pPr algn="ctr"/>
                      <a:r>
                        <a:rPr lang="en-US" sz="2000" dirty="0">
                          <a:solidFill>
                            <a:srgbClr val="000099"/>
                          </a:solidFill>
                        </a:rPr>
                        <a:t>88%</a:t>
                      </a:r>
                    </a:p>
                  </a:txBody>
                  <a:tcPr/>
                </a:tc>
                <a:tc>
                  <a:txBody>
                    <a:bodyPr/>
                    <a:lstStyle/>
                    <a:p>
                      <a:pPr algn="ctr"/>
                      <a:r>
                        <a:rPr lang="en-US" sz="2000" dirty="0">
                          <a:solidFill>
                            <a:srgbClr val="000099"/>
                          </a:solidFill>
                        </a:rPr>
                        <a:t>56.1%</a:t>
                      </a:r>
                    </a:p>
                  </a:txBody>
                  <a:tcPr/>
                </a:tc>
                <a:tc>
                  <a:txBody>
                    <a:bodyPr/>
                    <a:lstStyle/>
                    <a:p>
                      <a:pPr algn="ctr"/>
                      <a:r>
                        <a:rPr lang="en-US" sz="2000" dirty="0">
                          <a:solidFill>
                            <a:srgbClr val="000099"/>
                          </a:solidFill>
                        </a:rPr>
                        <a:t>85.7%</a:t>
                      </a:r>
                    </a:p>
                  </a:txBody>
                  <a:tcPr/>
                </a:tc>
                <a:extLst>
                  <a:ext uri="{0D108BD9-81ED-4DB2-BD59-A6C34878D82A}">
                    <a16:rowId xmlns:a16="http://schemas.microsoft.com/office/drawing/2014/main" xmlns="" val="3568088123"/>
                  </a:ext>
                </a:extLst>
              </a:tr>
            </a:tbl>
          </a:graphicData>
        </a:graphic>
      </p:graphicFrame>
    </p:spTree>
    <p:extLst>
      <p:ext uri="{BB962C8B-B14F-4D97-AF65-F5344CB8AC3E}">
        <p14:creationId xmlns:p14="http://schemas.microsoft.com/office/powerpoint/2010/main" val="3763637951"/>
      </p:ext>
    </p:extLst>
  </p:cSld>
  <p:clrMapOvr>
    <a:masterClrMapping/>
  </p:clrMapOvr>
  <p:transition advClick="0"/>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ctrTitle"/>
          </p:nvPr>
        </p:nvSpPr>
        <p:spPr>
          <a:xfrm>
            <a:off x="866692" y="2106406"/>
            <a:ext cx="8734508" cy="1320800"/>
          </a:xfrm>
        </p:spPr>
        <p:txBody>
          <a:bodyPr/>
          <a:lstStyle/>
          <a:p>
            <a:pPr eaLnBrk="1" hangingPunct="1">
              <a:defRPr/>
            </a:pPr>
            <a:r>
              <a:rPr lang="en-US" b="1" dirty="0">
                <a:solidFill>
                  <a:srgbClr val="000099"/>
                </a:solidFill>
                <a:effectLst>
                  <a:outerShdw blurRad="38100" dist="38100" dir="2700000" algn="tl">
                    <a:srgbClr val="C0C0C0"/>
                  </a:outerShdw>
                </a:effectLst>
              </a:rPr>
              <a:t>Educational Outcomes</a:t>
            </a:r>
          </a:p>
        </p:txBody>
      </p:sp>
    </p:spTree>
    <p:extLst>
      <p:ext uri="{BB962C8B-B14F-4D97-AF65-F5344CB8AC3E}">
        <p14:creationId xmlns:p14="http://schemas.microsoft.com/office/powerpoint/2010/main" val="6222029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94528"/>
            <a:ext cx="8481060" cy="812800"/>
          </a:xfrm>
        </p:spPr>
        <p:txBody>
          <a:bodyPr/>
          <a:lstStyle/>
          <a:p>
            <a:pPr algn="ctr" eaLnBrk="1" hangingPunct="1"/>
            <a:r>
              <a:rPr lang="en-US" sz="3600" dirty="0">
                <a:solidFill>
                  <a:srgbClr val="000099"/>
                </a:solidFill>
              </a:rPr>
              <a:t>Credential Rate</a:t>
            </a:r>
          </a:p>
        </p:txBody>
      </p:sp>
      <p:sp>
        <p:nvSpPr>
          <p:cNvPr id="7172" name="Rectangle 5"/>
          <p:cNvSpPr>
            <a:spLocks noGrp="1" noChangeArrowheads="1"/>
          </p:cNvSpPr>
          <p:nvPr>
            <p:ph idx="1"/>
          </p:nvPr>
        </p:nvSpPr>
        <p:spPr>
          <a:xfrm>
            <a:off x="742795" y="1324140"/>
            <a:ext cx="8579456"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DENOMINATOR – Exiters without valid Exclusion who:</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Were in Training excluding OJT or Customized Training; OR</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Were in Education at or above Secondary School Level at Date of Participation or During Period of Participation</a:t>
            </a:r>
          </a:p>
          <a:p>
            <a:pPr marL="1449918" lvl="2" eaLnBrk="1" hangingPunct="1">
              <a:lnSpc>
                <a:spcPct val="90000"/>
              </a:lnSpc>
              <a:spcBef>
                <a:spcPts val="300"/>
              </a:spcBef>
              <a:spcAft>
                <a:spcPts val="0"/>
              </a:spcAft>
              <a:buSzPct val="65000"/>
              <a:buFont typeface="Wingdings" pitchFamily="2" charset="2"/>
              <a:buChar char="l"/>
              <a:defRPr/>
            </a:pPr>
            <a:r>
              <a:rPr lang="en-US" sz="1900" dirty="0">
                <a:solidFill>
                  <a:srgbClr val="FF0000"/>
                </a:solidFill>
              </a:rPr>
              <a:t>What does that mean for English as a Second Language in AEL?  We don’t know – OCTAE never seemed to anticipate it</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NUMERATOR – Within 1 Year of Exit Achieved:</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Recognized Post-Secondary Credential; or</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High School Diploma or Equivalent AND was also either:</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Employed in any of the 4 Quarters Post-Exit employed; or </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Enrolled in Post-Secondary Education/Training at some point during the Year following Exit </a:t>
            </a:r>
          </a:p>
          <a:p>
            <a:pPr marL="1427163" lvl="2" indent="0" eaLnBrk="1" hangingPunct="1">
              <a:lnSpc>
                <a:spcPct val="90000"/>
              </a:lnSpc>
              <a:spcBef>
                <a:spcPts val="300"/>
              </a:spcBef>
              <a:spcAft>
                <a:spcPts val="0"/>
              </a:spcAft>
              <a:buSzPct val="65000"/>
              <a:buNone/>
              <a:defRPr/>
            </a:pPr>
            <a:r>
              <a:rPr lang="en-US" sz="2000" dirty="0">
                <a:solidFill>
                  <a:srgbClr val="FF0000"/>
                </a:solidFill>
              </a:rPr>
              <a:t>Does not appear to consider moving from Secondary to Post-Secondary Enrollment or Enrollment in Integrated Education &amp; Training during Period of Participation</a:t>
            </a:r>
          </a:p>
          <a:p>
            <a:pPr marL="604133" eaLnBrk="1" hangingPunct="1">
              <a:lnSpc>
                <a:spcPct val="90000"/>
              </a:lnSpc>
              <a:spcBef>
                <a:spcPts val="300"/>
              </a:spcBef>
              <a:spcAft>
                <a:spcPts val="0"/>
              </a:spcAft>
              <a:buSzPct val="65000"/>
              <a:buFont typeface="Wingdings" pitchFamily="2" charset="2"/>
              <a:buChar char="l"/>
              <a:defRPr/>
            </a:pPr>
            <a:r>
              <a:rPr lang="en-US" sz="3200" dirty="0">
                <a:solidFill>
                  <a:srgbClr val="000099"/>
                </a:solidFill>
              </a:rPr>
              <a:t>OCTAE seems to be trying to limit Numerator</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37</a:t>
            </a:fld>
            <a:endParaRPr lang="en-US"/>
          </a:p>
        </p:txBody>
      </p:sp>
    </p:spTree>
    <p:extLst>
      <p:ext uri="{BB962C8B-B14F-4D97-AF65-F5344CB8AC3E}">
        <p14:creationId xmlns:p14="http://schemas.microsoft.com/office/powerpoint/2010/main" val="1252412074"/>
      </p:ext>
    </p:extLst>
  </p:cSld>
  <p:clrMapOvr>
    <a:masterClrMapping/>
  </p:clrMapOvr>
  <p:transition advClick="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94528"/>
            <a:ext cx="8481060" cy="812800"/>
          </a:xfrm>
        </p:spPr>
        <p:txBody>
          <a:bodyPr/>
          <a:lstStyle/>
          <a:p>
            <a:pPr algn="ctr" eaLnBrk="1" hangingPunct="1"/>
            <a:r>
              <a:rPr lang="en-US" sz="3600" dirty="0">
                <a:solidFill>
                  <a:srgbClr val="000099"/>
                </a:solidFill>
              </a:rPr>
              <a:t>Credential Rate </a:t>
            </a:r>
            <a:r>
              <a:rPr lang="en-US" sz="2800" dirty="0">
                <a:solidFill>
                  <a:srgbClr val="000099"/>
                </a:solidFill>
              </a:rPr>
              <a:t>(continued)</a:t>
            </a:r>
            <a:endParaRPr lang="en-US" sz="3600" dirty="0">
              <a:solidFill>
                <a:srgbClr val="000099"/>
              </a:solidFill>
            </a:endParaRPr>
          </a:p>
        </p:txBody>
      </p:sp>
      <p:sp>
        <p:nvSpPr>
          <p:cNvPr id="7172" name="Rectangle 5"/>
          <p:cNvSpPr>
            <a:spLocks noGrp="1" noChangeArrowheads="1"/>
          </p:cNvSpPr>
          <p:nvPr>
            <p:ph idx="1"/>
          </p:nvPr>
        </p:nvSpPr>
        <p:spPr>
          <a:xfrm>
            <a:off x="742795" y="1324140"/>
            <a:ext cx="8579456"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Examples of Recognized Post-Secondary Credentials – </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Associate’s, Bachelor’s, Graduate or Post-Graduate Degree</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Occupational Certificates (awarded by either educational institution or independent education or training provider upon successful completion of a course of study &amp; exam)</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Occupational Licensure (generally awarded by a governmental entity)</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Occupational Certification (often issued by 3</a:t>
            </a:r>
            <a:r>
              <a:rPr lang="en-US" sz="2400" baseline="30000" dirty="0">
                <a:solidFill>
                  <a:srgbClr val="000099"/>
                </a:solidFill>
              </a:rPr>
              <a:t>rd</a:t>
            </a:r>
            <a:r>
              <a:rPr lang="en-US" sz="2400" dirty="0">
                <a:solidFill>
                  <a:srgbClr val="000099"/>
                </a:solidFill>
              </a:rPr>
              <a:t> party organization based on demonstrated competencies) </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Good</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Having a NonYouth Credential measure</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Bad</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Lots of Lag – One Year Post Exit to Achieve Credential</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Diploma Requires Employed or in Post-Secondary in Year after Exit</a:t>
            </a:r>
            <a:endParaRPr lang="en-US" sz="1900" dirty="0">
              <a:solidFill>
                <a:srgbClr val="000099"/>
              </a:solidFill>
            </a:endParaRP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Reported to RSA, OCTAE, DOL &amp; LBB (VR, AEL, C&amp;T)</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38</a:t>
            </a:fld>
            <a:endParaRPr lang="en-US"/>
          </a:p>
        </p:txBody>
      </p:sp>
    </p:spTree>
    <p:extLst>
      <p:ext uri="{BB962C8B-B14F-4D97-AF65-F5344CB8AC3E}">
        <p14:creationId xmlns:p14="http://schemas.microsoft.com/office/powerpoint/2010/main" val="4155660501"/>
      </p:ext>
    </p:extLst>
  </p:cSld>
  <p:clrMapOvr>
    <a:masterClrMapping/>
  </p:clrMapOvr>
  <p:transition advClick="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200" dirty="0">
                <a:solidFill>
                  <a:srgbClr val="000099"/>
                </a:solidFill>
              </a:rPr>
              <a:t>Let’s Look at Some More Data!!!</a:t>
            </a:r>
          </a:p>
        </p:txBody>
      </p:sp>
      <p:sp>
        <p:nvSpPr>
          <p:cNvPr id="7172" name="Rectangle 5"/>
          <p:cNvSpPr>
            <a:spLocks noGrp="1" noChangeArrowheads="1"/>
          </p:cNvSpPr>
          <p:nvPr>
            <p:ph idx="1"/>
          </p:nvPr>
        </p:nvSpPr>
        <p:spPr>
          <a:xfrm>
            <a:off x="769216" y="4078719"/>
            <a:ext cx="8579456" cy="883999"/>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C&amp;T has Big Changes – </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Failure to Achieve due to “Entered Employment” no longer an exclusion </a:t>
            </a:r>
          </a:p>
          <a:p>
            <a:pPr marL="1027025" lvl="1"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OJT &amp; Customized Training no longer put Participant in Denominator</a:t>
            </a:r>
          </a:p>
          <a:p>
            <a:pPr marL="604133"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AEL now looks at those who reached ASE level rather than just those who took all 4 Parts of the GED test</a:t>
            </a:r>
          </a:p>
          <a:p>
            <a:pPr marL="604133"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VR doesn’t have a good means to track Credentials, especially Post-Exit</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39</a:t>
            </a:fld>
            <a:endParaRPr lang="en-US"/>
          </a:p>
        </p:txBody>
      </p:sp>
      <p:graphicFrame>
        <p:nvGraphicFramePr>
          <p:cNvPr id="5" name="Table 4" descr="Educational Achievement and Credential Rate by Program"/>
          <p:cNvGraphicFramePr>
            <a:graphicFrameLocks noGrp="1"/>
          </p:cNvGraphicFramePr>
          <p:nvPr>
            <p:extLst>
              <p:ext uri="{D42A27DB-BD31-4B8C-83A1-F6EECF244321}">
                <p14:modId xmlns:p14="http://schemas.microsoft.com/office/powerpoint/2010/main" val="1365035496"/>
              </p:ext>
            </p:extLst>
          </p:nvPr>
        </p:nvGraphicFramePr>
        <p:xfrm>
          <a:off x="1100016" y="1672492"/>
          <a:ext cx="8012722" cy="2194560"/>
        </p:xfrm>
        <a:graphic>
          <a:graphicData uri="http://schemas.openxmlformats.org/drawingml/2006/table">
            <a:tbl>
              <a:tblPr firstRow="1" bandRow="1">
                <a:tableStyleId>{5940675A-B579-460E-94D1-54222C63F5DA}</a:tableStyleId>
              </a:tblPr>
              <a:tblGrid>
                <a:gridCol w="2180595">
                  <a:extLst>
                    <a:ext uri="{9D8B030D-6E8A-4147-A177-3AD203B41FA5}">
                      <a16:colId xmlns:a16="http://schemas.microsoft.com/office/drawing/2014/main" xmlns="" val="586242523"/>
                    </a:ext>
                  </a:extLst>
                </a:gridCol>
                <a:gridCol w="3745831">
                  <a:extLst>
                    <a:ext uri="{9D8B030D-6E8A-4147-A177-3AD203B41FA5}">
                      <a16:colId xmlns:a16="http://schemas.microsoft.com/office/drawing/2014/main" xmlns="" val="2225893943"/>
                    </a:ext>
                  </a:extLst>
                </a:gridCol>
                <a:gridCol w="2086296">
                  <a:extLst>
                    <a:ext uri="{9D8B030D-6E8A-4147-A177-3AD203B41FA5}">
                      <a16:colId xmlns:a16="http://schemas.microsoft.com/office/drawing/2014/main" xmlns="" val="7554510"/>
                    </a:ext>
                  </a:extLst>
                </a:gridCol>
              </a:tblGrid>
              <a:tr h="370840">
                <a:tc>
                  <a:txBody>
                    <a:bodyPr/>
                    <a:lstStyle/>
                    <a:p>
                      <a:r>
                        <a:rPr lang="en-US" sz="2000" b="1" dirty="0">
                          <a:solidFill>
                            <a:srgbClr val="000099"/>
                          </a:solidFill>
                        </a:rPr>
                        <a:t>Program</a:t>
                      </a:r>
                    </a:p>
                  </a:txBody>
                  <a:tcPr/>
                </a:tc>
                <a:tc>
                  <a:txBody>
                    <a:bodyPr/>
                    <a:lstStyle/>
                    <a:p>
                      <a:pPr algn="ctr"/>
                      <a:r>
                        <a:rPr lang="en-US" sz="2000" b="1" baseline="0" dirty="0">
                          <a:solidFill>
                            <a:srgbClr val="000099"/>
                          </a:solidFill>
                        </a:rPr>
                        <a:t>Educational Achievement (C&amp;T) / </a:t>
                      </a:r>
                    </a:p>
                    <a:p>
                      <a:pPr algn="ctr"/>
                      <a:r>
                        <a:rPr lang="en-US" sz="2000" b="1" baseline="0" dirty="0">
                          <a:solidFill>
                            <a:srgbClr val="000099"/>
                          </a:solidFill>
                        </a:rPr>
                        <a:t>Achievement of GED (AEL)</a:t>
                      </a:r>
                    </a:p>
                  </a:txBody>
                  <a:tcPr/>
                </a:tc>
                <a:tc>
                  <a:txBody>
                    <a:bodyPr/>
                    <a:lstStyle/>
                    <a:p>
                      <a:pPr algn="ctr"/>
                      <a:r>
                        <a:rPr lang="en-US" sz="2000" b="1" dirty="0">
                          <a:solidFill>
                            <a:srgbClr val="000099"/>
                          </a:solidFill>
                        </a:rPr>
                        <a:t>Credential</a:t>
                      </a:r>
                      <a:r>
                        <a:rPr lang="en-US" sz="2000" b="1" baseline="0" dirty="0">
                          <a:solidFill>
                            <a:srgbClr val="000099"/>
                          </a:solidFill>
                        </a:rPr>
                        <a:t> Rate</a:t>
                      </a:r>
                      <a:endParaRPr lang="en-US" sz="2000" b="1" dirty="0">
                        <a:solidFill>
                          <a:srgbClr val="000099"/>
                        </a:solidFill>
                      </a:endParaRPr>
                    </a:p>
                  </a:txBody>
                  <a:tcPr/>
                </a:tc>
                <a:extLst>
                  <a:ext uri="{0D108BD9-81ED-4DB2-BD59-A6C34878D82A}">
                    <a16:rowId xmlns:a16="http://schemas.microsoft.com/office/drawing/2014/main" xmlns="" val="3859353180"/>
                  </a:ext>
                </a:extLst>
              </a:tr>
              <a:tr h="370840">
                <a:tc>
                  <a:txBody>
                    <a:bodyPr/>
                    <a:lstStyle/>
                    <a:p>
                      <a:r>
                        <a:rPr lang="en-US" sz="2000" dirty="0">
                          <a:solidFill>
                            <a:srgbClr val="000099"/>
                          </a:solidFill>
                        </a:rPr>
                        <a:t>C&amp;T</a:t>
                      </a:r>
                    </a:p>
                  </a:txBody>
                  <a:tcPr/>
                </a:tc>
                <a:tc>
                  <a:txBody>
                    <a:bodyPr/>
                    <a:lstStyle/>
                    <a:p>
                      <a:pPr algn="ctr"/>
                      <a:r>
                        <a:rPr lang="en-US" sz="2000" dirty="0">
                          <a:solidFill>
                            <a:srgbClr val="000099"/>
                          </a:solidFill>
                        </a:rPr>
                        <a:t>80.0% </a:t>
                      </a:r>
                    </a:p>
                    <a:p>
                      <a:pPr algn="ctr"/>
                      <a:r>
                        <a:rPr lang="en-US" sz="2000" dirty="0">
                          <a:solidFill>
                            <a:srgbClr val="000099"/>
                          </a:solidFill>
                        </a:rPr>
                        <a:t>(10,440 Exiters)</a:t>
                      </a:r>
                    </a:p>
                  </a:txBody>
                  <a:tcPr/>
                </a:tc>
                <a:tc>
                  <a:txBody>
                    <a:bodyPr/>
                    <a:lstStyle/>
                    <a:p>
                      <a:pPr algn="ctr"/>
                      <a:r>
                        <a:rPr lang="en-US" sz="2000" dirty="0">
                          <a:solidFill>
                            <a:srgbClr val="000099"/>
                          </a:solidFill>
                        </a:rPr>
                        <a:t>55.4% </a:t>
                      </a:r>
                    </a:p>
                    <a:p>
                      <a:pPr algn="ctr"/>
                      <a:r>
                        <a:rPr lang="en-US" sz="2000" dirty="0">
                          <a:solidFill>
                            <a:srgbClr val="000099"/>
                          </a:solidFill>
                        </a:rPr>
                        <a:t>(9,513 Exiters)</a:t>
                      </a:r>
                    </a:p>
                  </a:txBody>
                  <a:tcPr/>
                </a:tc>
                <a:extLst>
                  <a:ext uri="{0D108BD9-81ED-4DB2-BD59-A6C34878D82A}">
                    <a16:rowId xmlns:a16="http://schemas.microsoft.com/office/drawing/2014/main" xmlns="" val="2274909424"/>
                  </a:ext>
                </a:extLst>
              </a:tr>
              <a:tr h="370840">
                <a:tc>
                  <a:txBody>
                    <a:bodyPr/>
                    <a:lstStyle/>
                    <a:p>
                      <a:r>
                        <a:rPr lang="en-US" sz="2000" dirty="0">
                          <a:solidFill>
                            <a:srgbClr val="000099"/>
                          </a:solidFill>
                        </a:rPr>
                        <a:t>AEL</a:t>
                      </a:r>
                    </a:p>
                  </a:txBody>
                  <a:tcPr/>
                </a:tc>
                <a:tc>
                  <a:txBody>
                    <a:bodyPr/>
                    <a:lstStyle/>
                    <a:p>
                      <a:pPr algn="ctr"/>
                      <a:r>
                        <a:rPr lang="en-US" sz="2000" dirty="0">
                          <a:solidFill>
                            <a:srgbClr val="000099"/>
                          </a:solidFill>
                        </a:rPr>
                        <a:t>52.0%</a:t>
                      </a:r>
                    </a:p>
                  </a:txBody>
                  <a:tcPr/>
                </a:tc>
                <a:tc>
                  <a:txBody>
                    <a:bodyPr/>
                    <a:lstStyle/>
                    <a:p>
                      <a:pPr algn="ctr"/>
                      <a:r>
                        <a:rPr lang="en-US" sz="2000" dirty="0">
                          <a:solidFill>
                            <a:srgbClr val="000099"/>
                          </a:solidFill>
                        </a:rPr>
                        <a:t>22.1%</a:t>
                      </a:r>
                    </a:p>
                  </a:txBody>
                  <a:tcPr/>
                </a:tc>
                <a:extLst>
                  <a:ext uri="{0D108BD9-81ED-4DB2-BD59-A6C34878D82A}">
                    <a16:rowId xmlns:a16="http://schemas.microsoft.com/office/drawing/2014/main" xmlns="" val="3274651847"/>
                  </a:ext>
                </a:extLst>
              </a:tr>
              <a:tr h="370840">
                <a:tc>
                  <a:txBody>
                    <a:bodyPr/>
                    <a:lstStyle/>
                    <a:p>
                      <a:r>
                        <a:rPr lang="en-US" sz="2000" dirty="0">
                          <a:solidFill>
                            <a:srgbClr val="000099"/>
                          </a:solidFill>
                        </a:rPr>
                        <a:t>VR </a:t>
                      </a:r>
                    </a:p>
                  </a:txBody>
                  <a:tcPr/>
                </a:tc>
                <a:tc>
                  <a:txBody>
                    <a:bodyPr/>
                    <a:lstStyle/>
                    <a:p>
                      <a:pPr algn="ctr"/>
                      <a:r>
                        <a:rPr lang="en-US" sz="2000" dirty="0">
                          <a:solidFill>
                            <a:srgbClr val="000099"/>
                          </a:solidFill>
                        </a:rPr>
                        <a:t>NA</a:t>
                      </a:r>
                    </a:p>
                  </a:txBody>
                  <a:tcPr/>
                </a:tc>
                <a:tc>
                  <a:txBody>
                    <a:bodyPr/>
                    <a:lstStyle/>
                    <a:p>
                      <a:pPr algn="ctr"/>
                      <a:r>
                        <a:rPr lang="en-US" sz="2000" dirty="0">
                          <a:solidFill>
                            <a:srgbClr val="000099"/>
                          </a:solidFill>
                        </a:rPr>
                        <a:t>30.0%</a:t>
                      </a:r>
                    </a:p>
                  </a:txBody>
                  <a:tcPr/>
                </a:tc>
                <a:extLst>
                  <a:ext uri="{0D108BD9-81ED-4DB2-BD59-A6C34878D82A}">
                    <a16:rowId xmlns:a16="http://schemas.microsoft.com/office/drawing/2014/main" xmlns="" val="3568088123"/>
                  </a:ext>
                </a:extLst>
              </a:tr>
            </a:tbl>
          </a:graphicData>
        </a:graphic>
      </p:graphicFrame>
    </p:spTree>
    <p:extLst>
      <p:ext uri="{BB962C8B-B14F-4D97-AF65-F5344CB8AC3E}">
        <p14:creationId xmlns:p14="http://schemas.microsoft.com/office/powerpoint/2010/main" val="1657651889"/>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Key Terms &amp; Abbreviations</a:t>
            </a:r>
          </a:p>
        </p:txBody>
      </p:sp>
      <p:sp>
        <p:nvSpPr>
          <p:cNvPr id="7172" name="Rectangle 5"/>
          <p:cNvSpPr>
            <a:spLocks noGrp="1" noChangeArrowheads="1"/>
          </p:cNvSpPr>
          <p:nvPr>
            <p:ph idx="1"/>
          </p:nvPr>
        </p:nvSpPr>
        <p:spPr>
          <a:xfrm>
            <a:off x="803083" y="1310748"/>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Title I / Adult, Dislocated Worker, Youth (Adult, DW, Youth)</a:t>
            </a:r>
          </a:p>
          <a:p>
            <a:pPr marL="604133" eaLnBrk="1" hangingPunct="1">
              <a:lnSpc>
                <a:spcPct val="90000"/>
              </a:lnSpc>
              <a:spcBef>
                <a:spcPts val="300"/>
              </a:spcBef>
              <a:spcAft>
                <a:spcPts val="300"/>
              </a:spcAft>
              <a:buSzPct val="65000"/>
              <a:buFont typeface="Wingdings" pitchFamily="2" charset="2"/>
              <a:buChar char="l"/>
              <a:defRPr/>
            </a:pPr>
            <a:r>
              <a:rPr lang="en-US" sz="2800" b="1" dirty="0">
                <a:solidFill>
                  <a:srgbClr val="000099"/>
                </a:solidFill>
              </a:rPr>
              <a:t>Title II / Adult Education &amp; Family Literacy (AEL)</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Title III / Wagner-Peyser (WP)</a:t>
            </a:r>
          </a:p>
          <a:p>
            <a:pPr marL="604133" eaLnBrk="1" hangingPunct="1">
              <a:lnSpc>
                <a:spcPct val="90000"/>
              </a:lnSpc>
              <a:spcBef>
                <a:spcPts val="300"/>
              </a:spcBef>
              <a:spcAft>
                <a:spcPts val="300"/>
              </a:spcAft>
              <a:buSzPct val="65000"/>
              <a:buFont typeface="Wingdings" pitchFamily="2" charset="2"/>
              <a:buChar char="l"/>
              <a:defRPr/>
            </a:pPr>
            <a:r>
              <a:rPr lang="en-US" sz="2800" b="1" dirty="0">
                <a:solidFill>
                  <a:srgbClr val="000099"/>
                </a:solidFill>
              </a:rPr>
              <a:t>Title IV / Vocational Rehabilitation (VR)</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Temporary Assistance to Needy Families (TANF)</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Supplemental Nutrition Assistance Program – Employment &amp; Training (SNAP E&amp;T)</a:t>
            </a:r>
          </a:p>
          <a:p>
            <a:pPr marL="604133" eaLnBrk="1" hangingPunct="1">
              <a:lnSpc>
                <a:spcPct val="90000"/>
              </a:lnSpc>
              <a:spcBef>
                <a:spcPts val="300"/>
              </a:spcBef>
              <a:spcAft>
                <a:spcPts val="300"/>
              </a:spcAft>
              <a:buSzPct val="65000"/>
              <a:buFont typeface="Wingdings" pitchFamily="2" charset="2"/>
              <a:buChar char="l"/>
              <a:defRPr/>
            </a:pPr>
            <a:r>
              <a:rPr lang="en-US" sz="2800" b="1" dirty="0">
                <a:solidFill>
                  <a:srgbClr val="000099"/>
                </a:solidFill>
              </a:rPr>
              <a:t>Career &amp; Training Programs (C&amp;T)</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Primarily Adult, DW, Youth, WP, TANF, SNAP E&amp;T</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Generally also includes special initiatives </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Essentially All but AEL, VR, and Child Care</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Jobs for Veterans State Grants (JVSG)</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4</a:t>
            </a:fld>
            <a:endParaRPr lang="en-US"/>
          </a:p>
        </p:txBody>
      </p:sp>
    </p:spTree>
    <p:extLst>
      <p:ext uri="{BB962C8B-B14F-4D97-AF65-F5344CB8AC3E}">
        <p14:creationId xmlns:p14="http://schemas.microsoft.com/office/powerpoint/2010/main" val="141803848"/>
      </p:ext>
    </p:extLst>
  </p:cSld>
  <p:clrMapOvr>
    <a:masterClrMapping/>
  </p:clrMapOvr>
  <p:transition advClick="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Measureable Skills Gain</a:t>
            </a:r>
          </a:p>
        </p:txBody>
      </p:sp>
      <p:sp>
        <p:nvSpPr>
          <p:cNvPr id="7172" name="Rectangle 5"/>
          <p:cNvSpPr>
            <a:spLocks noGrp="1" noChangeArrowheads="1"/>
          </p:cNvSpPr>
          <p:nvPr>
            <p:ph idx="1"/>
          </p:nvPr>
        </p:nvSpPr>
        <p:spPr>
          <a:xfrm>
            <a:off x="803082" y="1373642"/>
            <a:ext cx="8661759"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DENOMINATOR – All PARTICIPANTS without a valid Exclusion in Education or Training during the POP</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Even if Education/Training not paid for by the program </a:t>
            </a:r>
            <a:r>
              <a:rPr lang="en-US" sz="2400" dirty="0">
                <a:solidFill>
                  <a:srgbClr val="FF0000"/>
                </a:solidFill>
              </a:rPr>
              <a:t>(other than perhaps AEL – we’re still looking at that)</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NUMERATOR – Achievement of a MSG during the PROGRAM YEAR (July-June)</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Good – Having an interim measure of progress</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Bad – Completely Arbitrary Period</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Harder to Attain MSG if enrolled in education/training late in the Program Year</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FF0000"/>
                </a:solidFill>
              </a:rPr>
              <a:t>YOU DON’T WORRY ABOUT THAT – YOU FOCUS ON NEEDS OF PARTICIPANT</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FF0000"/>
                </a:solidFill>
              </a:rPr>
              <a:t>WE WILL FIGURE OUT A WAY TO ADJUST TARGETS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40</a:t>
            </a:fld>
            <a:endParaRPr lang="en-US" dirty="0"/>
          </a:p>
        </p:txBody>
      </p:sp>
    </p:spTree>
    <p:extLst>
      <p:ext uri="{BB962C8B-B14F-4D97-AF65-F5344CB8AC3E}">
        <p14:creationId xmlns:p14="http://schemas.microsoft.com/office/powerpoint/2010/main" val="2133739151"/>
      </p:ext>
    </p:extLst>
  </p:cSld>
  <p:clrMapOvr>
    <a:masterClrMapping/>
  </p:clrMapOvr>
  <p:transition advClick="0"/>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Measureable Skills Gain</a:t>
            </a:r>
          </a:p>
        </p:txBody>
      </p:sp>
      <p:sp>
        <p:nvSpPr>
          <p:cNvPr id="7172" name="Rectangle 5"/>
          <p:cNvSpPr>
            <a:spLocks noGrp="1" noChangeArrowheads="1"/>
          </p:cNvSpPr>
          <p:nvPr>
            <p:ph idx="1"/>
          </p:nvPr>
        </p:nvSpPr>
        <p:spPr>
          <a:xfrm>
            <a:off x="803083" y="1373642"/>
            <a:ext cx="8645718"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Measurable Skills Gains Include:</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Educational Functioning Level (EFL) Gain – </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Comparison of Pre-Test &amp; Post-Test Scores</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Exit from Program with enrollment in Post-Secondary Education/Training during the SAME PROGRAM YEAR</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Attainment of Credential (including Diploma/Equivalent)</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Transcript/Report Card:</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Sufficient # of Credit Hours &amp; meeting State’s Academic Standards </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12 Hours in a Semester or 12 hours over 2 consecutive Semesters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Training Milestone – Satisfactory or better progress report towards established milestones such as completion of OJT or One Year of Apprenticeship</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Skills Progression:</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Successful Completion of Exam required for a particular Occupation</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Progress in attaining Technical/Occupational Skills as evidenced by trade-related benchmarks such as knowledge-based exams</a:t>
            </a:r>
          </a:p>
        </p:txBody>
      </p:sp>
      <p:sp>
        <p:nvSpPr>
          <p:cNvPr id="6" name="Slide Number Placeholder 5"/>
          <p:cNvSpPr>
            <a:spLocks noGrp="1"/>
          </p:cNvSpPr>
          <p:nvPr>
            <p:ph type="sldNum" sz="quarter" idx="12"/>
          </p:nvPr>
        </p:nvSpPr>
        <p:spPr>
          <a:xfrm>
            <a:off x="8941869" y="6907323"/>
            <a:ext cx="588350" cy="389467"/>
          </a:xfrm>
        </p:spPr>
        <p:txBody>
          <a:bodyPr/>
          <a:lstStyle/>
          <a:p>
            <a:pPr>
              <a:defRPr/>
            </a:pPr>
            <a:fld id="{AA001234-DE2B-4556-890D-1DA0E8BF0FBE}" type="slidenum">
              <a:rPr lang="en-US"/>
              <a:pPr>
                <a:defRPr/>
              </a:pPr>
              <a:t>41</a:t>
            </a:fld>
            <a:endParaRPr lang="en-US" dirty="0"/>
          </a:p>
        </p:txBody>
      </p:sp>
    </p:spTree>
    <p:extLst>
      <p:ext uri="{BB962C8B-B14F-4D97-AF65-F5344CB8AC3E}">
        <p14:creationId xmlns:p14="http://schemas.microsoft.com/office/powerpoint/2010/main" val="1365508509"/>
      </p:ext>
    </p:extLst>
  </p:cSld>
  <p:clrMapOvr>
    <a:masterClrMapping/>
  </p:clrMapOvr>
  <p:transition advClick="0"/>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53928" y="294528"/>
            <a:ext cx="7567262" cy="812800"/>
          </a:xfrm>
        </p:spPr>
        <p:txBody>
          <a:bodyPr/>
          <a:lstStyle/>
          <a:p>
            <a:pPr algn="ctr" eaLnBrk="1" hangingPunct="1"/>
            <a:r>
              <a:rPr lang="en-US" sz="3600" dirty="0">
                <a:solidFill>
                  <a:srgbClr val="000099"/>
                </a:solidFill>
              </a:rPr>
              <a:t>Common or Uncommon?</a:t>
            </a:r>
          </a:p>
        </p:txBody>
      </p:sp>
      <p:sp>
        <p:nvSpPr>
          <p:cNvPr id="7172" name="Rectangle 5"/>
          <p:cNvSpPr>
            <a:spLocks noGrp="1" noChangeArrowheads="1"/>
          </p:cNvSpPr>
          <p:nvPr>
            <p:ph idx="1"/>
          </p:nvPr>
        </p:nvSpPr>
        <p:spPr>
          <a:xfrm>
            <a:off x="819484" y="1365433"/>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WIOA requires Common Measures</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OCTAE is proposing different standards for Credential Rate &amp; Measurable Skills Gains using NRS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Only want to count non-Diploma/Equivalent Credential if in Integrated Education &amp; Training</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Only want to count MSG if achieved thru EFL or achievement of Diploma/Equivalent (not other Credential)</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RSA is proposing different standard for MSG by redefining the Joint PIRL data elements in the RSA-911</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Changes relatively mild (referencing VR Program Policies) but this reduces commonality</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42</a:t>
            </a:fld>
            <a:endParaRPr lang="en-US"/>
          </a:p>
        </p:txBody>
      </p:sp>
    </p:spTree>
    <p:extLst>
      <p:ext uri="{BB962C8B-B14F-4D97-AF65-F5344CB8AC3E}">
        <p14:creationId xmlns:p14="http://schemas.microsoft.com/office/powerpoint/2010/main" val="1787723255"/>
      </p:ext>
    </p:extLst>
  </p:cSld>
  <p:clrMapOvr>
    <a:masterClrMapping/>
  </p:clrMapOvr>
  <p:transition advClick="0"/>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ctrTitle"/>
          </p:nvPr>
        </p:nvSpPr>
        <p:spPr>
          <a:xfrm>
            <a:off x="866692" y="2106406"/>
            <a:ext cx="8734508" cy="1320800"/>
          </a:xfrm>
        </p:spPr>
        <p:txBody>
          <a:bodyPr/>
          <a:lstStyle/>
          <a:p>
            <a:pPr eaLnBrk="1" hangingPunct="1">
              <a:defRPr/>
            </a:pPr>
            <a:r>
              <a:rPr lang="en-US" b="1" dirty="0">
                <a:solidFill>
                  <a:srgbClr val="000099"/>
                </a:solidFill>
                <a:effectLst>
                  <a:outerShdw blurRad="38100" dist="38100" dir="2700000" algn="tl">
                    <a:srgbClr val="C0C0C0"/>
                  </a:outerShdw>
                </a:effectLst>
              </a:rPr>
              <a:t>Effectiveness in Serving Employers</a:t>
            </a:r>
          </a:p>
        </p:txBody>
      </p:sp>
    </p:spTree>
    <p:extLst>
      <p:ext uri="{BB962C8B-B14F-4D97-AF65-F5344CB8AC3E}">
        <p14:creationId xmlns:p14="http://schemas.microsoft.com/office/powerpoint/2010/main" val="176897745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107932" y="284480"/>
            <a:ext cx="7413257" cy="812800"/>
          </a:xfrm>
        </p:spPr>
        <p:txBody>
          <a:bodyPr/>
          <a:lstStyle/>
          <a:p>
            <a:pPr algn="ctr" eaLnBrk="1" hangingPunct="1"/>
            <a:r>
              <a:rPr lang="en-US" sz="3600" dirty="0">
                <a:solidFill>
                  <a:srgbClr val="000099"/>
                </a:solidFill>
              </a:rPr>
              <a:t>Effectiveness Serving Employers (ESE)</a:t>
            </a:r>
          </a:p>
        </p:txBody>
      </p:sp>
      <p:sp>
        <p:nvSpPr>
          <p:cNvPr id="7172" name="Rectangle 5"/>
          <p:cNvSpPr>
            <a:spLocks noGrp="1" noChangeArrowheads="1"/>
          </p:cNvSpPr>
          <p:nvPr>
            <p:ph idx="1"/>
          </p:nvPr>
        </p:nvSpPr>
        <p:spPr>
          <a:xfrm>
            <a:off x="803083" y="1458312"/>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Undefined in Statute</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Secretaries required to consult with States, Locals, Employers, Stakeholders to develop</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Secretaries couldn’t settle on anything</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Proposed 3 measures &amp; directed states to select 2 to pilot</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Good</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Having National Measures of Effectiveness Serving Employers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Applying measures across programs rather than separately</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Bad</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DOL &amp; ED also referring to this as Employer Satisfaction</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Problems with all 3 proposed measures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Not clear how they can be applied for LVER even though DOL wants an LVER-specific set of measures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44</a:t>
            </a:fld>
            <a:endParaRPr lang="en-US"/>
          </a:p>
        </p:txBody>
      </p:sp>
    </p:spTree>
    <p:extLst>
      <p:ext uri="{BB962C8B-B14F-4D97-AF65-F5344CB8AC3E}">
        <p14:creationId xmlns:p14="http://schemas.microsoft.com/office/powerpoint/2010/main" val="2858647867"/>
      </p:ext>
    </p:extLst>
  </p:cSld>
  <p:clrMapOvr>
    <a:masterClrMapping/>
  </p:clrMapOvr>
  <p:transition advClick="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88682" y="284480"/>
            <a:ext cx="7432508" cy="812800"/>
          </a:xfrm>
        </p:spPr>
        <p:txBody>
          <a:bodyPr/>
          <a:lstStyle/>
          <a:p>
            <a:pPr algn="ctr" eaLnBrk="1" hangingPunct="1"/>
            <a:r>
              <a:rPr lang="en-US" sz="3600" dirty="0">
                <a:solidFill>
                  <a:srgbClr val="000099"/>
                </a:solidFill>
              </a:rPr>
              <a:t>ESE #1 Market Penetration</a:t>
            </a:r>
          </a:p>
        </p:txBody>
      </p:sp>
      <p:sp>
        <p:nvSpPr>
          <p:cNvPr id="7172" name="Rectangle 5"/>
          <p:cNvSpPr>
            <a:spLocks noGrp="1" noChangeArrowheads="1"/>
          </p:cNvSpPr>
          <p:nvPr>
            <p:ph idx="1"/>
          </p:nvPr>
        </p:nvSpPr>
        <p:spPr>
          <a:xfrm>
            <a:off x="803083" y="1458312"/>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 of Employers Served </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Denominator – Total # of Establishments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Numerator –  # of Establishments that received service</a:t>
            </a:r>
          </a:p>
          <a:p>
            <a:pPr marL="1449918" lvl="2" eaLnBrk="1" hangingPunct="1">
              <a:lnSpc>
                <a:spcPct val="90000"/>
              </a:lnSpc>
              <a:spcBef>
                <a:spcPts val="300"/>
              </a:spcBef>
              <a:spcAft>
                <a:spcPts val="300"/>
              </a:spcAft>
              <a:buSzPct val="65000"/>
              <a:buFont typeface="Wingdings" pitchFamily="2" charset="2"/>
              <a:buChar char="l"/>
              <a:defRPr/>
            </a:pPr>
            <a:r>
              <a:rPr lang="en-US" sz="1900" dirty="0">
                <a:solidFill>
                  <a:srgbClr val="000099"/>
                </a:solidFill>
              </a:rPr>
              <a:t>Employer Information &amp; Support Services</a:t>
            </a:r>
          </a:p>
          <a:p>
            <a:pPr marL="1449918" lvl="2" eaLnBrk="1" hangingPunct="1">
              <a:lnSpc>
                <a:spcPct val="90000"/>
              </a:lnSpc>
              <a:spcBef>
                <a:spcPts val="300"/>
              </a:spcBef>
              <a:spcAft>
                <a:spcPts val="300"/>
              </a:spcAft>
              <a:buSzPct val="65000"/>
              <a:buFont typeface="Wingdings" pitchFamily="2" charset="2"/>
              <a:buChar char="l"/>
              <a:defRPr/>
            </a:pPr>
            <a:r>
              <a:rPr lang="en-US" sz="1900" dirty="0">
                <a:solidFill>
                  <a:srgbClr val="000099"/>
                </a:solidFill>
              </a:rPr>
              <a:t>Workforce Recruitment Assistance</a:t>
            </a:r>
          </a:p>
          <a:p>
            <a:pPr marL="1449918" lvl="2" eaLnBrk="1" hangingPunct="1">
              <a:lnSpc>
                <a:spcPct val="90000"/>
              </a:lnSpc>
              <a:spcBef>
                <a:spcPts val="300"/>
              </a:spcBef>
              <a:spcAft>
                <a:spcPts val="300"/>
              </a:spcAft>
              <a:buSzPct val="65000"/>
              <a:buFont typeface="Wingdings" pitchFamily="2" charset="2"/>
              <a:buChar char="l"/>
              <a:defRPr/>
            </a:pPr>
            <a:r>
              <a:rPr lang="en-US" sz="1900" dirty="0">
                <a:solidFill>
                  <a:srgbClr val="000099"/>
                </a:solidFill>
              </a:rPr>
              <a:t>Strategic Planning/Economic Development Activities</a:t>
            </a:r>
          </a:p>
          <a:p>
            <a:pPr marL="1449918" lvl="2" eaLnBrk="1" hangingPunct="1">
              <a:lnSpc>
                <a:spcPct val="90000"/>
              </a:lnSpc>
              <a:spcBef>
                <a:spcPts val="300"/>
              </a:spcBef>
              <a:spcAft>
                <a:spcPts val="300"/>
              </a:spcAft>
              <a:buSzPct val="65000"/>
              <a:buFont typeface="Wingdings" pitchFamily="2" charset="2"/>
              <a:buChar char="l"/>
              <a:defRPr/>
            </a:pPr>
            <a:r>
              <a:rPr lang="en-US" sz="1900" dirty="0">
                <a:solidFill>
                  <a:srgbClr val="000099"/>
                </a:solidFill>
              </a:rPr>
              <a:t>Untapped Labor Pool Activities</a:t>
            </a:r>
          </a:p>
          <a:p>
            <a:pPr marL="1449918" lvl="2" eaLnBrk="1" hangingPunct="1">
              <a:lnSpc>
                <a:spcPct val="90000"/>
              </a:lnSpc>
              <a:spcBef>
                <a:spcPts val="300"/>
              </a:spcBef>
              <a:spcAft>
                <a:spcPts val="300"/>
              </a:spcAft>
              <a:buSzPct val="65000"/>
              <a:buFont typeface="Wingdings" pitchFamily="2" charset="2"/>
              <a:buChar char="l"/>
              <a:defRPr/>
            </a:pPr>
            <a:r>
              <a:rPr lang="en-US" sz="1900" dirty="0">
                <a:solidFill>
                  <a:srgbClr val="000099"/>
                </a:solidFill>
              </a:rPr>
              <a:t>Training Services (including Incumbent Worker Training)</a:t>
            </a:r>
          </a:p>
          <a:p>
            <a:pPr marL="1449918" lvl="2" eaLnBrk="1" hangingPunct="1">
              <a:lnSpc>
                <a:spcPct val="90000"/>
              </a:lnSpc>
              <a:spcBef>
                <a:spcPts val="300"/>
              </a:spcBef>
              <a:spcAft>
                <a:spcPts val="300"/>
              </a:spcAft>
              <a:buSzPct val="65000"/>
              <a:buFont typeface="Wingdings" pitchFamily="2" charset="2"/>
              <a:buChar char="l"/>
              <a:defRPr/>
            </a:pPr>
            <a:r>
              <a:rPr lang="en-US" sz="1900" dirty="0">
                <a:solidFill>
                  <a:srgbClr val="000099"/>
                </a:solidFill>
              </a:rPr>
              <a:t>Rapid Response/Business Downsizing Assistance</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Problems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Which Services are Most Meaningful?</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Which are Easiest to “Get Credit For?”</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45</a:t>
            </a:fld>
            <a:endParaRPr lang="en-US"/>
          </a:p>
        </p:txBody>
      </p:sp>
    </p:spTree>
    <p:extLst>
      <p:ext uri="{BB962C8B-B14F-4D97-AF65-F5344CB8AC3E}">
        <p14:creationId xmlns:p14="http://schemas.microsoft.com/office/powerpoint/2010/main" val="927961684"/>
      </p:ext>
    </p:extLst>
  </p:cSld>
  <p:clrMapOvr>
    <a:masterClrMapping/>
  </p:clrMapOvr>
  <p:transition advClick="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30930" y="284480"/>
            <a:ext cx="7490259" cy="812800"/>
          </a:xfrm>
        </p:spPr>
        <p:txBody>
          <a:bodyPr/>
          <a:lstStyle/>
          <a:p>
            <a:pPr algn="ctr" eaLnBrk="1" hangingPunct="1"/>
            <a:r>
              <a:rPr lang="en-US" sz="3600" dirty="0">
                <a:solidFill>
                  <a:srgbClr val="000099"/>
                </a:solidFill>
              </a:rPr>
              <a:t>ESE #2 Repeat Business</a:t>
            </a:r>
          </a:p>
        </p:txBody>
      </p:sp>
      <p:sp>
        <p:nvSpPr>
          <p:cNvPr id="7172" name="Rectangle 5"/>
          <p:cNvSpPr>
            <a:spLocks noGrp="1" noChangeArrowheads="1"/>
          </p:cNvSpPr>
          <p:nvPr>
            <p:ph idx="1"/>
          </p:nvPr>
        </p:nvSpPr>
        <p:spPr>
          <a:xfrm>
            <a:off x="803083" y="1458312"/>
            <a:ext cx="8579456"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 of Employers Served that are Repeat Customers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Denominator – Total # of Establishments Receiving Service at any time in last 3 years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Numerator – # of Establishments that received service this year AND at any time in the last 3 years </a:t>
            </a:r>
          </a:p>
          <a:p>
            <a:pPr marL="1449918" lvl="2" eaLnBrk="1" hangingPunct="1">
              <a:lnSpc>
                <a:spcPct val="90000"/>
              </a:lnSpc>
              <a:spcBef>
                <a:spcPts val="300"/>
              </a:spcBef>
              <a:spcAft>
                <a:spcPts val="0"/>
              </a:spcAft>
              <a:buSzPct val="65000"/>
              <a:buFont typeface="Wingdings" pitchFamily="2" charset="2"/>
              <a:buChar char="l"/>
              <a:defRPr/>
            </a:pPr>
            <a:r>
              <a:rPr lang="en-US" sz="1900" dirty="0">
                <a:solidFill>
                  <a:srgbClr val="000099"/>
                </a:solidFill>
              </a:rPr>
              <a:t>Same Services as Market Penetration</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Problems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Creates a Disincentive to Serve Smaller Employers</a:t>
            </a:r>
            <a:endParaRPr lang="en-US" sz="1900" dirty="0">
              <a:solidFill>
                <a:srgbClr val="000099"/>
              </a:solidFill>
            </a:endParaRPr>
          </a:p>
          <a:p>
            <a:pPr marL="1449918" lvl="2" eaLnBrk="1" hangingPunct="1">
              <a:lnSpc>
                <a:spcPct val="90000"/>
              </a:lnSpc>
              <a:spcBef>
                <a:spcPts val="300"/>
              </a:spcBef>
              <a:spcAft>
                <a:spcPts val="0"/>
              </a:spcAft>
              <a:buSzPct val="65000"/>
              <a:buFont typeface="Wingdings" pitchFamily="2" charset="2"/>
              <a:buChar char="l"/>
              <a:defRPr/>
            </a:pPr>
            <a:r>
              <a:rPr lang="en-US" sz="1900" dirty="0">
                <a:solidFill>
                  <a:srgbClr val="000099"/>
                </a:solidFill>
              </a:rPr>
              <a:t>&gt;93% of Employer Served with 1000+ Employees were repeat customers</a:t>
            </a:r>
          </a:p>
          <a:p>
            <a:pPr marL="1449918" lvl="2" eaLnBrk="1" hangingPunct="1">
              <a:lnSpc>
                <a:spcPct val="90000"/>
              </a:lnSpc>
              <a:spcBef>
                <a:spcPts val="300"/>
              </a:spcBef>
              <a:spcAft>
                <a:spcPts val="0"/>
              </a:spcAft>
              <a:buSzPct val="65000"/>
              <a:buFont typeface="Wingdings" pitchFamily="2" charset="2"/>
              <a:buChar char="l"/>
              <a:defRPr/>
            </a:pPr>
            <a:r>
              <a:rPr lang="en-US" sz="1900" dirty="0">
                <a:solidFill>
                  <a:srgbClr val="000099"/>
                </a:solidFill>
              </a:rPr>
              <a:t>&gt;75% of Employers Served with 100-249 Employees were repeat customers</a:t>
            </a:r>
          </a:p>
          <a:p>
            <a:pPr marL="1449918" lvl="2" eaLnBrk="1" hangingPunct="1">
              <a:lnSpc>
                <a:spcPct val="90000"/>
              </a:lnSpc>
              <a:spcBef>
                <a:spcPts val="300"/>
              </a:spcBef>
              <a:spcAft>
                <a:spcPts val="0"/>
              </a:spcAft>
              <a:buSzPct val="65000"/>
              <a:buFont typeface="Wingdings" pitchFamily="2" charset="2"/>
              <a:buChar char="l"/>
              <a:defRPr/>
            </a:pPr>
            <a:r>
              <a:rPr lang="en-US" sz="1900" dirty="0">
                <a:solidFill>
                  <a:srgbClr val="000099"/>
                </a:solidFill>
              </a:rPr>
              <a:t>&lt;60% of Employers Served with &lt;10 Employees were repeat customers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Creates a Disincentive to Serve New Employers</a:t>
            </a:r>
          </a:p>
          <a:p>
            <a:pPr marL="1449918" lvl="2" eaLnBrk="1" hangingPunct="1">
              <a:lnSpc>
                <a:spcPct val="90000"/>
              </a:lnSpc>
              <a:spcBef>
                <a:spcPts val="300"/>
              </a:spcBef>
              <a:spcAft>
                <a:spcPts val="0"/>
              </a:spcAft>
              <a:buSzPct val="65000"/>
              <a:buFont typeface="Wingdings" pitchFamily="2" charset="2"/>
              <a:buChar char="l"/>
              <a:defRPr/>
            </a:pPr>
            <a:r>
              <a:rPr lang="en-US" sz="1900" dirty="0">
                <a:solidFill>
                  <a:srgbClr val="000099"/>
                </a:solidFill>
              </a:rPr>
              <a:t>Denominator includes anyone served this year, even if for 1</a:t>
            </a:r>
            <a:r>
              <a:rPr lang="en-US" sz="1900" baseline="30000" dirty="0">
                <a:solidFill>
                  <a:srgbClr val="000099"/>
                </a:solidFill>
              </a:rPr>
              <a:t>st</a:t>
            </a:r>
            <a:r>
              <a:rPr lang="en-US" sz="1900" dirty="0">
                <a:solidFill>
                  <a:srgbClr val="000099"/>
                </a:solidFill>
              </a:rPr>
              <a:t> time</a:t>
            </a:r>
          </a:p>
          <a:p>
            <a:pPr marL="1449918" lvl="2" eaLnBrk="1" hangingPunct="1">
              <a:lnSpc>
                <a:spcPct val="90000"/>
              </a:lnSpc>
              <a:spcBef>
                <a:spcPts val="300"/>
              </a:spcBef>
              <a:spcAft>
                <a:spcPts val="0"/>
              </a:spcAft>
              <a:buSzPct val="65000"/>
              <a:buFont typeface="Wingdings" pitchFamily="2" charset="2"/>
              <a:buChar char="l"/>
              <a:defRPr/>
            </a:pPr>
            <a:r>
              <a:rPr lang="en-US" sz="1900" dirty="0">
                <a:solidFill>
                  <a:srgbClr val="000099"/>
                </a:solidFill>
              </a:rPr>
              <a:t>Numerator might not include those served twice in the current year</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46</a:t>
            </a:fld>
            <a:endParaRPr lang="en-US" dirty="0"/>
          </a:p>
        </p:txBody>
      </p:sp>
    </p:spTree>
    <p:extLst>
      <p:ext uri="{BB962C8B-B14F-4D97-AF65-F5344CB8AC3E}">
        <p14:creationId xmlns:p14="http://schemas.microsoft.com/office/powerpoint/2010/main" val="678731136"/>
      </p:ext>
    </p:extLst>
  </p:cSld>
  <p:clrMapOvr>
    <a:masterClrMapping/>
  </p:clrMapOvr>
  <p:transition advClick="0"/>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876926" y="284480"/>
            <a:ext cx="7644264" cy="812800"/>
          </a:xfrm>
        </p:spPr>
        <p:txBody>
          <a:bodyPr/>
          <a:lstStyle/>
          <a:p>
            <a:pPr algn="ctr" eaLnBrk="1" hangingPunct="1"/>
            <a:r>
              <a:rPr lang="en-US" sz="3800" dirty="0">
                <a:solidFill>
                  <a:srgbClr val="000099"/>
                </a:solidFill>
              </a:rPr>
              <a:t>ESE#3 Retention with Same Employer</a:t>
            </a:r>
          </a:p>
        </p:txBody>
      </p:sp>
      <p:sp>
        <p:nvSpPr>
          <p:cNvPr id="7172" name="Rectangle 5"/>
          <p:cNvSpPr>
            <a:spLocks noGrp="1" noChangeArrowheads="1"/>
          </p:cNvSpPr>
          <p:nvPr>
            <p:ph idx="1"/>
          </p:nvPr>
        </p:nvSpPr>
        <p:spPr>
          <a:xfrm>
            <a:off x="373700" y="1280860"/>
            <a:ext cx="9243402" cy="4673600"/>
          </a:xfrm>
        </p:spPr>
        <p:txBody>
          <a:bodyPr/>
          <a:lstStyle/>
          <a:p>
            <a:pPr marL="1027026" lvl="1" eaLnBrk="1" hangingPunct="1">
              <a:lnSpc>
                <a:spcPct val="90000"/>
              </a:lnSpc>
              <a:buSzPct val="65000"/>
              <a:buFont typeface="Wingdings" pitchFamily="2" charset="2"/>
              <a:buChar char="l"/>
              <a:defRPr/>
            </a:pPr>
            <a:r>
              <a:rPr lang="en-US" sz="2800" dirty="0">
                <a:solidFill>
                  <a:srgbClr val="000099"/>
                </a:solidFill>
              </a:rPr>
              <a:t>Looks at Employers in Q2 and Q4 to confirm match</a:t>
            </a:r>
          </a:p>
          <a:p>
            <a:pPr marL="1449919" lvl="2" eaLnBrk="1" hangingPunct="1">
              <a:lnSpc>
                <a:spcPct val="90000"/>
              </a:lnSpc>
              <a:buSzPct val="65000"/>
              <a:buFont typeface="Wingdings" pitchFamily="2" charset="2"/>
              <a:buChar char="l"/>
              <a:defRPr/>
            </a:pPr>
            <a:r>
              <a:rPr lang="en-US" sz="2300" dirty="0">
                <a:solidFill>
                  <a:srgbClr val="000099"/>
                </a:solidFill>
              </a:rPr>
              <a:t>Denominator – Those Employed Q2</a:t>
            </a:r>
          </a:p>
          <a:p>
            <a:pPr marL="1449919" lvl="2" eaLnBrk="1" hangingPunct="1">
              <a:lnSpc>
                <a:spcPct val="90000"/>
              </a:lnSpc>
              <a:buSzPct val="65000"/>
              <a:buFont typeface="Wingdings" pitchFamily="2" charset="2"/>
              <a:buChar char="l"/>
              <a:defRPr/>
            </a:pPr>
            <a:r>
              <a:rPr lang="en-US" sz="2300" dirty="0">
                <a:solidFill>
                  <a:srgbClr val="000099"/>
                </a:solidFill>
              </a:rPr>
              <a:t>Numerator – Those Employed Q4 at Same Employer as Q2</a:t>
            </a:r>
          </a:p>
          <a:p>
            <a:pPr marL="1027026" lvl="1" eaLnBrk="1" hangingPunct="1">
              <a:lnSpc>
                <a:spcPct val="90000"/>
              </a:lnSpc>
              <a:buSzPct val="65000"/>
              <a:buFont typeface="Wingdings" pitchFamily="2" charset="2"/>
              <a:buChar char="l"/>
              <a:defRPr/>
            </a:pPr>
            <a:r>
              <a:rPr lang="en-US" sz="2800" dirty="0">
                <a:solidFill>
                  <a:srgbClr val="000099"/>
                </a:solidFill>
              </a:rPr>
              <a:t>What if multiple Employers in Q2 and Q4?</a:t>
            </a:r>
          </a:p>
          <a:p>
            <a:pPr marL="1449919" lvl="2" eaLnBrk="1" hangingPunct="1">
              <a:lnSpc>
                <a:spcPct val="90000"/>
              </a:lnSpc>
              <a:buSzPct val="65000"/>
              <a:buFont typeface="Wingdings" pitchFamily="2" charset="2"/>
              <a:buChar char="l"/>
              <a:defRPr/>
            </a:pPr>
            <a:r>
              <a:rPr lang="en-US" sz="2300" dirty="0">
                <a:solidFill>
                  <a:srgbClr val="000099"/>
                </a:solidFill>
              </a:rPr>
              <a:t>Any match counts</a:t>
            </a:r>
          </a:p>
          <a:p>
            <a:pPr marL="1027026" lvl="1" eaLnBrk="1" hangingPunct="1">
              <a:lnSpc>
                <a:spcPct val="90000"/>
              </a:lnSpc>
              <a:buSzPct val="65000"/>
              <a:buFont typeface="Wingdings" pitchFamily="2" charset="2"/>
              <a:buChar char="l"/>
              <a:defRPr/>
            </a:pPr>
            <a:r>
              <a:rPr lang="en-US" sz="2800" dirty="0">
                <a:solidFill>
                  <a:srgbClr val="000099"/>
                </a:solidFill>
              </a:rPr>
              <a:t>Good</a:t>
            </a:r>
          </a:p>
          <a:p>
            <a:pPr marL="1449919" lvl="2" eaLnBrk="1" hangingPunct="1">
              <a:lnSpc>
                <a:spcPct val="90000"/>
              </a:lnSpc>
              <a:buSzPct val="65000"/>
              <a:buFont typeface="Wingdings" pitchFamily="2" charset="2"/>
              <a:buChar char="l"/>
              <a:defRPr/>
            </a:pPr>
            <a:r>
              <a:rPr lang="en-US" sz="2300" dirty="0">
                <a:solidFill>
                  <a:srgbClr val="000099"/>
                </a:solidFill>
              </a:rPr>
              <a:t>Could have been an amazing measure</a:t>
            </a:r>
          </a:p>
          <a:p>
            <a:pPr marL="1449919" lvl="2" eaLnBrk="1" hangingPunct="1">
              <a:lnSpc>
                <a:spcPct val="90000"/>
              </a:lnSpc>
              <a:buSzPct val="65000"/>
              <a:buFont typeface="Wingdings" pitchFamily="2" charset="2"/>
              <a:buChar char="l"/>
              <a:defRPr/>
            </a:pPr>
            <a:r>
              <a:rPr lang="en-US" sz="2300" dirty="0">
                <a:solidFill>
                  <a:srgbClr val="000099"/>
                </a:solidFill>
              </a:rPr>
              <a:t>Would have allowed system to compare retention of our job seekers with all employees at an employer or industry</a:t>
            </a:r>
          </a:p>
          <a:p>
            <a:pPr marL="1027026" lvl="1" eaLnBrk="1" hangingPunct="1">
              <a:lnSpc>
                <a:spcPct val="90000"/>
              </a:lnSpc>
              <a:buSzPct val="65000"/>
              <a:buFont typeface="Wingdings" pitchFamily="2" charset="2"/>
              <a:buChar char="l"/>
              <a:defRPr/>
            </a:pPr>
            <a:r>
              <a:rPr lang="en-US" sz="2800" dirty="0">
                <a:solidFill>
                  <a:srgbClr val="000099"/>
                </a:solidFill>
              </a:rPr>
              <a:t>Bad </a:t>
            </a:r>
          </a:p>
          <a:p>
            <a:pPr marL="1449919" lvl="2" eaLnBrk="1" hangingPunct="1">
              <a:lnSpc>
                <a:spcPct val="90000"/>
              </a:lnSpc>
              <a:buSzPct val="65000"/>
              <a:buFont typeface="Wingdings" pitchFamily="2" charset="2"/>
              <a:buChar char="l"/>
              <a:defRPr/>
            </a:pPr>
            <a:r>
              <a:rPr lang="en-US" sz="2300" dirty="0">
                <a:solidFill>
                  <a:srgbClr val="000099"/>
                </a:solidFill>
              </a:rPr>
              <a:t>Counts people who don’t get new jobs</a:t>
            </a:r>
          </a:p>
          <a:p>
            <a:pPr marL="1449919" lvl="2" eaLnBrk="1" hangingPunct="1">
              <a:lnSpc>
                <a:spcPct val="90000"/>
              </a:lnSpc>
              <a:buSzPct val="65000"/>
              <a:buFont typeface="Wingdings" pitchFamily="2" charset="2"/>
              <a:buChar char="l"/>
              <a:defRPr/>
            </a:pPr>
            <a:r>
              <a:rPr lang="en-US" sz="2300" dirty="0">
                <a:solidFill>
                  <a:srgbClr val="000099"/>
                </a:solidFill>
              </a:rPr>
              <a:t>Exit-based instead of based on quarter of new hire</a:t>
            </a:r>
          </a:p>
          <a:p>
            <a:pPr marL="1933225" lvl="3" eaLnBrk="1" hangingPunct="1">
              <a:lnSpc>
                <a:spcPct val="90000"/>
              </a:lnSpc>
              <a:buSzPct val="65000"/>
              <a:buFont typeface="Wingdings" pitchFamily="2" charset="2"/>
              <a:buChar char="l"/>
              <a:defRPr/>
            </a:pPr>
            <a:r>
              <a:rPr lang="en-US" sz="2000" dirty="0">
                <a:solidFill>
                  <a:srgbClr val="000099"/>
                </a:solidFill>
              </a:rPr>
              <a:t>Effectively anywhere from 3 Quarters to 5 Quarters of Retention</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47</a:t>
            </a:fld>
            <a:endParaRPr lang="en-US"/>
          </a:p>
        </p:txBody>
      </p:sp>
    </p:spTree>
    <p:extLst>
      <p:ext uri="{BB962C8B-B14F-4D97-AF65-F5344CB8AC3E}">
        <p14:creationId xmlns:p14="http://schemas.microsoft.com/office/powerpoint/2010/main" val="1311204410"/>
      </p:ext>
    </p:extLst>
  </p:cSld>
  <p:clrMapOvr>
    <a:masterClrMapping/>
  </p:clrMapOvr>
  <p:transition advClick="0"/>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ctrTitle"/>
          </p:nvPr>
        </p:nvSpPr>
        <p:spPr>
          <a:xfrm>
            <a:off x="866692" y="2106406"/>
            <a:ext cx="8734508" cy="1320800"/>
          </a:xfrm>
        </p:spPr>
        <p:txBody>
          <a:bodyPr/>
          <a:lstStyle/>
          <a:p>
            <a:pPr eaLnBrk="1" hangingPunct="1">
              <a:defRPr/>
            </a:pPr>
            <a:r>
              <a:rPr lang="en-US" b="1" dirty="0">
                <a:solidFill>
                  <a:srgbClr val="000099"/>
                </a:solidFill>
                <a:effectLst>
                  <a:outerShdw blurRad="38100" dist="38100" dir="2700000" algn="tl">
                    <a:srgbClr val="C0C0C0"/>
                  </a:outerShdw>
                </a:effectLst>
              </a:rPr>
              <a:t>Data is the Key</a:t>
            </a:r>
          </a:p>
        </p:txBody>
      </p:sp>
    </p:spTree>
    <p:extLst>
      <p:ext uri="{BB962C8B-B14F-4D97-AF65-F5344CB8AC3E}">
        <p14:creationId xmlns:p14="http://schemas.microsoft.com/office/powerpoint/2010/main" val="202760262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WIOA is Highly Data Intensive</a:t>
            </a:r>
            <a:endParaRPr lang="en-US" sz="3200" dirty="0">
              <a:solidFill>
                <a:srgbClr val="000099"/>
              </a:solidFill>
            </a:endParaRPr>
          </a:p>
        </p:txBody>
      </p:sp>
      <p:sp>
        <p:nvSpPr>
          <p:cNvPr id="7172" name="Rectangle 5"/>
          <p:cNvSpPr>
            <a:spLocks noGrp="1" noChangeArrowheads="1"/>
          </p:cNvSpPr>
          <p:nvPr>
            <p:ph idx="1"/>
          </p:nvPr>
        </p:nvSpPr>
        <p:spPr>
          <a:xfrm>
            <a:off x="803083" y="1485723"/>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States Required to Capture &amp; Report Far More Data</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Statute Lays Out Data Gathering Requirements</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Dozens of Specific Data Elements</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Applies to “Formula” and “Statewide” Funded Participants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Statute Lays Out how States Report Data</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Not just Common Measures, Common Reports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Statute Prescribes how the Departments will Use Data to </a:t>
            </a:r>
            <a:r>
              <a:rPr lang="en-US" sz="2400" dirty="0">
                <a:solidFill>
                  <a:srgbClr val="FF0000"/>
                </a:solidFill>
              </a:rPr>
              <a:t>Set Targets &amp; Evaluate Performance</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The Departments have to Develop Statistical Models to Set Targets during Negotiations and </a:t>
            </a:r>
            <a:r>
              <a:rPr lang="en-US" sz="2000" dirty="0">
                <a:solidFill>
                  <a:srgbClr val="FF0000"/>
                </a:solidFill>
              </a:rPr>
              <a:t>RESET Targets at the end of the Yea</a:t>
            </a:r>
            <a:r>
              <a:rPr lang="en-US" sz="2000" dirty="0">
                <a:solidFill>
                  <a:srgbClr val="000099"/>
                </a:solidFill>
              </a:rPr>
              <a:t>r </a:t>
            </a:r>
            <a:r>
              <a:rPr lang="en-US" sz="2000" dirty="0">
                <a:solidFill>
                  <a:srgbClr val="FF0000"/>
                </a:solidFill>
              </a:rPr>
              <a:t>(Down or UP)</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The Models are built with &amp; run on Data</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We are not going to be judged against an Arbitrary Target that OCTAE, RSA, or DOL create</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Success will be based on the results we achieve given WHO we serve &amp; the conditions in which we serve them</a:t>
            </a:r>
            <a:endParaRPr lang="en-US" sz="2000" dirty="0">
              <a:solidFill>
                <a:srgbClr val="FF0000"/>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49</a:t>
            </a:fld>
            <a:endParaRPr lang="en-US"/>
          </a:p>
        </p:txBody>
      </p:sp>
    </p:spTree>
    <p:extLst>
      <p:ext uri="{BB962C8B-B14F-4D97-AF65-F5344CB8AC3E}">
        <p14:creationId xmlns:p14="http://schemas.microsoft.com/office/powerpoint/2010/main" val="2548443064"/>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40556" y="284480"/>
            <a:ext cx="7480634" cy="812800"/>
          </a:xfrm>
        </p:spPr>
        <p:txBody>
          <a:bodyPr/>
          <a:lstStyle/>
          <a:p>
            <a:pPr algn="ctr" eaLnBrk="1" hangingPunct="1"/>
            <a:r>
              <a:rPr lang="en-US" sz="3800" dirty="0">
                <a:solidFill>
                  <a:srgbClr val="000099"/>
                </a:solidFill>
              </a:rPr>
              <a:t>Key Terms &amp; Abbreviations</a:t>
            </a:r>
            <a:r>
              <a:rPr lang="en-US" sz="2400" dirty="0">
                <a:solidFill>
                  <a:srgbClr val="000099"/>
                </a:solidFill>
              </a:rPr>
              <a:t> (continued)</a:t>
            </a:r>
            <a:endParaRPr lang="en-US" sz="3800" dirty="0">
              <a:solidFill>
                <a:srgbClr val="000099"/>
              </a:solidFill>
            </a:endParaRPr>
          </a:p>
        </p:txBody>
      </p:sp>
      <p:sp>
        <p:nvSpPr>
          <p:cNvPr id="7172" name="Rectangle 5"/>
          <p:cNvSpPr>
            <a:spLocks noGrp="1" noChangeArrowheads="1"/>
          </p:cNvSpPr>
          <p:nvPr>
            <p:ph idx="1"/>
          </p:nvPr>
        </p:nvSpPr>
        <p:spPr>
          <a:xfrm>
            <a:off x="803083" y="1310748"/>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Department of Labor (DOL)</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Employment Training Administration (ETA)</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Department of Education (ED)</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Office of Career, Technical, &amp; Adult Education (OCTAE)</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Rehabilitation Services Administration (RSA)</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“The Departments” DOL &amp; ED</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“The Secretaries” – The Secretaries of DOL &amp; ED</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Participant Individual Record Layout (PIRL)</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OCTAE’s National Reporting System (NRS)</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Notice of Proposed Rule-Making (NPRM)</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Information Collection Request (ICR)</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Quarter – (</a:t>
            </a:r>
            <a:r>
              <a:rPr lang="en-US" sz="2800" dirty="0" err="1">
                <a:solidFill>
                  <a:srgbClr val="000099"/>
                </a:solidFill>
              </a:rPr>
              <a:t>Qtr</a:t>
            </a:r>
            <a:r>
              <a:rPr lang="en-US" sz="2800" dirty="0">
                <a:solidFill>
                  <a:srgbClr val="000099"/>
                </a:solidFill>
              </a:rPr>
              <a:t> or Q)</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YYYYQX – </a:t>
            </a:r>
            <a:r>
              <a:rPr lang="en-US" sz="2800" dirty="0" err="1">
                <a:solidFill>
                  <a:srgbClr val="000099"/>
                </a:solidFill>
              </a:rPr>
              <a:t>Qtr</a:t>
            </a:r>
            <a:r>
              <a:rPr lang="en-US" sz="2800" dirty="0">
                <a:solidFill>
                  <a:srgbClr val="000099"/>
                </a:solidFill>
              </a:rPr>
              <a:t> X in Calendar Year YYYY (e.g. 2004Q1)</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5</a:t>
            </a:fld>
            <a:endParaRPr lang="en-US"/>
          </a:p>
        </p:txBody>
      </p:sp>
    </p:spTree>
    <p:extLst>
      <p:ext uri="{BB962C8B-B14F-4D97-AF65-F5344CB8AC3E}">
        <p14:creationId xmlns:p14="http://schemas.microsoft.com/office/powerpoint/2010/main" val="1654483505"/>
      </p:ext>
    </p:extLst>
  </p:cSld>
  <p:clrMapOvr>
    <a:masterClrMapping/>
  </p:clrMapOvr>
  <p:transition advClick="0"/>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Data Requirements</a:t>
            </a:r>
          </a:p>
        </p:txBody>
      </p:sp>
      <p:sp>
        <p:nvSpPr>
          <p:cNvPr id="7172" name="Rectangle 5"/>
          <p:cNvSpPr>
            <a:spLocks noGrp="1" noChangeArrowheads="1"/>
          </p:cNvSpPr>
          <p:nvPr>
            <p:ph idx="1"/>
          </p:nvPr>
        </p:nvSpPr>
        <p:spPr>
          <a:xfrm>
            <a:off x="851209" y="1397492"/>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The Departments Developed a Set of Joint Performance Reporting Specs</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“Participant Individual Record Layout” – (PIRL)</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The PIRL contains the basic Elements required to be reported on EVERY Participant</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76 Different Elements (though some are conditional)</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The Departments also Developed Specs for the Common Performance Reports</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The Departments each ADDED to the Joint PIRL</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DOL Created a “DOL-PIRL” that adds several hundred elements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RSA incorporated the 76 Joint PIRL elements into an updated RSA-911</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OCTAE is largely doing their own thing thru their NRS</a:t>
            </a:r>
            <a:endParaRPr lang="en-US" sz="2800"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50</a:t>
            </a:fld>
            <a:endParaRPr lang="en-US"/>
          </a:p>
        </p:txBody>
      </p:sp>
    </p:spTree>
    <p:extLst>
      <p:ext uri="{BB962C8B-B14F-4D97-AF65-F5344CB8AC3E}">
        <p14:creationId xmlns:p14="http://schemas.microsoft.com/office/powerpoint/2010/main" val="2602019362"/>
      </p:ext>
    </p:extLst>
  </p:cSld>
  <p:clrMapOvr>
    <a:masterClrMapping/>
  </p:clrMapOvr>
  <p:transition advClick="0"/>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Joint PIRL Elements</a:t>
            </a:r>
          </a:p>
        </p:txBody>
      </p:sp>
      <p:sp>
        <p:nvSpPr>
          <p:cNvPr id="7172" name="Rectangle 5"/>
          <p:cNvSpPr>
            <a:spLocks noGrp="1" noChangeArrowheads="1"/>
          </p:cNvSpPr>
          <p:nvPr>
            <p:ph idx="1"/>
          </p:nvPr>
        </p:nvSpPr>
        <p:spPr>
          <a:xfrm>
            <a:off x="349847" y="1337305"/>
            <a:ext cx="9243402" cy="4673600"/>
          </a:xfrm>
        </p:spPr>
        <p:txBody>
          <a:bodyPr/>
          <a:lstStyle/>
          <a:p>
            <a:pPr marL="1027026" lvl="1" eaLnBrk="1" hangingPunct="1">
              <a:lnSpc>
                <a:spcPct val="90000"/>
              </a:lnSpc>
              <a:buSzPct val="65000"/>
              <a:buFont typeface="Wingdings" pitchFamily="2" charset="2"/>
              <a:buChar char="l"/>
              <a:defRPr/>
            </a:pPr>
            <a:r>
              <a:rPr lang="en-US" sz="2800" dirty="0">
                <a:solidFill>
                  <a:srgbClr val="000099"/>
                </a:solidFill>
              </a:rPr>
              <a:t>PIRL is made up of 4 Main Sections</a:t>
            </a:r>
          </a:p>
          <a:p>
            <a:pPr marL="1449919" lvl="2" eaLnBrk="1" hangingPunct="1">
              <a:lnSpc>
                <a:spcPct val="90000"/>
              </a:lnSpc>
              <a:buSzPct val="65000"/>
              <a:buFont typeface="Wingdings" pitchFamily="2" charset="2"/>
              <a:buChar char="l"/>
              <a:defRPr/>
            </a:pPr>
            <a:r>
              <a:rPr lang="en-US" sz="2400" dirty="0">
                <a:solidFill>
                  <a:srgbClr val="000099"/>
                </a:solidFill>
              </a:rPr>
              <a:t>Participant Information</a:t>
            </a:r>
          </a:p>
          <a:p>
            <a:pPr marL="1933225" lvl="3" eaLnBrk="1" hangingPunct="1">
              <a:lnSpc>
                <a:spcPct val="90000"/>
              </a:lnSpc>
              <a:buSzPct val="65000"/>
              <a:buFont typeface="Wingdings" pitchFamily="2" charset="2"/>
              <a:buChar char="l"/>
              <a:defRPr/>
            </a:pPr>
            <a:r>
              <a:rPr lang="en-US" sz="2000" dirty="0">
                <a:solidFill>
                  <a:srgbClr val="000099"/>
                </a:solidFill>
              </a:rPr>
              <a:t>Tells who was served </a:t>
            </a:r>
          </a:p>
          <a:p>
            <a:pPr marL="1933225" lvl="3" eaLnBrk="1" hangingPunct="1">
              <a:lnSpc>
                <a:spcPct val="90000"/>
              </a:lnSpc>
              <a:buSzPct val="65000"/>
              <a:buFont typeface="Wingdings" pitchFamily="2" charset="2"/>
              <a:buChar char="l"/>
              <a:defRPr/>
            </a:pPr>
            <a:r>
              <a:rPr lang="en-US" sz="2000" dirty="0">
                <a:solidFill>
                  <a:srgbClr val="000099"/>
                </a:solidFill>
              </a:rPr>
              <a:t>Tells the status of the those served</a:t>
            </a:r>
          </a:p>
          <a:p>
            <a:pPr marL="1933225" lvl="3" eaLnBrk="1" hangingPunct="1">
              <a:lnSpc>
                <a:spcPct val="90000"/>
              </a:lnSpc>
              <a:buSzPct val="65000"/>
              <a:buFont typeface="Wingdings" pitchFamily="2" charset="2"/>
              <a:buChar char="l"/>
              <a:defRPr/>
            </a:pPr>
            <a:r>
              <a:rPr lang="en-US" sz="2000" dirty="0">
                <a:solidFill>
                  <a:srgbClr val="000099"/>
                </a:solidFill>
              </a:rPr>
              <a:t>Helps the Statistical Model account for it</a:t>
            </a:r>
          </a:p>
          <a:p>
            <a:pPr marL="1449919" lvl="2" eaLnBrk="1" hangingPunct="1">
              <a:lnSpc>
                <a:spcPct val="90000"/>
              </a:lnSpc>
              <a:buSzPct val="65000"/>
              <a:buFont typeface="Wingdings" pitchFamily="2" charset="2"/>
              <a:buChar char="l"/>
              <a:defRPr/>
            </a:pPr>
            <a:r>
              <a:rPr lang="en-US" sz="2400" dirty="0">
                <a:solidFill>
                  <a:srgbClr val="000099"/>
                </a:solidFill>
              </a:rPr>
              <a:t>Participation Information</a:t>
            </a:r>
          </a:p>
          <a:p>
            <a:pPr marL="1933225" lvl="3" eaLnBrk="1" hangingPunct="1">
              <a:lnSpc>
                <a:spcPct val="90000"/>
              </a:lnSpc>
              <a:buSzPct val="65000"/>
              <a:buFont typeface="Wingdings" pitchFamily="2" charset="2"/>
              <a:buChar char="l"/>
              <a:defRPr/>
            </a:pPr>
            <a:r>
              <a:rPr lang="en-US" sz="2000" dirty="0">
                <a:solidFill>
                  <a:srgbClr val="000099"/>
                </a:solidFill>
              </a:rPr>
              <a:t>Tells which programs contributed to Success (or lack thereof)</a:t>
            </a:r>
          </a:p>
          <a:p>
            <a:pPr marL="1933225" lvl="3" eaLnBrk="1" hangingPunct="1">
              <a:lnSpc>
                <a:spcPct val="90000"/>
              </a:lnSpc>
              <a:buSzPct val="65000"/>
              <a:buFont typeface="Wingdings" pitchFamily="2" charset="2"/>
              <a:buChar char="l"/>
              <a:defRPr/>
            </a:pPr>
            <a:r>
              <a:rPr lang="en-US" sz="2000" dirty="0">
                <a:solidFill>
                  <a:srgbClr val="000099"/>
                </a:solidFill>
              </a:rPr>
              <a:t>Identifies the Types of Services provided</a:t>
            </a:r>
          </a:p>
          <a:p>
            <a:pPr marL="1449919" lvl="2" eaLnBrk="1" hangingPunct="1">
              <a:lnSpc>
                <a:spcPct val="90000"/>
              </a:lnSpc>
              <a:buSzPct val="65000"/>
              <a:buFont typeface="Wingdings" pitchFamily="2" charset="2"/>
              <a:buChar char="l"/>
              <a:defRPr/>
            </a:pPr>
            <a:r>
              <a:rPr lang="en-US" sz="2400" dirty="0">
                <a:solidFill>
                  <a:srgbClr val="000099"/>
                </a:solidFill>
              </a:rPr>
              <a:t>Employment/Earnings Outcome Information</a:t>
            </a:r>
          </a:p>
          <a:p>
            <a:pPr marL="1449919" lvl="2" eaLnBrk="1" hangingPunct="1">
              <a:lnSpc>
                <a:spcPct val="90000"/>
              </a:lnSpc>
              <a:buSzPct val="65000"/>
              <a:buFont typeface="Wingdings" pitchFamily="2" charset="2"/>
              <a:buChar char="l"/>
              <a:defRPr/>
            </a:pPr>
            <a:r>
              <a:rPr lang="en-US" sz="2400" dirty="0">
                <a:solidFill>
                  <a:srgbClr val="000099"/>
                </a:solidFill>
              </a:rPr>
              <a:t>Education Outcome Information</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51</a:t>
            </a:fld>
            <a:endParaRPr lang="en-US"/>
          </a:p>
        </p:txBody>
      </p:sp>
    </p:spTree>
    <p:extLst>
      <p:ext uri="{BB962C8B-B14F-4D97-AF65-F5344CB8AC3E}">
        <p14:creationId xmlns:p14="http://schemas.microsoft.com/office/powerpoint/2010/main" val="591225022"/>
      </p:ext>
    </p:extLst>
  </p:cSld>
  <p:clrMapOvr>
    <a:masterClrMapping/>
  </p:clrMapOvr>
  <p:transition advClick="0"/>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Participant Information</a:t>
            </a:r>
          </a:p>
        </p:txBody>
      </p:sp>
      <p:sp>
        <p:nvSpPr>
          <p:cNvPr id="7172" name="Rectangle 5"/>
          <p:cNvSpPr>
            <a:spLocks noGrp="1" noChangeArrowheads="1"/>
          </p:cNvSpPr>
          <p:nvPr>
            <p:ph idx="1"/>
          </p:nvPr>
        </p:nvSpPr>
        <p:spPr>
          <a:xfrm>
            <a:off x="349847" y="1337305"/>
            <a:ext cx="9243402" cy="4673600"/>
          </a:xfrm>
        </p:spPr>
        <p:txBody>
          <a:bodyPr/>
          <a:lstStyle/>
          <a:p>
            <a:pPr marL="1027026" lvl="1" eaLnBrk="1" hangingPunct="1">
              <a:lnSpc>
                <a:spcPct val="90000"/>
              </a:lnSpc>
              <a:buSzPct val="65000"/>
              <a:buFont typeface="Wingdings" pitchFamily="2" charset="2"/>
              <a:buChar char="l"/>
              <a:defRPr/>
            </a:pPr>
            <a:r>
              <a:rPr lang="en-US" sz="2800" dirty="0">
                <a:solidFill>
                  <a:srgbClr val="000099"/>
                </a:solidFill>
              </a:rPr>
              <a:t>SSN is not reported to DOL/OCTAE but is Critical</a:t>
            </a:r>
          </a:p>
          <a:p>
            <a:pPr marL="1449919" lvl="2" eaLnBrk="1" hangingPunct="1">
              <a:lnSpc>
                <a:spcPct val="90000"/>
              </a:lnSpc>
              <a:buSzPct val="65000"/>
              <a:buFont typeface="Wingdings" pitchFamily="2" charset="2"/>
              <a:buChar char="l"/>
              <a:defRPr/>
            </a:pPr>
            <a:r>
              <a:rPr lang="en-US" sz="2300" dirty="0">
                <a:solidFill>
                  <a:srgbClr val="000099"/>
                </a:solidFill>
              </a:rPr>
              <a:t>No SSN?  Harder to report outcomes</a:t>
            </a:r>
          </a:p>
          <a:p>
            <a:pPr marL="1027026" lvl="1" eaLnBrk="1" hangingPunct="1">
              <a:lnSpc>
                <a:spcPct val="90000"/>
              </a:lnSpc>
              <a:buSzPct val="65000"/>
              <a:buFont typeface="Wingdings" pitchFamily="2" charset="2"/>
              <a:buChar char="l"/>
              <a:defRPr/>
            </a:pPr>
            <a:r>
              <a:rPr lang="en-US" sz="2800" dirty="0">
                <a:solidFill>
                  <a:srgbClr val="000099"/>
                </a:solidFill>
              </a:rPr>
              <a:t>Date of Birth</a:t>
            </a:r>
          </a:p>
          <a:p>
            <a:pPr marL="1027026" lvl="1" eaLnBrk="1" hangingPunct="1">
              <a:lnSpc>
                <a:spcPct val="90000"/>
              </a:lnSpc>
              <a:buSzPct val="65000"/>
              <a:buFont typeface="Wingdings" pitchFamily="2" charset="2"/>
              <a:buChar char="l"/>
              <a:defRPr/>
            </a:pPr>
            <a:r>
              <a:rPr lang="en-US" sz="2800" dirty="0">
                <a:solidFill>
                  <a:srgbClr val="000099"/>
                </a:solidFill>
              </a:rPr>
              <a:t>Sex</a:t>
            </a:r>
          </a:p>
          <a:p>
            <a:pPr marL="1027026" lvl="1" eaLnBrk="1" hangingPunct="1">
              <a:lnSpc>
                <a:spcPct val="90000"/>
              </a:lnSpc>
              <a:buSzPct val="65000"/>
              <a:buFont typeface="Wingdings" pitchFamily="2" charset="2"/>
              <a:buChar char="l"/>
              <a:defRPr/>
            </a:pPr>
            <a:r>
              <a:rPr lang="en-US" sz="2800" dirty="0">
                <a:solidFill>
                  <a:srgbClr val="000099"/>
                </a:solidFill>
              </a:rPr>
              <a:t>Race</a:t>
            </a:r>
          </a:p>
          <a:p>
            <a:pPr marL="1027026" lvl="1" eaLnBrk="1" hangingPunct="1">
              <a:lnSpc>
                <a:spcPct val="90000"/>
              </a:lnSpc>
              <a:buSzPct val="65000"/>
              <a:buFont typeface="Wingdings" pitchFamily="2" charset="2"/>
              <a:buChar char="l"/>
              <a:defRPr/>
            </a:pPr>
            <a:r>
              <a:rPr lang="en-US" sz="2800" dirty="0">
                <a:solidFill>
                  <a:srgbClr val="000099"/>
                </a:solidFill>
              </a:rPr>
              <a:t>Ethnicity</a:t>
            </a:r>
          </a:p>
          <a:p>
            <a:pPr marL="1027026" lvl="1" eaLnBrk="1" hangingPunct="1">
              <a:lnSpc>
                <a:spcPct val="90000"/>
              </a:lnSpc>
              <a:buSzPct val="65000"/>
              <a:buFont typeface="Wingdings" pitchFamily="2" charset="2"/>
              <a:buChar char="l"/>
              <a:defRPr/>
            </a:pPr>
            <a:r>
              <a:rPr lang="en-US" sz="2800" dirty="0">
                <a:solidFill>
                  <a:srgbClr val="000099"/>
                </a:solidFill>
              </a:rPr>
              <a:t>Employment &amp; Educational Status at Participation</a:t>
            </a:r>
          </a:p>
          <a:p>
            <a:pPr marL="1449919" lvl="2" eaLnBrk="1" hangingPunct="1">
              <a:lnSpc>
                <a:spcPct val="90000"/>
              </a:lnSpc>
              <a:buSzPct val="65000"/>
              <a:buFont typeface="Wingdings" pitchFamily="2" charset="2"/>
              <a:buChar char="l"/>
              <a:defRPr/>
            </a:pPr>
            <a:r>
              <a:rPr lang="en-US" sz="2300" dirty="0">
                <a:solidFill>
                  <a:srgbClr val="000099"/>
                </a:solidFill>
              </a:rPr>
              <a:t>Not A Factor in the new Common Measures, but of value in Statistical Model</a:t>
            </a:r>
          </a:p>
          <a:p>
            <a:pPr marL="1027026" lvl="1" eaLnBrk="1" hangingPunct="1">
              <a:lnSpc>
                <a:spcPct val="90000"/>
              </a:lnSpc>
              <a:buSzPct val="65000"/>
              <a:buFont typeface="Wingdings" pitchFamily="2" charset="2"/>
              <a:buChar char="l"/>
              <a:defRPr/>
            </a:pPr>
            <a:r>
              <a:rPr lang="en-US" sz="2800" dirty="0">
                <a:solidFill>
                  <a:srgbClr val="000099"/>
                </a:solidFill>
              </a:rPr>
              <a:t>Barriers to Employment</a:t>
            </a:r>
          </a:p>
          <a:p>
            <a:pPr marL="1449919" lvl="2" eaLnBrk="1" hangingPunct="1">
              <a:lnSpc>
                <a:spcPct val="90000"/>
              </a:lnSpc>
              <a:buSzPct val="65000"/>
              <a:buFont typeface="Wingdings" pitchFamily="2" charset="2"/>
              <a:buChar char="l"/>
              <a:defRPr/>
            </a:pPr>
            <a:r>
              <a:rPr lang="en-US" sz="2300" dirty="0">
                <a:solidFill>
                  <a:srgbClr val="000099"/>
                </a:solidFill>
              </a:rPr>
              <a:t>Statute incredibly Specific about these Elements</a:t>
            </a:r>
          </a:p>
          <a:p>
            <a:pPr marL="1449919" lvl="2" eaLnBrk="1" hangingPunct="1">
              <a:lnSpc>
                <a:spcPct val="90000"/>
              </a:lnSpc>
              <a:buSzPct val="65000"/>
              <a:buFont typeface="Wingdings" pitchFamily="2" charset="2"/>
              <a:buChar char="l"/>
              <a:defRPr/>
            </a:pPr>
            <a:r>
              <a:rPr lang="en-US" sz="2300" dirty="0">
                <a:solidFill>
                  <a:srgbClr val="000099"/>
                </a:solidFill>
              </a:rPr>
              <a:t>Statute requires Statewide Reports to break all data out by Barrier to Employment</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52</a:t>
            </a:fld>
            <a:endParaRPr lang="en-US"/>
          </a:p>
        </p:txBody>
      </p:sp>
    </p:spTree>
    <p:extLst>
      <p:ext uri="{BB962C8B-B14F-4D97-AF65-F5344CB8AC3E}">
        <p14:creationId xmlns:p14="http://schemas.microsoft.com/office/powerpoint/2010/main" val="3804981350"/>
      </p:ext>
    </p:extLst>
  </p:cSld>
  <p:clrMapOvr>
    <a:masterClrMapping/>
  </p:clrMapOvr>
  <p:transition advClick="0"/>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Barriers to Employment</a:t>
            </a:r>
          </a:p>
        </p:txBody>
      </p:sp>
      <p:sp>
        <p:nvSpPr>
          <p:cNvPr id="7172" name="Rectangle 5"/>
          <p:cNvSpPr>
            <a:spLocks noGrp="1" noChangeArrowheads="1"/>
          </p:cNvSpPr>
          <p:nvPr>
            <p:ph idx="1"/>
          </p:nvPr>
        </p:nvSpPr>
        <p:spPr>
          <a:xfrm>
            <a:off x="349847" y="1280860"/>
            <a:ext cx="9243402" cy="4673600"/>
          </a:xfrm>
        </p:spPr>
        <p:txBody>
          <a:bodyPr/>
          <a:lstStyle/>
          <a:p>
            <a:pPr marL="1027026" lvl="1" eaLnBrk="1" hangingPunct="1">
              <a:lnSpc>
                <a:spcPct val="90000"/>
              </a:lnSpc>
              <a:spcBef>
                <a:spcPts val="50"/>
              </a:spcBef>
              <a:buSzPct val="65000"/>
              <a:buFont typeface="Wingdings" pitchFamily="2" charset="2"/>
              <a:buChar char="l"/>
              <a:defRPr/>
            </a:pPr>
            <a:r>
              <a:rPr lang="en-US" sz="2800" dirty="0">
                <a:solidFill>
                  <a:srgbClr val="000099"/>
                </a:solidFill>
              </a:rPr>
              <a:t>WIOA requires reporting detailed information on Barriers to Employment on </a:t>
            </a:r>
            <a:r>
              <a:rPr lang="en-US" sz="2800" dirty="0">
                <a:solidFill>
                  <a:srgbClr val="FF0000"/>
                </a:solidFill>
              </a:rPr>
              <a:t>ALL Participants</a:t>
            </a: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Displaced Homemakers</a:t>
            </a: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Low-income individuals</a:t>
            </a: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Indians, Alaska Natives, and Native Hawaiians</a:t>
            </a: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Individuals with disabilities</a:t>
            </a: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Older individuals</a:t>
            </a: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Ex-offenders</a:t>
            </a: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Homeless individuals</a:t>
            </a: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Youth who are in or have aged out of the foster care system</a:t>
            </a: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Individuals who are English language learners, individuals who have low levels of literacy, </a:t>
            </a:r>
            <a:r>
              <a:rPr lang="en-US" sz="2000" dirty="0">
                <a:solidFill>
                  <a:srgbClr val="FF0000"/>
                </a:solidFill>
              </a:rPr>
              <a:t>and individuals facing substantial cultural barriers</a:t>
            </a: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Eligible migrant and seasonal farmworkers</a:t>
            </a: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Individuals within 2 years of exhausting lifetime eligibility under part A of title IV of the Social Security Act</a:t>
            </a: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Single parents (including single pregnant women)</a:t>
            </a: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Long-term unemployed individuals</a:t>
            </a:r>
            <a:endParaRPr lang="en-US" sz="2300" dirty="0">
              <a:solidFill>
                <a:srgbClr val="000099"/>
              </a:solidFill>
            </a:endParaRPr>
          </a:p>
          <a:p>
            <a:pPr marL="1449919" lvl="2" eaLnBrk="1" hangingPunct="1">
              <a:lnSpc>
                <a:spcPct val="90000"/>
              </a:lnSpc>
              <a:spcBef>
                <a:spcPts val="50"/>
              </a:spcBef>
              <a:buSzPct val="65000"/>
              <a:buFont typeface="Wingdings" pitchFamily="2" charset="2"/>
              <a:buChar char="l"/>
              <a:defRPr/>
            </a:pPr>
            <a:r>
              <a:rPr lang="en-US" sz="2000" dirty="0">
                <a:solidFill>
                  <a:srgbClr val="000099"/>
                </a:solidFill>
              </a:rPr>
              <a:t>Other groups identified by the Governor </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53</a:t>
            </a:fld>
            <a:endParaRPr lang="en-US"/>
          </a:p>
        </p:txBody>
      </p:sp>
    </p:spTree>
    <p:extLst>
      <p:ext uri="{BB962C8B-B14F-4D97-AF65-F5344CB8AC3E}">
        <p14:creationId xmlns:p14="http://schemas.microsoft.com/office/powerpoint/2010/main" val="1752323378"/>
      </p:ext>
    </p:extLst>
  </p:cSld>
  <p:clrMapOvr>
    <a:masterClrMapping/>
  </p:clrMapOvr>
  <p:transition advClick="0"/>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Participation Information</a:t>
            </a:r>
          </a:p>
        </p:txBody>
      </p:sp>
      <p:sp>
        <p:nvSpPr>
          <p:cNvPr id="7172" name="Rectangle 5"/>
          <p:cNvSpPr>
            <a:spLocks noGrp="1" noChangeArrowheads="1"/>
          </p:cNvSpPr>
          <p:nvPr>
            <p:ph idx="1"/>
          </p:nvPr>
        </p:nvSpPr>
        <p:spPr>
          <a:xfrm>
            <a:off x="349847" y="1337305"/>
            <a:ext cx="9243402" cy="4673600"/>
          </a:xfrm>
        </p:spPr>
        <p:txBody>
          <a:bodyPr/>
          <a:lstStyle/>
          <a:p>
            <a:pPr marL="1027026" lvl="1" eaLnBrk="1" hangingPunct="1">
              <a:lnSpc>
                <a:spcPct val="90000"/>
              </a:lnSpc>
              <a:buSzPct val="65000"/>
              <a:buFont typeface="Wingdings" pitchFamily="2" charset="2"/>
              <a:buChar char="l"/>
              <a:defRPr/>
            </a:pPr>
            <a:r>
              <a:rPr lang="en-US" sz="2800" dirty="0">
                <a:solidFill>
                  <a:srgbClr val="000099"/>
                </a:solidFill>
              </a:rPr>
              <a:t>We have to identity each Program that the Participant was Enrolled in</a:t>
            </a:r>
          </a:p>
          <a:p>
            <a:pPr marL="1449919" lvl="2" eaLnBrk="1" hangingPunct="1">
              <a:lnSpc>
                <a:spcPct val="90000"/>
              </a:lnSpc>
              <a:buSzPct val="65000"/>
              <a:buFont typeface="Wingdings" pitchFamily="2" charset="2"/>
              <a:buChar char="l"/>
              <a:defRPr/>
            </a:pPr>
            <a:r>
              <a:rPr lang="en-US" sz="2400" dirty="0">
                <a:solidFill>
                  <a:srgbClr val="000099"/>
                </a:solidFill>
              </a:rPr>
              <a:t>That’s across DOL, OCTAE, RSA and even other Partner Programs:</a:t>
            </a:r>
          </a:p>
          <a:p>
            <a:pPr marL="1933225" lvl="3" eaLnBrk="1" hangingPunct="1">
              <a:lnSpc>
                <a:spcPct val="90000"/>
              </a:lnSpc>
              <a:buSzPct val="65000"/>
              <a:buFont typeface="Wingdings" pitchFamily="2" charset="2"/>
              <a:buChar char="l"/>
              <a:defRPr/>
            </a:pPr>
            <a:r>
              <a:rPr lang="en-US" sz="2000" dirty="0">
                <a:solidFill>
                  <a:srgbClr val="000099"/>
                </a:solidFill>
              </a:rPr>
              <a:t>Adult, Dislocated Worker, Youth, Wagner-Peyser</a:t>
            </a:r>
          </a:p>
          <a:p>
            <a:pPr marL="1933225" lvl="3" eaLnBrk="1" hangingPunct="1">
              <a:lnSpc>
                <a:spcPct val="90000"/>
              </a:lnSpc>
              <a:buSzPct val="65000"/>
              <a:buFont typeface="Wingdings" pitchFamily="2" charset="2"/>
              <a:buChar char="l"/>
              <a:defRPr/>
            </a:pPr>
            <a:r>
              <a:rPr lang="en-US" sz="2000" dirty="0">
                <a:solidFill>
                  <a:srgbClr val="000099"/>
                </a:solidFill>
              </a:rPr>
              <a:t>AEL</a:t>
            </a:r>
          </a:p>
          <a:p>
            <a:pPr marL="1933225" lvl="3" eaLnBrk="1" hangingPunct="1">
              <a:lnSpc>
                <a:spcPct val="90000"/>
              </a:lnSpc>
              <a:buSzPct val="65000"/>
              <a:buFont typeface="Wingdings" pitchFamily="2" charset="2"/>
              <a:buChar char="l"/>
              <a:defRPr/>
            </a:pPr>
            <a:r>
              <a:rPr lang="en-US" sz="2000" dirty="0">
                <a:solidFill>
                  <a:srgbClr val="000099"/>
                </a:solidFill>
              </a:rPr>
              <a:t>VR</a:t>
            </a:r>
          </a:p>
          <a:p>
            <a:pPr marL="1933225" lvl="3" eaLnBrk="1" hangingPunct="1">
              <a:lnSpc>
                <a:spcPct val="90000"/>
              </a:lnSpc>
              <a:buSzPct val="65000"/>
              <a:buFont typeface="Wingdings" pitchFamily="2" charset="2"/>
              <a:buChar char="l"/>
              <a:defRPr/>
            </a:pPr>
            <a:r>
              <a:rPr lang="en-US" sz="2000" dirty="0" err="1">
                <a:solidFill>
                  <a:srgbClr val="000099"/>
                </a:solidFill>
              </a:rPr>
              <a:t>YouthBuild</a:t>
            </a:r>
            <a:r>
              <a:rPr lang="en-US" sz="2000" dirty="0">
                <a:solidFill>
                  <a:srgbClr val="000099"/>
                </a:solidFill>
              </a:rPr>
              <a:t> &amp; Job Corp</a:t>
            </a:r>
          </a:p>
          <a:p>
            <a:pPr marL="1027026" lvl="1" eaLnBrk="1" hangingPunct="1">
              <a:lnSpc>
                <a:spcPct val="90000"/>
              </a:lnSpc>
              <a:buSzPct val="65000"/>
              <a:buFont typeface="Wingdings" pitchFamily="2" charset="2"/>
              <a:buChar char="l"/>
              <a:defRPr/>
            </a:pPr>
            <a:r>
              <a:rPr lang="en-US" sz="2800" dirty="0">
                <a:solidFill>
                  <a:srgbClr val="000099"/>
                </a:solidFill>
              </a:rPr>
              <a:t>Also Key Period of Participation information</a:t>
            </a:r>
          </a:p>
          <a:p>
            <a:pPr marL="1449919" lvl="2" eaLnBrk="1" hangingPunct="1">
              <a:lnSpc>
                <a:spcPct val="90000"/>
              </a:lnSpc>
              <a:buSzPct val="65000"/>
              <a:buFont typeface="Wingdings" pitchFamily="2" charset="2"/>
              <a:buChar char="l"/>
              <a:defRPr/>
            </a:pPr>
            <a:r>
              <a:rPr lang="en-US" sz="2400" dirty="0">
                <a:solidFill>
                  <a:srgbClr val="000099"/>
                </a:solidFill>
              </a:rPr>
              <a:t>Date of Participation</a:t>
            </a:r>
          </a:p>
          <a:p>
            <a:pPr marL="1449919" lvl="2" eaLnBrk="1" hangingPunct="1">
              <a:lnSpc>
                <a:spcPct val="90000"/>
              </a:lnSpc>
              <a:buSzPct val="65000"/>
              <a:buFont typeface="Wingdings" pitchFamily="2" charset="2"/>
              <a:buChar char="l"/>
              <a:defRPr/>
            </a:pPr>
            <a:r>
              <a:rPr lang="en-US" sz="2400" dirty="0">
                <a:solidFill>
                  <a:srgbClr val="000099"/>
                </a:solidFill>
              </a:rPr>
              <a:t>Date of Exit</a:t>
            </a:r>
          </a:p>
          <a:p>
            <a:pPr marL="1449919" lvl="2" eaLnBrk="1" hangingPunct="1">
              <a:lnSpc>
                <a:spcPct val="90000"/>
              </a:lnSpc>
              <a:buSzPct val="65000"/>
              <a:buFont typeface="Wingdings" pitchFamily="2" charset="2"/>
              <a:buChar char="l"/>
              <a:defRPr/>
            </a:pPr>
            <a:r>
              <a:rPr lang="en-US" sz="2400" dirty="0">
                <a:solidFill>
                  <a:srgbClr val="000099"/>
                </a:solidFill>
              </a:rPr>
              <a:t>Exclusion Reason (if any)</a:t>
            </a:r>
          </a:p>
          <a:p>
            <a:pPr marL="1449919" lvl="2" eaLnBrk="1" hangingPunct="1">
              <a:lnSpc>
                <a:spcPct val="90000"/>
              </a:lnSpc>
              <a:buSzPct val="65000"/>
              <a:buFont typeface="Wingdings" pitchFamily="2" charset="2"/>
              <a:buChar char="l"/>
              <a:defRPr/>
            </a:pPr>
            <a:r>
              <a:rPr lang="en-US" sz="2400" dirty="0">
                <a:solidFill>
                  <a:srgbClr val="000099"/>
                </a:solidFill>
              </a:rPr>
              <a:t>Service Types</a:t>
            </a:r>
          </a:p>
          <a:p>
            <a:pPr marL="1449919" lvl="2" eaLnBrk="1" hangingPunct="1">
              <a:lnSpc>
                <a:spcPct val="90000"/>
              </a:lnSpc>
              <a:buSzPct val="65000"/>
              <a:buFont typeface="Wingdings" pitchFamily="2" charset="2"/>
              <a:buChar char="l"/>
              <a:defRPr/>
            </a:pPr>
            <a:r>
              <a:rPr lang="en-US" sz="2400" dirty="0">
                <a:solidFill>
                  <a:srgbClr val="000099"/>
                </a:solidFill>
              </a:rPr>
              <a:t>Eligible Training Provider &amp; Program of Study (if in training)</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54</a:t>
            </a:fld>
            <a:endParaRPr lang="en-US"/>
          </a:p>
        </p:txBody>
      </p:sp>
    </p:spTree>
    <p:extLst>
      <p:ext uri="{BB962C8B-B14F-4D97-AF65-F5344CB8AC3E}">
        <p14:creationId xmlns:p14="http://schemas.microsoft.com/office/powerpoint/2010/main" val="1221397935"/>
      </p:ext>
    </p:extLst>
  </p:cSld>
  <p:clrMapOvr>
    <a:masterClrMapping/>
  </p:clrMapOvr>
  <p:transition advClick="0"/>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200" dirty="0">
                <a:solidFill>
                  <a:srgbClr val="000099"/>
                </a:solidFill>
              </a:rPr>
              <a:t>Employment/Earnings Outcome Data</a:t>
            </a:r>
          </a:p>
        </p:txBody>
      </p:sp>
      <p:sp>
        <p:nvSpPr>
          <p:cNvPr id="7172" name="Rectangle 5"/>
          <p:cNvSpPr>
            <a:spLocks noGrp="1" noChangeArrowheads="1"/>
          </p:cNvSpPr>
          <p:nvPr>
            <p:ph idx="1"/>
          </p:nvPr>
        </p:nvSpPr>
        <p:spPr>
          <a:xfrm>
            <a:off x="803083" y="1485723"/>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Have to Report Employment &amp; Earnings by Quarter for 4 Quarters Post Exit</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Includes Identifying Source of Information</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Why 4 Quarters when WIOA measures focus on Employment in Quarters 2 &amp; 3 &amp; 4?</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Because achievement of Diploma/Equivalent also required Employment or Enrollment in Education in year Post-Exit</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Sources of Data</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Primarily Wage Records from Texas, U.S. Government &amp; other States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Other Records of Employment</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Used when Wage Records not Available </a:t>
            </a:r>
            <a:r>
              <a:rPr lang="en-US" sz="2000" dirty="0">
                <a:solidFill>
                  <a:srgbClr val="FF0000"/>
                </a:solidFill>
              </a:rPr>
              <a:t>(not sure if can combine)</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Have to be recorded separately for each Post-Exit Quarter</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All IT Systems have to be modified to allow data to be recorded</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55</a:t>
            </a:fld>
            <a:endParaRPr lang="en-US"/>
          </a:p>
        </p:txBody>
      </p:sp>
    </p:spTree>
    <p:extLst>
      <p:ext uri="{BB962C8B-B14F-4D97-AF65-F5344CB8AC3E}">
        <p14:creationId xmlns:p14="http://schemas.microsoft.com/office/powerpoint/2010/main" val="1537143693"/>
      </p:ext>
    </p:extLst>
  </p:cSld>
  <p:clrMapOvr>
    <a:masterClrMapping/>
  </p:clrMapOvr>
  <p:transition advClick="0"/>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200" dirty="0">
                <a:solidFill>
                  <a:srgbClr val="000099"/>
                </a:solidFill>
              </a:rPr>
              <a:t>Education Outcome Data</a:t>
            </a:r>
          </a:p>
        </p:txBody>
      </p:sp>
      <p:sp>
        <p:nvSpPr>
          <p:cNvPr id="7172" name="Rectangle 5"/>
          <p:cNvSpPr>
            <a:spLocks noGrp="1" noChangeArrowheads="1"/>
          </p:cNvSpPr>
          <p:nvPr>
            <p:ph idx="1"/>
          </p:nvPr>
        </p:nvSpPr>
        <p:spPr>
          <a:xfrm>
            <a:off x="803083" y="1485723"/>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Type/Date of each MSG</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Type/Date of each Credential Achieved</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Whether Employment in Q2 Post-Exit was related to Training</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Post-Exit Enrollment in Post-Secondary Education/ Training</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Sources of Data</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Primarily Administrative Records manually recorded</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Working to develop Data Matching with Texas Higher Education Coordinating Board</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All IT Systems have to be modified to allow data to be recorded</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56</a:t>
            </a:fld>
            <a:endParaRPr lang="en-US"/>
          </a:p>
        </p:txBody>
      </p:sp>
    </p:spTree>
    <p:extLst>
      <p:ext uri="{BB962C8B-B14F-4D97-AF65-F5344CB8AC3E}">
        <p14:creationId xmlns:p14="http://schemas.microsoft.com/office/powerpoint/2010/main" val="425870351"/>
      </p:ext>
    </p:extLst>
  </p:cSld>
  <p:clrMapOvr>
    <a:masterClrMapping/>
  </p:clrMapOvr>
  <p:transition advClick="0"/>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ctrTitle"/>
          </p:nvPr>
        </p:nvSpPr>
        <p:spPr>
          <a:xfrm>
            <a:off x="866692" y="2106406"/>
            <a:ext cx="8734508" cy="1320800"/>
          </a:xfrm>
        </p:spPr>
        <p:txBody>
          <a:bodyPr/>
          <a:lstStyle/>
          <a:p>
            <a:pPr eaLnBrk="1" hangingPunct="1">
              <a:defRPr/>
            </a:pPr>
            <a:r>
              <a:rPr lang="en-US" b="1" dirty="0">
                <a:solidFill>
                  <a:srgbClr val="000099"/>
                </a:solidFill>
                <a:effectLst>
                  <a:outerShdw blurRad="38100" dist="38100" dir="2700000" algn="tl">
                    <a:srgbClr val="C0C0C0"/>
                  </a:outerShdw>
                </a:effectLst>
              </a:rPr>
              <a:t>Target Setting &amp; Statistical Modeling</a:t>
            </a:r>
          </a:p>
        </p:txBody>
      </p:sp>
    </p:spTree>
    <p:extLst>
      <p:ext uri="{BB962C8B-B14F-4D97-AF65-F5344CB8AC3E}">
        <p14:creationId xmlns:p14="http://schemas.microsoft.com/office/powerpoint/2010/main" val="107595190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200" dirty="0">
                <a:solidFill>
                  <a:srgbClr val="000099"/>
                </a:solidFill>
              </a:rPr>
              <a:t>Target Setting</a:t>
            </a:r>
          </a:p>
        </p:txBody>
      </p:sp>
      <p:sp>
        <p:nvSpPr>
          <p:cNvPr id="7172" name="Rectangle 5"/>
          <p:cNvSpPr>
            <a:spLocks noGrp="1" noChangeArrowheads="1"/>
          </p:cNvSpPr>
          <p:nvPr>
            <p:ph idx="1"/>
          </p:nvPr>
        </p:nvSpPr>
        <p:spPr>
          <a:xfrm>
            <a:off x="803083" y="1485723"/>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WIOA §116 lays out target setting in detail:</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States Negotiate Targets for 2 years at a time based on assumptions regarding </a:t>
            </a:r>
            <a:r>
              <a:rPr lang="en-US" sz="2400" dirty="0" err="1">
                <a:solidFill>
                  <a:srgbClr val="000099"/>
                </a:solidFill>
              </a:rPr>
              <a:t>Casemix</a:t>
            </a:r>
            <a:r>
              <a:rPr lang="en-US" sz="2400" dirty="0">
                <a:solidFill>
                  <a:srgbClr val="000099"/>
                </a:solidFill>
              </a:rPr>
              <a:t> &amp; Economic Conditions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Targets are retroactively adjusted Down or UP based on the ACTUAL </a:t>
            </a:r>
            <a:r>
              <a:rPr lang="en-US" sz="2400" dirty="0" err="1">
                <a:solidFill>
                  <a:srgbClr val="000099"/>
                </a:solidFill>
              </a:rPr>
              <a:t>Casemix</a:t>
            </a:r>
            <a:r>
              <a:rPr lang="en-US" sz="2400" dirty="0">
                <a:solidFill>
                  <a:srgbClr val="000099"/>
                </a:solidFill>
              </a:rPr>
              <a:t> &amp; Economic Conditions</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WIOA §116 specifies factors to be considered in State Negotiations: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How state targets compare to one another</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Government Performance Results Act Goals </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Long-Term National Goals set by the Secretaries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Degree to which the proposals support Continuous Improvement</a:t>
            </a:r>
          </a:p>
          <a:p>
            <a:pPr marL="1027025" lvl="1" eaLnBrk="1" hangingPunct="1">
              <a:lnSpc>
                <a:spcPct val="90000"/>
              </a:lnSpc>
              <a:spcBef>
                <a:spcPts val="300"/>
              </a:spcBef>
              <a:spcAft>
                <a:spcPts val="300"/>
              </a:spcAft>
              <a:buSzPct val="65000"/>
              <a:buFont typeface="Wingdings" pitchFamily="2" charset="2"/>
              <a:buChar char="l"/>
              <a:defRPr/>
            </a:pPr>
            <a:r>
              <a:rPr lang="en-US" sz="2400" dirty="0" err="1">
                <a:solidFill>
                  <a:srgbClr val="000099"/>
                </a:solidFill>
              </a:rPr>
              <a:t>Casemix</a:t>
            </a:r>
            <a:r>
              <a:rPr lang="en-US" sz="2400" dirty="0">
                <a:solidFill>
                  <a:srgbClr val="000099"/>
                </a:solidFill>
              </a:rPr>
              <a:t> &amp; Economic Conditions accounted for thru the Statistical Models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58</a:t>
            </a:fld>
            <a:endParaRPr lang="en-US"/>
          </a:p>
        </p:txBody>
      </p:sp>
    </p:spTree>
    <p:extLst>
      <p:ext uri="{BB962C8B-B14F-4D97-AF65-F5344CB8AC3E}">
        <p14:creationId xmlns:p14="http://schemas.microsoft.com/office/powerpoint/2010/main" val="1533349515"/>
      </p:ext>
    </p:extLst>
  </p:cSld>
  <p:clrMapOvr>
    <a:masterClrMapping/>
  </p:clrMapOvr>
  <p:transition advClick="0"/>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200" dirty="0">
                <a:solidFill>
                  <a:srgbClr val="000099"/>
                </a:solidFill>
              </a:rPr>
              <a:t>Statistical Models</a:t>
            </a:r>
          </a:p>
        </p:txBody>
      </p:sp>
      <p:sp>
        <p:nvSpPr>
          <p:cNvPr id="7172" name="Rectangle 5"/>
          <p:cNvSpPr>
            <a:spLocks noGrp="1" noChangeArrowheads="1"/>
          </p:cNvSpPr>
          <p:nvPr>
            <p:ph idx="1"/>
          </p:nvPr>
        </p:nvSpPr>
        <p:spPr>
          <a:xfrm>
            <a:off x="803083" y="1485723"/>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Estimate the level of performance that “should” be achieved for a given </a:t>
            </a:r>
            <a:r>
              <a:rPr lang="en-US" sz="2800" dirty="0" err="1">
                <a:solidFill>
                  <a:srgbClr val="000099"/>
                </a:solidFill>
              </a:rPr>
              <a:t>Casemix</a:t>
            </a:r>
            <a:r>
              <a:rPr lang="en-US" sz="2800" dirty="0">
                <a:solidFill>
                  <a:srgbClr val="000099"/>
                </a:solidFill>
              </a:rPr>
              <a:t>  &amp; set of Economic Conditions</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Developed using historic data to establish norms</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Each Measure has its own Statistical Model</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Development involves estimating the impact that each factor has on an outcome</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Essentially if the % of the </a:t>
            </a:r>
            <a:r>
              <a:rPr lang="en-US" sz="2400" dirty="0" err="1">
                <a:solidFill>
                  <a:srgbClr val="000099"/>
                </a:solidFill>
              </a:rPr>
              <a:t>Casemix</a:t>
            </a:r>
            <a:r>
              <a:rPr lang="en-US" sz="2400" dirty="0">
                <a:solidFill>
                  <a:srgbClr val="000099"/>
                </a:solidFill>
              </a:rPr>
              <a:t> that is _______ were to increase by X%, how much is the outcome likely to go up or down?</a:t>
            </a:r>
          </a:p>
          <a:p>
            <a:pPr marL="1027025" lvl="1" eaLnBrk="1" hangingPunct="1">
              <a:lnSpc>
                <a:spcPct val="90000"/>
              </a:lnSpc>
              <a:spcBef>
                <a:spcPts val="300"/>
              </a:spcBef>
              <a:spcAft>
                <a:spcPts val="300"/>
              </a:spcAft>
              <a:buSzPct val="65000"/>
              <a:buFont typeface="Wingdings" pitchFamily="2" charset="2"/>
              <a:buChar char="l"/>
              <a:defRPr/>
            </a:pPr>
            <a:r>
              <a:rPr lang="en-US" sz="2500" dirty="0">
                <a:solidFill>
                  <a:srgbClr val="000099"/>
                </a:solidFill>
              </a:rPr>
              <a:t>All Probability Based</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59</a:t>
            </a:fld>
            <a:endParaRPr lang="en-US"/>
          </a:p>
        </p:txBody>
      </p:sp>
    </p:spTree>
    <p:extLst>
      <p:ext uri="{BB962C8B-B14F-4D97-AF65-F5344CB8AC3E}">
        <p14:creationId xmlns:p14="http://schemas.microsoft.com/office/powerpoint/2010/main" val="4281416857"/>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40556" y="284480"/>
            <a:ext cx="7480634" cy="812800"/>
          </a:xfrm>
        </p:spPr>
        <p:txBody>
          <a:bodyPr/>
          <a:lstStyle/>
          <a:p>
            <a:pPr algn="ctr" eaLnBrk="1" hangingPunct="1"/>
            <a:r>
              <a:rPr lang="en-US" sz="3800" dirty="0">
                <a:solidFill>
                  <a:srgbClr val="000099"/>
                </a:solidFill>
              </a:rPr>
              <a:t>Key Terms &amp; Abbreviations</a:t>
            </a:r>
            <a:r>
              <a:rPr lang="en-US" sz="2400" dirty="0">
                <a:solidFill>
                  <a:srgbClr val="000099"/>
                </a:solidFill>
              </a:rPr>
              <a:t> (continued)</a:t>
            </a:r>
            <a:endParaRPr lang="en-US" sz="3800" dirty="0">
              <a:solidFill>
                <a:srgbClr val="000099"/>
              </a:solidFill>
            </a:endParaRPr>
          </a:p>
        </p:txBody>
      </p:sp>
      <p:sp>
        <p:nvSpPr>
          <p:cNvPr id="7172" name="Rectangle 5"/>
          <p:cNvSpPr>
            <a:spLocks noGrp="1" noChangeArrowheads="1"/>
          </p:cNvSpPr>
          <p:nvPr>
            <p:ph idx="1"/>
          </p:nvPr>
        </p:nvSpPr>
        <p:spPr>
          <a:xfrm>
            <a:off x="803083" y="1310748"/>
            <a:ext cx="8579456" cy="4673600"/>
          </a:xfrm>
        </p:spPr>
        <p:txBody>
          <a:bodyPr/>
          <a:lstStyle/>
          <a:p>
            <a:pPr marL="604133" eaLnBrk="1" hangingPunct="1">
              <a:lnSpc>
                <a:spcPct val="90000"/>
              </a:lnSpc>
              <a:spcBef>
                <a:spcPts val="300"/>
              </a:spcBef>
              <a:spcAft>
                <a:spcPts val="200"/>
              </a:spcAft>
              <a:buSzPct val="65000"/>
              <a:buFont typeface="Wingdings" pitchFamily="2" charset="2"/>
              <a:buChar char="l"/>
              <a:defRPr/>
            </a:pPr>
            <a:r>
              <a:rPr lang="en-US" sz="2800" dirty="0">
                <a:solidFill>
                  <a:srgbClr val="000099"/>
                </a:solidFill>
              </a:rPr>
              <a:t>WorkInTexas.com (WIT) – TWC’s job matching system; also used as the primary system for recording Wagner-Peyser services, included by TVC staff</a:t>
            </a:r>
          </a:p>
          <a:p>
            <a:pPr marL="604133" eaLnBrk="1" hangingPunct="1">
              <a:lnSpc>
                <a:spcPct val="90000"/>
              </a:lnSpc>
              <a:spcBef>
                <a:spcPts val="300"/>
              </a:spcBef>
              <a:spcAft>
                <a:spcPts val="200"/>
              </a:spcAft>
              <a:buSzPct val="65000"/>
              <a:buFont typeface="Wingdings" pitchFamily="2" charset="2"/>
              <a:buChar char="l"/>
              <a:defRPr/>
            </a:pPr>
            <a:r>
              <a:rPr lang="en-US" sz="2800" dirty="0">
                <a:solidFill>
                  <a:srgbClr val="000099"/>
                </a:solidFill>
              </a:rPr>
              <a:t>TWIST – TWC’s integrated case-management system used by most programs other than VR &amp; AEL</a:t>
            </a:r>
          </a:p>
          <a:p>
            <a:pPr marL="604133" eaLnBrk="1" hangingPunct="1">
              <a:lnSpc>
                <a:spcPct val="90000"/>
              </a:lnSpc>
              <a:spcBef>
                <a:spcPts val="300"/>
              </a:spcBef>
              <a:spcAft>
                <a:spcPts val="200"/>
              </a:spcAft>
              <a:buSzPct val="65000"/>
              <a:buFont typeface="Wingdings" pitchFamily="2" charset="2"/>
              <a:buChar char="l"/>
              <a:defRPr/>
            </a:pPr>
            <a:r>
              <a:rPr lang="en-US" sz="2800" dirty="0">
                <a:solidFill>
                  <a:srgbClr val="000099"/>
                </a:solidFill>
              </a:rPr>
              <a:t>TEAMS – TWC’s AEL case-management system</a:t>
            </a:r>
          </a:p>
          <a:p>
            <a:pPr marL="604133" eaLnBrk="1" hangingPunct="1">
              <a:lnSpc>
                <a:spcPct val="90000"/>
              </a:lnSpc>
              <a:spcBef>
                <a:spcPts val="300"/>
              </a:spcBef>
              <a:spcAft>
                <a:spcPts val="200"/>
              </a:spcAft>
              <a:buSzPct val="65000"/>
              <a:buFont typeface="Wingdings" pitchFamily="2" charset="2"/>
              <a:buChar char="l"/>
              <a:defRPr/>
            </a:pPr>
            <a:r>
              <a:rPr lang="en-US" sz="2800" dirty="0">
                <a:solidFill>
                  <a:srgbClr val="000099"/>
                </a:solidFill>
              </a:rPr>
              <a:t>ReHabWorks (RHW) – TWC’s VR case-management system</a:t>
            </a:r>
          </a:p>
          <a:p>
            <a:pPr marL="604133" eaLnBrk="1" hangingPunct="1">
              <a:lnSpc>
                <a:spcPct val="90000"/>
              </a:lnSpc>
              <a:spcBef>
                <a:spcPts val="300"/>
              </a:spcBef>
              <a:spcAft>
                <a:spcPts val="200"/>
              </a:spcAft>
              <a:buSzPct val="65000"/>
              <a:buFont typeface="Wingdings" pitchFamily="2" charset="2"/>
              <a:buChar char="l"/>
              <a:defRPr/>
            </a:pPr>
            <a:r>
              <a:rPr lang="en-US" sz="2800" dirty="0">
                <a:solidFill>
                  <a:srgbClr val="000099"/>
                </a:solidFill>
              </a:rPr>
              <a:t>On-the-Job Training (OJT)</a:t>
            </a:r>
          </a:p>
          <a:p>
            <a:pPr marL="604133" eaLnBrk="1" hangingPunct="1">
              <a:lnSpc>
                <a:spcPct val="90000"/>
              </a:lnSpc>
              <a:spcBef>
                <a:spcPts val="300"/>
              </a:spcBef>
              <a:spcAft>
                <a:spcPts val="200"/>
              </a:spcAft>
              <a:buSzPct val="65000"/>
              <a:buFont typeface="Wingdings" pitchFamily="2" charset="2"/>
              <a:buChar char="l"/>
              <a:defRPr/>
            </a:pPr>
            <a:r>
              <a:rPr lang="en-US" sz="2800" dirty="0">
                <a:solidFill>
                  <a:srgbClr val="000099"/>
                </a:solidFill>
              </a:rPr>
              <a:t>Reemployment &amp; Employer Engagement Measures  (REEMs)</a:t>
            </a:r>
          </a:p>
          <a:p>
            <a:pPr marL="604133" eaLnBrk="1" hangingPunct="1">
              <a:lnSpc>
                <a:spcPct val="90000"/>
              </a:lnSpc>
              <a:spcBef>
                <a:spcPts val="300"/>
              </a:spcBef>
              <a:spcAft>
                <a:spcPts val="200"/>
              </a:spcAft>
              <a:buSzPct val="65000"/>
              <a:buFont typeface="Wingdings" pitchFamily="2" charset="2"/>
              <a:buChar char="l"/>
              <a:defRPr/>
            </a:pPr>
            <a:r>
              <a:rPr lang="en-US" sz="2800" dirty="0">
                <a:solidFill>
                  <a:srgbClr val="000099"/>
                </a:solidFill>
              </a:rPr>
              <a:t>Measurable Skills Gain (MSG)</a:t>
            </a:r>
          </a:p>
          <a:p>
            <a:pPr marL="604133" eaLnBrk="1" hangingPunct="1">
              <a:lnSpc>
                <a:spcPct val="90000"/>
              </a:lnSpc>
              <a:spcBef>
                <a:spcPts val="300"/>
              </a:spcBef>
              <a:spcAft>
                <a:spcPts val="200"/>
              </a:spcAft>
              <a:buSzPct val="65000"/>
              <a:buFont typeface="Wingdings" pitchFamily="2" charset="2"/>
              <a:buChar char="l"/>
              <a:defRPr/>
            </a:pPr>
            <a:r>
              <a:rPr lang="en-US" sz="2800" dirty="0">
                <a:solidFill>
                  <a:srgbClr val="000099"/>
                </a:solidFill>
              </a:rPr>
              <a:t>Effectiveness Serving Employers (ESE)</a:t>
            </a:r>
          </a:p>
          <a:p>
            <a:pPr marL="604133" eaLnBrk="1" hangingPunct="1">
              <a:lnSpc>
                <a:spcPct val="90000"/>
              </a:lnSpc>
              <a:spcBef>
                <a:spcPts val="300"/>
              </a:spcBef>
              <a:spcAft>
                <a:spcPts val="200"/>
              </a:spcAft>
              <a:buSzPct val="65000"/>
              <a:buFont typeface="Wingdings" pitchFamily="2" charset="2"/>
              <a:buChar char="l"/>
              <a:defRPr/>
            </a:pPr>
            <a:r>
              <a:rPr lang="en-US" sz="2800" dirty="0">
                <a:solidFill>
                  <a:srgbClr val="000099"/>
                </a:solidFill>
              </a:rPr>
              <a:t>Educational Functioning Level (EFL)</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6</a:t>
            </a:fld>
            <a:endParaRPr lang="en-US"/>
          </a:p>
        </p:txBody>
      </p:sp>
    </p:spTree>
    <p:extLst>
      <p:ext uri="{BB962C8B-B14F-4D97-AF65-F5344CB8AC3E}">
        <p14:creationId xmlns:p14="http://schemas.microsoft.com/office/powerpoint/2010/main" val="1180411322"/>
      </p:ext>
    </p:extLst>
  </p:cSld>
  <p:clrMapOvr>
    <a:masterClrMapping/>
  </p:clrMapOvr>
  <p:transition advClick="0"/>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200" dirty="0">
                <a:solidFill>
                  <a:srgbClr val="000099"/>
                </a:solidFill>
              </a:rPr>
              <a:t>Statistical Models</a:t>
            </a:r>
          </a:p>
        </p:txBody>
      </p:sp>
      <p:sp>
        <p:nvSpPr>
          <p:cNvPr id="7172" name="Rectangle 5"/>
          <p:cNvSpPr>
            <a:spLocks noGrp="1" noChangeArrowheads="1"/>
          </p:cNvSpPr>
          <p:nvPr>
            <p:ph idx="1"/>
          </p:nvPr>
        </p:nvSpPr>
        <p:spPr>
          <a:xfrm>
            <a:off x="803083" y="1485723"/>
            <a:ext cx="8579456"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3200" dirty="0">
                <a:solidFill>
                  <a:srgbClr val="000099"/>
                </a:solidFill>
              </a:rPr>
              <a:t>Not All Models have the Same # of Factors (or the Same Factors)</a:t>
            </a:r>
          </a:p>
          <a:p>
            <a:pPr marL="1027025" lvl="1" eaLnBrk="1" hangingPunct="1">
              <a:lnSpc>
                <a:spcPct val="90000"/>
              </a:lnSpc>
              <a:spcBef>
                <a:spcPts val="300"/>
              </a:spcBef>
              <a:spcAft>
                <a:spcPts val="0"/>
              </a:spcAft>
              <a:buSzPct val="65000"/>
              <a:buFont typeface="Wingdings" pitchFamily="2" charset="2"/>
              <a:buChar char="l"/>
              <a:defRPr/>
            </a:pPr>
            <a:r>
              <a:rPr lang="en-US" sz="2500" dirty="0">
                <a:solidFill>
                  <a:srgbClr val="000099"/>
                </a:solidFill>
              </a:rPr>
              <a:t>Adult Employed Q2 Post-Exit has 50 Factors</a:t>
            </a:r>
          </a:p>
          <a:p>
            <a:pPr marL="1027025" lvl="1" eaLnBrk="1" hangingPunct="1">
              <a:lnSpc>
                <a:spcPct val="90000"/>
              </a:lnSpc>
              <a:spcBef>
                <a:spcPts val="300"/>
              </a:spcBef>
              <a:spcAft>
                <a:spcPts val="0"/>
              </a:spcAft>
              <a:buSzPct val="65000"/>
              <a:buFont typeface="Wingdings" pitchFamily="2" charset="2"/>
              <a:buChar char="l"/>
              <a:defRPr/>
            </a:pPr>
            <a:r>
              <a:rPr lang="en-US" sz="2500" dirty="0">
                <a:solidFill>
                  <a:srgbClr val="000099"/>
                </a:solidFill>
              </a:rPr>
              <a:t>DW Employed Q2 Post-Exit has 50 Factors</a:t>
            </a:r>
          </a:p>
          <a:p>
            <a:pPr marL="1027025" lvl="1" eaLnBrk="1" hangingPunct="1">
              <a:lnSpc>
                <a:spcPct val="90000"/>
              </a:lnSpc>
              <a:spcBef>
                <a:spcPts val="300"/>
              </a:spcBef>
              <a:spcAft>
                <a:spcPts val="0"/>
              </a:spcAft>
              <a:buSzPct val="65000"/>
              <a:buFont typeface="Wingdings" pitchFamily="2" charset="2"/>
              <a:buChar char="l"/>
              <a:defRPr/>
            </a:pPr>
            <a:r>
              <a:rPr lang="en-US" sz="2500" dirty="0">
                <a:solidFill>
                  <a:srgbClr val="000099"/>
                </a:solidFill>
              </a:rPr>
              <a:t>Youth Employed/Enrolled Q2 Post Exit has 51 Factors</a:t>
            </a:r>
          </a:p>
          <a:p>
            <a:pPr marL="1027025" lvl="1" eaLnBrk="1" hangingPunct="1">
              <a:lnSpc>
                <a:spcPct val="90000"/>
              </a:lnSpc>
              <a:spcBef>
                <a:spcPts val="300"/>
              </a:spcBef>
              <a:spcAft>
                <a:spcPts val="0"/>
              </a:spcAft>
              <a:buSzPct val="65000"/>
              <a:buFont typeface="Wingdings" pitchFamily="2" charset="2"/>
              <a:buChar char="l"/>
              <a:defRPr/>
            </a:pPr>
            <a:r>
              <a:rPr lang="en-US" sz="2500" dirty="0">
                <a:solidFill>
                  <a:srgbClr val="000099"/>
                </a:solidFill>
              </a:rPr>
              <a:t>WP Employed Q2 Post-Exit has 31 Factors</a:t>
            </a:r>
          </a:p>
          <a:p>
            <a:pPr marL="604133" eaLnBrk="1" hangingPunct="1">
              <a:lnSpc>
                <a:spcPct val="90000"/>
              </a:lnSpc>
              <a:spcBef>
                <a:spcPts val="300"/>
              </a:spcBef>
              <a:spcAft>
                <a:spcPts val="0"/>
              </a:spcAft>
              <a:buSzPct val="65000"/>
              <a:buFont typeface="Wingdings" pitchFamily="2" charset="2"/>
              <a:buChar char="l"/>
              <a:defRPr/>
            </a:pPr>
            <a:r>
              <a:rPr lang="en-US" sz="2900" dirty="0">
                <a:solidFill>
                  <a:srgbClr val="000099"/>
                </a:solidFill>
              </a:rPr>
              <a:t>Some of the Difference is due to Data Availability</a:t>
            </a:r>
          </a:p>
          <a:p>
            <a:pPr marL="604133" eaLnBrk="1" hangingPunct="1">
              <a:lnSpc>
                <a:spcPct val="90000"/>
              </a:lnSpc>
              <a:spcBef>
                <a:spcPts val="300"/>
              </a:spcBef>
              <a:spcAft>
                <a:spcPts val="0"/>
              </a:spcAft>
              <a:buSzPct val="65000"/>
              <a:buFont typeface="Wingdings" pitchFamily="2" charset="2"/>
              <a:buChar char="l"/>
              <a:defRPr/>
            </a:pPr>
            <a:r>
              <a:rPr lang="en-US" sz="2900" dirty="0">
                <a:solidFill>
                  <a:srgbClr val="000099"/>
                </a:solidFill>
              </a:rPr>
              <a:t>Even when Models have a Factor in Common, the “impact” of the Factor can be Different</a:t>
            </a:r>
          </a:p>
          <a:p>
            <a:pPr marL="1027025" lvl="1" eaLnBrk="1" hangingPunct="1">
              <a:lnSpc>
                <a:spcPct val="90000"/>
              </a:lnSpc>
              <a:spcBef>
                <a:spcPts val="300"/>
              </a:spcBef>
              <a:spcAft>
                <a:spcPts val="0"/>
              </a:spcAft>
              <a:buSzPct val="65000"/>
              <a:buFont typeface="Wingdings" pitchFamily="2" charset="2"/>
              <a:buChar char="l"/>
              <a:defRPr/>
            </a:pPr>
            <a:r>
              <a:rPr lang="en-US" sz="2500" dirty="0">
                <a:solidFill>
                  <a:srgbClr val="000099"/>
                </a:solidFill>
              </a:rPr>
              <a:t>Impact of a 1 point increase in % of Participants who are TANF Recipients:</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-.055 points for Adult</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-.439 points for DW</a:t>
            </a:r>
          </a:p>
          <a:p>
            <a:pPr marL="1449918" lvl="2" eaLnBrk="1" hangingPunct="1">
              <a:lnSpc>
                <a:spcPct val="90000"/>
              </a:lnSpc>
              <a:spcBef>
                <a:spcPts val="300"/>
              </a:spcBef>
              <a:spcAft>
                <a:spcPts val="0"/>
              </a:spcAft>
              <a:buSzPct val="65000"/>
              <a:buFont typeface="Wingdings" pitchFamily="2" charset="2"/>
              <a:buChar char="l"/>
              <a:defRPr/>
            </a:pPr>
            <a:r>
              <a:rPr lang="en-US" sz="2000" dirty="0">
                <a:solidFill>
                  <a:srgbClr val="000099"/>
                </a:solidFill>
              </a:rPr>
              <a:t>-.106 points for Youth</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60</a:t>
            </a:fld>
            <a:endParaRPr lang="en-US"/>
          </a:p>
        </p:txBody>
      </p:sp>
    </p:spTree>
    <p:extLst>
      <p:ext uri="{BB962C8B-B14F-4D97-AF65-F5344CB8AC3E}">
        <p14:creationId xmlns:p14="http://schemas.microsoft.com/office/powerpoint/2010/main" val="2417404050"/>
      </p:ext>
    </p:extLst>
  </p:cSld>
  <p:clrMapOvr>
    <a:masterClrMapping/>
  </p:clrMapOvr>
  <p:transition advClick="0"/>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200" dirty="0">
                <a:solidFill>
                  <a:srgbClr val="000099"/>
                </a:solidFill>
              </a:rPr>
              <a:t>Adult Employed Q2 Post-Exit Model</a:t>
            </a:r>
          </a:p>
        </p:txBody>
      </p:sp>
      <p:sp>
        <p:nvSpPr>
          <p:cNvPr id="7172" name="Rectangle 5"/>
          <p:cNvSpPr>
            <a:spLocks noGrp="1" noChangeArrowheads="1"/>
          </p:cNvSpPr>
          <p:nvPr>
            <p:ph idx="1"/>
          </p:nvPr>
        </p:nvSpPr>
        <p:spPr>
          <a:xfrm>
            <a:off x="803083" y="1485723"/>
            <a:ext cx="8579456"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There are 50 Factors in this Model</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12 for Participant Demographics (sex, age, race, ethnicity)</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6 for Participant Education Level</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4 Related to Pre-Participation Employment</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9 Related to Barriers for Employment</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7 Related to Types of Services Provided</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9 Related to Economic Factors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3 Miscellaneous Factors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61</a:t>
            </a:fld>
            <a:endParaRPr lang="en-US"/>
          </a:p>
        </p:txBody>
      </p:sp>
    </p:spTree>
    <p:extLst>
      <p:ext uri="{BB962C8B-B14F-4D97-AF65-F5344CB8AC3E}">
        <p14:creationId xmlns:p14="http://schemas.microsoft.com/office/powerpoint/2010/main" val="3850765147"/>
      </p:ext>
    </p:extLst>
  </p:cSld>
  <p:clrMapOvr>
    <a:masterClrMapping/>
  </p:clrMapOvr>
  <p:transition advClick="0"/>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184934" y="284480"/>
            <a:ext cx="7336255" cy="812800"/>
          </a:xfrm>
        </p:spPr>
        <p:txBody>
          <a:bodyPr/>
          <a:lstStyle/>
          <a:p>
            <a:pPr algn="ctr" eaLnBrk="1" hangingPunct="1"/>
            <a:r>
              <a:rPr lang="en-US" sz="3200" dirty="0">
                <a:solidFill>
                  <a:srgbClr val="000099"/>
                </a:solidFill>
              </a:rPr>
              <a:t>Demographic Factors with Biggest Impact</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62</a:t>
            </a:fld>
            <a:endParaRPr lang="en-US"/>
          </a:p>
        </p:txBody>
      </p:sp>
      <p:graphicFrame>
        <p:nvGraphicFramePr>
          <p:cNvPr id="5" name="Table 4" descr="Demographic Factor General Impact of a 1 Point Increase in the Percent of Participatiants on Performance"/>
          <p:cNvGraphicFramePr>
            <a:graphicFrameLocks noGrp="1"/>
          </p:cNvGraphicFramePr>
          <p:nvPr>
            <p:extLst>
              <p:ext uri="{D42A27DB-BD31-4B8C-83A1-F6EECF244321}">
                <p14:modId xmlns:p14="http://schemas.microsoft.com/office/powerpoint/2010/main" val="4078961351"/>
              </p:ext>
            </p:extLst>
          </p:nvPr>
        </p:nvGraphicFramePr>
        <p:xfrm>
          <a:off x="1124078" y="1428652"/>
          <a:ext cx="8226375" cy="3870960"/>
        </p:xfrm>
        <a:graphic>
          <a:graphicData uri="http://schemas.openxmlformats.org/drawingml/2006/table">
            <a:tbl>
              <a:tblPr firstRow="1" bandRow="1">
                <a:tableStyleId>{5940675A-B579-460E-94D1-54222C63F5DA}</a:tableStyleId>
              </a:tblPr>
              <a:tblGrid>
                <a:gridCol w="3496048">
                  <a:extLst>
                    <a:ext uri="{9D8B030D-6E8A-4147-A177-3AD203B41FA5}">
                      <a16:colId xmlns:a16="http://schemas.microsoft.com/office/drawing/2014/main" xmlns="" val="586242523"/>
                    </a:ext>
                  </a:extLst>
                </a:gridCol>
                <a:gridCol w="4730327">
                  <a:extLst>
                    <a:ext uri="{9D8B030D-6E8A-4147-A177-3AD203B41FA5}">
                      <a16:colId xmlns:a16="http://schemas.microsoft.com/office/drawing/2014/main" xmlns="" val="7554510"/>
                    </a:ext>
                  </a:extLst>
                </a:gridCol>
              </a:tblGrid>
              <a:tr h="370840">
                <a:tc>
                  <a:txBody>
                    <a:bodyPr/>
                    <a:lstStyle/>
                    <a:p>
                      <a:pPr algn="ctr"/>
                      <a:r>
                        <a:rPr lang="en-US" sz="2000" b="1" dirty="0">
                          <a:solidFill>
                            <a:srgbClr val="000099"/>
                          </a:solidFill>
                        </a:rPr>
                        <a:t>Demographic</a:t>
                      </a:r>
                      <a:r>
                        <a:rPr lang="en-US" sz="2000" b="1" baseline="0" dirty="0">
                          <a:solidFill>
                            <a:srgbClr val="000099"/>
                          </a:solidFill>
                        </a:rPr>
                        <a:t> Factor</a:t>
                      </a:r>
                      <a:endParaRPr lang="en-US" sz="2000" b="1" dirty="0">
                        <a:solidFill>
                          <a:srgbClr val="000099"/>
                        </a:solidFill>
                      </a:endParaRPr>
                    </a:p>
                  </a:txBody>
                  <a:tcPr/>
                </a:tc>
                <a:tc>
                  <a:txBody>
                    <a:bodyPr/>
                    <a:lstStyle/>
                    <a:p>
                      <a:pPr algn="ctr"/>
                      <a:r>
                        <a:rPr lang="en-US" sz="2000" b="1" dirty="0">
                          <a:solidFill>
                            <a:srgbClr val="000099"/>
                          </a:solidFill>
                        </a:rPr>
                        <a:t>General</a:t>
                      </a:r>
                      <a:r>
                        <a:rPr lang="en-US" sz="2000" b="1" baseline="0" dirty="0">
                          <a:solidFill>
                            <a:srgbClr val="000099"/>
                          </a:solidFill>
                        </a:rPr>
                        <a:t> Impact of a 1 Point Increase in the Percent of Participants on Performance</a:t>
                      </a:r>
                      <a:endParaRPr lang="en-US" sz="2000" b="1" dirty="0">
                        <a:solidFill>
                          <a:srgbClr val="000099"/>
                        </a:solidFill>
                      </a:endParaRPr>
                    </a:p>
                  </a:txBody>
                  <a:tcPr/>
                </a:tc>
                <a:extLst>
                  <a:ext uri="{0D108BD9-81ED-4DB2-BD59-A6C34878D82A}">
                    <a16:rowId xmlns:a16="http://schemas.microsoft.com/office/drawing/2014/main" xmlns="" val="3859353180"/>
                  </a:ext>
                </a:extLst>
              </a:tr>
              <a:tr h="370840">
                <a:tc>
                  <a:txBody>
                    <a:bodyPr/>
                    <a:lstStyle/>
                    <a:p>
                      <a:r>
                        <a:rPr lang="en-US" sz="2000" dirty="0">
                          <a:solidFill>
                            <a:srgbClr val="000099"/>
                          </a:solidFill>
                        </a:rPr>
                        <a:t>Age 66+</a:t>
                      </a:r>
                    </a:p>
                  </a:txBody>
                  <a:tcPr/>
                </a:tc>
                <a:tc>
                  <a:txBody>
                    <a:bodyPr/>
                    <a:lstStyle/>
                    <a:p>
                      <a:pPr algn="ctr"/>
                      <a:r>
                        <a:rPr lang="en-US" sz="2000" dirty="0">
                          <a:solidFill>
                            <a:srgbClr val="FF0000"/>
                          </a:solidFill>
                        </a:rPr>
                        <a:t>- .68 Points</a:t>
                      </a:r>
                    </a:p>
                  </a:txBody>
                  <a:tcPr/>
                </a:tc>
                <a:extLst>
                  <a:ext uri="{0D108BD9-81ED-4DB2-BD59-A6C34878D82A}">
                    <a16:rowId xmlns:a16="http://schemas.microsoft.com/office/drawing/2014/main" xmlns="" val="2274909424"/>
                  </a:ext>
                </a:extLst>
              </a:tr>
              <a:tr h="370840">
                <a:tc>
                  <a:txBody>
                    <a:bodyPr/>
                    <a:lstStyle/>
                    <a:p>
                      <a:r>
                        <a:rPr lang="en-US" sz="2000" dirty="0">
                          <a:solidFill>
                            <a:srgbClr val="000099"/>
                          </a:solidFill>
                        </a:rPr>
                        <a:t>Associate’s Degree</a:t>
                      </a:r>
                    </a:p>
                  </a:txBody>
                  <a:tcPr/>
                </a:tc>
                <a:tc>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lang="en-US" sz="2000" dirty="0">
                          <a:solidFill>
                            <a:srgbClr val="000099"/>
                          </a:solidFill>
                        </a:rPr>
                        <a:t>+ .32 Points</a:t>
                      </a:r>
                    </a:p>
                  </a:txBody>
                  <a:tcPr/>
                </a:tc>
                <a:extLst>
                  <a:ext uri="{0D108BD9-81ED-4DB2-BD59-A6C34878D82A}">
                    <a16:rowId xmlns:a16="http://schemas.microsoft.com/office/drawing/2014/main" xmlns="" val="1244492824"/>
                  </a:ext>
                </a:extLst>
              </a:tr>
              <a:tr h="370840">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2000" dirty="0">
                          <a:solidFill>
                            <a:srgbClr val="000099"/>
                          </a:solidFill>
                        </a:rPr>
                        <a:t>More than One Race</a:t>
                      </a:r>
                    </a:p>
                  </a:txBody>
                  <a:tcPr/>
                </a:tc>
                <a:tc>
                  <a:txBody>
                    <a:bodyPr/>
                    <a:lstStyle/>
                    <a:p>
                      <a:pPr algn="ctr"/>
                      <a:r>
                        <a:rPr lang="en-US" sz="2000" dirty="0">
                          <a:solidFill>
                            <a:srgbClr val="FF0000"/>
                          </a:solidFill>
                        </a:rPr>
                        <a:t>- .31 Points</a:t>
                      </a:r>
                      <a:endParaRPr lang="en-US" sz="2000" dirty="0">
                        <a:solidFill>
                          <a:srgbClr val="000099"/>
                        </a:solidFill>
                      </a:endParaRPr>
                    </a:p>
                  </a:txBody>
                  <a:tcPr/>
                </a:tc>
                <a:extLst>
                  <a:ext uri="{0D108BD9-81ED-4DB2-BD59-A6C34878D82A}">
                    <a16:rowId xmlns:a16="http://schemas.microsoft.com/office/drawing/2014/main" xmlns="" val="2522934843"/>
                  </a:ext>
                </a:extLst>
              </a:tr>
              <a:tr h="370840">
                <a:tc>
                  <a:txBody>
                    <a:bodyPr/>
                    <a:lstStyle/>
                    <a:p>
                      <a:r>
                        <a:rPr lang="en-US" sz="2000" dirty="0">
                          <a:solidFill>
                            <a:srgbClr val="000099"/>
                          </a:solidFill>
                        </a:rPr>
                        <a:t>Limited English</a:t>
                      </a:r>
                      <a:r>
                        <a:rPr lang="en-US" sz="2000" baseline="0" dirty="0">
                          <a:solidFill>
                            <a:srgbClr val="000099"/>
                          </a:solidFill>
                        </a:rPr>
                        <a:t> Proficiency</a:t>
                      </a:r>
                      <a:endParaRPr lang="en-US" sz="2000" dirty="0">
                        <a:solidFill>
                          <a:srgbClr val="000099"/>
                        </a:solidFill>
                      </a:endParaRPr>
                    </a:p>
                  </a:txBody>
                  <a:tcPr/>
                </a:tc>
                <a:tc>
                  <a:txBody>
                    <a:bodyPr/>
                    <a:lstStyle/>
                    <a:p>
                      <a:pPr algn="ctr"/>
                      <a:r>
                        <a:rPr lang="en-US" sz="2000" dirty="0">
                          <a:solidFill>
                            <a:srgbClr val="FF0000"/>
                          </a:solidFill>
                        </a:rPr>
                        <a:t>- .23 Points</a:t>
                      </a:r>
                    </a:p>
                  </a:txBody>
                  <a:tcPr/>
                </a:tc>
                <a:extLst>
                  <a:ext uri="{0D108BD9-81ED-4DB2-BD59-A6C34878D82A}">
                    <a16:rowId xmlns:a16="http://schemas.microsoft.com/office/drawing/2014/main" xmlns="" val="3274651847"/>
                  </a:ext>
                </a:extLst>
              </a:tr>
              <a:tr h="370840">
                <a:tc>
                  <a:txBody>
                    <a:bodyPr/>
                    <a:lstStyle/>
                    <a:p>
                      <a:r>
                        <a:rPr lang="en-US" sz="2000" dirty="0">
                          <a:solidFill>
                            <a:srgbClr val="000099"/>
                          </a:solidFill>
                        </a:rPr>
                        <a:t>Asian</a:t>
                      </a:r>
                    </a:p>
                  </a:txBody>
                  <a:tcPr/>
                </a:tc>
                <a:tc>
                  <a:txBody>
                    <a:bodyPr/>
                    <a:lstStyle/>
                    <a:p>
                      <a:pPr algn="ctr"/>
                      <a:r>
                        <a:rPr lang="en-US" sz="2000" dirty="0">
                          <a:solidFill>
                            <a:srgbClr val="000099"/>
                          </a:solidFill>
                        </a:rPr>
                        <a:t>+ .21 Points</a:t>
                      </a:r>
                    </a:p>
                  </a:txBody>
                  <a:tcPr/>
                </a:tc>
                <a:extLst>
                  <a:ext uri="{0D108BD9-81ED-4DB2-BD59-A6C34878D82A}">
                    <a16:rowId xmlns:a16="http://schemas.microsoft.com/office/drawing/2014/main" xmlns="" val="1163164857"/>
                  </a:ext>
                </a:extLst>
              </a:tr>
              <a:tr h="370840">
                <a:tc>
                  <a:txBody>
                    <a:bodyPr/>
                    <a:lstStyle/>
                    <a:p>
                      <a:r>
                        <a:rPr lang="en-US" sz="2000" dirty="0">
                          <a:solidFill>
                            <a:srgbClr val="000099"/>
                          </a:solidFill>
                        </a:rPr>
                        <a:t>Less</a:t>
                      </a:r>
                      <a:r>
                        <a:rPr lang="en-US" sz="2000" baseline="0" dirty="0">
                          <a:solidFill>
                            <a:srgbClr val="000099"/>
                          </a:solidFill>
                        </a:rPr>
                        <a:t> than High School</a:t>
                      </a:r>
                      <a:endParaRPr lang="en-US" sz="2000" dirty="0">
                        <a:solidFill>
                          <a:srgbClr val="000099"/>
                        </a:solidFill>
                      </a:endParaRPr>
                    </a:p>
                  </a:txBody>
                  <a:tcPr/>
                </a:tc>
                <a:tc>
                  <a:txBody>
                    <a:bodyPr/>
                    <a:lstStyle/>
                    <a:p>
                      <a:pPr algn="ctr"/>
                      <a:r>
                        <a:rPr lang="en-US" sz="2000" dirty="0">
                          <a:solidFill>
                            <a:srgbClr val="FF0000"/>
                          </a:solidFill>
                        </a:rPr>
                        <a:t>- .17 Points</a:t>
                      </a:r>
                    </a:p>
                  </a:txBody>
                  <a:tcPr/>
                </a:tc>
                <a:extLst>
                  <a:ext uri="{0D108BD9-81ED-4DB2-BD59-A6C34878D82A}">
                    <a16:rowId xmlns:a16="http://schemas.microsoft.com/office/drawing/2014/main" xmlns="" val="3871180177"/>
                  </a:ext>
                </a:extLst>
              </a:tr>
              <a:tr h="370840">
                <a:tc>
                  <a:txBody>
                    <a:bodyPr/>
                    <a:lstStyle/>
                    <a:p>
                      <a:r>
                        <a:rPr lang="en-US" sz="2000" dirty="0">
                          <a:solidFill>
                            <a:srgbClr val="000099"/>
                          </a:solidFill>
                        </a:rPr>
                        <a:t>Earnings in</a:t>
                      </a:r>
                      <a:r>
                        <a:rPr lang="en-US" sz="2000" baseline="0" dirty="0">
                          <a:solidFill>
                            <a:srgbClr val="000099"/>
                          </a:solidFill>
                        </a:rPr>
                        <a:t> Q2 Pre-Participation</a:t>
                      </a:r>
                      <a:endParaRPr lang="en-US" sz="2000" dirty="0">
                        <a:solidFill>
                          <a:srgbClr val="000099"/>
                        </a:solidFill>
                      </a:endParaRPr>
                    </a:p>
                  </a:txBody>
                  <a:tcPr/>
                </a:tc>
                <a:tc>
                  <a:txBody>
                    <a:bodyPr/>
                    <a:lstStyle/>
                    <a:p>
                      <a:pPr algn="ctr"/>
                      <a:r>
                        <a:rPr lang="en-US" sz="2000" dirty="0">
                          <a:solidFill>
                            <a:srgbClr val="000099"/>
                          </a:solidFill>
                        </a:rPr>
                        <a:t>+ .15 Points</a:t>
                      </a:r>
                    </a:p>
                  </a:txBody>
                  <a:tcPr/>
                </a:tc>
                <a:extLst>
                  <a:ext uri="{0D108BD9-81ED-4DB2-BD59-A6C34878D82A}">
                    <a16:rowId xmlns:a16="http://schemas.microsoft.com/office/drawing/2014/main" xmlns="" val="837202546"/>
                  </a:ext>
                </a:extLst>
              </a:tr>
              <a:tr h="370840">
                <a:tc>
                  <a:txBody>
                    <a:bodyPr/>
                    <a:lstStyle/>
                    <a:p>
                      <a:r>
                        <a:rPr lang="en-US" sz="2000" dirty="0">
                          <a:solidFill>
                            <a:srgbClr val="000099"/>
                          </a:solidFill>
                        </a:rPr>
                        <a:t>Individuals</a:t>
                      </a:r>
                      <a:r>
                        <a:rPr lang="en-US" sz="2000" baseline="0" dirty="0">
                          <a:solidFill>
                            <a:srgbClr val="000099"/>
                          </a:solidFill>
                        </a:rPr>
                        <a:t> with Disability</a:t>
                      </a:r>
                      <a:endParaRPr lang="en-US" sz="2000" dirty="0">
                        <a:solidFill>
                          <a:srgbClr val="000099"/>
                        </a:solidFill>
                      </a:endParaRPr>
                    </a:p>
                  </a:txBody>
                  <a:tcPr/>
                </a:tc>
                <a:tc>
                  <a:txBody>
                    <a:bodyPr/>
                    <a:lstStyle/>
                    <a:p>
                      <a:pPr algn="ctr"/>
                      <a:r>
                        <a:rPr lang="en-US" sz="2000" dirty="0">
                          <a:solidFill>
                            <a:srgbClr val="FF0000"/>
                          </a:solidFill>
                        </a:rPr>
                        <a:t>- .14 Points</a:t>
                      </a:r>
                    </a:p>
                  </a:txBody>
                  <a:tcPr/>
                </a:tc>
                <a:extLst>
                  <a:ext uri="{0D108BD9-81ED-4DB2-BD59-A6C34878D82A}">
                    <a16:rowId xmlns:a16="http://schemas.microsoft.com/office/drawing/2014/main" xmlns="" val="3568088123"/>
                  </a:ext>
                </a:extLst>
              </a:tr>
            </a:tbl>
          </a:graphicData>
        </a:graphic>
      </p:graphicFrame>
      <p:sp>
        <p:nvSpPr>
          <p:cNvPr id="7" name="Rectangle 5"/>
          <p:cNvSpPr>
            <a:spLocks noGrp="1" noChangeArrowheads="1"/>
          </p:cNvSpPr>
          <p:nvPr>
            <p:ph idx="1"/>
          </p:nvPr>
        </p:nvSpPr>
        <p:spPr>
          <a:xfrm>
            <a:off x="803083" y="5303522"/>
            <a:ext cx="8579456" cy="528544"/>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Serving Higher % of Participants with Barriers to Employment will Reduce Performance Target</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Failure to Document Barriers will generally result in HIGHER Targets</a:t>
            </a:r>
          </a:p>
        </p:txBody>
      </p:sp>
    </p:spTree>
    <p:extLst>
      <p:ext uri="{BB962C8B-B14F-4D97-AF65-F5344CB8AC3E}">
        <p14:creationId xmlns:p14="http://schemas.microsoft.com/office/powerpoint/2010/main" val="3472675991"/>
      </p:ext>
    </p:extLst>
  </p:cSld>
  <p:clrMapOvr>
    <a:masterClrMapping/>
  </p:clrMapOvr>
  <p:transition advClick="0"/>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896176" y="284480"/>
            <a:ext cx="7625013" cy="812800"/>
          </a:xfrm>
        </p:spPr>
        <p:txBody>
          <a:bodyPr/>
          <a:lstStyle/>
          <a:p>
            <a:pPr algn="ctr" eaLnBrk="1" hangingPunct="1"/>
            <a:r>
              <a:rPr lang="en-US" sz="3200" dirty="0">
                <a:solidFill>
                  <a:srgbClr val="000099"/>
                </a:solidFill>
              </a:rPr>
              <a:t>Economic Factors with Biggest Impact</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63</a:t>
            </a:fld>
            <a:endParaRPr lang="en-US"/>
          </a:p>
        </p:txBody>
      </p:sp>
      <p:graphicFrame>
        <p:nvGraphicFramePr>
          <p:cNvPr id="5" name="Table 4" descr="Economic Factor General Impact of a 1 Point Increase in an Economic Factor on Performance"/>
          <p:cNvGraphicFramePr>
            <a:graphicFrameLocks noGrp="1"/>
          </p:cNvGraphicFramePr>
          <p:nvPr>
            <p:extLst>
              <p:ext uri="{D42A27DB-BD31-4B8C-83A1-F6EECF244321}">
                <p14:modId xmlns:p14="http://schemas.microsoft.com/office/powerpoint/2010/main" val="1410608629"/>
              </p:ext>
            </p:extLst>
          </p:nvPr>
        </p:nvGraphicFramePr>
        <p:xfrm>
          <a:off x="1156164" y="1749028"/>
          <a:ext cx="8226375" cy="3596640"/>
        </p:xfrm>
        <a:graphic>
          <a:graphicData uri="http://schemas.openxmlformats.org/drawingml/2006/table">
            <a:tbl>
              <a:tblPr firstRow="1" bandRow="1">
                <a:tableStyleId>{5940675A-B579-460E-94D1-54222C63F5DA}</a:tableStyleId>
              </a:tblPr>
              <a:tblGrid>
                <a:gridCol w="3496048">
                  <a:extLst>
                    <a:ext uri="{9D8B030D-6E8A-4147-A177-3AD203B41FA5}">
                      <a16:colId xmlns:a16="http://schemas.microsoft.com/office/drawing/2014/main" xmlns="" val="586242523"/>
                    </a:ext>
                  </a:extLst>
                </a:gridCol>
                <a:gridCol w="4730327">
                  <a:extLst>
                    <a:ext uri="{9D8B030D-6E8A-4147-A177-3AD203B41FA5}">
                      <a16:colId xmlns:a16="http://schemas.microsoft.com/office/drawing/2014/main" xmlns="" val="7554510"/>
                    </a:ext>
                  </a:extLst>
                </a:gridCol>
              </a:tblGrid>
              <a:tr h="370840">
                <a:tc>
                  <a:txBody>
                    <a:bodyPr/>
                    <a:lstStyle/>
                    <a:p>
                      <a:pPr algn="ctr"/>
                      <a:r>
                        <a:rPr lang="en-US" sz="2000" b="1" dirty="0">
                          <a:solidFill>
                            <a:srgbClr val="000099"/>
                          </a:solidFill>
                        </a:rPr>
                        <a:t>Economic Factor</a:t>
                      </a:r>
                    </a:p>
                  </a:txBody>
                  <a:tcPr/>
                </a:tc>
                <a:tc>
                  <a:txBody>
                    <a:bodyPr/>
                    <a:lstStyle/>
                    <a:p>
                      <a:pPr algn="ctr"/>
                      <a:r>
                        <a:rPr lang="en-US" sz="2000" b="1" dirty="0">
                          <a:solidFill>
                            <a:srgbClr val="000099"/>
                          </a:solidFill>
                        </a:rPr>
                        <a:t>General</a:t>
                      </a:r>
                      <a:r>
                        <a:rPr lang="en-US" sz="2000" b="1" baseline="0" dirty="0">
                          <a:solidFill>
                            <a:srgbClr val="000099"/>
                          </a:solidFill>
                        </a:rPr>
                        <a:t> Impact of a 1 Point Increase in an Economic Factor on Performance</a:t>
                      </a:r>
                      <a:endParaRPr lang="en-US" sz="2000" b="1" dirty="0">
                        <a:solidFill>
                          <a:srgbClr val="000099"/>
                        </a:solidFill>
                      </a:endParaRPr>
                    </a:p>
                  </a:txBody>
                  <a:tcPr/>
                </a:tc>
                <a:extLst>
                  <a:ext uri="{0D108BD9-81ED-4DB2-BD59-A6C34878D82A}">
                    <a16:rowId xmlns:a16="http://schemas.microsoft.com/office/drawing/2014/main" xmlns="" val="3859353180"/>
                  </a:ext>
                </a:extLst>
              </a:tr>
              <a:tr h="370840">
                <a:tc>
                  <a:txBody>
                    <a:bodyPr/>
                    <a:lstStyle/>
                    <a:p>
                      <a:r>
                        <a:rPr lang="en-US" sz="2000" dirty="0">
                          <a:solidFill>
                            <a:srgbClr val="000099"/>
                          </a:solidFill>
                        </a:rPr>
                        <a:t>Employment</a:t>
                      </a:r>
                      <a:r>
                        <a:rPr lang="en-US" sz="2000" baseline="0" dirty="0">
                          <a:solidFill>
                            <a:srgbClr val="000099"/>
                          </a:solidFill>
                        </a:rPr>
                        <a:t> in “Other Services” Sector</a:t>
                      </a:r>
                      <a:endParaRPr lang="en-US" sz="2000" dirty="0">
                        <a:solidFill>
                          <a:srgbClr val="000099"/>
                        </a:solidFill>
                      </a:endParaRPr>
                    </a:p>
                  </a:txBody>
                  <a:tcPr/>
                </a:tc>
                <a:tc>
                  <a:txBody>
                    <a:bodyPr/>
                    <a:lstStyle/>
                    <a:p>
                      <a:pPr algn="ctr"/>
                      <a:r>
                        <a:rPr lang="en-US" sz="2000" dirty="0">
                          <a:solidFill>
                            <a:srgbClr val="FF0000"/>
                          </a:solidFill>
                        </a:rPr>
                        <a:t>- 1.66 Points</a:t>
                      </a:r>
                    </a:p>
                  </a:txBody>
                  <a:tcPr/>
                </a:tc>
                <a:extLst>
                  <a:ext uri="{0D108BD9-81ED-4DB2-BD59-A6C34878D82A}">
                    <a16:rowId xmlns:a16="http://schemas.microsoft.com/office/drawing/2014/main" xmlns="" val="2274909424"/>
                  </a:ext>
                </a:extLst>
              </a:tr>
              <a:tr h="370840">
                <a:tc>
                  <a:txBody>
                    <a:bodyPr/>
                    <a:lstStyle/>
                    <a:p>
                      <a:r>
                        <a:rPr lang="en-US" sz="2000" dirty="0">
                          <a:solidFill>
                            <a:srgbClr val="000099"/>
                          </a:solidFill>
                        </a:rPr>
                        <a:t>Unemployment Rate</a:t>
                      </a:r>
                    </a:p>
                  </a:txBody>
                  <a:tcPr/>
                </a:tc>
                <a:tc>
                  <a:txBody>
                    <a:bodyPr/>
                    <a:lstStyle/>
                    <a:p>
                      <a:pPr algn="ctr"/>
                      <a:r>
                        <a:rPr lang="en-US" sz="2000" dirty="0">
                          <a:solidFill>
                            <a:srgbClr val="FF0000"/>
                          </a:solidFill>
                        </a:rPr>
                        <a:t>- 1.4 Points</a:t>
                      </a:r>
                    </a:p>
                  </a:txBody>
                  <a:tcPr/>
                </a:tc>
                <a:extLst>
                  <a:ext uri="{0D108BD9-81ED-4DB2-BD59-A6C34878D82A}">
                    <a16:rowId xmlns:a16="http://schemas.microsoft.com/office/drawing/2014/main" xmlns="" val="1244492824"/>
                  </a:ext>
                </a:extLst>
              </a:tr>
              <a:tr h="370840">
                <a:tc>
                  <a:txBody>
                    <a:bodyPr/>
                    <a:lstStyle/>
                    <a:p>
                      <a:r>
                        <a:rPr lang="en-US" sz="2000" dirty="0">
                          <a:solidFill>
                            <a:srgbClr val="000099"/>
                          </a:solidFill>
                        </a:rPr>
                        <a:t>Employment in Construction</a:t>
                      </a:r>
                    </a:p>
                  </a:txBody>
                  <a:tcPr/>
                </a:tc>
                <a:tc>
                  <a:txBody>
                    <a:bodyPr/>
                    <a:lstStyle/>
                    <a:p>
                      <a:pPr algn="ctr"/>
                      <a:r>
                        <a:rPr lang="en-US" sz="2000" dirty="0">
                          <a:solidFill>
                            <a:srgbClr val="FF0000"/>
                          </a:solidFill>
                        </a:rPr>
                        <a:t>- 1.29 Points</a:t>
                      </a:r>
                    </a:p>
                  </a:txBody>
                  <a:tcPr/>
                </a:tc>
                <a:extLst>
                  <a:ext uri="{0D108BD9-81ED-4DB2-BD59-A6C34878D82A}">
                    <a16:rowId xmlns:a16="http://schemas.microsoft.com/office/drawing/2014/main" xmlns="" val="2522934843"/>
                  </a:ext>
                </a:extLst>
              </a:tr>
              <a:tr h="370840">
                <a:tc>
                  <a:txBody>
                    <a:bodyPr/>
                    <a:lstStyle/>
                    <a:p>
                      <a:r>
                        <a:rPr lang="en-US" sz="2000" dirty="0">
                          <a:solidFill>
                            <a:srgbClr val="000099"/>
                          </a:solidFill>
                        </a:rPr>
                        <a:t>Employment</a:t>
                      </a:r>
                      <a:r>
                        <a:rPr lang="en-US" sz="2000" baseline="0" dirty="0">
                          <a:solidFill>
                            <a:srgbClr val="000099"/>
                          </a:solidFill>
                        </a:rPr>
                        <a:t> in Information, Finance, or Technology</a:t>
                      </a:r>
                      <a:endParaRPr lang="en-US" sz="2000" dirty="0">
                        <a:solidFill>
                          <a:srgbClr val="000099"/>
                        </a:solidFill>
                      </a:endParaRPr>
                    </a:p>
                  </a:txBody>
                  <a:tcPr/>
                </a:tc>
                <a:tc>
                  <a:txBody>
                    <a:bodyPr/>
                    <a:lstStyle/>
                    <a:p>
                      <a:pPr algn="ctr"/>
                      <a:r>
                        <a:rPr lang="en-US" sz="2000" dirty="0">
                          <a:solidFill>
                            <a:srgbClr val="000099"/>
                          </a:solidFill>
                        </a:rPr>
                        <a:t>+ .62 Points</a:t>
                      </a:r>
                    </a:p>
                  </a:txBody>
                  <a:tcPr/>
                </a:tc>
                <a:extLst>
                  <a:ext uri="{0D108BD9-81ED-4DB2-BD59-A6C34878D82A}">
                    <a16:rowId xmlns:a16="http://schemas.microsoft.com/office/drawing/2014/main" xmlns="" val="3274651847"/>
                  </a:ext>
                </a:extLst>
              </a:tr>
              <a:tr h="370840">
                <a:tc>
                  <a:txBody>
                    <a:bodyPr/>
                    <a:lstStyle/>
                    <a:p>
                      <a:r>
                        <a:rPr lang="en-US" sz="2000" dirty="0">
                          <a:solidFill>
                            <a:srgbClr val="000099"/>
                          </a:solidFill>
                        </a:rPr>
                        <a:t>Employment in Leisure, Hospitality,</a:t>
                      </a:r>
                      <a:r>
                        <a:rPr lang="en-US" sz="2000" baseline="0" dirty="0">
                          <a:solidFill>
                            <a:srgbClr val="000099"/>
                          </a:solidFill>
                        </a:rPr>
                        <a:t> or Entertainment</a:t>
                      </a:r>
                      <a:endParaRPr lang="en-US" sz="2000" dirty="0">
                        <a:solidFill>
                          <a:srgbClr val="000099"/>
                        </a:solidFill>
                      </a:endParaRPr>
                    </a:p>
                  </a:txBody>
                  <a:tcPr/>
                </a:tc>
                <a:tc>
                  <a:txBody>
                    <a:bodyPr/>
                    <a:lstStyle/>
                    <a:p>
                      <a:pPr algn="ctr"/>
                      <a:r>
                        <a:rPr lang="en-US" sz="2000" dirty="0">
                          <a:solidFill>
                            <a:srgbClr val="FF0000"/>
                          </a:solidFill>
                        </a:rPr>
                        <a:t>- .61 Points</a:t>
                      </a:r>
                    </a:p>
                  </a:txBody>
                  <a:tcPr/>
                </a:tc>
                <a:extLst>
                  <a:ext uri="{0D108BD9-81ED-4DB2-BD59-A6C34878D82A}">
                    <a16:rowId xmlns:a16="http://schemas.microsoft.com/office/drawing/2014/main" xmlns="" val="1163164857"/>
                  </a:ext>
                </a:extLst>
              </a:tr>
            </a:tbl>
          </a:graphicData>
        </a:graphic>
      </p:graphicFrame>
      <p:sp>
        <p:nvSpPr>
          <p:cNvPr id="7" name="Rectangle 5"/>
          <p:cNvSpPr>
            <a:spLocks noGrp="1" noChangeArrowheads="1"/>
          </p:cNvSpPr>
          <p:nvPr>
            <p:ph idx="1"/>
          </p:nvPr>
        </p:nvSpPr>
        <p:spPr>
          <a:xfrm>
            <a:off x="803083" y="5366084"/>
            <a:ext cx="8579456" cy="528544"/>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Bad Economy will generally Reduce Performance Target</a:t>
            </a:r>
          </a:p>
        </p:txBody>
      </p:sp>
    </p:spTree>
    <p:extLst>
      <p:ext uri="{BB962C8B-B14F-4D97-AF65-F5344CB8AC3E}">
        <p14:creationId xmlns:p14="http://schemas.microsoft.com/office/powerpoint/2010/main" val="1785537452"/>
      </p:ext>
    </p:extLst>
  </p:cSld>
  <p:clrMapOvr>
    <a:masterClrMapping/>
  </p:clrMapOvr>
  <p:transition advClick="0"/>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ctrTitle"/>
          </p:nvPr>
        </p:nvSpPr>
        <p:spPr>
          <a:xfrm>
            <a:off x="866692" y="2106406"/>
            <a:ext cx="8734508" cy="1320800"/>
          </a:xfrm>
        </p:spPr>
        <p:txBody>
          <a:bodyPr/>
          <a:lstStyle/>
          <a:p>
            <a:pPr eaLnBrk="1" hangingPunct="1">
              <a:defRPr/>
            </a:pPr>
            <a:r>
              <a:rPr lang="en-US" b="1" dirty="0">
                <a:solidFill>
                  <a:srgbClr val="000099"/>
                </a:solidFill>
                <a:effectLst>
                  <a:outerShdw blurRad="38100" dist="38100" dir="2700000" algn="tl">
                    <a:srgbClr val="C0C0C0"/>
                  </a:outerShdw>
                </a:effectLst>
              </a:rPr>
              <a:t>Implementation</a:t>
            </a:r>
          </a:p>
        </p:txBody>
      </p:sp>
    </p:spTree>
    <p:extLst>
      <p:ext uri="{BB962C8B-B14F-4D97-AF65-F5344CB8AC3E}">
        <p14:creationId xmlns:p14="http://schemas.microsoft.com/office/powerpoint/2010/main" val="187020714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838424" y="284480"/>
            <a:ext cx="7682765" cy="812800"/>
          </a:xfrm>
        </p:spPr>
        <p:txBody>
          <a:bodyPr/>
          <a:lstStyle/>
          <a:p>
            <a:pPr algn="ctr" eaLnBrk="1" hangingPunct="1"/>
            <a:r>
              <a:rPr lang="en-US" sz="3800" dirty="0">
                <a:solidFill>
                  <a:srgbClr val="000099"/>
                </a:solidFill>
              </a:rPr>
              <a:t>How will Implementation Occur?</a:t>
            </a:r>
          </a:p>
        </p:txBody>
      </p:sp>
      <p:sp>
        <p:nvSpPr>
          <p:cNvPr id="7172" name="Rectangle 5"/>
          <p:cNvSpPr>
            <a:spLocks noGrp="1" noChangeArrowheads="1"/>
          </p:cNvSpPr>
          <p:nvPr>
            <p:ph idx="1"/>
          </p:nvPr>
        </p:nvSpPr>
        <p:spPr>
          <a:xfrm>
            <a:off x="349847" y="1382461"/>
            <a:ext cx="9243402" cy="4673600"/>
          </a:xfrm>
        </p:spPr>
        <p:txBody>
          <a:bodyPr/>
          <a:lstStyle/>
          <a:p>
            <a:pPr marL="1027026" lvl="1" eaLnBrk="1" hangingPunct="1">
              <a:lnSpc>
                <a:spcPct val="90000"/>
              </a:lnSpc>
              <a:buSzPct val="65000"/>
              <a:buFont typeface="Wingdings" pitchFamily="2" charset="2"/>
              <a:buChar char="l"/>
              <a:defRPr/>
            </a:pPr>
            <a:r>
              <a:rPr lang="en-US" sz="2800" dirty="0">
                <a:solidFill>
                  <a:srgbClr val="000099"/>
                </a:solidFill>
              </a:rPr>
              <a:t>WIOA §116 provides that Performance Accountability Begins PY16</a:t>
            </a:r>
          </a:p>
          <a:p>
            <a:pPr marL="1027026" lvl="1" eaLnBrk="1" hangingPunct="1">
              <a:lnSpc>
                <a:spcPct val="90000"/>
              </a:lnSpc>
              <a:buSzPct val="65000"/>
              <a:buFont typeface="Wingdings" pitchFamily="2" charset="2"/>
              <a:buChar char="l"/>
              <a:defRPr/>
            </a:pPr>
            <a:r>
              <a:rPr lang="en-US" sz="2800" dirty="0">
                <a:solidFill>
                  <a:srgbClr val="000099"/>
                </a:solidFill>
              </a:rPr>
              <a:t>Actual Implementation more Complicated</a:t>
            </a:r>
          </a:p>
          <a:p>
            <a:pPr marL="1449919" lvl="2" eaLnBrk="1" hangingPunct="1">
              <a:lnSpc>
                <a:spcPct val="90000"/>
              </a:lnSpc>
              <a:buSzPct val="65000"/>
              <a:buFont typeface="Wingdings" pitchFamily="2" charset="2"/>
              <a:buChar char="l"/>
              <a:defRPr/>
            </a:pPr>
            <a:r>
              <a:rPr lang="en-US" sz="2300" dirty="0">
                <a:solidFill>
                  <a:srgbClr val="000099"/>
                </a:solidFill>
              </a:rPr>
              <a:t>WIOA requires use of Statistical Models in Target Setting</a:t>
            </a:r>
          </a:p>
          <a:p>
            <a:pPr marL="1449919" lvl="2" eaLnBrk="1" hangingPunct="1">
              <a:lnSpc>
                <a:spcPct val="90000"/>
              </a:lnSpc>
              <a:buSzPct val="65000"/>
              <a:buFont typeface="Wingdings" pitchFamily="2" charset="2"/>
              <a:buChar char="l"/>
              <a:defRPr/>
            </a:pPr>
            <a:r>
              <a:rPr lang="en-US" sz="2300" dirty="0">
                <a:solidFill>
                  <a:srgbClr val="000099"/>
                </a:solidFill>
              </a:rPr>
              <a:t>Departments Decided to Delay Implementation of those Measures without sufficient Data to Develop Models</a:t>
            </a:r>
          </a:p>
          <a:p>
            <a:pPr marL="1933225" lvl="3" eaLnBrk="1" hangingPunct="1">
              <a:lnSpc>
                <a:spcPct val="90000"/>
              </a:lnSpc>
              <a:buSzPct val="65000"/>
              <a:buFont typeface="Wingdings" pitchFamily="2" charset="2"/>
              <a:buChar char="l"/>
              <a:defRPr/>
            </a:pPr>
            <a:r>
              <a:rPr lang="en-US" sz="2000" dirty="0">
                <a:solidFill>
                  <a:srgbClr val="000099"/>
                </a:solidFill>
              </a:rPr>
              <a:t>Departments delaying Effectiveness in Serving Employers</a:t>
            </a:r>
          </a:p>
          <a:p>
            <a:pPr marL="1933225" lvl="3" eaLnBrk="1" hangingPunct="1">
              <a:lnSpc>
                <a:spcPct val="90000"/>
              </a:lnSpc>
              <a:buSzPct val="65000"/>
              <a:buFont typeface="Wingdings" pitchFamily="2" charset="2"/>
              <a:buChar char="l"/>
              <a:defRPr/>
            </a:pPr>
            <a:r>
              <a:rPr lang="en-US" sz="2000" dirty="0">
                <a:solidFill>
                  <a:srgbClr val="000099"/>
                </a:solidFill>
              </a:rPr>
              <a:t>DOL delaying MSG &amp; Youth Median Earnings</a:t>
            </a:r>
          </a:p>
          <a:p>
            <a:pPr marL="1933225" lvl="3" eaLnBrk="1" hangingPunct="1">
              <a:lnSpc>
                <a:spcPct val="90000"/>
              </a:lnSpc>
              <a:buSzPct val="65000"/>
              <a:buFont typeface="Wingdings" pitchFamily="2" charset="2"/>
              <a:buChar char="l"/>
              <a:defRPr/>
            </a:pPr>
            <a:r>
              <a:rPr lang="en-US" sz="2000" dirty="0">
                <a:solidFill>
                  <a:srgbClr val="000099"/>
                </a:solidFill>
              </a:rPr>
              <a:t>JVSG delaying all WIOA Measures (didn’t like available models)</a:t>
            </a:r>
          </a:p>
          <a:p>
            <a:pPr marL="1933225" lvl="3" eaLnBrk="1" hangingPunct="1">
              <a:lnSpc>
                <a:spcPct val="90000"/>
              </a:lnSpc>
              <a:buSzPct val="65000"/>
              <a:buFont typeface="Wingdings" pitchFamily="2" charset="2"/>
              <a:buChar char="l"/>
              <a:defRPr/>
            </a:pPr>
            <a:r>
              <a:rPr lang="en-US" sz="2000" dirty="0">
                <a:solidFill>
                  <a:srgbClr val="000099"/>
                </a:solidFill>
              </a:rPr>
              <a:t>OCTAE delaying all but MSG (even though they don’t have a statistical model)</a:t>
            </a:r>
          </a:p>
          <a:p>
            <a:pPr marL="1933225" lvl="3" eaLnBrk="1" hangingPunct="1">
              <a:lnSpc>
                <a:spcPct val="90000"/>
              </a:lnSpc>
              <a:buSzPct val="65000"/>
              <a:buFont typeface="Wingdings" pitchFamily="2" charset="2"/>
              <a:buChar char="l"/>
              <a:defRPr/>
            </a:pPr>
            <a:r>
              <a:rPr lang="en-US" sz="2000" dirty="0">
                <a:solidFill>
                  <a:srgbClr val="000099"/>
                </a:solidFill>
              </a:rPr>
              <a:t>RSA delaying ALL WIOA measures</a:t>
            </a:r>
          </a:p>
          <a:p>
            <a:pPr marL="1027026" lvl="1" eaLnBrk="1" hangingPunct="1">
              <a:lnSpc>
                <a:spcPct val="90000"/>
              </a:lnSpc>
              <a:buSzPct val="65000"/>
              <a:buFont typeface="Wingdings" pitchFamily="2" charset="2"/>
              <a:buChar char="l"/>
              <a:defRPr/>
            </a:pPr>
            <a:r>
              <a:rPr lang="en-US" sz="2800" dirty="0">
                <a:solidFill>
                  <a:srgbClr val="000099"/>
                </a:solidFill>
              </a:rPr>
              <a:t>Departments Initially Suggested that this would be a 2 Year Delay – They’re wrong</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65</a:t>
            </a:fld>
            <a:endParaRPr lang="en-US"/>
          </a:p>
        </p:txBody>
      </p:sp>
    </p:spTree>
    <p:extLst>
      <p:ext uri="{BB962C8B-B14F-4D97-AF65-F5344CB8AC3E}">
        <p14:creationId xmlns:p14="http://schemas.microsoft.com/office/powerpoint/2010/main" val="1547249583"/>
      </p:ext>
    </p:extLst>
  </p:cSld>
  <p:clrMapOvr>
    <a:masterClrMapping/>
  </p:clrMapOvr>
  <p:transition advClick="0"/>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165684" y="284480"/>
            <a:ext cx="7355506" cy="812800"/>
          </a:xfrm>
        </p:spPr>
        <p:txBody>
          <a:bodyPr/>
          <a:lstStyle/>
          <a:p>
            <a:pPr algn="ctr" eaLnBrk="1" hangingPunct="1"/>
            <a:r>
              <a:rPr lang="en-US" sz="3600" dirty="0">
                <a:solidFill>
                  <a:srgbClr val="000099"/>
                </a:solidFill>
              </a:rPr>
              <a:t>Current Year End Performance Periods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66</a:t>
            </a:fld>
            <a:endParaRPr lang="en-US"/>
          </a:p>
        </p:txBody>
      </p:sp>
      <p:graphicFrame>
        <p:nvGraphicFramePr>
          <p:cNvPr id="2" name="Table 1" descr="Current Year End Performance Periods for Exiter based Measures"/>
          <p:cNvGraphicFramePr>
            <a:graphicFrameLocks noGrp="1"/>
          </p:cNvGraphicFramePr>
          <p:nvPr>
            <p:extLst>
              <p:ext uri="{D42A27DB-BD31-4B8C-83A1-F6EECF244321}">
                <p14:modId xmlns:p14="http://schemas.microsoft.com/office/powerpoint/2010/main" val="2111830187"/>
              </p:ext>
            </p:extLst>
          </p:nvPr>
        </p:nvGraphicFramePr>
        <p:xfrm>
          <a:off x="1568116" y="1524000"/>
          <a:ext cx="7698408" cy="3169920"/>
        </p:xfrm>
        <a:graphic>
          <a:graphicData uri="http://schemas.openxmlformats.org/drawingml/2006/table">
            <a:tbl>
              <a:tblPr firstRow="1" bandRow="1">
                <a:tableStyleId>{5940675A-B579-460E-94D1-54222C63F5DA}</a:tableStyleId>
              </a:tblPr>
              <a:tblGrid>
                <a:gridCol w="4911035">
                  <a:extLst>
                    <a:ext uri="{9D8B030D-6E8A-4147-A177-3AD203B41FA5}">
                      <a16:colId xmlns:a16="http://schemas.microsoft.com/office/drawing/2014/main" xmlns="" val="586242523"/>
                    </a:ext>
                  </a:extLst>
                </a:gridCol>
                <a:gridCol w="1541669">
                  <a:extLst>
                    <a:ext uri="{9D8B030D-6E8A-4147-A177-3AD203B41FA5}">
                      <a16:colId xmlns:a16="http://schemas.microsoft.com/office/drawing/2014/main" xmlns="" val="2225893943"/>
                    </a:ext>
                  </a:extLst>
                </a:gridCol>
                <a:gridCol w="1245704">
                  <a:extLst>
                    <a:ext uri="{9D8B030D-6E8A-4147-A177-3AD203B41FA5}">
                      <a16:colId xmlns:a16="http://schemas.microsoft.com/office/drawing/2014/main" xmlns="" val="7554510"/>
                    </a:ext>
                  </a:extLst>
                </a:gridCol>
              </a:tblGrid>
              <a:tr h="370840">
                <a:tc>
                  <a:txBody>
                    <a:bodyPr/>
                    <a:lstStyle/>
                    <a:p>
                      <a:r>
                        <a:rPr lang="en-US" sz="2000" b="1" dirty="0">
                          <a:solidFill>
                            <a:srgbClr val="000099"/>
                          </a:solidFill>
                        </a:rPr>
                        <a:t>Measure</a:t>
                      </a:r>
                    </a:p>
                  </a:txBody>
                  <a:tcPr/>
                </a:tc>
                <a:tc>
                  <a:txBody>
                    <a:bodyPr/>
                    <a:lstStyle/>
                    <a:p>
                      <a:pPr algn="ctr"/>
                      <a:r>
                        <a:rPr lang="en-US" sz="2000" b="1" dirty="0">
                          <a:solidFill>
                            <a:srgbClr val="000099"/>
                          </a:solidFill>
                        </a:rPr>
                        <a:t>Exiters</a:t>
                      </a:r>
                      <a:r>
                        <a:rPr lang="en-US" sz="2000" b="1" baseline="0" dirty="0">
                          <a:solidFill>
                            <a:srgbClr val="000099"/>
                          </a:solidFill>
                        </a:rPr>
                        <a:t> From</a:t>
                      </a:r>
                      <a:endParaRPr lang="en-US" sz="2000" b="1" dirty="0">
                        <a:solidFill>
                          <a:srgbClr val="000099"/>
                        </a:solidFill>
                      </a:endParaRPr>
                    </a:p>
                  </a:txBody>
                  <a:tcPr/>
                </a:tc>
                <a:tc>
                  <a:txBody>
                    <a:bodyPr/>
                    <a:lstStyle/>
                    <a:p>
                      <a:pPr algn="ctr"/>
                      <a:r>
                        <a:rPr lang="en-US" sz="2000" b="1" dirty="0">
                          <a:solidFill>
                            <a:srgbClr val="000099"/>
                          </a:solidFill>
                        </a:rPr>
                        <a:t>Exiters To</a:t>
                      </a:r>
                    </a:p>
                  </a:txBody>
                  <a:tcPr/>
                </a:tc>
                <a:extLst>
                  <a:ext uri="{0D108BD9-81ED-4DB2-BD59-A6C34878D82A}">
                    <a16:rowId xmlns:a16="http://schemas.microsoft.com/office/drawing/2014/main" xmlns="" val="3859353180"/>
                  </a:ext>
                </a:extLst>
              </a:tr>
              <a:tr h="370840">
                <a:tc>
                  <a:txBody>
                    <a:bodyPr/>
                    <a:lstStyle/>
                    <a:p>
                      <a:r>
                        <a:rPr lang="en-US" sz="2000" dirty="0">
                          <a:solidFill>
                            <a:srgbClr val="000099"/>
                          </a:solidFill>
                        </a:rPr>
                        <a:t>Employed Q2 Post-Exit</a:t>
                      </a:r>
                    </a:p>
                  </a:txBody>
                  <a:tcPr/>
                </a:tc>
                <a:tc>
                  <a:txBody>
                    <a:bodyPr/>
                    <a:lstStyle/>
                    <a:p>
                      <a:pPr algn="ctr"/>
                      <a:r>
                        <a:rPr lang="en-US" sz="2000" dirty="0">
                          <a:solidFill>
                            <a:srgbClr val="000099"/>
                          </a:solidFill>
                        </a:rPr>
                        <a:t>2015Q3</a:t>
                      </a:r>
                    </a:p>
                  </a:txBody>
                  <a:tcPr/>
                </a:tc>
                <a:tc>
                  <a:txBody>
                    <a:bodyPr/>
                    <a:lstStyle/>
                    <a:p>
                      <a:pPr algn="ctr"/>
                      <a:r>
                        <a:rPr lang="en-US" sz="2000" dirty="0">
                          <a:solidFill>
                            <a:srgbClr val="000099"/>
                          </a:solidFill>
                        </a:rPr>
                        <a:t>2016Q2</a:t>
                      </a:r>
                    </a:p>
                  </a:txBody>
                  <a:tcPr/>
                </a:tc>
                <a:extLst>
                  <a:ext uri="{0D108BD9-81ED-4DB2-BD59-A6C34878D82A}">
                    <a16:rowId xmlns:a16="http://schemas.microsoft.com/office/drawing/2014/main" xmlns="" val="2274909424"/>
                  </a:ext>
                </a:extLst>
              </a:tr>
              <a:tr h="370840">
                <a:tc>
                  <a:txBody>
                    <a:bodyPr/>
                    <a:lstStyle/>
                    <a:p>
                      <a:r>
                        <a:rPr lang="en-US" sz="2000" dirty="0">
                          <a:solidFill>
                            <a:srgbClr val="000099"/>
                          </a:solidFill>
                        </a:rPr>
                        <a:t>Employed/Enrolled</a:t>
                      </a:r>
                      <a:r>
                        <a:rPr lang="en-US" sz="2000" baseline="0" dirty="0">
                          <a:solidFill>
                            <a:srgbClr val="000099"/>
                          </a:solidFill>
                        </a:rPr>
                        <a:t> Q2 Post-Exit</a:t>
                      </a:r>
                      <a:endParaRPr lang="en-US" sz="2000" dirty="0">
                        <a:solidFill>
                          <a:srgbClr val="000099"/>
                        </a:solidFill>
                      </a:endParaRPr>
                    </a:p>
                  </a:txBody>
                  <a:tcPr/>
                </a:tc>
                <a:tc>
                  <a:txBody>
                    <a:bodyPr/>
                    <a:lstStyle/>
                    <a:p>
                      <a:pPr algn="ctr"/>
                      <a:r>
                        <a:rPr lang="en-US" sz="2000" dirty="0">
                          <a:solidFill>
                            <a:srgbClr val="000099"/>
                          </a:solidFill>
                        </a:rPr>
                        <a:t>2015Q3</a:t>
                      </a:r>
                    </a:p>
                  </a:txBody>
                  <a:tcPr/>
                </a:tc>
                <a:tc>
                  <a:txBody>
                    <a:bodyPr/>
                    <a:lstStyle/>
                    <a:p>
                      <a:pPr algn="ctr"/>
                      <a:r>
                        <a:rPr lang="en-US" sz="2000" dirty="0">
                          <a:solidFill>
                            <a:srgbClr val="000099"/>
                          </a:solidFill>
                        </a:rPr>
                        <a:t>2016Q2</a:t>
                      </a:r>
                    </a:p>
                  </a:txBody>
                  <a:tcPr/>
                </a:tc>
                <a:extLst>
                  <a:ext uri="{0D108BD9-81ED-4DB2-BD59-A6C34878D82A}">
                    <a16:rowId xmlns:a16="http://schemas.microsoft.com/office/drawing/2014/main" xmlns="" val="3274651847"/>
                  </a:ext>
                </a:extLst>
              </a:tr>
              <a:tr h="370840">
                <a:tc>
                  <a:txBody>
                    <a:bodyPr/>
                    <a:lstStyle/>
                    <a:p>
                      <a:r>
                        <a:rPr lang="en-US" sz="2000" dirty="0">
                          <a:solidFill>
                            <a:srgbClr val="000099"/>
                          </a:solidFill>
                        </a:rPr>
                        <a:t>Median Earnings Q2 Post-Exit</a:t>
                      </a:r>
                    </a:p>
                  </a:txBody>
                  <a:tcPr/>
                </a:tc>
                <a:tc>
                  <a:txBody>
                    <a:bodyPr/>
                    <a:lstStyle/>
                    <a:p>
                      <a:pPr algn="ctr"/>
                      <a:r>
                        <a:rPr lang="en-US" sz="2000" dirty="0">
                          <a:solidFill>
                            <a:srgbClr val="000099"/>
                          </a:solidFill>
                        </a:rPr>
                        <a:t>2015Q3</a:t>
                      </a:r>
                    </a:p>
                  </a:txBody>
                  <a:tcPr/>
                </a:tc>
                <a:tc>
                  <a:txBody>
                    <a:bodyPr/>
                    <a:lstStyle/>
                    <a:p>
                      <a:pPr algn="ctr"/>
                      <a:r>
                        <a:rPr lang="en-US" sz="2000" dirty="0">
                          <a:solidFill>
                            <a:srgbClr val="000099"/>
                          </a:solidFill>
                        </a:rPr>
                        <a:t>2016Q2</a:t>
                      </a:r>
                    </a:p>
                  </a:txBody>
                  <a:tcPr/>
                </a:tc>
                <a:extLst>
                  <a:ext uri="{0D108BD9-81ED-4DB2-BD59-A6C34878D82A}">
                    <a16:rowId xmlns:a16="http://schemas.microsoft.com/office/drawing/2014/main" xmlns="" val="3568088123"/>
                  </a:ext>
                </a:extLst>
              </a:tr>
              <a:tr h="370840">
                <a:tc>
                  <a:txBody>
                    <a:bodyPr/>
                    <a:lstStyle/>
                    <a:p>
                      <a:r>
                        <a:rPr lang="en-US" sz="2000" dirty="0">
                          <a:solidFill>
                            <a:srgbClr val="000099"/>
                          </a:solidFill>
                        </a:rPr>
                        <a:t>Employed</a:t>
                      </a:r>
                      <a:r>
                        <a:rPr lang="en-US" sz="2000" baseline="0" dirty="0">
                          <a:solidFill>
                            <a:srgbClr val="000099"/>
                          </a:solidFill>
                        </a:rPr>
                        <a:t> Q4 Post-Exit</a:t>
                      </a:r>
                      <a:endParaRPr lang="en-US" sz="2000" dirty="0">
                        <a:solidFill>
                          <a:srgbClr val="000099"/>
                        </a:solidFill>
                      </a:endParaRPr>
                    </a:p>
                  </a:txBody>
                  <a:tcPr/>
                </a:tc>
                <a:tc>
                  <a:txBody>
                    <a:bodyPr/>
                    <a:lstStyle/>
                    <a:p>
                      <a:pPr algn="ctr"/>
                      <a:r>
                        <a:rPr lang="en-US" sz="2000" dirty="0">
                          <a:solidFill>
                            <a:srgbClr val="000099"/>
                          </a:solidFill>
                        </a:rPr>
                        <a:t>2015Q1</a:t>
                      </a:r>
                    </a:p>
                  </a:txBody>
                  <a:tcPr/>
                </a:tc>
                <a:tc>
                  <a:txBody>
                    <a:bodyPr/>
                    <a:lstStyle/>
                    <a:p>
                      <a:pPr algn="ctr"/>
                      <a:r>
                        <a:rPr lang="en-US" sz="2000" dirty="0">
                          <a:solidFill>
                            <a:srgbClr val="000099"/>
                          </a:solidFill>
                        </a:rPr>
                        <a:t>2015Q4</a:t>
                      </a:r>
                    </a:p>
                  </a:txBody>
                  <a:tcPr/>
                </a:tc>
                <a:extLst>
                  <a:ext uri="{0D108BD9-81ED-4DB2-BD59-A6C34878D82A}">
                    <a16:rowId xmlns:a16="http://schemas.microsoft.com/office/drawing/2014/main" xmlns="" val="3660614361"/>
                  </a:ext>
                </a:extLst>
              </a:tr>
              <a:tr h="370840">
                <a:tc>
                  <a:txBody>
                    <a:bodyPr/>
                    <a:lstStyle/>
                    <a:p>
                      <a:r>
                        <a:rPr lang="en-US" sz="2000" dirty="0">
                          <a:solidFill>
                            <a:srgbClr val="000099"/>
                          </a:solidFill>
                        </a:rPr>
                        <a:t>Employed/Enrolled Q2-Q4 Post-Exit</a:t>
                      </a:r>
                    </a:p>
                  </a:txBody>
                  <a:tcPr/>
                </a:tc>
                <a:tc>
                  <a:txBody>
                    <a:bodyPr/>
                    <a:lstStyle/>
                    <a:p>
                      <a:pPr algn="ctr"/>
                      <a:r>
                        <a:rPr lang="en-US" sz="2000" dirty="0">
                          <a:solidFill>
                            <a:srgbClr val="000099"/>
                          </a:solidFill>
                        </a:rPr>
                        <a:t>2015Q1</a:t>
                      </a:r>
                    </a:p>
                  </a:txBody>
                  <a:tcPr/>
                </a:tc>
                <a:tc>
                  <a:txBody>
                    <a:bodyPr/>
                    <a:lstStyle/>
                    <a:p>
                      <a:pPr algn="ctr"/>
                      <a:r>
                        <a:rPr lang="en-US" sz="2000" dirty="0">
                          <a:solidFill>
                            <a:srgbClr val="000099"/>
                          </a:solidFill>
                        </a:rPr>
                        <a:t>2015Q4</a:t>
                      </a:r>
                    </a:p>
                  </a:txBody>
                  <a:tcPr/>
                </a:tc>
                <a:extLst>
                  <a:ext uri="{0D108BD9-81ED-4DB2-BD59-A6C34878D82A}">
                    <a16:rowId xmlns:a16="http://schemas.microsoft.com/office/drawing/2014/main" xmlns="" val="480380681"/>
                  </a:ext>
                </a:extLst>
              </a:tr>
              <a:tr h="370840">
                <a:tc>
                  <a:txBody>
                    <a:bodyPr/>
                    <a:lstStyle/>
                    <a:p>
                      <a:r>
                        <a:rPr lang="en-US" sz="2000" dirty="0">
                          <a:solidFill>
                            <a:srgbClr val="000099"/>
                          </a:solidFill>
                        </a:rPr>
                        <a:t>Credential</a:t>
                      </a:r>
                      <a:r>
                        <a:rPr lang="en-US" sz="2000" baseline="0" dirty="0">
                          <a:solidFill>
                            <a:srgbClr val="000099"/>
                          </a:solidFill>
                        </a:rPr>
                        <a:t> Rate</a:t>
                      </a:r>
                      <a:endParaRPr lang="en-US" sz="2000" dirty="0">
                        <a:solidFill>
                          <a:srgbClr val="000099"/>
                        </a:solidFill>
                      </a:endParaRPr>
                    </a:p>
                  </a:txBody>
                  <a:tcPr/>
                </a:tc>
                <a:tc>
                  <a:txBody>
                    <a:bodyPr/>
                    <a:lstStyle/>
                    <a:p>
                      <a:pPr algn="ctr"/>
                      <a:r>
                        <a:rPr lang="en-US" sz="2000" dirty="0">
                          <a:solidFill>
                            <a:srgbClr val="000099"/>
                          </a:solidFill>
                        </a:rPr>
                        <a:t>2015Q1</a:t>
                      </a:r>
                    </a:p>
                  </a:txBody>
                  <a:tcPr/>
                </a:tc>
                <a:tc>
                  <a:txBody>
                    <a:bodyPr/>
                    <a:lstStyle/>
                    <a:p>
                      <a:pPr algn="ctr"/>
                      <a:r>
                        <a:rPr lang="en-US" sz="2000" dirty="0">
                          <a:solidFill>
                            <a:srgbClr val="000099"/>
                          </a:solidFill>
                        </a:rPr>
                        <a:t>2015Q4</a:t>
                      </a:r>
                    </a:p>
                  </a:txBody>
                  <a:tcPr/>
                </a:tc>
                <a:extLst>
                  <a:ext uri="{0D108BD9-81ED-4DB2-BD59-A6C34878D82A}">
                    <a16:rowId xmlns:a16="http://schemas.microsoft.com/office/drawing/2014/main" xmlns="" val="661354000"/>
                  </a:ext>
                </a:extLst>
              </a:tr>
              <a:tr h="370840">
                <a:tc>
                  <a:txBody>
                    <a:bodyPr/>
                    <a:lstStyle/>
                    <a:p>
                      <a:r>
                        <a:rPr lang="en-US" sz="2000" dirty="0">
                          <a:solidFill>
                            <a:srgbClr val="000099"/>
                          </a:solidFill>
                        </a:rPr>
                        <a:t>Retention</a:t>
                      </a:r>
                      <a:r>
                        <a:rPr lang="en-US" sz="2000" baseline="0" dirty="0">
                          <a:solidFill>
                            <a:srgbClr val="000099"/>
                          </a:solidFill>
                        </a:rPr>
                        <a:t> with Same Employer </a:t>
                      </a:r>
                      <a:endParaRPr lang="en-US" sz="2000" dirty="0">
                        <a:solidFill>
                          <a:srgbClr val="000099"/>
                        </a:solidFill>
                      </a:endParaRPr>
                    </a:p>
                  </a:txBody>
                  <a:tcPr/>
                </a:tc>
                <a:tc>
                  <a:txBody>
                    <a:bodyPr/>
                    <a:lstStyle/>
                    <a:p>
                      <a:pPr algn="ctr"/>
                      <a:r>
                        <a:rPr lang="en-US" sz="2000" dirty="0">
                          <a:solidFill>
                            <a:srgbClr val="000099"/>
                          </a:solidFill>
                        </a:rPr>
                        <a:t>2015Q1</a:t>
                      </a:r>
                    </a:p>
                  </a:txBody>
                  <a:tcPr/>
                </a:tc>
                <a:tc>
                  <a:txBody>
                    <a:bodyPr/>
                    <a:lstStyle/>
                    <a:p>
                      <a:pPr algn="ctr"/>
                      <a:r>
                        <a:rPr lang="en-US" sz="2000" dirty="0">
                          <a:solidFill>
                            <a:srgbClr val="000099"/>
                          </a:solidFill>
                        </a:rPr>
                        <a:t>2015Q4</a:t>
                      </a:r>
                    </a:p>
                  </a:txBody>
                  <a:tcPr/>
                </a:tc>
                <a:extLst>
                  <a:ext uri="{0D108BD9-81ED-4DB2-BD59-A6C34878D82A}">
                    <a16:rowId xmlns:a16="http://schemas.microsoft.com/office/drawing/2014/main" xmlns="" val="3064975596"/>
                  </a:ext>
                </a:extLst>
              </a:tr>
            </a:tbl>
          </a:graphicData>
        </a:graphic>
      </p:graphicFrame>
      <p:graphicFrame>
        <p:nvGraphicFramePr>
          <p:cNvPr id="4" name="Table 3" descr="Current Year End Performance Periods for Measurable Skills Gain, Market Penetration, and Repeat Business"/>
          <p:cNvGraphicFramePr>
            <a:graphicFrameLocks noGrp="1"/>
          </p:cNvGraphicFramePr>
          <p:nvPr>
            <p:extLst>
              <p:ext uri="{D42A27DB-BD31-4B8C-83A1-F6EECF244321}">
                <p14:modId xmlns:p14="http://schemas.microsoft.com/office/powerpoint/2010/main" val="4063366312"/>
              </p:ext>
            </p:extLst>
          </p:nvPr>
        </p:nvGraphicFramePr>
        <p:xfrm>
          <a:off x="1568116" y="5047456"/>
          <a:ext cx="7698408" cy="1554480"/>
        </p:xfrm>
        <a:graphic>
          <a:graphicData uri="http://schemas.openxmlformats.org/drawingml/2006/table">
            <a:tbl>
              <a:tblPr firstRow="1" bandRow="1">
                <a:tableStyleId>{5940675A-B579-460E-94D1-54222C63F5DA}</a:tableStyleId>
              </a:tblPr>
              <a:tblGrid>
                <a:gridCol w="4915452">
                  <a:extLst>
                    <a:ext uri="{9D8B030D-6E8A-4147-A177-3AD203B41FA5}">
                      <a16:colId xmlns:a16="http://schemas.microsoft.com/office/drawing/2014/main" xmlns="" val="3669347748"/>
                    </a:ext>
                  </a:extLst>
                </a:gridCol>
                <a:gridCol w="1528418">
                  <a:extLst>
                    <a:ext uri="{9D8B030D-6E8A-4147-A177-3AD203B41FA5}">
                      <a16:colId xmlns:a16="http://schemas.microsoft.com/office/drawing/2014/main" xmlns="" val="3713971910"/>
                    </a:ext>
                  </a:extLst>
                </a:gridCol>
                <a:gridCol w="1254538">
                  <a:extLst>
                    <a:ext uri="{9D8B030D-6E8A-4147-A177-3AD203B41FA5}">
                      <a16:colId xmlns:a16="http://schemas.microsoft.com/office/drawing/2014/main" xmlns="" val="2077942678"/>
                    </a:ext>
                  </a:extLst>
                </a:gridCol>
              </a:tblGrid>
              <a:tr h="370840">
                <a:tc>
                  <a:txBody>
                    <a:bodyPr/>
                    <a:lstStyle/>
                    <a:p>
                      <a:r>
                        <a:rPr lang="en-US" b="1" dirty="0">
                          <a:solidFill>
                            <a:srgbClr val="000099"/>
                          </a:solidFill>
                        </a:rPr>
                        <a:t>Measure</a:t>
                      </a:r>
                    </a:p>
                  </a:txBody>
                  <a:tcPr/>
                </a:tc>
                <a:tc>
                  <a:txBody>
                    <a:bodyPr/>
                    <a:lstStyle/>
                    <a:p>
                      <a:pPr algn="ctr"/>
                      <a:r>
                        <a:rPr lang="en-US" b="1" dirty="0">
                          <a:solidFill>
                            <a:srgbClr val="000099"/>
                          </a:solidFill>
                        </a:rPr>
                        <a:t>From</a:t>
                      </a:r>
                    </a:p>
                  </a:txBody>
                  <a:tcPr/>
                </a:tc>
                <a:tc>
                  <a:txBody>
                    <a:bodyPr/>
                    <a:lstStyle/>
                    <a:p>
                      <a:pPr algn="ctr"/>
                      <a:r>
                        <a:rPr lang="en-US" b="1" dirty="0">
                          <a:solidFill>
                            <a:srgbClr val="000099"/>
                          </a:solidFill>
                        </a:rPr>
                        <a:t>To</a:t>
                      </a:r>
                    </a:p>
                  </a:txBody>
                  <a:tcPr/>
                </a:tc>
                <a:extLst>
                  <a:ext uri="{0D108BD9-81ED-4DB2-BD59-A6C34878D82A}">
                    <a16:rowId xmlns:a16="http://schemas.microsoft.com/office/drawing/2014/main" xmlns="" val="2707708254"/>
                  </a:ext>
                </a:extLst>
              </a:tr>
              <a:tr h="370840">
                <a:tc>
                  <a:txBody>
                    <a:bodyPr/>
                    <a:lstStyle/>
                    <a:p>
                      <a:r>
                        <a:rPr lang="en-US" dirty="0">
                          <a:solidFill>
                            <a:srgbClr val="000099"/>
                          </a:solidFill>
                        </a:rPr>
                        <a:t>Measurable</a:t>
                      </a:r>
                      <a:r>
                        <a:rPr lang="en-US" baseline="0" dirty="0">
                          <a:solidFill>
                            <a:srgbClr val="000099"/>
                          </a:solidFill>
                        </a:rPr>
                        <a:t> Skills Gain</a:t>
                      </a:r>
                      <a:endParaRPr lang="en-US" dirty="0">
                        <a:solidFill>
                          <a:srgbClr val="000099"/>
                        </a:solidFill>
                      </a:endParaRPr>
                    </a:p>
                  </a:txBody>
                  <a:tcPr/>
                </a:tc>
                <a:tc>
                  <a:txBody>
                    <a:bodyPr/>
                    <a:lstStyle/>
                    <a:p>
                      <a:pPr algn="ctr"/>
                      <a:r>
                        <a:rPr lang="en-US" dirty="0">
                          <a:solidFill>
                            <a:srgbClr val="000099"/>
                          </a:solidFill>
                        </a:rPr>
                        <a:t>2016Q3</a:t>
                      </a:r>
                    </a:p>
                  </a:txBody>
                  <a:tcPr/>
                </a:tc>
                <a:tc>
                  <a:txBody>
                    <a:bodyPr/>
                    <a:lstStyle/>
                    <a:p>
                      <a:pPr algn="ctr"/>
                      <a:r>
                        <a:rPr lang="en-US" dirty="0">
                          <a:solidFill>
                            <a:srgbClr val="000099"/>
                          </a:solidFill>
                        </a:rPr>
                        <a:t>2017Q2</a:t>
                      </a:r>
                    </a:p>
                  </a:txBody>
                  <a:tcPr/>
                </a:tc>
                <a:extLst>
                  <a:ext uri="{0D108BD9-81ED-4DB2-BD59-A6C34878D82A}">
                    <a16:rowId xmlns:a16="http://schemas.microsoft.com/office/drawing/2014/main" xmlns="" val="62213384"/>
                  </a:ext>
                </a:extLst>
              </a:tr>
              <a:tr h="370840">
                <a:tc>
                  <a:txBody>
                    <a:bodyPr/>
                    <a:lstStyle/>
                    <a:p>
                      <a:r>
                        <a:rPr lang="en-US" dirty="0">
                          <a:solidFill>
                            <a:srgbClr val="000099"/>
                          </a:solidFill>
                        </a:rPr>
                        <a:t>Market</a:t>
                      </a:r>
                      <a:r>
                        <a:rPr lang="en-US" baseline="0" dirty="0">
                          <a:solidFill>
                            <a:srgbClr val="000099"/>
                          </a:solidFill>
                        </a:rPr>
                        <a:t> Penetration</a:t>
                      </a:r>
                      <a:endParaRPr lang="en-US" dirty="0">
                        <a:solidFill>
                          <a:srgbClr val="000099"/>
                        </a:solidFill>
                      </a:endParaRPr>
                    </a:p>
                  </a:txBody>
                  <a:tcPr/>
                </a:tc>
                <a:tc>
                  <a:txBody>
                    <a:bodyPr/>
                    <a:lstStyle/>
                    <a:p>
                      <a:pPr algn="ctr"/>
                      <a:r>
                        <a:rPr lang="en-US" sz="2000" dirty="0">
                          <a:solidFill>
                            <a:srgbClr val="000099"/>
                          </a:solidFill>
                        </a:rPr>
                        <a:t>2015Q1</a:t>
                      </a:r>
                    </a:p>
                  </a:txBody>
                  <a:tcPr/>
                </a:tc>
                <a:tc>
                  <a:txBody>
                    <a:bodyPr/>
                    <a:lstStyle/>
                    <a:p>
                      <a:pPr algn="ctr"/>
                      <a:r>
                        <a:rPr lang="en-US" sz="2000" dirty="0">
                          <a:solidFill>
                            <a:srgbClr val="000099"/>
                          </a:solidFill>
                        </a:rPr>
                        <a:t>2015Q4</a:t>
                      </a:r>
                    </a:p>
                  </a:txBody>
                  <a:tcPr/>
                </a:tc>
                <a:extLst>
                  <a:ext uri="{0D108BD9-81ED-4DB2-BD59-A6C34878D82A}">
                    <a16:rowId xmlns:a16="http://schemas.microsoft.com/office/drawing/2014/main" xmlns="" val="1708263699"/>
                  </a:ext>
                </a:extLst>
              </a:tr>
              <a:tr h="370840">
                <a:tc>
                  <a:txBody>
                    <a:bodyPr/>
                    <a:lstStyle/>
                    <a:p>
                      <a:r>
                        <a:rPr lang="en-US" dirty="0">
                          <a:solidFill>
                            <a:srgbClr val="000099"/>
                          </a:solidFill>
                        </a:rPr>
                        <a:t>Repeat Business</a:t>
                      </a:r>
                    </a:p>
                  </a:txBody>
                  <a:tcPr/>
                </a:tc>
                <a:tc>
                  <a:txBody>
                    <a:bodyPr/>
                    <a:lstStyle/>
                    <a:p>
                      <a:pPr algn="ctr"/>
                      <a:r>
                        <a:rPr lang="en-US" sz="2000" dirty="0">
                          <a:solidFill>
                            <a:srgbClr val="000099"/>
                          </a:solidFill>
                        </a:rPr>
                        <a:t>2015Q1</a:t>
                      </a:r>
                    </a:p>
                  </a:txBody>
                  <a:tcPr/>
                </a:tc>
                <a:tc>
                  <a:txBody>
                    <a:bodyPr/>
                    <a:lstStyle/>
                    <a:p>
                      <a:pPr algn="ctr"/>
                      <a:r>
                        <a:rPr lang="en-US" sz="2000" dirty="0">
                          <a:solidFill>
                            <a:srgbClr val="000099"/>
                          </a:solidFill>
                        </a:rPr>
                        <a:t>2015Q4</a:t>
                      </a:r>
                    </a:p>
                  </a:txBody>
                  <a:tcPr/>
                </a:tc>
                <a:extLst>
                  <a:ext uri="{0D108BD9-81ED-4DB2-BD59-A6C34878D82A}">
                    <a16:rowId xmlns:a16="http://schemas.microsoft.com/office/drawing/2014/main" xmlns="" val="1719966454"/>
                  </a:ext>
                </a:extLst>
              </a:tr>
            </a:tbl>
          </a:graphicData>
        </a:graphic>
      </p:graphicFrame>
    </p:spTree>
    <p:extLst>
      <p:ext uri="{BB962C8B-B14F-4D97-AF65-F5344CB8AC3E}">
        <p14:creationId xmlns:p14="http://schemas.microsoft.com/office/powerpoint/2010/main" val="1494699563"/>
      </p:ext>
    </p:extLst>
  </p:cSld>
  <p:clrMapOvr>
    <a:masterClrMapping/>
  </p:clrMapOvr>
  <p:transition advClick="0"/>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30930" y="284480"/>
            <a:ext cx="7490259" cy="812800"/>
          </a:xfrm>
        </p:spPr>
        <p:txBody>
          <a:bodyPr/>
          <a:lstStyle/>
          <a:p>
            <a:pPr algn="ctr" eaLnBrk="1" hangingPunct="1"/>
            <a:r>
              <a:rPr lang="en-US" sz="3600" dirty="0">
                <a:solidFill>
                  <a:srgbClr val="000099"/>
                </a:solidFill>
              </a:rPr>
              <a:t>Statistical Model Development</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67</a:t>
            </a:fld>
            <a:endParaRPr lang="en-US"/>
          </a:p>
        </p:txBody>
      </p:sp>
      <p:graphicFrame>
        <p:nvGraphicFramePr>
          <p:cNvPr id="2" name="Table 1" descr="Date when 2 years of Data is Available and when Statistical Models are available"/>
          <p:cNvGraphicFramePr>
            <a:graphicFrameLocks noGrp="1"/>
          </p:cNvGraphicFramePr>
          <p:nvPr>
            <p:extLst>
              <p:ext uri="{D42A27DB-BD31-4B8C-83A1-F6EECF244321}">
                <p14:modId xmlns:p14="http://schemas.microsoft.com/office/powerpoint/2010/main" val="526856788"/>
              </p:ext>
            </p:extLst>
          </p:nvPr>
        </p:nvGraphicFramePr>
        <p:xfrm>
          <a:off x="328864" y="2662982"/>
          <a:ext cx="8969745" cy="4267200"/>
        </p:xfrm>
        <a:graphic>
          <a:graphicData uri="http://schemas.openxmlformats.org/drawingml/2006/table">
            <a:tbl>
              <a:tblPr firstRow="1" bandRow="1">
                <a:tableStyleId>{5940675A-B579-460E-94D1-54222C63F5DA}</a:tableStyleId>
              </a:tblPr>
              <a:tblGrid>
                <a:gridCol w="4636167">
                  <a:extLst>
                    <a:ext uri="{9D8B030D-6E8A-4147-A177-3AD203B41FA5}">
                      <a16:colId xmlns:a16="http://schemas.microsoft.com/office/drawing/2014/main" xmlns="" val="586242523"/>
                    </a:ext>
                  </a:extLst>
                </a:gridCol>
                <a:gridCol w="2189748">
                  <a:extLst>
                    <a:ext uri="{9D8B030D-6E8A-4147-A177-3AD203B41FA5}">
                      <a16:colId xmlns:a16="http://schemas.microsoft.com/office/drawing/2014/main" xmlns="" val="2225893943"/>
                    </a:ext>
                  </a:extLst>
                </a:gridCol>
                <a:gridCol w="2143830">
                  <a:extLst>
                    <a:ext uri="{9D8B030D-6E8A-4147-A177-3AD203B41FA5}">
                      <a16:colId xmlns:a16="http://schemas.microsoft.com/office/drawing/2014/main" xmlns="" val="7554510"/>
                    </a:ext>
                  </a:extLst>
                </a:gridCol>
              </a:tblGrid>
              <a:tr h="370840">
                <a:tc>
                  <a:txBody>
                    <a:bodyPr/>
                    <a:lstStyle/>
                    <a:p>
                      <a:r>
                        <a:rPr lang="en-US" sz="2000" b="1" dirty="0">
                          <a:solidFill>
                            <a:srgbClr val="000099"/>
                          </a:solidFill>
                        </a:rPr>
                        <a:t>Measure</a:t>
                      </a:r>
                    </a:p>
                  </a:txBody>
                  <a:tcPr/>
                </a:tc>
                <a:tc>
                  <a:txBody>
                    <a:bodyPr/>
                    <a:lstStyle/>
                    <a:p>
                      <a:pPr algn="ctr"/>
                      <a:r>
                        <a:rPr lang="en-US" sz="2000" b="1" dirty="0">
                          <a:solidFill>
                            <a:srgbClr val="000099"/>
                          </a:solidFill>
                        </a:rPr>
                        <a:t>Date when</a:t>
                      </a:r>
                      <a:r>
                        <a:rPr lang="en-US" sz="2000" b="1" baseline="0" dirty="0">
                          <a:solidFill>
                            <a:srgbClr val="000099"/>
                          </a:solidFill>
                        </a:rPr>
                        <a:t> 2 Years of Data </a:t>
                      </a:r>
                      <a:r>
                        <a:rPr lang="en-US" sz="2000" b="1" baseline="0" dirty="0" smtClean="0">
                          <a:solidFill>
                            <a:srgbClr val="000099"/>
                          </a:solidFill>
                        </a:rPr>
                        <a:t>Available</a:t>
                      </a:r>
                      <a:endParaRPr lang="en-US" sz="2000" b="1" dirty="0">
                        <a:solidFill>
                          <a:srgbClr val="000099"/>
                        </a:solidFill>
                      </a:endParaRPr>
                    </a:p>
                  </a:txBody>
                  <a:tcPr/>
                </a:tc>
                <a:tc>
                  <a:txBody>
                    <a:bodyPr/>
                    <a:lstStyle/>
                    <a:p>
                      <a:pPr algn="ctr"/>
                      <a:r>
                        <a:rPr lang="en-US" sz="2000" b="1" baseline="0" dirty="0">
                          <a:solidFill>
                            <a:srgbClr val="000099"/>
                          </a:solidFill>
                        </a:rPr>
                        <a:t>Statistical Models?</a:t>
                      </a:r>
                      <a:endParaRPr lang="en-US" sz="2000" b="1" dirty="0">
                        <a:solidFill>
                          <a:srgbClr val="000099"/>
                        </a:solidFill>
                      </a:endParaRPr>
                    </a:p>
                  </a:txBody>
                  <a:tcPr/>
                </a:tc>
                <a:extLst>
                  <a:ext uri="{0D108BD9-81ED-4DB2-BD59-A6C34878D82A}">
                    <a16:rowId xmlns:a16="http://schemas.microsoft.com/office/drawing/2014/main" xmlns="" val="3859353180"/>
                  </a:ext>
                </a:extLst>
              </a:tr>
              <a:tr h="370840">
                <a:tc>
                  <a:txBody>
                    <a:bodyPr/>
                    <a:lstStyle/>
                    <a:p>
                      <a:r>
                        <a:rPr lang="en-US" sz="2000" dirty="0">
                          <a:solidFill>
                            <a:srgbClr val="000099"/>
                          </a:solidFill>
                        </a:rPr>
                        <a:t>Employed Q2 Post-Exit (AEL</a:t>
                      </a:r>
                      <a:r>
                        <a:rPr lang="en-US" sz="2000" baseline="0" dirty="0">
                          <a:solidFill>
                            <a:srgbClr val="000099"/>
                          </a:solidFill>
                        </a:rPr>
                        <a:t> &amp; VR)</a:t>
                      </a:r>
                      <a:endParaRPr lang="en-US" sz="2000" dirty="0">
                        <a:solidFill>
                          <a:srgbClr val="000099"/>
                        </a:solidFill>
                      </a:endParaRPr>
                    </a:p>
                  </a:txBody>
                  <a:tcPr/>
                </a:tc>
                <a:tc>
                  <a:txBody>
                    <a:bodyPr/>
                    <a:lstStyle/>
                    <a:p>
                      <a:pPr algn="ctr"/>
                      <a:r>
                        <a:rPr lang="en-US" sz="2000" dirty="0">
                          <a:solidFill>
                            <a:srgbClr val="000099"/>
                          </a:solidFill>
                        </a:rPr>
                        <a:t>PY18/Fall</a:t>
                      </a:r>
                      <a:r>
                        <a:rPr lang="en-US" sz="2000" baseline="0" dirty="0">
                          <a:solidFill>
                            <a:srgbClr val="000099"/>
                          </a:solidFill>
                        </a:rPr>
                        <a:t> 2019</a:t>
                      </a:r>
                      <a:endParaRPr lang="en-US" sz="2000" dirty="0">
                        <a:solidFill>
                          <a:srgbClr val="000099"/>
                        </a:solidFill>
                      </a:endParaRPr>
                    </a:p>
                  </a:txBody>
                  <a:tcPr/>
                </a:tc>
                <a:tc>
                  <a:txBody>
                    <a:bodyPr/>
                    <a:lstStyle/>
                    <a:p>
                      <a:pPr algn="ctr"/>
                      <a:r>
                        <a:rPr lang="en-US" sz="2000" dirty="0">
                          <a:solidFill>
                            <a:srgbClr val="000099"/>
                          </a:solidFill>
                        </a:rPr>
                        <a:t>PY20/Spring</a:t>
                      </a:r>
                      <a:r>
                        <a:rPr lang="en-US" sz="2000" baseline="0" dirty="0">
                          <a:solidFill>
                            <a:srgbClr val="000099"/>
                          </a:solidFill>
                        </a:rPr>
                        <a:t> 2020</a:t>
                      </a:r>
                      <a:endParaRPr lang="en-US" sz="2000" dirty="0">
                        <a:solidFill>
                          <a:srgbClr val="000099"/>
                        </a:solidFill>
                      </a:endParaRPr>
                    </a:p>
                  </a:txBody>
                  <a:tcPr/>
                </a:tc>
                <a:extLst>
                  <a:ext uri="{0D108BD9-81ED-4DB2-BD59-A6C34878D82A}">
                    <a16:rowId xmlns:a16="http://schemas.microsoft.com/office/drawing/2014/main" xmlns="" val="2274909424"/>
                  </a:ext>
                </a:extLst>
              </a:tr>
              <a:tr h="370840">
                <a:tc>
                  <a:txBody>
                    <a:bodyPr/>
                    <a:lstStyle/>
                    <a:p>
                      <a:r>
                        <a:rPr lang="en-US" sz="2000" dirty="0">
                          <a:solidFill>
                            <a:srgbClr val="000099"/>
                          </a:solidFill>
                        </a:rPr>
                        <a:t>Employed/Enrolled</a:t>
                      </a:r>
                      <a:r>
                        <a:rPr lang="en-US" sz="2000" baseline="0" dirty="0">
                          <a:solidFill>
                            <a:srgbClr val="000099"/>
                          </a:solidFill>
                        </a:rPr>
                        <a:t> Q2 Post-Exit </a:t>
                      </a:r>
                      <a:r>
                        <a:rPr lang="en-US" sz="2000" dirty="0">
                          <a:solidFill>
                            <a:srgbClr val="000099"/>
                          </a:solidFill>
                        </a:rPr>
                        <a:t>(AEL</a:t>
                      </a:r>
                      <a:r>
                        <a:rPr lang="en-US" sz="2000" baseline="0" dirty="0">
                          <a:solidFill>
                            <a:srgbClr val="000099"/>
                          </a:solidFill>
                        </a:rPr>
                        <a:t> &amp; VR)</a:t>
                      </a:r>
                      <a:endParaRPr lang="en-US" sz="2000" dirty="0">
                        <a:solidFill>
                          <a:srgbClr val="000099"/>
                        </a:solidFill>
                      </a:endParaRPr>
                    </a:p>
                  </a:txBody>
                  <a:tcPr/>
                </a:tc>
                <a:tc>
                  <a:txBody>
                    <a:bodyPr/>
                    <a:lstStyle/>
                    <a:p>
                      <a:pPr algn="ctr"/>
                      <a:r>
                        <a:rPr lang="en-US" sz="2000" dirty="0">
                          <a:solidFill>
                            <a:srgbClr val="000099"/>
                          </a:solidFill>
                        </a:rPr>
                        <a:t>PY18/Fall</a:t>
                      </a:r>
                      <a:r>
                        <a:rPr lang="en-US" sz="2000" baseline="0" dirty="0">
                          <a:solidFill>
                            <a:srgbClr val="000099"/>
                          </a:solidFill>
                        </a:rPr>
                        <a:t> 2019</a:t>
                      </a:r>
                      <a:endParaRPr lang="en-US" sz="2000" dirty="0">
                        <a:solidFill>
                          <a:srgbClr val="000099"/>
                        </a:solidFill>
                      </a:endParaRPr>
                    </a:p>
                  </a:txBody>
                  <a:tcPr/>
                </a:tc>
                <a:tc>
                  <a:txBody>
                    <a:bodyPr/>
                    <a:lstStyle/>
                    <a:p>
                      <a:pPr algn="ctr"/>
                      <a:r>
                        <a:rPr lang="en-US" sz="2000" dirty="0">
                          <a:solidFill>
                            <a:srgbClr val="000099"/>
                          </a:solidFill>
                        </a:rPr>
                        <a:t>PY20/Spring</a:t>
                      </a:r>
                      <a:r>
                        <a:rPr lang="en-US" sz="2000" baseline="0" dirty="0">
                          <a:solidFill>
                            <a:srgbClr val="000099"/>
                          </a:solidFill>
                        </a:rPr>
                        <a:t> 2020</a:t>
                      </a:r>
                      <a:endParaRPr lang="en-US" sz="2000" dirty="0">
                        <a:solidFill>
                          <a:srgbClr val="000099"/>
                        </a:solidFill>
                      </a:endParaRPr>
                    </a:p>
                  </a:txBody>
                  <a:tcPr/>
                </a:tc>
                <a:extLst>
                  <a:ext uri="{0D108BD9-81ED-4DB2-BD59-A6C34878D82A}">
                    <a16:rowId xmlns:a16="http://schemas.microsoft.com/office/drawing/2014/main" xmlns="" val="3274651847"/>
                  </a:ext>
                </a:extLst>
              </a:tr>
              <a:tr h="370840">
                <a:tc>
                  <a:txBody>
                    <a:bodyPr/>
                    <a:lstStyle/>
                    <a:p>
                      <a:r>
                        <a:rPr lang="en-US" sz="2000" dirty="0">
                          <a:solidFill>
                            <a:srgbClr val="000099"/>
                          </a:solidFill>
                        </a:rPr>
                        <a:t>Median Earnings Q2 Post-Exit (AEL &amp;</a:t>
                      </a:r>
                      <a:r>
                        <a:rPr lang="en-US" sz="2000" baseline="0" dirty="0">
                          <a:solidFill>
                            <a:srgbClr val="000099"/>
                          </a:solidFill>
                        </a:rPr>
                        <a:t> VR)</a:t>
                      </a:r>
                      <a:endParaRPr lang="en-US" sz="2000" dirty="0">
                        <a:solidFill>
                          <a:srgbClr val="000099"/>
                        </a:solidFill>
                      </a:endParaRPr>
                    </a:p>
                  </a:txBody>
                  <a:tcPr/>
                </a:tc>
                <a:tc>
                  <a:txBody>
                    <a:bodyPr/>
                    <a:lstStyle/>
                    <a:p>
                      <a:pPr algn="ctr"/>
                      <a:r>
                        <a:rPr lang="en-US" sz="2000" dirty="0">
                          <a:solidFill>
                            <a:srgbClr val="000099"/>
                          </a:solidFill>
                        </a:rPr>
                        <a:t>PY18/Fall</a:t>
                      </a:r>
                      <a:r>
                        <a:rPr lang="en-US" sz="2000" baseline="0" dirty="0">
                          <a:solidFill>
                            <a:srgbClr val="000099"/>
                          </a:solidFill>
                        </a:rPr>
                        <a:t> 2019</a:t>
                      </a:r>
                      <a:endParaRPr lang="en-US" sz="2000" dirty="0">
                        <a:solidFill>
                          <a:srgbClr val="000099"/>
                        </a:solidFill>
                      </a:endParaRPr>
                    </a:p>
                  </a:txBody>
                  <a:tcPr/>
                </a:tc>
                <a:tc>
                  <a:txBody>
                    <a:bodyPr/>
                    <a:lstStyle/>
                    <a:p>
                      <a:pPr algn="ctr"/>
                      <a:r>
                        <a:rPr lang="en-US" sz="2000" dirty="0">
                          <a:solidFill>
                            <a:srgbClr val="000099"/>
                          </a:solidFill>
                        </a:rPr>
                        <a:t>PY20/Spring</a:t>
                      </a:r>
                      <a:r>
                        <a:rPr lang="en-US" sz="2000" baseline="0" dirty="0">
                          <a:solidFill>
                            <a:srgbClr val="000099"/>
                          </a:solidFill>
                        </a:rPr>
                        <a:t> 2020</a:t>
                      </a:r>
                      <a:endParaRPr lang="en-US" sz="2000" dirty="0">
                        <a:solidFill>
                          <a:srgbClr val="000099"/>
                        </a:solidFill>
                      </a:endParaRPr>
                    </a:p>
                  </a:txBody>
                  <a:tcPr/>
                </a:tc>
                <a:extLst>
                  <a:ext uri="{0D108BD9-81ED-4DB2-BD59-A6C34878D82A}">
                    <a16:rowId xmlns:a16="http://schemas.microsoft.com/office/drawing/2014/main" xmlns="" val="3568088123"/>
                  </a:ext>
                </a:extLst>
              </a:tr>
              <a:tr h="370840">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2000" dirty="0">
                          <a:solidFill>
                            <a:srgbClr val="000099"/>
                          </a:solidFill>
                        </a:rPr>
                        <a:t>Employed</a:t>
                      </a:r>
                      <a:r>
                        <a:rPr lang="en-US" sz="2000" baseline="0" dirty="0">
                          <a:solidFill>
                            <a:srgbClr val="000099"/>
                          </a:solidFill>
                        </a:rPr>
                        <a:t> Q4 Post-Exit </a:t>
                      </a:r>
                      <a:r>
                        <a:rPr lang="en-US" sz="2000" dirty="0" smtClean="0">
                          <a:solidFill>
                            <a:srgbClr val="000099"/>
                          </a:solidFill>
                        </a:rPr>
                        <a:t>(</a:t>
                      </a:r>
                      <a:r>
                        <a:rPr lang="en-US" sz="2000" dirty="0">
                          <a:solidFill>
                            <a:srgbClr val="000099"/>
                          </a:solidFill>
                        </a:rPr>
                        <a:t>AEL &amp;</a:t>
                      </a:r>
                      <a:r>
                        <a:rPr lang="en-US" sz="2000" baseline="0" dirty="0">
                          <a:solidFill>
                            <a:srgbClr val="000099"/>
                          </a:solidFill>
                        </a:rPr>
                        <a:t> VR)</a:t>
                      </a:r>
                      <a:endParaRPr lang="en-US" sz="2000" dirty="0">
                        <a:solidFill>
                          <a:srgbClr val="000099"/>
                        </a:solidFill>
                      </a:endParaRPr>
                    </a:p>
                  </a:txBody>
                  <a:tcPr/>
                </a:tc>
                <a:tc>
                  <a:txBody>
                    <a:bodyPr/>
                    <a:lstStyle/>
                    <a:p>
                      <a:pPr algn="ctr"/>
                      <a:r>
                        <a:rPr lang="en-US" sz="2000" dirty="0">
                          <a:solidFill>
                            <a:srgbClr val="000099"/>
                          </a:solidFill>
                        </a:rPr>
                        <a:t>PY19/Fall</a:t>
                      </a:r>
                      <a:r>
                        <a:rPr lang="en-US" sz="2000" baseline="0" dirty="0">
                          <a:solidFill>
                            <a:srgbClr val="000099"/>
                          </a:solidFill>
                        </a:rPr>
                        <a:t> 2020</a:t>
                      </a:r>
                      <a:endParaRPr lang="en-US" sz="2000" dirty="0">
                        <a:solidFill>
                          <a:srgbClr val="000099"/>
                        </a:solidFill>
                      </a:endParaRPr>
                    </a:p>
                  </a:txBody>
                  <a:tcPr/>
                </a:tc>
                <a:tc>
                  <a:txBody>
                    <a:bodyPr/>
                    <a:lstStyle/>
                    <a:p>
                      <a:pPr algn="ctr"/>
                      <a:r>
                        <a:rPr lang="en-US" sz="2000" dirty="0">
                          <a:solidFill>
                            <a:srgbClr val="000099"/>
                          </a:solidFill>
                        </a:rPr>
                        <a:t>PY21/Spring</a:t>
                      </a:r>
                      <a:r>
                        <a:rPr lang="en-US" sz="2000" baseline="0" dirty="0">
                          <a:solidFill>
                            <a:srgbClr val="000099"/>
                          </a:solidFill>
                        </a:rPr>
                        <a:t> 2021</a:t>
                      </a:r>
                      <a:endParaRPr lang="en-US" sz="2000" dirty="0">
                        <a:solidFill>
                          <a:srgbClr val="000099"/>
                        </a:solidFill>
                      </a:endParaRPr>
                    </a:p>
                  </a:txBody>
                  <a:tcPr/>
                </a:tc>
                <a:extLst>
                  <a:ext uri="{0D108BD9-81ED-4DB2-BD59-A6C34878D82A}">
                    <a16:rowId xmlns:a16="http://schemas.microsoft.com/office/drawing/2014/main" xmlns="" val="3660614361"/>
                  </a:ext>
                </a:extLst>
              </a:tr>
              <a:tr h="370840">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2000" dirty="0">
                          <a:solidFill>
                            <a:srgbClr val="000099"/>
                          </a:solidFill>
                        </a:rPr>
                        <a:t>Credential</a:t>
                      </a:r>
                      <a:r>
                        <a:rPr lang="en-US" sz="2000" baseline="0" dirty="0">
                          <a:solidFill>
                            <a:srgbClr val="000099"/>
                          </a:solidFill>
                        </a:rPr>
                        <a:t> </a:t>
                      </a:r>
                      <a:r>
                        <a:rPr lang="en-US" sz="2000" baseline="0" dirty="0" smtClean="0">
                          <a:solidFill>
                            <a:srgbClr val="000099"/>
                          </a:solidFill>
                        </a:rPr>
                        <a:t>Rate</a:t>
                      </a:r>
                      <a:r>
                        <a:rPr lang="en-US" sz="2000" dirty="0" smtClean="0">
                          <a:solidFill>
                            <a:srgbClr val="000099"/>
                          </a:solidFill>
                        </a:rPr>
                        <a:t> </a:t>
                      </a:r>
                      <a:r>
                        <a:rPr lang="en-US" sz="2000" dirty="0">
                          <a:solidFill>
                            <a:srgbClr val="000099"/>
                          </a:solidFill>
                        </a:rPr>
                        <a:t>(AEL &amp;</a:t>
                      </a:r>
                      <a:r>
                        <a:rPr lang="en-US" sz="2000" baseline="0" dirty="0">
                          <a:solidFill>
                            <a:srgbClr val="000099"/>
                          </a:solidFill>
                        </a:rPr>
                        <a:t> VR)</a:t>
                      </a:r>
                      <a:endParaRPr lang="en-US" sz="2000" dirty="0">
                        <a:solidFill>
                          <a:srgbClr val="000099"/>
                        </a:solidFill>
                      </a:endParaRPr>
                    </a:p>
                  </a:txBody>
                  <a:tcPr/>
                </a:tc>
                <a:tc>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lang="en-US" sz="2000" dirty="0">
                          <a:solidFill>
                            <a:srgbClr val="000099"/>
                          </a:solidFill>
                        </a:rPr>
                        <a:t>PY19/Fall</a:t>
                      </a:r>
                      <a:r>
                        <a:rPr lang="en-US" sz="2000" baseline="0" dirty="0">
                          <a:solidFill>
                            <a:srgbClr val="000099"/>
                          </a:solidFill>
                        </a:rPr>
                        <a:t> 2020</a:t>
                      </a:r>
                      <a:endParaRPr lang="en-US" sz="2000" dirty="0">
                        <a:solidFill>
                          <a:srgbClr val="000099"/>
                        </a:solidFill>
                      </a:endParaRPr>
                    </a:p>
                  </a:txBody>
                  <a:tcPr/>
                </a:tc>
                <a:tc>
                  <a:txBody>
                    <a:bodyPr/>
                    <a:lstStyle/>
                    <a:p>
                      <a:pPr algn="ctr"/>
                      <a:r>
                        <a:rPr lang="en-US" sz="2000" dirty="0">
                          <a:solidFill>
                            <a:srgbClr val="000099"/>
                          </a:solidFill>
                        </a:rPr>
                        <a:t>PY21/Spring</a:t>
                      </a:r>
                      <a:r>
                        <a:rPr lang="en-US" sz="2000" baseline="0" dirty="0">
                          <a:solidFill>
                            <a:srgbClr val="000099"/>
                          </a:solidFill>
                        </a:rPr>
                        <a:t> 2021</a:t>
                      </a:r>
                      <a:endParaRPr lang="en-US" sz="2000" dirty="0">
                        <a:solidFill>
                          <a:srgbClr val="000099"/>
                        </a:solidFill>
                      </a:endParaRPr>
                    </a:p>
                  </a:txBody>
                  <a:tcPr/>
                </a:tc>
                <a:extLst>
                  <a:ext uri="{0D108BD9-81ED-4DB2-BD59-A6C34878D82A}">
                    <a16:rowId xmlns:a16="http://schemas.microsoft.com/office/drawing/2014/main" xmlns="" val="661354000"/>
                  </a:ext>
                </a:extLst>
              </a:tr>
              <a:tr h="370840">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2000" dirty="0">
                          <a:solidFill>
                            <a:srgbClr val="000099"/>
                          </a:solidFill>
                        </a:rPr>
                        <a:t>Measurable Skills Gain </a:t>
                      </a:r>
                      <a:r>
                        <a:rPr lang="en-US" sz="2000" dirty="0" smtClean="0">
                          <a:solidFill>
                            <a:srgbClr val="000099"/>
                          </a:solidFill>
                        </a:rPr>
                        <a:t>(</a:t>
                      </a:r>
                      <a:r>
                        <a:rPr lang="en-US" sz="2000" dirty="0">
                          <a:solidFill>
                            <a:srgbClr val="000099"/>
                          </a:solidFill>
                        </a:rPr>
                        <a:t>All</a:t>
                      </a:r>
                      <a:r>
                        <a:rPr lang="en-US" sz="2000" baseline="0" dirty="0">
                          <a:solidFill>
                            <a:srgbClr val="000099"/>
                          </a:solidFill>
                        </a:rPr>
                        <a:t>)</a:t>
                      </a:r>
                      <a:endParaRPr lang="en-US" sz="2000" dirty="0">
                        <a:solidFill>
                          <a:srgbClr val="000099"/>
                        </a:solidFill>
                      </a:endParaRPr>
                    </a:p>
                  </a:txBody>
                  <a:tcPr/>
                </a:tc>
                <a:tc>
                  <a:txBody>
                    <a:bodyPr/>
                    <a:lstStyle/>
                    <a:p>
                      <a:pPr algn="ctr"/>
                      <a:r>
                        <a:rPr lang="en-US" sz="2000" dirty="0">
                          <a:solidFill>
                            <a:srgbClr val="FF0000"/>
                          </a:solidFill>
                        </a:rPr>
                        <a:t>PY17</a:t>
                      </a:r>
                      <a:r>
                        <a:rPr lang="en-US" sz="2000" dirty="0">
                          <a:solidFill>
                            <a:srgbClr val="000099"/>
                          </a:solidFill>
                        </a:rPr>
                        <a:t>/Fall 2018</a:t>
                      </a:r>
                    </a:p>
                  </a:txBody>
                  <a:tcPr/>
                </a:tc>
                <a:tc>
                  <a:txBody>
                    <a:bodyPr/>
                    <a:lstStyle/>
                    <a:p>
                      <a:pPr algn="ctr"/>
                      <a:r>
                        <a:rPr lang="en-US" sz="2000" dirty="0">
                          <a:solidFill>
                            <a:srgbClr val="FF0000"/>
                          </a:solidFill>
                        </a:rPr>
                        <a:t>PY19</a:t>
                      </a:r>
                      <a:r>
                        <a:rPr lang="en-US" sz="2000" dirty="0">
                          <a:solidFill>
                            <a:srgbClr val="000099"/>
                          </a:solidFill>
                        </a:rPr>
                        <a:t>/Spring</a:t>
                      </a:r>
                      <a:r>
                        <a:rPr lang="en-US" sz="2000" baseline="0" dirty="0">
                          <a:solidFill>
                            <a:srgbClr val="000099"/>
                          </a:solidFill>
                        </a:rPr>
                        <a:t> 2019</a:t>
                      </a:r>
                      <a:endParaRPr lang="en-US" sz="2000" dirty="0">
                        <a:solidFill>
                          <a:srgbClr val="000099"/>
                        </a:solidFill>
                      </a:endParaRPr>
                    </a:p>
                  </a:txBody>
                  <a:tcPr/>
                </a:tc>
                <a:extLst>
                  <a:ext uri="{0D108BD9-81ED-4DB2-BD59-A6C34878D82A}">
                    <a16:rowId xmlns:a16="http://schemas.microsoft.com/office/drawing/2014/main" xmlns="" val="4099924050"/>
                  </a:ext>
                </a:extLst>
              </a:tr>
              <a:tr h="370840">
                <a:tc>
                  <a:txBody>
                    <a:bodyPr/>
                    <a:lstStyle/>
                    <a:p>
                      <a:r>
                        <a:rPr lang="en-US" sz="2000" dirty="0">
                          <a:solidFill>
                            <a:srgbClr val="000099"/>
                          </a:solidFill>
                        </a:rPr>
                        <a:t>Retention</a:t>
                      </a:r>
                      <a:r>
                        <a:rPr lang="en-US" sz="2000" baseline="0" dirty="0">
                          <a:solidFill>
                            <a:srgbClr val="000099"/>
                          </a:solidFill>
                        </a:rPr>
                        <a:t> with Same Employer </a:t>
                      </a:r>
                      <a:r>
                        <a:rPr lang="en-US" sz="2000" baseline="0" dirty="0" smtClean="0">
                          <a:solidFill>
                            <a:srgbClr val="000099"/>
                          </a:solidFill>
                        </a:rPr>
                        <a:t>(</a:t>
                      </a:r>
                      <a:r>
                        <a:rPr lang="en-US" sz="2000" baseline="0" dirty="0">
                          <a:solidFill>
                            <a:srgbClr val="000099"/>
                          </a:solidFill>
                        </a:rPr>
                        <a:t>All)</a:t>
                      </a:r>
                      <a:endParaRPr lang="en-US" sz="2000" dirty="0">
                        <a:solidFill>
                          <a:srgbClr val="000099"/>
                        </a:solidFill>
                      </a:endParaRPr>
                    </a:p>
                  </a:txBody>
                  <a:tcPr/>
                </a:tc>
                <a:tc>
                  <a:txBody>
                    <a:bodyPr/>
                    <a:lstStyle/>
                    <a:p>
                      <a:pPr algn="ctr"/>
                      <a:r>
                        <a:rPr lang="en-US" sz="2000" dirty="0">
                          <a:solidFill>
                            <a:srgbClr val="000099"/>
                          </a:solidFill>
                        </a:rPr>
                        <a:t>PY19/Fall</a:t>
                      </a:r>
                      <a:r>
                        <a:rPr lang="en-US" sz="2000" baseline="0" dirty="0">
                          <a:solidFill>
                            <a:srgbClr val="000099"/>
                          </a:solidFill>
                        </a:rPr>
                        <a:t> 2020</a:t>
                      </a:r>
                      <a:endParaRPr lang="en-US" sz="2000" dirty="0">
                        <a:solidFill>
                          <a:srgbClr val="000099"/>
                        </a:solidFill>
                      </a:endParaRPr>
                    </a:p>
                  </a:txBody>
                  <a:tcPr/>
                </a:tc>
                <a:tc>
                  <a:txBody>
                    <a:bodyPr/>
                    <a:lstStyle/>
                    <a:p>
                      <a:pPr algn="ctr"/>
                      <a:r>
                        <a:rPr lang="en-US" sz="2000" dirty="0">
                          <a:solidFill>
                            <a:srgbClr val="000099"/>
                          </a:solidFill>
                        </a:rPr>
                        <a:t>PY21/Spring</a:t>
                      </a:r>
                      <a:r>
                        <a:rPr lang="en-US" sz="2000" baseline="0" dirty="0">
                          <a:solidFill>
                            <a:srgbClr val="000099"/>
                          </a:solidFill>
                        </a:rPr>
                        <a:t> 2021</a:t>
                      </a:r>
                      <a:endParaRPr lang="en-US" sz="2000" dirty="0">
                        <a:solidFill>
                          <a:srgbClr val="000099"/>
                        </a:solidFill>
                      </a:endParaRPr>
                    </a:p>
                  </a:txBody>
                  <a:tcPr/>
                </a:tc>
                <a:extLst>
                  <a:ext uri="{0D108BD9-81ED-4DB2-BD59-A6C34878D82A}">
                    <a16:rowId xmlns:a16="http://schemas.microsoft.com/office/drawing/2014/main" xmlns="" val="3064975596"/>
                  </a:ext>
                </a:extLst>
              </a:tr>
              <a:tr h="370840">
                <a:tc>
                  <a:txBody>
                    <a:bodyPr/>
                    <a:lstStyle/>
                    <a:p>
                      <a:r>
                        <a:rPr lang="en-US" sz="2000" dirty="0">
                          <a:solidFill>
                            <a:srgbClr val="000099"/>
                          </a:solidFill>
                        </a:rPr>
                        <a:t>Market Penetration (All)</a:t>
                      </a:r>
                    </a:p>
                  </a:txBody>
                  <a:tcPr/>
                </a:tc>
                <a:tc>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lang="en-US" sz="2000" dirty="0">
                          <a:solidFill>
                            <a:srgbClr val="000099"/>
                          </a:solidFill>
                        </a:rPr>
                        <a:t>PY19/Fall</a:t>
                      </a:r>
                      <a:r>
                        <a:rPr lang="en-US" sz="2000" baseline="0" dirty="0">
                          <a:solidFill>
                            <a:srgbClr val="000099"/>
                          </a:solidFill>
                        </a:rPr>
                        <a:t> 2020</a:t>
                      </a:r>
                      <a:endParaRPr lang="en-US" sz="2000" dirty="0">
                        <a:solidFill>
                          <a:srgbClr val="000099"/>
                        </a:solidFill>
                      </a:endParaRPr>
                    </a:p>
                  </a:txBody>
                  <a:tcPr/>
                </a:tc>
                <a:tc>
                  <a:txBody>
                    <a:bodyPr/>
                    <a:lstStyle/>
                    <a:p>
                      <a:pPr algn="ctr"/>
                      <a:r>
                        <a:rPr lang="en-US" sz="2000" dirty="0">
                          <a:solidFill>
                            <a:srgbClr val="000099"/>
                          </a:solidFill>
                        </a:rPr>
                        <a:t>PY21/Spring</a:t>
                      </a:r>
                      <a:r>
                        <a:rPr lang="en-US" sz="2000" baseline="0" dirty="0">
                          <a:solidFill>
                            <a:srgbClr val="000099"/>
                          </a:solidFill>
                        </a:rPr>
                        <a:t> 2021</a:t>
                      </a:r>
                      <a:endParaRPr lang="en-US" sz="2000" dirty="0">
                        <a:solidFill>
                          <a:srgbClr val="000099"/>
                        </a:solidFill>
                      </a:endParaRPr>
                    </a:p>
                  </a:txBody>
                  <a:tcPr/>
                </a:tc>
                <a:extLst>
                  <a:ext uri="{0D108BD9-81ED-4DB2-BD59-A6C34878D82A}">
                    <a16:rowId xmlns:a16="http://schemas.microsoft.com/office/drawing/2014/main" xmlns="" val="473495734"/>
                  </a:ext>
                </a:extLst>
              </a:tr>
              <a:tr h="370840">
                <a:tc>
                  <a:txBody>
                    <a:bodyPr/>
                    <a:lstStyle/>
                    <a:p>
                      <a:r>
                        <a:rPr lang="en-US" sz="2000" dirty="0">
                          <a:solidFill>
                            <a:srgbClr val="000099"/>
                          </a:solidFill>
                        </a:rPr>
                        <a:t>Repeat</a:t>
                      </a:r>
                      <a:r>
                        <a:rPr lang="en-US" sz="2000" baseline="0" dirty="0">
                          <a:solidFill>
                            <a:srgbClr val="000099"/>
                          </a:solidFill>
                        </a:rPr>
                        <a:t> Business (All)</a:t>
                      </a:r>
                      <a:endParaRPr lang="en-US" sz="2000" dirty="0">
                        <a:solidFill>
                          <a:srgbClr val="000099"/>
                        </a:solidFill>
                      </a:endParaRPr>
                    </a:p>
                  </a:txBody>
                  <a:tcPr/>
                </a:tc>
                <a:tc>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lang="en-US" sz="2000" dirty="0">
                          <a:solidFill>
                            <a:srgbClr val="000099"/>
                          </a:solidFill>
                        </a:rPr>
                        <a:t>PY19/Fall</a:t>
                      </a:r>
                      <a:r>
                        <a:rPr lang="en-US" sz="2000" baseline="0" dirty="0">
                          <a:solidFill>
                            <a:srgbClr val="000099"/>
                          </a:solidFill>
                        </a:rPr>
                        <a:t> 2020</a:t>
                      </a:r>
                      <a:endParaRPr lang="en-US" sz="2000" dirty="0">
                        <a:solidFill>
                          <a:srgbClr val="000099"/>
                        </a:solidFill>
                      </a:endParaRPr>
                    </a:p>
                  </a:txBody>
                  <a:tcPr/>
                </a:tc>
                <a:tc>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lang="en-US" sz="2000" dirty="0">
                          <a:solidFill>
                            <a:srgbClr val="000099"/>
                          </a:solidFill>
                        </a:rPr>
                        <a:t>PY21/Spring</a:t>
                      </a:r>
                      <a:r>
                        <a:rPr lang="en-US" sz="2000" baseline="0" dirty="0">
                          <a:solidFill>
                            <a:srgbClr val="000099"/>
                          </a:solidFill>
                        </a:rPr>
                        <a:t> 2021</a:t>
                      </a:r>
                      <a:endParaRPr lang="en-US" sz="2000" dirty="0">
                        <a:solidFill>
                          <a:srgbClr val="000099"/>
                        </a:solidFill>
                      </a:endParaRPr>
                    </a:p>
                  </a:txBody>
                  <a:tcPr/>
                </a:tc>
                <a:extLst>
                  <a:ext uri="{0D108BD9-81ED-4DB2-BD59-A6C34878D82A}">
                    <a16:rowId xmlns:a16="http://schemas.microsoft.com/office/drawing/2014/main" xmlns="" val="1205946246"/>
                  </a:ext>
                </a:extLst>
              </a:tr>
            </a:tbl>
          </a:graphicData>
        </a:graphic>
      </p:graphicFrame>
      <p:sp>
        <p:nvSpPr>
          <p:cNvPr id="7" name="Rectangle 5"/>
          <p:cNvSpPr>
            <a:spLocks noGrp="1" noChangeArrowheads="1"/>
          </p:cNvSpPr>
          <p:nvPr>
            <p:ph idx="1"/>
          </p:nvPr>
        </p:nvSpPr>
        <p:spPr>
          <a:xfrm>
            <a:off x="803083" y="1427741"/>
            <a:ext cx="8579456" cy="528544"/>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Need 2+ years of Data to develop Models (preferably more)</a:t>
            </a:r>
          </a:p>
          <a:p>
            <a:pPr marL="604133"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Departments Instructed States to not Report on those </a:t>
            </a:r>
            <a:r>
              <a:rPr lang="en-US" sz="2400" dirty="0" smtClean="0">
                <a:solidFill>
                  <a:srgbClr val="000099"/>
                </a:solidFill>
              </a:rPr>
              <a:t>Exited Prior </a:t>
            </a:r>
            <a:r>
              <a:rPr lang="en-US" sz="2400" dirty="0">
                <a:solidFill>
                  <a:srgbClr val="000099"/>
                </a:solidFill>
              </a:rPr>
              <a:t>to 7/1/16 (i.e. no reporting prior to 2016Q3)</a:t>
            </a:r>
          </a:p>
        </p:txBody>
      </p:sp>
    </p:spTree>
    <p:extLst>
      <p:ext uri="{BB962C8B-B14F-4D97-AF65-F5344CB8AC3E}">
        <p14:creationId xmlns:p14="http://schemas.microsoft.com/office/powerpoint/2010/main" val="3446506798"/>
      </p:ext>
    </p:extLst>
  </p:cSld>
  <p:clrMapOvr>
    <a:masterClrMapping/>
  </p:clrMapOvr>
  <p:transition advClick="0"/>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State &amp; Local Accountability</a:t>
            </a:r>
          </a:p>
        </p:txBody>
      </p:sp>
      <p:sp>
        <p:nvSpPr>
          <p:cNvPr id="7172" name="Rectangle 5"/>
          <p:cNvSpPr>
            <a:spLocks noGrp="1" noChangeArrowheads="1"/>
          </p:cNvSpPr>
          <p:nvPr>
            <p:ph idx="1"/>
          </p:nvPr>
        </p:nvSpPr>
        <p:spPr>
          <a:xfrm>
            <a:off x="349847" y="1382461"/>
            <a:ext cx="9243402" cy="4673600"/>
          </a:xfrm>
        </p:spPr>
        <p:txBody>
          <a:bodyPr/>
          <a:lstStyle/>
          <a:p>
            <a:pPr marL="1027026" lvl="1" eaLnBrk="1" hangingPunct="1">
              <a:lnSpc>
                <a:spcPct val="90000"/>
              </a:lnSpc>
              <a:buSzPct val="65000"/>
              <a:buFont typeface="Wingdings" pitchFamily="2" charset="2"/>
              <a:buChar char="l"/>
              <a:defRPr/>
            </a:pPr>
            <a:r>
              <a:rPr lang="en-US" sz="2800" dirty="0">
                <a:solidFill>
                  <a:srgbClr val="000099"/>
                </a:solidFill>
              </a:rPr>
              <a:t>TWIC required new WIOA-based measures to be Reported for PY15/FY16 (just concluded)</a:t>
            </a:r>
          </a:p>
          <a:p>
            <a:pPr marL="1027026" lvl="1" eaLnBrk="1" hangingPunct="1">
              <a:lnSpc>
                <a:spcPct val="90000"/>
              </a:lnSpc>
              <a:buSzPct val="65000"/>
              <a:buFont typeface="Wingdings" pitchFamily="2" charset="2"/>
              <a:buChar char="l"/>
              <a:defRPr/>
            </a:pPr>
            <a:r>
              <a:rPr lang="en-US" sz="2800" dirty="0">
                <a:solidFill>
                  <a:srgbClr val="000099"/>
                </a:solidFill>
              </a:rPr>
              <a:t>Legislature/Governor will require new WIOA-based measures to be Reported for PY17/FY18</a:t>
            </a:r>
          </a:p>
          <a:p>
            <a:pPr marL="1027026" lvl="1" eaLnBrk="1" hangingPunct="1">
              <a:lnSpc>
                <a:spcPct val="90000"/>
              </a:lnSpc>
              <a:buSzPct val="65000"/>
              <a:buFont typeface="Wingdings" pitchFamily="2" charset="2"/>
              <a:buChar char="l"/>
              <a:defRPr/>
            </a:pPr>
            <a:r>
              <a:rPr lang="en-US" sz="2800" dirty="0">
                <a:solidFill>
                  <a:srgbClr val="000099"/>
                </a:solidFill>
              </a:rPr>
              <a:t>TWC is applying WIOA-based measures for Local Boards in PY16/FY17 (i.e. NOW) per DOL guidance</a:t>
            </a:r>
          </a:p>
          <a:p>
            <a:pPr marL="1027026" lvl="1" eaLnBrk="1" hangingPunct="1">
              <a:lnSpc>
                <a:spcPct val="90000"/>
              </a:lnSpc>
              <a:buSzPct val="65000"/>
              <a:buFont typeface="Wingdings" pitchFamily="2" charset="2"/>
              <a:buChar char="l"/>
              <a:defRPr/>
            </a:pPr>
            <a:r>
              <a:rPr lang="en-US" sz="2800" dirty="0">
                <a:solidFill>
                  <a:srgbClr val="000099"/>
                </a:solidFill>
              </a:rPr>
              <a:t>TWC is following OCTAE’s lead in AEL Accountability using only MSG but coupling it with Participants Served</a:t>
            </a:r>
          </a:p>
          <a:p>
            <a:pPr marL="1027026" lvl="1" eaLnBrk="1" hangingPunct="1">
              <a:lnSpc>
                <a:spcPct val="90000"/>
              </a:lnSpc>
              <a:buSzPct val="65000"/>
              <a:buFont typeface="Wingdings" pitchFamily="2" charset="2"/>
              <a:buChar char="l"/>
              <a:defRPr/>
            </a:pPr>
            <a:r>
              <a:rPr lang="en-US" sz="2800" dirty="0">
                <a:solidFill>
                  <a:srgbClr val="000099"/>
                </a:solidFill>
              </a:rPr>
              <a:t>RSA has delayed WIOA reporting for VR reporting to PY17/FY18 (i.e. NEXT YEAR)</a:t>
            </a:r>
          </a:p>
          <a:p>
            <a:pPr marL="1449919" lvl="2" eaLnBrk="1" hangingPunct="1">
              <a:lnSpc>
                <a:spcPct val="90000"/>
              </a:lnSpc>
              <a:buSzPct val="65000"/>
              <a:buFont typeface="Wingdings" pitchFamily="2" charset="2"/>
              <a:buChar char="l"/>
              <a:defRPr/>
            </a:pPr>
            <a:r>
              <a:rPr lang="en-US" sz="2400" dirty="0">
                <a:solidFill>
                  <a:srgbClr val="000099"/>
                </a:solidFill>
              </a:rPr>
              <a:t>System still accountable at State Level for the historic measures for one more year</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68</a:t>
            </a:fld>
            <a:endParaRPr lang="en-US"/>
          </a:p>
        </p:txBody>
      </p:sp>
    </p:spTree>
    <p:extLst>
      <p:ext uri="{BB962C8B-B14F-4D97-AF65-F5344CB8AC3E}">
        <p14:creationId xmlns:p14="http://schemas.microsoft.com/office/powerpoint/2010/main" val="4245253555"/>
      </p:ext>
    </p:extLst>
  </p:cSld>
  <p:clrMapOvr>
    <a:masterClrMapping/>
  </p:clrMapOvr>
  <p:transition advClick="0"/>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Reporting System Changes</a:t>
            </a:r>
          </a:p>
        </p:txBody>
      </p:sp>
      <p:sp>
        <p:nvSpPr>
          <p:cNvPr id="7172" name="Rectangle 5"/>
          <p:cNvSpPr>
            <a:spLocks noGrp="1" noChangeArrowheads="1"/>
          </p:cNvSpPr>
          <p:nvPr>
            <p:ph idx="1"/>
          </p:nvPr>
        </p:nvSpPr>
        <p:spPr>
          <a:xfrm>
            <a:off x="349847" y="1382461"/>
            <a:ext cx="9243402" cy="4673600"/>
          </a:xfrm>
        </p:spPr>
        <p:txBody>
          <a:bodyPr/>
          <a:lstStyle/>
          <a:p>
            <a:pPr marL="1027026" lvl="1" eaLnBrk="1" hangingPunct="1">
              <a:lnSpc>
                <a:spcPct val="90000"/>
              </a:lnSpc>
              <a:buSzPct val="65000"/>
              <a:buFont typeface="Wingdings" pitchFamily="2" charset="2"/>
              <a:buChar char="l"/>
              <a:defRPr/>
            </a:pPr>
            <a:r>
              <a:rPr lang="en-US" sz="2800" dirty="0">
                <a:solidFill>
                  <a:srgbClr val="000099"/>
                </a:solidFill>
              </a:rPr>
              <a:t>Board performance has historically been run thru “TWIST Web Reports”</a:t>
            </a:r>
          </a:p>
          <a:p>
            <a:pPr marL="1449919" lvl="2" eaLnBrk="1" hangingPunct="1">
              <a:lnSpc>
                <a:spcPct val="90000"/>
              </a:lnSpc>
              <a:buSzPct val="65000"/>
              <a:buFont typeface="Wingdings" pitchFamily="2" charset="2"/>
              <a:buChar char="l"/>
              <a:defRPr/>
            </a:pPr>
            <a:r>
              <a:rPr lang="en-US" sz="2300" dirty="0">
                <a:solidFill>
                  <a:srgbClr val="000099"/>
                </a:solidFill>
              </a:rPr>
              <a:t>Reports based on a Common Measures Data Model using the Old Common Measures rules for participation, exit, exclusion</a:t>
            </a:r>
          </a:p>
          <a:p>
            <a:pPr marL="1449919" lvl="2" eaLnBrk="1" hangingPunct="1">
              <a:lnSpc>
                <a:spcPct val="90000"/>
              </a:lnSpc>
              <a:buSzPct val="65000"/>
              <a:buFont typeface="Wingdings" pitchFamily="2" charset="2"/>
              <a:buChar char="l"/>
              <a:defRPr/>
            </a:pPr>
            <a:r>
              <a:rPr lang="en-US" sz="2300" dirty="0">
                <a:solidFill>
                  <a:srgbClr val="000099"/>
                </a:solidFill>
              </a:rPr>
              <a:t>Can’t run WIOA measures using Old Common Measures Data Model</a:t>
            </a:r>
          </a:p>
          <a:p>
            <a:pPr marL="1449919" lvl="2" eaLnBrk="1" hangingPunct="1">
              <a:lnSpc>
                <a:spcPct val="90000"/>
              </a:lnSpc>
              <a:buSzPct val="65000"/>
              <a:buFont typeface="Wingdings" pitchFamily="2" charset="2"/>
              <a:buChar char="l"/>
              <a:defRPr/>
            </a:pPr>
            <a:r>
              <a:rPr lang="en-US" sz="2300" dirty="0">
                <a:solidFill>
                  <a:srgbClr val="000099"/>
                </a:solidFill>
              </a:rPr>
              <a:t>IT Systems can’t run both sets of Performance Data the same Weekend</a:t>
            </a:r>
          </a:p>
          <a:p>
            <a:pPr marL="1933225" lvl="3" eaLnBrk="1" hangingPunct="1">
              <a:lnSpc>
                <a:spcPct val="90000"/>
              </a:lnSpc>
              <a:buSzPct val="65000"/>
              <a:buFont typeface="Wingdings" pitchFamily="2" charset="2"/>
              <a:buChar char="l"/>
              <a:defRPr/>
            </a:pPr>
            <a:r>
              <a:rPr lang="en-US" sz="2000" dirty="0">
                <a:solidFill>
                  <a:srgbClr val="000099"/>
                </a:solidFill>
              </a:rPr>
              <a:t>Plan is to develop a schedule for Running Old vs New each Month</a:t>
            </a:r>
          </a:p>
          <a:p>
            <a:pPr marL="1933225" lvl="3" eaLnBrk="1" hangingPunct="1">
              <a:lnSpc>
                <a:spcPct val="90000"/>
              </a:lnSpc>
              <a:buSzPct val="65000"/>
              <a:buFont typeface="Wingdings" pitchFamily="2" charset="2"/>
              <a:buChar char="l"/>
              <a:defRPr/>
            </a:pPr>
            <a:r>
              <a:rPr lang="en-US" sz="2000" dirty="0">
                <a:solidFill>
                  <a:srgbClr val="000099"/>
                </a:solidFill>
              </a:rPr>
              <a:t>Might run alternating weeks</a:t>
            </a:r>
          </a:p>
          <a:p>
            <a:pPr marL="1933225" lvl="3" eaLnBrk="1" hangingPunct="1">
              <a:lnSpc>
                <a:spcPct val="90000"/>
              </a:lnSpc>
              <a:buSzPct val="65000"/>
              <a:buFont typeface="Wingdings" pitchFamily="2" charset="2"/>
              <a:buChar char="l"/>
              <a:defRPr/>
            </a:pPr>
            <a:r>
              <a:rPr lang="en-US" sz="2000" dirty="0">
                <a:solidFill>
                  <a:srgbClr val="000099"/>
                </a:solidFill>
              </a:rPr>
              <a:t>Might run one of them only once a month</a:t>
            </a:r>
          </a:p>
          <a:p>
            <a:pPr marL="1933225" lvl="3" eaLnBrk="1" hangingPunct="1">
              <a:lnSpc>
                <a:spcPct val="90000"/>
              </a:lnSpc>
              <a:buSzPct val="65000"/>
              <a:buFont typeface="Wingdings" pitchFamily="2" charset="2"/>
              <a:buChar char="l"/>
              <a:defRPr/>
            </a:pPr>
            <a:r>
              <a:rPr lang="en-US" sz="2000" dirty="0">
                <a:solidFill>
                  <a:srgbClr val="000099"/>
                </a:solidFill>
              </a:rPr>
              <a:t>Even during week where one set was not run, the last version of that data will be still be available via reports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69</a:t>
            </a:fld>
            <a:endParaRPr lang="en-US"/>
          </a:p>
        </p:txBody>
      </p:sp>
    </p:spTree>
    <p:extLst>
      <p:ext uri="{BB962C8B-B14F-4D97-AF65-F5344CB8AC3E}">
        <p14:creationId xmlns:p14="http://schemas.microsoft.com/office/powerpoint/2010/main" val="2979629829"/>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8" name="Rectangle 2"/>
          <p:cNvSpPr>
            <a:spLocks noGrp="1" noChangeArrowheads="1"/>
          </p:cNvSpPr>
          <p:nvPr>
            <p:ph type="ctrTitle"/>
          </p:nvPr>
        </p:nvSpPr>
        <p:spPr>
          <a:xfrm>
            <a:off x="866692" y="2106406"/>
            <a:ext cx="8734508" cy="1320800"/>
          </a:xfrm>
        </p:spPr>
        <p:txBody>
          <a:bodyPr/>
          <a:lstStyle/>
          <a:p>
            <a:pPr eaLnBrk="1" hangingPunct="1">
              <a:defRPr/>
            </a:pPr>
            <a:r>
              <a:rPr lang="en-US" b="1" dirty="0">
                <a:solidFill>
                  <a:srgbClr val="000099"/>
                </a:solidFill>
                <a:effectLst>
                  <a:outerShdw blurRad="38100" dist="38100" dir="2700000" algn="tl">
                    <a:srgbClr val="C0C0C0"/>
                  </a:outerShdw>
                </a:effectLst>
              </a:rPr>
              <a:t>WIOA Performance Accountability</a:t>
            </a:r>
            <a:br>
              <a:rPr lang="en-US" b="1" dirty="0">
                <a:solidFill>
                  <a:srgbClr val="000099"/>
                </a:solidFill>
                <a:effectLst>
                  <a:outerShdw blurRad="38100" dist="38100" dir="2700000" algn="tl">
                    <a:srgbClr val="C0C0C0"/>
                  </a:outerShdw>
                </a:effectLst>
              </a:rPr>
            </a:br>
            <a:r>
              <a:rPr lang="en-US" b="1" dirty="0">
                <a:solidFill>
                  <a:srgbClr val="000099"/>
                </a:solidFill>
                <a:effectLst>
                  <a:outerShdw blurRad="38100" dist="38100" dir="2700000" algn="tl">
                    <a:srgbClr val="C0C0C0"/>
                  </a:outerShdw>
                </a:effectLst>
              </a:rPr>
              <a:t>Background</a:t>
            </a:r>
          </a:p>
        </p:txBody>
      </p:sp>
    </p:spTree>
    <p:extLst>
      <p:ext uri="{BB962C8B-B14F-4D97-AF65-F5344CB8AC3E}">
        <p14:creationId xmlns:p14="http://schemas.microsoft.com/office/powerpoint/2010/main" val="136601243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Reporting System Changes</a:t>
            </a:r>
          </a:p>
        </p:txBody>
      </p:sp>
      <p:sp>
        <p:nvSpPr>
          <p:cNvPr id="7172" name="Rectangle 5"/>
          <p:cNvSpPr>
            <a:spLocks noGrp="1" noChangeArrowheads="1"/>
          </p:cNvSpPr>
          <p:nvPr>
            <p:ph idx="1"/>
          </p:nvPr>
        </p:nvSpPr>
        <p:spPr>
          <a:xfrm>
            <a:off x="349847" y="1382461"/>
            <a:ext cx="9243402" cy="4673600"/>
          </a:xfrm>
        </p:spPr>
        <p:txBody>
          <a:bodyPr/>
          <a:lstStyle/>
          <a:p>
            <a:pPr marL="1027026" lvl="1" eaLnBrk="1" hangingPunct="1">
              <a:lnSpc>
                <a:spcPct val="90000"/>
              </a:lnSpc>
              <a:spcBef>
                <a:spcPts val="300"/>
              </a:spcBef>
              <a:buSzPct val="65000"/>
              <a:buFont typeface="Wingdings" pitchFamily="2" charset="2"/>
              <a:buChar char="l"/>
              <a:defRPr/>
            </a:pPr>
            <a:r>
              <a:rPr lang="en-US" sz="2800" dirty="0">
                <a:solidFill>
                  <a:srgbClr val="000099"/>
                </a:solidFill>
              </a:rPr>
              <a:t>AEL Grantees have historically had access to reports thru TEAMS</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These Reports have not been perfectly aligned with federal requirements &amp; are definitely not aligned with WIOA</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TWC plans to modify these reports to match WIOA’s requirements</a:t>
            </a:r>
          </a:p>
          <a:p>
            <a:pPr marL="1933225" lvl="3" eaLnBrk="1" hangingPunct="1">
              <a:lnSpc>
                <a:spcPct val="90000"/>
              </a:lnSpc>
              <a:spcBef>
                <a:spcPts val="300"/>
              </a:spcBef>
              <a:buSzPct val="65000"/>
              <a:buFont typeface="Wingdings" pitchFamily="2" charset="2"/>
              <a:buChar char="l"/>
              <a:defRPr/>
            </a:pPr>
            <a:r>
              <a:rPr lang="en-US" sz="1900" dirty="0">
                <a:solidFill>
                  <a:srgbClr val="000099"/>
                </a:solidFill>
              </a:rPr>
              <a:t>Complicated by different in State &amp; OCTAE implementation timeframes</a:t>
            </a:r>
          </a:p>
          <a:p>
            <a:pPr marL="1933225" lvl="3" eaLnBrk="1" hangingPunct="1">
              <a:lnSpc>
                <a:spcPct val="90000"/>
              </a:lnSpc>
              <a:spcBef>
                <a:spcPts val="300"/>
              </a:spcBef>
              <a:buSzPct val="65000"/>
              <a:buFont typeface="Wingdings" pitchFamily="2" charset="2"/>
              <a:buChar char="l"/>
              <a:defRPr/>
            </a:pPr>
            <a:r>
              <a:rPr lang="en-US" sz="1900" dirty="0">
                <a:solidFill>
                  <a:srgbClr val="000099"/>
                </a:solidFill>
              </a:rPr>
              <a:t>Also complicated by OCTAE’s NRS instructions not fully aligning with the Joint Performance Reporting Specs (maybe)</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Currently using Ad Hoc processing for federal/state reporting</a:t>
            </a:r>
          </a:p>
          <a:p>
            <a:pPr marL="1027026" lvl="1" eaLnBrk="1" hangingPunct="1">
              <a:lnSpc>
                <a:spcPct val="90000"/>
              </a:lnSpc>
              <a:spcBef>
                <a:spcPts val="300"/>
              </a:spcBef>
              <a:buSzPct val="65000"/>
              <a:buFont typeface="Wingdings" pitchFamily="2" charset="2"/>
              <a:buChar char="l"/>
              <a:defRPr/>
            </a:pPr>
            <a:r>
              <a:rPr lang="en-US" sz="2800" dirty="0">
                <a:solidFill>
                  <a:srgbClr val="000099"/>
                </a:solidFill>
              </a:rPr>
              <a:t>VR likely to be a hybrid reporting system for some time</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RSA now moving to quarterly RSA-911 (from annual)</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RSA-911 currently doesn’t have access to wage records, requiring Ad Hoc processing for federal/state reporting</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Will work with VR Management on appropriate reports during interim transition &amp; implementation</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70</a:t>
            </a:fld>
            <a:endParaRPr lang="en-US"/>
          </a:p>
        </p:txBody>
      </p:sp>
    </p:spTree>
    <p:extLst>
      <p:ext uri="{BB962C8B-B14F-4D97-AF65-F5344CB8AC3E}">
        <p14:creationId xmlns:p14="http://schemas.microsoft.com/office/powerpoint/2010/main" val="1084703502"/>
      </p:ext>
    </p:extLst>
  </p:cSld>
  <p:clrMapOvr>
    <a:masterClrMapping/>
  </p:clrMapOvr>
  <p:transition advClick="0"/>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600" dirty="0">
                <a:solidFill>
                  <a:srgbClr val="000099"/>
                </a:solidFill>
              </a:rPr>
              <a:t>Local Board Accountability</a:t>
            </a:r>
          </a:p>
        </p:txBody>
      </p:sp>
      <p:sp>
        <p:nvSpPr>
          <p:cNvPr id="7172" name="Rectangle 5"/>
          <p:cNvSpPr>
            <a:spLocks noGrp="1" noChangeArrowheads="1"/>
          </p:cNvSpPr>
          <p:nvPr>
            <p:ph idx="1"/>
          </p:nvPr>
        </p:nvSpPr>
        <p:spPr>
          <a:xfrm>
            <a:off x="349847" y="1382461"/>
            <a:ext cx="9243402" cy="4673600"/>
          </a:xfrm>
        </p:spPr>
        <p:txBody>
          <a:bodyPr/>
          <a:lstStyle/>
          <a:p>
            <a:pPr marL="1027026" lvl="1" eaLnBrk="1" hangingPunct="1">
              <a:lnSpc>
                <a:spcPct val="90000"/>
              </a:lnSpc>
              <a:spcBef>
                <a:spcPts val="300"/>
              </a:spcBef>
              <a:buSzPct val="65000"/>
              <a:buFont typeface="Wingdings" pitchFamily="2" charset="2"/>
              <a:buChar char="l"/>
              <a:defRPr/>
            </a:pPr>
            <a:r>
              <a:rPr lang="en-US" sz="2800" dirty="0">
                <a:solidFill>
                  <a:srgbClr val="000099"/>
                </a:solidFill>
              </a:rPr>
              <a:t>WIOA Specifies the Measures that must be Contracted</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WIA did as well but TWC had a Waiver</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That Waiver was not Approved for use in WIOA</a:t>
            </a:r>
          </a:p>
          <a:p>
            <a:pPr marL="1027026" lvl="1" eaLnBrk="1" hangingPunct="1">
              <a:lnSpc>
                <a:spcPct val="90000"/>
              </a:lnSpc>
              <a:spcBef>
                <a:spcPts val="300"/>
              </a:spcBef>
              <a:buSzPct val="65000"/>
              <a:buFont typeface="Wingdings" pitchFamily="2" charset="2"/>
              <a:buChar char="l"/>
              <a:defRPr/>
            </a:pPr>
            <a:r>
              <a:rPr lang="en-US" sz="2800" dirty="0">
                <a:solidFill>
                  <a:srgbClr val="000099"/>
                </a:solidFill>
              </a:rPr>
              <a:t>TWC required to contract 11 Siloed Measures this Year</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Adult Employed Q2 Post-Exit</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Adult Employed Q4 Post-Exit</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Adult Median Earnings Q2 Post-Exit</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Adult Credential Rate</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DW Employed Q2 Post-Exit</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DW Employed Q4 Post-Exit</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DW Median Earnings Q2 Post-Exit</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DW Credential Rate</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Youth Employed/Enrolled Q2 Post-Exit</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Youth Employed/Enrolled Q4 Post-Exit</a:t>
            </a:r>
          </a:p>
          <a:p>
            <a:pPr marL="1449919" lvl="2" eaLnBrk="1" hangingPunct="1">
              <a:lnSpc>
                <a:spcPct val="90000"/>
              </a:lnSpc>
              <a:spcBef>
                <a:spcPts val="300"/>
              </a:spcBef>
              <a:buSzPct val="65000"/>
              <a:buFont typeface="Wingdings" pitchFamily="2" charset="2"/>
              <a:buChar char="l"/>
              <a:defRPr/>
            </a:pPr>
            <a:r>
              <a:rPr lang="en-US" sz="2300" dirty="0">
                <a:solidFill>
                  <a:srgbClr val="000099"/>
                </a:solidFill>
              </a:rPr>
              <a:t>Youth Credential Rate</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71</a:t>
            </a:fld>
            <a:endParaRPr lang="en-US"/>
          </a:p>
        </p:txBody>
      </p:sp>
    </p:spTree>
    <p:extLst>
      <p:ext uri="{BB962C8B-B14F-4D97-AF65-F5344CB8AC3E}">
        <p14:creationId xmlns:p14="http://schemas.microsoft.com/office/powerpoint/2010/main" val="434719057"/>
      </p:ext>
    </p:extLst>
  </p:cSld>
  <p:clrMapOvr>
    <a:masterClrMapping/>
  </p:clrMapOvr>
  <p:transition advClick="0"/>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30931" y="284480"/>
            <a:ext cx="7490259" cy="812800"/>
          </a:xfrm>
        </p:spPr>
        <p:txBody>
          <a:bodyPr/>
          <a:lstStyle/>
          <a:p>
            <a:pPr algn="ctr" eaLnBrk="1" hangingPunct="1"/>
            <a:r>
              <a:rPr lang="en-US" sz="3600" dirty="0">
                <a:solidFill>
                  <a:srgbClr val="000099"/>
                </a:solidFill>
              </a:rPr>
              <a:t>Local Board Accountability</a:t>
            </a:r>
            <a:r>
              <a:rPr lang="en-US" sz="2400" dirty="0">
                <a:solidFill>
                  <a:srgbClr val="000099"/>
                </a:solidFill>
              </a:rPr>
              <a:t> (continued)</a:t>
            </a:r>
            <a:endParaRPr lang="en-US" sz="3600" dirty="0">
              <a:solidFill>
                <a:srgbClr val="000099"/>
              </a:solidFill>
            </a:endParaRPr>
          </a:p>
        </p:txBody>
      </p:sp>
      <p:sp>
        <p:nvSpPr>
          <p:cNvPr id="7172" name="Rectangle 5"/>
          <p:cNvSpPr>
            <a:spLocks noGrp="1" noChangeArrowheads="1"/>
          </p:cNvSpPr>
          <p:nvPr>
            <p:ph idx="1"/>
          </p:nvPr>
        </p:nvSpPr>
        <p:spPr>
          <a:xfrm>
            <a:off x="349847" y="1382461"/>
            <a:ext cx="9243402" cy="4673600"/>
          </a:xfrm>
        </p:spPr>
        <p:txBody>
          <a:bodyPr/>
          <a:lstStyle/>
          <a:p>
            <a:pPr marL="1027026" lvl="1" eaLnBrk="1" hangingPunct="1">
              <a:lnSpc>
                <a:spcPct val="90000"/>
              </a:lnSpc>
              <a:buSzPct val="65000"/>
              <a:buFont typeface="Wingdings" pitchFamily="2" charset="2"/>
              <a:buChar char="l"/>
              <a:defRPr/>
            </a:pPr>
            <a:r>
              <a:rPr lang="en-US" sz="2800" dirty="0">
                <a:solidFill>
                  <a:srgbClr val="000099"/>
                </a:solidFill>
              </a:rPr>
              <a:t>TWC strongly Objects to Use of Siloed Measures</a:t>
            </a:r>
          </a:p>
          <a:p>
            <a:pPr marL="1449919" lvl="2" eaLnBrk="1" hangingPunct="1">
              <a:lnSpc>
                <a:spcPct val="90000"/>
              </a:lnSpc>
              <a:buSzPct val="65000"/>
              <a:buFont typeface="Wingdings" pitchFamily="2" charset="2"/>
              <a:buChar char="l"/>
              <a:defRPr/>
            </a:pPr>
            <a:r>
              <a:rPr lang="en-US" sz="2300" dirty="0">
                <a:solidFill>
                  <a:srgbClr val="000099"/>
                </a:solidFill>
              </a:rPr>
              <a:t>Not Aligned with concept of Integration</a:t>
            </a:r>
          </a:p>
          <a:p>
            <a:pPr marL="1027026" lvl="1" eaLnBrk="1" hangingPunct="1">
              <a:lnSpc>
                <a:spcPct val="90000"/>
              </a:lnSpc>
              <a:buSzPct val="65000"/>
              <a:buFont typeface="Wingdings" pitchFamily="2" charset="2"/>
              <a:buChar char="l"/>
              <a:defRPr/>
            </a:pPr>
            <a:r>
              <a:rPr lang="en-US" sz="2800" dirty="0">
                <a:solidFill>
                  <a:srgbClr val="000099"/>
                </a:solidFill>
              </a:rPr>
              <a:t>Boards responsible for more than Adult, DW, &amp; Youth</a:t>
            </a:r>
          </a:p>
          <a:p>
            <a:pPr marL="1027026" lvl="1" eaLnBrk="1" hangingPunct="1">
              <a:lnSpc>
                <a:spcPct val="90000"/>
              </a:lnSpc>
              <a:buSzPct val="65000"/>
              <a:buFont typeface="Wingdings" pitchFamily="2" charset="2"/>
              <a:buChar char="l"/>
              <a:defRPr/>
            </a:pPr>
            <a:r>
              <a:rPr lang="en-US" sz="2800" dirty="0">
                <a:solidFill>
                  <a:srgbClr val="000099"/>
                </a:solidFill>
              </a:rPr>
              <a:t>Contracting siloed measures for each Program would mean contracting 32 measures</a:t>
            </a:r>
          </a:p>
          <a:p>
            <a:pPr marL="1449919" lvl="2" eaLnBrk="1" hangingPunct="1">
              <a:lnSpc>
                <a:spcPct val="90000"/>
              </a:lnSpc>
              <a:buSzPct val="65000"/>
              <a:buFont typeface="Wingdings" pitchFamily="2" charset="2"/>
              <a:buChar char="l"/>
              <a:defRPr/>
            </a:pPr>
            <a:r>
              <a:rPr lang="en-US" sz="2300" dirty="0">
                <a:solidFill>
                  <a:srgbClr val="000099"/>
                </a:solidFill>
              </a:rPr>
              <a:t>3 for WP</a:t>
            </a:r>
          </a:p>
          <a:p>
            <a:pPr marL="1449919" lvl="2" eaLnBrk="1" hangingPunct="1">
              <a:lnSpc>
                <a:spcPct val="90000"/>
              </a:lnSpc>
              <a:buSzPct val="65000"/>
              <a:buFont typeface="Wingdings" pitchFamily="2" charset="2"/>
              <a:buChar char="l"/>
              <a:defRPr/>
            </a:pPr>
            <a:r>
              <a:rPr lang="en-US" sz="2300" dirty="0">
                <a:solidFill>
                  <a:srgbClr val="000099"/>
                </a:solidFill>
              </a:rPr>
              <a:t>3 for WP Veterans</a:t>
            </a:r>
          </a:p>
          <a:p>
            <a:pPr marL="1449919" lvl="2" eaLnBrk="1" hangingPunct="1">
              <a:lnSpc>
                <a:spcPct val="90000"/>
              </a:lnSpc>
              <a:buSzPct val="65000"/>
              <a:buFont typeface="Wingdings" pitchFamily="2" charset="2"/>
              <a:buChar char="l"/>
              <a:defRPr/>
            </a:pPr>
            <a:r>
              <a:rPr lang="en-US" sz="2300" dirty="0">
                <a:solidFill>
                  <a:srgbClr val="000099"/>
                </a:solidFill>
              </a:rPr>
              <a:t>3 for WP Disabled Veterans</a:t>
            </a:r>
          </a:p>
          <a:p>
            <a:pPr marL="1449919" lvl="2" eaLnBrk="1" hangingPunct="1">
              <a:lnSpc>
                <a:spcPct val="90000"/>
              </a:lnSpc>
              <a:buSzPct val="65000"/>
              <a:buFont typeface="Wingdings" pitchFamily="2" charset="2"/>
              <a:buChar char="l"/>
              <a:defRPr/>
            </a:pPr>
            <a:r>
              <a:rPr lang="en-US" sz="2300" dirty="0">
                <a:solidFill>
                  <a:srgbClr val="000099"/>
                </a:solidFill>
              </a:rPr>
              <a:t>4 for SNAP E&amp;T</a:t>
            </a:r>
          </a:p>
          <a:p>
            <a:pPr marL="1449919" lvl="2" eaLnBrk="1" hangingPunct="1">
              <a:lnSpc>
                <a:spcPct val="90000"/>
              </a:lnSpc>
              <a:buSzPct val="65000"/>
              <a:buFont typeface="Wingdings" pitchFamily="2" charset="2"/>
              <a:buChar char="l"/>
              <a:defRPr/>
            </a:pPr>
            <a:r>
              <a:rPr lang="en-US" sz="2300" dirty="0">
                <a:solidFill>
                  <a:srgbClr val="000099"/>
                </a:solidFill>
              </a:rPr>
              <a:t>5 for Choices</a:t>
            </a:r>
          </a:p>
          <a:p>
            <a:pPr marL="1449919" lvl="2" eaLnBrk="1" hangingPunct="1">
              <a:lnSpc>
                <a:spcPct val="90000"/>
              </a:lnSpc>
              <a:buSzPct val="65000"/>
              <a:buFont typeface="Wingdings" pitchFamily="2" charset="2"/>
              <a:buChar char="l"/>
              <a:defRPr/>
            </a:pPr>
            <a:r>
              <a:rPr lang="en-US" sz="2300" dirty="0">
                <a:solidFill>
                  <a:srgbClr val="000099"/>
                </a:solidFill>
              </a:rPr>
              <a:t>2 for REEMS</a:t>
            </a:r>
          </a:p>
          <a:p>
            <a:pPr marL="1449919" lvl="2" eaLnBrk="1" hangingPunct="1">
              <a:lnSpc>
                <a:spcPct val="90000"/>
              </a:lnSpc>
              <a:buSzPct val="65000"/>
              <a:buFont typeface="Wingdings" pitchFamily="2" charset="2"/>
              <a:buChar char="l"/>
              <a:defRPr/>
            </a:pPr>
            <a:r>
              <a:rPr lang="en-US" sz="2300" dirty="0">
                <a:solidFill>
                  <a:srgbClr val="000099"/>
                </a:solidFill>
              </a:rPr>
              <a:t>1 for Child Care</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72</a:t>
            </a:fld>
            <a:endParaRPr lang="en-US"/>
          </a:p>
        </p:txBody>
      </p:sp>
    </p:spTree>
    <p:extLst>
      <p:ext uri="{BB962C8B-B14F-4D97-AF65-F5344CB8AC3E}">
        <p14:creationId xmlns:p14="http://schemas.microsoft.com/office/powerpoint/2010/main" val="1046133055"/>
      </p:ext>
    </p:extLst>
  </p:cSld>
  <p:clrMapOvr>
    <a:masterClrMapping/>
  </p:clrMapOvr>
  <p:transition advClick="0"/>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896176" y="284480"/>
            <a:ext cx="7625013" cy="812800"/>
          </a:xfrm>
        </p:spPr>
        <p:txBody>
          <a:bodyPr/>
          <a:lstStyle/>
          <a:p>
            <a:pPr algn="ctr" eaLnBrk="1" hangingPunct="1"/>
            <a:r>
              <a:rPr lang="en-US" sz="3600" dirty="0">
                <a:solidFill>
                  <a:srgbClr val="000099"/>
                </a:solidFill>
              </a:rPr>
              <a:t>Local Board Accountability</a:t>
            </a:r>
            <a:r>
              <a:rPr lang="en-US" sz="2400" dirty="0">
                <a:solidFill>
                  <a:srgbClr val="000099"/>
                </a:solidFill>
              </a:rPr>
              <a:t> (continued)</a:t>
            </a:r>
            <a:endParaRPr lang="en-US" sz="3600" dirty="0">
              <a:solidFill>
                <a:srgbClr val="000099"/>
              </a:solidFill>
            </a:endParaRPr>
          </a:p>
        </p:txBody>
      </p:sp>
      <p:sp>
        <p:nvSpPr>
          <p:cNvPr id="7172" name="Rectangle 5"/>
          <p:cNvSpPr>
            <a:spLocks noGrp="1" noChangeArrowheads="1"/>
          </p:cNvSpPr>
          <p:nvPr>
            <p:ph idx="1"/>
          </p:nvPr>
        </p:nvSpPr>
        <p:spPr>
          <a:xfrm>
            <a:off x="349847" y="1382461"/>
            <a:ext cx="9243402" cy="4673600"/>
          </a:xfrm>
        </p:spPr>
        <p:txBody>
          <a:bodyPr/>
          <a:lstStyle/>
          <a:p>
            <a:pPr marL="1027026" lvl="1" eaLnBrk="1" hangingPunct="1">
              <a:lnSpc>
                <a:spcPct val="90000"/>
              </a:lnSpc>
              <a:buSzPct val="65000"/>
              <a:buFont typeface="Wingdings" pitchFamily="2" charset="2"/>
              <a:buChar char="l"/>
              <a:defRPr/>
            </a:pPr>
            <a:r>
              <a:rPr lang="en-US" sz="2800" dirty="0">
                <a:solidFill>
                  <a:srgbClr val="000099"/>
                </a:solidFill>
              </a:rPr>
              <a:t>TWC decided to minimize </a:t>
            </a:r>
            <a:r>
              <a:rPr lang="en-US" sz="2800" dirty="0" err="1">
                <a:solidFill>
                  <a:srgbClr val="000099"/>
                </a:solidFill>
              </a:rPr>
              <a:t>siloing</a:t>
            </a:r>
            <a:endParaRPr lang="en-US" sz="2800" dirty="0">
              <a:solidFill>
                <a:srgbClr val="000099"/>
              </a:solidFill>
            </a:endParaRPr>
          </a:p>
          <a:p>
            <a:pPr marL="1449919" lvl="2" eaLnBrk="1" hangingPunct="1">
              <a:lnSpc>
                <a:spcPct val="90000"/>
              </a:lnSpc>
              <a:buSzPct val="65000"/>
              <a:buFont typeface="Wingdings" pitchFamily="2" charset="2"/>
              <a:buChar char="l"/>
              <a:defRPr/>
            </a:pPr>
            <a:r>
              <a:rPr lang="en-US" sz="2300" dirty="0">
                <a:solidFill>
                  <a:srgbClr val="000099"/>
                </a:solidFill>
              </a:rPr>
              <a:t>11 WIOA Mandatory Measures </a:t>
            </a:r>
          </a:p>
          <a:p>
            <a:pPr marL="1449919" lvl="2" eaLnBrk="1" hangingPunct="1">
              <a:lnSpc>
                <a:spcPct val="90000"/>
              </a:lnSpc>
              <a:buSzPct val="65000"/>
              <a:buFont typeface="Wingdings" pitchFamily="2" charset="2"/>
              <a:buChar char="l"/>
              <a:defRPr/>
            </a:pPr>
            <a:r>
              <a:rPr lang="en-US" sz="2300" dirty="0">
                <a:solidFill>
                  <a:srgbClr val="000099"/>
                </a:solidFill>
              </a:rPr>
              <a:t>4 WIOA-based Integrated (all Participant) Measures</a:t>
            </a:r>
          </a:p>
          <a:p>
            <a:pPr marL="1449919" lvl="2" eaLnBrk="1" hangingPunct="1">
              <a:lnSpc>
                <a:spcPct val="90000"/>
              </a:lnSpc>
              <a:buSzPct val="65000"/>
              <a:buFont typeface="Wingdings" pitchFamily="2" charset="2"/>
              <a:buChar char="l"/>
              <a:defRPr/>
            </a:pPr>
            <a:r>
              <a:rPr lang="en-US" sz="2300" dirty="0">
                <a:solidFill>
                  <a:srgbClr val="000099"/>
                </a:solidFill>
              </a:rPr>
              <a:t>2 REEMs </a:t>
            </a:r>
          </a:p>
          <a:p>
            <a:pPr marL="1449919" lvl="2" eaLnBrk="1" hangingPunct="1">
              <a:lnSpc>
                <a:spcPct val="90000"/>
              </a:lnSpc>
              <a:buSzPct val="65000"/>
              <a:buFont typeface="Wingdings" pitchFamily="2" charset="2"/>
              <a:buChar char="l"/>
              <a:defRPr/>
            </a:pPr>
            <a:r>
              <a:rPr lang="en-US" sz="2300" dirty="0">
                <a:solidFill>
                  <a:srgbClr val="000099"/>
                </a:solidFill>
              </a:rPr>
              <a:t>Average # of Children Served per Day - Discretionary Care</a:t>
            </a:r>
          </a:p>
          <a:p>
            <a:pPr marL="1449919" lvl="2" eaLnBrk="1" hangingPunct="1">
              <a:lnSpc>
                <a:spcPct val="90000"/>
              </a:lnSpc>
              <a:buSzPct val="65000"/>
              <a:buFont typeface="Wingdings" pitchFamily="2" charset="2"/>
              <a:buChar char="l"/>
              <a:defRPr/>
            </a:pPr>
            <a:r>
              <a:rPr lang="en-US" sz="2300" dirty="0">
                <a:solidFill>
                  <a:srgbClr val="000099"/>
                </a:solidFill>
              </a:rPr>
              <a:t>Choices Full Work Rate</a:t>
            </a:r>
          </a:p>
          <a:p>
            <a:pPr marL="1027026" lvl="1" eaLnBrk="1" hangingPunct="1">
              <a:lnSpc>
                <a:spcPct val="90000"/>
              </a:lnSpc>
              <a:buSzPct val="65000"/>
              <a:buFont typeface="Wingdings" pitchFamily="2" charset="2"/>
              <a:buChar char="l"/>
              <a:defRPr/>
            </a:pPr>
            <a:r>
              <a:rPr lang="en-US" sz="2800" dirty="0">
                <a:solidFill>
                  <a:srgbClr val="000099"/>
                </a:solidFill>
              </a:rPr>
              <a:t>Long Range Goal is to find a way to automatically Coenroll all Participants into Adult, DW, or Youth</a:t>
            </a:r>
          </a:p>
          <a:p>
            <a:pPr marL="1027026" lvl="1" eaLnBrk="1" hangingPunct="1">
              <a:lnSpc>
                <a:spcPct val="90000"/>
              </a:lnSpc>
              <a:buSzPct val="65000"/>
              <a:buFont typeface="Wingdings" pitchFamily="2" charset="2"/>
              <a:buChar char="l"/>
              <a:defRPr/>
            </a:pPr>
            <a:r>
              <a:rPr lang="en-US" sz="2800" dirty="0">
                <a:solidFill>
                  <a:srgbClr val="000099"/>
                </a:solidFill>
              </a:rPr>
              <a:t>Some Challenges Exist</a:t>
            </a:r>
          </a:p>
          <a:p>
            <a:pPr marL="1449919" lvl="2" eaLnBrk="1" hangingPunct="1">
              <a:lnSpc>
                <a:spcPct val="90000"/>
              </a:lnSpc>
              <a:buSzPct val="65000"/>
              <a:buFont typeface="Wingdings" pitchFamily="2" charset="2"/>
              <a:buChar char="l"/>
              <a:defRPr/>
            </a:pPr>
            <a:r>
              <a:rPr lang="en-US" sz="2300" dirty="0">
                <a:solidFill>
                  <a:srgbClr val="000099"/>
                </a:solidFill>
              </a:rPr>
              <a:t>Have to address Male Selective Service Requirement</a:t>
            </a:r>
          </a:p>
          <a:p>
            <a:pPr marL="1449919" lvl="2" eaLnBrk="1" hangingPunct="1">
              <a:lnSpc>
                <a:spcPct val="90000"/>
              </a:lnSpc>
              <a:buSzPct val="65000"/>
              <a:buFont typeface="Wingdings" pitchFamily="2" charset="2"/>
              <a:buChar char="l"/>
              <a:defRPr/>
            </a:pPr>
            <a:r>
              <a:rPr lang="en-US" sz="2300" dirty="0">
                <a:solidFill>
                  <a:srgbClr val="000099"/>
                </a:solidFill>
              </a:rPr>
              <a:t>Can’t automatically Coenroll if Statistical Adjustment Model doesn’t sufficiently account for </a:t>
            </a:r>
            <a:r>
              <a:rPr lang="en-US" sz="2300" dirty="0" err="1">
                <a:solidFill>
                  <a:srgbClr val="000099"/>
                </a:solidFill>
              </a:rPr>
              <a:t>casemix</a:t>
            </a:r>
            <a:r>
              <a:rPr lang="en-US" sz="2300" dirty="0">
                <a:solidFill>
                  <a:srgbClr val="000099"/>
                </a:solidFill>
              </a:rPr>
              <a:t> changes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73</a:t>
            </a:fld>
            <a:endParaRPr lang="en-US"/>
          </a:p>
        </p:txBody>
      </p:sp>
    </p:spTree>
    <p:extLst>
      <p:ext uri="{BB962C8B-B14F-4D97-AF65-F5344CB8AC3E}">
        <p14:creationId xmlns:p14="http://schemas.microsoft.com/office/powerpoint/2010/main" val="3029271660"/>
      </p:ext>
    </p:extLst>
  </p:cSld>
  <p:clrMapOvr>
    <a:masterClrMapping/>
  </p:clrMapOvr>
  <p:transition advClick="0"/>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Review of Topics</a:t>
            </a:r>
          </a:p>
        </p:txBody>
      </p:sp>
      <p:sp>
        <p:nvSpPr>
          <p:cNvPr id="7172" name="Rectangle 5"/>
          <p:cNvSpPr>
            <a:spLocks noGrp="1" noChangeArrowheads="1"/>
          </p:cNvSpPr>
          <p:nvPr>
            <p:ph idx="1"/>
          </p:nvPr>
        </p:nvSpPr>
        <p:spPr>
          <a:xfrm>
            <a:off x="811104" y="1302727"/>
            <a:ext cx="8579456" cy="4673600"/>
          </a:xfrm>
        </p:spPr>
        <p:txBody>
          <a:bodyPr/>
          <a:lstStyle/>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WIOA Performance Accountability Background</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Performance Accountability Constructs</a:t>
            </a:r>
          </a:p>
          <a:p>
            <a:pPr marL="1027025" lvl="1" eaLnBrk="1" hangingPunct="1">
              <a:lnSpc>
                <a:spcPct val="90000"/>
              </a:lnSpc>
              <a:spcBef>
                <a:spcPts val="200"/>
              </a:spcBef>
              <a:spcAft>
                <a:spcPts val="200"/>
              </a:spcAft>
              <a:buSzPct val="65000"/>
              <a:buFont typeface="Wingdings" pitchFamily="2" charset="2"/>
              <a:buChar char="l"/>
              <a:defRPr/>
            </a:pPr>
            <a:r>
              <a:rPr lang="en-US" sz="2000" dirty="0">
                <a:solidFill>
                  <a:srgbClr val="000099"/>
                </a:solidFill>
              </a:rPr>
              <a:t>Participant / Exit / Exclusions</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Introduction to the New Common Measures</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Employment/Earnings Outcomes</a:t>
            </a:r>
          </a:p>
          <a:p>
            <a:pPr marL="1027025" lvl="1" eaLnBrk="1" hangingPunct="1">
              <a:lnSpc>
                <a:spcPct val="90000"/>
              </a:lnSpc>
              <a:spcBef>
                <a:spcPts val="200"/>
              </a:spcBef>
              <a:spcAft>
                <a:spcPts val="200"/>
              </a:spcAft>
              <a:buSzPct val="65000"/>
              <a:buFont typeface="Wingdings" pitchFamily="2" charset="2"/>
              <a:buChar char="l"/>
              <a:defRPr/>
            </a:pPr>
            <a:r>
              <a:rPr lang="en-US" sz="2000" dirty="0">
                <a:solidFill>
                  <a:srgbClr val="000099"/>
                </a:solidFill>
              </a:rPr>
              <a:t>Definitions / Calculations</a:t>
            </a:r>
          </a:p>
          <a:p>
            <a:pPr marL="1027025" lvl="1" eaLnBrk="1" hangingPunct="1">
              <a:lnSpc>
                <a:spcPct val="90000"/>
              </a:lnSpc>
              <a:spcBef>
                <a:spcPts val="200"/>
              </a:spcBef>
              <a:spcAft>
                <a:spcPts val="200"/>
              </a:spcAft>
              <a:buSzPct val="65000"/>
              <a:buFont typeface="Wingdings" pitchFamily="2" charset="2"/>
              <a:buChar char="l"/>
              <a:defRPr/>
            </a:pPr>
            <a:r>
              <a:rPr lang="en-US" sz="2000" dirty="0">
                <a:solidFill>
                  <a:srgbClr val="000099"/>
                </a:solidFill>
              </a:rPr>
              <a:t>Comparison of Old &amp; New Data</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Education Outcomes</a:t>
            </a:r>
          </a:p>
          <a:p>
            <a:pPr marL="1027025" lvl="1" eaLnBrk="1" hangingPunct="1">
              <a:lnSpc>
                <a:spcPct val="90000"/>
              </a:lnSpc>
              <a:spcBef>
                <a:spcPts val="200"/>
              </a:spcBef>
              <a:spcAft>
                <a:spcPts val="200"/>
              </a:spcAft>
              <a:buSzPct val="65000"/>
              <a:buFont typeface="Wingdings" pitchFamily="2" charset="2"/>
              <a:buChar char="l"/>
              <a:defRPr/>
            </a:pPr>
            <a:r>
              <a:rPr lang="en-US" sz="2000" dirty="0">
                <a:solidFill>
                  <a:srgbClr val="000099"/>
                </a:solidFill>
              </a:rPr>
              <a:t>Definitions / Calculations</a:t>
            </a:r>
          </a:p>
          <a:p>
            <a:pPr marL="1027025" lvl="1" eaLnBrk="1" hangingPunct="1">
              <a:lnSpc>
                <a:spcPct val="90000"/>
              </a:lnSpc>
              <a:spcBef>
                <a:spcPts val="200"/>
              </a:spcBef>
              <a:spcAft>
                <a:spcPts val="200"/>
              </a:spcAft>
              <a:buSzPct val="65000"/>
              <a:buFont typeface="Wingdings" pitchFamily="2" charset="2"/>
              <a:buChar char="l"/>
              <a:defRPr/>
            </a:pPr>
            <a:r>
              <a:rPr lang="en-US" sz="2000" dirty="0">
                <a:solidFill>
                  <a:srgbClr val="000099"/>
                </a:solidFill>
              </a:rPr>
              <a:t>Comparison of Old &amp; New Data</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Effectiveness Serving Employers</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Data is the Key</a:t>
            </a:r>
          </a:p>
          <a:p>
            <a:pPr marL="1027025" lvl="1" eaLnBrk="1" hangingPunct="1">
              <a:lnSpc>
                <a:spcPct val="90000"/>
              </a:lnSpc>
              <a:spcBef>
                <a:spcPts val="200"/>
              </a:spcBef>
              <a:spcAft>
                <a:spcPts val="200"/>
              </a:spcAft>
              <a:buSzPct val="65000"/>
              <a:buFont typeface="Wingdings" pitchFamily="2" charset="2"/>
              <a:buChar char="l"/>
              <a:defRPr/>
            </a:pPr>
            <a:r>
              <a:rPr lang="en-US" sz="2000" dirty="0">
                <a:solidFill>
                  <a:srgbClr val="000099"/>
                </a:solidFill>
              </a:rPr>
              <a:t>Required Data &amp; Allowable Data Sources</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Target-Setting &amp; Statistical Modeling</a:t>
            </a:r>
          </a:p>
          <a:p>
            <a:pPr marL="604133" eaLnBrk="1" hangingPunct="1">
              <a:lnSpc>
                <a:spcPct val="90000"/>
              </a:lnSpc>
              <a:spcBef>
                <a:spcPts val="200"/>
              </a:spcBef>
              <a:spcAft>
                <a:spcPts val="200"/>
              </a:spcAft>
              <a:buSzPct val="65000"/>
              <a:buFont typeface="Wingdings" pitchFamily="2" charset="2"/>
              <a:buChar char="l"/>
              <a:defRPr/>
            </a:pPr>
            <a:r>
              <a:rPr lang="en-US" sz="2400" dirty="0">
                <a:solidFill>
                  <a:srgbClr val="000099"/>
                </a:solidFill>
              </a:rPr>
              <a:t>Implementation</a:t>
            </a:r>
          </a:p>
          <a:p>
            <a:pPr marL="604133" eaLnBrk="1" hangingPunct="1">
              <a:lnSpc>
                <a:spcPct val="90000"/>
              </a:lnSpc>
              <a:spcBef>
                <a:spcPts val="300"/>
              </a:spcBef>
              <a:spcAft>
                <a:spcPts val="300"/>
              </a:spcAft>
              <a:buSzPct val="65000"/>
              <a:buFont typeface="Wingdings" pitchFamily="2" charset="2"/>
              <a:buChar char="l"/>
              <a:defRPr/>
            </a:pPr>
            <a:endParaRPr lang="en-US" sz="2800" dirty="0">
              <a:solidFill>
                <a:srgbClr val="000099"/>
              </a:solidFill>
            </a:endParaRPr>
          </a:p>
          <a:p>
            <a:pPr marL="604133" eaLnBrk="1" hangingPunct="1">
              <a:lnSpc>
                <a:spcPct val="90000"/>
              </a:lnSpc>
              <a:spcBef>
                <a:spcPts val="300"/>
              </a:spcBef>
              <a:spcAft>
                <a:spcPts val="300"/>
              </a:spcAft>
              <a:buSzPct val="65000"/>
              <a:buFont typeface="Wingdings" pitchFamily="2" charset="2"/>
              <a:buChar char="l"/>
              <a:defRPr/>
            </a:pPr>
            <a:endParaRPr lang="en-US" sz="2800" dirty="0">
              <a:solidFill>
                <a:srgbClr val="000099"/>
              </a:solidFill>
            </a:endParaRPr>
          </a:p>
          <a:p>
            <a:pPr marL="241653" indent="0" eaLnBrk="1" hangingPunct="1">
              <a:lnSpc>
                <a:spcPct val="90000"/>
              </a:lnSpc>
              <a:spcBef>
                <a:spcPts val="300"/>
              </a:spcBef>
              <a:spcAft>
                <a:spcPts val="300"/>
              </a:spcAft>
              <a:buSzPct val="65000"/>
              <a:buNone/>
              <a:defRPr/>
            </a:pPr>
            <a:endParaRPr lang="en-US" sz="2800"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74</a:t>
            </a:fld>
            <a:endParaRPr lang="en-US"/>
          </a:p>
        </p:txBody>
      </p:sp>
    </p:spTree>
    <p:extLst>
      <p:ext uri="{BB962C8B-B14F-4D97-AF65-F5344CB8AC3E}">
        <p14:creationId xmlns:p14="http://schemas.microsoft.com/office/powerpoint/2010/main" val="2790662775"/>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40130" y="284480"/>
            <a:ext cx="8481060" cy="812800"/>
          </a:xfrm>
        </p:spPr>
        <p:txBody>
          <a:bodyPr/>
          <a:lstStyle/>
          <a:p>
            <a:pPr algn="ctr" eaLnBrk="1" hangingPunct="1"/>
            <a:r>
              <a:rPr lang="en-US" sz="3800" dirty="0">
                <a:solidFill>
                  <a:srgbClr val="000099"/>
                </a:solidFill>
              </a:rPr>
              <a:t>WIOA </a:t>
            </a:r>
          </a:p>
        </p:txBody>
      </p:sp>
      <p:sp>
        <p:nvSpPr>
          <p:cNvPr id="7172" name="Rectangle 5"/>
          <p:cNvSpPr>
            <a:spLocks noGrp="1" noChangeArrowheads="1"/>
          </p:cNvSpPr>
          <p:nvPr>
            <p:ph idx="1"/>
          </p:nvPr>
        </p:nvSpPr>
        <p:spPr>
          <a:xfrm>
            <a:off x="811170" y="1313519"/>
            <a:ext cx="8651019" cy="4673600"/>
          </a:xfrm>
        </p:spPr>
        <p:txBody>
          <a:bodyPr/>
          <a:lstStyle/>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WIOA Signed into law July 2014</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WIOA Replaces Workforce Investment Act &amp; Includes 6 Programs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Title I Adult, Dislocated Worker, Youth (Adult, DW, Youth)</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Title II Adult Education &amp; Family Literacy (AEL)</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Title III Wagner-Peyser (WP)</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Title IV Vocational Rehabilitation (VR)</a:t>
            </a:r>
          </a:p>
          <a:p>
            <a:pPr marL="604133" eaLnBrk="1" hangingPunct="1">
              <a:lnSpc>
                <a:spcPct val="90000"/>
              </a:lnSpc>
              <a:spcBef>
                <a:spcPts val="300"/>
              </a:spcBef>
              <a:spcAft>
                <a:spcPts val="0"/>
              </a:spcAft>
              <a:buSzPct val="65000"/>
              <a:buFont typeface="Wingdings" pitchFamily="2" charset="2"/>
              <a:buChar char="l"/>
              <a:defRPr/>
            </a:pPr>
            <a:r>
              <a:rPr lang="en-US" sz="2800" b="1" dirty="0">
                <a:solidFill>
                  <a:srgbClr val="000099"/>
                </a:solidFill>
              </a:rPr>
              <a:t>Common Performance Accountability &amp; Reporting</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§116(a) establishes “performance accountability measures that apply across the core programs to assess the effectiveness of States &amp; local areas . . . in achieving positive outcomes for individuals served by those programs”</a:t>
            </a:r>
          </a:p>
          <a:p>
            <a:pPr marL="604133" eaLnBrk="1" hangingPunct="1">
              <a:lnSpc>
                <a:spcPct val="90000"/>
              </a:lnSpc>
              <a:spcBef>
                <a:spcPts val="300"/>
              </a:spcBef>
              <a:spcAft>
                <a:spcPts val="0"/>
              </a:spcAft>
              <a:buSzPct val="65000"/>
              <a:buFont typeface="Wingdings" pitchFamily="2" charset="2"/>
              <a:buChar char="l"/>
              <a:defRPr/>
            </a:pPr>
            <a:r>
              <a:rPr lang="en-US" sz="2800" dirty="0">
                <a:solidFill>
                  <a:srgbClr val="000099"/>
                </a:solidFill>
              </a:rPr>
              <a:t>Other Federal Programs Impacted by WIOA</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SNAP E&amp;T now requires use of WIOA-</a:t>
            </a:r>
            <a:r>
              <a:rPr lang="en-US" sz="2400" dirty="0" err="1">
                <a:solidFill>
                  <a:srgbClr val="000099"/>
                </a:solidFill>
              </a:rPr>
              <a:t>esque</a:t>
            </a:r>
            <a:r>
              <a:rPr lang="en-US" sz="2400" dirty="0">
                <a:solidFill>
                  <a:srgbClr val="000099"/>
                </a:solidFill>
              </a:rPr>
              <a:t> measures</a:t>
            </a:r>
          </a:p>
          <a:p>
            <a:pPr marL="1027025" lvl="1" eaLnBrk="1" hangingPunct="1">
              <a:lnSpc>
                <a:spcPct val="90000"/>
              </a:lnSpc>
              <a:spcBef>
                <a:spcPts val="300"/>
              </a:spcBef>
              <a:spcAft>
                <a:spcPts val="0"/>
              </a:spcAft>
              <a:buSzPct val="65000"/>
              <a:buFont typeface="Wingdings" pitchFamily="2" charset="2"/>
              <a:buChar char="l"/>
              <a:defRPr/>
            </a:pPr>
            <a:r>
              <a:rPr lang="en-US" sz="2400" dirty="0">
                <a:solidFill>
                  <a:srgbClr val="000099"/>
                </a:solidFill>
              </a:rPr>
              <a:t>Draft TANF Bills proposing WIOA or WIOA-</a:t>
            </a:r>
            <a:r>
              <a:rPr lang="en-US" sz="2400" dirty="0" err="1">
                <a:solidFill>
                  <a:srgbClr val="000099"/>
                </a:solidFill>
              </a:rPr>
              <a:t>esque</a:t>
            </a:r>
            <a:r>
              <a:rPr lang="en-US" sz="2400" dirty="0">
                <a:solidFill>
                  <a:srgbClr val="000099"/>
                </a:solidFill>
              </a:rPr>
              <a:t> measures</a:t>
            </a: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8</a:t>
            </a:fld>
            <a:endParaRPr lang="en-US"/>
          </a:p>
        </p:txBody>
      </p:sp>
    </p:spTree>
    <p:extLst>
      <p:ext uri="{BB962C8B-B14F-4D97-AF65-F5344CB8AC3E}">
        <p14:creationId xmlns:p14="http://schemas.microsoft.com/office/powerpoint/2010/main" val="3671426040"/>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040556" y="284480"/>
            <a:ext cx="7480634" cy="812800"/>
          </a:xfrm>
        </p:spPr>
        <p:txBody>
          <a:bodyPr/>
          <a:lstStyle/>
          <a:p>
            <a:pPr algn="ctr" eaLnBrk="1" hangingPunct="1"/>
            <a:r>
              <a:rPr lang="en-US" sz="3800" dirty="0">
                <a:solidFill>
                  <a:srgbClr val="000099"/>
                </a:solidFill>
              </a:rPr>
              <a:t>Where We Are: WIOA Regulations</a:t>
            </a:r>
          </a:p>
        </p:txBody>
      </p:sp>
      <p:sp>
        <p:nvSpPr>
          <p:cNvPr id="7172" name="Rectangle 5"/>
          <p:cNvSpPr>
            <a:spLocks noGrp="1" noChangeArrowheads="1"/>
          </p:cNvSpPr>
          <p:nvPr>
            <p:ph idx="1"/>
          </p:nvPr>
        </p:nvSpPr>
        <p:spPr>
          <a:xfrm>
            <a:off x="777711" y="1396506"/>
            <a:ext cx="8651019" cy="4673600"/>
          </a:xfrm>
        </p:spPr>
        <p:txBody>
          <a:bodyPr/>
          <a:lstStyle/>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WIOA Required Draft Regulations by April 2015</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DOL &amp; ED timely published 2,400+ pages of proposed regulations for 60 Day Comment Period</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Nearly 2,900 sets of comments submitted</a:t>
            </a:r>
          </a:p>
          <a:p>
            <a:pPr marL="604133" eaLnBrk="1" hangingPunct="1">
              <a:lnSpc>
                <a:spcPct val="90000"/>
              </a:lnSpc>
              <a:spcBef>
                <a:spcPts val="300"/>
              </a:spcBef>
              <a:spcAft>
                <a:spcPts val="300"/>
              </a:spcAft>
              <a:buSzPct val="65000"/>
              <a:buFont typeface="Wingdings" pitchFamily="2" charset="2"/>
              <a:buChar char="l"/>
              <a:defRPr/>
            </a:pPr>
            <a:r>
              <a:rPr lang="en-US" sz="2800" dirty="0">
                <a:solidFill>
                  <a:srgbClr val="000099"/>
                </a:solidFill>
              </a:rPr>
              <a:t>Final Regulations Issued Required January 2016, but not issued until June 2016</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Final Package 4,100 pages in length</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Preamble</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Estimated Impact/Cost</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Comments &amp; Responses</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Regulations</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298 pages on Performance Accountability</a:t>
            </a:r>
          </a:p>
          <a:p>
            <a:pPr marL="1027025" lvl="1" eaLnBrk="1" hangingPunct="1">
              <a:lnSpc>
                <a:spcPct val="90000"/>
              </a:lnSpc>
              <a:spcBef>
                <a:spcPts val="300"/>
              </a:spcBef>
              <a:spcAft>
                <a:spcPts val="300"/>
              </a:spcAft>
              <a:buSzPct val="65000"/>
              <a:buFont typeface="Wingdings" pitchFamily="2" charset="2"/>
              <a:buChar char="l"/>
              <a:defRPr/>
            </a:pPr>
            <a:r>
              <a:rPr lang="en-US" sz="2400" dirty="0">
                <a:solidFill>
                  <a:srgbClr val="000099"/>
                </a:solidFill>
              </a:rPr>
              <a:t>Complete/Final?</a:t>
            </a:r>
          </a:p>
          <a:p>
            <a:pPr marL="1449918" lvl="2" eaLnBrk="1" hangingPunct="1">
              <a:lnSpc>
                <a:spcPct val="90000"/>
              </a:lnSpc>
              <a:spcBef>
                <a:spcPts val="300"/>
              </a:spcBef>
              <a:spcAft>
                <a:spcPts val="300"/>
              </a:spcAft>
              <a:buSzPct val="65000"/>
              <a:buFont typeface="Wingdings" pitchFamily="2" charset="2"/>
              <a:buChar char="l"/>
              <a:defRPr/>
            </a:pPr>
            <a:r>
              <a:rPr lang="en-US" sz="2000" dirty="0">
                <a:solidFill>
                  <a:srgbClr val="000099"/>
                </a:solidFill>
              </a:rPr>
              <a:t>Numerous holes to be filled by “Further Guidance”</a:t>
            </a:r>
            <a:endParaRPr lang="en-US" sz="2800" dirty="0">
              <a:solidFill>
                <a:srgbClr val="000099"/>
              </a:solidFill>
            </a:endParaRPr>
          </a:p>
        </p:txBody>
      </p:sp>
      <p:sp>
        <p:nvSpPr>
          <p:cNvPr id="6" name="Slide Number Placeholder 5"/>
          <p:cNvSpPr>
            <a:spLocks noGrp="1"/>
          </p:cNvSpPr>
          <p:nvPr>
            <p:ph type="sldNum" sz="quarter" idx="12"/>
          </p:nvPr>
        </p:nvSpPr>
        <p:spPr/>
        <p:txBody>
          <a:bodyPr/>
          <a:lstStyle/>
          <a:p>
            <a:pPr>
              <a:defRPr/>
            </a:pPr>
            <a:fld id="{AA001234-DE2B-4556-890D-1DA0E8BF0FBE}" type="slidenum">
              <a:rPr lang="en-US"/>
              <a:pPr>
                <a:defRPr/>
              </a:pPr>
              <a:t>9</a:t>
            </a:fld>
            <a:endParaRPr lang="en-US"/>
          </a:p>
        </p:txBody>
      </p:sp>
    </p:spTree>
    <p:extLst>
      <p:ext uri="{BB962C8B-B14F-4D97-AF65-F5344CB8AC3E}">
        <p14:creationId xmlns:p14="http://schemas.microsoft.com/office/powerpoint/2010/main" val="4262701745"/>
      </p:ext>
    </p:extLst>
  </p:cSld>
  <p:clrMapOvr>
    <a:masterClrMapping/>
  </p:clrMapOvr>
  <p:transition advClick="0"/>
</p:sld>
</file>

<file path=ppt/theme/theme1.xml><?xml version="1.0" encoding="utf-8"?>
<a:theme xmlns:a="http://schemas.openxmlformats.org/drawingml/2006/main" name="1_Bright &amp; Airy">
  <a:themeElements>
    <a:clrScheme name="1_Bright &amp; Airy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1_Bright &amp; Air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315" tIns="45158" rIns="90315" bIns="45158"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0315" tIns="45158" rIns="90315" bIns="45158"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1_Bright &amp; Airy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1_Bright &amp; Airy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1_Bright &amp; Airy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1_Bright &amp; Airy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lt Texa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209952</TotalTime>
  <Words>11204</Words>
  <Application>Microsoft Office PowerPoint</Application>
  <PresentationFormat>Custom</PresentationFormat>
  <Paragraphs>1283</Paragraphs>
  <Slides>74</Slides>
  <Notes>74</Notes>
  <HiddenSlides>0</HiddenSlides>
  <MMClips>0</MMClips>
  <ScaleCrop>false</ScaleCrop>
  <HeadingPairs>
    <vt:vector size="8" baseType="variant">
      <vt:variant>
        <vt:lpstr>Fonts Used</vt:lpstr>
      </vt:variant>
      <vt:variant>
        <vt:i4>5</vt:i4>
      </vt:variant>
      <vt:variant>
        <vt:lpstr>Theme</vt:lpstr>
      </vt:variant>
      <vt:variant>
        <vt:i4>4</vt:i4>
      </vt:variant>
      <vt:variant>
        <vt:lpstr>Embedded OLE Servers</vt:lpstr>
      </vt:variant>
      <vt:variant>
        <vt:i4>1</vt:i4>
      </vt:variant>
      <vt:variant>
        <vt:lpstr>Slide Titles</vt:lpstr>
      </vt:variant>
      <vt:variant>
        <vt:i4>74</vt:i4>
      </vt:variant>
    </vt:vector>
  </HeadingPairs>
  <TitlesOfParts>
    <vt:vector size="84" baseType="lpstr">
      <vt:lpstr>Arial</vt:lpstr>
      <vt:lpstr>Calibri</vt:lpstr>
      <vt:lpstr>Courier New</vt:lpstr>
      <vt:lpstr>Tahoma</vt:lpstr>
      <vt:lpstr>Wingdings</vt:lpstr>
      <vt:lpstr>1_Bright &amp; Airy</vt:lpstr>
      <vt:lpstr>Alt Texas</vt:lpstr>
      <vt:lpstr>Custom Design</vt:lpstr>
      <vt:lpstr>1_Custom Design</vt:lpstr>
      <vt:lpstr>Visio</vt:lpstr>
      <vt:lpstr>Performance Accountability in the World of WIOA</vt:lpstr>
      <vt:lpstr>Introduction</vt:lpstr>
      <vt:lpstr>Overview of Topics</vt:lpstr>
      <vt:lpstr>Key Terms &amp; Abbreviations</vt:lpstr>
      <vt:lpstr>Key Terms &amp; Abbreviations (continued)</vt:lpstr>
      <vt:lpstr>Key Terms &amp; Abbreviations (continued)</vt:lpstr>
      <vt:lpstr>WIOA Performance Accountability Background</vt:lpstr>
      <vt:lpstr>WIOA </vt:lpstr>
      <vt:lpstr>Where We Are: WIOA Regulations</vt:lpstr>
      <vt:lpstr>Where We Are: Reporting</vt:lpstr>
      <vt:lpstr>Where We Are: Reporting</vt:lpstr>
      <vt:lpstr>Performance Accountability Constructs &amp; Key Reporting Issues </vt:lpstr>
      <vt:lpstr>Reportable Individual vs Participant</vt:lpstr>
      <vt:lpstr>Participant</vt:lpstr>
      <vt:lpstr>Information-Only Services?</vt:lpstr>
      <vt:lpstr>14 Youth Elements</vt:lpstr>
      <vt:lpstr>Customer/Consumer vs Participant</vt:lpstr>
      <vt:lpstr>When Does Exit Occur?</vt:lpstr>
      <vt:lpstr>Impact of Lack of Common Exit?</vt:lpstr>
      <vt:lpstr>Who is Included in Performance?</vt:lpstr>
      <vt:lpstr>Consequences of Failure</vt:lpstr>
      <vt:lpstr>Introduction to the  New Common Measures</vt:lpstr>
      <vt:lpstr>Origin of New Common Measures</vt:lpstr>
      <vt:lpstr>New Federal Common Measures</vt:lpstr>
      <vt:lpstr>New State Common Measures</vt:lpstr>
      <vt:lpstr>Post-Exit Outcomes Employment/Earnings/ Educational Enrollment</vt:lpstr>
      <vt:lpstr>Employed Q2 Post-Exit</vt:lpstr>
      <vt:lpstr>Let’s Look at Some Data!!!</vt:lpstr>
      <vt:lpstr>Employed Q4 Post-Exit</vt:lpstr>
      <vt:lpstr>Let’s Look at Some More Data!!!</vt:lpstr>
      <vt:lpstr>Median Earnings Q2 Post-Exit</vt:lpstr>
      <vt:lpstr>Let’s Look at Some More Data!!!</vt:lpstr>
      <vt:lpstr>Employed/Enrolled Q2 Post-Exit</vt:lpstr>
      <vt:lpstr>Employed/Enrolled Q2-4 Post-Exit (Retention)</vt:lpstr>
      <vt:lpstr>Let’s Look at Some More Data!!!</vt:lpstr>
      <vt:lpstr>Educational Outcomes</vt:lpstr>
      <vt:lpstr>Credential Rate</vt:lpstr>
      <vt:lpstr>Credential Rate (continued)</vt:lpstr>
      <vt:lpstr>Let’s Look at Some More Data!!!</vt:lpstr>
      <vt:lpstr>Measureable Skills Gain</vt:lpstr>
      <vt:lpstr>Measureable Skills Gain</vt:lpstr>
      <vt:lpstr>Common or Uncommon?</vt:lpstr>
      <vt:lpstr>Effectiveness in Serving Employers</vt:lpstr>
      <vt:lpstr>Effectiveness Serving Employers (ESE)</vt:lpstr>
      <vt:lpstr>ESE #1 Market Penetration</vt:lpstr>
      <vt:lpstr>ESE #2 Repeat Business</vt:lpstr>
      <vt:lpstr>ESE#3 Retention with Same Employer</vt:lpstr>
      <vt:lpstr>Data is the Key</vt:lpstr>
      <vt:lpstr>WIOA is Highly Data Intensive</vt:lpstr>
      <vt:lpstr>Data Requirements</vt:lpstr>
      <vt:lpstr>Joint PIRL Elements</vt:lpstr>
      <vt:lpstr>Participant Information</vt:lpstr>
      <vt:lpstr>Barriers to Employment</vt:lpstr>
      <vt:lpstr>Participation Information</vt:lpstr>
      <vt:lpstr>Employment/Earnings Outcome Data</vt:lpstr>
      <vt:lpstr>Education Outcome Data</vt:lpstr>
      <vt:lpstr>Target Setting &amp; Statistical Modeling</vt:lpstr>
      <vt:lpstr>Target Setting</vt:lpstr>
      <vt:lpstr>Statistical Models</vt:lpstr>
      <vt:lpstr>Statistical Models</vt:lpstr>
      <vt:lpstr>Adult Employed Q2 Post-Exit Model</vt:lpstr>
      <vt:lpstr>Demographic Factors with Biggest Impact</vt:lpstr>
      <vt:lpstr>Economic Factors with Biggest Impact</vt:lpstr>
      <vt:lpstr>Implementation</vt:lpstr>
      <vt:lpstr>How will Implementation Occur?</vt:lpstr>
      <vt:lpstr>Current Year End Performance Periods</vt:lpstr>
      <vt:lpstr>Statistical Model Development</vt:lpstr>
      <vt:lpstr>State &amp; Local Accountability</vt:lpstr>
      <vt:lpstr>Reporting System Changes</vt:lpstr>
      <vt:lpstr>Reporting System Changes</vt:lpstr>
      <vt:lpstr>Local Board Accountability</vt:lpstr>
      <vt:lpstr>Local Board Accountability (continued)</vt:lpstr>
      <vt:lpstr>Local Board Accountability (continued)</vt:lpstr>
      <vt:lpstr>Review of Topics</vt:lpstr>
    </vt:vector>
  </TitlesOfParts>
  <Company>None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Evaluation</dc:title>
  <dc:creator>TWC</dc:creator>
  <cp:lastModifiedBy>Leonard,Adam</cp:lastModifiedBy>
  <cp:revision>13663</cp:revision>
  <cp:lastPrinted>2016-10-03T22:21:15Z</cp:lastPrinted>
  <dcterms:created xsi:type="dcterms:W3CDTF">2003-11-11T21:33:29Z</dcterms:created>
  <dcterms:modified xsi:type="dcterms:W3CDTF">2016-10-11T22:42:48Z</dcterms:modified>
</cp:coreProperties>
</file>