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0"/>
  </p:notesMasterIdLst>
  <p:handoutMasterIdLst>
    <p:handoutMasterId r:id="rId51"/>
  </p:handoutMasterIdLst>
  <p:sldIdLst>
    <p:sldId id="531" r:id="rId2"/>
    <p:sldId id="621" r:id="rId3"/>
    <p:sldId id="622" r:id="rId4"/>
    <p:sldId id="643" r:id="rId5"/>
    <p:sldId id="648" r:id="rId6"/>
    <p:sldId id="649" r:id="rId7"/>
    <p:sldId id="623" r:id="rId8"/>
    <p:sldId id="624" r:id="rId9"/>
    <p:sldId id="633" r:id="rId10"/>
    <p:sldId id="635" r:id="rId11"/>
    <p:sldId id="636" r:id="rId12"/>
    <p:sldId id="637" r:id="rId13"/>
    <p:sldId id="638" r:id="rId14"/>
    <p:sldId id="639" r:id="rId15"/>
    <p:sldId id="640" r:id="rId16"/>
    <p:sldId id="645" r:id="rId17"/>
    <p:sldId id="589" r:id="rId18"/>
    <p:sldId id="655" r:id="rId19"/>
    <p:sldId id="590" r:id="rId20"/>
    <p:sldId id="650" r:id="rId21"/>
    <p:sldId id="591" r:id="rId22"/>
    <p:sldId id="600" r:id="rId23"/>
    <p:sldId id="646" r:id="rId24"/>
    <p:sldId id="601" r:id="rId25"/>
    <p:sldId id="629" r:id="rId26"/>
    <p:sldId id="603" r:id="rId27"/>
    <p:sldId id="602" r:id="rId28"/>
    <p:sldId id="608" r:id="rId29"/>
    <p:sldId id="653" r:id="rId30"/>
    <p:sldId id="654" r:id="rId31"/>
    <p:sldId id="625" r:id="rId32"/>
    <p:sldId id="606" r:id="rId33"/>
    <p:sldId id="609" r:id="rId34"/>
    <p:sldId id="605" r:id="rId35"/>
    <p:sldId id="641" r:id="rId36"/>
    <p:sldId id="610" r:id="rId37"/>
    <p:sldId id="611" r:id="rId38"/>
    <p:sldId id="642" r:id="rId39"/>
    <p:sldId id="634" r:id="rId40"/>
    <p:sldId id="613" r:id="rId41"/>
    <p:sldId id="630" r:id="rId42"/>
    <p:sldId id="631" r:id="rId43"/>
    <p:sldId id="619" r:id="rId44"/>
    <p:sldId id="644" r:id="rId45"/>
    <p:sldId id="594" r:id="rId46"/>
    <p:sldId id="651" r:id="rId47"/>
    <p:sldId id="587" r:id="rId48"/>
    <p:sldId id="652" r:id="rId4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83304" autoAdjust="0"/>
  </p:normalViewPr>
  <p:slideViewPr>
    <p:cSldViewPr>
      <p:cViewPr varScale="1">
        <p:scale>
          <a:sx n="93" d="100"/>
          <a:sy n="93" d="100"/>
        </p:scale>
        <p:origin x="-2460" y="-96"/>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6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lineChart>
        <c:grouping val="standard"/>
        <c:varyColors val="0"/>
        <c:ser>
          <c:idx val="0"/>
          <c:order val="0"/>
          <c:tx>
            <c:strRef>
              <c:f>Sheet1!$B$1</c:f>
              <c:strCache>
                <c:ptCount val="1"/>
                <c:pt idx="0">
                  <c:v>Series 1</c:v>
                </c:pt>
              </c:strCache>
            </c:strRef>
          </c:tx>
          <c:spPr>
            <a:ln>
              <a:solidFill>
                <a:srgbClr val="FF0000"/>
              </a:solidFill>
            </a:ln>
          </c:spPr>
          <c:marker>
            <c:spPr>
              <a:solidFill>
                <a:schemeClr val="accent4">
                  <a:lumMod val="50000"/>
                </a:schemeClr>
              </a:solidFill>
            </c:spPr>
          </c:marker>
          <c:cat>
            <c:strRef>
              <c:f>Sheet1!$A$2:$A$8</c:f>
              <c:strCache>
                <c:ptCount val="7"/>
                <c:pt idx="0">
                  <c:v>2013</c:v>
                </c:pt>
                <c:pt idx="1">
                  <c:v>2014-15</c:v>
                </c:pt>
                <c:pt idx="2">
                  <c:v>2015-16 (Cumulative)</c:v>
                </c:pt>
                <c:pt idx="3">
                  <c:v>2016-2017</c:v>
                </c:pt>
                <c:pt idx="4">
                  <c:v>2017-2018</c:v>
                </c:pt>
                <c:pt idx="5">
                  <c:v>2018-2019</c:v>
                </c:pt>
                <c:pt idx="6">
                  <c:v>2020</c:v>
                </c:pt>
              </c:strCache>
            </c:strRef>
          </c:cat>
          <c:val>
            <c:numRef>
              <c:f>Sheet1!$B$2:$B$8</c:f>
              <c:numCache>
                <c:formatCode>General</c:formatCode>
                <c:ptCount val="7"/>
                <c:pt idx="0">
                  <c:v>0</c:v>
                </c:pt>
                <c:pt idx="1">
                  <c:v>1646</c:v>
                </c:pt>
                <c:pt idx="2">
                  <c:v>5991</c:v>
                </c:pt>
                <c:pt idx="3" formatCode="#,##0">
                  <c:v>10000</c:v>
                </c:pt>
                <c:pt idx="4" formatCode="#,##0">
                  <c:v>13500</c:v>
                </c:pt>
                <c:pt idx="5" formatCode="#,##0">
                  <c:v>16500</c:v>
                </c:pt>
                <c:pt idx="6">
                  <c:v>20000</c:v>
                </c:pt>
              </c:numCache>
            </c:numRef>
          </c:val>
          <c:smooth val="0"/>
        </c:ser>
        <c:dLbls>
          <c:showLegendKey val="0"/>
          <c:showVal val="0"/>
          <c:showCatName val="0"/>
          <c:showSerName val="0"/>
          <c:showPercent val="0"/>
          <c:showBubbleSize val="0"/>
        </c:dLbls>
        <c:marker val="1"/>
        <c:smooth val="0"/>
        <c:axId val="134238208"/>
        <c:axId val="134240128"/>
      </c:lineChart>
      <c:catAx>
        <c:axId val="134238208"/>
        <c:scaling>
          <c:orientation val="minMax"/>
        </c:scaling>
        <c:delete val="0"/>
        <c:axPos val="b"/>
        <c:numFmt formatCode="General" sourceLinked="1"/>
        <c:majorTickMark val="out"/>
        <c:minorTickMark val="none"/>
        <c:tickLblPos val="nextTo"/>
        <c:crossAx val="134240128"/>
        <c:crosses val="autoZero"/>
        <c:auto val="1"/>
        <c:lblAlgn val="ctr"/>
        <c:lblOffset val="100"/>
        <c:noMultiLvlLbl val="0"/>
      </c:catAx>
      <c:valAx>
        <c:axId val="134240128"/>
        <c:scaling>
          <c:orientation val="minMax"/>
          <c:max val="20000"/>
        </c:scaling>
        <c:delete val="0"/>
        <c:axPos val="l"/>
        <c:majorGridlines/>
        <c:numFmt formatCode="General" sourceLinked="1"/>
        <c:majorTickMark val="out"/>
        <c:minorTickMark val="none"/>
        <c:tickLblPos val="nextTo"/>
        <c:crossAx val="13423820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C06E02-C898-4196-8D32-AE80D6219D47}" type="doc">
      <dgm:prSet loTypeId="urn:microsoft.com/office/officeart/2005/8/layout/hProcess4" loCatId="process" qsTypeId="urn:microsoft.com/office/officeart/2005/8/quickstyle/simple5" qsCatId="simple" csTypeId="urn:microsoft.com/office/officeart/2005/8/colors/accent1_2" csCatId="accent1" phldr="1"/>
      <dgm:spPr/>
    </dgm:pt>
    <dgm:pt modelId="{E4029287-EC39-49E5-AF47-94540528C5C0}">
      <dgm:prSet phldrT="[Text]" custT="1"/>
      <dgm:spPr/>
      <dgm:t>
        <a:bodyPr/>
        <a:lstStyle/>
        <a:p>
          <a:r>
            <a:rPr lang="en-US" sz="2000" dirty="0" smtClean="0"/>
            <a:t>WIOA</a:t>
          </a:r>
          <a:endParaRPr lang="en-US" sz="2000" dirty="0"/>
        </a:p>
      </dgm:t>
    </dgm:pt>
    <dgm:pt modelId="{8D94CDB8-0186-4BF2-8EDF-9F8925712ECC}" type="parTrans" cxnId="{D556B4DA-C95F-4F5B-B6AD-F40FAD25FC5D}">
      <dgm:prSet/>
      <dgm:spPr/>
      <dgm:t>
        <a:bodyPr/>
        <a:lstStyle/>
        <a:p>
          <a:endParaRPr lang="en-US"/>
        </a:p>
      </dgm:t>
    </dgm:pt>
    <dgm:pt modelId="{11020DEB-3321-461C-AB9F-1902FEF0015F}" type="sibTrans" cxnId="{D556B4DA-C95F-4F5B-B6AD-F40FAD25FC5D}">
      <dgm:prSet/>
      <dgm:spPr/>
      <dgm:t>
        <a:bodyPr/>
        <a:lstStyle/>
        <a:p>
          <a:endParaRPr lang="en-US"/>
        </a:p>
      </dgm:t>
    </dgm:pt>
    <dgm:pt modelId="{7A87066F-FEA8-4BA7-8B91-4586D4176D92}">
      <dgm:prSet phldrT="[Text]" custT="1"/>
      <dgm:spPr/>
      <dgm:t>
        <a:bodyPr/>
        <a:lstStyle/>
        <a:p>
          <a:r>
            <a:rPr lang="en-US" sz="1800" dirty="0" smtClean="0"/>
            <a:t>Regulations</a:t>
          </a:r>
          <a:endParaRPr lang="en-US" sz="1800" dirty="0"/>
        </a:p>
      </dgm:t>
    </dgm:pt>
    <dgm:pt modelId="{6D3219F4-AC3E-40B0-A8BE-AED9FD1B7EF7}" type="parTrans" cxnId="{320022BB-8831-44EC-84B0-2CBB3B4AC09A}">
      <dgm:prSet/>
      <dgm:spPr/>
      <dgm:t>
        <a:bodyPr/>
        <a:lstStyle/>
        <a:p>
          <a:endParaRPr lang="en-US"/>
        </a:p>
      </dgm:t>
    </dgm:pt>
    <dgm:pt modelId="{37D20E5E-DC84-40C8-AA54-FFD7F56DADAC}" type="sibTrans" cxnId="{320022BB-8831-44EC-84B0-2CBB3B4AC09A}">
      <dgm:prSet/>
      <dgm:spPr/>
      <dgm:t>
        <a:bodyPr/>
        <a:lstStyle/>
        <a:p>
          <a:endParaRPr lang="en-US"/>
        </a:p>
      </dgm:t>
    </dgm:pt>
    <dgm:pt modelId="{91BBECE8-2869-437E-80B7-B5E818806946}">
      <dgm:prSet phldrT="[Text]" custT="1"/>
      <dgm:spPr/>
      <dgm:t>
        <a:bodyPr/>
        <a:lstStyle/>
        <a:p>
          <a:r>
            <a:rPr lang="en-US" sz="1800" dirty="0" smtClean="0"/>
            <a:t>AEL Letter</a:t>
          </a:r>
        </a:p>
      </dgm:t>
    </dgm:pt>
    <dgm:pt modelId="{81A11614-3975-47D4-A933-1C63119026DB}" type="parTrans" cxnId="{B4A44304-C707-4037-842B-3D9F0B569FF9}">
      <dgm:prSet/>
      <dgm:spPr/>
      <dgm:t>
        <a:bodyPr/>
        <a:lstStyle/>
        <a:p>
          <a:endParaRPr lang="en-US"/>
        </a:p>
      </dgm:t>
    </dgm:pt>
    <dgm:pt modelId="{A4C2338E-C27C-420A-BA20-49DD43B23F0C}" type="sibTrans" cxnId="{B4A44304-C707-4037-842B-3D9F0B569FF9}">
      <dgm:prSet/>
      <dgm:spPr/>
      <dgm:t>
        <a:bodyPr/>
        <a:lstStyle/>
        <a:p>
          <a:endParaRPr lang="en-US"/>
        </a:p>
      </dgm:t>
    </dgm:pt>
    <dgm:pt modelId="{D21009EC-6765-4D27-BC17-8983AA65C12D}">
      <dgm:prSet/>
      <dgm:spPr/>
      <dgm:t>
        <a:bodyPr/>
        <a:lstStyle/>
        <a:p>
          <a:r>
            <a:rPr lang="en-US" dirty="0" smtClean="0"/>
            <a:t>Section 203</a:t>
          </a:r>
          <a:endParaRPr lang="en-US" dirty="0"/>
        </a:p>
      </dgm:t>
    </dgm:pt>
    <dgm:pt modelId="{8D5C8463-D428-4F79-BAAD-56A42BFF348C}" type="parTrans" cxnId="{C05D58DD-EB7C-44AF-88C9-DEE7CA69A73E}">
      <dgm:prSet/>
      <dgm:spPr/>
      <dgm:t>
        <a:bodyPr/>
        <a:lstStyle/>
        <a:p>
          <a:endParaRPr lang="en-US"/>
        </a:p>
      </dgm:t>
    </dgm:pt>
    <dgm:pt modelId="{366DC4F4-1BBA-4DBB-A163-B51160B4AE7D}" type="sibTrans" cxnId="{C05D58DD-EB7C-44AF-88C9-DEE7CA69A73E}">
      <dgm:prSet/>
      <dgm:spPr/>
      <dgm:t>
        <a:bodyPr/>
        <a:lstStyle/>
        <a:p>
          <a:endParaRPr lang="en-US"/>
        </a:p>
      </dgm:t>
    </dgm:pt>
    <dgm:pt modelId="{46A47012-F038-4B94-9E8A-23AF31A429DF}">
      <dgm:prSet/>
      <dgm:spPr/>
      <dgm:t>
        <a:bodyPr/>
        <a:lstStyle/>
        <a:p>
          <a:r>
            <a:rPr lang="en-US" dirty="0" smtClean="0"/>
            <a:t>Sections 463.35-38</a:t>
          </a:r>
          <a:endParaRPr lang="en-US" dirty="0"/>
        </a:p>
      </dgm:t>
    </dgm:pt>
    <dgm:pt modelId="{210D637F-7CF1-4784-BF1D-8F3EA40A5601}" type="parTrans" cxnId="{4D523BD3-A651-48B8-907D-3764E994017E}">
      <dgm:prSet/>
      <dgm:spPr/>
      <dgm:t>
        <a:bodyPr/>
        <a:lstStyle/>
        <a:p>
          <a:endParaRPr lang="en-US"/>
        </a:p>
      </dgm:t>
    </dgm:pt>
    <dgm:pt modelId="{C1F25F94-4CAE-4801-AB3E-E9A5B0D240A5}" type="sibTrans" cxnId="{4D523BD3-A651-48B8-907D-3764E994017E}">
      <dgm:prSet/>
      <dgm:spPr/>
      <dgm:t>
        <a:bodyPr/>
        <a:lstStyle/>
        <a:p>
          <a:endParaRPr lang="en-US"/>
        </a:p>
      </dgm:t>
    </dgm:pt>
    <dgm:pt modelId="{C4AB7681-493B-4631-84C9-72FED6153AD9}">
      <dgm:prSet/>
      <dgm:spPr/>
      <dgm:t>
        <a:bodyPr/>
        <a:lstStyle/>
        <a:p>
          <a:r>
            <a:rPr lang="en-US" dirty="0" smtClean="0"/>
            <a:t>AEL Letter </a:t>
          </a:r>
          <a:br>
            <a:rPr lang="en-US" dirty="0" smtClean="0"/>
          </a:br>
          <a:r>
            <a:rPr lang="en-US" dirty="0" smtClean="0"/>
            <a:t>02-16</a:t>
          </a:r>
          <a:endParaRPr lang="en-US" dirty="0"/>
        </a:p>
      </dgm:t>
    </dgm:pt>
    <dgm:pt modelId="{B178BCA0-62A9-4DD5-AE99-4786BF30042D}" type="parTrans" cxnId="{4C9DA44C-5FF4-4B9D-8E06-C59DFE59D0EB}">
      <dgm:prSet/>
      <dgm:spPr/>
      <dgm:t>
        <a:bodyPr/>
        <a:lstStyle/>
        <a:p>
          <a:endParaRPr lang="en-US"/>
        </a:p>
      </dgm:t>
    </dgm:pt>
    <dgm:pt modelId="{539E4A95-80A8-4897-B62C-E0C922DF5450}" type="sibTrans" cxnId="{4C9DA44C-5FF4-4B9D-8E06-C59DFE59D0EB}">
      <dgm:prSet/>
      <dgm:spPr/>
      <dgm:t>
        <a:bodyPr/>
        <a:lstStyle/>
        <a:p>
          <a:endParaRPr lang="en-US"/>
        </a:p>
      </dgm:t>
    </dgm:pt>
    <dgm:pt modelId="{F383541B-D06D-4E00-A00A-F0C0431B143F}" type="pres">
      <dgm:prSet presAssocID="{40C06E02-C898-4196-8D32-AE80D6219D47}" presName="Name0" presStyleCnt="0">
        <dgm:presLayoutVars>
          <dgm:dir/>
          <dgm:animLvl val="lvl"/>
          <dgm:resizeHandles val="exact"/>
        </dgm:presLayoutVars>
      </dgm:prSet>
      <dgm:spPr/>
    </dgm:pt>
    <dgm:pt modelId="{929A0E3C-BA61-4E43-BF89-62FB4D31C25C}" type="pres">
      <dgm:prSet presAssocID="{40C06E02-C898-4196-8D32-AE80D6219D47}" presName="tSp" presStyleCnt="0"/>
      <dgm:spPr/>
    </dgm:pt>
    <dgm:pt modelId="{3651AA43-2BAB-46AA-B92A-01AC0F3FF479}" type="pres">
      <dgm:prSet presAssocID="{40C06E02-C898-4196-8D32-AE80D6219D47}" presName="bSp" presStyleCnt="0"/>
      <dgm:spPr/>
    </dgm:pt>
    <dgm:pt modelId="{DD076FDC-F23B-4246-A814-94172A1A568D}" type="pres">
      <dgm:prSet presAssocID="{40C06E02-C898-4196-8D32-AE80D6219D47}" presName="process" presStyleCnt="0"/>
      <dgm:spPr/>
    </dgm:pt>
    <dgm:pt modelId="{758EC156-161D-4DCA-91A9-1D37E1987F63}" type="pres">
      <dgm:prSet presAssocID="{E4029287-EC39-49E5-AF47-94540528C5C0}" presName="composite1" presStyleCnt="0"/>
      <dgm:spPr/>
    </dgm:pt>
    <dgm:pt modelId="{27F57FA3-6DE0-4951-82A4-263489B959C2}" type="pres">
      <dgm:prSet presAssocID="{E4029287-EC39-49E5-AF47-94540528C5C0}" presName="dummyNode1" presStyleLbl="node1" presStyleIdx="0" presStyleCnt="3"/>
      <dgm:spPr/>
    </dgm:pt>
    <dgm:pt modelId="{9A02613A-2957-4D83-9277-4ECBD4142935}" type="pres">
      <dgm:prSet presAssocID="{E4029287-EC39-49E5-AF47-94540528C5C0}" presName="childNode1" presStyleLbl="bgAcc1" presStyleIdx="0" presStyleCnt="3">
        <dgm:presLayoutVars>
          <dgm:bulletEnabled val="1"/>
        </dgm:presLayoutVars>
      </dgm:prSet>
      <dgm:spPr/>
      <dgm:t>
        <a:bodyPr/>
        <a:lstStyle/>
        <a:p>
          <a:endParaRPr lang="en-US"/>
        </a:p>
      </dgm:t>
    </dgm:pt>
    <dgm:pt modelId="{ADE70CAD-9358-4055-909B-A7228E850388}" type="pres">
      <dgm:prSet presAssocID="{E4029287-EC39-49E5-AF47-94540528C5C0}" presName="childNode1tx" presStyleLbl="bgAcc1" presStyleIdx="0" presStyleCnt="3">
        <dgm:presLayoutVars>
          <dgm:bulletEnabled val="1"/>
        </dgm:presLayoutVars>
      </dgm:prSet>
      <dgm:spPr/>
      <dgm:t>
        <a:bodyPr/>
        <a:lstStyle/>
        <a:p>
          <a:endParaRPr lang="en-US"/>
        </a:p>
      </dgm:t>
    </dgm:pt>
    <dgm:pt modelId="{92AF8E1E-3272-4501-896B-FB03FC7EE9A2}" type="pres">
      <dgm:prSet presAssocID="{E4029287-EC39-49E5-AF47-94540528C5C0}" presName="parentNode1" presStyleLbl="node1" presStyleIdx="0" presStyleCnt="3">
        <dgm:presLayoutVars>
          <dgm:chMax val="1"/>
          <dgm:bulletEnabled val="1"/>
        </dgm:presLayoutVars>
      </dgm:prSet>
      <dgm:spPr/>
      <dgm:t>
        <a:bodyPr/>
        <a:lstStyle/>
        <a:p>
          <a:endParaRPr lang="en-US"/>
        </a:p>
      </dgm:t>
    </dgm:pt>
    <dgm:pt modelId="{E91B09C1-CFCF-4239-A1DA-AD2E5EAB4171}" type="pres">
      <dgm:prSet presAssocID="{E4029287-EC39-49E5-AF47-94540528C5C0}" presName="connSite1" presStyleCnt="0"/>
      <dgm:spPr/>
    </dgm:pt>
    <dgm:pt modelId="{10EAFA89-DBEC-442F-834C-33E8484F20D1}" type="pres">
      <dgm:prSet presAssocID="{11020DEB-3321-461C-AB9F-1902FEF0015F}" presName="Name9" presStyleLbl="sibTrans2D1" presStyleIdx="0" presStyleCnt="2"/>
      <dgm:spPr/>
      <dgm:t>
        <a:bodyPr/>
        <a:lstStyle/>
        <a:p>
          <a:endParaRPr lang="en-US"/>
        </a:p>
      </dgm:t>
    </dgm:pt>
    <dgm:pt modelId="{9C4D9AD4-CF71-426E-9831-AB55F08B2C6A}" type="pres">
      <dgm:prSet presAssocID="{7A87066F-FEA8-4BA7-8B91-4586D4176D92}" presName="composite2" presStyleCnt="0"/>
      <dgm:spPr/>
    </dgm:pt>
    <dgm:pt modelId="{5A40998E-AFC2-45A0-A96B-427B75C19482}" type="pres">
      <dgm:prSet presAssocID="{7A87066F-FEA8-4BA7-8B91-4586D4176D92}" presName="dummyNode2" presStyleLbl="node1" presStyleIdx="0" presStyleCnt="3"/>
      <dgm:spPr/>
    </dgm:pt>
    <dgm:pt modelId="{1CD8E99F-A600-4770-BEC3-999571144D3F}" type="pres">
      <dgm:prSet presAssocID="{7A87066F-FEA8-4BA7-8B91-4586D4176D92}" presName="childNode2" presStyleLbl="bgAcc1" presStyleIdx="1" presStyleCnt="3">
        <dgm:presLayoutVars>
          <dgm:bulletEnabled val="1"/>
        </dgm:presLayoutVars>
      </dgm:prSet>
      <dgm:spPr/>
      <dgm:t>
        <a:bodyPr/>
        <a:lstStyle/>
        <a:p>
          <a:endParaRPr lang="en-US"/>
        </a:p>
      </dgm:t>
    </dgm:pt>
    <dgm:pt modelId="{453D8BBD-B919-4FB9-995E-FFF6EDC8370E}" type="pres">
      <dgm:prSet presAssocID="{7A87066F-FEA8-4BA7-8B91-4586D4176D92}" presName="childNode2tx" presStyleLbl="bgAcc1" presStyleIdx="1" presStyleCnt="3">
        <dgm:presLayoutVars>
          <dgm:bulletEnabled val="1"/>
        </dgm:presLayoutVars>
      </dgm:prSet>
      <dgm:spPr/>
      <dgm:t>
        <a:bodyPr/>
        <a:lstStyle/>
        <a:p>
          <a:endParaRPr lang="en-US"/>
        </a:p>
      </dgm:t>
    </dgm:pt>
    <dgm:pt modelId="{5801F5B6-FA9D-4143-AFAB-2E16D6F55B7A}" type="pres">
      <dgm:prSet presAssocID="{7A87066F-FEA8-4BA7-8B91-4586D4176D92}" presName="parentNode2" presStyleLbl="node1" presStyleIdx="1" presStyleCnt="3">
        <dgm:presLayoutVars>
          <dgm:chMax val="0"/>
          <dgm:bulletEnabled val="1"/>
        </dgm:presLayoutVars>
      </dgm:prSet>
      <dgm:spPr/>
      <dgm:t>
        <a:bodyPr/>
        <a:lstStyle/>
        <a:p>
          <a:endParaRPr lang="en-US"/>
        </a:p>
      </dgm:t>
    </dgm:pt>
    <dgm:pt modelId="{B9D92F3C-3715-4178-B818-1BAF35922239}" type="pres">
      <dgm:prSet presAssocID="{7A87066F-FEA8-4BA7-8B91-4586D4176D92}" presName="connSite2" presStyleCnt="0"/>
      <dgm:spPr/>
    </dgm:pt>
    <dgm:pt modelId="{9AD5742A-B77C-46C6-B672-4CF5388D9693}" type="pres">
      <dgm:prSet presAssocID="{37D20E5E-DC84-40C8-AA54-FFD7F56DADAC}" presName="Name18" presStyleLbl="sibTrans2D1" presStyleIdx="1" presStyleCnt="2"/>
      <dgm:spPr/>
      <dgm:t>
        <a:bodyPr/>
        <a:lstStyle/>
        <a:p>
          <a:endParaRPr lang="en-US"/>
        </a:p>
      </dgm:t>
    </dgm:pt>
    <dgm:pt modelId="{F4D1624A-E395-435E-988A-AB731FA04262}" type="pres">
      <dgm:prSet presAssocID="{91BBECE8-2869-437E-80B7-B5E818806946}" presName="composite1" presStyleCnt="0"/>
      <dgm:spPr/>
    </dgm:pt>
    <dgm:pt modelId="{56525953-49A4-49EF-BEE5-EF184EB38AC9}" type="pres">
      <dgm:prSet presAssocID="{91BBECE8-2869-437E-80B7-B5E818806946}" presName="dummyNode1" presStyleLbl="node1" presStyleIdx="1" presStyleCnt="3"/>
      <dgm:spPr/>
    </dgm:pt>
    <dgm:pt modelId="{D97879DD-0D75-4B29-A6A1-03611465B358}" type="pres">
      <dgm:prSet presAssocID="{91BBECE8-2869-437E-80B7-B5E818806946}" presName="childNode1" presStyleLbl="bgAcc1" presStyleIdx="2" presStyleCnt="3">
        <dgm:presLayoutVars>
          <dgm:bulletEnabled val="1"/>
        </dgm:presLayoutVars>
      </dgm:prSet>
      <dgm:spPr/>
      <dgm:t>
        <a:bodyPr/>
        <a:lstStyle/>
        <a:p>
          <a:endParaRPr lang="en-US"/>
        </a:p>
      </dgm:t>
    </dgm:pt>
    <dgm:pt modelId="{61AE42AE-FC0C-42D8-9161-07F1FC5065DE}" type="pres">
      <dgm:prSet presAssocID="{91BBECE8-2869-437E-80B7-B5E818806946}" presName="childNode1tx" presStyleLbl="bgAcc1" presStyleIdx="2" presStyleCnt="3">
        <dgm:presLayoutVars>
          <dgm:bulletEnabled val="1"/>
        </dgm:presLayoutVars>
      </dgm:prSet>
      <dgm:spPr/>
      <dgm:t>
        <a:bodyPr/>
        <a:lstStyle/>
        <a:p>
          <a:endParaRPr lang="en-US"/>
        </a:p>
      </dgm:t>
    </dgm:pt>
    <dgm:pt modelId="{A2F84636-5B61-4FF2-BCEE-81646440DF25}" type="pres">
      <dgm:prSet presAssocID="{91BBECE8-2869-437E-80B7-B5E818806946}" presName="parentNode1" presStyleLbl="node1" presStyleIdx="2" presStyleCnt="3">
        <dgm:presLayoutVars>
          <dgm:chMax val="1"/>
          <dgm:bulletEnabled val="1"/>
        </dgm:presLayoutVars>
      </dgm:prSet>
      <dgm:spPr/>
      <dgm:t>
        <a:bodyPr/>
        <a:lstStyle/>
        <a:p>
          <a:endParaRPr lang="en-US"/>
        </a:p>
      </dgm:t>
    </dgm:pt>
    <dgm:pt modelId="{A2C6E36F-0CF8-4754-B3BA-17C53E0A5213}" type="pres">
      <dgm:prSet presAssocID="{91BBECE8-2869-437E-80B7-B5E818806946}" presName="connSite1" presStyleCnt="0"/>
      <dgm:spPr/>
    </dgm:pt>
  </dgm:ptLst>
  <dgm:cxnLst>
    <dgm:cxn modelId="{4FDB4ACE-FD3A-4D2B-B699-4F6DA06913D7}" type="presOf" srcId="{46A47012-F038-4B94-9E8A-23AF31A429DF}" destId="{1CD8E99F-A600-4770-BEC3-999571144D3F}" srcOrd="0" destOrd="0" presId="urn:microsoft.com/office/officeart/2005/8/layout/hProcess4"/>
    <dgm:cxn modelId="{D556B4DA-C95F-4F5B-B6AD-F40FAD25FC5D}" srcId="{40C06E02-C898-4196-8D32-AE80D6219D47}" destId="{E4029287-EC39-49E5-AF47-94540528C5C0}" srcOrd="0" destOrd="0" parTransId="{8D94CDB8-0186-4BF2-8EDF-9F8925712ECC}" sibTransId="{11020DEB-3321-461C-AB9F-1902FEF0015F}"/>
    <dgm:cxn modelId="{320022BB-8831-44EC-84B0-2CBB3B4AC09A}" srcId="{40C06E02-C898-4196-8D32-AE80D6219D47}" destId="{7A87066F-FEA8-4BA7-8B91-4586D4176D92}" srcOrd="1" destOrd="0" parTransId="{6D3219F4-AC3E-40B0-A8BE-AED9FD1B7EF7}" sibTransId="{37D20E5E-DC84-40C8-AA54-FFD7F56DADAC}"/>
    <dgm:cxn modelId="{4D523BD3-A651-48B8-907D-3764E994017E}" srcId="{7A87066F-FEA8-4BA7-8B91-4586D4176D92}" destId="{46A47012-F038-4B94-9E8A-23AF31A429DF}" srcOrd="0" destOrd="0" parTransId="{210D637F-7CF1-4784-BF1D-8F3EA40A5601}" sibTransId="{C1F25F94-4CAE-4801-AB3E-E9A5B0D240A5}"/>
    <dgm:cxn modelId="{1A24B260-DD51-4A64-B573-DFE444347B10}" type="presOf" srcId="{7A87066F-FEA8-4BA7-8B91-4586D4176D92}" destId="{5801F5B6-FA9D-4143-AFAB-2E16D6F55B7A}" srcOrd="0" destOrd="0" presId="urn:microsoft.com/office/officeart/2005/8/layout/hProcess4"/>
    <dgm:cxn modelId="{45C0596F-99C9-46F9-9FA9-4BB0174DA2D0}" type="presOf" srcId="{11020DEB-3321-461C-AB9F-1902FEF0015F}" destId="{10EAFA89-DBEC-442F-834C-33E8484F20D1}" srcOrd="0" destOrd="0" presId="urn:microsoft.com/office/officeart/2005/8/layout/hProcess4"/>
    <dgm:cxn modelId="{E821D4BE-107E-44D1-B5D2-6E1C1C724E27}" type="presOf" srcId="{C4AB7681-493B-4631-84C9-72FED6153AD9}" destId="{D97879DD-0D75-4B29-A6A1-03611465B358}" srcOrd="0" destOrd="0" presId="urn:microsoft.com/office/officeart/2005/8/layout/hProcess4"/>
    <dgm:cxn modelId="{277BC870-1B15-44A8-8A77-19D399147B4A}" type="presOf" srcId="{91BBECE8-2869-437E-80B7-B5E818806946}" destId="{A2F84636-5B61-4FF2-BCEE-81646440DF25}" srcOrd="0" destOrd="0" presId="urn:microsoft.com/office/officeart/2005/8/layout/hProcess4"/>
    <dgm:cxn modelId="{BDB5EEA8-2B02-450D-91EA-73C055EE500C}" type="presOf" srcId="{C4AB7681-493B-4631-84C9-72FED6153AD9}" destId="{61AE42AE-FC0C-42D8-9161-07F1FC5065DE}" srcOrd="1" destOrd="0" presId="urn:microsoft.com/office/officeart/2005/8/layout/hProcess4"/>
    <dgm:cxn modelId="{3F43753F-A057-4F0A-A778-8036E3CB341A}" type="presOf" srcId="{D21009EC-6765-4D27-BC17-8983AA65C12D}" destId="{ADE70CAD-9358-4055-909B-A7228E850388}" srcOrd="1" destOrd="0" presId="urn:microsoft.com/office/officeart/2005/8/layout/hProcess4"/>
    <dgm:cxn modelId="{CB32F300-3C19-4DDF-AE36-2E9754539AC2}" type="presOf" srcId="{E4029287-EC39-49E5-AF47-94540528C5C0}" destId="{92AF8E1E-3272-4501-896B-FB03FC7EE9A2}" srcOrd="0" destOrd="0" presId="urn:microsoft.com/office/officeart/2005/8/layout/hProcess4"/>
    <dgm:cxn modelId="{4C9DA44C-5FF4-4B9D-8E06-C59DFE59D0EB}" srcId="{91BBECE8-2869-437E-80B7-B5E818806946}" destId="{C4AB7681-493B-4631-84C9-72FED6153AD9}" srcOrd="0" destOrd="0" parTransId="{B178BCA0-62A9-4DD5-AE99-4786BF30042D}" sibTransId="{539E4A95-80A8-4897-B62C-E0C922DF5450}"/>
    <dgm:cxn modelId="{F2FFA7F6-3B60-428A-A5D2-4A1999169519}" type="presOf" srcId="{37D20E5E-DC84-40C8-AA54-FFD7F56DADAC}" destId="{9AD5742A-B77C-46C6-B672-4CF5388D9693}" srcOrd="0" destOrd="0" presId="urn:microsoft.com/office/officeart/2005/8/layout/hProcess4"/>
    <dgm:cxn modelId="{B4A44304-C707-4037-842B-3D9F0B569FF9}" srcId="{40C06E02-C898-4196-8D32-AE80D6219D47}" destId="{91BBECE8-2869-437E-80B7-B5E818806946}" srcOrd="2" destOrd="0" parTransId="{81A11614-3975-47D4-A933-1C63119026DB}" sibTransId="{A4C2338E-C27C-420A-BA20-49DD43B23F0C}"/>
    <dgm:cxn modelId="{FDEAB870-6DD9-49C3-9F95-B684D04B4D7E}" type="presOf" srcId="{46A47012-F038-4B94-9E8A-23AF31A429DF}" destId="{453D8BBD-B919-4FB9-995E-FFF6EDC8370E}" srcOrd="1" destOrd="0" presId="urn:microsoft.com/office/officeart/2005/8/layout/hProcess4"/>
    <dgm:cxn modelId="{FB972CC1-D1DA-4117-A6D1-B90FEAD5D648}" type="presOf" srcId="{D21009EC-6765-4D27-BC17-8983AA65C12D}" destId="{9A02613A-2957-4D83-9277-4ECBD4142935}" srcOrd="0" destOrd="0" presId="urn:microsoft.com/office/officeart/2005/8/layout/hProcess4"/>
    <dgm:cxn modelId="{07AE5DB8-1223-422F-9232-88DC8AF7B4AD}" type="presOf" srcId="{40C06E02-C898-4196-8D32-AE80D6219D47}" destId="{F383541B-D06D-4E00-A00A-F0C0431B143F}" srcOrd="0" destOrd="0" presId="urn:microsoft.com/office/officeart/2005/8/layout/hProcess4"/>
    <dgm:cxn modelId="{C05D58DD-EB7C-44AF-88C9-DEE7CA69A73E}" srcId="{E4029287-EC39-49E5-AF47-94540528C5C0}" destId="{D21009EC-6765-4D27-BC17-8983AA65C12D}" srcOrd="0" destOrd="0" parTransId="{8D5C8463-D428-4F79-BAAD-56A42BFF348C}" sibTransId="{366DC4F4-1BBA-4DBB-A163-B51160B4AE7D}"/>
    <dgm:cxn modelId="{968DC6F0-363F-4B0E-89D8-578FEBAB3647}" type="presParOf" srcId="{F383541B-D06D-4E00-A00A-F0C0431B143F}" destId="{929A0E3C-BA61-4E43-BF89-62FB4D31C25C}" srcOrd="0" destOrd="0" presId="urn:microsoft.com/office/officeart/2005/8/layout/hProcess4"/>
    <dgm:cxn modelId="{E2CE3ED7-E71C-4537-BAB5-FFDE62A3BA69}" type="presParOf" srcId="{F383541B-D06D-4E00-A00A-F0C0431B143F}" destId="{3651AA43-2BAB-46AA-B92A-01AC0F3FF479}" srcOrd="1" destOrd="0" presId="urn:microsoft.com/office/officeart/2005/8/layout/hProcess4"/>
    <dgm:cxn modelId="{99769030-BC78-4DC9-A3D7-D0E435A98F67}" type="presParOf" srcId="{F383541B-D06D-4E00-A00A-F0C0431B143F}" destId="{DD076FDC-F23B-4246-A814-94172A1A568D}" srcOrd="2" destOrd="0" presId="urn:microsoft.com/office/officeart/2005/8/layout/hProcess4"/>
    <dgm:cxn modelId="{91DB8904-8822-4E6D-A47E-3B3025A08C85}" type="presParOf" srcId="{DD076FDC-F23B-4246-A814-94172A1A568D}" destId="{758EC156-161D-4DCA-91A9-1D37E1987F63}" srcOrd="0" destOrd="0" presId="urn:microsoft.com/office/officeart/2005/8/layout/hProcess4"/>
    <dgm:cxn modelId="{66CD1AA5-6AAC-456A-9EEF-FC1C7C92F8AD}" type="presParOf" srcId="{758EC156-161D-4DCA-91A9-1D37E1987F63}" destId="{27F57FA3-6DE0-4951-82A4-263489B959C2}" srcOrd="0" destOrd="0" presId="urn:microsoft.com/office/officeart/2005/8/layout/hProcess4"/>
    <dgm:cxn modelId="{0FDE2AF1-3FBF-4D7B-A426-555733336A1F}" type="presParOf" srcId="{758EC156-161D-4DCA-91A9-1D37E1987F63}" destId="{9A02613A-2957-4D83-9277-4ECBD4142935}" srcOrd="1" destOrd="0" presId="urn:microsoft.com/office/officeart/2005/8/layout/hProcess4"/>
    <dgm:cxn modelId="{8B43D9AA-4C8F-4F97-A7D6-85B195B30854}" type="presParOf" srcId="{758EC156-161D-4DCA-91A9-1D37E1987F63}" destId="{ADE70CAD-9358-4055-909B-A7228E850388}" srcOrd="2" destOrd="0" presId="urn:microsoft.com/office/officeart/2005/8/layout/hProcess4"/>
    <dgm:cxn modelId="{8B56BB88-846E-4862-9C5A-66A3BDD8427D}" type="presParOf" srcId="{758EC156-161D-4DCA-91A9-1D37E1987F63}" destId="{92AF8E1E-3272-4501-896B-FB03FC7EE9A2}" srcOrd="3" destOrd="0" presId="urn:microsoft.com/office/officeart/2005/8/layout/hProcess4"/>
    <dgm:cxn modelId="{E5FFE3C7-8A45-453C-ABB8-34DEE923B361}" type="presParOf" srcId="{758EC156-161D-4DCA-91A9-1D37E1987F63}" destId="{E91B09C1-CFCF-4239-A1DA-AD2E5EAB4171}" srcOrd="4" destOrd="0" presId="urn:microsoft.com/office/officeart/2005/8/layout/hProcess4"/>
    <dgm:cxn modelId="{36CC9262-6BC2-40FC-8131-C84CB083F517}" type="presParOf" srcId="{DD076FDC-F23B-4246-A814-94172A1A568D}" destId="{10EAFA89-DBEC-442F-834C-33E8484F20D1}" srcOrd="1" destOrd="0" presId="urn:microsoft.com/office/officeart/2005/8/layout/hProcess4"/>
    <dgm:cxn modelId="{5902EF79-3610-40C6-8BDA-6761CA13E459}" type="presParOf" srcId="{DD076FDC-F23B-4246-A814-94172A1A568D}" destId="{9C4D9AD4-CF71-426E-9831-AB55F08B2C6A}" srcOrd="2" destOrd="0" presId="urn:microsoft.com/office/officeart/2005/8/layout/hProcess4"/>
    <dgm:cxn modelId="{668944F9-AF96-47D4-96BD-020A991555B6}" type="presParOf" srcId="{9C4D9AD4-CF71-426E-9831-AB55F08B2C6A}" destId="{5A40998E-AFC2-45A0-A96B-427B75C19482}" srcOrd="0" destOrd="0" presId="urn:microsoft.com/office/officeart/2005/8/layout/hProcess4"/>
    <dgm:cxn modelId="{82A0430C-ACE8-44F1-B877-B7C9DDE42113}" type="presParOf" srcId="{9C4D9AD4-CF71-426E-9831-AB55F08B2C6A}" destId="{1CD8E99F-A600-4770-BEC3-999571144D3F}" srcOrd="1" destOrd="0" presId="urn:microsoft.com/office/officeart/2005/8/layout/hProcess4"/>
    <dgm:cxn modelId="{9AA40430-CFF3-40A5-AC55-35C56155B60B}" type="presParOf" srcId="{9C4D9AD4-CF71-426E-9831-AB55F08B2C6A}" destId="{453D8BBD-B919-4FB9-995E-FFF6EDC8370E}" srcOrd="2" destOrd="0" presId="urn:microsoft.com/office/officeart/2005/8/layout/hProcess4"/>
    <dgm:cxn modelId="{107A6BB4-D0D2-48D0-B23C-96976E9A9F5C}" type="presParOf" srcId="{9C4D9AD4-CF71-426E-9831-AB55F08B2C6A}" destId="{5801F5B6-FA9D-4143-AFAB-2E16D6F55B7A}" srcOrd="3" destOrd="0" presId="urn:microsoft.com/office/officeart/2005/8/layout/hProcess4"/>
    <dgm:cxn modelId="{D0FD5992-ED15-4671-A384-A2DB0956F3DE}" type="presParOf" srcId="{9C4D9AD4-CF71-426E-9831-AB55F08B2C6A}" destId="{B9D92F3C-3715-4178-B818-1BAF35922239}" srcOrd="4" destOrd="0" presId="urn:microsoft.com/office/officeart/2005/8/layout/hProcess4"/>
    <dgm:cxn modelId="{8DB31A30-4548-496A-9F03-FB3F3AD75EDB}" type="presParOf" srcId="{DD076FDC-F23B-4246-A814-94172A1A568D}" destId="{9AD5742A-B77C-46C6-B672-4CF5388D9693}" srcOrd="3" destOrd="0" presId="urn:microsoft.com/office/officeart/2005/8/layout/hProcess4"/>
    <dgm:cxn modelId="{8C69E631-ADC7-4663-ABD2-B0DF10275D1E}" type="presParOf" srcId="{DD076FDC-F23B-4246-A814-94172A1A568D}" destId="{F4D1624A-E395-435E-988A-AB731FA04262}" srcOrd="4" destOrd="0" presId="urn:microsoft.com/office/officeart/2005/8/layout/hProcess4"/>
    <dgm:cxn modelId="{30518B09-5C85-4824-9482-961CA9DD5E0E}" type="presParOf" srcId="{F4D1624A-E395-435E-988A-AB731FA04262}" destId="{56525953-49A4-49EF-BEE5-EF184EB38AC9}" srcOrd="0" destOrd="0" presId="urn:microsoft.com/office/officeart/2005/8/layout/hProcess4"/>
    <dgm:cxn modelId="{92CFB287-B1EE-47B8-B3E8-BB645FD28803}" type="presParOf" srcId="{F4D1624A-E395-435E-988A-AB731FA04262}" destId="{D97879DD-0D75-4B29-A6A1-03611465B358}" srcOrd="1" destOrd="0" presId="urn:microsoft.com/office/officeart/2005/8/layout/hProcess4"/>
    <dgm:cxn modelId="{FCBBE6A8-1538-4456-A0A1-55962228D88D}" type="presParOf" srcId="{F4D1624A-E395-435E-988A-AB731FA04262}" destId="{61AE42AE-FC0C-42D8-9161-07F1FC5065DE}" srcOrd="2" destOrd="0" presId="urn:microsoft.com/office/officeart/2005/8/layout/hProcess4"/>
    <dgm:cxn modelId="{11F5728F-DDC1-4976-9544-A68711D98B53}" type="presParOf" srcId="{F4D1624A-E395-435E-988A-AB731FA04262}" destId="{A2F84636-5B61-4FF2-BCEE-81646440DF25}" srcOrd="3" destOrd="0" presId="urn:microsoft.com/office/officeart/2005/8/layout/hProcess4"/>
    <dgm:cxn modelId="{14DA22BF-98D7-4BA3-AB5E-FF9767991135}" type="presParOf" srcId="{F4D1624A-E395-435E-988A-AB731FA04262}" destId="{A2C6E36F-0CF8-4754-B3BA-17C53E0A521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C06E02-C898-4196-8D32-AE80D6219D47}" type="doc">
      <dgm:prSet loTypeId="urn:microsoft.com/office/officeart/2005/8/layout/hProcess4" loCatId="process" qsTypeId="urn:microsoft.com/office/officeart/2005/8/quickstyle/simple5" qsCatId="simple" csTypeId="urn:microsoft.com/office/officeart/2005/8/colors/accent1_2" csCatId="accent1" phldr="1"/>
      <dgm:spPr/>
    </dgm:pt>
    <dgm:pt modelId="{E4029287-EC39-49E5-AF47-94540528C5C0}">
      <dgm:prSet phldrT="[Text]" custT="1"/>
      <dgm:spPr/>
      <dgm:t>
        <a:bodyPr/>
        <a:lstStyle/>
        <a:p>
          <a:r>
            <a:rPr lang="en-US" sz="2000" dirty="0" smtClean="0"/>
            <a:t>WIOA</a:t>
          </a:r>
          <a:endParaRPr lang="en-US" sz="2000" dirty="0"/>
        </a:p>
      </dgm:t>
    </dgm:pt>
    <dgm:pt modelId="{8D94CDB8-0186-4BF2-8EDF-9F8925712ECC}" type="parTrans" cxnId="{D556B4DA-C95F-4F5B-B6AD-F40FAD25FC5D}">
      <dgm:prSet/>
      <dgm:spPr/>
      <dgm:t>
        <a:bodyPr/>
        <a:lstStyle/>
        <a:p>
          <a:endParaRPr lang="en-US"/>
        </a:p>
      </dgm:t>
    </dgm:pt>
    <dgm:pt modelId="{11020DEB-3321-461C-AB9F-1902FEF0015F}" type="sibTrans" cxnId="{D556B4DA-C95F-4F5B-B6AD-F40FAD25FC5D}">
      <dgm:prSet/>
      <dgm:spPr/>
      <dgm:t>
        <a:bodyPr/>
        <a:lstStyle/>
        <a:p>
          <a:endParaRPr lang="en-US"/>
        </a:p>
      </dgm:t>
    </dgm:pt>
    <dgm:pt modelId="{7A87066F-FEA8-4BA7-8B91-4586D4176D92}">
      <dgm:prSet phldrT="[Text]" custT="1"/>
      <dgm:spPr/>
      <dgm:t>
        <a:bodyPr/>
        <a:lstStyle/>
        <a:p>
          <a:r>
            <a:rPr lang="en-US" sz="1800" dirty="0" smtClean="0"/>
            <a:t>Regulations</a:t>
          </a:r>
          <a:endParaRPr lang="en-US" sz="1800" dirty="0"/>
        </a:p>
      </dgm:t>
    </dgm:pt>
    <dgm:pt modelId="{6D3219F4-AC3E-40B0-A8BE-AED9FD1B7EF7}" type="parTrans" cxnId="{320022BB-8831-44EC-84B0-2CBB3B4AC09A}">
      <dgm:prSet/>
      <dgm:spPr/>
      <dgm:t>
        <a:bodyPr/>
        <a:lstStyle/>
        <a:p>
          <a:endParaRPr lang="en-US"/>
        </a:p>
      </dgm:t>
    </dgm:pt>
    <dgm:pt modelId="{37D20E5E-DC84-40C8-AA54-FFD7F56DADAC}" type="sibTrans" cxnId="{320022BB-8831-44EC-84B0-2CBB3B4AC09A}">
      <dgm:prSet/>
      <dgm:spPr/>
      <dgm:t>
        <a:bodyPr/>
        <a:lstStyle/>
        <a:p>
          <a:endParaRPr lang="en-US"/>
        </a:p>
      </dgm:t>
    </dgm:pt>
    <dgm:pt modelId="{91BBECE8-2869-437E-80B7-B5E818806946}">
      <dgm:prSet phldrT="[Text]" custT="1"/>
      <dgm:spPr/>
      <dgm:t>
        <a:bodyPr/>
        <a:lstStyle/>
        <a:p>
          <a:r>
            <a:rPr lang="en-US" sz="1800" dirty="0" smtClean="0"/>
            <a:t>AEL Letter</a:t>
          </a:r>
        </a:p>
      </dgm:t>
    </dgm:pt>
    <dgm:pt modelId="{81A11614-3975-47D4-A933-1C63119026DB}" type="parTrans" cxnId="{B4A44304-C707-4037-842B-3D9F0B569FF9}">
      <dgm:prSet/>
      <dgm:spPr/>
      <dgm:t>
        <a:bodyPr/>
        <a:lstStyle/>
        <a:p>
          <a:endParaRPr lang="en-US"/>
        </a:p>
      </dgm:t>
    </dgm:pt>
    <dgm:pt modelId="{A4C2338E-C27C-420A-BA20-49DD43B23F0C}" type="sibTrans" cxnId="{B4A44304-C707-4037-842B-3D9F0B569FF9}">
      <dgm:prSet/>
      <dgm:spPr/>
      <dgm:t>
        <a:bodyPr/>
        <a:lstStyle/>
        <a:p>
          <a:endParaRPr lang="en-US"/>
        </a:p>
      </dgm:t>
    </dgm:pt>
    <dgm:pt modelId="{D21009EC-6765-4D27-BC17-8983AA65C12D}">
      <dgm:prSet/>
      <dgm:spPr/>
      <dgm:t>
        <a:bodyPr/>
        <a:lstStyle/>
        <a:p>
          <a:r>
            <a:rPr lang="en-US" dirty="0" smtClean="0"/>
            <a:t>Section 243</a:t>
          </a:r>
          <a:endParaRPr lang="en-US" dirty="0"/>
        </a:p>
      </dgm:t>
    </dgm:pt>
    <dgm:pt modelId="{8D5C8463-D428-4F79-BAAD-56A42BFF348C}" type="parTrans" cxnId="{C05D58DD-EB7C-44AF-88C9-DEE7CA69A73E}">
      <dgm:prSet/>
      <dgm:spPr/>
      <dgm:t>
        <a:bodyPr/>
        <a:lstStyle/>
        <a:p>
          <a:endParaRPr lang="en-US"/>
        </a:p>
      </dgm:t>
    </dgm:pt>
    <dgm:pt modelId="{366DC4F4-1BBA-4DBB-A163-B51160B4AE7D}" type="sibTrans" cxnId="{C05D58DD-EB7C-44AF-88C9-DEE7CA69A73E}">
      <dgm:prSet/>
      <dgm:spPr/>
      <dgm:t>
        <a:bodyPr/>
        <a:lstStyle/>
        <a:p>
          <a:endParaRPr lang="en-US"/>
        </a:p>
      </dgm:t>
    </dgm:pt>
    <dgm:pt modelId="{46A47012-F038-4B94-9E8A-23AF31A429DF}">
      <dgm:prSet/>
      <dgm:spPr/>
      <dgm:t>
        <a:bodyPr/>
        <a:lstStyle/>
        <a:p>
          <a:r>
            <a:rPr lang="en-US" dirty="0" smtClean="0"/>
            <a:t>Sections 463.70-75</a:t>
          </a:r>
          <a:endParaRPr lang="en-US" dirty="0"/>
        </a:p>
      </dgm:t>
    </dgm:pt>
    <dgm:pt modelId="{210D637F-7CF1-4784-BF1D-8F3EA40A5601}" type="parTrans" cxnId="{4D523BD3-A651-48B8-907D-3764E994017E}">
      <dgm:prSet/>
      <dgm:spPr/>
      <dgm:t>
        <a:bodyPr/>
        <a:lstStyle/>
        <a:p>
          <a:endParaRPr lang="en-US"/>
        </a:p>
      </dgm:t>
    </dgm:pt>
    <dgm:pt modelId="{C1F25F94-4CAE-4801-AB3E-E9A5B0D240A5}" type="sibTrans" cxnId="{4D523BD3-A651-48B8-907D-3764E994017E}">
      <dgm:prSet/>
      <dgm:spPr/>
      <dgm:t>
        <a:bodyPr/>
        <a:lstStyle/>
        <a:p>
          <a:endParaRPr lang="en-US"/>
        </a:p>
      </dgm:t>
    </dgm:pt>
    <dgm:pt modelId="{C4AB7681-493B-4631-84C9-72FED6153AD9}">
      <dgm:prSet/>
      <dgm:spPr/>
      <dgm:t>
        <a:bodyPr/>
        <a:lstStyle/>
        <a:p>
          <a:r>
            <a:rPr lang="en-US" dirty="0" smtClean="0"/>
            <a:t>AEL Letter </a:t>
          </a:r>
          <a:br>
            <a:rPr lang="en-US" dirty="0" smtClean="0"/>
          </a:br>
          <a:r>
            <a:rPr lang="en-US" dirty="0" smtClean="0"/>
            <a:t>04-16</a:t>
          </a:r>
          <a:endParaRPr lang="en-US" dirty="0"/>
        </a:p>
      </dgm:t>
    </dgm:pt>
    <dgm:pt modelId="{B178BCA0-62A9-4DD5-AE99-4786BF30042D}" type="parTrans" cxnId="{4C9DA44C-5FF4-4B9D-8E06-C59DFE59D0EB}">
      <dgm:prSet/>
      <dgm:spPr/>
      <dgm:t>
        <a:bodyPr/>
        <a:lstStyle/>
        <a:p>
          <a:endParaRPr lang="en-US"/>
        </a:p>
      </dgm:t>
    </dgm:pt>
    <dgm:pt modelId="{539E4A95-80A8-4897-B62C-E0C922DF5450}" type="sibTrans" cxnId="{4C9DA44C-5FF4-4B9D-8E06-C59DFE59D0EB}">
      <dgm:prSet/>
      <dgm:spPr/>
      <dgm:t>
        <a:bodyPr/>
        <a:lstStyle/>
        <a:p>
          <a:endParaRPr lang="en-US"/>
        </a:p>
      </dgm:t>
    </dgm:pt>
    <dgm:pt modelId="{F383541B-D06D-4E00-A00A-F0C0431B143F}" type="pres">
      <dgm:prSet presAssocID="{40C06E02-C898-4196-8D32-AE80D6219D47}" presName="Name0" presStyleCnt="0">
        <dgm:presLayoutVars>
          <dgm:dir/>
          <dgm:animLvl val="lvl"/>
          <dgm:resizeHandles val="exact"/>
        </dgm:presLayoutVars>
      </dgm:prSet>
      <dgm:spPr/>
    </dgm:pt>
    <dgm:pt modelId="{929A0E3C-BA61-4E43-BF89-62FB4D31C25C}" type="pres">
      <dgm:prSet presAssocID="{40C06E02-C898-4196-8D32-AE80D6219D47}" presName="tSp" presStyleCnt="0"/>
      <dgm:spPr/>
    </dgm:pt>
    <dgm:pt modelId="{3651AA43-2BAB-46AA-B92A-01AC0F3FF479}" type="pres">
      <dgm:prSet presAssocID="{40C06E02-C898-4196-8D32-AE80D6219D47}" presName="bSp" presStyleCnt="0"/>
      <dgm:spPr/>
    </dgm:pt>
    <dgm:pt modelId="{DD076FDC-F23B-4246-A814-94172A1A568D}" type="pres">
      <dgm:prSet presAssocID="{40C06E02-C898-4196-8D32-AE80D6219D47}" presName="process" presStyleCnt="0"/>
      <dgm:spPr/>
    </dgm:pt>
    <dgm:pt modelId="{758EC156-161D-4DCA-91A9-1D37E1987F63}" type="pres">
      <dgm:prSet presAssocID="{E4029287-EC39-49E5-AF47-94540528C5C0}" presName="composite1" presStyleCnt="0"/>
      <dgm:spPr/>
    </dgm:pt>
    <dgm:pt modelId="{27F57FA3-6DE0-4951-82A4-263489B959C2}" type="pres">
      <dgm:prSet presAssocID="{E4029287-EC39-49E5-AF47-94540528C5C0}" presName="dummyNode1" presStyleLbl="node1" presStyleIdx="0" presStyleCnt="3"/>
      <dgm:spPr/>
    </dgm:pt>
    <dgm:pt modelId="{9A02613A-2957-4D83-9277-4ECBD4142935}" type="pres">
      <dgm:prSet presAssocID="{E4029287-EC39-49E5-AF47-94540528C5C0}" presName="childNode1" presStyleLbl="bgAcc1" presStyleIdx="0" presStyleCnt="3">
        <dgm:presLayoutVars>
          <dgm:bulletEnabled val="1"/>
        </dgm:presLayoutVars>
      </dgm:prSet>
      <dgm:spPr/>
      <dgm:t>
        <a:bodyPr/>
        <a:lstStyle/>
        <a:p>
          <a:endParaRPr lang="en-US"/>
        </a:p>
      </dgm:t>
    </dgm:pt>
    <dgm:pt modelId="{ADE70CAD-9358-4055-909B-A7228E850388}" type="pres">
      <dgm:prSet presAssocID="{E4029287-EC39-49E5-AF47-94540528C5C0}" presName="childNode1tx" presStyleLbl="bgAcc1" presStyleIdx="0" presStyleCnt="3">
        <dgm:presLayoutVars>
          <dgm:bulletEnabled val="1"/>
        </dgm:presLayoutVars>
      </dgm:prSet>
      <dgm:spPr/>
      <dgm:t>
        <a:bodyPr/>
        <a:lstStyle/>
        <a:p>
          <a:endParaRPr lang="en-US"/>
        </a:p>
      </dgm:t>
    </dgm:pt>
    <dgm:pt modelId="{92AF8E1E-3272-4501-896B-FB03FC7EE9A2}" type="pres">
      <dgm:prSet presAssocID="{E4029287-EC39-49E5-AF47-94540528C5C0}" presName="parentNode1" presStyleLbl="node1" presStyleIdx="0" presStyleCnt="3">
        <dgm:presLayoutVars>
          <dgm:chMax val="1"/>
          <dgm:bulletEnabled val="1"/>
        </dgm:presLayoutVars>
      </dgm:prSet>
      <dgm:spPr/>
      <dgm:t>
        <a:bodyPr/>
        <a:lstStyle/>
        <a:p>
          <a:endParaRPr lang="en-US"/>
        </a:p>
      </dgm:t>
    </dgm:pt>
    <dgm:pt modelId="{E91B09C1-CFCF-4239-A1DA-AD2E5EAB4171}" type="pres">
      <dgm:prSet presAssocID="{E4029287-EC39-49E5-AF47-94540528C5C0}" presName="connSite1" presStyleCnt="0"/>
      <dgm:spPr/>
    </dgm:pt>
    <dgm:pt modelId="{10EAFA89-DBEC-442F-834C-33E8484F20D1}" type="pres">
      <dgm:prSet presAssocID="{11020DEB-3321-461C-AB9F-1902FEF0015F}" presName="Name9" presStyleLbl="sibTrans2D1" presStyleIdx="0" presStyleCnt="2"/>
      <dgm:spPr/>
      <dgm:t>
        <a:bodyPr/>
        <a:lstStyle/>
        <a:p>
          <a:endParaRPr lang="en-US"/>
        </a:p>
      </dgm:t>
    </dgm:pt>
    <dgm:pt modelId="{9C4D9AD4-CF71-426E-9831-AB55F08B2C6A}" type="pres">
      <dgm:prSet presAssocID="{7A87066F-FEA8-4BA7-8B91-4586D4176D92}" presName="composite2" presStyleCnt="0"/>
      <dgm:spPr/>
    </dgm:pt>
    <dgm:pt modelId="{5A40998E-AFC2-45A0-A96B-427B75C19482}" type="pres">
      <dgm:prSet presAssocID="{7A87066F-FEA8-4BA7-8B91-4586D4176D92}" presName="dummyNode2" presStyleLbl="node1" presStyleIdx="0" presStyleCnt="3"/>
      <dgm:spPr/>
    </dgm:pt>
    <dgm:pt modelId="{1CD8E99F-A600-4770-BEC3-999571144D3F}" type="pres">
      <dgm:prSet presAssocID="{7A87066F-FEA8-4BA7-8B91-4586D4176D92}" presName="childNode2" presStyleLbl="bgAcc1" presStyleIdx="1" presStyleCnt="3">
        <dgm:presLayoutVars>
          <dgm:bulletEnabled val="1"/>
        </dgm:presLayoutVars>
      </dgm:prSet>
      <dgm:spPr/>
      <dgm:t>
        <a:bodyPr/>
        <a:lstStyle/>
        <a:p>
          <a:endParaRPr lang="en-US"/>
        </a:p>
      </dgm:t>
    </dgm:pt>
    <dgm:pt modelId="{453D8BBD-B919-4FB9-995E-FFF6EDC8370E}" type="pres">
      <dgm:prSet presAssocID="{7A87066F-FEA8-4BA7-8B91-4586D4176D92}" presName="childNode2tx" presStyleLbl="bgAcc1" presStyleIdx="1" presStyleCnt="3">
        <dgm:presLayoutVars>
          <dgm:bulletEnabled val="1"/>
        </dgm:presLayoutVars>
      </dgm:prSet>
      <dgm:spPr/>
      <dgm:t>
        <a:bodyPr/>
        <a:lstStyle/>
        <a:p>
          <a:endParaRPr lang="en-US"/>
        </a:p>
      </dgm:t>
    </dgm:pt>
    <dgm:pt modelId="{5801F5B6-FA9D-4143-AFAB-2E16D6F55B7A}" type="pres">
      <dgm:prSet presAssocID="{7A87066F-FEA8-4BA7-8B91-4586D4176D92}" presName="parentNode2" presStyleLbl="node1" presStyleIdx="1" presStyleCnt="3">
        <dgm:presLayoutVars>
          <dgm:chMax val="0"/>
          <dgm:bulletEnabled val="1"/>
        </dgm:presLayoutVars>
      </dgm:prSet>
      <dgm:spPr/>
      <dgm:t>
        <a:bodyPr/>
        <a:lstStyle/>
        <a:p>
          <a:endParaRPr lang="en-US"/>
        </a:p>
      </dgm:t>
    </dgm:pt>
    <dgm:pt modelId="{B9D92F3C-3715-4178-B818-1BAF35922239}" type="pres">
      <dgm:prSet presAssocID="{7A87066F-FEA8-4BA7-8B91-4586D4176D92}" presName="connSite2" presStyleCnt="0"/>
      <dgm:spPr/>
    </dgm:pt>
    <dgm:pt modelId="{9AD5742A-B77C-46C6-B672-4CF5388D9693}" type="pres">
      <dgm:prSet presAssocID="{37D20E5E-DC84-40C8-AA54-FFD7F56DADAC}" presName="Name18" presStyleLbl="sibTrans2D1" presStyleIdx="1" presStyleCnt="2"/>
      <dgm:spPr/>
      <dgm:t>
        <a:bodyPr/>
        <a:lstStyle/>
        <a:p>
          <a:endParaRPr lang="en-US"/>
        </a:p>
      </dgm:t>
    </dgm:pt>
    <dgm:pt modelId="{F4D1624A-E395-435E-988A-AB731FA04262}" type="pres">
      <dgm:prSet presAssocID="{91BBECE8-2869-437E-80B7-B5E818806946}" presName="composite1" presStyleCnt="0"/>
      <dgm:spPr/>
    </dgm:pt>
    <dgm:pt modelId="{56525953-49A4-49EF-BEE5-EF184EB38AC9}" type="pres">
      <dgm:prSet presAssocID="{91BBECE8-2869-437E-80B7-B5E818806946}" presName="dummyNode1" presStyleLbl="node1" presStyleIdx="1" presStyleCnt="3"/>
      <dgm:spPr/>
    </dgm:pt>
    <dgm:pt modelId="{D97879DD-0D75-4B29-A6A1-03611465B358}" type="pres">
      <dgm:prSet presAssocID="{91BBECE8-2869-437E-80B7-B5E818806946}" presName="childNode1" presStyleLbl="bgAcc1" presStyleIdx="2" presStyleCnt="3">
        <dgm:presLayoutVars>
          <dgm:bulletEnabled val="1"/>
        </dgm:presLayoutVars>
      </dgm:prSet>
      <dgm:spPr/>
      <dgm:t>
        <a:bodyPr/>
        <a:lstStyle/>
        <a:p>
          <a:endParaRPr lang="en-US"/>
        </a:p>
      </dgm:t>
    </dgm:pt>
    <dgm:pt modelId="{61AE42AE-FC0C-42D8-9161-07F1FC5065DE}" type="pres">
      <dgm:prSet presAssocID="{91BBECE8-2869-437E-80B7-B5E818806946}" presName="childNode1tx" presStyleLbl="bgAcc1" presStyleIdx="2" presStyleCnt="3">
        <dgm:presLayoutVars>
          <dgm:bulletEnabled val="1"/>
        </dgm:presLayoutVars>
      </dgm:prSet>
      <dgm:spPr/>
      <dgm:t>
        <a:bodyPr/>
        <a:lstStyle/>
        <a:p>
          <a:endParaRPr lang="en-US"/>
        </a:p>
      </dgm:t>
    </dgm:pt>
    <dgm:pt modelId="{A2F84636-5B61-4FF2-BCEE-81646440DF25}" type="pres">
      <dgm:prSet presAssocID="{91BBECE8-2869-437E-80B7-B5E818806946}" presName="parentNode1" presStyleLbl="node1" presStyleIdx="2" presStyleCnt="3">
        <dgm:presLayoutVars>
          <dgm:chMax val="1"/>
          <dgm:bulletEnabled val="1"/>
        </dgm:presLayoutVars>
      </dgm:prSet>
      <dgm:spPr/>
      <dgm:t>
        <a:bodyPr/>
        <a:lstStyle/>
        <a:p>
          <a:endParaRPr lang="en-US"/>
        </a:p>
      </dgm:t>
    </dgm:pt>
    <dgm:pt modelId="{A2C6E36F-0CF8-4754-B3BA-17C53E0A5213}" type="pres">
      <dgm:prSet presAssocID="{91BBECE8-2869-437E-80B7-B5E818806946}" presName="connSite1" presStyleCnt="0"/>
      <dgm:spPr/>
    </dgm:pt>
  </dgm:ptLst>
  <dgm:cxnLst>
    <dgm:cxn modelId="{6657DBAF-A2EB-4E74-B3CA-7850110B0191}" type="presOf" srcId="{E4029287-EC39-49E5-AF47-94540528C5C0}" destId="{92AF8E1E-3272-4501-896B-FB03FC7EE9A2}" srcOrd="0" destOrd="0" presId="urn:microsoft.com/office/officeart/2005/8/layout/hProcess4"/>
    <dgm:cxn modelId="{D556B4DA-C95F-4F5B-B6AD-F40FAD25FC5D}" srcId="{40C06E02-C898-4196-8D32-AE80D6219D47}" destId="{E4029287-EC39-49E5-AF47-94540528C5C0}" srcOrd="0" destOrd="0" parTransId="{8D94CDB8-0186-4BF2-8EDF-9F8925712ECC}" sibTransId="{11020DEB-3321-461C-AB9F-1902FEF0015F}"/>
    <dgm:cxn modelId="{8289FEEC-57C0-4E06-BB0C-E5EA8F6CBA70}" type="presOf" srcId="{37D20E5E-DC84-40C8-AA54-FFD7F56DADAC}" destId="{9AD5742A-B77C-46C6-B672-4CF5388D9693}" srcOrd="0" destOrd="0" presId="urn:microsoft.com/office/officeart/2005/8/layout/hProcess4"/>
    <dgm:cxn modelId="{39810026-5012-4872-9F5D-C5C34EA2AFCA}" type="presOf" srcId="{7A87066F-FEA8-4BA7-8B91-4586D4176D92}" destId="{5801F5B6-FA9D-4143-AFAB-2E16D6F55B7A}" srcOrd="0" destOrd="0" presId="urn:microsoft.com/office/officeart/2005/8/layout/hProcess4"/>
    <dgm:cxn modelId="{57FB42B5-C9D9-426A-B005-DCF375BE49AB}" type="presOf" srcId="{D21009EC-6765-4D27-BC17-8983AA65C12D}" destId="{ADE70CAD-9358-4055-909B-A7228E850388}" srcOrd="1" destOrd="0" presId="urn:microsoft.com/office/officeart/2005/8/layout/hProcess4"/>
    <dgm:cxn modelId="{320022BB-8831-44EC-84B0-2CBB3B4AC09A}" srcId="{40C06E02-C898-4196-8D32-AE80D6219D47}" destId="{7A87066F-FEA8-4BA7-8B91-4586D4176D92}" srcOrd="1" destOrd="0" parTransId="{6D3219F4-AC3E-40B0-A8BE-AED9FD1B7EF7}" sibTransId="{37D20E5E-DC84-40C8-AA54-FFD7F56DADAC}"/>
    <dgm:cxn modelId="{4D523BD3-A651-48B8-907D-3764E994017E}" srcId="{7A87066F-FEA8-4BA7-8B91-4586D4176D92}" destId="{46A47012-F038-4B94-9E8A-23AF31A429DF}" srcOrd="0" destOrd="0" parTransId="{210D637F-7CF1-4784-BF1D-8F3EA40A5601}" sibTransId="{C1F25F94-4CAE-4801-AB3E-E9A5B0D240A5}"/>
    <dgm:cxn modelId="{434304D3-4D3F-47CB-A96E-ADF4B11A70FE}" type="presOf" srcId="{C4AB7681-493B-4631-84C9-72FED6153AD9}" destId="{D97879DD-0D75-4B29-A6A1-03611465B358}" srcOrd="0" destOrd="0" presId="urn:microsoft.com/office/officeart/2005/8/layout/hProcess4"/>
    <dgm:cxn modelId="{AD0C06FE-BF42-42F1-9DC6-579D1B560E9D}" type="presOf" srcId="{40C06E02-C898-4196-8D32-AE80D6219D47}" destId="{F383541B-D06D-4E00-A00A-F0C0431B143F}" srcOrd="0" destOrd="0" presId="urn:microsoft.com/office/officeart/2005/8/layout/hProcess4"/>
    <dgm:cxn modelId="{F9F373C8-E412-474F-B943-CDCACC2C32AC}" type="presOf" srcId="{46A47012-F038-4B94-9E8A-23AF31A429DF}" destId="{1CD8E99F-A600-4770-BEC3-999571144D3F}" srcOrd="0" destOrd="0" presId="urn:microsoft.com/office/officeart/2005/8/layout/hProcess4"/>
    <dgm:cxn modelId="{4C9DA44C-5FF4-4B9D-8E06-C59DFE59D0EB}" srcId="{91BBECE8-2869-437E-80B7-B5E818806946}" destId="{C4AB7681-493B-4631-84C9-72FED6153AD9}" srcOrd="0" destOrd="0" parTransId="{B178BCA0-62A9-4DD5-AE99-4786BF30042D}" sibTransId="{539E4A95-80A8-4897-B62C-E0C922DF5450}"/>
    <dgm:cxn modelId="{A09AE621-AE42-475F-A792-AF248430C169}" type="presOf" srcId="{11020DEB-3321-461C-AB9F-1902FEF0015F}" destId="{10EAFA89-DBEC-442F-834C-33E8484F20D1}" srcOrd="0" destOrd="0" presId="urn:microsoft.com/office/officeart/2005/8/layout/hProcess4"/>
    <dgm:cxn modelId="{063CB8CD-C5CD-4F37-B792-0A9A10DE8729}" type="presOf" srcId="{D21009EC-6765-4D27-BC17-8983AA65C12D}" destId="{9A02613A-2957-4D83-9277-4ECBD4142935}" srcOrd="0" destOrd="0" presId="urn:microsoft.com/office/officeart/2005/8/layout/hProcess4"/>
    <dgm:cxn modelId="{B4A44304-C707-4037-842B-3D9F0B569FF9}" srcId="{40C06E02-C898-4196-8D32-AE80D6219D47}" destId="{91BBECE8-2869-437E-80B7-B5E818806946}" srcOrd="2" destOrd="0" parTransId="{81A11614-3975-47D4-A933-1C63119026DB}" sibTransId="{A4C2338E-C27C-420A-BA20-49DD43B23F0C}"/>
    <dgm:cxn modelId="{83397D77-1878-4297-A125-D76DDED866DC}" type="presOf" srcId="{91BBECE8-2869-437E-80B7-B5E818806946}" destId="{A2F84636-5B61-4FF2-BCEE-81646440DF25}" srcOrd="0" destOrd="0" presId="urn:microsoft.com/office/officeart/2005/8/layout/hProcess4"/>
    <dgm:cxn modelId="{574EBE9D-F6F7-47B5-AABE-6BC0C11FB884}" type="presOf" srcId="{C4AB7681-493B-4631-84C9-72FED6153AD9}" destId="{61AE42AE-FC0C-42D8-9161-07F1FC5065DE}" srcOrd="1" destOrd="0" presId="urn:microsoft.com/office/officeart/2005/8/layout/hProcess4"/>
    <dgm:cxn modelId="{858338DB-63EF-45A7-AAA8-E0203927DC02}" type="presOf" srcId="{46A47012-F038-4B94-9E8A-23AF31A429DF}" destId="{453D8BBD-B919-4FB9-995E-FFF6EDC8370E}" srcOrd="1" destOrd="0" presId="urn:microsoft.com/office/officeart/2005/8/layout/hProcess4"/>
    <dgm:cxn modelId="{C05D58DD-EB7C-44AF-88C9-DEE7CA69A73E}" srcId="{E4029287-EC39-49E5-AF47-94540528C5C0}" destId="{D21009EC-6765-4D27-BC17-8983AA65C12D}" srcOrd="0" destOrd="0" parTransId="{8D5C8463-D428-4F79-BAAD-56A42BFF348C}" sibTransId="{366DC4F4-1BBA-4DBB-A163-B51160B4AE7D}"/>
    <dgm:cxn modelId="{1DA54303-CC60-4A69-872A-6F3210C603D5}" type="presParOf" srcId="{F383541B-D06D-4E00-A00A-F0C0431B143F}" destId="{929A0E3C-BA61-4E43-BF89-62FB4D31C25C}" srcOrd="0" destOrd="0" presId="urn:microsoft.com/office/officeart/2005/8/layout/hProcess4"/>
    <dgm:cxn modelId="{FAAB95D2-0388-472C-B531-648905592A42}" type="presParOf" srcId="{F383541B-D06D-4E00-A00A-F0C0431B143F}" destId="{3651AA43-2BAB-46AA-B92A-01AC0F3FF479}" srcOrd="1" destOrd="0" presId="urn:microsoft.com/office/officeart/2005/8/layout/hProcess4"/>
    <dgm:cxn modelId="{37A57ECB-98AA-4231-836A-B8EF2CCD1FE3}" type="presParOf" srcId="{F383541B-D06D-4E00-A00A-F0C0431B143F}" destId="{DD076FDC-F23B-4246-A814-94172A1A568D}" srcOrd="2" destOrd="0" presId="urn:microsoft.com/office/officeart/2005/8/layout/hProcess4"/>
    <dgm:cxn modelId="{BBC020E8-BC3A-4B72-8CDE-3C930A9C7709}" type="presParOf" srcId="{DD076FDC-F23B-4246-A814-94172A1A568D}" destId="{758EC156-161D-4DCA-91A9-1D37E1987F63}" srcOrd="0" destOrd="0" presId="urn:microsoft.com/office/officeart/2005/8/layout/hProcess4"/>
    <dgm:cxn modelId="{EB85EACA-824D-43C7-A752-72C768DA94D0}" type="presParOf" srcId="{758EC156-161D-4DCA-91A9-1D37E1987F63}" destId="{27F57FA3-6DE0-4951-82A4-263489B959C2}" srcOrd="0" destOrd="0" presId="urn:microsoft.com/office/officeart/2005/8/layout/hProcess4"/>
    <dgm:cxn modelId="{4C84CB63-4EB8-4534-AA81-874029B6A813}" type="presParOf" srcId="{758EC156-161D-4DCA-91A9-1D37E1987F63}" destId="{9A02613A-2957-4D83-9277-4ECBD4142935}" srcOrd="1" destOrd="0" presId="urn:microsoft.com/office/officeart/2005/8/layout/hProcess4"/>
    <dgm:cxn modelId="{4BB52EBF-273B-47E9-9603-EDFD657BA306}" type="presParOf" srcId="{758EC156-161D-4DCA-91A9-1D37E1987F63}" destId="{ADE70CAD-9358-4055-909B-A7228E850388}" srcOrd="2" destOrd="0" presId="urn:microsoft.com/office/officeart/2005/8/layout/hProcess4"/>
    <dgm:cxn modelId="{279F0A2D-D877-413F-944E-925CE2BB6D45}" type="presParOf" srcId="{758EC156-161D-4DCA-91A9-1D37E1987F63}" destId="{92AF8E1E-3272-4501-896B-FB03FC7EE9A2}" srcOrd="3" destOrd="0" presId="urn:microsoft.com/office/officeart/2005/8/layout/hProcess4"/>
    <dgm:cxn modelId="{20C8B9CB-DD5D-4CAF-AC9D-270D7287CB65}" type="presParOf" srcId="{758EC156-161D-4DCA-91A9-1D37E1987F63}" destId="{E91B09C1-CFCF-4239-A1DA-AD2E5EAB4171}" srcOrd="4" destOrd="0" presId="urn:microsoft.com/office/officeart/2005/8/layout/hProcess4"/>
    <dgm:cxn modelId="{49C3A667-F2E0-4654-81FC-1F2FB7C00A2B}" type="presParOf" srcId="{DD076FDC-F23B-4246-A814-94172A1A568D}" destId="{10EAFA89-DBEC-442F-834C-33E8484F20D1}" srcOrd="1" destOrd="0" presId="urn:microsoft.com/office/officeart/2005/8/layout/hProcess4"/>
    <dgm:cxn modelId="{A3F09B87-41B4-4A44-BDC2-CA07C203DAFB}" type="presParOf" srcId="{DD076FDC-F23B-4246-A814-94172A1A568D}" destId="{9C4D9AD4-CF71-426E-9831-AB55F08B2C6A}" srcOrd="2" destOrd="0" presId="urn:microsoft.com/office/officeart/2005/8/layout/hProcess4"/>
    <dgm:cxn modelId="{D2EE48ED-F120-4D7F-B069-E95BD3BE4367}" type="presParOf" srcId="{9C4D9AD4-CF71-426E-9831-AB55F08B2C6A}" destId="{5A40998E-AFC2-45A0-A96B-427B75C19482}" srcOrd="0" destOrd="0" presId="urn:microsoft.com/office/officeart/2005/8/layout/hProcess4"/>
    <dgm:cxn modelId="{1E85D88F-AB54-4F5E-B94C-46C7A52ADA3C}" type="presParOf" srcId="{9C4D9AD4-CF71-426E-9831-AB55F08B2C6A}" destId="{1CD8E99F-A600-4770-BEC3-999571144D3F}" srcOrd="1" destOrd="0" presId="urn:microsoft.com/office/officeart/2005/8/layout/hProcess4"/>
    <dgm:cxn modelId="{29CAE151-4F43-4C78-9B64-E82881CE4992}" type="presParOf" srcId="{9C4D9AD4-CF71-426E-9831-AB55F08B2C6A}" destId="{453D8BBD-B919-4FB9-995E-FFF6EDC8370E}" srcOrd="2" destOrd="0" presId="urn:microsoft.com/office/officeart/2005/8/layout/hProcess4"/>
    <dgm:cxn modelId="{2F85824F-1D68-46BC-AA11-AF27E3589535}" type="presParOf" srcId="{9C4D9AD4-CF71-426E-9831-AB55F08B2C6A}" destId="{5801F5B6-FA9D-4143-AFAB-2E16D6F55B7A}" srcOrd="3" destOrd="0" presId="urn:microsoft.com/office/officeart/2005/8/layout/hProcess4"/>
    <dgm:cxn modelId="{8387FA75-2EE6-443D-A685-4966DCBD8CC4}" type="presParOf" srcId="{9C4D9AD4-CF71-426E-9831-AB55F08B2C6A}" destId="{B9D92F3C-3715-4178-B818-1BAF35922239}" srcOrd="4" destOrd="0" presId="urn:microsoft.com/office/officeart/2005/8/layout/hProcess4"/>
    <dgm:cxn modelId="{B3B7F4C8-DD3E-4D29-A638-C449CA05ACBE}" type="presParOf" srcId="{DD076FDC-F23B-4246-A814-94172A1A568D}" destId="{9AD5742A-B77C-46C6-B672-4CF5388D9693}" srcOrd="3" destOrd="0" presId="urn:microsoft.com/office/officeart/2005/8/layout/hProcess4"/>
    <dgm:cxn modelId="{FC07DBC5-7EED-4D94-9C5B-034F2AC775DE}" type="presParOf" srcId="{DD076FDC-F23B-4246-A814-94172A1A568D}" destId="{F4D1624A-E395-435E-988A-AB731FA04262}" srcOrd="4" destOrd="0" presId="urn:microsoft.com/office/officeart/2005/8/layout/hProcess4"/>
    <dgm:cxn modelId="{69F38A4B-E39B-4108-881E-1259038D0AD4}" type="presParOf" srcId="{F4D1624A-E395-435E-988A-AB731FA04262}" destId="{56525953-49A4-49EF-BEE5-EF184EB38AC9}" srcOrd="0" destOrd="0" presId="urn:microsoft.com/office/officeart/2005/8/layout/hProcess4"/>
    <dgm:cxn modelId="{561DF0E6-A817-47E8-930A-BCA59BCFE515}" type="presParOf" srcId="{F4D1624A-E395-435E-988A-AB731FA04262}" destId="{D97879DD-0D75-4B29-A6A1-03611465B358}" srcOrd="1" destOrd="0" presId="urn:microsoft.com/office/officeart/2005/8/layout/hProcess4"/>
    <dgm:cxn modelId="{2F40567A-8070-4E08-9702-88CB7FCE6A6B}" type="presParOf" srcId="{F4D1624A-E395-435E-988A-AB731FA04262}" destId="{61AE42AE-FC0C-42D8-9161-07F1FC5065DE}" srcOrd="2" destOrd="0" presId="urn:microsoft.com/office/officeart/2005/8/layout/hProcess4"/>
    <dgm:cxn modelId="{C3792A42-A723-46F8-B75D-41D934C4F8BB}" type="presParOf" srcId="{F4D1624A-E395-435E-988A-AB731FA04262}" destId="{A2F84636-5B61-4FF2-BCEE-81646440DF25}" srcOrd="3" destOrd="0" presId="urn:microsoft.com/office/officeart/2005/8/layout/hProcess4"/>
    <dgm:cxn modelId="{B2595724-A7C4-44FA-9F60-1C41B4FC7739}" type="presParOf" srcId="{F4D1624A-E395-435E-988A-AB731FA04262}" destId="{A2C6E36F-0CF8-4754-B3BA-17C53E0A521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2613A-2957-4D83-9277-4ECBD4142935}">
      <dsp:nvSpPr>
        <dsp:cNvPr id="0" name=""/>
        <dsp:cNvSpPr/>
      </dsp:nvSpPr>
      <dsp:spPr>
        <a:xfrm>
          <a:off x="390"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Section 203</a:t>
          </a:r>
          <a:endParaRPr lang="en-US" sz="3300" kern="1200" dirty="0"/>
        </a:p>
      </dsp:txBody>
      <dsp:txXfrm>
        <a:off x="43567" y="1543459"/>
        <a:ext cx="2188446" cy="1387830"/>
      </dsp:txXfrm>
    </dsp:sp>
    <dsp:sp modelId="{10EAFA89-DBEC-442F-834C-33E8484F20D1}">
      <dsp:nvSpPr>
        <dsp:cNvPr id="0" name=""/>
        <dsp:cNvSpPr/>
      </dsp:nvSpPr>
      <dsp:spPr>
        <a:xfrm>
          <a:off x="1295026" y="2005536"/>
          <a:ext cx="2422418" cy="2422418"/>
        </a:xfrm>
        <a:prstGeom prst="leftCircularArrow">
          <a:avLst>
            <a:gd name="adj1" fmla="val 2801"/>
            <a:gd name="adj2" fmla="val 341817"/>
            <a:gd name="adj3" fmla="val 2117328"/>
            <a:gd name="adj4" fmla="val 9024489"/>
            <a:gd name="adj5" fmla="val 3268"/>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92AF8E1E-3272-4501-896B-FB03FC7EE9A2}">
      <dsp:nvSpPr>
        <dsp:cNvPr id="0" name=""/>
        <dsp:cNvSpPr/>
      </dsp:nvSpPr>
      <dsp:spPr>
        <a:xfrm>
          <a:off x="505901" y="2974467"/>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WIOA</a:t>
          </a:r>
          <a:endParaRPr lang="en-US" sz="2000" kern="1200" dirty="0"/>
        </a:p>
      </dsp:txBody>
      <dsp:txXfrm>
        <a:off x="529452" y="2998018"/>
        <a:ext cx="1974942" cy="756998"/>
      </dsp:txXfrm>
    </dsp:sp>
    <dsp:sp modelId="{1CD8E99F-A600-4770-BEC3-999571144D3F}">
      <dsp:nvSpPr>
        <dsp:cNvPr id="0" name=""/>
        <dsp:cNvSpPr/>
      </dsp:nvSpPr>
      <dsp:spPr>
        <a:xfrm>
          <a:off x="2851022"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Sections 463.35-38</a:t>
          </a:r>
          <a:endParaRPr lang="en-US" sz="3300" kern="1200" dirty="0"/>
        </a:p>
      </dsp:txBody>
      <dsp:txXfrm>
        <a:off x="2894199" y="1945510"/>
        <a:ext cx="2188446" cy="1387830"/>
      </dsp:txXfrm>
    </dsp:sp>
    <dsp:sp modelId="{9AD5742A-B77C-46C6-B672-4CF5388D9693}">
      <dsp:nvSpPr>
        <dsp:cNvPr id="0" name=""/>
        <dsp:cNvSpPr/>
      </dsp:nvSpPr>
      <dsp:spPr>
        <a:xfrm>
          <a:off x="4126702" y="375279"/>
          <a:ext cx="2713087" cy="2713087"/>
        </a:xfrm>
        <a:prstGeom prst="circularArrow">
          <a:avLst>
            <a:gd name="adj1" fmla="val 2501"/>
            <a:gd name="adj2" fmla="val 303072"/>
            <a:gd name="adj3" fmla="val 19521417"/>
            <a:gd name="adj4" fmla="val 12575511"/>
            <a:gd name="adj5" fmla="val 2917"/>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5801F5B6-FA9D-4143-AFAB-2E16D6F55B7A}">
      <dsp:nvSpPr>
        <dsp:cNvPr id="0" name=""/>
        <dsp:cNvSpPr/>
      </dsp:nvSpPr>
      <dsp:spPr>
        <a:xfrm>
          <a:off x="3356533" y="1098232"/>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Regulations</a:t>
          </a:r>
          <a:endParaRPr lang="en-US" sz="1800" kern="1200" dirty="0"/>
        </a:p>
      </dsp:txBody>
      <dsp:txXfrm>
        <a:off x="3380084" y="1121783"/>
        <a:ext cx="1974942" cy="756998"/>
      </dsp:txXfrm>
    </dsp:sp>
    <dsp:sp modelId="{D97879DD-0D75-4B29-A6A1-03611465B358}">
      <dsp:nvSpPr>
        <dsp:cNvPr id="0" name=""/>
        <dsp:cNvSpPr/>
      </dsp:nvSpPr>
      <dsp:spPr>
        <a:xfrm>
          <a:off x="5701654"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AEL Letter </a:t>
          </a:r>
          <a:br>
            <a:rPr lang="en-US" sz="3300" kern="1200" dirty="0" smtClean="0"/>
          </a:br>
          <a:r>
            <a:rPr lang="en-US" sz="3300" kern="1200" dirty="0" smtClean="0"/>
            <a:t>02-16</a:t>
          </a:r>
          <a:endParaRPr lang="en-US" sz="3300" kern="1200" dirty="0"/>
        </a:p>
      </dsp:txBody>
      <dsp:txXfrm>
        <a:off x="5744831" y="1543459"/>
        <a:ext cx="2188446" cy="1387830"/>
      </dsp:txXfrm>
    </dsp:sp>
    <dsp:sp modelId="{A2F84636-5B61-4FF2-BCEE-81646440DF25}">
      <dsp:nvSpPr>
        <dsp:cNvPr id="0" name=""/>
        <dsp:cNvSpPr/>
      </dsp:nvSpPr>
      <dsp:spPr>
        <a:xfrm>
          <a:off x="6207165" y="2974467"/>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AEL Letter</a:t>
          </a:r>
        </a:p>
      </dsp:txBody>
      <dsp:txXfrm>
        <a:off x="6230716" y="2998018"/>
        <a:ext cx="1974942" cy="7569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2613A-2957-4D83-9277-4ECBD4142935}">
      <dsp:nvSpPr>
        <dsp:cNvPr id="0" name=""/>
        <dsp:cNvSpPr/>
      </dsp:nvSpPr>
      <dsp:spPr>
        <a:xfrm>
          <a:off x="390"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Section 243</a:t>
          </a:r>
          <a:endParaRPr lang="en-US" sz="3300" kern="1200" dirty="0"/>
        </a:p>
      </dsp:txBody>
      <dsp:txXfrm>
        <a:off x="43567" y="1543459"/>
        <a:ext cx="2188446" cy="1387830"/>
      </dsp:txXfrm>
    </dsp:sp>
    <dsp:sp modelId="{10EAFA89-DBEC-442F-834C-33E8484F20D1}">
      <dsp:nvSpPr>
        <dsp:cNvPr id="0" name=""/>
        <dsp:cNvSpPr/>
      </dsp:nvSpPr>
      <dsp:spPr>
        <a:xfrm>
          <a:off x="1295026" y="2005536"/>
          <a:ext cx="2422418" cy="2422418"/>
        </a:xfrm>
        <a:prstGeom prst="leftCircularArrow">
          <a:avLst>
            <a:gd name="adj1" fmla="val 2801"/>
            <a:gd name="adj2" fmla="val 341817"/>
            <a:gd name="adj3" fmla="val 2117328"/>
            <a:gd name="adj4" fmla="val 9024489"/>
            <a:gd name="adj5" fmla="val 3268"/>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92AF8E1E-3272-4501-896B-FB03FC7EE9A2}">
      <dsp:nvSpPr>
        <dsp:cNvPr id="0" name=""/>
        <dsp:cNvSpPr/>
      </dsp:nvSpPr>
      <dsp:spPr>
        <a:xfrm>
          <a:off x="505901" y="2974467"/>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WIOA</a:t>
          </a:r>
          <a:endParaRPr lang="en-US" sz="2000" kern="1200" dirty="0"/>
        </a:p>
      </dsp:txBody>
      <dsp:txXfrm>
        <a:off x="529452" y="2998018"/>
        <a:ext cx="1974942" cy="756998"/>
      </dsp:txXfrm>
    </dsp:sp>
    <dsp:sp modelId="{1CD8E99F-A600-4770-BEC3-999571144D3F}">
      <dsp:nvSpPr>
        <dsp:cNvPr id="0" name=""/>
        <dsp:cNvSpPr/>
      </dsp:nvSpPr>
      <dsp:spPr>
        <a:xfrm>
          <a:off x="2851022"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Sections 463.70-75</a:t>
          </a:r>
          <a:endParaRPr lang="en-US" sz="3300" kern="1200" dirty="0"/>
        </a:p>
      </dsp:txBody>
      <dsp:txXfrm>
        <a:off x="2894199" y="1945510"/>
        <a:ext cx="2188446" cy="1387830"/>
      </dsp:txXfrm>
    </dsp:sp>
    <dsp:sp modelId="{9AD5742A-B77C-46C6-B672-4CF5388D9693}">
      <dsp:nvSpPr>
        <dsp:cNvPr id="0" name=""/>
        <dsp:cNvSpPr/>
      </dsp:nvSpPr>
      <dsp:spPr>
        <a:xfrm>
          <a:off x="4126702" y="375279"/>
          <a:ext cx="2713087" cy="2713087"/>
        </a:xfrm>
        <a:prstGeom prst="circularArrow">
          <a:avLst>
            <a:gd name="adj1" fmla="val 2501"/>
            <a:gd name="adj2" fmla="val 303072"/>
            <a:gd name="adj3" fmla="val 19521417"/>
            <a:gd name="adj4" fmla="val 12575511"/>
            <a:gd name="adj5" fmla="val 2917"/>
          </a:avLst>
        </a:prstGeom>
        <a:gradFill rotWithShape="0">
          <a:gsLst>
            <a:gs pos="0">
              <a:schemeClr val="accent1">
                <a:tint val="60000"/>
                <a:hueOff val="0"/>
                <a:satOff val="0"/>
                <a:lumOff val="0"/>
                <a:alphaOff val="0"/>
                <a:tint val="100000"/>
                <a:shade val="85000"/>
                <a:satMod val="100000"/>
                <a:lumMod val="100000"/>
              </a:schemeClr>
            </a:gs>
            <a:gs pos="100000">
              <a:schemeClr val="accent1">
                <a:tint val="60000"/>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tint val="60000"/>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sp>
    <dsp:sp modelId="{5801F5B6-FA9D-4143-AFAB-2E16D6F55B7A}">
      <dsp:nvSpPr>
        <dsp:cNvPr id="0" name=""/>
        <dsp:cNvSpPr/>
      </dsp:nvSpPr>
      <dsp:spPr>
        <a:xfrm>
          <a:off x="3356533" y="1098232"/>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Regulations</a:t>
          </a:r>
          <a:endParaRPr lang="en-US" sz="1800" kern="1200" dirty="0"/>
        </a:p>
      </dsp:txBody>
      <dsp:txXfrm>
        <a:off x="3380084" y="1121783"/>
        <a:ext cx="1974942" cy="756998"/>
      </dsp:txXfrm>
    </dsp:sp>
    <dsp:sp modelId="{D97879DD-0D75-4B29-A6A1-03611465B358}">
      <dsp:nvSpPr>
        <dsp:cNvPr id="0" name=""/>
        <dsp:cNvSpPr/>
      </dsp:nvSpPr>
      <dsp:spPr>
        <a:xfrm>
          <a:off x="5701654" y="1500282"/>
          <a:ext cx="2274800" cy="187623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txBody>
        <a:bodyPr spcFirstLastPara="0" vert="horz" wrap="square" lIns="62865" tIns="62865" rIns="62865" bIns="62865" numCol="1" spcCol="1270" anchor="t" anchorCtr="0">
          <a:noAutofit/>
        </a:bodyPr>
        <a:lstStyle/>
        <a:p>
          <a:pPr marL="285750" lvl="1" indent="-285750" algn="l" defTabSz="1466850">
            <a:lnSpc>
              <a:spcPct val="90000"/>
            </a:lnSpc>
            <a:spcBef>
              <a:spcPct val="0"/>
            </a:spcBef>
            <a:spcAft>
              <a:spcPct val="15000"/>
            </a:spcAft>
            <a:buChar char="••"/>
          </a:pPr>
          <a:r>
            <a:rPr lang="en-US" sz="3300" kern="1200" dirty="0" smtClean="0"/>
            <a:t>AEL Letter </a:t>
          </a:r>
          <a:br>
            <a:rPr lang="en-US" sz="3300" kern="1200" dirty="0" smtClean="0"/>
          </a:br>
          <a:r>
            <a:rPr lang="en-US" sz="3300" kern="1200" dirty="0" smtClean="0"/>
            <a:t>04-16</a:t>
          </a:r>
          <a:endParaRPr lang="en-US" sz="3300" kern="1200" dirty="0"/>
        </a:p>
      </dsp:txBody>
      <dsp:txXfrm>
        <a:off x="5744831" y="1543459"/>
        <a:ext cx="2188446" cy="1387830"/>
      </dsp:txXfrm>
    </dsp:sp>
    <dsp:sp modelId="{A2F84636-5B61-4FF2-BCEE-81646440DF25}">
      <dsp:nvSpPr>
        <dsp:cNvPr id="0" name=""/>
        <dsp:cNvSpPr/>
      </dsp:nvSpPr>
      <dsp:spPr>
        <a:xfrm>
          <a:off x="6207165" y="2974467"/>
          <a:ext cx="2022044" cy="804100"/>
        </a:xfrm>
        <a:prstGeom prst="roundRect">
          <a:avLst>
            <a:gd name="adj" fmla="val 10000"/>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AEL Letter</a:t>
          </a:r>
        </a:p>
      </dsp:txBody>
      <dsp:txXfrm>
        <a:off x="6230716" y="2998018"/>
        <a:ext cx="1974942" cy="7569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0.12963</cdr:x>
      <cdr:y>0.42188</cdr:y>
    </cdr:from>
    <cdr:to>
      <cdr:x>0.27778</cdr:x>
      <cdr:y>0.62501</cdr:y>
    </cdr:to>
    <cdr:sp macro="" textlink="">
      <cdr:nvSpPr>
        <cdr:cNvPr id="2" name="TextBox 1"/>
        <cdr:cNvSpPr txBox="1"/>
      </cdr:nvSpPr>
      <cdr:spPr>
        <a:xfrm xmlns:a="http://schemas.openxmlformats.org/drawingml/2006/main">
          <a:off x="1066800" y="2057400"/>
          <a:ext cx="1219215" cy="990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tx2">
                  <a:lumMod val="75000"/>
                </a:schemeClr>
              </a:solidFill>
            </a:rPr>
            <a:t>Program Transfer from TEA</a:t>
          </a:r>
          <a:r>
            <a:rPr lang="en-US" sz="1100" dirty="0" smtClean="0">
              <a:solidFill>
                <a:schemeClr val="tx2">
                  <a:lumMod val="75000"/>
                </a:schemeClr>
              </a:solidFill>
            </a:rPr>
            <a:t> </a:t>
          </a:r>
          <a:endParaRPr lang="en-US" sz="1100" dirty="0">
            <a:solidFill>
              <a:schemeClr val="tx2">
                <a:lumMod val="75000"/>
              </a:schemeClr>
            </a:solidFill>
          </a:endParaRPr>
        </a:p>
      </cdr:txBody>
    </cdr:sp>
  </cdr:relSizeAnchor>
  <cdr:relSizeAnchor xmlns:cdr="http://schemas.openxmlformats.org/drawingml/2006/chartDrawing">
    <cdr:from>
      <cdr:x>0.30556</cdr:x>
      <cdr:y>0.54688</cdr:y>
    </cdr:from>
    <cdr:to>
      <cdr:x>0.45371</cdr:x>
      <cdr:y>0.67188</cdr:y>
    </cdr:to>
    <cdr:sp macro="" textlink="">
      <cdr:nvSpPr>
        <cdr:cNvPr id="3" name="TextBox 2"/>
        <cdr:cNvSpPr txBox="1"/>
      </cdr:nvSpPr>
      <cdr:spPr>
        <a:xfrm xmlns:a="http://schemas.openxmlformats.org/drawingml/2006/main">
          <a:off x="2514600" y="2667000"/>
          <a:ext cx="1219215"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tx2">
                  <a:lumMod val="75000"/>
                </a:schemeClr>
              </a:solidFill>
            </a:rPr>
            <a:t>Year 1</a:t>
          </a:r>
          <a:endParaRPr lang="en-US" sz="1100" dirty="0">
            <a:solidFill>
              <a:schemeClr val="tx2">
                <a:lumMod val="75000"/>
              </a:schemeClr>
            </a:solidFill>
          </a:endParaRPr>
        </a:p>
      </cdr:txBody>
    </cdr:sp>
  </cdr:relSizeAnchor>
  <cdr:relSizeAnchor xmlns:cdr="http://schemas.openxmlformats.org/drawingml/2006/chartDrawing">
    <cdr:from>
      <cdr:x>0.85185</cdr:x>
      <cdr:y>0.0625</cdr:y>
    </cdr:from>
    <cdr:to>
      <cdr:x>1</cdr:x>
      <cdr:y>0.1875</cdr:y>
    </cdr:to>
    <cdr:sp macro="" textlink="">
      <cdr:nvSpPr>
        <cdr:cNvPr id="4" name="TextBox 3"/>
        <cdr:cNvSpPr txBox="1"/>
      </cdr:nvSpPr>
      <cdr:spPr>
        <a:xfrm xmlns:a="http://schemas.openxmlformats.org/drawingml/2006/main">
          <a:off x="7010385" y="304800"/>
          <a:ext cx="1219215"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600" dirty="0" smtClean="0">
              <a:solidFill>
                <a:schemeClr val="tx2">
                  <a:lumMod val="75000"/>
                </a:schemeClr>
              </a:solidFill>
            </a:rPr>
            <a:t>GOAL by 2020</a:t>
          </a:r>
          <a:endParaRPr lang="en-US" sz="1100" dirty="0">
            <a:solidFill>
              <a:schemeClr val="tx2">
                <a:lumMod val="75000"/>
              </a:schemeClr>
            </a:solidFill>
          </a:endParaRPr>
        </a:p>
      </cdr:txBody>
    </cdr:sp>
  </cdr:relSizeAnchor>
  <cdr:relSizeAnchor xmlns:cdr="http://schemas.openxmlformats.org/drawingml/2006/chartDrawing">
    <cdr:from>
      <cdr:x>0.11543</cdr:x>
      <cdr:y>0.16875</cdr:y>
    </cdr:from>
    <cdr:to>
      <cdr:x>0.76358</cdr:x>
      <cdr:y>0.42813</cdr:y>
    </cdr:to>
    <cdr:sp macro="" textlink="">
      <cdr:nvSpPr>
        <cdr:cNvPr id="5" name="TextBox 4"/>
        <cdr:cNvSpPr txBox="1"/>
      </cdr:nvSpPr>
      <cdr:spPr>
        <a:xfrm xmlns:a="http://schemas.openxmlformats.org/drawingml/2006/main">
          <a:off x="949960" y="822960"/>
          <a:ext cx="5334000" cy="1264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4000" dirty="0" smtClean="0">
              <a:solidFill>
                <a:srgbClr val="0070C0"/>
              </a:solidFill>
            </a:rPr>
            <a:t>Career Pathways</a:t>
          </a:r>
          <a:endParaRPr lang="en-US" sz="2800" dirty="0">
            <a:solidFill>
              <a:srgbClr val="0070C0"/>
            </a:solidFill>
          </a:endParaRPr>
        </a:p>
      </cdr:txBody>
    </cdr:sp>
  </cdr:relSizeAnchor>
  <cdr:relSizeAnchor xmlns:cdr="http://schemas.openxmlformats.org/drawingml/2006/chartDrawing">
    <cdr:from>
      <cdr:x>0.40741</cdr:x>
      <cdr:y>0.4375</cdr:y>
    </cdr:from>
    <cdr:to>
      <cdr:x>0.55556</cdr:x>
      <cdr:y>0.5625</cdr:y>
    </cdr:to>
    <cdr:sp macro="" textlink="">
      <cdr:nvSpPr>
        <cdr:cNvPr id="6" name="TextBox 5"/>
        <cdr:cNvSpPr txBox="1"/>
      </cdr:nvSpPr>
      <cdr:spPr>
        <a:xfrm xmlns:a="http://schemas.openxmlformats.org/drawingml/2006/main">
          <a:off x="3352800" y="2133600"/>
          <a:ext cx="1219216"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solidFill>
                <a:srgbClr val="C00000"/>
              </a:solidFill>
            </a:rPr>
            <a:t>Today</a:t>
          </a:r>
          <a:endParaRPr lang="en-US" sz="160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lIns="88276" tIns="44138" rIns="88276" bIns="44138" rtlCol="0"/>
          <a:lstStyle>
            <a:lvl1pPr algn="r">
              <a:defRPr sz="1200"/>
            </a:lvl1pPr>
          </a:lstStyle>
          <a:p>
            <a:fld id="{0ADEE9ED-4D46-4A2A-B267-6512A13390BC}" type="datetimeFigureOut">
              <a:rPr lang="en-US" smtClean="0"/>
              <a:t>10/12/2016</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88276" tIns="44138" rIns="88276" bIns="44138" rtlCol="0" anchor="b"/>
          <a:lstStyle>
            <a:lvl1pPr algn="r">
              <a:defRPr sz="1200"/>
            </a:lvl1pPr>
          </a:lstStyle>
          <a:p>
            <a:fld id="{D353AA14-5C20-4A56-B109-88DA25F094FF}" type="slidenum">
              <a:rPr lang="en-US" smtClean="0"/>
              <a:t>‹#›</a:t>
            </a:fld>
            <a:endParaRPr lang="en-US"/>
          </a:p>
        </p:txBody>
      </p:sp>
    </p:spTree>
    <p:extLst>
      <p:ext uri="{BB962C8B-B14F-4D97-AF65-F5344CB8AC3E}">
        <p14:creationId xmlns:p14="http://schemas.microsoft.com/office/powerpoint/2010/main" val="430199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88276" tIns="44138" rIns="88276" bIns="44138" rtlCol="0"/>
          <a:lstStyle>
            <a:lvl1pPr algn="l">
              <a:defRPr sz="1200"/>
            </a:lvl1pPr>
          </a:lstStyle>
          <a:p>
            <a:endParaRPr lang="en-US"/>
          </a:p>
        </p:txBody>
      </p:sp>
      <p:sp>
        <p:nvSpPr>
          <p:cNvPr id="3" name="Date Placeholder 2"/>
          <p:cNvSpPr>
            <a:spLocks noGrp="1"/>
          </p:cNvSpPr>
          <p:nvPr>
            <p:ph type="dt" idx="1"/>
          </p:nvPr>
        </p:nvSpPr>
        <p:spPr>
          <a:xfrm>
            <a:off x="3977928" y="1"/>
            <a:ext cx="3043649" cy="464839"/>
          </a:xfrm>
          <a:prstGeom prst="rect">
            <a:avLst/>
          </a:prstGeom>
        </p:spPr>
        <p:txBody>
          <a:bodyPr vert="horz" lIns="88276" tIns="44138" rIns="88276" bIns="44138" rtlCol="0"/>
          <a:lstStyle>
            <a:lvl1pPr algn="r">
              <a:defRPr sz="1200"/>
            </a:lvl1pPr>
          </a:lstStyle>
          <a:p>
            <a:fld id="{CCB433E0-1E82-4028-8FCD-9AE0C817710C}" type="datetimeFigureOut">
              <a:rPr lang="en-US" smtClean="0"/>
              <a:t>10/12/2016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76" tIns="44138" rIns="88276" bIns="44138" rtlCol="0" anchor="ctr"/>
          <a:lstStyle/>
          <a:p>
            <a:endParaRPr lang="en-US"/>
          </a:p>
        </p:txBody>
      </p:sp>
      <p:sp>
        <p:nvSpPr>
          <p:cNvPr id="5" name="Notes Placeholder 4"/>
          <p:cNvSpPr>
            <a:spLocks noGrp="1"/>
          </p:cNvSpPr>
          <p:nvPr>
            <p:ph type="body" sz="quarter" idx="3"/>
          </p:nvPr>
        </p:nvSpPr>
        <p:spPr>
          <a:xfrm>
            <a:off x="702616" y="4422131"/>
            <a:ext cx="5617870" cy="4188171"/>
          </a:xfrm>
          <a:prstGeom prst="rect">
            <a:avLst/>
          </a:prstGeom>
        </p:spPr>
        <p:txBody>
          <a:bodyPr vert="horz" lIns="88276" tIns="44138" rIns="88276" bIns="441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723"/>
            <a:ext cx="3043649" cy="464839"/>
          </a:xfrm>
          <a:prstGeom prst="rect">
            <a:avLst/>
          </a:prstGeom>
        </p:spPr>
        <p:txBody>
          <a:bodyPr vert="horz" lIns="88276" tIns="44138" rIns="88276" bIns="44138" rtlCol="0" anchor="b"/>
          <a:lstStyle>
            <a:lvl1pPr algn="l">
              <a:defRPr sz="1200"/>
            </a:lvl1pPr>
          </a:lstStyle>
          <a:p>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88276" tIns="44138" rIns="88276" bIns="44138" rtlCol="0" anchor="b"/>
          <a:lstStyle>
            <a:lvl1pPr algn="r">
              <a:defRPr sz="1200"/>
            </a:lvl1pPr>
          </a:lstStyle>
          <a:p>
            <a:fld id="{0E8F9AA5-C9CC-472B-92AA-38F26A0DBB0A}" type="slidenum">
              <a:rPr lang="en-US" smtClean="0"/>
              <a:t>‹#›</a:t>
            </a:fld>
            <a:endParaRPr lang="en-US"/>
          </a:p>
        </p:txBody>
      </p:sp>
    </p:spTree>
    <p:extLst>
      <p:ext uri="{BB962C8B-B14F-4D97-AF65-F5344CB8AC3E}">
        <p14:creationId xmlns:p14="http://schemas.microsoft.com/office/powerpoint/2010/main" val="398163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2">
              <a:defRPr/>
            </a:pPr>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1</a:t>
            </a:fld>
            <a:endParaRPr lang="en-US" dirty="0"/>
          </a:p>
        </p:txBody>
      </p:sp>
    </p:spTree>
    <p:extLst>
      <p:ext uri="{BB962C8B-B14F-4D97-AF65-F5344CB8AC3E}">
        <p14:creationId xmlns:p14="http://schemas.microsoft.com/office/powerpoint/2010/main" val="258549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28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EC00428-765A-4708-ADE2-3AAB557AF17C}" type="slidenum">
              <a:rPr lang="en-US" smtClean="0"/>
              <a:pPr/>
              <a:t>36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42</a:t>
            </a:fld>
            <a:endParaRPr lang="en-US"/>
          </a:p>
        </p:txBody>
      </p:sp>
    </p:spTree>
    <p:extLst>
      <p:ext uri="{BB962C8B-B14F-4D97-AF65-F5344CB8AC3E}">
        <p14:creationId xmlns:p14="http://schemas.microsoft.com/office/powerpoint/2010/main" val="145769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8F9AA5-C9CC-472B-92AA-38F26A0DBB0A}" type="slidenum">
              <a:rPr lang="en-US" smtClean="0"/>
              <a:t>43</a:t>
            </a:fld>
            <a:endParaRPr lang="en-US"/>
          </a:p>
        </p:txBody>
      </p:sp>
    </p:spTree>
    <p:extLst>
      <p:ext uri="{BB962C8B-B14F-4D97-AF65-F5344CB8AC3E}">
        <p14:creationId xmlns:p14="http://schemas.microsoft.com/office/powerpoint/2010/main" val="145769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a:t>
            </a:fld>
            <a:endParaRPr lang="en-US"/>
          </a:p>
        </p:txBody>
      </p:sp>
    </p:spTree>
    <p:extLst>
      <p:ext uri="{BB962C8B-B14F-4D97-AF65-F5344CB8AC3E}">
        <p14:creationId xmlns:p14="http://schemas.microsoft.com/office/powerpoint/2010/main" val="3974436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C00428-765A-4708-ADE2-3AAB557AF17C}"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48</a:t>
            </a:fld>
            <a:endParaRPr lang="en-US"/>
          </a:p>
        </p:txBody>
      </p:sp>
    </p:spTree>
    <p:extLst>
      <p:ext uri="{BB962C8B-B14F-4D97-AF65-F5344CB8AC3E}">
        <p14:creationId xmlns:p14="http://schemas.microsoft.com/office/powerpoint/2010/main" val="258549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5</a:t>
            </a:fld>
            <a:endParaRPr lang="en-US"/>
          </a:p>
        </p:txBody>
      </p:sp>
    </p:spTree>
    <p:extLst>
      <p:ext uri="{BB962C8B-B14F-4D97-AF65-F5344CB8AC3E}">
        <p14:creationId xmlns:p14="http://schemas.microsoft.com/office/powerpoint/2010/main" val="397443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6</a:t>
            </a:fld>
            <a:endParaRPr lang="en-US"/>
          </a:p>
        </p:txBody>
      </p:sp>
    </p:spTree>
    <p:extLst>
      <p:ext uri="{BB962C8B-B14F-4D97-AF65-F5344CB8AC3E}">
        <p14:creationId xmlns:p14="http://schemas.microsoft.com/office/powerpoint/2010/main" val="397443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F9AA5-C9CC-472B-92AA-38F26A0DBB0A}" type="slidenum">
              <a:rPr lang="en-US" smtClean="0"/>
              <a:t>7</a:t>
            </a:fld>
            <a:endParaRPr lang="en-US"/>
          </a:p>
        </p:txBody>
      </p:sp>
    </p:spTree>
    <p:extLst>
      <p:ext uri="{BB962C8B-B14F-4D97-AF65-F5344CB8AC3E}">
        <p14:creationId xmlns:p14="http://schemas.microsoft.com/office/powerpoint/2010/main" val="397443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17</a:t>
            </a:fld>
            <a:endParaRPr lang="en-US"/>
          </a:p>
        </p:txBody>
      </p:sp>
    </p:spTree>
    <p:extLst>
      <p:ext uri="{BB962C8B-B14F-4D97-AF65-F5344CB8AC3E}">
        <p14:creationId xmlns:p14="http://schemas.microsoft.com/office/powerpoint/2010/main" val="58302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18</a:t>
            </a:fld>
            <a:endParaRPr lang="en-US"/>
          </a:p>
        </p:txBody>
      </p:sp>
    </p:spTree>
    <p:extLst>
      <p:ext uri="{BB962C8B-B14F-4D97-AF65-F5344CB8AC3E}">
        <p14:creationId xmlns:p14="http://schemas.microsoft.com/office/powerpoint/2010/main" val="3285992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19</a:t>
            </a:fld>
            <a:endParaRPr lang="en-US"/>
          </a:p>
        </p:txBody>
      </p:sp>
    </p:spTree>
    <p:extLst>
      <p:ext uri="{BB962C8B-B14F-4D97-AF65-F5344CB8AC3E}">
        <p14:creationId xmlns:p14="http://schemas.microsoft.com/office/powerpoint/2010/main" val="328599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969161-AC6B-4953-9E66-E44064CAED94}" type="slidenum">
              <a:rPr lang="en-US" smtClean="0"/>
              <a:t>20</a:t>
            </a:fld>
            <a:endParaRPr lang="en-US"/>
          </a:p>
        </p:txBody>
      </p:sp>
    </p:spTree>
    <p:extLst>
      <p:ext uri="{BB962C8B-B14F-4D97-AF65-F5344CB8AC3E}">
        <p14:creationId xmlns:p14="http://schemas.microsoft.com/office/powerpoint/2010/main" val="328599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7DBDE5E-EA77-417C-B87A-DF005331E283}" type="datetime1">
              <a:rPr lang="en-US" smtClean="0"/>
              <a:t>10/12/2016</a:t>
            </a:fld>
            <a:endParaRPr lang="en-US"/>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9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6D0B12-55FC-4425-87EA-CC599ADA54FF}" type="datetime1">
              <a:rPr lang="en-US" smtClean="0"/>
              <a:t>10/12/2016</a:t>
            </a:fld>
            <a:endParaRPr lang="en-US"/>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9599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90C0DB-F2E3-4C67-9EEB-E60347EE0E26}" type="datetime1">
              <a:rPr lang="en-US" smtClean="0"/>
              <a:t>10/12/2016</a:t>
            </a:fld>
            <a:endParaRPr lang="en-US"/>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59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A1E6B5-16C9-42C5-B71A-789864DDFD83}" type="datetime1">
              <a:rPr lang="en-US" smtClean="0"/>
              <a:t>10/12/2016</a:t>
            </a:fld>
            <a:endParaRPr lang="en-US"/>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4285776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091BE-68EB-4EA0-B152-52E89547D0F5}" type="datetime1">
              <a:rPr lang="en-US" smtClean="0"/>
              <a:t>10/12/2016</a:t>
            </a:fld>
            <a:endParaRPr lang="en-US"/>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21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F95A8DD-3921-45EA-B55D-8CFB35CE96BB}" type="datetime1">
              <a:rPr lang="en-US" smtClean="0"/>
              <a:t>10/12/2016</a:t>
            </a:fld>
            <a:endParaRPr lang="en-US"/>
          </a:p>
        </p:txBody>
      </p:sp>
      <p:sp>
        <p:nvSpPr>
          <p:cNvPr id="6" name="Footer Placeholder 5"/>
          <p:cNvSpPr>
            <a:spLocks noGrp="1"/>
          </p:cNvSpPr>
          <p:nvPr>
            <p:ph type="ftr" sz="quarter" idx="11"/>
          </p:nvPr>
        </p:nvSpPr>
        <p:spPr/>
        <p:txBody>
          <a:bodyPr/>
          <a:lstStyle/>
          <a:p>
            <a:r>
              <a:rPr lang="en-US" smtClean="0"/>
              <a:t>WIOA Regional Meetings 2016 </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5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792FF7-8E57-4A5F-B686-27AEE62ED8FC}" type="datetime1">
              <a:rPr lang="en-US" smtClean="0"/>
              <a:t>10/12/2016</a:t>
            </a:fld>
            <a:endParaRPr lang="en-US"/>
          </a:p>
        </p:txBody>
      </p:sp>
      <p:sp>
        <p:nvSpPr>
          <p:cNvPr id="8" name="Footer Placeholder 7"/>
          <p:cNvSpPr>
            <a:spLocks noGrp="1"/>
          </p:cNvSpPr>
          <p:nvPr>
            <p:ph type="ftr" sz="quarter" idx="11"/>
          </p:nvPr>
        </p:nvSpPr>
        <p:spPr/>
        <p:txBody>
          <a:bodyPr/>
          <a:lstStyle/>
          <a:p>
            <a:r>
              <a:rPr lang="en-US" smtClean="0"/>
              <a:t>WIOA Regional Meetings 2016 </a:t>
            </a:r>
            <a:endParaRPr lang="en-US"/>
          </a:p>
        </p:txBody>
      </p:sp>
      <p:sp>
        <p:nvSpPr>
          <p:cNvPr id="9" name="Slide Number Placeholder 8"/>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38497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37FACE-3996-46C6-9B38-06413B270857}" type="datetime1">
              <a:rPr lang="en-US" smtClean="0"/>
              <a:t>10/12/2016</a:t>
            </a:fld>
            <a:endParaRPr lang="en-US"/>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9505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F05DF-697A-4138-8A85-19D37844B2AA}" type="datetime1">
              <a:rPr lang="en-US" smtClean="0"/>
              <a:t>10/12/2016</a:t>
            </a:fld>
            <a:endParaRPr lang="en-US"/>
          </a:p>
        </p:txBody>
      </p:sp>
      <p:sp>
        <p:nvSpPr>
          <p:cNvPr id="3" name="Footer Placeholder 2"/>
          <p:cNvSpPr>
            <a:spLocks noGrp="1"/>
          </p:cNvSpPr>
          <p:nvPr>
            <p:ph type="ftr" sz="quarter" idx="11"/>
          </p:nvPr>
        </p:nvSpPr>
        <p:spPr/>
        <p:txBody>
          <a:bodyPr/>
          <a:lstStyle/>
          <a:p>
            <a:r>
              <a:rPr lang="en-US" smtClean="0"/>
              <a:t>WIOA Regional Meetings 2016 </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315363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F0787-B869-4F59-B785-A29B43CBAD7D}" type="datetime1">
              <a:rPr lang="en-US" smtClean="0"/>
              <a:t>10/12/2016</a:t>
            </a:fld>
            <a:endParaRPr lang="en-US"/>
          </a:p>
        </p:txBody>
      </p:sp>
      <p:sp>
        <p:nvSpPr>
          <p:cNvPr id="6" name="Footer Placeholder 5"/>
          <p:cNvSpPr>
            <a:spLocks noGrp="1"/>
          </p:cNvSpPr>
          <p:nvPr>
            <p:ph type="ftr" sz="quarter" idx="11"/>
          </p:nvPr>
        </p:nvSpPr>
        <p:spPr/>
        <p:txBody>
          <a:bodyPr/>
          <a:lstStyle/>
          <a:p>
            <a:r>
              <a:rPr lang="en-US" smtClean="0"/>
              <a:t>WIOA Regional Meetings 2016 </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spTree>
    <p:extLst>
      <p:ext uri="{BB962C8B-B14F-4D97-AF65-F5344CB8AC3E}">
        <p14:creationId xmlns:p14="http://schemas.microsoft.com/office/powerpoint/2010/main" val="105744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4F239E-84DB-4AA0-9517-0E88D450616F}" type="datetime1">
              <a:rPr lang="en-US" smtClean="0"/>
              <a:t>10/12/2016</a:t>
            </a:fld>
            <a:endParaRPr lang="en-US"/>
          </a:p>
        </p:txBody>
      </p:sp>
      <p:sp>
        <p:nvSpPr>
          <p:cNvPr id="6" name="Footer Placeholder 5"/>
          <p:cNvSpPr>
            <a:spLocks noGrp="1"/>
          </p:cNvSpPr>
          <p:nvPr>
            <p:ph type="ftr" sz="quarter" idx="11"/>
          </p:nvPr>
        </p:nvSpPr>
        <p:spPr/>
        <p:txBody>
          <a:bodyPr/>
          <a:lstStyle/>
          <a:p>
            <a:r>
              <a:rPr lang="en-US" smtClean="0"/>
              <a:t>WIOA Regional Meetings 2016 </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0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0A39DE-FB44-4127-B622-E1CAC4DEA43E}" type="datetime1">
              <a:rPr lang="en-US" smtClean="0"/>
              <a:t>10/12/2016</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WIOA Regional Meetings 2016 </a:t>
            </a: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431BFB-B653-4F36-A450-A2DDA07B171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533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google.com/url?sa=i&amp;rct=j&amp;q=&amp;esrc=s&amp;source=images&amp;cd=&amp;cad=rja&amp;uact=8&amp;ved=0ahUKEwjSmbSexYbMAhWGsIMKHZskDcgQjRwIBw&amp;url=http://student-athleteshowcase.com/explainer_video&amp;psig=AFQjCNE--_s80ragKgs7VQwSmz5Da_6h1Q&amp;ust=1460462579876198" TargetMode="Externa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microsoft.com/office/2007/relationships/hdphoto" Target="../media/hdphoto9.wdp"/><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tcall.tamu.edu/PD-CareerPathways.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source=images&amp;cd=&amp;cad=rja&amp;docid=rugXxYXKdYBIZM&amp;tbnid=PI3bFyt5OsD3IM:&amp;ved=0CAgQjRwwAA&amp;url=http://www-03.ibm.com/software/lotus/symphony/gallery.nsf/GalleryClipArtAll/82C35AA15D87A5C0852575950057BE09&amp;ei=zU2KUfH0K5XD4APr_IGYBw&amp;psig=AFQjCNGMkO9p60vVV-Y6s0PhZLW08339_g&amp;ust=1368104781764505" TargetMode="External"/><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r>
              <a:rPr lang="en-US" dirty="0" smtClean="0"/>
              <a:t>WIOA Regional Meetings 2016 </a:t>
            </a:r>
            <a:endParaRPr lang="en-US" dirty="0"/>
          </a:p>
        </p:txBody>
      </p:sp>
      <p:pic>
        <p:nvPicPr>
          <p:cNvPr id="19" name="Picture 18" descr="Picture of graduation student and loved one" title="Picture of graduation"/>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4323" b="16106"/>
          <a:stretch/>
        </p:blipFill>
        <p:spPr>
          <a:xfrm>
            <a:off x="6662058" y="1"/>
            <a:ext cx="2528616" cy="1600200"/>
          </a:xfrm>
          <a:prstGeom prst="rect">
            <a:avLst/>
          </a:prstGeom>
        </p:spPr>
      </p:pic>
      <p:sp>
        <p:nvSpPr>
          <p:cNvPr id="3" name="TextBox 2"/>
          <p:cNvSpPr txBox="1"/>
          <p:nvPr/>
        </p:nvSpPr>
        <p:spPr>
          <a:xfrm>
            <a:off x="-3350" y="4876800"/>
            <a:ext cx="3889550" cy="1200329"/>
          </a:xfrm>
          <a:prstGeom prst="rect">
            <a:avLst/>
          </a:prstGeom>
          <a:noFill/>
        </p:spPr>
        <p:txBody>
          <a:bodyPr wrap="square" rtlCol="0">
            <a:spAutoFit/>
          </a:bodyPr>
          <a:lstStyle/>
          <a:p>
            <a:r>
              <a:rPr lang="en-US" dirty="0"/>
              <a:t>Anson </a:t>
            </a:r>
            <a:r>
              <a:rPr lang="en-US" dirty="0" smtClean="0"/>
              <a:t>Green / Carrie </a:t>
            </a:r>
            <a:r>
              <a:rPr lang="en-US" dirty="0" err="1" smtClean="0"/>
              <a:t>Tupa</a:t>
            </a:r>
            <a:r>
              <a:rPr lang="en-US" dirty="0"/>
              <a:t/>
            </a:r>
            <a:br>
              <a:rPr lang="en-US" dirty="0"/>
            </a:br>
            <a:r>
              <a:rPr lang="en-US" dirty="0" smtClean="0"/>
              <a:t>Adult </a:t>
            </a:r>
            <a:r>
              <a:rPr lang="en-US" dirty="0"/>
              <a:t>Education and Literacy</a:t>
            </a:r>
            <a:br>
              <a:rPr lang="en-US" dirty="0"/>
            </a:br>
            <a:r>
              <a:rPr lang="en-US" dirty="0"/>
              <a:t>Texas Workforce Commission</a:t>
            </a:r>
          </a:p>
          <a:p>
            <a:endParaRPr lang="en-US" dirty="0"/>
          </a:p>
        </p:txBody>
      </p:sp>
      <p:sp>
        <p:nvSpPr>
          <p:cNvPr id="4" name="Title 3"/>
          <p:cNvSpPr>
            <a:spLocks noGrp="1"/>
          </p:cNvSpPr>
          <p:nvPr>
            <p:ph type="ctrTitle" idx="4294967295"/>
          </p:nvPr>
        </p:nvSpPr>
        <p:spPr>
          <a:xfrm>
            <a:off x="-3350" y="2973527"/>
            <a:ext cx="5829300" cy="684073"/>
          </a:xfrm>
        </p:spPr>
        <p:txBody>
          <a:bodyPr>
            <a:normAutofit/>
          </a:bodyPr>
          <a:lstStyle/>
          <a:p>
            <a:r>
              <a:rPr lang="en-US" sz="3200" dirty="0"/>
              <a:t>Defining Student Success in </a:t>
            </a:r>
            <a:r>
              <a:rPr lang="en-US" sz="3200" dirty="0" smtClean="0"/>
              <a:t>WIOA </a:t>
            </a:r>
            <a:r>
              <a:rPr lang="en-US" sz="3200" dirty="0" smtClean="0">
                <a:solidFill>
                  <a:schemeClr val="bg1"/>
                </a:solidFill>
              </a:rPr>
              <a:t>1</a:t>
            </a:r>
            <a:endParaRPr lang="en-US" sz="3200" dirty="0">
              <a:solidFill>
                <a:srgbClr val="FF0000"/>
              </a:solidFill>
            </a:endParaRPr>
          </a:p>
        </p:txBody>
      </p:sp>
      <p:sp>
        <p:nvSpPr>
          <p:cNvPr id="2" name="TextBox 1"/>
          <p:cNvSpPr txBox="1"/>
          <p:nvPr/>
        </p:nvSpPr>
        <p:spPr>
          <a:xfrm>
            <a:off x="-3350" y="1219200"/>
            <a:ext cx="6521883" cy="2308324"/>
          </a:xfrm>
          <a:prstGeom prst="rect">
            <a:avLst/>
          </a:prstGeom>
          <a:solidFill>
            <a:schemeClr val="accent3">
              <a:lumMod val="40000"/>
              <a:lumOff val="60000"/>
            </a:schemeClr>
          </a:solidFill>
        </p:spPr>
        <p:txBody>
          <a:bodyPr wrap="square" rtlCol="0">
            <a:spAutoFit/>
          </a:bodyPr>
          <a:lstStyle/>
          <a:p>
            <a:r>
              <a:rPr lang="en-US" sz="4800" dirty="0" smtClean="0"/>
              <a:t>Career Pathways and Integrated Education and Training</a:t>
            </a:r>
            <a:r>
              <a:rPr lang="en-US" dirty="0" smtClean="0"/>
              <a:t>*</a:t>
            </a:r>
            <a:endParaRPr lang="en-US" sz="4800" dirty="0">
              <a:solidFill>
                <a:srgbClr val="FF0000"/>
              </a:solidFill>
            </a:endParaRPr>
          </a:p>
        </p:txBody>
      </p:sp>
      <p:sp>
        <p:nvSpPr>
          <p:cNvPr id="15" name="Slide Number Placeholder 11"/>
          <p:cNvSpPr>
            <a:spLocks noGrp="1"/>
          </p:cNvSpPr>
          <p:nvPr>
            <p:ph type="sldNum" sz="quarter" idx="12"/>
          </p:nvPr>
        </p:nvSpPr>
        <p:spPr>
          <a:xfrm>
            <a:off x="8128000" y="6470704"/>
            <a:ext cx="730250" cy="274320"/>
          </a:xfrm>
        </p:spPr>
        <p:txBody>
          <a:bodyPr/>
          <a:lstStyle/>
          <a:p>
            <a:fld id="{4A431BFB-B653-4F36-A450-A2DDA07B1717}" type="slidenum">
              <a:rPr lang="en-US" smtClean="0"/>
              <a:t>1</a:t>
            </a:fld>
            <a:endParaRPr lang="en-US" dirty="0"/>
          </a:p>
        </p:txBody>
      </p:sp>
      <p:pic>
        <p:nvPicPr>
          <p:cNvPr id="6" name="Picture 5" descr="picture of two students reading"/>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9907" t="7416" r="7822" b="16585"/>
          <a:stretch/>
        </p:blipFill>
        <p:spPr>
          <a:xfrm>
            <a:off x="6662058" y="1600200"/>
            <a:ext cx="2528615" cy="1557242"/>
          </a:xfrm>
          <a:prstGeom prst="rect">
            <a:avLst/>
          </a:prstGeom>
        </p:spPr>
      </p:pic>
      <p:pic>
        <p:nvPicPr>
          <p:cNvPr id="7" name="Picture 6" descr="picture of two students "/>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l="11853" r="15890" b="36491"/>
          <a:stretch/>
        </p:blipFill>
        <p:spPr>
          <a:xfrm>
            <a:off x="6662058" y="3084163"/>
            <a:ext cx="2541316" cy="1858925"/>
          </a:xfrm>
          <a:prstGeom prst="rect">
            <a:avLst/>
          </a:prstGeom>
        </p:spPr>
      </p:pic>
      <p:pic>
        <p:nvPicPr>
          <p:cNvPr id="9" name="Picture 8" descr="picture of two students reading"/>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val="0"/>
              </a:ext>
            </a:extLst>
          </a:blip>
          <a:srcRect l="14364" r="20763" b="13869"/>
          <a:stretch/>
        </p:blipFill>
        <p:spPr>
          <a:xfrm>
            <a:off x="6662058" y="4590081"/>
            <a:ext cx="2558142" cy="1886919"/>
          </a:xfrm>
          <a:prstGeom prst="rect">
            <a:avLst/>
          </a:prstGeom>
        </p:spPr>
      </p:pic>
    </p:spTree>
    <p:extLst>
      <p:ext uri="{BB962C8B-B14F-4D97-AF65-F5344CB8AC3E}">
        <p14:creationId xmlns:p14="http://schemas.microsoft.com/office/powerpoint/2010/main" val="2678906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smtClean="0">
                <a:solidFill>
                  <a:schemeClr val="bg1"/>
                </a:solidFill>
              </a:rPr>
              <a:t>Slide  2</a:t>
            </a:r>
            <a:endParaRPr lang="en-US" dirty="0">
              <a:solidFill>
                <a:schemeClr val="bg1"/>
              </a:solidFill>
            </a:endParaRPr>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a:t>
            </a:r>
            <a:r>
              <a:rPr lang="en-US" u="sng" dirty="0"/>
              <a:t>secondary or postsecondary education options, including </a:t>
            </a:r>
            <a:r>
              <a:rPr lang="en-US" u="sng"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10</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a:solidFill>
                  <a:schemeClr val="bg1"/>
                </a:solidFill>
              </a:rPr>
              <a:t>Slide </a:t>
            </a:r>
            <a:r>
              <a:rPr lang="en-US" dirty="0" smtClean="0">
                <a:solidFill>
                  <a:schemeClr val="bg1"/>
                </a:solidFill>
              </a:rPr>
              <a:t>1</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u="sng" dirty="0"/>
              <a:t>counseling</a:t>
            </a:r>
            <a:r>
              <a:rPr lang="en-US" dirty="0"/>
              <a:t>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11</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a:solidFill>
                  <a:schemeClr val="bg1"/>
                </a:solidFill>
              </a:rPr>
              <a:t>Slide </a:t>
            </a:r>
            <a:r>
              <a:rPr lang="en-US" dirty="0" smtClean="0">
                <a:solidFill>
                  <a:schemeClr val="bg1"/>
                </a:solidFill>
              </a:rPr>
              <a:t>4</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a:t>
            </a:r>
            <a:r>
              <a:rPr lang="en-US" u="sng" dirty="0"/>
              <a:t>concurrently </a:t>
            </a:r>
            <a:r>
              <a:rPr lang="en-US" dirty="0"/>
              <a:t>with and in the same context as </a:t>
            </a:r>
            <a:r>
              <a:rPr lang="en-US" u="sng" dirty="0"/>
              <a:t>workforce preparation activities </a:t>
            </a:r>
            <a:r>
              <a:rPr lang="en-US" dirty="0"/>
              <a:t>and </a:t>
            </a:r>
            <a:r>
              <a:rPr lang="en-US" u="sng" dirty="0"/>
              <a:t>training </a:t>
            </a:r>
            <a:r>
              <a:rPr lang="en-US" dirty="0"/>
              <a:t>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12</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a:solidFill>
                  <a:schemeClr val="bg1"/>
                </a:solidFill>
              </a:rPr>
              <a:t>Slide </a:t>
            </a:r>
            <a:r>
              <a:rPr lang="en-US" dirty="0" smtClean="0">
                <a:solidFill>
                  <a:schemeClr val="bg1"/>
                </a:solidFill>
              </a:rPr>
              <a:t>5</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u="sng" dirty="0" smtClean="0"/>
              <a:t>organizes </a:t>
            </a:r>
            <a:r>
              <a:rPr lang="en-US" u="sng" dirty="0"/>
              <a:t>education, training, </a:t>
            </a:r>
            <a:r>
              <a:rPr lang="en-US" dirty="0"/>
              <a:t>and other services </a:t>
            </a:r>
            <a:r>
              <a:rPr lang="en-US" dirty="0" smtClean="0"/>
              <a:t>in </a:t>
            </a:r>
            <a:r>
              <a:rPr lang="en-US" dirty="0"/>
              <a:t>a manner that </a:t>
            </a:r>
            <a:r>
              <a:rPr lang="en-US" u="sng" dirty="0"/>
              <a:t>accelerates </a:t>
            </a:r>
            <a:r>
              <a:rPr lang="en-US" u="sng"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13</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a:solidFill>
                  <a:schemeClr val="bg1"/>
                </a:solidFill>
              </a:rPr>
              <a:t>Slide </a:t>
            </a:r>
            <a:r>
              <a:rPr lang="en-US" dirty="0" smtClean="0">
                <a:solidFill>
                  <a:schemeClr val="bg1"/>
                </a:solidFill>
              </a:rPr>
              <a:t>6</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a:t>
            </a:r>
            <a:r>
              <a:rPr lang="en-US" u="sng" dirty="0"/>
              <a:t>secondary school diploma </a:t>
            </a:r>
            <a:r>
              <a:rPr lang="en-US" dirty="0"/>
              <a:t>or its </a:t>
            </a:r>
            <a:r>
              <a:rPr lang="en-US" u="sng" dirty="0"/>
              <a:t>recognized equivalent, and at least 1 recognized postsecondary </a:t>
            </a:r>
            <a:r>
              <a:rPr lang="en-US" u="sng"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14</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 </a:t>
            </a:r>
            <a:r>
              <a:rPr lang="en-US" dirty="0">
                <a:solidFill>
                  <a:schemeClr val="bg1"/>
                </a:solidFill>
              </a:rPr>
              <a:t>Slide </a:t>
            </a:r>
            <a:r>
              <a:rPr lang="en-US" dirty="0" smtClean="0">
                <a:solidFill>
                  <a:schemeClr val="bg1"/>
                </a:solidFill>
              </a:rPr>
              <a:t>7</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skill needs of industries 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a:t>
            </a:r>
            <a:r>
              <a:rPr lang="en-US" u="sng" dirty="0"/>
              <a:t>enter or advance within a specific occupation </a:t>
            </a:r>
            <a:r>
              <a:rPr lang="en-US" dirty="0"/>
              <a:t>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15</a:t>
            </a:fld>
            <a:endParaRPr lang="en-US"/>
          </a:p>
        </p:txBody>
      </p:sp>
    </p:spTree>
    <p:extLst>
      <p:ext uri="{BB962C8B-B14F-4D97-AF65-F5344CB8AC3E}">
        <p14:creationId xmlns:p14="http://schemas.microsoft.com/office/powerpoint/2010/main" val="1680453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Driving Factors</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16</a:t>
            </a:fld>
            <a:endParaRPr lang="en-US"/>
          </a:p>
        </p:txBody>
      </p:sp>
    </p:spTree>
    <p:extLst>
      <p:ext uri="{BB962C8B-B14F-4D97-AF65-F5344CB8AC3E}">
        <p14:creationId xmlns:p14="http://schemas.microsoft.com/office/powerpoint/2010/main" val="778413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t>Proven Model</a:t>
            </a:r>
            <a:endParaRPr lang="en-US" dirty="0"/>
          </a:p>
        </p:txBody>
      </p:sp>
      <p:sp>
        <p:nvSpPr>
          <p:cNvPr id="6" name="Content Placeholder 5"/>
          <p:cNvSpPr>
            <a:spLocks noGrp="1"/>
          </p:cNvSpPr>
          <p:nvPr>
            <p:ph idx="1"/>
          </p:nvPr>
        </p:nvSpPr>
        <p:spPr/>
        <p:txBody>
          <a:bodyPr/>
          <a:lstStyle/>
          <a:p>
            <a:endParaRPr lang="en-US"/>
          </a:p>
        </p:txBody>
      </p:sp>
      <p:pic>
        <p:nvPicPr>
          <p:cNvPr id="4099" name="Picture 3" descr="Pictures of two students at Graduation"/>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28333" t="11667" r="6111" b="19242"/>
          <a:stretch/>
        </p:blipFill>
        <p:spPr bwMode="auto">
          <a:xfrm>
            <a:off x="3124200" y="2036068"/>
            <a:ext cx="4419600" cy="28465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79029" y="5181600"/>
            <a:ext cx="2318262" cy="1138773"/>
          </a:xfrm>
          <a:prstGeom prst="rect">
            <a:avLst/>
          </a:prstGeom>
          <a:solidFill>
            <a:schemeClr val="tx1"/>
          </a:solidFill>
        </p:spPr>
        <p:txBody>
          <a:bodyPr wrap="square" rtlCol="0">
            <a:spAutoFit/>
          </a:bodyPr>
          <a:lstStyle/>
          <a:p>
            <a:pPr algn="ctr"/>
            <a:r>
              <a:rPr lang="en-US" sz="2000" dirty="0" err="1" smtClean="0">
                <a:solidFill>
                  <a:schemeClr val="bg1"/>
                </a:solidFill>
              </a:rPr>
              <a:t>Parsu</a:t>
            </a:r>
            <a:endParaRPr lang="en-US" sz="1600" dirty="0" smtClean="0">
              <a:solidFill>
                <a:schemeClr val="bg1"/>
              </a:solidFill>
            </a:endParaRPr>
          </a:p>
          <a:p>
            <a:pPr algn="ctr"/>
            <a:r>
              <a:rPr lang="en-US" sz="1600" dirty="0" smtClean="0">
                <a:solidFill>
                  <a:schemeClr val="bg1"/>
                </a:solidFill>
              </a:rPr>
              <a:t>From Nepal</a:t>
            </a:r>
          </a:p>
          <a:p>
            <a:pPr algn="ctr"/>
            <a:r>
              <a:rPr lang="en-US" sz="1600" dirty="0" smtClean="0">
                <a:solidFill>
                  <a:schemeClr val="bg1"/>
                </a:solidFill>
              </a:rPr>
              <a:t>ESL Level 3</a:t>
            </a:r>
          </a:p>
          <a:p>
            <a:pPr algn="ctr"/>
            <a:r>
              <a:rPr lang="en-US" sz="1600" dirty="0" smtClean="0">
                <a:solidFill>
                  <a:schemeClr val="bg1"/>
                </a:solidFill>
              </a:rPr>
              <a:t>Credit Dental Assisting</a:t>
            </a:r>
          </a:p>
        </p:txBody>
      </p:sp>
      <p:sp>
        <p:nvSpPr>
          <p:cNvPr id="11" name="TextBox 10"/>
          <p:cNvSpPr txBox="1"/>
          <p:nvPr/>
        </p:nvSpPr>
        <p:spPr>
          <a:xfrm rot="21080734" flipH="1">
            <a:off x="641806" y="4828195"/>
            <a:ext cx="2515793" cy="1631216"/>
          </a:xfrm>
          <a:prstGeom prst="rect">
            <a:avLst/>
          </a:prstGeom>
          <a:solidFill>
            <a:schemeClr val="tx1"/>
          </a:solidFill>
        </p:spPr>
        <p:txBody>
          <a:bodyPr wrap="square" rtlCol="0">
            <a:spAutoFit/>
          </a:bodyPr>
          <a:lstStyle/>
          <a:p>
            <a:pPr algn="ctr"/>
            <a:r>
              <a:rPr lang="en-US" sz="2000" dirty="0" smtClean="0">
                <a:solidFill>
                  <a:schemeClr val="bg1"/>
                </a:solidFill>
              </a:rPr>
              <a:t>Lina</a:t>
            </a:r>
          </a:p>
          <a:p>
            <a:pPr algn="ctr"/>
            <a:r>
              <a:rPr lang="en-US" sz="2000" dirty="0" smtClean="0">
                <a:solidFill>
                  <a:schemeClr val="bg1"/>
                </a:solidFill>
              </a:rPr>
              <a:t>Single mother</a:t>
            </a:r>
          </a:p>
          <a:p>
            <a:pPr algn="ctr"/>
            <a:r>
              <a:rPr lang="en-US" sz="2000" dirty="0" smtClean="0">
                <a:solidFill>
                  <a:schemeClr val="bg1"/>
                </a:solidFill>
              </a:rPr>
              <a:t>From Mexico</a:t>
            </a:r>
          </a:p>
          <a:p>
            <a:pPr algn="ctr"/>
            <a:r>
              <a:rPr lang="en-US" sz="2000" dirty="0" smtClean="0">
                <a:solidFill>
                  <a:schemeClr val="bg1"/>
                </a:solidFill>
              </a:rPr>
              <a:t>ESL Level 4</a:t>
            </a:r>
          </a:p>
          <a:p>
            <a:pPr algn="ctr"/>
            <a:r>
              <a:rPr lang="en-US" sz="2000" dirty="0" smtClean="0">
                <a:solidFill>
                  <a:schemeClr val="bg1"/>
                </a:solidFill>
              </a:rPr>
              <a:t>Credit Dental Assisting </a:t>
            </a:r>
          </a:p>
        </p:txBody>
      </p:sp>
      <p:pic>
        <p:nvPicPr>
          <p:cNvPr id="3074" name="Picture 2" descr="arrow pointing to a student listing her name and degre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01930" flipH="1" flipV="1">
            <a:off x="808914" y="2052511"/>
            <a:ext cx="2505075" cy="2838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rrow pointing to a student listing her name and degre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98070" flipV="1">
            <a:off x="6447715" y="2424939"/>
            <a:ext cx="2505075" cy="28384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4" name="Slide Number Placeholder 3"/>
          <p:cNvSpPr>
            <a:spLocks noGrp="1"/>
          </p:cNvSpPr>
          <p:nvPr>
            <p:ph type="sldNum" sz="quarter" idx="12"/>
          </p:nvPr>
        </p:nvSpPr>
        <p:spPr/>
        <p:txBody>
          <a:bodyPr/>
          <a:lstStyle/>
          <a:p>
            <a:fld id="{4A431BFB-B653-4F36-A450-A2DDA07B1717}" type="slidenum">
              <a:rPr lang="en-US" smtClean="0"/>
              <a:t>17</a:t>
            </a:fld>
            <a:endParaRPr lang="en-US"/>
          </a:p>
        </p:txBody>
      </p:sp>
    </p:spTree>
    <p:extLst>
      <p:ext uri="{BB962C8B-B14F-4D97-AF65-F5344CB8AC3E}">
        <p14:creationId xmlns:p14="http://schemas.microsoft.com/office/powerpoint/2010/main" val="3692723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dirty="0"/>
              <a:t>What we </a:t>
            </a:r>
            <a:r>
              <a:rPr lang="en-US" dirty="0" smtClean="0"/>
              <a:t>know </a:t>
            </a:r>
            <a:r>
              <a:rPr lang="en-US" dirty="0" smtClean="0">
                <a:solidFill>
                  <a:schemeClr val="bg1"/>
                </a:solidFill>
              </a:rPr>
              <a:t>1</a:t>
            </a:r>
            <a:endParaRPr lang="en-US" dirty="0">
              <a:solidFill>
                <a:schemeClr val="bg1"/>
              </a:solidFill>
            </a:endParaRPr>
          </a:p>
        </p:txBody>
      </p:sp>
      <p:sp>
        <p:nvSpPr>
          <p:cNvPr id="35" name="TextBox 34"/>
          <p:cNvSpPr txBox="1"/>
          <p:nvPr/>
        </p:nvSpPr>
        <p:spPr>
          <a:xfrm>
            <a:off x="229736" y="5867400"/>
            <a:ext cx="5409063" cy="461665"/>
          </a:xfrm>
          <a:prstGeom prst="rect">
            <a:avLst/>
          </a:prstGeom>
          <a:noFill/>
        </p:spPr>
        <p:txBody>
          <a:bodyPr wrap="square" rtlCol="0">
            <a:spAutoFit/>
          </a:bodyPr>
          <a:lstStyle/>
          <a:p>
            <a:r>
              <a:rPr lang="en-US" sz="800" dirty="0" smtClean="0"/>
              <a:t>Prince, D. &amp; Jenkins, D. (2005). </a:t>
            </a:r>
            <a:r>
              <a:rPr lang="en-US" sz="800" i="1" dirty="0" smtClean="0"/>
              <a:t>Building pathways to success for low-income</a:t>
            </a:r>
          </a:p>
          <a:p>
            <a:r>
              <a:rPr lang="en-US" sz="800" i="1" dirty="0" smtClean="0"/>
              <a:t>adult students. New York, NY: Community College Research</a:t>
            </a:r>
          </a:p>
          <a:p>
            <a:r>
              <a:rPr lang="en-US" sz="800" dirty="0" smtClean="0"/>
              <a:t>Center, Teachers College, Columbia University.</a:t>
            </a:r>
            <a:endParaRPr lang="en-US" sz="800" dirty="0"/>
          </a:p>
        </p:txBody>
      </p:sp>
      <p:grpSp>
        <p:nvGrpSpPr>
          <p:cNvPr id="7" name="Group 6" descr="Image showing various level of basic education and corresponding wage levels make the point that one tear of workforce training results in a significant wage lift."/>
          <p:cNvGrpSpPr/>
          <p:nvPr/>
        </p:nvGrpSpPr>
        <p:grpSpPr>
          <a:xfrm>
            <a:off x="228600" y="1730514"/>
            <a:ext cx="8763000" cy="4060686"/>
            <a:chOff x="228600" y="1730514"/>
            <a:chExt cx="8763000" cy="4060686"/>
          </a:xfrm>
        </p:grpSpPr>
        <p:sp>
          <p:nvSpPr>
            <p:cNvPr id="26645" name="Text Box 5"/>
            <p:cNvSpPr txBox="1">
              <a:spLocks noChangeArrowheads="1"/>
            </p:cNvSpPr>
            <p:nvPr/>
          </p:nvSpPr>
          <p:spPr bwMode="auto">
            <a:xfrm>
              <a:off x="952500" y="4269083"/>
              <a:ext cx="2133600" cy="369888"/>
            </a:xfrm>
            <a:prstGeom prst="rect">
              <a:avLst/>
            </a:prstGeom>
            <a:noFill/>
            <a:ln w="9525">
              <a:noFill/>
              <a:miter lim="800000"/>
              <a:headEnd/>
              <a:tailEnd/>
            </a:ln>
          </p:spPr>
          <p:txBody>
            <a:bodyPr>
              <a:spAutoFit/>
            </a:bodyPr>
            <a:lstStyle/>
            <a:p>
              <a:pPr algn="ctr" eaLnBrk="0" hangingPunct="0">
                <a:spcBef>
                  <a:spcPct val="50000"/>
                </a:spcBef>
              </a:pPr>
              <a:r>
                <a:rPr lang="en-US" dirty="0"/>
                <a:t>Drop Out</a:t>
              </a:r>
            </a:p>
          </p:txBody>
        </p:sp>
        <p:sp>
          <p:nvSpPr>
            <p:cNvPr id="26633" name="Text Box 11"/>
            <p:cNvSpPr txBox="1">
              <a:spLocks noChangeArrowheads="1"/>
            </p:cNvSpPr>
            <p:nvPr/>
          </p:nvSpPr>
          <p:spPr bwMode="auto">
            <a:xfrm>
              <a:off x="2514600" y="4355068"/>
              <a:ext cx="2133600" cy="369332"/>
            </a:xfrm>
            <a:prstGeom prst="rect">
              <a:avLst/>
            </a:prstGeom>
            <a:noFill/>
            <a:ln w="9525">
              <a:noFill/>
              <a:miter lim="800000"/>
              <a:headEnd/>
              <a:tailEnd/>
            </a:ln>
          </p:spPr>
          <p:txBody>
            <a:bodyPr>
              <a:spAutoFit/>
            </a:bodyPr>
            <a:lstStyle/>
            <a:p>
              <a:pPr eaLnBrk="0" hangingPunct="0">
                <a:spcBef>
                  <a:spcPct val="50000"/>
                </a:spcBef>
              </a:pPr>
              <a:r>
                <a:rPr lang="en-US" dirty="0"/>
                <a:t>GED</a:t>
              </a:r>
            </a:p>
          </p:txBody>
        </p:sp>
        <p:sp>
          <p:nvSpPr>
            <p:cNvPr id="26638" name="Rectangle 18"/>
            <p:cNvSpPr>
              <a:spLocks noChangeArrowheads="1"/>
            </p:cNvSpPr>
            <p:nvPr/>
          </p:nvSpPr>
          <p:spPr bwMode="auto">
            <a:xfrm>
              <a:off x="1774825" y="2012950"/>
              <a:ext cx="5692775" cy="584775"/>
            </a:xfrm>
            <a:prstGeom prst="rect">
              <a:avLst/>
            </a:prstGeom>
            <a:noFill/>
            <a:ln w="9525" algn="ctr">
              <a:noFill/>
              <a:miter lim="800000"/>
              <a:headEnd/>
              <a:tailEnd/>
            </a:ln>
          </p:spPr>
          <p:txBody>
            <a:bodyPr>
              <a:spAutoFit/>
            </a:bodyPr>
            <a:lstStyle/>
            <a:p>
              <a:pPr eaLnBrk="0" hangingPunct="0"/>
              <a:endParaRPr lang="en-US" sz="3200" dirty="0"/>
            </a:p>
          </p:txBody>
        </p:sp>
        <p:sp>
          <p:nvSpPr>
            <p:cNvPr id="26639" name="Line 20"/>
            <p:cNvSpPr>
              <a:spLocks noChangeShapeType="1"/>
            </p:cNvSpPr>
            <p:nvPr/>
          </p:nvSpPr>
          <p:spPr bwMode="auto">
            <a:xfrm flipV="1">
              <a:off x="2349168" y="3406914"/>
              <a:ext cx="1308431" cy="78920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0" name="Line 21"/>
            <p:cNvSpPr>
              <a:spLocks noChangeShapeType="1"/>
            </p:cNvSpPr>
            <p:nvPr/>
          </p:nvSpPr>
          <p:spPr bwMode="auto">
            <a:xfrm flipV="1">
              <a:off x="3266209" y="3530604"/>
              <a:ext cx="449448" cy="548690"/>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2" name="Line 26"/>
            <p:cNvSpPr>
              <a:spLocks noChangeShapeType="1"/>
            </p:cNvSpPr>
            <p:nvPr/>
          </p:nvSpPr>
          <p:spPr bwMode="auto">
            <a:xfrm flipV="1">
              <a:off x="1255485" y="3144494"/>
              <a:ext cx="2187369" cy="1309532"/>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3" name="Text Box 24"/>
            <p:cNvSpPr txBox="1">
              <a:spLocks noChangeArrowheads="1"/>
            </p:cNvSpPr>
            <p:nvPr/>
          </p:nvSpPr>
          <p:spPr bwMode="auto">
            <a:xfrm>
              <a:off x="228600" y="4724400"/>
              <a:ext cx="2133600" cy="369332"/>
            </a:xfrm>
            <a:prstGeom prst="rect">
              <a:avLst/>
            </a:prstGeom>
            <a:noFill/>
            <a:ln w="9525">
              <a:noFill/>
              <a:miter lim="800000"/>
              <a:headEnd/>
              <a:tailEnd/>
            </a:ln>
          </p:spPr>
          <p:txBody>
            <a:bodyPr>
              <a:spAutoFit/>
            </a:bodyPr>
            <a:lstStyle>
              <a:defPPr>
                <a:defRPr lang="en-US"/>
              </a:defPPr>
              <a:lvl1pPr eaLnBrk="0" hangingPunct="0">
                <a:spcBef>
                  <a:spcPct val="50000"/>
                </a:spcBef>
              </a:lvl1pPr>
            </a:lstStyle>
            <a:p>
              <a:pPr algn="ctr"/>
              <a:r>
                <a:rPr lang="en-US" dirty="0" smtClean="0"/>
                <a:t>ESL</a:t>
              </a:r>
              <a:endParaRPr lang="en-US" dirty="0"/>
            </a:p>
          </p:txBody>
        </p:sp>
        <p:sp>
          <p:nvSpPr>
            <p:cNvPr id="26644" name="AutoShape 25"/>
            <p:cNvSpPr>
              <a:spLocks noChangeArrowheads="1"/>
            </p:cNvSpPr>
            <p:nvPr/>
          </p:nvSpPr>
          <p:spPr bwMode="auto">
            <a:xfrm>
              <a:off x="1103086" y="4371299"/>
              <a:ext cx="304800" cy="270372"/>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endParaRPr lang="en-US" sz="2400" dirty="0"/>
            </a:p>
          </p:txBody>
        </p:sp>
        <p:sp>
          <p:nvSpPr>
            <p:cNvPr id="26" name="Text Box 11"/>
            <p:cNvSpPr txBox="1">
              <a:spLocks noChangeArrowheads="1"/>
            </p:cNvSpPr>
            <p:nvPr/>
          </p:nvSpPr>
          <p:spPr bwMode="auto">
            <a:xfrm>
              <a:off x="3715657" y="4140204"/>
              <a:ext cx="2133600" cy="646331"/>
            </a:xfrm>
            <a:prstGeom prst="rect">
              <a:avLst/>
            </a:prstGeom>
            <a:noFill/>
            <a:ln w="9525">
              <a:noFill/>
              <a:miter lim="800000"/>
              <a:headEnd/>
              <a:tailEnd/>
            </a:ln>
          </p:spPr>
          <p:txBody>
            <a:bodyPr>
              <a:spAutoFit/>
            </a:bodyPr>
            <a:lstStyle/>
            <a:p>
              <a:pPr eaLnBrk="0" hangingPunct="0">
                <a:spcBef>
                  <a:spcPct val="50000"/>
                </a:spcBef>
              </a:pPr>
              <a:r>
                <a:rPr lang="en-US" dirty="0" smtClean="0"/>
                <a:t>Developmental Education </a:t>
              </a:r>
              <a:endParaRPr lang="en-US" dirty="0"/>
            </a:p>
          </p:txBody>
        </p:sp>
        <p:sp>
          <p:nvSpPr>
            <p:cNvPr id="28" name="Line 21"/>
            <p:cNvSpPr>
              <a:spLocks noChangeShapeType="1"/>
            </p:cNvSpPr>
            <p:nvPr/>
          </p:nvSpPr>
          <p:spPr bwMode="auto">
            <a:xfrm flipH="1" flipV="1">
              <a:off x="3962400" y="3231178"/>
              <a:ext cx="119742" cy="69166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cxnSp>
          <p:nvCxnSpPr>
            <p:cNvPr id="30" name="Straight Connector 29"/>
            <p:cNvCxnSpPr/>
            <p:nvPr/>
          </p:nvCxnSpPr>
          <p:spPr>
            <a:xfrm flipH="1">
              <a:off x="1447800" y="5083314"/>
              <a:ext cx="5715000" cy="0"/>
            </a:xfrm>
            <a:prstGeom prst="line">
              <a:avLst/>
            </a:prstGeom>
            <a:ln>
              <a:solidFill>
                <a:schemeClr val="tx2"/>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V="1">
              <a:off x="7162800" y="1730514"/>
              <a:ext cx="0" cy="3352800"/>
            </a:xfrm>
            <a:prstGeom prst="straightConnector1">
              <a:avLst/>
            </a:prstGeom>
            <a:ln>
              <a:solidFill>
                <a:schemeClr val="tx2"/>
              </a:solidFill>
              <a:tailEnd type="arrow"/>
            </a:ln>
          </p:spPr>
          <p:style>
            <a:lnRef idx="3">
              <a:schemeClr val="accent1"/>
            </a:lnRef>
            <a:fillRef idx="0">
              <a:schemeClr val="accent1"/>
            </a:fillRef>
            <a:effectRef idx="2">
              <a:schemeClr val="accent1"/>
            </a:effectRef>
            <a:fontRef idx="minor">
              <a:schemeClr val="tx1"/>
            </a:fontRef>
          </p:style>
        </p:cxnSp>
        <p:sp>
          <p:nvSpPr>
            <p:cNvPr id="29" name="Teardrop 28"/>
            <p:cNvSpPr/>
            <p:nvPr/>
          </p:nvSpPr>
          <p:spPr>
            <a:xfrm>
              <a:off x="3657600" y="2743200"/>
              <a:ext cx="457200" cy="457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1"/>
            <p:cNvSpPr txBox="1">
              <a:spLocks noChangeArrowheads="1"/>
            </p:cNvSpPr>
            <p:nvPr/>
          </p:nvSpPr>
          <p:spPr bwMode="auto">
            <a:xfrm>
              <a:off x="4114800" y="2831068"/>
              <a:ext cx="2133600" cy="400110"/>
            </a:xfrm>
            <a:prstGeom prst="rect">
              <a:avLst/>
            </a:prstGeom>
            <a:noFill/>
            <a:ln w="9525">
              <a:noFill/>
              <a:miter lim="800000"/>
              <a:headEnd/>
              <a:tailEnd/>
            </a:ln>
          </p:spPr>
          <p:txBody>
            <a:bodyPr>
              <a:spAutoFit/>
            </a:bodyPr>
            <a:lstStyle/>
            <a:p>
              <a:pPr eaLnBrk="0" hangingPunct="0">
                <a:spcBef>
                  <a:spcPct val="50000"/>
                </a:spcBef>
              </a:pPr>
              <a:r>
                <a:rPr lang="en-US" sz="2000" dirty="0" smtClean="0"/>
                <a:t>Skilled Training</a:t>
              </a:r>
              <a:endParaRPr lang="en-US" sz="2000" dirty="0"/>
            </a:p>
          </p:txBody>
        </p:sp>
        <p:sp>
          <p:nvSpPr>
            <p:cNvPr id="39" name="AutoShape 25"/>
            <p:cNvSpPr>
              <a:spLocks noChangeArrowheads="1"/>
            </p:cNvSpPr>
            <p:nvPr/>
          </p:nvSpPr>
          <p:spPr bwMode="auto">
            <a:xfrm>
              <a:off x="2129971" y="4085855"/>
              <a:ext cx="304800" cy="27037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lang="en-US" sz="2400" dirty="0"/>
            </a:p>
          </p:txBody>
        </p:sp>
        <p:sp>
          <p:nvSpPr>
            <p:cNvPr id="40" name="AutoShape 25"/>
            <p:cNvSpPr>
              <a:spLocks noChangeArrowheads="1"/>
            </p:cNvSpPr>
            <p:nvPr/>
          </p:nvSpPr>
          <p:spPr bwMode="auto">
            <a:xfrm>
              <a:off x="3029857" y="3973516"/>
              <a:ext cx="304800" cy="270372"/>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eaLnBrk="0" hangingPunct="0"/>
              <a:endParaRPr lang="en-US" sz="2400" dirty="0"/>
            </a:p>
          </p:txBody>
        </p:sp>
        <p:sp>
          <p:nvSpPr>
            <p:cNvPr id="41" name="AutoShape 25"/>
            <p:cNvSpPr>
              <a:spLocks noChangeArrowheads="1"/>
            </p:cNvSpPr>
            <p:nvPr/>
          </p:nvSpPr>
          <p:spPr bwMode="auto">
            <a:xfrm>
              <a:off x="3910692" y="3873465"/>
              <a:ext cx="304800" cy="270372"/>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0" hangingPunct="0"/>
              <a:endParaRPr lang="en-US" sz="2400" dirty="0"/>
            </a:p>
          </p:txBody>
        </p:sp>
        <p:sp>
          <p:nvSpPr>
            <p:cNvPr id="34" name="Text Box 8"/>
            <p:cNvSpPr txBox="1">
              <a:spLocks noChangeArrowheads="1"/>
            </p:cNvSpPr>
            <p:nvPr/>
          </p:nvSpPr>
          <p:spPr bwMode="auto">
            <a:xfrm>
              <a:off x="3024414" y="5391090"/>
              <a:ext cx="2895600" cy="400110"/>
            </a:xfrm>
            <a:prstGeom prst="rect">
              <a:avLst/>
            </a:prstGeom>
            <a:noFill/>
            <a:ln w="9525">
              <a:noFill/>
              <a:miter lim="800000"/>
              <a:headEnd/>
              <a:tailEnd/>
            </a:ln>
          </p:spPr>
          <p:txBody>
            <a:bodyPr>
              <a:spAutoFit/>
            </a:bodyPr>
            <a:lstStyle/>
            <a:p>
              <a:pPr algn="ctr" eaLnBrk="0" hangingPunct="0">
                <a:spcBef>
                  <a:spcPct val="50000"/>
                </a:spcBef>
              </a:pPr>
              <a:r>
                <a:rPr lang="en-US" sz="2000" dirty="0" smtClean="0"/>
                <a:t>Education</a:t>
              </a:r>
              <a:endParaRPr lang="en-US" sz="2000" dirty="0"/>
            </a:p>
          </p:txBody>
        </p:sp>
        <p:sp>
          <p:nvSpPr>
            <p:cNvPr id="36" name="Text Box 9"/>
            <p:cNvSpPr txBox="1">
              <a:spLocks noChangeArrowheads="1"/>
            </p:cNvSpPr>
            <p:nvPr/>
          </p:nvSpPr>
          <p:spPr bwMode="auto">
            <a:xfrm>
              <a:off x="7620000" y="2790551"/>
              <a:ext cx="1371600" cy="707886"/>
            </a:xfrm>
            <a:prstGeom prst="rect">
              <a:avLst/>
            </a:prstGeom>
            <a:noFill/>
            <a:ln w="9525">
              <a:noFill/>
              <a:miter lim="800000"/>
              <a:headEnd/>
              <a:tailEnd/>
            </a:ln>
          </p:spPr>
          <p:txBody>
            <a:bodyPr>
              <a:spAutoFit/>
            </a:bodyPr>
            <a:lstStyle/>
            <a:p>
              <a:pPr eaLnBrk="0" hangingPunct="0">
                <a:spcBef>
                  <a:spcPct val="50000"/>
                </a:spcBef>
              </a:pPr>
              <a:r>
                <a:rPr lang="en-US" sz="2000" dirty="0"/>
                <a:t>Wage </a:t>
              </a:r>
              <a:br>
                <a:rPr lang="en-US" sz="2000" dirty="0"/>
              </a:br>
              <a:r>
                <a:rPr lang="en-US" sz="2000" dirty="0"/>
                <a:t>Lift</a:t>
              </a:r>
            </a:p>
          </p:txBody>
        </p:sp>
        <p:sp>
          <p:nvSpPr>
            <p:cNvPr id="37" name="Text Box 10"/>
            <p:cNvSpPr txBox="1">
              <a:spLocks noChangeArrowheads="1"/>
            </p:cNvSpPr>
            <p:nvPr/>
          </p:nvSpPr>
          <p:spPr bwMode="auto">
            <a:xfrm>
              <a:off x="7315200" y="2852107"/>
              <a:ext cx="685800" cy="584775"/>
            </a:xfrm>
            <a:prstGeom prst="rect">
              <a:avLst/>
            </a:prstGeom>
            <a:noFill/>
            <a:ln w="9525">
              <a:noFill/>
              <a:miter lim="800000"/>
              <a:headEnd/>
              <a:tailEnd/>
            </a:ln>
          </p:spPr>
          <p:txBody>
            <a:bodyPr>
              <a:spAutoFit/>
            </a:bodyPr>
            <a:lstStyle/>
            <a:p>
              <a:pPr eaLnBrk="0" hangingPunct="0">
                <a:spcBef>
                  <a:spcPct val="50000"/>
                </a:spcBef>
              </a:pPr>
              <a:r>
                <a:rPr lang="en-US" sz="3200" dirty="0"/>
                <a:t>$</a:t>
              </a:r>
            </a:p>
          </p:txBody>
        </p:sp>
      </p:grpSp>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4" name="Slide Number Placeholder 3"/>
          <p:cNvSpPr>
            <a:spLocks noGrp="1"/>
          </p:cNvSpPr>
          <p:nvPr>
            <p:ph type="sldNum" sz="quarter" idx="12"/>
          </p:nvPr>
        </p:nvSpPr>
        <p:spPr/>
        <p:txBody>
          <a:bodyPr/>
          <a:lstStyle/>
          <a:p>
            <a:fld id="{D4B5ADC2-7248-4799-8E52-477E151C3EE9}" type="slidenum">
              <a:rPr lang="en-US" sz="1400" b="1" smtClean="0">
                <a:solidFill>
                  <a:srgbClr val="FFFFFF"/>
                </a:solidFill>
              </a:rPr>
              <a:pPr/>
              <a:t>18</a:t>
            </a:fld>
            <a:endParaRPr lang="en-US"/>
          </a:p>
        </p:txBody>
      </p:sp>
    </p:spTree>
    <p:extLst>
      <p:ext uri="{BB962C8B-B14F-4D97-AF65-F5344CB8AC3E}">
        <p14:creationId xmlns:p14="http://schemas.microsoft.com/office/powerpoint/2010/main" val="255479844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dirty="0"/>
              <a:t>What we </a:t>
            </a:r>
            <a:r>
              <a:rPr lang="en-US" dirty="0" smtClean="0"/>
              <a:t>know </a:t>
            </a:r>
            <a:r>
              <a:rPr lang="en-US" dirty="0" smtClean="0">
                <a:solidFill>
                  <a:schemeClr val="bg1"/>
                </a:solidFill>
              </a:rPr>
              <a:t>2</a:t>
            </a:r>
            <a:endParaRPr lang="en-US" dirty="0">
              <a:solidFill>
                <a:schemeClr val="bg1"/>
              </a:solidFill>
            </a:endParaRPr>
          </a:p>
        </p:txBody>
      </p:sp>
      <p:sp>
        <p:nvSpPr>
          <p:cNvPr id="35" name="TextBox 34"/>
          <p:cNvSpPr txBox="1"/>
          <p:nvPr/>
        </p:nvSpPr>
        <p:spPr>
          <a:xfrm>
            <a:off x="229736" y="5867400"/>
            <a:ext cx="5409063" cy="461665"/>
          </a:xfrm>
          <a:prstGeom prst="rect">
            <a:avLst/>
          </a:prstGeom>
          <a:noFill/>
        </p:spPr>
        <p:txBody>
          <a:bodyPr wrap="square" rtlCol="0">
            <a:spAutoFit/>
          </a:bodyPr>
          <a:lstStyle/>
          <a:p>
            <a:r>
              <a:rPr lang="en-US" sz="800" dirty="0" smtClean="0"/>
              <a:t>Prince, D. &amp; Jenkins, D. (2005). </a:t>
            </a:r>
            <a:r>
              <a:rPr lang="en-US" sz="800" i="1" dirty="0" smtClean="0"/>
              <a:t>Building pathways to success for low-income</a:t>
            </a:r>
          </a:p>
          <a:p>
            <a:r>
              <a:rPr lang="en-US" sz="800" i="1" dirty="0" smtClean="0"/>
              <a:t>adult students. New York, NY: Community College Research</a:t>
            </a:r>
          </a:p>
          <a:p>
            <a:r>
              <a:rPr lang="en-US" sz="800" dirty="0" smtClean="0"/>
              <a:t>Center, Teachers College, Columbia University.</a:t>
            </a:r>
            <a:endParaRPr lang="en-US" sz="800" dirty="0"/>
          </a:p>
        </p:txBody>
      </p:sp>
      <p:grpSp>
        <p:nvGrpSpPr>
          <p:cNvPr id="7" name="Group 6" descr="Image showing various level of basic education and corresponding wage levels make the point that one tear of workforce training results in a significant wage lift."/>
          <p:cNvGrpSpPr/>
          <p:nvPr/>
        </p:nvGrpSpPr>
        <p:grpSpPr>
          <a:xfrm>
            <a:off x="228600" y="1601026"/>
            <a:ext cx="8763000" cy="4190174"/>
            <a:chOff x="228600" y="1601026"/>
            <a:chExt cx="8763000" cy="4190174"/>
          </a:xfrm>
        </p:grpSpPr>
        <p:sp>
          <p:nvSpPr>
            <p:cNvPr id="26645" name="Text Box 5"/>
            <p:cNvSpPr txBox="1">
              <a:spLocks noChangeArrowheads="1"/>
            </p:cNvSpPr>
            <p:nvPr/>
          </p:nvSpPr>
          <p:spPr bwMode="auto">
            <a:xfrm>
              <a:off x="952500" y="4269083"/>
              <a:ext cx="2133600" cy="369888"/>
            </a:xfrm>
            <a:prstGeom prst="rect">
              <a:avLst/>
            </a:prstGeom>
            <a:noFill/>
            <a:ln w="9525">
              <a:noFill/>
              <a:miter lim="800000"/>
              <a:headEnd/>
              <a:tailEnd/>
            </a:ln>
          </p:spPr>
          <p:txBody>
            <a:bodyPr>
              <a:spAutoFit/>
            </a:bodyPr>
            <a:lstStyle/>
            <a:p>
              <a:pPr algn="ctr" eaLnBrk="0" hangingPunct="0">
                <a:spcBef>
                  <a:spcPct val="50000"/>
                </a:spcBef>
              </a:pPr>
              <a:r>
                <a:rPr lang="en-US" dirty="0"/>
                <a:t>Drop Out</a:t>
              </a:r>
            </a:p>
          </p:txBody>
        </p:sp>
        <p:sp>
          <p:nvSpPr>
            <p:cNvPr id="26633" name="Text Box 11"/>
            <p:cNvSpPr txBox="1">
              <a:spLocks noChangeArrowheads="1"/>
            </p:cNvSpPr>
            <p:nvPr/>
          </p:nvSpPr>
          <p:spPr bwMode="auto">
            <a:xfrm>
              <a:off x="2514600" y="4355068"/>
              <a:ext cx="2133600" cy="369332"/>
            </a:xfrm>
            <a:prstGeom prst="rect">
              <a:avLst/>
            </a:prstGeom>
            <a:noFill/>
            <a:ln w="9525">
              <a:noFill/>
              <a:miter lim="800000"/>
              <a:headEnd/>
              <a:tailEnd/>
            </a:ln>
          </p:spPr>
          <p:txBody>
            <a:bodyPr>
              <a:spAutoFit/>
            </a:bodyPr>
            <a:lstStyle/>
            <a:p>
              <a:pPr eaLnBrk="0" hangingPunct="0">
                <a:spcBef>
                  <a:spcPct val="50000"/>
                </a:spcBef>
              </a:pPr>
              <a:r>
                <a:rPr lang="en-US" dirty="0"/>
                <a:t>GED</a:t>
              </a:r>
            </a:p>
          </p:txBody>
        </p:sp>
        <p:sp>
          <p:nvSpPr>
            <p:cNvPr id="26638" name="Rectangle 18"/>
            <p:cNvSpPr>
              <a:spLocks noChangeArrowheads="1"/>
            </p:cNvSpPr>
            <p:nvPr/>
          </p:nvSpPr>
          <p:spPr bwMode="auto">
            <a:xfrm>
              <a:off x="1774825" y="2012950"/>
              <a:ext cx="5692775" cy="584775"/>
            </a:xfrm>
            <a:prstGeom prst="rect">
              <a:avLst/>
            </a:prstGeom>
            <a:noFill/>
            <a:ln w="9525" algn="ctr">
              <a:noFill/>
              <a:miter lim="800000"/>
              <a:headEnd/>
              <a:tailEnd/>
            </a:ln>
          </p:spPr>
          <p:txBody>
            <a:bodyPr>
              <a:spAutoFit/>
            </a:bodyPr>
            <a:lstStyle/>
            <a:p>
              <a:pPr eaLnBrk="0" hangingPunct="0"/>
              <a:endParaRPr lang="en-US" sz="3200" dirty="0"/>
            </a:p>
          </p:txBody>
        </p:sp>
        <p:sp>
          <p:nvSpPr>
            <p:cNvPr id="26639" name="Line 20"/>
            <p:cNvSpPr>
              <a:spLocks noChangeShapeType="1"/>
            </p:cNvSpPr>
            <p:nvPr/>
          </p:nvSpPr>
          <p:spPr bwMode="auto">
            <a:xfrm flipV="1">
              <a:off x="2349168" y="3406914"/>
              <a:ext cx="1308431" cy="78920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0" name="Line 21"/>
            <p:cNvSpPr>
              <a:spLocks noChangeShapeType="1"/>
            </p:cNvSpPr>
            <p:nvPr/>
          </p:nvSpPr>
          <p:spPr bwMode="auto">
            <a:xfrm flipV="1">
              <a:off x="3266209" y="3530604"/>
              <a:ext cx="449448" cy="548690"/>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2" name="Line 26"/>
            <p:cNvSpPr>
              <a:spLocks noChangeShapeType="1"/>
            </p:cNvSpPr>
            <p:nvPr/>
          </p:nvSpPr>
          <p:spPr bwMode="auto">
            <a:xfrm flipV="1">
              <a:off x="1255485" y="3144494"/>
              <a:ext cx="2187369" cy="1309532"/>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3" name="Text Box 24"/>
            <p:cNvSpPr txBox="1">
              <a:spLocks noChangeArrowheads="1"/>
            </p:cNvSpPr>
            <p:nvPr/>
          </p:nvSpPr>
          <p:spPr bwMode="auto">
            <a:xfrm>
              <a:off x="228600" y="4724400"/>
              <a:ext cx="2133600" cy="369332"/>
            </a:xfrm>
            <a:prstGeom prst="rect">
              <a:avLst/>
            </a:prstGeom>
            <a:noFill/>
            <a:ln w="9525">
              <a:noFill/>
              <a:miter lim="800000"/>
              <a:headEnd/>
              <a:tailEnd/>
            </a:ln>
          </p:spPr>
          <p:txBody>
            <a:bodyPr>
              <a:spAutoFit/>
            </a:bodyPr>
            <a:lstStyle>
              <a:defPPr>
                <a:defRPr lang="en-US"/>
              </a:defPPr>
              <a:lvl1pPr eaLnBrk="0" hangingPunct="0">
                <a:spcBef>
                  <a:spcPct val="50000"/>
                </a:spcBef>
              </a:lvl1pPr>
            </a:lstStyle>
            <a:p>
              <a:pPr algn="ctr"/>
              <a:r>
                <a:rPr lang="en-US" dirty="0" smtClean="0"/>
                <a:t>ESL</a:t>
              </a:r>
              <a:endParaRPr lang="en-US" dirty="0"/>
            </a:p>
          </p:txBody>
        </p:sp>
        <p:sp>
          <p:nvSpPr>
            <p:cNvPr id="26644" name="AutoShape 25"/>
            <p:cNvSpPr>
              <a:spLocks noChangeArrowheads="1"/>
            </p:cNvSpPr>
            <p:nvPr/>
          </p:nvSpPr>
          <p:spPr bwMode="auto">
            <a:xfrm>
              <a:off x="1103086" y="4371299"/>
              <a:ext cx="304800" cy="270372"/>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endParaRPr lang="en-US" sz="2400" dirty="0"/>
            </a:p>
          </p:txBody>
        </p:sp>
        <p:sp>
          <p:nvSpPr>
            <p:cNvPr id="26" name="Text Box 11"/>
            <p:cNvSpPr txBox="1">
              <a:spLocks noChangeArrowheads="1"/>
            </p:cNvSpPr>
            <p:nvPr/>
          </p:nvSpPr>
          <p:spPr bwMode="auto">
            <a:xfrm>
              <a:off x="3715657" y="4140204"/>
              <a:ext cx="2133600" cy="646331"/>
            </a:xfrm>
            <a:prstGeom prst="rect">
              <a:avLst/>
            </a:prstGeom>
            <a:noFill/>
            <a:ln w="9525">
              <a:noFill/>
              <a:miter lim="800000"/>
              <a:headEnd/>
              <a:tailEnd/>
            </a:ln>
          </p:spPr>
          <p:txBody>
            <a:bodyPr>
              <a:spAutoFit/>
            </a:bodyPr>
            <a:lstStyle/>
            <a:p>
              <a:pPr eaLnBrk="0" hangingPunct="0">
                <a:spcBef>
                  <a:spcPct val="50000"/>
                </a:spcBef>
              </a:pPr>
              <a:r>
                <a:rPr lang="en-US" dirty="0" smtClean="0"/>
                <a:t>Developmental Education </a:t>
              </a:r>
              <a:endParaRPr lang="en-US" dirty="0"/>
            </a:p>
          </p:txBody>
        </p:sp>
        <p:sp>
          <p:nvSpPr>
            <p:cNvPr id="28" name="Line 21"/>
            <p:cNvSpPr>
              <a:spLocks noChangeShapeType="1"/>
            </p:cNvSpPr>
            <p:nvPr/>
          </p:nvSpPr>
          <p:spPr bwMode="auto">
            <a:xfrm flipH="1" flipV="1">
              <a:off x="3962400" y="3231178"/>
              <a:ext cx="119742" cy="69166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cxnSp>
          <p:nvCxnSpPr>
            <p:cNvPr id="30" name="Straight Connector 29"/>
            <p:cNvCxnSpPr/>
            <p:nvPr/>
          </p:nvCxnSpPr>
          <p:spPr>
            <a:xfrm flipH="1">
              <a:off x="1447800" y="5083314"/>
              <a:ext cx="5715000" cy="0"/>
            </a:xfrm>
            <a:prstGeom prst="line">
              <a:avLst/>
            </a:prstGeom>
            <a:ln>
              <a:solidFill>
                <a:schemeClr val="tx2"/>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V="1">
              <a:off x="7162800" y="1730514"/>
              <a:ext cx="0" cy="3352800"/>
            </a:xfrm>
            <a:prstGeom prst="straightConnector1">
              <a:avLst/>
            </a:prstGeom>
            <a:ln>
              <a:solidFill>
                <a:schemeClr val="tx2"/>
              </a:solidFill>
              <a:tailEnd type="arrow"/>
            </a:ln>
          </p:spPr>
          <p:style>
            <a:lnRef idx="3">
              <a:schemeClr val="accent1"/>
            </a:lnRef>
            <a:fillRef idx="0">
              <a:schemeClr val="accent1"/>
            </a:fillRef>
            <a:effectRef idx="2">
              <a:schemeClr val="accent1"/>
            </a:effectRef>
            <a:fontRef idx="minor">
              <a:schemeClr val="tx1"/>
            </a:fontRef>
          </p:style>
        </p:cxnSp>
        <p:sp>
          <p:nvSpPr>
            <p:cNvPr id="29" name="Teardrop 28"/>
            <p:cNvSpPr/>
            <p:nvPr/>
          </p:nvSpPr>
          <p:spPr>
            <a:xfrm>
              <a:off x="3657600" y="2743200"/>
              <a:ext cx="457200" cy="457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1"/>
            <p:cNvSpPr txBox="1">
              <a:spLocks noChangeArrowheads="1"/>
            </p:cNvSpPr>
            <p:nvPr/>
          </p:nvSpPr>
          <p:spPr bwMode="auto">
            <a:xfrm>
              <a:off x="4114800" y="2831068"/>
              <a:ext cx="2133600" cy="400110"/>
            </a:xfrm>
            <a:prstGeom prst="rect">
              <a:avLst/>
            </a:prstGeom>
            <a:noFill/>
            <a:ln w="9525">
              <a:noFill/>
              <a:miter lim="800000"/>
              <a:headEnd/>
              <a:tailEnd/>
            </a:ln>
          </p:spPr>
          <p:txBody>
            <a:bodyPr>
              <a:spAutoFit/>
            </a:bodyPr>
            <a:lstStyle/>
            <a:p>
              <a:pPr eaLnBrk="0" hangingPunct="0">
                <a:spcBef>
                  <a:spcPct val="50000"/>
                </a:spcBef>
              </a:pPr>
              <a:r>
                <a:rPr lang="en-US" sz="2000" dirty="0" smtClean="0"/>
                <a:t>Skilled Training</a:t>
              </a:r>
              <a:endParaRPr lang="en-US" sz="2000" dirty="0"/>
            </a:p>
          </p:txBody>
        </p:sp>
        <p:sp>
          <p:nvSpPr>
            <p:cNvPr id="39" name="AutoShape 25"/>
            <p:cNvSpPr>
              <a:spLocks noChangeArrowheads="1"/>
            </p:cNvSpPr>
            <p:nvPr/>
          </p:nvSpPr>
          <p:spPr bwMode="auto">
            <a:xfrm>
              <a:off x="2129971" y="4085855"/>
              <a:ext cx="304800" cy="27037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lang="en-US" sz="2400" dirty="0"/>
            </a:p>
          </p:txBody>
        </p:sp>
        <p:sp>
          <p:nvSpPr>
            <p:cNvPr id="40" name="AutoShape 25"/>
            <p:cNvSpPr>
              <a:spLocks noChangeArrowheads="1"/>
            </p:cNvSpPr>
            <p:nvPr/>
          </p:nvSpPr>
          <p:spPr bwMode="auto">
            <a:xfrm>
              <a:off x="3029857" y="3973516"/>
              <a:ext cx="304800" cy="270372"/>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eaLnBrk="0" hangingPunct="0"/>
              <a:endParaRPr lang="en-US" sz="2400" dirty="0"/>
            </a:p>
          </p:txBody>
        </p:sp>
        <p:sp>
          <p:nvSpPr>
            <p:cNvPr id="41" name="AutoShape 25"/>
            <p:cNvSpPr>
              <a:spLocks noChangeArrowheads="1"/>
            </p:cNvSpPr>
            <p:nvPr/>
          </p:nvSpPr>
          <p:spPr bwMode="auto">
            <a:xfrm>
              <a:off x="3910692" y="3873465"/>
              <a:ext cx="304800" cy="270372"/>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0" hangingPunct="0"/>
              <a:endParaRPr lang="en-US" sz="2400" dirty="0"/>
            </a:p>
          </p:txBody>
        </p:sp>
        <p:sp>
          <p:nvSpPr>
            <p:cNvPr id="27" name="Curved Right Arrow 26"/>
            <p:cNvSpPr/>
            <p:nvPr/>
          </p:nvSpPr>
          <p:spPr>
            <a:xfrm rot="3976819">
              <a:off x="3958121" y="1498214"/>
              <a:ext cx="560388" cy="1202323"/>
            </a:xfrm>
            <a:prstGeom prst="curv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 Box 9"/>
            <p:cNvSpPr txBox="1">
              <a:spLocks noChangeArrowheads="1"/>
            </p:cNvSpPr>
            <p:nvPr/>
          </p:nvSpPr>
          <p:spPr bwMode="auto">
            <a:xfrm>
              <a:off x="4310032" y="1601026"/>
              <a:ext cx="2471768" cy="707886"/>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smtClean="0"/>
                <a:t>“</a:t>
              </a:r>
              <a:r>
                <a:rPr lang="en-US" sz="2000" dirty="0"/>
                <a:t>T</a:t>
              </a:r>
              <a:r>
                <a:rPr lang="en-US" sz="2000" dirty="0" smtClean="0"/>
                <a:t>ipping Point.</a:t>
              </a:r>
              <a:r>
                <a:rPr lang="en-US" sz="2000" dirty="0"/>
                <a:t/>
              </a:r>
              <a:br>
                <a:rPr lang="en-US" sz="2000" dirty="0"/>
              </a:br>
              <a:r>
                <a:rPr lang="en-US" sz="2000" dirty="0" smtClean="0"/>
                <a:t>1 year or training</a:t>
              </a:r>
              <a:endParaRPr lang="en-US" sz="2000" dirty="0"/>
            </a:p>
          </p:txBody>
        </p:sp>
        <p:sp>
          <p:nvSpPr>
            <p:cNvPr id="34" name="Text Box 8"/>
            <p:cNvSpPr txBox="1">
              <a:spLocks noChangeArrowheads="1"/>
            </p:cNvSpPr>
            <p:nvPr/>
          </p:nvSpPr>
          <p:spPr bwMode="auto">
            <a:xfrm>
              <a:off x="3024414" y="5391090"/>
              <a:ext cx="2895600" cy="400110"/>
            </a:xfrm>
            <a:prstGeom prst="rect">
              <a:avLst/>
            </a:prstGeom>
            <a:noFill/>
            <a:ln w="9525">
              <a:noFill/>
              <a:miter lim="800000"/>
              <a:headEnd/>
              <a:tailEnd/>
            </a:ln>
          </p:spPr>
          <p:txBody>
            <a:bodyPr>
              <a:spAutoFit/>
            </a:bodyPr>
            <a:lstStyle/>
            <a:p>
              <a:pPr algn="ctr" eaLnBrk="0" hangingPunct="0">
                <a:spcBef>
                  <a:spcPct val="50000"/>
                </a:spcBef>
              </a:pPr>
              <a:r>
                <a:rPr lang="en-US" sz="2000" dirty="0" smtClean="0"/>
                <a:t>Education</a:t>
              </a:r>
              <a:endParaRPr lang="en-US" sz="2000" dirty="0"/>
            </a:p>
          </p:txBody>
        </p:sp>
        <p:sp>
          <p:nvSpPr>
            <p:cNvPr id="36" name="Text Box 9"/>
            <p:cNvSpPr txBox="1">
              <a:spLocks noChangeArrowheads="1"/>
            </p:cNvSpPr>
            <p:nvPr/>
          </p:nvSpPr>
          <p:spPr bwMode="auto">
            <a:xfrm>
              <a:off x="7620000" y="2790551"/>
              <a:ext cx="1371600" cy="707886"/>
            </a:xfrm>
            <a:prstGeom prst="rect">
              <a:avLst/>
            </a:prstGeom>
            <a:noFill/>
            <a:ln w="9525">
              <a:noFill/>
              <a:miter lim="800000"/>
              <a:headEnd/>
              <a:tailEnd/>
            </a:ln>
          </p:spPr>
          <p:txBody>
            <a:bodyPr>
              <a:spAutoFit/>
            </a:bodyPr>
            <a:lstStyle/>
            <a:p>
              <a:pPr eaLnBrk="0" hangingPunct="0">
                <a:spcBef>
                  <a:spcPct val="50000"/>
                </a:spcBef>
              </a:pPr>
              <a:r>
                <a:rPr lang="en-US" sz="2000" dirty="0"/>
                <a:t>Wage </a:t>
              </a:r>
              <a:br>
                <a:rPr lang="en-US" sz="2000" dirty="0"/>
              </a:br>
              <a:r>
                <a:rPr lang="en-US" sz="2000" dirty="0"/>
                <a:t>Lift</a:t>
              </a:r>
            </a:p>
          </p:txBody>
        </p:sp>
        <p:sp>
          <p:nvSpPr>
            <p:cNvPr id="37" name="Text Box 10"/>
            <p:cNvSpPr txBox="1">
              <a:spLocks noChangeArrowheads="1"/>
            </p:cNvSpPr>
            <p:nvPr/>
          </p:nvSpPr>
          <p:spPr bwMode="auto">
            <a:xfrm>
              <a:off x="7315200" y="2852107"/>
              <a:ext cx="685800" cy="584775"/>
            </a:xfrm>
            <a:prstGeom prst="rect">
              <a:avLst/>
            </a:prstGeom>
            <a:noFill/>
            <a:ln w="9525">
              <a:noFill/>
              <a:miter lim="800000"/>
              <a:headEnd/>
              <a:tailEnd/>
            </a:ln>
          </p:spPr>
          <p:txBody>
            <a:bodyPr>
              <a:spAutoFit/>
            </a:bodyPr>
            <a:lstStyle/>
            <a:p>
              <a:pPr eaLnBrk="0" hangingPunct="0">
                <a:spcBef>
                  <a:spcPct val="50000"/>
                </a:spcBef>
              </a:pPr>
              <a:r>
                <a:rPr lang="en-US" sz="3200" dirty="0"/>
                <a:t>$</a:t>
              </a:r>
            </a:p>
          </p:txBody>
        </p:sp>
      </p:grpSp>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4" name="Slide Number Placeholder 3"/>
          <p:cNvSpPr>
            <a:spLocks noGrp="1"/>
          </p:cNvSpPr>
          <p:nvPr>
            <p:ph type="sldNum" sz="quarter" idx="12"/>
          </p:nvPr>
        </p:nvSpPr>
        <p:spPr/>
        <p:txBody>
          <a:bodyPr/>
          <a:lstStyle/>
          <a:p>
            <a:fld id="{D4B5ADC2-7248-4799-8E52-477E151C3EE9}" type="slidenum">
              <a:rPr lang="en-US" sz="1400" b="1" smtClean="0">
                <a:solidFill>
                  <a:srgbClr val="FFFFFF"/>
                </a:solidFill>
              </a:rPr>
              <a:pPr/>
              <a:t>19</a:t>
            </a:fld>
            <a:endParaRPr lang="en-US"/>
          </a:p>
        </p:txBody>
      </p:sp>
    </p:spTree>
    <p:extLst>
      <p:ext uri="{BB962C8B-B14F-4D97-AF65-F5344CB8AC3E}">
        <p14:creationId xmlns:p14="http://schemas.microsoft.com/office/powerpoint/2010/main" val="31323400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Career Pathways and IET</a:t>
            </a:r>
            <a:endParaRPr lang="en-US" dirty="0"/>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2</a:t>
            </a:fld>
            <a:endParaRPr lang="en-US"/>
          </a:p>
        </p:txBody>
      </p:sp>
    </p:spTree>
    <p:extLst>
      <p:ext uri="{BB962C8B-B14F-4D97-AF65-F5344CB8AC3E}">
        <p14:creationId xmlns:p14="http://schemas.microsoft.com/office/powerpoint/2010/main" val="1088501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dirty="0"/>
              <a:t>What we </a:t>
            </a:r>
            <a:r>
              <a:rPr lang="en-US" dirty="0" smtClean="0"/>
              <a:t>know </a:t>
            </a:r>
            <a:r>
              <a:rPr lang="en-US" dirty="0" smtClean="0">
                <a:solidFill>
                  <a:schemeClr val="bg1"/>
                </a:solidFill>
              </a:rPr>
              <a:t>3</a:t>
            </a:r>
            <a:endParaRPr lang="en-US" dirty="0">
              <a:solidFill>
                <a:schemeClr val="bg1"/>
              </a:solidFill>
            </a:endParaRPr>
          </a:p>
        </p:txBody>
      </p:sp>
      <p:sp>
        <p:nvSpPr>
          <p:cNvPr id="35" name="TextBox 34"/>
          <p:cNvSpPr txBox="1"/>
          <p:nvPr/>
        </p:nvSpPr>
        <p:spPr>
          <a:xfrm>
            <a:off x="229736" y="5867400"/>
            <a:ext cx="5409063" cy="461665"/>
          </a:xfrm>
          <a:prstGeom prst="rect">
            <a:avLst/>
          </a:prstGeom>
          <a:noFill/>
        </p:spPr>
        <p:txBody>
          <a:bodyPr wrap="square" rtlCol="0">
            <a:spAutoFit/>
          </a:bodyPr>
          <a:lstStyle/>
          <a:p>
            <a:r>
              <a:rPr lang="en-US" sz="800" dirty="0" smtClean="0"/>
              <a:t>Prince, D. &amp; Jenkins, D. (2005). </a:t>
            </a:r>
            <a:r>
              <a:rPr lang="en-US" sz="800" i="1" dirty="0" smtClean="0"/>
              <a:t>Building pathways to success for low-income</a:t>
            </a:r>
          </a:p>
          <a:p>
            <a:r>
              <a:rPr lang="en-US" sz="800" i="1" dirty="0" smtClean="0"/>
              <a:t>adult students. New York, NY: Community College Research</a:t>
            </a:r>
          </a:p>
          <a:p>
            <a:r>
              <a:rPr lang="en-US" sz="800" dirty="0" smtClean="0"/>
              <a:t>Center, Teachers College, Columbia University.</a:t>
            </a:r>
            <a:endParaRPr lang="en-US" sz="800" dirty="0"/>
          </a:p>
        </p:txBody>
      </p:sp>
      <p:grpSp>
        <p:nvGrpSpPr>
          <p:cNvPr id="7" name="Group 6" descr="Image showing various level of basic education and corresponding wage levels make the point that one tear of workforce training results in a significant wage lift."/>
          <p:cNvGrpSpPr/>
          <p:nvPr/>
        </p:nvGrpSpPr>
        <p:grpSpPr>
          <a:xfrm>
            <a:off x="-76200" y="1601026"/>
            <a:ext cx="9067800" cy="4190174"/>
            <a:chOff x="-76200" y="1601026"/>
            <a:chExt cx="9067800" cy="4190174"/>
          </a:xfrm>
        </p:grpSpPr>
        <p:sp>
          <p:nvSpPr>
            <p:cNvPr id="26645" name="Text Box 5"/>
            <p:cNvSpPr txBox="1">
              <a:spLocks noChangeArrowheads="1"/>
            </p:cNvSpPr>
            <p:nvPr/>
          </p:nvSpPr>
          <p:spPr bwMode="auto">
            <a:xfrm>
              <a:off x="952500" y="4269083"/>
              <a:ext cx="2133600" cy="369888"/>
            </a:xfrm>
            <a:prstGeom prst="rect">
              <a:avLst/>
            </a:prstGeom>
            <a:noFill/>
            <a:ln w="9525">
              <a:noFill/>
              <a:miter lim="800000"/>
              <a:headEnd/>
              <a:tailEnd/>
            </a:ln>
          </p:spPr>
          <p:txBody>
            <a:bodyPr>
              <a:spAutoFit/>
            </a:bodyPr>
            <a:lstStyle/>
            <a:p>
              <a:pPr algn="ctr" eaLnBrk="0" hangingPunct="0">
                <a:spcBef>
                  <a:spcPct val="50000"/>
                </a:spcBef>
              </a:pPr>
              <a:r>
                <a:rPr lang="en-US" dirty="0"/>
                <a:t>Drop Out</a:t>
              </a:r>
            </a:p>
          </p:txBody>
        </p:sp>
        <p:sp>
          <p:nvSpPr>
            <p:cNvPr id="26633" name="Text Box 11"/>
            <p:cNvSpPr txBox="1">
              <a:spLocks noChangeArrowheads="1"/>
            </p:cNvSpPr>
            <p:nvPr/>
          </p:nvSpPr>
          <p:spPr bwMode="auto">
            <a:xfrm>
              <a:off x="2514600" y="4355068"/>
              <a:ext cx="2133600" cy="369332"/>
            </a:xfrm>
            <a:prstGeom prst="rect">
              <a:avLst/>
            </a:prstGeom>
            <a:noFill/>
            <a:ln w="9525">
              <a:noFill/>
              <a:miter lim="800000"/>
              <a:headEnd/>
              <a:tailEnd/>
            </a:ln>
          </p:spPr>
          <p:txBody>
            <a:bodyPr>
              <a:spAutoFit/>
            </a:bodyPr>
            <a:lstStyle/>
            <a:p>
              <a:pPr eaLnBrk="0" hangingPunct="0">
                <a:spcBef>
                  <a:spcPct val="50000"/>
                </a:spcBef>
              </a:pPr>
              <a:r>
                <a:rPr lang="en-US" dirty="0"/>
                <a:t>GED</a:t>
              </a:r>
            </a:p>
          </p:txBody>
        </p:sp>
        <p:sp>
          <p:nvSpPr>
            <p:cNvPr id="26638" name="Rectangle 18"/>
            <p:cNvSpPr>
              <a:spLocks noChangeArrowheads="1"/>
            </p:cNvSpPr>
            <p:nvPr/>
          </p:nvSpPr>
          <p:spPr bwMode="auto">
            <a:xfrm>
              <a:off x="1774825" y="2012950"/>
              <a:ext cx="5692775" cy="584775"/>
            </a:xfrm>
            <a:prstGeom prst="rect">
              <a:avLst/>
            </a:prstGeom>
            <a:noFill/>
            <a:ln w="9525" algn="ctr">
              <a:noFill/>
              <a:miter lim="800000"/>
              <a:headEnd/>
              <a:tailEnd/>
            </a:ln>
          </p:spPr>
          <p:txBody>
            <a:bodyPr>
              <a:spAutoFit/>
            </a:bodyPr>
            <a:lstStyle/>
            <a:p>
              <a:pPr eaLnBrk="0" hangingPunct="0"/>
              <a:endParaRPr lang="en-US" sz="3200" dirty="0"/>
            </a:p>
          </p:txBody>
        </p:sp>
        <p:sp>
          <p:nvSpPr>
            <p:cNvPr id="26639" name="Line 20"/>
            <p:cNvSpPr>
              <a:spLocks noChangeShapeType="1"/>
            </p:cNvSpPr>
            <p:nvPr/>
          </p:nvSpPr>
          <p:spPr bwMode="auto">
            <a:xfrm flipV="1">
              <a:off x="2349168" y="3406914"/>
              <a:ext cx="1308431" cy="78920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0" name="Line 21"/>
            <p:cNvSpPr>
              <a:spLocks noChangeShapeType="1"/>
            </p:cNvSpPr>
            <p:nvPr/>
          </p:nvSpPr>
          <p:spPr bwMode="auto">
            <a:xfrm flipV="1">
              <a:off x="3266209" y="3530604"/>
              <a:ext cx="449448" cy="548690"/>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2" name="Line 26"/>
            <p:cNvSpPr>
              <a:spLocks noChangeShapeType="1"/>
            </p:cNvSpPr>
            <p:nvPr/>
          </p:nvSpPr>
          <p:spPr bwMode="auto">
            <a:xfrm flipV="1">
              <a:off x="1255485" y="3144494"/>
              <a:ext cx="2187369" cy="1309532"/>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sp>
          <p:nvSpPr>
            <p:cNvPr id="26643" name="Text Box 24"/>
            <p:cNvSpPr txBox="1">
              <a:spLocks noChangeArrowheads="1"/>
            </p:cNvSpPr>
            <p:nvPr/>
          </p:nvSpPr>
          <p:spPr bwMode="auto">
            <a:xfrm>
              <a:off x="228600" y="4724400"/>
              <a:ext cx="2133600" cy="369332"/>
            </a:xfrm>
            <a:prstGeom prst="rect">
              <a:avLst/>
            </a:prstGeom>
            <a:noFill/>
            <a:ln w="9525">
              <a:noFill/>
              <a:miter lim="800000"/>
              <a:headEnd/>
              <a:tailEnd/>
            </a:ln>
          </p:spPr>
          <p:txBody>
            <a:bodyPr>
              <a:spAutoFit/>
            </a:bodyPr>
            <a:lstStyle>
              <a:defPPr>
                <a:defRPr lang="en-US"/>
              </a:defPPr>
              <a:lvl1pPr eaLnBrk="0" hangingPunct="0">
                <a:spcBef>
                  <a:spcPct val="50000"/>
                </a:spcBef>
              </a:lvl1pPr>
            </a:lstStyle>
            <a:p>
              <a:pPr algn="ctr"/>
              <a:r>
                <a:rPr lang="en-US" dirty="0" smtClean="0"/>
                <a:t>ESL</a:t>
              </a:r>
              <a:endParaRPr lang="en-US" dirty="0"/>
            </a:p>
          </p:txBody>
        </p:sp>
        <p:sp>
          <p:nvSpPr>
            <p:cNvPr id="26644" name="AutoShape 25"/>
            <p:cNvSpPr>
              <a:spLocks noChangeArrowheads="1"/>
            </p:cNvSpPr>
            <p:nvPr/>
          </p:nvSpPr>
          <p:spPr bwMode="auto">
            <a:xfrm>
              <a:off x="1103086" y="4371299"/>
              <a:ext cx="304800" cy="270372"/>
            </a:xfrm>
            <a:prstGeom prst="ellipse">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eaLnBrk="0" hangingPunct="0"/>
              <a:endParaRPr lang="en-US" sz="2400" dirty="0"/>
            </a:p>
          </p:txBody>
        </p:sp>
        <p:sp>
          <p:nvSpPr>
            <p:cNvPr id="26" name="Text Box 11"/>
            <p:cNvSpPr txBox="1">
              <a:spLocks noChangeArrowheads="1"/>
            </p:cNvSpPr>
            <p:nvPr/>
          </p:nvSpPr>
          <p:spPr bwMode="auto">
            <a:xfrm>
              <a:off x="3715657" y="4140204"/>
              <a:ext cx="2133600" cy="646331"/>
            </a:xfrm>
            <a:prstGeom prst="rect">
              <a:avLst/>
            </a:prstGeom>
            <a:noFill/>
            <a:ln w="9525">
              <a:noFill/>
              <a:miter lim="800000"/>
              <a:headEnd/>
              <a:tailEnd/>
            </a:ln>
          </p:spPr>
          <p:txBody>
            <a:bodyPr>
              <a:spAutoFit/>
            </a:bodyPr>
            <a:lstStyle/>
            <a:p>
              <a:pPr eaLnBrk="0" hangingPunct="0">
                <a:spcBef>
                  <a:spcPct val="50000"/>
                </a:spcBef>
              </a:pPr>
              <a:r>
                <a:rPr lang="en-US" dirty="0" smtClean="0"/>
                <a:t>Developmental Education </a:t>
              </a:r>
              <a:endParaRPr lang="en-US" dirty="0"/>
            </a:p>
          </p:txBody>
        </p:sp>
        <p:sp>
          <p:nvSpPr>
            <p:cNvPr id="28" name="Line 21"/>
            <p:cNvSpPr>
              <a:spLocks noChangeShapeType="1"/>
            </p:cNvSpPr>
            <p:nvPr/>
          </p:nvSpPr>
          <p:spPr bwMode="auto">
            <a:xfrm flipH="1" flipV="1">
              <a:off x="3962400" y="3231178"/>
              <a:ext cx="119742" cy="691668"/>
            </a:xfrm>
            <a:prstGeom prst="line">
              <a:avLst/>
            </a:prstGeom>
            <a:noFill/>
            <a:ln w="28575">
              <a:solidFill>
                <a:schemeClr val="tx1"/>
              </a:solidFill>
              <a:prstDash val="sysDot"/>
              <a:round/>
              <a:headEnd type="oval" w="med" len="med"/>
              <a:tailEnd type="stealth" w="med" len="med"/>
            </a:ln>
          </p:spPr>
          <p:txBody>
            <a:bodyPr/>
            <a:lstStyle/>
            <a:p>
              <a:endParaRPr lang="en-US" sz="2400" dirty="0"/>
            </a:p>
          </p:txBody>
        </p:sp>
        <p:cxnSp>
          <p:nvCxnSpPr>
            <p:cNvPr id="30" name="Straight Connector 29"/>
            <p:cNvCxnSpPr/>
            <p:nvPr/>
          </p:nvCxnSpPr>
          <p:spPr>
            <a:xfrm flipH="1">
              <a:off x="1447800" y="5083314"/>
              <a:ext cx="5715000" cy="0"/>
            </a:xfrm>
            <a:prstGeom prst="line">
              <a:avLst/>
            </a:prstGeom>
            <a:ln>
              <a:solidFill>
                <a:schemeClr val="tx2"/>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flipV="1">
              <a:off x="7162800" y="1730514"/>
              <a:ext cx="0" cy="3352800"/>
            </a:xfrm>
            <a:prstGeom prst="straightConnector1">
              <a:avLst/>
            </a:prstGeom>
            <a:ln>
              <a:solidFill>
                <a:schemeClr val="tx2"/>
              </a:solidFill>
              <a:tailEnd type="arrow"/>
            </a:ln>
          </p:spPr>
          <p:style>
            <a:lnRef idx="3">
              <a:schemeClr val="accent1"/>
            </a:lnRef>
            <a:fillRef idx="0">
              <a:schemeClr val="accent1"/>
            </a:fillRef>
            <a:effectRef idx="2">
              <a:schemeClr val="accent1"/>
            </a:effectRef>
            <a:fontRef idx="minor">
              <a:schemeClr val="tx1"/>
            </a:fontRef>
          </p:style>
        </p:cxnSp>
        <p:sp>
          <p:nvSpPr>
            <p:cNvPr id="29" name="Teardrop 28"/>
            <p:cNvSpPr/>
            <p:nvPr/>
          </p:nvSpPr>
          <p:spPr>
            <a:xfrm>
              <a:off x="3657600" y="2743200"/>
              <a:ext cx="457200" cy="4572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1"/>
            <p:cNvSpPr txBox="1">
              <a:spLocks noChangeArrowheads="1"/>
            </p:cNvSpPr>
            <p:nvPr/>
          </p:nvSpPr>
          <p:spPr bwMode="auto">
            <a:xfrm>
              <a:off x="4114800" y="2831068"/>
              <a:ext cx="2133600" cy="400110"/>
            </a:xfrm>
            <a:prstGeom prst="rect">
              <a:avLst/>
            </a:prstGeom>
            <a:noFill/>
            <a:ln w="9525">
              <a:noFill/>
              <a:miter lim="800000"/>
              <a:headEnd/>
              <a:tailEnd/>
            </a:ln>
          </p:spPr>
          <p:txBody>
            <a:bodyPr>
              <a:spAutoFit/>
            </a:bodyPr>
            <a:lstStyle/>
            <a:p>
              <a:pPr eaLnBrk="0" hangingPunct="0">
                <a:spcBef>
                  <a:spcPct val="50000"/>
                </a:spcBef>
              </a:pPr>
              <a:r>
                <a:rPr lang="en-US" sz="2000" dirty="0" smtClean="0"/>
                <a:t>Skilled Training</a:t>
              </a:r>
              <a:endParaRPr lang="en-US" sz="2000" dirty="0"/>
            </a:p>
          </p:txBody>
        </p:sp>
        <p:sp>
          <p:nvSpPr>
            <p:cNvPr id="39" name="AutoShape 25"/>
            <p:cNvSpPr>
              <a:spLocks noChangeArrowheads="1"/>
            </p:cNvSpPr>
            <p:nvPr/>
          </p:nvSpPr>
          <p:spPr bwMode="auto">
            <a:xfrm>
              <a:off x="2129971" y="4085855"/>
              <a:ext cx="304800" cy="270372"/>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lang="en-US" sz="2400" dirty="0"/>
            </a:p>
          </p:txBody>
        </p:sp>
        <p:sp>
          <p:nvSpPr>
            <p:cNvPr id="40" name="AutoShape 25"/>
            <p:cNvSpPr>
              <a:spLocks noChangeArrowheads="1"/>
            </p:cNvSpPr>
            <p:nvPr/>
          </p:nvSpPr>
          <p:spPr bwMode="auto">
            <a:xfrm>
              <a:off x="3029857" y="3973516"/>
              <a:ext cx="304800" cy="270372"/>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eaLnBrk="0" hangingPunct="0"/>
              <a:endParaRPr lang="en-US" sz="2400" dirty="0"/>
            </a:p>
          </p:txBody>
        </p:sp>
        <p:sp>
          <p:nvSpPr>
            <p:cNvPr id="41" name="AutoShape 25"/>
            <p:cNvSpPr>
              <a:spLocks noChangeArrowheads="1"/>
            </p:cNvSpPr>
            <p:nvPr/>
          </p:nvSpPr>
          <p:spPr bwMode="auto">
            <a:xfrm>
              <a:off x="3910692" y="3873465"/>
              <a:ext cx="304800" cy="270372"/>
            </a:xfrm>
            <a:prstGeom prst="ellipse">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eaLnBrk="0" hangingPunct="0"/>
              <a:endParaRPr lang="en-US" sz="2400" dirty="0"/>
            </a:p>
          </p:txBody>
        </p:sp>
        <p:cxnSp>
          <p:nvCxnSpPr>
            <p:cNvPr id="3" name="Straight Connector 2"/>
            <p:cNvCxnSpPr/>
            <p:nvPr/>
          </p:nvCxnSpPr>
          <p:spPr>
            <a:xfrm flipV="1">
              <a:off x="762000" y="3962400"/>
              <a:ext cx="5791200" cy="2491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1103086" y="3109261"/>
              <a:ext cx="0" cy="77835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2369403"/>
              <a:ext cx="2358571" cy="830997"/>
            </a:xfrm>
            <a:prstGeom prst="rect">
              <a:avLst/>
            </a:prstGeom>
            <a:noFill/>
          </p:spPr>
          <p:txBody>
            <a:bodyPr wrap="square" rtlCol="0">
              <a:spAutoFit/>
            </a:bodyPr>
            <a:lstStyle/>
            <a:p>
              <a:pPr algn="ctr"/>
              <a:r>
                <a:rPr lang="en-US" sz="2400" dirty="0" smtClean="0"/>
                <a:t>Historically “Good Enough”</a:t>
              </a:r>
              <a:endParaRPr lang="en-US" sz="2400" dirty="0"/>
            </a:p>
          </p:txBody>
        </p:sp>
        <p:sp>
          <p:nvSpPr>
            <p:cNvPr id="27" name="Curved Right Arrow 26"/>
            <p:cNvSpPr/>
            <p:nvPr/>
          </p:nvSpPr>
          <p:spPr>
            <a:xfrm rot="3976819">
              <a:off x="3958121" y="1498214"/>
              <a:ext cx="560388" cy="1202323"/>
            </a:xfrm>
            <a:prstGeom prst="curved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 Box 9"/>
            <p:cNvSpPr txBox="1">
              <a:spLocks noChangeArrowheads="1"/>
            </p:cNvSpPr>
            <p:nvPr/>
          </p:nvSpPr>
          <p:spPr bwMode="auto">
            <a:xfrm>
              <a:off x="4310032" y="1601026"/>
              <a:ext cx="2471768" cy="707886"/>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smtClean="0"/>
                <a:t>“</a:t>
              </a:r>
              <a:r>
                <a:rPr lang="en-US" sz="2000" dirty="0"/>
                <a:t>T</a:t>
              </a:r>
              <a:r>
                <a:rPr lang="en-US" sz="2000" dirty="0" smtClean="0"/>
                <a:t>ipping Point.</a:t>
              </a:r>
              <a:r>
                <a:rPr lang="en-US" sz="2000" dirty="0"/>
                <a:t/>
              </a:r>
              <a:br>
                <a:rPr lang="en-US" sz="2000" dirty="0"/>
              </a:br>
              <a:r>
                <a:rPr lang="en-US" sz="2000" dirty="0" smtClean="0"/>
                <a:t>1 year or training</a:t>
              </a:r>
              <a:endParaRPr lang="en-US" sz="2000" dirty="0"/>
            </a:p>
          </p:txBody>
        </p:sp>
        <p:sp>
          <p:nvSpPr>
            <p:cNvPr id="34" name="Text Box 8"/>
            <p:cNvSpPr txBox="1">
              <a:spLocks noChangeArrowheads="1"/>
            </p:cNvSpPr>
            <p:nvPr/>
          </p:nvSpPr>
          <p:spPr bwMode="auto">
            <a:xfrm>
              <a:off x="3024414" y="5391090"/>
              <a:ext cx="2895600" cy="400110"/>
            </a:xfrm>
            <a:prstGeom prst="rect">
              <a:avLst/>
            </a:prstGeom>
            <a:noFill/>
            <a:ln w="9525">
              <a:noFill/>
              <a:miter lim="800000"/>
              <a:headEnd/>
              <a:tailEnd/>
            </a:ln>
          </p:spPr>
          <p:txBody>
            <a:bodyPr>
              <a:spAutoFit/>
            </a:bodyPr>
            <a:lstStyle/>
            <a:p>
              <a:pPr algn="ctr" eaLnBrk="0" hangingPunct="0">
                <a:spcBef>
                  <a:spcPct val="50000"/>
                </a:spcBef>
              </a:pPr>
              <a:r>
                <a:rPr lang="en-US" sz="2000" dirty="0" smtClean="0"/>
                <a:t>Education</a:t>
              </a:r>
              <a:endParaRPr lang="en-US" sz="2000" dirty="0"/>
            </a:p>
          </p:txBody>
        </p:sp>
        <p:sp>
          <p:nvSpPr>
            <p:cNvPr id="36" name="Text Box 9"/>
            <p:cNvSpPr txBox="1">
              <a:spLocks noChangeArrowheads="1"/>
            </p:cNvSpPr>
            <p:nvPr/>
          </p:nvSpPr>
          <p:spPr bwMode="auto">
            <a:xfrm>
              <a:off x="7620000" y="2790551"/>
              <a:ext cx="1371600" cy="707886"/>
            </a:xfrm>
            <a:prstGeom prst="rect">
              <a:avLst/>
            </a:prstGeom>
            <a:noFill/>
            <a:ln w="9525">
              <a:noFill/>
              <a:miter lim="800000"/>
              <a:headEnd/>
              <a:tailEnd/>
            </a:ln>
          </p:spPr>
          <p:txBody>
            <a:bodyPr>
              <a:spAutoFit/>
            </a:bodyPr>
            <a:lstStyle/>
            <a:p>
              <a:pPr eaLnBrk="0" hangingPunct="0">
                <a:spcBef>
                  <a:spcPct val="50000"/>
                </a:spcBef>
              </a:pPr>
              <a:r>
                <a:rPr lang="en-US" sz="2000" dirty="0"/>
                <a:t>Wage </a:t>
              </a:r>
              <a:br>
                <a:rPr lang="en-US" sz="2000" dirty="0"/>
              </a:br>
              <a:r>
                <a:rPr lang="en-US" sz="2000" dirty="0"/>
                <a:t>Lift</a:t>
              </a:r>
            </a:p>
          </p:txBody>
        </p:sp>
        <p:sp>
          <p:nvSpPr>
            <p:cNvPr id="37" name="Text Box 10"/>
            <p:cNvSpPr txBox="1">
              <a:spLocks noChangeArrowheads="1"/>
            </p:cNvSpPr>
            <p:nvPr/>
          </p:nvSpPr>
          <p:spPr bwMode="auto">
            <a:xfrm>
              <a:off x="7315200" y="2852107"/>
              <a:ext cx="685800" cy="584775"/>
            </a:xfrm>
            <a:prstGeom prst="rect">
              <a:avLst/>
            </a:prstGeom>
            <a:noFill/>
            <a:ln w="9525">
              <a:noFill/>
              <a:miter lim="800000"/>
              <a:headEnd/>
              <a:tailEnd/>
            </a:ln>
          </p:spPr>
          <p:txBody>
            <a:bodyPr>
              <a:spAutoFit/>
            </a:bodyPr>
            <a:lstStyle/>
            <a:p>
              <a:pPr eaLnBrk="0" hangingPunct="0">
                <a:spcBef>
                  <a:spcPct val="50000"/>
                </a:spcBef>
              </a:pPr>
              <a:r>
                <a:rPr lang="en-US" sz="3200" dirty="0"/>
                <a:t>$</a:t>
              </a:r>
            </a:p>
          </p:txBody>
        </p:sp>
      </p:grpSp>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4" name="Slide Number Placeholder 3"/>
          <p:cNvSpPr>
            <a:spLocks noGrp="1"/>
          </p:cNvSpPr>
          <p:nvPr>
            <p:ph type="sldNum" sz="quarter" idx="12"/>
          </p:nvPr>
        </p:nvSpPr>
        <p:spPr/>
        <p:txBody>
          <a:bodyPr/>
          <a:lstStyle/>
          <a:p>
            <a:fld id="{D4B5ADC2-7248-4799-8E52-477E151C3EE9}" type="slidenum">
              <a:rPr lang="en-US" sz="1400" b="1" smtClean="0">
                <a:solidFill>
                  <a:srgbClr val="FFFFFF"/>
                </a:solidFill>
              </a:rPr>
              <a:pPr/>
              <a:t>20</a:t>
            </a:fld>
            <a:endParaRPr lang="en-US"/>
          </a:p>
        </p:txBody>
      </p:sp>
    </p:spTree>
    <p:extLst>
      <p:ext uri="{BB962C8B-B14F-4D97-AF65-F5344CB8AC3E}">
        <p14:creationId xmlns:p14="http://schemas.microsoft.com/office/powerpoint/2010/main" val="22232407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20,000 in Career Pathways </a:t>
            </a:r>
            <a:endParaRPr lang="en-US" sz="4800" dirty="0"/>
          </a:p>
        </p:txBody>
      </p:sp>
      <p:sp>
        <p:nvSpPr>
          <p:cNvPr id="3" name="Content Placeholder 2"/>
          <p:cNvSpPr>
            <a:spLocks noGrp="1"/>
          </p:cNvSpPr>
          <p:nvPr>
            <p:ph idx="1"/>
          </p:nvPr>
        </p:nvSpPr>
        <p:spPr/>
        <p:txBody>
          <a:bodyPr>
            <a:normAutofit/>
          </a:bodyPr>
          <a:lstStyle/>
          <a:p>
            <a:endParaRPr lang="en-US" dirty="0"/>
          </a:p>
        </p:txBody>
      </p:sp>
      <p:sp>
        <p:nvSpPr>
          <p:cNvPr id="7" name="Text Placeholder 6"/>
          <p:cNvSpPr>
            <a:spLocks noGrp="1"/>
          </p:cNvSpPr>
          <p:nvPr>
            <p:ph type="body" sz="half" idx="2"/>
          </p:nvPr>
        </p:nvSpPr>
        <p:spPr/>
        <p:txBody>
          <a:bodyPr>
            <a:normAutofit fontScale="40000" lnSpcReduction="20000"/>
          </a:bodyPr>
          <a:lstStyle/>
          <a:p>
            <a:pPr>
              <a:buClrTx/>
            </a:pPr>
            <a:r>
              <a:rPr lang="en-US" sz="5100" dirty="0"/>
              <a:t>By 2020, certify 20,000 adult learners in career pathways programs through partnerships between Texas employers, community and technical colleges, and adult education and literacy providers, and Workforce Boards</a:t>
            </a:r>
          </a:p>
          <a:p>
            <a:pPr>
              <a:buClrTx/>
            </a:pPr>
            <a:endParaRPr lang="en-US" sz="2300" dirty="0"/>
          </a:p>
          <a:p>
            <a:pPr>
              <a:buClrTx/>
            </a:pPr>
            <a:endParaRPr lang="en-US" sz="2300" dirty="0"/>
          </a:p>
          <a:p>
            <a:pPr>
              <a:buClrTx/>
            </a:pPr>
            <a:r>
              <a:rPr lang="en-US" i="1"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D4B5ADC2-7248-4799-8E52-477E151C3EE9}" type="slidenum">
              <a:rPr lang="en-US" sz="1400" b="1" smtClean="0">
                <a:solidFill>
                  <a:srgbClr val="FFFFFF"/>
                </a:solidFill>
              </a:rPr>
              <a:pPr/>
              <a:t>21</a:t>
            </a:fld>
            <a:endParaRPr lang="en-US" dirty="0"/>
          </a:p>
        </p:txBody>
      </p:sp>
      <p:pic>
        <p:nvPicPr>
          <p:cNvPr id="6" name="Content Placeholder 4" descr="Picture of AEL strategic pl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980" y="228856"/>
            <a:ext cx="4703831" cy="6076694"/>
          </a:xfrm>
          <a:prstGeom prst="rect">
            <a:avLst/>
          </a:prstGeom>
        </p:spPr>
      </p:pic>
    </p:spTree>
    <p:extLst>
      <p:ext uri="{BB962C8B-B14F-4D97-AF65-F5344CB8AC3E}">
        <p14:creationId xmlns:p14="http://schemas.microsoft.com/office/powerpoint/2010/main" val="601533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20,000 by 2020</a:t>
            </a:r>
            <a:endParaRPr lang="en-US" sz="8000" dirty="0"/>
          </a:p>
        </p:txBody>
      </p:sp>
      <p:graphicFrame>
        <p:nvGraphicFramePr>
          <p:cNvPr id="4" name="Content Placeholder 3" descr="graph showing increases in career pathway enrollments from 2013 to 2016 and  projection to 2020."/>
          <p:cNvGraphicFramePr>
            <a:graphicFrameLocks noGrp="1"/>
          </p:cNvGraphicFramePr>
          <p:nvPr>
            <p:ph idx="1"/>
            <p:extLst>
              <p:ext uri="{D42A27DB-BD31-4B8C-83A1-F6EECF244321}">
                <p14:modId xmlns:p14="http://schemas.microsoft.com/office/powerpoint/2010/main" val="331099631"/>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FAEF9944-A4F6-4C59-AEBD-678D6480B8EA}"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Tree>
    <p:extLst>
      <p:ext uri="{BB962C8B-B14F-4D97-AF65-F5344CB8AC3E}">
        <p14:creationId xmlns:p14="http://schemas.microsoft.com/office/powerpoint/2010/main" val="356327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Implementation Options</a:t>
            </a:r>
            <a:endParaRPr lang="en-US" dirty="0"/>
          </a:p>
        </p:txBody>
      </p:sp>
      <p:sp>
        <p:nvSpPr>
          <p:cNvPr id="7" name="Text Placeholder 6"/>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23</a:t>
            </a:fld>
            <a:endParaRPr lang="en-US"/>
          </a:p>
        </p:txBody>
      </p:sp>
    </p:spTree>
    <p:extLst>
      <p:ext uri="{BB962C8B-B14F-4D97-AF65-F5344CB8AC3E}">
        <p14:creationId xmlns:p14="http://schemas.microsoft.com/office/powerpoint/2010/main" val="2196175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Integrated </a:t>
            </a:r>
            <a:r>
              <a:rPr lang="en-US" dirty="0" smtClean="0"/>
              <a:t/>
            </a:r>
            <a:br>
              <a:rPr lang="en-US" dirty="0" smtClean="0"/>
            </a:br>
            <a:r>
              <a:rPr lang="en-US" dirty="0" smtClean="0"/>
              <a:t>Education and </a:t>
            </a:r>
            <a:r>
              <a:rPr lang="en-US" dirty="0"/>
              <a:t>Training </a:t>
            </a:r>
            <a:br>
              <a:rPr lang="en-US" dirty="0"/>
            </a:br>
            <a:endParaRPr lang="en-US" dirty="0"/>
          </a:p>
        </p:txBody>
      </p:sp>
      <p:pic>
        <p:nvPicPr>
          <p:cNvPr id="13" name="Picture Placeholder 12" descr="picture of two students with books"/>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456" b="27474"/>
          <a:stretch/>
        </p:blipFill>
        <p:spPr>
          <a:xfrm>
            <a:off x="1066800" y="838200"/>
            <a:ext cx="7427641" cy="2971800"/>
          </a:xfrm>
        </p:spPr>
      </p:pic>
      <p:sp>
        <p:nvSpPr>
          <p:cNvPr id="12" name="Text Placeholder 11"/>
          <p:cNvSpPr>
            <a:spLocks noGrp="1"/>
          </p:cNvSpPr>
          <p:nvPr>
            <p:ph type="body" sz="half" idx="2"/>
          </p:nvPr>
        </p:nvSpPr>
        <p:spPr/>
        <p:txBody>
          <a:bodyPr>
            <a:normAutofit/>
          </a:bodyPr>
          <a:lstStyle/>
          <a:p>
            <a:pPr algn="ctr"/>
            <a:r>
              <a:rPr lang="en-US" sz="2000" dirty="0" smtClean="0"/>
              <a:t>IET </a:t>
            </a:r>
            <a:br>
              <a:rPr lang="en-US" sz="2000" dirty="0" smtClean="0"/>
            </a:br>
            <a:r>
              <a:rPr lang="en-US" sz="2000" dirty="0" smtClean="0"/>
              <a:t>Explained</a:t>
            </a:r>
            <a:endParaRPr lang="en-US" sz="2000" dirty="0"/>
          </a:p>
        </p:txBody>
      </p:sp>
      <p:sp>
        <p:nvSpPr>
          <p:cNvPr id="4" name="Footer Placeholder 3"/>
          <p:cNvSpPr>
            <a:spLocks noGrp="1"/>
          </p:cNvSpPr>
          <p:nvPr>
            <p:ph type="ftr" sz="quarter" idx="11"/>
          </p:nvPr>
        </p:nvSpPr>
        <p:spPr/>
        <p:txBody>
          <a:bodyPr/>
          <a:lstStyle/>
          <a:p>
            <a:r>
              <a:rPr lang="en-US" smtClean="0"/>
              <a:t>WIOA Regional Meetings 2016 </a:t>
            </a:r>
            <a:endParaRPr lang="en-US" dirty="0"/>
          </a:p>
        </p:txBody>
      </p:sp>
      <p:sp>
        <p:nvSpPr>
          <p:cNvPr id="5" name="Slide Number Placeholder 4"/>
          <p:cNvSpPr>
            <a:spLocks noGrp="1"/>
          </p:cNvSpPr>
          <p:nvPr>
            <p:ph type="sldNum" sz="quarter" idx="12"/>
          </p:nvPr>
        </p:nvSpPr>
        <p:spPr/>
        <p:txBody>
          <a:bodyPr/>
          <a:lstStyle/>
          <a:p>
            <a:fld id="{4A431BFB-B653-4F36-A450-A2DDA07B1717}" type="slidenum">
              <a:rPr lang="en-US" smtClean="0"/>
              <a:t>24</a:t>
            </a:fld>
            <a:endParaRPr lang="en-US"/>
          </a:p>
        </p:txBody>
      </p:sp>
    </p:spTree>
    <p:extLst>
      <p:ext uri="{BB962C8B-B14F-4D97-AF65-F5344CB8AC3E}">
        <p14:creationId xmlns:p14="http://schemas.microsoft.com/office/powerpoint/2010/main" val="2623374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Education and Training </a:t>
            </a:r>
            <a:endParaRPr lang="en-US" dirty="0"/>
          </a:p>
        </p:txBody>
      </p:sp>
      <p:graphicFrame>
        <p:nvGraphicFramePr>
          <p:cNvPr id="4" name="Content Placeholder 3" descr="Image showing  relationships between law, regulations and TWC guidance for IET" title="WIOA relationships"/>
          <p:cNvGraphicFramePr>
            <a:graphicFrameLocks noGrp="1"/>
          </p:cNvGraphicFramePr>
          <p:nvPr>
            <p:ph idx="1"/>
            <p:extLst>
              <p:ext uri="{D42A27DB-BD31-4B8C-83A1-F6EECF244321}">
                <p14:modId xmlns:p14="http://schemas.microsoft.com/office/powerpoint/2010/main" val="2245474346"/>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25</a:t>
            </a:fld>
            <a:endParaRPr lang="en-US"/>
          </a:p>
        </p:txBody>
      </p:sp>
    </p:spTree>
    <p:extLst>
      <p:ext uri="{BB962C8B-B14F-4D97-AF65-F5344CB8AC3E}">
        <p14:creationId xmlns:p14="http://schemas.microsoft.com/office/powerpoint/2010/main" val="3567783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core Program for </a:t>
            </a:r>
            <a:r>
              <a:rPr lang="en-US" dirty="0"/>
              <a:t>career pathways</a:t>
            </a:r>
          </a:p>
        </p:txBody>
      </p:sp>
      <p:sp>
        <p:nvSpPr>
          <p:cNvPr id="8" name="Content Placeholder 7"/>
          <p:cNvSpPr>
            <a:spLocks noGrp="1"/>
          </p:cNvSpPr>
          <p:nvPr>
            <p:ph idx="1"/>
          </p:nvPr>
        </p:nvSpPr>
        <p:spPr/>
        <p:txBody>
          <a:bodyPr>
            <a:normAutofit/>
          </a:bodyPr>
          <a:lstStyle/>
          <a:p>
            <a:pPr>
              <a:buFont typeface="Arial" panose="020B0604020202020204" pitchFamily="34" charset="0"/>
              <a:buChar char="•"/>
            </a:pPr>
            <a:r>
              <a:rPr lang="en-US" sz="2800" dirty="0" smtClean="0"/>
              <a:t> Jointly </a:t>
            </a:r>
            <a:r>
              <a:rPr lang="en-US" sz="2800" dirty="0"/>
              <a:t>developed between WIOA </a:t>
            </a:r>
            <a:r>
              <a:rPr lang="en-US" sz="2800" dirty="0" smtClean="0"/>
              <a:t>partners </a:t>
            </a:r>
          </a:p>
          <a:p>
            <a:pPr>
              <a:buFont typeface="Arial" panose="020B0604020202020204" pitchFamily="34" charset="0"/>
              <a:buChar char="•"/>
            </a:pPr>
            <a:r>
              <a:rPr lang="en-US" sz="2800" dirty="0" smtClean="0"/>
              <a:t> Across </a:t>
            </a:r>
            <a:r>
              <a:rPr lang="en-US" sz="2800" u="sng" dirty="0"/>
              <a:t>all levels </a:t>
            </a:r>
            <a:r>
              <a:rPr lang="en-US" sz="2800" dirty="0"/>
              <a:t>of service delivery in </a:t>
            </a:r>
            <a:r>
              <a:rPr lang="en-US" sz="2800" dirty="0" smtClean="0"/>
              <a:t>title II</a:t>
            </a:r>
          </a:p>
          <a:p>
            <a:pPr>
              <a:buFont typeface="Arial" panose="020B0604020202020204" pitchFamily="34" charset="0"/>
              <a:buChar char="•"/>
            </a:pPr>
            <a:r>
              <a:rPr lang="en-US" sz="2800" dirty="0" smtClean="0"/>
              <a:t> Can </a:t>
            </a:r>
            <a:r>
              <a:rPr lang="en-US" sz="2800" dirty="0"/>
              <a:t>include a wide variety of WIOA title I career and training services as well as </a:t>
            </a:r>
            <a:r>
              <a:rPr lang="en-US" sz="2800" dirty="0" smtClean="0"/>
              <a:t>corresponding partners</a:t>
            </a:r>
          </a:p>
          <a:p>
            <a:pPr>
              <a:buFont typeface="Arial" panose="020B0604020202020204" pitchFamily="34" charset="0"/>
              <a:buChar char="•"/>
            </a:pPr>
            <a:r>
              <a:rPr lang="en-US" sz="2800" dirty="0"/>
              <a:t> </a:t>
            </a:r>
            <a:r>
              <a:rPr lang="en-US" sz="2800" dirty="0" smtClean="0"/>
              <a:t>Includes options for English language learners </a:t>
            </a:r>
            <a:endParaRPr lang="en-US" dirty="0"/>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26</a:t>
            </a:fld>
            <a:endParaRPr lang="en-US"/>
          </a:p>
        </p:txBody>
      </p:sp>
    </p:spTree>
    <p:extLst>
      <p:ext uri="{BB962C8B-B14F-4D97-AF65-F5344CB8AC3E}">
        <p14:creationId xmlns:p14="http://schemas.microsoft.com/office/powerpoint/2010/main" val="808472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dirty="0" smtClean="0"/>
              <a:t>Integrated Service </a:t>
            </a:r>
            <a:br>
              <a:rPr lang="en-US" sz="4000" dirty="0" smtClean="0"/>
            </a:br>
            <a:r>
              <a:rPr lang="en-US" sz="4000" dirty="0" smtClean="0"/>
              <a:t>MEASURE at all Levels</a:t>
            </a:r>
            <a:endParaRPr lang="en-US" sz="4000" dirty="0"/>
          </a:p>
        </p:txBody>
      </p:sp>
      <p:pic>
        <p:nvPicPr>
          <p:cNvPr id="9" name="Content Placeholder 8" descr="Image of Table 3 from the national reporting system" title="Tabl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749" t="23537" r="48345" b="34542"/>
          <a:stretch/>
        </p:blipFill>
        <p:spPr>
          <a:xfrm>
            <a:off x="838200" y="1905000"/>
            <a:ext cx="7239000" cy="469871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27</a:t>
            </a:fld>
            <a:endParaRPr lang="en-US"/>
          </a:p>
        </p:txBody>
      </p:sp>
    </p:spTree>
    <p:extLst>
      <p:ext uri="{BB962C8B-B14F-4D97-AF65-F5344CB8AC3E}">
        <p14:creationId xmlns:p14="http://schemas.microsoft.com/office/powerpoint/2010/main" val="3544108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800" dirty="0"/>
              <a:t>3 </a:t>
            </a:r>
            <a:r>
              <a:rPr lang="en-US" sz="2800" dirty="0" smtClean="0"/>
              <a:t>Components </a:t>
            </a:r>
            <a:r>
              <a:rPr lang="en-US" sz="2800" dirty="0">
                <a:solidFill>
                  <a:schemeClr val="bg1"/>
                </a:solidFill>
              </a:rPr>
              <a:t>Slide 1</a:t>
            </a:r>
            <a:r>
              <a:rPr lang="en-US" sz="2800" dirty="0"/>
              <a:t/>
            </a:r>
            <a:br>
              <a:rPr lang="en-US" sz="2800" dirty="0"/>
            </a:br>
            <a:r>
              <a:rPr lang="en-US" sz="3600" dirty="0" smtClean="0"/>
              <a:t>Integrated education and Training</a:t>
            </a:r>
            <a:endParaRPr lang="en-US" sz="36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622172" y="1913574"/>
            <a:ext cx="7290055" cy="4023360"/>
          </a:xfrm>
        </p:spPr>
        <p:txBody>
          <a:bodyPr>
            <a:normAutofit/>
          </a:bodyPr>
          <a:lstStyle/>
          <a:p>
            <a:endParaRPr lang="en-US" sz="2800" dirty="0" smtClean="0"/>
          </a:p>
        </p:txBody>
      </p:sp>
      <p:sp>
        <p:nvSpPr>
          <p:cNvPr id="10" name="TextBox 9"/>
          <p:cNvSpPr txBox="1"/>
          <p:nvPr/>
        </p:nvSpPr>
        <p:spPr>
          <a:xfrm>
            <a:off x="5029200" y="3048000"/>
            <a:ext cx="38862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Adult </a:t>
            </a:r>
            <a:r>
              <a:rPr lang="en-US" sz="2000" dirty="0"/>
              <a:t>E</a:t>
            </a:r>
            <a:r>
              <a:rPr lang="en-US" sz="2000" dirty="0" smtClean="0"/>
              <a:t>ducation </a:t>
            </a:r>
            <a:r>
              <a:rPr lang="en-US" sz="2000" dirty="0"/>
              <a:t>and </a:t>
            </a:r>
            <a:r>
              <a:rPr lang="en-US" sz="2000" dirty="0" smtClean="0"/>
              <a:t>Literacy </a:t>
            </a:r>
            <a:r>
              <a:rPr lang="en-US" sz="2000" dirty="0"/>
              <a:t>activities </a:t>
            </a:r>
            <a:r>
              <a:rPr lang="en-US" sz="2000" dirty="0" smtClean="0"/>
              <a:t>(§</a:t>
            </a:r>
            <a:r>
              <a:rPr lang="en-US" sz="2000" dirty="0"/>
              <a:t> </a:t>
            </a:r>
            <a:r>
              <a:rPr lang="en-US" sz="2000" dirty="0" smtClean="0"/>
              <a:t>463.30)</a:t>
            </a:r>
            <a:br>
              <a:rPr lang="en-US" sz="2000" dirty="0" smtClean="0"/>
            </a:br>
            <a:endParaRPr lang="en-US" sz="2000" dirty="0"/>
          </a:p>
          <a:p>
            <a:pPr marL="342900" indent="-342900">
              <a:buFont typeface="Arial" panose="020B0604020202020204" pitchFamily="34" charset="0"/>
              <a:buChar char="•"/>
            </a:pPr>
            <a:r>
              <a:rPr lang="en-US" sz="2000" dirty="0" smtClean="0"/>
              <a:t>Workforce </a:t>
            </a:r>
            <a:r>
              <a:rPr lang="en-US" sz="2000" dirty="0"/>
              <a:t>P</a:t>
            </a:r>
            <a:r>
              <a:rPr lang="en-US" sz="2000" dirty="0" smtClean="0"/>
              <a:t>reparation Activities (§</a:t>
            </a:r>
            <a:r>
              <a:rPr lang="en-US" sz="2000" dirty="0"/>
              <a:t> </a:t>
            </a:r>
            <a:r>
              <a:rPr lang="en-US" sz="2000" dirty="0" smtClean="0"/>
              <a:t>463.34)</a:t>
            </a:r>
            <a:br>
              <a:rPr lang="en-US" sz="2000" dirty="0" smtClean="0"/>
            </a:br>
            <a:endParaRPr lang="en-US" sz="2000" dirty="0" smtClean="0"/>
          </a:p>
          <a:p>
            <a:pPr marL="342900" indent="-342900">
              <a:buFont typeface="Arial" panose="020B0604020202020204" pitchFamily="34" charset="0"/>
              <a:buChar char="•"/>
            </a:pPr>
            <a:r>
              <a:rPr lang="en-US" sz="2000" dirty="0" smtClean="0"/>
              <a:t>Workforce Training defined in (§134(c)(3)(D) of WIOA.</a:t>
            </a: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28</a:t>
            </a:fld>
            <a:endParaRPr lang="en-US" dirty="0"/>
          </a:p>
        </p:txBody>
      </p:sp>
      <p:grpSp>
        <p:nvGrpSpPr>
          <p:cNvPr id="43" name="Group 42" descr="Image showing adult education, workforce preparation and workforce training componet relation and how the three are integrated." title="3 IET Componets "/>
          <p:cNvGrpSpPr/>
          <p:nvPr/>
        </p:nvGrpSpPr>
        <p:grpSpPr>
          <a:xfrm>
            <a:off x="762000" y="2678668"/>
            <a:ext cx="4267200" cy="2655332"/>
            <a:chOff x="762000" y="2678668"/>
            <a:chExt cx="4267200" cy="2655332"/>
          </a:xfrm>
        </p:grpSpPr>
        <p:sp>
          <p:nvSpPr>
            <p:cNvPr id="44" name="Up-Down Arrow 43"/>
            <p:cNvSpPr/>
            <p:nvPr/>
          </p:nvSpPr>
          <p:spPr>
            <a:xfrm>
              <a:off x="316230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220345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4267200" y="3803379"/>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1337129"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62000" y="3230701"/>
              <a:ext cx="4267200" cy="5030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dirty="0" smtClean="0">
                  <a:solidFill>
                    <a:prstClr val="white"/>
                  </a:solidFill>
                </a:rPr>
                <a:t>Contextualized Adult Education and Literacy </a:t>
              </a:r>
              <a:endParaRPr lang="en-US" dirty="0">
                <a:solidFill>
                  <a:prstClr val="white"/>
                </a:solidFill>
              </a:endParaRPr>
            </a:p>
          </p:txBody>
        </p:sp>
        <p:sp>
          <p:nvSpPr>
            <p:cNvPr id="49" name="Rounded Rectangle 48"/>
            <p:cNvSpPr/>
            <p:nvPr/>
          </p:nvSpPr>
          <p:spPr>
            <a:xfrm>
              <a:off x="762000" y="4891950"/>
              <a:ext cx="4267200" cy="442050"/>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Training</a:t>
              </a:r>
              <a:endParaRPr lang="en-US" dirty="0">
                <a:solidFill>
                  <a:prstClr val="white"/>
                </a:solidFill>
              </a:endParaRPr>
            </a:p>
          </p:txBody>
        </p:sp>
        <p:sp>
          <p:nvSpPr>
            <p:cNvPr id="50" name="TextBox 49"/>
            <p:cNvSpPr txBox="1"/>
            <p:nvPr/>
          </p:nvSpPr>
          <p:spPr>
            <a:xfrm>
              <a:off x="762000" y="2678668"/>
              <a:ext cx="4191000" cy="369332"/>
            </a:xfrm>
            <a:prstGeom prst="rect">
              <a:avLst/>
            </a:prstGeom>
            <a:noFill/>
          </p:spPr>
          <p:txBody>
            <a:bodyPr wrap="square" rtlCol="0">
              <a:spAutoFit/>
            </a:bodyPr>
            <a:lstStyle/>
            <a:p>
              <a:pPr algn="ctr"/>
              <a:r>
                <a:rPr lang="en-US" dirty="0" smtClean="0"/>
                <a:t>Scope of Services</a:t>
              </a:r>
              <a:endParaRPr lang="en-US" dirty="0"/>
            </a:p>
          </p:txBody>
        </p:sp>
        <p:sp>
          <p:nvSpPr>
            <p:cNvPr id="51" name="Left Bracket 50"/>
            <p:cNvSpPr/>
            <p:nvPr/>
          </p:nvSpPr>
          <p:spPr>
            <a:xfrm rot="5400000">
              <a:off x="2861838" y="986262"/>
              <a:ext cx="105624" cy="4076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ounded Rectangle 51"/>
            <p:cNvSpPr/>
            <p:nvPr/>
          </p:nvSpPr>
          <p:spPr>
            <a:xfrm>
              <a:off x="762000" y="4129950"/>
              <a:ext cx="4267200" cy="44205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Preparation Activities </a:t>
              </a:r>
              <a:endParaRPr lang="en-US" dirty="0">
                <a:solidFill>
                  <a:prstClr val="white"/>
                </a:solidFill>
              </a:endParaRPr>
            </a:p>
          </p:txBody>
        </p:sp>
      </p:grpSp>
    </p:spTree>
    <p:extLst>
      <p:ext uri="{BB962C8B-B14F-4D97-AF65-F5344CB8AC3E}">
        <p14:creationId xmlns:p14="http://schemas.microsoft.com/office/powerpoint/2010/main" val="38881075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800" dirty="0"/>
              <a:t>3 </a:t>
            </a:r>
            <a:r>
              <a:rPr lang="en-US" sz="2800" dirty="0" smtClean="0"/>
              <a:t>Components </a:t>
            </a:r>
            <a:r>
              <a:rPr lang="en-US" sz="2800" dirty="0">
                <a:solidFill>
                  <a:schemeClr val="bg1"/>
                </a:solidFill>
              </a:rPr>
              <a:t>Slide 1</a:t>
            </a:r>
            <a:r>
              <a:rPr lang="en-US" sz="2800" dirty="0"/>
              <a:t/>
            </a:r>
            <a:br>
              <a:rPr lang="en-US" sz="2800" dirty="0"/>
            </a:br>
            <a:r>
              <a:rPr lang="en-US" sz="3600" dirty="0" smtClean="0"/>
              <a:t>Integrated Education and Training</a:t>
            </a:r>
            <a:endParaRPr lang="en-US" sz="36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622172" y="1913574"/>
            <a:ext cx="7290055" cy="4023360"/>
          </a:xfrm>
        </p:spPr>
        <p:txBody>
          <a:bodyPr>
            <a:normAutofit/>
          </a:bodyPr>
          <a:lstStyle/>
          <a:p>
            <a:endParaRPr lang="en-US" sz="2800" dirty="0" smtClean="0"/>
          </a:p>
        </p:txBody>
      </p:sp>
      <p:sp>
        <p:nvSpPr>
          <p:cNvPr id="10" name="TextBox 9"/>
          <p:cNvSpPr txBox="1"/>
          <p:nvPr/>
        </p:nvSpPr>
        <p:spPr>
          <a:xfrm>
            <a:off x="5029200" y="3048000"/>
            <a:ext cx="38862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Instructors and AEL instructors collaborate on alignment and design of AEL support class</a:t>
            </a:r>
            <a:br>
              <a:rPr lang="en-US" sz="2000" dirty="0">
                <a:solidFill>
                  <a:prstClr val="black"/>
                </a:solidFill>
              </a:rPr>
            </a:br>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Common learning objectives</a:t>
            </a:r>
          </a:p>
          <a:p>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AEL Instruction delivered either through contextualized aligned classes or some degree of co-teaching</a:t>
            </a: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29</a:t>
            </a:fld>
            <a:endParaRPr lang="en-US" dirty="0"/>
          </a:p>
        </p:txBody>
      </p:sp>
      <p:grpSp>
        <p:nvGrpSpPr>
          <p:cNvPr id="43" name="Group 42" descr="Image showing adult education, workforce preparation and workforce training componet relation and how the three are integrated." title="3 IET Componets "/>
          <p:cNvGrpSpPr/>
          <p:nvPr/>
        </p:nvGrpSpPr>
        <p:grpSpPr>
          <a:xfrm>
            <a:off x="762000" y="2678668"/>
            <a:ext cx="4267200" cy="2655332"/>
            <a:chOff x="762000" y="2678668"/>
            <a:chExt cx="4267200" cy="2655332"/>
          </a:xfrm>
        </p:grpSpPr>
        <p:sp>
          <p:nvSpPr>
            <p:cNvPr id="44" name="Up-Down Arrow 43"/>
            <p:cNvSpPr/>
            <p:nvPr/>
          </p:nvSpPr>
          <p:spPr>
            <a:xfrm>
              <a:off x="316230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220345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4267200" y="3803379"/>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1337129"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62000" y="3230701"/>
              <a:ext cx="4267200" cy="5030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dirty="0" smtClean="0">
                  <a:solidFill>
                    <a:prstClr val="white"/>
                  </a:solidFill>
                </a:rPr>
                <a:t>Contextualized Adult Education and Literacy </a:t>
              </a:r>
              <a:endParaRPr lang="en-US" dirty="0">
                <a:solidFill>
                  <a:prstClr val="white"/>
                </a:solidFill>
              </a:endParaRPr>
            </a:p>
          </p:txBody>
        </p:sp>
        <p:sp>
          <p:nvSpPr>
            <p:cNvPr id="49" name="Rounded Rectangle 48"/>
            <p:cNvSpPr/>
            <p:nvPr/>
          </p:nvSpPr>
          <p:spPr>
            <a:xfrm>
              <a:off x="762000" y="4891950"/>
              <a:ext cx="4267200" cy="442050"/>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Training</a:t>
              </a:r>
              <a:endParaRPr lang="en-US" dirty="0">
                <a:solidFill>
                  <a:prstClr val="white"/>
                </a:solidFill>
              </a:endParaRPr>
            </a:p>
          </p:txBody>
        </p:sp>
        <p:sp>
          <p:nvSpPr>
            <p:cNvPr id="50" name="TextBox 49"/>
            <p:cNvSpPr txBox="1"/>
            <p:nvPr/>
          </p:nvSpPr>
          <p:spPr>
            <a:xfrm>
              <a:off x="762000" y="2678668"/>
              <a:ext cx="4191000" cy="369332"/>
            </a:xfrm>
            <a:prstGeom prst="rect">
              <a:avLst/>
            </a:prstGeom>
            <a:noFill/>
          </p:spPr>
          <p:txBody>
            <a:bodyPr wrap="square" rtlCol="0">
              <a:spAutoFit/>
            </a:bodyPr>
            <a:lstStyle/>
            <a:p>
              <a:pPr algn="ctr"/>
              <a:r>
                <a:rPr lang="en-US" dirty="0" smtClean="0"/>
                <a:t>Scope of Services</a:t>
              </a:r>
              <a:endParaRPr lang="en-US" dirty="0"/>
            </a:p>
          </p:txBody>
        </p:sp>
        <p:sp>
          <p:nvSpPr>
            <p:cNvPr id="51" name="Left Bracket 50"/>
            <p:cNvSpPr/>
            <p:nvPr/>
          </p:nvSpPr>
          <p:spPr>
            <a:xfrm rot="5400000">
              <a:off x="2861838" y="986262"/>
              <a:ext cx="105624" cy="4076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ounded Rectangle 51"/>
            <p:cNvSpPr/>
            <p:nvPr/>
          </p:nvSpPr>
          <p:spPr>
            <a:xfrm>
              <a:off x="762000" y="4129950"/>
              <a:ext cx="4267200" cy="44205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Preparation Activities </a:t>
              </a:r>
              <a:endParaRPr lang="en-US" dirty="0">
                <a:solidFill>
                  <a:prstClr val="white"/>
                </a:solidFill>
              </a:endParaRPr>
            </a:p>
          </p:txBody>
        </p:sp>
      </p:grpSp>
    </p:spTree>
    <p:extLst>
      <p:ext uri="{BB962C8B-B14F-4D97-AF65-F5344CB8AC3E}">
        <p14:creationId xmlns:p14="http://schemas.microsoft.com/office/powerpoint/2010/main" val="9280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Pathways</a:t>
            </a:r>
            <a:endParaRPr lang="en-US" dirty="0"/>
          </a:p>
        </p:txBody>
      </p:sp>
      <p:sp>
        <p:nvSpPr>
          <p:cNvPr id="3" name="Content Placeholder 2"/>
          <p:cNvSpPr>
            <a:spLocks noGrp="1"/>
          </p:cNvSpPr>
          <p:nvPr>
            <p:ph idx="1"/>
          </p:nvPr>
        </p:nvSpPr>
        <p:spPr>
          <a:xfrm>
            <a:off x="768096" y="2286000"/>
            <a:ext cx="8223504" cy="4023360"/>
          </a:xfrm>
        </p:spPr>
        <p:txBody>
          <a:bodyPr>
            <a:normAutofit lnSpcReduction="10000"/>
          </a:bodyPr>
          <a:lstStyle/>
          <a:p>
            <a:pPr marL="0" indent="0">
              <a:buNone/>
            </a:pPr>
            <a:r>
              <a:rPr lang="en-US" sz="5400" dirty="0" smtClean="0"/>
              <a:t>What are Career Pathways? </a:t>
            </a:r>
          </a:p>
          <a:p>
            <a:pPr marL="0" indent="0">
              <a:buNone/>
            </a:pPr>
            <a:endParaRPr lang="en-US" sz="5400" dirty="0" smtClean="0"/>
          </a:p>
          <a:p>
            <a:pPr marL="0" indent="0">
              <a:buNone/>
            </a:pPr>
            <a:r>
              <a:rPr lang="en-US" sz="5400" dirty="0" smtClean="0"/>
              <a:t>How </a:t>
            </a:r>
            <a:r>
              <a:rPr lang="en-US" sz="5400" dirty="0"/>
              <a:t>d</a:t>
            </a:r>
            <a:r>
              <a:rPr lang="en-US" sz="5400" dirty="0" smtClean="0"/>
              <a:t>o they align to Integrated Education and Training ?</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a:t>
            </a:fld>
            <a:endParaRPr lang="en-US"/>
          </a:p>
        </p:txBody>
      </p:sp>
    </p:spTree>
    <p:extLst>
      <p:ext uri="{BB962C8B-B14F-4D97-AF65-F5344CB8AC3E}">
        <p14:creationId xmlns:p14="http://schemas.microsoft.com/office/powerpoint/2010/main" val="2592451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800" dirty="0"/>
              <a:t>3 </a:t>
            </a:r>
            <a:r>
              <a:rPr lang="en-US" sz="2800" dirty="0" smtClean="0"/>
              <a:t>Components </a:t>
            </a:r>
            <a:r>
              <a:rPr lang="en-US" sz="2800" dirty="0">
                <a:solidFill>
                  <a:schemeClr val="bg1"/>
                </a:solidFill>
              </a:rPr>
              <a:t>Slide 1</a:t>
            </a:r>
            <a:r>
              <a:rPr lang="en-US" sz="2800" dirty="0"/>
              <a:t/>
            </a:r>
            <a:br>
              <a:rPr lang="en-US" sz="2800" dirty="0"/>
            </a:br>
            <a:r>
              <a:rPr lang="en-US" sz="3600" dirty="0" smtClean="0"/>
              <a:t>Contextualized Adult Education and Literacy</a:t>
            </a:r>
            <a:endParaRPr lang="en-US" sz="36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622172" y="1913574"/>
            <a:ext cx="7290055" cy="4023360"/>
          </a:xfrm>
        </p:spPr>
        <p:txBody>
          <a:bodyPr>
            <a:normAutofit/>
          </a:bodyPr>
          <a:lstStyle/>
          <a:p>
            <a:endParaRPr lang="en-US" sz="2800" dirty="0" smtClean="0"/>
          </a:p>
        </p:txBody>
      </p:sp>
      <p:sp>
        <p:nvSpPr>
          <p:cNvPr id="10" name="TextBox 9"/>
          <p:cNvSpPr txBox="1"/>
          <p:nvPr/>
        </p:nvSpPr>
        <p:spPr>
          <a:xfrm>
            <a:off x="5029200" y="3048000"/>
            <a:ext cx="3886200"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prstClr val="black"/>
                </a:solidFill>
              </a:rPr>
              <a:t>Instructors and AEL instructors collaborate on alignment and design of AEL support class</a:t>
            </a:r>
            <a:br>
              <a:rPr lang="en-US" sz="2000" dirty="0">
                <a:solidFill>
                  <a:prstClr val="black"/>
                </a:solidFill>
              </a:rPr>
            </a:br>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Common learning objectives</a:t>
            </a:r>
          </a:p>
          <a:p>
            <a:endParaRPr lang="en-US" sz="2000" dirty="0">
              <a:solidFill>
                <a:prstClr val="black"/>
              </a:solidFill>
            </a:endParaRPr>
          </a:p>
          <a:p>
            <a:pPr marL="285750" indent="-285750">
              <a:buFont typeface="Arial" panose="020B0604020202020204" pitchFamily="34" charset="0"/>
              <a:buChar char="•"/>
            </a:pPr>
            <a:r>
              <a:rPr lang="en-US" sz="2000" dirty="0">
                <a:solidFill>
                  <a:prstClr val="black"/>
                </a:solidFill>
              </a:rPr>
              <a:t>AEL Instruction delivered either through contextualized aligned classes or some degree of co-teaching</a:t>
            </a: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30</a:t>
            </a:fld>
            <a:endParaRPr lang="en-US" dirty="0"/>
          </a:p>
        </p:txBody>
      </p:sp>
      <p:grpSp>
        <p:nvGrpSpPr>
          <p:cNvPr id="43" name="Group 42" descr="Image showing adult education, workforce preparation and workforce training componet relation and how the three are integrated." title="3 IET Componets "/>
          <p:cNvGrpSpPr/>
          <p:nvPr/>
        </p:nvGrpSpPr>
        <p:grpSpPr>
          <a:xfrm>
            <a:off x="762000" y="2678668"/>
            <a:ext cx="4267200" cy="2655332"/>
            <a:chOff x="762000" y="2678668"/>
            <a:chExt cx="4267200" cy="2655332"/>
          </a:xfrm>
        </p:grpSpPr>
        <p:sp>
          <p:nvSpPr>
            <p:cNvPr id="44" name="Up-Down Arrow 43"/>
            <p:cNvSpPr/>
            <p:nvPr/>
          </p:nvSpPr>
          <p:spPr>
            <a:xfrm>
              <a:off x="316230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Down Arrow 44"/>
            <p:cNvSpPr/>
            <p:nvPr/>
          </p:nvSpPr>
          <p:spPr>
            <a:xfrm>
              <a:off x="220345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Up-Down Arrow 45"/>
            <p:cNvSpPr/>
            <p:nvPr/>
          </p:nvSpPr>
          <p:spPr>
            <a:xfrm>
              <a:off x="4267200" y="3803379"/>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Up-Down Arrow 46"/>
            <p:cNvSpPr/>
            <p:nvPr/>
          </p:nvSpPr>
          <p:spPr>
            <a:xfrm>
              <a:off x="1337129"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62000" y="3230701"/>
              <a:ext cx="4267200" cy="5030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dirty="0" smtClean="0">
                  <a:solidFill>
                    <a:prstClr val="white"/>
                  </a:solidFill>
                </a:rPr>
                <a:t>Contextualized Adult Education and Literacy </a:t>
              </a:r>
              <a:endParaRPr lang="en-US" dirty="0">
                <a:solidFill>
                  <a:prstClr val="white"/>
                </a:solidFill>
              </a:endParaRPr>
            </a:p>
          </p:txBody>
        </p:sp>
        <p:sp>
          <p:nvSpPr>
            <p:cNvPr id="49" name="Rounded Rectangle 48"/>
            <p:cNvSpPr/>
            <p:nvPr/>
          </p:nvSpPr>
          <p:spPr>
            <a:xfrm>
              <a:off x="762000" y="4891950"/>
              <a:ext cx="4267200" cy="442050"/>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Training</a:t>
              </a:r>
              <a:endParaRPr lang="en-US" dirty="0">
                <a:solidFill>
                  <a:prstClr val="white"/>
                </a:solidFill>
              </a:endParaRPr>
            </a:p>
          </p:txBody>
        </p:sp>
        <p:sp>
          <p:nvSpPr>
            <p:cNvPr id="50" name="TextBox 49"/>
            <p:cNvSpPr txBox="1"/>
            <p:nvPr/>
          </p:nvSpPr>
          <p:spPr>
            <a:xfrm>
              <a:off x="762000" y="2678668"/>
              <a:ext cx="4191000" cy="369332"/>
            </a:xfrm>
            <a:prstGeom prst="rect">
              <a:avLst/>
            </a:prstGeom>
            <a:noFill/>
          </p:spPr>
          <p:txBody>
            <a:bodyPr wrap="square" rtlCol="0">
              <a:spAutoFit/>
            </a:bodyPr>
            <a:lstStyle/>
            <a:p>
              <a:pPr algn="ctr"/>
              <a:r>
                <a:rPr lang="en-US" dirty="0" smtClean="0"/>
                <a:t>Scope of Services</a:t>
              </a:r>
              <a:endParaRPr lang="en-US" dirty="0"/>
            </a:p>
          </p:txBody>
        </p:sp>
        <p:sp>
          <p:nvSpPr>
            <p:cNvPr id="51" name="Left Bracket 50"/>
            <p:cNvSpPr/>
            <p:nvPr/>
          </p:nvSpPr>
          <p:spPr>
            <a:xfrm rot="5400000">
              <a:off x="2861838" y="986262"/>
              <a:ext cx="105624" cy="4076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Rounded Rectangle 51"/>
            <p:cNvSpPr/>
            <p:nvPr/>
          </p:nvSpPr>
          <p:spPr>
            <a:xfrm>
              <a:off x="762000" y="4129950"/>
              <a:ext cx="4267200" cy="44205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Preparation Activities </a:t>
              </a:r>
              <a:endParaRPr lang="en-US" dirty="0">
                <a:solidFill>
                  <a:prstClr val="white"/>
                </a:solidFill>
              </a:endParaRPr>
            </a:p>
          </p:txBody>
        </p:sp>
      </p:grpSp>
      <p:pic>
        <p:nvPicPr>
          <p:cNvPr id="17" name="Content Placeholder 2" descr="circle around AEL activit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895600"/>
            <a:ext cx="4495800" cy="1155194"/>
          </a:xfrm>
          <a:prstGeom prst="rect">
            <a:avLst/>
          </a:prstGeom>
        </p:spPr>
      </p:pic>
    </p:spTree>
    <p:extLst>
      <p:ext uri="{BB962C8B-B14F-4D97-AF65-F5344CB8AC3E}">
        <p14:creationId xmlns:p14="http://schemas.microsoft.com/office/powerpoint/2010/main" val="2856823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800" dirty="0" smtClean="0"/>
              <a:t>3 Components</a:t>
            </a:r>
            <a:r>
              <a:rPr lang="en-US" sz="3600" dirty="0" smtClean="0"/>
              <a:t/>
            </a:r>
            <a:br>
              <a:rPr lang="en-US" sz="3600" dirty="0" smtClean="0"/>
            </a:br>
            <a:r>
              <a:rPr lang="en-US" sz="3600" dirty="0" smtClean="0"/>
              <a:t>Workforce Preparation Activities </a:t>
            </a:r>
            <a:endParaRPr lang="en-US" sz="3600"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31</a:t>
            </a:fld>
            <a:endParaRPr lang="en-US" dirty="0"/>
          </a:p>
        </p:txBody>
      </p:sp>
      <p:grpSp>
        <p:nvGrpSpPr>
          <p:cNvPr id="19" name="Group 18" descr="Image showing adult education, workforce preparation and workforce training componet relation and how the three are integrated."/>
          <p:cNvGrpSpPr/>
          <p:nvPr/>
        </p:nvGrpSpPr>
        <p:grpSpPr>
          <a:xfrm>
            <a:off x="762000" y="2678668"/>
            <a:ext cx="4267200" cy="2655332"/>
            <a:chOff x="762000" y="2678668"/>
            <a:chExt cx="4267200" cy="2655332"/>
          </a:xfrm>
        </p:grpSpPr>
        <p:sp>
          <p:nvSpPr>
            <p:cNvPr id="20" name="Up-Down Arrow 19"/>
            <p:cNvSpPr/>
            <p:nvPr/>
          </p:nvSpPr>
          <p:spPr>
            <a:xfrm>
              <a:off x="316230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Down Arrow 22"/>
            <p:cNvSpPr/>
            <p:nvPr/>
          </p:nvSpPr>
          <p:spPr>
            <a:xfrm>
              <a:off x="220345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Up-Down Arrow 23"/>
            <p:cNvSpPr/>
            <p:nvPr/>
          </p:nvSpPr>
          <p:spPr>
            <a:xfrm>
              <a:off x="4267200" y="3803379"/>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Down Arrow 24"/>
            <p:cNvSpPr/>
            <p:nvPr/>
          </p:nvSpPr>
          <p:spPr>
            <a:xfrm>
              <a:off x="1337129"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762000" y="3230701"/>
              <a:ext cx="4267200" cy="5030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dirty="0" smtClean="0">
                  <a:solidFill>
                    <a:prstClr val="white"/>
                  </a:solidFill>
                </a:rPr>
                <a:t>Contextualized Adult Education and Literacy </a:t>
              </a:r>
              <a:endParaRPr lang="en-US" dirty="0">
                <a:solidFill>
                  <a:prstClr val="white"/>
                </a:solidFill>
              </a:endParaRPr>
            </a:p>
          </p:txBody>
        </p:sp>
        <p:sp>
          <p:nvSpPr>
            <p:cNvPr id="28" name="Rounded Rectangle 27"/>
            <p:cNvSpPr/>
            <p:nvPr/>
          </p:nvSpPr>
          <p:spPr>
            <a:xfrm>
              <a:off x="762000" y="4891950"/>
              <a:ext cx="4267200" cy="442050"/>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Training</a:t>
              </a:r>
              <a:endParaRPr lang="en-US" dirty="0">
                <a:solidFill>
                  <a:prstClr val="white"/>
                </a:solidFill>
              </a:endParaRPr>
            </a:p>
          </p:txBody>
        </p:sp>
        <p:sp>
          <p:nvSpPr>
            <p:cNvPr id="29" name="TextBox 28"/>
            <p:cNvSpPr txBox="1"/>
            <p:nvPr/>
          </p:nvSpPr>
          <p:spPr>
            <a:xfrm>
              <a:off x="762000" y="2678668"/>
              <a:ext cx="4191000" cy="369332"/>
            </a:xfrm>
            <a:prstGeom prst="rect">
              <a:avLst/>
            </a:prstGeom>
            <a:noFill/>
          </p:spPr>
          <p:txBody>
            <a:bodyPr wrap="square" rtlCol="0">
              <a:spAutoFit/>
            </a:bodyPr>
            <a:lstStyle/>
            <a:p>
              <a:pPr algn="ctr"/>
              <a:r>
                <a:rPr lang="en-US" dirty="0" smtClean="0"/>
                <a:t>Scope of Services</a:t>
              </a:r>
              <a:endParaRPr lang="en-US" dirty="0"/>
            </a:p>
          </p:txBody>
        </p:sp>
        <p:sp>
          <p:nvSpPr>
            <p:cNvPr id="30" name="Left Bracket 29"/>
            <p:cNvSpPr/>
            <p:nvPr/>
          </p:nvSpPr>
          <p:spPr>
            <a:xfrm rot="5400000">
              <a:off x="2861838" y="986262"/>
              <a:ext cx="105624" cy="4076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ounded Rectangle 30"/>
            <p:cNvSpPr/>
            <p:nvPr/>
          </p:nvSpPr>
          <p:spPr>
            <a:xfrm>
              <a:off x="762000" y="4129950"/>
              <a:ext cx="4267200" cy="44205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Preparation Activities </a:t>
              </a:r>
              <a:endParaRPr lang="en-US" dirty="0">
                <a:solidFill>
                  <a:prstClr val="white"/>
                </a:solidFill>
              </a:endParaRPr>
            </a:p>
          </p:txBody>
        </p:sp>
      </p:grpSp>
      <p:sp>
        <p:nvSpPr>
          <p:cNvPr id="3" name="Content Placeholder 2"/>
          <p:cNvSpPr>
            <a:spLocks noGrp="1"/>
          </p:cNvSpPr>
          <p:nvPr>
            <p:ph idx="1"/>
          </p:nvPr>
        </p:nvSpPr>
        <p:spPr/>
        <p:txBody>
          <a:bodyPr/>
          <a:lstStyle/>
          <a:p>
            <a:endParaRPr lang="en-US"/>
          </a:p>
        </p:txBody>
      </p:sp>
      <p:pic>
        <p:nvPicPr>
          <p:cNvPr id="18" name="Content Placeholder 2" descr="circle around workforce prep activit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3721606"/>
            <a:ext cx="4495800" cy="1155194"/>
          </a:xfrm>
          <a:prstGeom prst="rect">
            <a:avLst/>
          </a:prstGeom>
        </p:spPr>
      </p:pic>
    </p:spTree>
    <p:extLst>
      <p:ext uri="{BB962C8B-B14F-4D97-AF65-F5344CB8AC3E}">
        <p14:creationId xmlns:p14="http://schemas.microsoft.com/office/powerpoint/2010/main" val="19326256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Workforce Preparation Activities</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6" name="Content Placeholder 5"/>
          <p:cNvSpPr>
            <a:spLocks noGrp="1"/>
          </p:cNvSpPr>
          <p:nvPr>
            <p:ph sz="half" idx="1"/>
          </p:nvPr>
        </p:nvSpPr>
        <p:spPr/>
        <p:txBody>
          <a:bodyPr>
            <a:normAutofit/>
          </a:bodyPr>
          <a:lstStyle/>
          <a:p>
            <a:pPr marL="0" indent="0">
              <a:buNone/>
            </a:pPr>
            <a:r>
              <a:rPr lang="en-US" dirty="0"/>
              <a:t>A</a:t>
            </a:r>
            <a:r>
              <a:rPr lang="en-US" dirty="0" smtClean="0"/>
              <a:t>ctivities</a:t>
            </a:r>
            <a:r>
              <a:rPr lang="en-US" dirty="0"/>
              <a:t>, programs, or services designed to help an individual acquire a </a:t>
            </a:r>
            <a:r>
              <a:rPr lang="en-US" dirty="0" smtClean="0"/>
              <a:t>combination: </a:t>
            </a:r>
            <a:endParaRPr lang="en-US" dirty="0"/>
          </a:p>
          <a:p>
            <a:pPr>
              <a:buFont typeface="Arial" panose="020B0604020202020204" pitchFamily="34" charset="0"/>
              <a:buChar char="•"/>
            </a:pPr>
            <a:r>
              <a:rPr lang="en-US" dirty="0" smtClean="0"/>
              <a:t> Basic academic skills</a:t>
            </a:r>
          </a:p>
          <a:p>
            <a:pPr>
              <a:buFont typeface="Arial" panose="020B0604020202020204" pitchFamily="34" charset="0"/>
              <a:buChar char="•"/>
            </a:pPr>
            <a:r>
              <a:rPr lang="en-US" dirty="0" smtClean="0"/>
              <a:t> Critical thinking skills</a:t>
            </a:r>
          </a:p>
          <a:p>
            <a:pPr>
              <a:buFont typeface="Arial" panose="020B0604020202020204" pitchFamily="34" charset="0"/>
              <a:buChar char="•"/>
            </a:pPr>
            <a:r>
              <a:rPr lang="en-US" dirty="0" smtClean="0"/>
              <a:t> Digital literacy skills</a:t>
            </a:r>
          </a:p>
          <a:p>
            <a:pPr>
              <a:buFont typeface="Arial" panose="020B0604020202020204" pitchFamily="34" charset="0"/>
              <a:buChar char="•"/>
            </a:pPr>
            <a:r>
              <a:rPr lang="en-US" dirty="0" smtClean="0"/>
              <a:t> Self-management skills</a:t>
            </a:r>
          </a:p>
          <a:p>
            <a:pPr>
              <a:buFont typeface="Arial" panose="020B0604020202020204" pitchFamily="34" charset="0"/>
              <a:buChar char="•"/>
            </a:pPr>
            <a:r>
              <a:rPr lang="en-US" dirty="0" smtClean="0"/>
              <a:t> Utilizing resources</a:t>
            </a:r>
          </a:p>
          <a:p>
            <a:endParaRPr lang="en-US" dirty="0"/>
          </a:p>
        </p:txBody>
      </p:sp>
      <p:sp>
        <p:nvSpPr>
          <p:cNvPr id="9" name="Content Placeholder 8"/>
          <p:cNvSpPr>
            <a:spLocks noGrp="1"/>
          </p:cNvSpPr>
          <p:nvPr>
            <p:ph sz="half" idx="2"/>
          </p:nvPr>
        </p:nvSpPr>
        <p:spPr/>
        <p:txBody>
          <a:bodyPr>
            <a:normAutofit/>
          </a:bodyPr>
          <a:lstStyle/>
          <a:p>
            <a:pPr>
              <a:buFont typeface="Arial" panose="020B0604020202020204" pitchFamily="34" charset="0"/>
              <a:buChar char="•"/>
            </a:pPr>
            <a:r>
              <a:rPr lang="en-US" dirty="0" smtClean="0"/>
              <a:t> Using information</a:t>
            </a:r>
          </a:p>
          <a:p>
            <a:pPr>
              <a:buFont typeface="Arial" panose="020B0604020202020204" pitchFamily="34" charset="0"/>
              <a:buChar char="•"/>
            </a:pPr>
            <a:r>
              <a:rPr lang="en-US" dirty="0" smtClean="0"/>
              <a:t> Working </a:t>
            </a:r>
            <a:r>
              <a:rPr lang="en-US" dirty="0"/>
              <a:t>with </a:t>
            </a:r>
            <a:r>
              <a:rPr lang="en-US" dirty="0" smtClean="0"/>
              <a:t>others</a:t>
            </a:r>
          </a:p>
          <a:p>
            <a:pPr>
              <a:buFont typeface="Arial" panose="020B0604020202020204" pitchFamily="34" charset="0"/>
              <a:buChar char="•"/>
            </a:pPr>
            <a:r>
              <a:rPr lang="en-US" dirty="0" smtClean="0"/>
              <a:t> Understanding systems</a:t>
            </a:r>
          </a:p>
          <a:p>
            <a:pPr>
              <a:buFont typeface="Arial" panose="020B0604020202020204" pitchFamily="34" charset="0"/>
              <a:buChar char="•"/>
            </a:pPr>
            <a:r>
              <a:rPr lang="en-US" dirty="0" smtClean="0"/>
              <a:t> Skills </a:t>
            </a:r>
            <a:r>
              <a:rPr lang="en-US" dirty="0"/>
              <a:t>necessary for successful transition into and completion of postsecondary education or training, or </a:t>
            </a:r>
            <a:r>
              <a:rPr lang="en-US" dirty="0" smtClean="0"/>
              <a:t>employment</a:t>
            </a:r>
          </a:p>
          <a:p>
            <a:pPr>
              <a:buFont typeface="Arial" panose="020B0604020202020204" pitchFamily="34" charset="0"/>
              <a:buChar char="•"/>
            </a:pPr>
            <a:r>
              <a:rPr lang="en-US" dirty="0" smtClean="0"/>
              <a:t> Other </a:t>
            </a:r>
            <a:r>
              <a:rPr lang="en-US" dirty="0"/>
              <a:t>employability skills that increase an individual's preparation for the workforce.</a:t>
            </a:r>
          </a:p>
          <a:p>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32</a:t>
            </a:fld>
            <a:endParaRPr lang="en-US" dirty="0"/>
          </a:p>
        </p:txBody>
      </p:sp>
    </p:spTree>
    <p:extLst>
      <p:ext uri="{BB962C8B-B14F-4D97-AF65-F5344CB8AC3E}">
        <p14:creationId xmlns:p14="http://schemas.microsoft.com/office/powerpoint/2010/main" val="2498365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2800" dirty="0"/>
              <a:t>3 </a:t>
            </a:r>
            <a:r>
              <a:rPr lang="en-US" sz="2800" dirty="0" smtClean="0"/>
              <a:t>Components</a:t>
            </a:r>
            <a:r>
              <a:rPr lang="en-US" dirty="0" smtClean="0"/>
              <a:t/>
            </a:r>
            <a:br>
              <a:rPr lang="en-US" dirty="0" smtClean="0"/>
            </a:br>
            <a:r>
              <a:rPr lang="en-US" dirty="0" smtClean="0"/>
              <a:t>Workforce Training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622172" y="1913574"/>
            <a:ext cx="7290055" cy="4023360"/>
          </a:xfrm>
        </p:spPr>
        <p:txBody>
          <a:bodyPr>
            <a:normAutofit/>
          </a:bodyPr>
          <a:lstStyle/>
          <a:p>
            <a:endParaRPr lang="en-US" sz="2800" dirty="0" smtClean="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33</a:t>
            </a:fld>
            <a:endParaRPr lang="en-US" dirty="0"/>
          </a:p>
        </p:txBody>
      </p:sp>
      <p:grpSp>
        <p:nvGrpSpPr>
          <p:cNvPr id="38" name="Group 37" descr="I age show adult education, workforce preparation and workforce training componet relation and how the three are integrated." title="3 IET Componets "/>
          <p:cNvGrpSpPr/>
          <p:nvPr/>
        </p:nvGrpSpPr>
        <p:grpSpPr>
          <a:xfrm>
            <a:off x="762000" y="2678668"/>
            <a:ext cx="4267200" cy="2655332"/>
            <a:chOff x="762000" y="2678668"/>
            <a:chExt cx="4267200" cy="2655332"/>
          </a:xfrm>
        </p:grpSpPr>
        <p:sp>
          <p:nvSpPr>
            <p:cNvPr id="39" name="Up-Down Arrow 38"/>
            <p:cNvSpPr/>
            <p:nvPr/>
          </p:nvSpPr>
          <p:spPr>
            <a:xfrm>
              <a:off x="316230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Up-Down Arrow 39"/>
            <p:cNvSpPr/>
            <p:nvPr/>
          </p:nvSpPr>
          <p:spPr>
            <a:xfrm>
              <a:off x="2203450"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Down Arrow 40"/>
            <p:cNvSpPr/>
            <p:nvPr/>
          </p:nvSpPr>
          <p:spPr>
            <a:xfrm>
              <a:off x="4267200" y="3803379"/>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a:off x="1337129" y="3810000"/>
              <a:ext cx="114300" cy="1005750"/>
            </a:xfrm>
            <a:prstGeom prst="up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762000" y="3230701"/>
              <a:ext cx="4267200" cy="503099"/>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US" dirty="0" smtClean="0">
                  <a:solidFill>
                    <a:prstClr val="white"/>
                  </a:solidFill>
                </a:rPr>
                <a:t>Contextualized Adult Education and Literacy </a:t>
              </a:r>
              <a:endParaRPr lang="en-US" dirty="0">
                <a:solidFill>
                  <a:prstClr val="white"/>
                </a:solidFill>
              </a:endParaRPr>
            </a:p>
          </p:txBody>
        </p:sp>
        <p:sp>
          <p:nvSpPr>
            <p:cNvPr id="54" name="Rounded Rectangle 53"/>
            <p:cNvSpPr/>
            <p:nvPr/>
          </p:nvSpPr>
          <p:spPr>
            <a:xfrm>
              <a:off x="762000" y="4891950"/>
              <a:ext cx="4267200" cy="442050"/>
            </a:xfrm>
            <a:prstGeom prst="round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Training</a:t>
              </a:r>
              <a:endParaRPr lang="en-US" dirty="0">
                <a:solidFill>
                  <a:prstClr val="white"/>
                </a:solidFill>
              </a:endParaRPr>
            </a:p>
          </p:txBody>
        </p:sp>
        <p:sp>
          <p:nvSpPr>
            <p:cNvPr id="55" name="TextBox 54"/>
            <p:cNvSpPr txBox="1"/>
            <p:nvPr/>
          </p:nvSpPr>
          <p:spPr>
            <a:xfrm>
              <a:off x="762000" y="2678668"/>
              <a:ext cx="4191000" cy="369332"/>
            </a:xfrm>
            <a:prstGeom prst="rect">
              <a:avLst/>
            </a:prstGeom>
            <a:noFill/>
          </p:spPr>
          <p:txBody>
            <a:bodyPr wrap="square" rtlCol="0">
              <a:spAutoFit/>
            </a:bodyPr>
            <a:lstStyle/>
            <a:p>
              <a:pPr algn="ctr"/>
              <a:r>
                <a:rPr lang="en-US" dirty="0" smtClean="0"/>
                <a:t>Scope of Services</a:t>
              </a:r>
              <a:endParaRPr lang="en-US" dirty="0"/>
            </a:p>
          </p:txBody>
        </p:sp>
        <p:sp>
          <p:nvSpPr>
            <p:cNvPr id="56" name="Left Bracket 55"/>
            <p:cNvSpPr/>
            <p:nvPr/>
          </p:nvSpPr>
          <p:spPr>
            <a:xfrm rot="5400000">
              <a:off x="2861838" y="986262"/>
              <a:ext cx="105624" cy="4076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ounded Rectangle 56"/>
            <p:cNvSpPr/>
            <p:nvPr/>
          </p:nvSpPr>
          <p:spPr>
            <a:xfrm>
              <a:off x="762000" y="4129950"/>
              <a:ext cx="4267200" cy="44205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Workforce Preparation Activities </a:t>
              </a:r>
              <a:endParaRPr lang="en-US" dirty="0">
                <a:solidFill>
                  <a:prstClr val="white"/>
                </a:solidFill>
              </a:endParaRPr>
            </a:p>
          </p:txBody>
        </p:sp>
      </p:grpSp>
      <p:sp>
        <p:nvSpPr>
          <p:cNvPr id="6" name="TextBox 5"/>
          <p:cNvSpPr txBox="1"/>
          <p:nvPr/>
        </p:nvSpPr>
        <p:spPr>
          <a:xfrm>
            <a:off x="5867400" y="2652648"/>
            <a:ext cx="2895600" cy="2923877"/>
          </a:xfrm>
          <a:prstGeom prst="rect">
            <a:avLst/>
          </a:prstGeom>
          <a:noFill/>
        </p:spPr>
        <p:txBody>
          <a:bodyPr wrap="square" rtlCol="0">
            <a:spAutoFit/>
          </a:bodyPr>
          <a:lstStyle/>
          <a:p>
            <a:pPr marL="0" lvl="2"/>
            <a:r>
              <a:rPr lang="en-US" sz="3200" dirty="0"/>
              <a:t>C</a:t>
            </a:r>
            <a:r>
              <a:rPr lang="en-US" sz="3200" dirty="0" smtClean="0"/>
              <a:t>an </a:t>
            </a:r>
            <a:r>
              <a:rPr lang="en-US" sz="3200" dirty="0"/>
              <a:t>be any one of the training services defined in Title I (134(c)(3)(D)</a:t>
            </a:r>
          </a:p>
          <a:p>
            <a:endParaRPr lang="en-US" sz="2400" dirty="0"/>
          </a:p>
        </p:txBody>
      </p:sp>
      <p:pic>
        <p:nvPicPr>
          <p:cNvPr id="19" name="Content Placeholder 2" descr="circle around workforce train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4483606"/>
            <a:ext cx="4495800" cy="1155194"/>
          </a:xfrm>
          <a:prstGeom prst="rect">
            <a:avLst/>
          </a:prstGeom>
        </p:spPr>
      </p:pic>
    </p:spTree>
    <p:extLst>
      <p:ext uri="{BB962C8B-B14F-4D97-AF65-F5344CB8AC3E}">
        <p14:creationId xmlns:p14="http://schemas.microsoft.com/office/powerpoint/2010/main" val="153380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Workforce Training </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half" idx="1"/>
          </p:nvPr>
        </p:nvSpPr>
        <p:spPr>
          <a:xfrm>
            <a:off x="768096" y="1920240"/>
            <a:ext cx="3880104" cy="4023360"/>
          </a:xfrm>
        </p:spPr>
        <p:txBody>
          <a:bodyPr>
            <a:noAutofit/>
          </a:bodyPr>
          <a:lstStyle/>
          <a:p>
            <a:pPr marL="457200" lvl="0" indent="-457200">
              <a:buFont typeface="+mj-lt"/>
              <a:buAutoNum type="arabicParenR"/>
            </a:pPr>
            <a:r>
              <a:rPr lang="en-US" b="1" dirty="0" smtClean="0"/>
              <a:t>Occupational </a:t>
            </a:r>
            <a:r>
              <a:rPr lang="en-US" b="1" dirty="0"/>
              <a:t>skills training</a:t>
            </a:r>
            <a:r>
              <a:rPr lang="en-US" dirty="0"/>
              <a:t>, including training for nontraditional </a:t>
            </a:r>
            <a:r>
              <a:rPr lang="en-US" dirty="0" smtClean="0"/>
              <a:t>employment</a:t>
            </a:r>
          </a:p>
          <a:p>
            <a:pPr marL="457200" lvl="0" indent="-457200">
              <a:buFont typeface="+mj-lt"/>
              <a:buAutoNum type="arabicParenR"/>
            </a:pPr>
            <a:r>
              <a:rPr lang="en-US" b="1" dirty="0" smtClean="0"/>
              <a:t>On-the-job training</a:t>
            </a:r>
          </a:p>
          <a:p>
            <a:pPr marL="457200" lvl="0" indent="-457200">
              <a:buFont typeface="+mj-lt"/>
              <a:buAutoNum type="arabicParenR"/>
            </a:pPr>
            <a:r>
              <a:rPr lang="en-US" b="1" dirty="0" smtClean="0"/>
              <a:t>Incumbent </a:t>
            </a:r>
            <a:r>
              <a:rPr lang="en-US" b="1" dirty="0"/>
              <a:t>worker </a:t>
            </a:r>
            <a:r>
              <a:rPr lang="en-US" b="1" dirty="0" smtClean="0"/>
              <a:t>training</a:t>
            </a:r>
          </a:p>
          <a:p>
            <a:pPr marL="457200" lvl="0" indent="-457200">
              <a:buFont typeface="+mj-lt"/>
              <a:buAutoNum type="arabicParenR"/>
            </a:pPr>
            <a:r>
              <a:rPr lang="en-US" dirty="0" smtClean="0"/>
              <a:t>Programs </a:t>
            </a:r>
            <a:r>
              <a:rPr lang="en-US" dirty="0"/>
              <a:t>that combine </a:t>
            </a:r>
            <a:r>
              <a:rPr lang="en-US" b="1" dirty="0"/>
              <a:t>workplace training </a:t>
            </a:r>
            <a:r>
              <a:rPr lang="en-US" dirty="0"/>
              <a:t>with related instruction, which may include cooperative education </a:t>
            </a:r>
            <a:r>
              <a:rPr lang="en-US" dirty="0" smtClean="0"/>
              <a:t>programs</a:t>
            </a:r>
          </a:p>
          <a:p>
            <a:pPr marL="457200" lvl="0" indent="-457200">
              <a:buFont typeface="+mj-lt"/>
              <a:buAutoNum type="arabicParenR"/>
            </a:pPr>
            <a:r>
              <a:rPr lang="en-US" b="1" dirty="0" smtClean="0"/>
              <a:t>Training </a:t>
            </a:r>
            <a:r>
              <a:rPr lang="en-US" b="1" dirty="0"/>
              <a:t>programs operated by the private </a:t>
            </a:r>
            <a:r>
              <a:rPr lang="en-US" b="1" dirty="0" smtClean="0"/>
              <a:t>sector</a:t>
            </a:r>
          </a:p>
          <a:p>
            <a:pPr marL="457200" lvl="0" indent="-457200">
              <a:buFont typeface="+mj-lt"/>
              <a:buAutoNum type="arabicParenR"/>
            </a:pPr>
            <a:r>
              <a:rPr lang="en-US" b="1" dirty="0" smtClean="0"/>
              <a:t>Skills </a:t>
            </a:r>
            <a:r>
              <a:rPr lang="en-US" b="1" dirty="0"/>
              <a:t>upgrading and </a:t>
            </a:r>
            <a:r>
              <a:rPr lang="en-US" b="1" dirty="0" smtClean="0"/>
              <a:t>retraining</a:t>
            </a:r>
          </a:p>
          <a:p>
            <a:pPr marL="457200" indent="-457200">
              <a:buFont typeface="+mj-lt"/>
              <a:buAutoNum type="arabicParenR"/>
            </a:pPr>
            <a:r>
              <a:rPr lang="en-US" b="1" dirty="0"/>
              <a:t>Entrepreneurial </a:t>
            </a:r>
            <a:r>
              <a:rPr lang="en-US" b="1" dirty="0" smtClean="0"/>
              <a:t>training</a:t>
            </a:r>
            <a:endParaRPr lang="en-US" b="1" dirty="0"/>
          </a:p>
        </p:txBody>
      </p:sp>
      <p:sp>
        <p:nvSpPr>
          <p:cNvPr id="6" name="Content Placeholder 5"/>
          <p:cNvSpPr>
            <a:spLocks noGrp="1"/>
          </p:cNvSpPr>
          <p:nvPr>
            <p:ph sz="half" idx="2"/>
          </p:nvPr>
        </p:nvSpPr>
        <p:spPr>
          <a:xfrm>
            <a:off x="4491990" y="1920240"/>
            <a:ext cx="4423410" cy="4023360"/>
          </a:xfrm>
        </p:spPr>
        <p:txBody>
          <a:bodyPr>
            <a:noAutofit/>
          </a:bodyPr>
          <a:lstStyle/>
          <a:p>
            <a:pPr marL="457200" lvl="0" indent="-457200">
              <a:buFont typeface="+mj-lt"/>
              <a:buAutoNum type="arabicParenR" startAt="7"/>
            </a:pPr>
            <a:r>
              <a:rPr lang="en-US" b="1" dirty="0" smtClean="0"/>
              <a:t>Job </a:t>
            </a:r>
            <a:r>
              <a:rPr lang="en-US" b="1" dirty="0"/>
              <a:t>readiness training provided in combination </a:t>
            </a:r>
            <a:r>
              <a:rPr lang="en-US" dirty="0"/>
              <a:t>with services described in 1 through </a:t>
            </a:r>
            <a:r>
              <a:rPr lang="en-US" dirty="0" smtClean="0"/>
              <a:t>7</a:t>
            </a:r>
          </a:p>
          <a:p>
            <a:pPr marL="457200" lvl="0" indent="-457200">
              <a:buFont typeface="+mj-lt"/>
              <a:buAutoNum type="arabicParenR" startAt="7"/>
            </a:pPr>
            <a:r>
              <a:rPr lang="en-US" b="1" dirty="0" smtClean="0"/>
              <a:t>AEL </a:t>
            </a:r>
            <a:r>
              <a:rPr lang="en-US" b="1" dirty="0"/>
              <a:t>Activities</a:t>
            </a:r>
            <a:r>
              <a:rPr lang="en-US" dirty="0"/>
              <a:t>, </a:t>
            </a:r>
            <a:r>
              <a:rPr lang="en-US" b="1" dirty="0"/>
              <a:t>including </a:t>
            </a:r>
            <a:r>
              <a:rPr lang="en-US" dirty="0"/>
              <a:t>activities of English as a Second Language and </a:t>
            </a:r>
            <a:r>
              <a:rPr lang="en-US" b="1" dirty="0"/>
              <a:t>IET programs,</a:t>
            </a:r>
            <a:r>
              <a:rPr lang="en-US" dirty="0"/>
              <a:t> provided concurrently or in combination with services described in 1 through </a:t>
            </a:r>
            <a:r>
              <a:rPr lang="en-US" dirty="0" smtClean="0"/>
              <a:t>7</a:t>
            </a:r>
          </a:p>
          <a:p>
            <a:pPr marL="457200" lvl="0" indent="-457200">
              <a:buFont typeface="+mj-lt"/>
              <a:buAutoNum type="arabicParenR" startAt="7"/>
            </a:pPr>
            <a:r>
              <a:rPr lang="en-US" b="1" dirty="0" smtClean="0"/>
              <a:t>Customized </a:t>
            </a:r>
            <a:r>
              <a:rPr lang="en-US" b="1" dirty="0"/>
              <a:t>training </a:t>
            </a:r>
            <a:r>
              <a:rPr lang="en-US" dirty="0"/>
              <a:t>designed to meet the specific requirements of an employer or group of employers, conducted with a commitment by an employer or group of employers to employ an individual upon successful completion of the </a:t>
            </a:r>
            <a:r>
              <a:rPr lang="en-US" dirty="0" smtClean="0"/>
              <a:t>training</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34</a:t>
            </a:fld>
            <a:endParaRPr lang="en-US" dirty="0"/>
          </a:p>
        </p:txBody>
      </p:sp>
    </p:spTree>
    <p:extLst>
      <p:ext uri="{BB962C8B-B14F-4D97-AF65-F5344CB8AC3E}">
        <p14:creationId xmlns:p14="http://schemas.microsoft.com/office/powerpoint/2010/main" val="2498365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Implementation Requirements</a:t>
            </a:r>
            <a:endParaRPr lang="en-US" dirty="0"/>
          </a:p>
        </p:txBody>
      </p:sp>
      <p:pic>
        <p:nvPicPr>
          <p:cNvPr id="14" name="Picture Placeholder 13" title="Oicture of a very messy white board showing a project managment plan"/>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3444" b="13444"/>
          <a:stretch>
            <a:fillRect/>
          </a:stretch>
        </p:blipFill>
        <p:spPr>
          <a:xfrm>
            <a:off x="1600200" y="990600"/>
            <a:ext cx="5788914" cy="2895181"/>
          </a:xfrm>
        </p:spPr>
      </p:pic>
      <p:sp>
        <p:nvSpPr>
          <p:cNvPr id="13" name="Text Placeholder 12"/>
          <p:cNvSpPr>
            <a:spLocks noGrp="1"/>
          </p:cNvSpPr>
          <p:nvPr>
            <p:ph type="body" sz="half" idx="2"/>
          </p:nvPr>
        </p:nvSpPr>
        <p:spPr/>
        <p:txBody>
          <a:bodyPr/>
          <a:lstStyle/>
          <a:p>
            <a:r>
              <a:rPr lang="en-US" dirty="0" smtClean="0"/>
              <a:t>WIOA Regulations</a:t>
            </a:r>
            <a:endParaRPr lang="en-US" dirty="0"/>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35</a:t>
            </a:fld>
            <a:endParaRPr lang="en-US"/>
          </a:p>
        </p:txBody>
      </p:sp>
    </p:spTree>
    <p:extLst>
      <p:ext uri="{BB962C8B-B14F-4D97-AF65-F5344CB8AC3E}">
        <p14:creationId xmlns:p14="http://schemas.microsoft.com/office/powerpoint/2010/main" val="2128201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dirty="0" smtClean="0"/>
              <a:t>Concurrently </a:t>
            </a:r>
            <a:r>
              <a:rPr lang="en-US" dirty="0"/>
              <a:t>and Contextually</a:t>
            </a:r>
            <a:r>
              <a:rPr lang="en-US" sz="2800" dirty="0"/>
              <a:t/>
            </a:r>
            <a:br>
              <a:rPr lang="en-US" sz="2800" dirty="0"/>
            </a:br>
            <a:r>
              <a:rPr lang="en-US" sz="2800" dirty="0" smtClean="0"/>
              <a:t>Requirement 463.37</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half" idx="1"/>
          </p:nvPr>
        </p:nvSpPr>
        <p:spPr>
          <a:xfrm>
            <a:off x="533400" y="2286000"/>
            <a:ext cx="3810000" cy="4023360"/>
          </a:xfrm>
        </p:spPr>
        <p:txBody>
          <a:bodyPr>
            <a:noAutofit/>
          </a:bodyPr>
          <a:lstStyle/>
          <a:p>
            <a:r>
              <a:rPr lang="en-US" sz="2400" dirty="0"/>
              <a:t>Within the overall scope services </a:t>
            </a:r>
            <a:r>
              <a:rPr lang="en-US" sz="2400" dirty="0" smtClean="0"/>
              <a:t>are: </a:t>
            </a:r>
            <a:endParaRPr lang="en-US" sz="2400" dirty="0"/>
          </a:p>
          <a:p>
            <a:pPr marL="457200" indent="-457200">
              <a:buFont typeface="+mj-lt"/>
              <a:buAutoNum type="arabicParenR"/>
            </a:pPr>
            <a:r>
              <a:rPr lang="en-US" sz="2400" dirty="0"/>
              <a:t>Of </a:t>
            </a:r>
            <a:r>
              <a:rPr lang="en-US" sz="2400" b="1" dirty="0"/>
              <a:t>sufficient intensity and quality</a:t>
            </a:r>
            <a:r>
              <a:rPr lang="en-US" sz="2400" dirty="0"/>
              <a:t>, and based on the most rigorous research available, particularly with respect to improving reading, writing, mathematics, and English </a:t>
            </a:r>
            <a:r>
              <a:rPr lang="en-US" sz="2400" dirty="0" smtClean="0"/>
              <a:t>proficiency</a:t>
            </a:r>
          </a:p>
          <a:p>
            <a:pPr marL="457200" indent="-457200">
              <a:buFont typeface="+mj-lt"/>
              <a:buAutoNum type="arabicParenR"/>
            </a:pPr>
            <a:r>
              <a:rPr lang="en-US" sz="2400" b="1" dirty="0"/>
              <a:t>Occur </a:t>
            </a:r>
            <a:r>
              <a:rPr lang="en-US" sz="2400" b="1" dirty="0" smtClean="0"/>
              <a:t>simultaneously</a:t>
            </a:r>
            <a:endParaRPr lang="en-US" sz="2400" b="1" dirty="0"/>
          </a:p>
          <a:p>
            <a:pPr marL="342900" indent="-342900">
              <a:buFont typeface="Arial" panose="020B0604020202020204" pitchFamily="34" charset="0"/>
              <a:buChar char="•"/>
            </a:pPr>
            <a:endParaRPr lang="en-US" sz="2400" dirty="0"/>
          </a:p>
          <a:p>
            <a:endParaRPr lang="en-US" sz="2400" dirty="0" smtClean="0"/>
          </a:p>
        </p:txBody>
      </p:sp>
      <p:sp>
        <p:nvSpPr>
          <p:cNvPr id="6" name="Content Placeholder 5"/>
          <p:cNvSpPr>
            <a:spLocks noGrp="1"/>
          </p:cNvSpPr>
          <p:nvPr>
            <p:ph sz="half" idx="2"/>
          </p:nvPr>
        </p:nvSpPr>
        <p:spPr>
          <a:xfrm>
            <a:off x="4491990" y="2286000"/>
            <a:ext cx="4271010" cy="4023360"/>
          </a:xfrm>
        </p:spPr>
        <p:txBody>
          <a:bodyPr>
            <a:noAutofit/>
          </a:bodyPr>
          <a:lstStyle/>
          <a:p>
            <a:pPr marL="457200" indent="-457200">
              <a:buFont typeface="+mj-lt"/>
              <a:buAutoNum type="arabicParenR" startAt="3"/>
            </a:pPr>
            <a:r>
              <a:rPr lang="en-US" sz="2400" dirty="0" smtClean="0"/>
              <a:t>Use </a:t>
            </a:r>
            <a:r>
              <a:rPr lang="en-US" sz="2400" b="1" dirty="0"/>
              <a:t>occupationally relevant instructional </a:t>
            </a:r>
            <a:r>
              <a:rPr lang="en-US" sz="2400" b="1" dirty="0" smtClean="0"/>
              <a:t>materials</a:t>
            </a:r>
            <a:r>
              <a:rPr lang="en-US" sz="2400" dirty="0" smtClean="0"/>
              <a:t>.</a:t>
            </a:r>
          </a:p>
          <a:p>
            <a:pPr marL="457200" indent="-457200">
              <a:buFont typeface="+mj-lt"/>
              <a:buAutoNum type="arabicParenR" startAt="3"/>
            </a:pPr>
            <a:r>
              <a:rPr lang="en-US" sz="2400" dirty="0" smtClean="0"/>
              <a:t>The program </a:t>
            </a:r>
            <a:r>
              <a:rPr lang="en-US" sz="2400" dirty="0"/>
              <a:t>has a </a:t>
            </a:r>
            <a:r>
              <a:rPr lang="en-US" sz="2400" b="1" dirty="0"/>
              <a:t>single set of learning objectives </a:t>
            </a:r>
            <a:r>
              <a:rPr lang="en-US" sz="2400" dirty="0"/>
              <a:t>that identifies specific adult education content, workforce preparation activities, and workforce training competencies, and the program activities are organized to function cooperatively</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11" name="Slide Number Placeholder 10"/>
          <p:cNvSpPr>
            <a:spLocks noGrp="1"/>
          </p:cNvSpPr>
          <p:nvPr>
            <p:ph type="sldNum" sz="quarter" idx="12"/>
          </p:nvPr>
        </p:nvSpPr>
        <p:spPr/>
        <p:txBody>
          <a:bodyPr/>
          <a:lstStyle/>
          <a:p>
            <a:fld id="{D4B5ADC2-7248-4799-8E52-477E151C3EE9}" type="slidenum">
              <a:rPr lang="en-US" sz="1400" b="1" smtClean="0">
                <a:solidFill>
                  <a:srgbClr val="FFFFFF"/>
                </a:solidFill>
              </a:rPr>
              <a:pPr/>
              <a:t>36</a:t>
            </a:fld>
            <a:endParaRPr lang="en-US" dirty="0"/>
          </a:p>
        </p:txBody>
      </p:sp>
    </p:spTree>
    <p:extLst>
      <p:ext uri="{BB962C8B-B14F-4D97-AF65-F5344CB8AC3E}">
        <p14:creationId xmlns:p14="http://schemas.microsoft.com/office/powerpoint/2010/main" val="675582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educational </a:t>
            </a:r>
            <a:r>
              <a:rPr lang="en-US" dirty="0"/>
              <a:t>and career </a:t>
            </a:r>
            <a:r>
              <a:rPr lang="en-US" dirty="0" smtClean="0"/>
              <a:t>advancement</a:t>
            </a:r>
            <a:br>
              <a:rPr lang="en-US" dirty="0" smtClean="0"/>
            </a:br>
            <a:r>
              <a:rPr lang="en-US" sz="3100" dirty="0"/>
              <a:t>§ 463.38</a:t>
            </a:r>
            <a:endParaRPr lang="en-US" dirty="0"/>
          </a:p>
        </p:txBody>
      </p:sp>
      <p:sp>
        <p:nvSpPr>
          <p:cNvPr id="8" name="Content Placeholder 7"/>
          <p:cNvSpPr>
            <a:spLocks noGrp="1"/>
          </p:cNvSpPr>
          <p:nvPr>
            <p:ph idx="1"/>
          </p:nvPr>
        </p:nvSpPr>
        <p:spPr/>
        <p:txBody>
          <a:bodyPr>
            <a:normAutofit/>
          </a:bodyPr>
          <a:lstStyle/>
          <a:p>
            <a:pPr marL="0" indent="0">
              <a:buNone/>
            </a:pPr>
            <a:r>
              <a:rPr lang="en-US" sz="3200" dirty="0" smtClean="0"/>
              <a:t>IET must supports </a:t>
            </a:r>
            <a:r>
              <a:rPr lang="en-US" sz="3200" dirty="0"/>
              <a:t>educational and career advancement </a:t>
            </a:r>
            <a:r>
              <a:rPr lang="en-US" sz="3200" dirty="0" smtClean="0"/>
              <a:t>by:</a:t>
            </a:r>
          </a:p>
          <a:p>
            <a:pPr>
              <a:buFont typeface="Arial" panose="020B0604020202020204" pitchFamily="34" charset="0"/>
              <a:buChar char="•"/>
            </a:pPr>
            <a:r>
              <a:rPr lang="en-US" sz="3200" dirty="0" smtClean="0"/>
              <a:t> Using curriculum aligned </a:t>
            </a:r>
            <a:r>
              <a:rPr lang="en-US" sz="3200" dirty="0"/>
              <a:t>with the Texas AEL Content </a:t>
            </a:r>
            <a:r>
              <a:rPr lang="en-US" sz="3200" dirty="0" smtClean="0"/>
              <a:t>Standards </a:t>
            </a:r>
            <a:r>
              <a:rPr lang="en-US" sz="3200" dirty="0"/>
              <a:t>and </a:t>
            </a:r>
            <a:endParaRPr lang="en-US" sz="3200" dirty="0" smtClean="0"/>
          </a:p>
          <a:p>
            <a:pPr>
              <a:buFont typeface="Arial" panose="020B0604020202020204" pitchFamily="34" charset="0"/>
              <a:buChar char="•"/>
            </a:pPr>
            <a:r>
              <a:rPr lang="en-US" sz="3200" dirty="0" smtClean="0"/>
              <a:t> Being part </a:t>
            </a:r>
            <a:r>
              <a:rPr lang="en-US" sz="3200" dirty="0"/>
              <a:t>of a Career </a:t>
            </a:r>
            <a:r>
              <a:rPr lang="en-US" sz="3200" dirty="0" smtClean="0"/>
              <a:t>Pathway</a:t>
            </a:r>
          </a:p>
          <a:p>
            <a:pPr>
              <a:buFont typeface="Arial" panose="020B0604020202020204" pitchFamily="34" charset="0"/>
              <a:buChar char="•"/>
            </a:pPr>
            <a:endParaRPr lang="en-US" sz="3200" dirty="0"/>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37</a:t>
            </a:fld>
            <a:endParaRPr lang="en-US"/>
          </a:p>
        </p:txBody>
      </p:sp>
    </p:spTree>
    <p:extLst>
      <p:ext uri="{BB962C8B-B14F-4D97-AF65-F5344CB8AC3E}">
        <p14:creationId xmlns:p14="http://schemas.microsoft.com/office/powerpoint/2010/main" val="226509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Customers for IET</a:t>
            </a:r>
            <a:endParaRPr lang="en-US" dirty="0"/>
          </a:p>
        </p:txBody>
      </p:sp>
      <p:sp>
        <p:nvSpPr>
          <p:cNvPr id="8" name="Text Placeholder 7"/>
          <p:cNvSpPr>
            <a:spLocks noGrp="1"/>
          </p:cNvSpPr>
          <p:nvPr>
            <p:ph type="body" sz="half" idx="2"/>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38</a:t>
            </a:fld>
            <a:endParaRPr lang="en-US"/>
          </a:p>
        </p:txBody>
      </p:sp>
      <p:pic>
        <p:nvPicPr>
          <p:cNvPr id="13" name="Picture Placeholder 12" title="picture of three adult students"/>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5255" b="15255"/>
          <a:stretch>
            <a:fillRect/>
          </a:stretch>
        </p:blipFill>
        <p:spPr/>
      </p:pic>
    </p:spTree>
    <p:extLst>
      <p:ext uri="{BB962C8B-B14F-4D97-AF65-F5344CB8AC3E}">
        <p14:creationId xmlns:p14="http://schemas.microsoft.com/office/powerpoint/2010/main" val="33642554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Customers that “fit” IET</a:t>
            </a:r>
            <a:endParaRPr lang="en-US" dirty="0"/>
          </a:p>
        </p:txBody>
      </p:sp>
      <p:sp>
        <p:nvSpPr>
          <p:cNvPr id="3" name="Content Placeholder 2"/>
          <p:cNvSpPr>
            <a:spLocks noGrp="1"/>
          </p:cNvSpPr>
          <p:nvPr>
            <p:ph idx="1"/>
          </p:nvPr>
        </p:nvSpPr>
        <p:spPr>
          <a:xfrm>
            <a:off x="768096" y="1981200"/>
            <a:ext cx="7290055" cy="4328160"/>
          </a:xfrm>
        </p:spPr>
        <p:txBody>
          <a:bodyPr>
            <a:noAutofit/>
          </a:bodyPr>
          <a:lstStyle/>
          <a:p>
            <a:pPr lvl="0">
              <a:buFont typeface="Arial" panose="020B0604020202020204" pitchFamily="34" charset="0"/>
              <a:buChar char="•"/>
            </a:pPr>
            <a:r>
              <a:rPr lang="en-US" sz="2400" dirty="0" smtClean="0"/>
              <a:t> Available and eager for work</a:t>
            </a:r>
            <a:endParaRPr lang="en-US" sz="2400" dirty="0"/>
          </a:p>
          <a:p>
            <a:pPr lvl="0">
              <a:buFont typeface="Arial" panose="020B0604020202020204" pitchFamily="34" charset="0"/>
              <a:buChar char="•"/>
            </a:pPr>
            <a:r>
              <a:rPr lang="en-US" sz="2400" dirty="0" smtClean="0"/>
              <a:t> Intrinsically motivated (higher </a:t>
            </a:r>
            <a:r>
              <a:rPr lang="en-US" sz="2400" dirty="0"/>
              <a:t>wages/more satisfying work)</a:t>
            </a:r>
          </a:p>
          <a:p>
            <a:pPr lvl="0">
              <a:buFont typeface="Arial" panose="020B0604020202020204" pitchFamily="34" charset="0"/>
              <a:buChar char="•"/>
            </a:pPr>
            <a:r>
              <a:rPr lang="en-US" sz="2400" dirty="0" smtClean="0"/>
              <a:t> Desires and is driven for the demands of accelerated</a:t>
            </a:r>
            <a:r>
              <a:rPr lang="en-US" sz="2400" dirty="0"/>
              <a:t>, short-term training</a:t>
            </a:r>
          </a:p>
          <a:p>
            <a:pPr lvl="0">
              <a:buFont typeface="Arial" panose="020B0604020202020204" pitchFamily="34" charset="0"/>
              <a:buChar char="•"/>
            </a:pPr>
            <a:r>
              <a:rPr lang="en-US" sz="2400" dirty="0" smtClean="0"/>
              <a:t> Has most external constraints (childcare/ work schedules/ transportation) relatively situated to participate in demanding program</a:t>
            </a:r>
          </a:p>
          <a:p>
            <a:pPr lvl="0">
              <a:buFont typeface="Arial" panose="020B0604020202020204" pitchFamily="34" charset="0"/>
              <a:buChar char="•"/>
            </a:pPr>
            <a:r>
              <a:rPr lang="en-US" sz="2400" dirty="0" smtClean="0"/>
              <a:t> May need some support services </a:t>
            </a:r>
          </a:p>
          <a:p>
            <a:pPr lvl="0">
              <a:buFont typeface="Arial" panose="020B0604020202020204" pitchFamily="34" charset="0"/>
              <a:buChar char="•"/>
            </a:pPr>
            <a:r>
              <a:rPr lang="en-US" sz="2400" dirty="0" smtClean="0"/>
              <a:t> Will </a:t>
            </a:r>
            <a:r>
              <a:rPr lang="en-US" sz="2400" dirty="0"/>
              <a:t>benefit from defined course sequences </a:t>
            </a:r>
            <a:r>
              <a:rPr lang="en-US" sz="2400" dirty="0" smtClean="0"/>
              <a:t>and career navigator services </a:t>
            </a:r>
            <a:endParaRPr lang="en-US" sz="2400" dirty="0"/>
          </a:p>
        </p:txBody>
      </p:sp>
      <p:sp>
        <p:nvSpPr>
          <p:cNvPr id="4" name="Footer Placeholder 3"/>
          <p:cNvSpPr>
            <a:spLocks noGrp="1"/>
          </p:cNvSpPr>
          <p:nvPr>
            <p:ph type="ftr" sz="quarter" idx="11"/>
          </p:nvPr>
        </p:nvSpPr>
        <p:spPr/>
        <p:txBody>
          <a:bodyPr/>
          <a:lstStyle/>
          <a:p>
            <a:r>
              <a:rPr lang="en-US" sz="1200" smtClean="0"/>
              <a:t>WIOA Regional Meetings 2016 </a:t>
            </a:r>
            <a:endParaRPr lang="en-US" sz="1200"/>
          </a:p>
        </p:txBody>
      </p:sp>
      <p:sp>
        <p:nvSpPr>
          <p:cNvPr id="5" name="Slide Number Placeholder 4"/>
          <p:cNvSpPr>
            <a:spLocks noGrp="1"/>
          </p:cNvSpPr>
          <p:nvPr>
            <p:ph type="sldNum" sz="quarter" idx="12"/>
          </p:nvPr>
        </p:nvSpPr>
        <p:spPr/>
        <p:txBody>
          <a:bodyPr/>
          <a:lstStyle/>
          <a:p>
            <a:fld id="{4A431BFB-B653-4F36-A450-A2DDA07B1717}" type="slidenum">
              <a:rPr lang="en-US" sz="1200" smtClean="0"/>
              <a:t>39</a:t>
            </a:fld>
            <a:endParaRPr lang="en-US" sz="1200"/>
          </a:p>
        </p:txBody>
      </p:sp>
    </p:spTree>
    <p:extLst>
      <p:ext uri="{BB962C8B-B14F-4D97-AF65-F5344CB8AC3E}">
        <p14:creationId xmlns:p14="http://schemas.microsoft.com/office/powerpoint/2010/main" val="2269635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36"/>
          <p:cNvSpPr>
            <a:spLocks noGrp="1"/>
          </p:cNvSpPr>
          <p:nvPr>
            <p:ph type="title"/>
          </p:nvPr>
        </p:nvSpPr>
        <p:spPr>
          <a:xfrm>
            <a:off x="768096" y="0"/>
            <a:ext cx="7290054" cy="1499616"/>
          </a:xfrm>
        </p:spPr>
        <p:txBody>
          <a:bodyPr/>
          <a:lstStyle/>
          <a:p>
            <a:pPr algn="ctr"/>
            <a:r>
              <a:rPr lang="en-US" dirty="0" smtClean="0"/>
              <a:t>Career Paths of our Customers </a:t>
            </a:r>
            <a:endParaRPr lang="en-US" dirty="0"/>
          </a:p>
        </p:txBody>
      </p:sp>
      <p:grpSp>
        <p:nvGrpSpPr>
          <p:cNvPr id="2" name="Group 1" descr="Image showing the expected educational route for students from Elementary, middle school, high school, and community college and university including the type of career focused education within these areas of education.  &#10;"/>
          <p:cNvGrpSpPr/>
          <p:nvPr/>
        </p:nvGrpSpPr>
        <p:grpSpPr>
          <a:xfrm>
            <a:off x="304800" y="1219200"/>
            <a:ext cx="8534400" cy="3505200"/>
            <a:chOff x="304800" y="1219200"/>
            <a:chExt cx="8534400" cy="3505200"/>
          </a:xfrm>
        </p:grpSpPr>
        <p:sp>
          <p:nvSpPr>
            <p:cNvPr id="8" name="Right Arrow 7"/>
            <p:cNvSpPr/>
            <p:nvPr/>
          </p:nvSpPr>
          <p:spPr>
            <a:xfrm>
              <a:off x="457200" y="2645056"/>
              <a:ext cx="838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p:cNvSpPr/>
            <p:nvPr/>
          </p:nvSpPr>
          <p:spPr>
            <a:xfrm>
              <a:off x="47244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62200" y="1867014"/>
              <a:ext cx="0" cy="27811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660358"/>
              <a:ext cx="1676400" cy="646331"/>
            </a:xfrm>
            <a:prstGeom prst="rect">
              <a:avLst/>
            </a:prstGeom>
            <a:noFill/>
          </p:spPr>
          <p:txBody>
            <a:bodyPr wrap="square" rtlCol="0">
              <a:spAutoFit/>
            </a:bodyPr>
            <a:lstStyle/>
            <a:p>
              <a:r>
                <a:rPr lang="en-US" dirty="0" smtClean="0"/>
                <a:t>Elementary / </a:t>
              </a:r>
              <a:br>
                <a:rPr lang="en-US" dirty="0" smtClean="0"/>
              </a:br>
              <a:r>
                <a:rPr lang="en-US" dirty="0" smtClean="0"/>
                <a:t>Middle School</a:t>
              </a:r>
              <a:endParaRPr lang="en-US" dirty="0"/>
            </a:p>
          </p:txBody>
        </p:sp>
        <p:cxnSp>
          <p:nvCxnSpPr>
            <p:cNvPr id="18" name="Straight Connector 17"/>
            <p:cNvCxnSpPr/>
            <p:nvPr/>
          </p:nvCxnSpPr>
          <p:spPr>
            <a:xfrm>
              <a:off x="4876800" y="1860363"/>
              <a:ext cx="44637" cy="2864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1639669"/>
              <a:ext cx="2400300" cy="646331"/>
            </a:xfrm>
            <a:prstGeom prst="rect">
              <a:avLst/>
            </a:prstGeom>
            <a:noFill/>
          </p:spPr>
          <p:txBody>
            <a:bodyPr wrap="square" rtlCol="0">
              <a:spAutoFit/>
            </a:bodyPr>
            <a:lstStyle/>
            <a:p>
              <a:r>
                <a:rPr lang="en-US" dirty="0" smtClean="0"/>
                <a:t>Community</a:t>
              </a:r>
              <a:br>
                <a:rPr lang="en-US" dirty="0" smtClean="0"/>
              </a:br>
              <a:r>
                <a:rPr lang="en-US" dirty="0" smtClean="0"/>
                <a:t>College/ University</a:t>
              </a:r>
              <a:endParaRPr lang="en-US" dirty="0"/>
            </a:p>
          </p:txBody>
        </p:sp>
        <p:sp>
          <p:nvSpPr>
            <p:cNvPr id="28" name="TextBox 27"/>
            <p:cNvSpPr txBox="1"/>
            <p:nvPr/>
          </p:nvSpPr>
          <p:spPr>
            <a:xfrm>
              <a:off x="304800" y="1219200"/>
              <a:ext cx="2362200" cy="400110"/>
            </a:xfrm>
            <a:prstGeom prst="rect">
              <a:avLst/>
            </a:prstGeom>
            <a:noFill/>
          </p:spPr>
          <p:txBody>
            <a:bodyPr wrap="square" rtlCol="0">
              <a:spAutoFit/>
            </a:bodyPr>
            <a:lstStyle/>
            <a:p>
              <a:r>
                <a:rPr lang="en-US" sz="2000" b="1" dirty="0" smtClean="0"/>
                <a:t>EXPECTED ROUTE</a:t>
              </a:r>
              <a:endParaRPr lang="en-US" sz="2000" b="1" dirty="0"/>
            </a:p>
          </p:txBody>
        </p:sp>
        <p:sp>
          <p:nvSpPr>
            <p:cNvPr id="35" name="TextBox 34"/>
            <p:cNvSpPr txBox="1"/>
            <p:nvPr/>
          </p:nvSpPr>
          <p:spPr>
            <a:xfrm>
              <a:off x="2688055" y="1798857"/>
              <a:ext cx="1257300" cy="369332"/>
            </a:xfrm>
            <a:prstGeom prst="rect">
              <a:avLst/>
            </a:prstGeom>
            <a:noFill/>
          </p:spPr>
          <p:txBody>
            <a:bodyPr wrap="square" rtlCol="0">
              <a:spAutoFit/>
            </a:bodyPr>
            <a:lstStyle/>
            <a:p>
              <a:r>
                <a:rPr lang="en-US" dirty="0" smtClean="0"/>
                <a:t>High School</a:t>
              </a:r>
              <a:endParaRPr lang="en-US" dirty="0"/>
            </a:p>
          </p:txBody>
        </p:sp>
        <p:sp>
          <p:nvSpPr>
            <p:cNvPr id="44" name="Rounded Rectangle 43"/>
            <p:cNvSpPr/>
            <p:nvPr/>
          </p:nvSpPr>
          <p:spPr>
            <a:xfrm>
              <a:off x="2895600" y="2438400"/>
              <a:ext cx="1636295" cy="762000"/>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Endorsements </a:t>
              </a:r>
            </a:p>
            <a:p>
              <a:pPr marL="171450" indent="-171450">
                <a:buFont typeface="Arial" panose="020B0604020202020204" pitchFamily="34" charset="0"/>
                <a:buChar char="•"/>
              </a:pPr>
              <a:r>
                <a:rPr lang="en-US" sz="1200" dirty="0" smtClean="0">
                  <a:solidFill>
                    <a:schemeClr val="tx1"/>
                  </a:solidFill>
                </a:rPr>
                <a:t>Dual Credit </a:t>
              </a:r>
            </a:p>
            <a:p>
              <a:pPr marL="171450" indent="-171450">
                <a:buFont typeface="Arial" panose="020B0604020202020204" pitchFamily="34" charset="0"/>
                <a:buChar char="•"/>
              </a:pPr>
              <a:r>
                <a:rPr lang="en-US" sz="1200" dirty="0" smtClean="0">
                  <a:solidFill>
                    <a:schemeClr val="tx1"/>
                  </a:solidFill>
                </a:rPr>
                <a:t>Career Academies</a:t>
              </a:r>
              <a:endParaRPr lang="en-US" sz="1200" dirty="0">
                <a:solidFill>
                  <a:schemeClr val="tx1"/>
                </a:solidFill>
              </a:endParaRPr>
            </a:p>
          </p:txBody>
        </p:sp>
        <p:sp>
          <p:nvSpPr>
            <p:cNvPr id="45" name="Rounded Rectangle 44"/>
            <p:cNvSpPr/>
            <p:nvPr/>
          </p:nvSpPr>
          <p:spPr>
            <a:xfrm>
              <a:off x="5181600" y="2362200"/>
              <a:ext cx="2933700" cy="958288"/>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Institutes</a:t>
              </a:r>
            </a:p>
            <a:p>
              <a:pPr marL="171450" indent="-171450">
                <a:buFont typeface="Arial" panose="020B0604020202020204" pitchFamily="34" charset="0"/>
                <a:buChar char="•"/>
              </a:pPr>
              <a:r>
                <a:rPr lang="en-US" sz="1200" dirty="0" smtClean="0">
                  <a:solidFill>
                    <a:schemeClr val="tx1"/>
                  </a:solidFill>
                </a:rPr>
                <a:t>Degree plans</a:t>
              </a:r>
            </a:p>
            <a:p>
              <a:pPr marL="171450" indent="-171450">
                <a:buFont typeface="Arial" panose="020B0604020202020204" pitchFamily="34" charset="0"/>
                <a:buChar char="•"/>
              </a:pPr>
              <a:r>
                <a:rPr lang="en-US" sz="1200" dirty="0" smtClean="0">
                  <a:solidFill>
                    <a:schemeClr val="tx1"/>
                  </a:solidFill>
                </a:rPr>
                <a:t>Articulated / stackable credentials</a:t>
              </a:r>
              <a:endParaRPr lang="en-US" sz="1200" dirty="0">
                <a:solidFill>
                  <a:schemeClr val="tx1"/>
                </a:solidFill>
              </a:endParaRPr>
            </a:p>
          </p:txBody>
        </p:sp>
      </p:grpSp>
    </p:spTree>
    <p:extLst>
      <p:ext uri="{BB962C8B-B14F-4D97-AF65-F5344CB8AC3E}">
        <p14:creationId xmlns:p14="http://schemas.microsoft.com/office/powerpoint/2010/main" val="226680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IET </a:t>
            </a:r>
            <a:br>
              <a:rPr lang="en-US" dirty="0" smtClean="0"/>
            </a:br>
            <a:r>
              <a:rPr lang="en-US" dirty="0" smtClean="0"/>
              <a:t>for English language learners  </a:t>
            </a:r>
            <a:endParaRPr lang="en-US" dirty="0"/>
          </a:p>
        </p:txBody>
      </p:sp>
      <p:pic>
        <p:nvPicPr>
          <p:cNvPr id="9" name="Picture Placeholder 8" descr="picture of two students in a nursing classes moving a muring mannequin" title="picture of two students"/>
          <p:cNvPicPr>
            <a:picLocks noGrp="1" noChangeAspect="1"/>
          </p:cNvPicPr>
          <p:nvPr>
            <p:ph type="pic" idx="1"/>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2512" b="12512"/>
          <a:stretch>
            <a:fillRect/>
          </a:stretch>
        </p:blipFill>
        <p:spPr/>
      </p:pic>
      <p:sp>
        <p:nvSpPr>
          <p:cNvPr id="7" name="Subtitle 6"/>
          <p:cNvSpPr>
            <a:spLocks noGrp="1"/>
          </p:cNvSpPr>
          <p:nvPr>
            <p:ph type="body" sz="half" idx="2"/>
          </p:nvPr>
        </p:nvSpPr>
        <p:spPr/>
        <p:txBody>
          <a:bodyPr/>
          <a:lstStyle/>
          <a:p>
            <a:r>
              <a:rPr lang="en-US" sz="2000" dirty="0" smtClean="0"/>
              <a:t>Integrated EL Civics </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40</a:t>
            </a:fld>
            <a:endParaRPr lang="en-US"/>
          </a:p>
        </p:txBody>
      </p:sp>
    </p:spTree>
    <p:extLst>
      <p:ext uri="{BB962C8B-B14F-4D97-AF65-F5344CB8AC3E}">
        <p14:creationId xmlns:p14="http://schemas.microsoft.com/office/powerpoint/2010/main" val="24650851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EL Civics</a:t>
            </a:r>
            <a:endParaRPr lang="en-US" dirty="0"/>
          </a:p>
        </p:txBody>
      </p:sp>
      <p:graphicFrame>
        <p:nvGraphicFramePr>
          <p:cNvPr id="4" name="Content Placeholder 3" descr="Image showing relationship between integrated EL Civics statute, regulations and rules"/>
          <p:cNvGraphicFramePr>
            <a:graphicFrameLocks noGrp="1"/>
          </p:cNvGraphicFramePr>
          <p:nvPr>
            <p:ph idx="1"/>
            <p:extLst>
              <p:ext uri="{D42A27DB-BD31-4B8C-83A1-F6EECF244321}">
                <p14:modId xmlns:p14="http://schemas.microsoft.com/office/powerpoint/2010/main" val="150288887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41</a:t>
            </a:fld>
            <a:endParaRPr lang="en-US"/>
          </a:p>
        </p:txBody>
      </p:sp>
    </p:spTree>
    <p:extLst>
      <p:ext uri="{BB962C8B-B14F-4D97-AF65-F5344CB8AC3E}">
        <p14:creationId xmlns:p14="http://schemas.microsoft.com/office/powerpoint/2010/main" val="35855730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WIOA Title II §243</a:t>
            </a:r>
            <a:r>
              <a:rPr lang="en-US" dirty="0"/>
              <a:t/>
            </a:r>
            <a:br>
              <a:rPr lang="en-US" dirty="0"/>
            </a:br>
            <a:r>
              <a:rPr lang="en-US" sz="2800" dirty="0"/>
              <a:t>Integrated English Literacy </a:t>
            </a:r>
            <a:r>
              <a:rPr lang="en-US" sz="2800" dirty="0" smtClean="0"/>
              <a:t>and Civics </a:t>
            </a:r>
            <a:r>
              <a:rPr lang="en-US" sz="2800" dirty="0"/>
              <a:t>Education </a:t>
            </a:r>
          </a:p>
        </p:txBody>
      </p:sp>
      <p:sp>
        <p:nvSpPr>
          <p:cNvPr id="3" name="Content Placeholder 2"/>
          <p:cNvSpPr>
            <a:spLocks noGrp="1"/>
          </p:cNvSpPr>
          <p:nvPr>
            <p:ph idx="1"/>
          </p:nvPr>
        </p:nvSpPr>
        <p:spPr/>
        <p:txBody>
          <a:bodyPr>
            <a:noAutofit/>
          </a:bodyPr>
          <a:lstStyle/>
          <a:p>
            <a:pPr marL="0" indent="0">
              <a:buNone/>
            </a:pPr>
            <a:r>
              <a:rPr lang="en-US" sz="2800" dirty="0" smtClean="0"/>
              <a:t>For English language learners, </a:t>
            </a:r>
            <a:r>
              <a:rPr lang="en-US" sz="2800" dirty="0"/>
              <a:t>including professionals with </a:t>
            </a:r>
            <a:r>
              <a:rPr lang="en-US" sz="2800" dirty="0" smtClean="0"/>
              <a:t>degrees and </a:t>
            </a:r>
            <a:r>
              <a:rPr lang="en-US" sz="2800" dirty="0"/>
              <a:t>credentials in their native </a:t>
            </a:r>
            <a:r>
              <a:rPr lang="en-US" sz="2800" dirty="0" smtClean="0"/>
              <a:t>countries</a:t>
            </a:r>
            <a:br>
              <a:rPr lang="en-US" sz="2800" dirty="0" smtClean="0"/>
            </a:br>
            <a:endParaRPr lang="en-US" sz="2800" dirty="0" smtClean="0"/>
          </a:p>
          <a:p>
            <a:pPr>
              <a:buFont typeface="Arial" panose="020B0604020202020204" pitchFamily="34" charset="0"/>
              <a:buChar char="•"/>
            </a:pPr>
            <a:r>
              <a:rPr lang="en-US" sz="2800" dirty="0"/>
              <a:t> </a:t>
            </a:r>
            <a:r>
              <a:rPr lang="en-US" sz="2800" dirty="0" smtClean="0"/>
              <a:t>Services </a:t>
            </a:r>
            <a:r>
              <a:rPr lang="en-US" sz="2800" dirty="0"/>
              <a:t>shall </a:t>
            </a:r>
            <a:r>
              <a:rPr lang="en-US" sz="2800" dirty="0" smtClean="0"/>
              <a:t>include: </a:t>
            </a:r>
          </a:p>
          <a:p>
            <a:pPr marL="457200" indent="-457200">
              <a:buFont typeface="+mj-lt"/>
              <a:buAutoNum type="arabicParenR"/>
            </a:pPr>
            <a:r>
              <a:rPr lang="en-US" sz="2800" dirty="0"/>
              <a:t>I</a:t>
            </a:r>
            <a:r>
              <a:rPr lang="en-US" sz="2800" dirty="0" smtClean="0"/>
              <a:t>nstruction </a:t>
            </a:r>
            <a:r>
              <a:rPr lang="en-US" sz="2800" dirty="0"/>
              <a:t>in literacy </a:t>
            </a:r>
            <a:r>
              <a:rPr lang="en-US" sz="2800" dirty="0" smtClean="0"/>
              <a:t>and ESL</a:t>
            </a:r>
          </a:p>
          <a:p>
            <a:pPr marL="457200" indent="-457200">
              <a:buFont typeface="+mj-lt"/>
              <a:buAutoNum type="arabicParenR"/>
            </a:pPr>
            <a:r>
              <a:rPr lang="en-US" sz="2800" dirty="0" smtClean="0"/>
              <a:t>Instruction </a:t>
            </a:r>
            <a:r>
              <a:rPr lang="en-US" sz="2800" dirty="0"/>
              <a:t>on the rights </a:t>
            </a:r>
            <a:r>
              <a:rPr lang="en-US" sz="2800" dirty="0" smtClean="0"/>
              <a:t>and responsibilities </a:t>
            </a:r>
            <a:r>
              <a:rPr lang="en-US" sz="2800" dirty="0"/>
              <a:t>of citizenship and civic </a:t>
            </a:r>
            <a:r>
              <a:rPr lang="en-US" sz="2800" dirty="0" smtClean="0"/>
              <a:t>participation</a:t>
            </a:r>
          </a:p>
          <a:p>
            <a:pPr marL="457200" indent="-457200">
              <a:buFont typeface="+mj-lt"/>
              <a:buAutoNum type="arabicParenR"/>
            </a:pPr>
            <a:r>
              <a:rPr lang="en-US" sz="2800" dirty="0" smtClean="0"/>
              <a:t>Be provided in </a:t>
            </a:r>
            <a:r>
              <a:rPr lang="en-US" sz="2800" dirty="0"/>
              <a:t>combination with </a:t>
            </a:r>
            <a:r>
              <a:rPr lang="en-US" sz="2800" dirty="0" smtClean="0"/>
              <a:t>IET</a:t>
            </a:r>
            <a:endParaRPr lang="en-US" sz="2800" dirty="0"/>
          </a:p>
          <a:p>
            <a:endParaRPr lang="en-US" sz="2800"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42</a:t>
            </a:fld>
            <a:endParaRPr lang="en-US"/>
          </a:p>
        </p:txBody>
      </p:sp>
    </p:spTree>
    <p:extLst>
      <p:ext uri="{BB962C8B-B14F-4D97-AF65-F5344CB8AC3E}">
        <p14:creationId xmlns:p14="http://schemas.microsoft.com/office/powerpoint/2010/main" val="694766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WIOA Title II §243 </a:t>
            </a:r>
            <a:r>
              <a:rPr lang="en-US" dirty="0">
                <a:solidFill>
                  <a:schemeClr val="bg1"/>
                </a:solidFill>
              </a:rPr>
              <a:t>Slide </a:t>
            </a:r>
            <a:r>
              <a:rPr lang="en-US" dirty="0" smtClean="0">
                <a:solidFill>
                  <a:schemeClr val="bg1"/>
                </a:solidFill>
              </a:rPr>
              <a:t>2</a:t>
            </a:r>
            <a:r>
              <a:rPr lang="en-US" dirty="0"/>
              <a:t/>
            </a:r>
            <a:br>
              <a:rPr lang="en-US" dirty="0"/>
            </a:br>
            <a:r>
              <a:rPr lang="en-US" sz="2800" dirty="0"/>
              <a:t>Integrated English Literacy </a:t>
            </a:r>
            <a:r>
              <a:rPr lang="en-US" sz="2800" dirty="0" smtClean="0"/>
              <a:t>and Civics </a:t>
            </a:r>
            <a:r>
              <a:rPr lang="en-US" sz="2800" dirty="0"/>
              <a:t>Education </a:t>
            </a:r>
          </a:p>
        </p:txBody>
      </p:sp>
      <p:sp>
        <p:nvSpPr>
          <p:cNvPr id="3" name="Content Placeholder 2"/>
          <p:cNvSpPr>
            <a:spLocks noGrp="1"/>
          </p:cNvSpPr>
          <p:nvPr>
            <p:ph idx="1"/>
          </p:nvPr>
        </p:nvSpPr>
        <p:spPr/>
        <p:txBody>
          <a:bodyPr>
            <a:normAutofit lnSpcReduction="10000"/>
          </a:bodyPr>
          <a:lstStyle/>
          <a:p>
            <a:r>
              <a:rPr lang="en-US" sz="2800" dirty="0" smtClean="0"/>
              <a:t>Must be designed </a:t>
            </a:r>
            <a:r>
              <a:rPr lang="en-US" sz="2800" dirty="0"/>
              <a:t>to:</a:t>
            </a:r>
          </a:p>
          <a:p>
            <a:pPr marL="457200" indent="-457200">
              <a:buFont typeface="+mj-lt"/>
              <a:buAutoNum type="arabicParenR"/>
            </a:pPr>
            <a:r>
              <a:rPr lang="en-US" sz="2800" u="sng" dirty="0" smtClean="0"/>
              <a:t>Prepare and </a:t>
            </a:r>
            <a:r>
              <a:rPr lang="en-US" sz="2800" u="sng" dirty="0"/>
              <a:t>place </a:t>
            </a:r>
            <a:r>
              <a:rPr lang="en-US" sz="2800" u="sng" dirty="0" smtClean="0"/>
              <a:t>participants for unsubsidized </a:t>
            </a:r>
            <a:r>
              <a:rPr lang="en-US" sz="2800" u="sng" dirty="0"/>
              <a:t>employment </a:t>
            </a:r>
            <a:r>
              <a:rPr lang="en-US" sz="2800" dirty="0"/>
              <a:t>in </a:t>
            </a:r>
            <a:r>
              <a:rPr lang="en-US" sz="2800" dirty="0" smtClean="0"/>
              <a:t>in-demand</a:t>
            </a:r>
            <a:r>
              <a:rPr lang="en-US" sz="2800" dirty="0"/>
              <a:t> </a:t>
            </a:r>
            <a:r>
              <a:rPr lang="en-US" sz="2800" dirty="0" smtClean="0"/>
              <a:t>industries </a:t>
            </a:r>
            <a:r>
              <a:rPr lang="en-US" sz="2800" dirty="0"/>
              <a:t>and occupations that lead to economic </a:t>
            </a:r>
            <a:r>
              <a:rPr lang="en-US" sz="2800" dirty="0" smtClean="0"/>
              <a:t>self-sufficiency</a:t>
            </a:r>
          </a:p>
          <a:p>
            <a:pPr marL="0" indent="0">
              <a:buNone/>
            </a:pPr>
            <a:endParaRPr lang="en-US" sz="2800" dirty="0" smtClean="0"/>
          </a:p>
          <a:p>
            <a:pPr marL="457200" indent="-457200">
              <a:buFont typeface="+mj-lt"/>
              <a:buAutoNum type="arabicParenR"/>
            </a:pPr>
            <a:r>
              <a:rPr lang="en-US" sz="2800" u="sng" dirty="0"/>
              <a:t>I</a:t>
            </a:r>
            <a:r>
              <a:rPr lang="en-US" sz="2800" u="sng" dirty="0" smtClean="0"/>
              <a:t>ntegrate </a:t>
            </a:r>
            <a:r>
              <a:rPr lang="en-US" sz="2800" u="sng" dirty="0"/>
              <a:t>with the local workforce </a:t>
            </a:r>
            <a:r>
              <a:rPr lang="en-US" sz="2800" u="sng" dirty="0" smtClean="0"/>
              <a:t>system </a:t>
            </a:r>
            <a:r>
              <a:rPr lang="en-US" sz="2800" dirty="0" smtClean="0"/>
              <a:t>and </a:t>
            </a:r>
            <a:r>
              <a:rPr lang="en-US" sz="2800" dirty="0"/>
              <a:t>its functions to carry out the activities of the </a:t>
            </a:r>
            <a:r>
              <a:rPr lang="en-US" sz="2800" dirty="0" smtClean="0"/>
              <a:t>program</a:t>
            </a:r>
            <a:endParaRPr lang="en-US" sz="2800"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43</a:t>
            </a:fld>
            <a:endParaRPr lang="en-US"/>
          </a:p>
        </p:txBody>
      </p:sp>
    </p:spTree>
    <p:extLst>
      <p:ext uri="{BB962C8B-B14F-4D97-AF65-F5344CB8AC3E}">
        <p14:creationId xmlns:p14="http://schemas.microsoft.com/office/powerpoint/2010/main" val="3843683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Conclusion and Resources</a:t>
            </a:r>
            <a:endParaRPr lang="en-US" dirty="0"/>
          </a:p>
        </p:txBody>
      </p:sp>
      <p:sp>
        <p:nvSpPr>
          <p:cNvPr id="7" name="Subtitle 6"/>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44</a:t>
            </a:fld>
            <a:endParaRPr lang="en-US"/>
          </a:p>
        </p:txBody>
      </p:sp>
    </p:spTree>
    <p:extLst>
      <p:ext uri="{BB962C8B-B14F-4D97-AF65-F5344CB8AC3E}">
        <p14:creationId xmlns:p14="http://schemas.microsoft.com/office/powerpoint/2010/main" val="16351642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What It Takes</a:t>
            </a:r>
            <a:endParaRPr lang="en-US" dirty="0">
              <a:ln/>
              <a:gradFill flip="none">
                <a:gsLst>
                  <a:gs pos="0">
                    <a:schemeClr val="accent6">
                      <a:tint val="70000"/>
                      <a:shade val="100000"/>
                      <a:hueMod val="100000"/>
                      <a:satMod val="195000"/>
                    </a:schemeClr>
                  </a:gs>
                  <a:gs pos="46000">
                    <a:schemeClr val="accent6">
                      <a:tint val="70000"/>
                      <a:shade val="100000"/>
                      <a:hueMod val="100000"/>
                      <a:satMod val="195000"/>
                    </a:schemeClr>
                  </a:gs>
                  <a:gs pos="100000">
                    <a:schemeClr val="accent6">
                      <a:tint val="100000"/>
                      <a:shade val="60000"/>
                      <a:hueMod val="100000"/>
                      <a:satMod val="195000"/>
                    </a:schemeClr>
                  </a:gs>
                </a:gsLst>
                <a:lin ang="5400000"/>
              </a:gradFill>
            </a:endParaRPr>
          </a:p>
        </p:txBody>
      </p:sp>
      <p:sp>
        <p:nvSpPr>
          <p:cNvPr id="3" name="Rectangle 2"/>
          <p:cNvSpPr>
            <a:spLocks noGrp="1"/>
          </p:cNvSpPr>
          <p:nvPr>
            <p:ph sz="quarter" idx="1"/>
          </p:nvPr>
        </p:nvSpPr>
        <p:spPr>
          <a:xfrm>
            <a:off x="457200" y="1219200"/>
            <a:ext cx="4800600" cy="4937760"/>
          </a:xfrm>
        </p:spPr>
        <p:txBody>
          <a:bodyPr>
            <a:normAutofit lnSpcReduction="10000"/>
          </a:bodyPr>
          <a:lstStyle/>
          <a:p>
            <a:pPr marL="0" indent="0">
              <a:buNone/>
            </a:pPr>
            <a:endParaRPr lang="en-US" sz="2400" b="1" dirty="0"/>
          </a:p>
          <a:p>
            <a:pPr>
              <a:buFont typeface="Arial" panose="020B0604020202020204" pitchFamily="34" charset="0"/>
              <a:buChar char="•"/>
            </a:pPr>
            <a:r>
              <a:rPr lang="en-US" sz="2400" b="1" dirty="0" smtClean="0"/>
              <a:t> </a:t>
            </a:r>
            <a:r>
              <a:rPr lang="en-US" sz="2800" dirty="0"/>
              <a:t>Customers ready for rigor and work </a:t>
            </a:r>
            <a:endParaRPr lang="en-US" sz="2800" dirty="0" smtClean="0"/>
          </a:p>
          <a:p>
            <a:pPr>
              <a:buFont typeface="Arial" panose="020B0604020202020204" pitchFamily="34" charset="0"/>
              <a:buChar char="•"/>
            </a:pPr>
            <a:r>
              <a:rPr lang="en-US" sz="2800" dirty="0"/>
              <a:t> Partnership </a:t>
            </a:r>
            <a:r>
              <a:rPr lang="en-US" sz="2800" dirty="0" smtClean="0"/>
              <a:t>building &amp; high-level engagement </a:t>
            </a:r>
          </a:p>
          <a:p>
            <a:pPr>
              <a:buFont typeface="Arial" panose="020B0604020202020204" pitchFamily="34" charset="0"/>
              <a:buChar char="•"/>
            </a:pPr>
            <a:r>
              <a:rPr lang="en-US" sz="2800" dirty="0"/>
              <a:t> </a:t>
            </a:r>
            <a:r>
              <a:rPr lang="en-US" sz="2800" dirty="0" smtClean="0"/>
              <a:t>Deliberate collaboration</a:t>
            </a:r>
            <a:endParaRPr lang="en-US" sz="2800" dirty="0"/>
          </a:p>
          <a:p>
            <a:pPr>
              <a:buFont typeface="Arial" panose="020B0604020202020204" pitchFamily="34" charset="0"/>
              <a:buChar char="•"/>
            </a:pPr>
            <a:r>
              <a:rPr lang="en-US" sz="2800" dirty="0"/>
              <a:t> </a:t>
            </a:r>
            <a:r>
              <a:rPr lang="en-US" sz="2800" dirty="0" smtClean="0"/>
              <a:t>Cross-training of stakeholders</a:t>
            </a:r>
          </a:p>
          <a:p>
            <a:pPr>
              <a:buFont typeface="Arial" panose="020B0604020202020204" pitchFamily="34" charset="0"/>
              <a:buChar char="•"/>
            </a:pPr>
            <a:r>
              <a:rPr lang="en-US" sz="2800" dirty="0" smtClean="0"/>
              <a:t> On-going professional development</a:t>
            </a:r>
          </a:p>
          <a:p>
            <a:pPr>
              <a:buFont typeface="Arial" panose="020B0604020202020204" pitchFamily="34" charset="0"/>
              <a:buChar char="•"/>
            </a:pPr>
            <a:r>
              <a:rPr lang="en-US" sz="2800" dirty="0" smtClean="0"/>
              <a:t> Commitment and resources to build it</a:t>
            </a: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7" name="Slide Number Placeholder 6"/>
          <p:cNvSpPr>
            <a:spLocks noGrp="1"/>
          </p:cNvSpPr>
          <p:nvPr>
            <p:ph type="sldNum" sz="quarter" idx="12"/>
          </p:nvPr>
        </p:nvSpPr>
        <p:spPr/>
        <p:txBody>
          <a:bodyPr/>
          <a:lstStyle/>
          <a:p>
            <a:fld id="{4A431BFB-B653-4F36-A450-A2DDA07B1717}" type="slidenum">
              <a:rPr lang="en-US" smtClean="0"/>
              <a:t>45</a:t>
            </a:fld>
            <a:endParaRPr lang="en-US"/>
          </a:p>
        </p:txBody>
      </p:sp>
      <p:pic>
        <p:nvPicPr>
          <p:cNvPr id="9" name="Content Placeholder 8" descr="Picture of three students installing electrical wir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4850209" y="1779191"/>
            <a:ext cx="3336925" cy="2674143"/>
          </a:xfrm>
          <a:prstGeom prst="rect">
            <a:avLst/>
          </a:prstGeom>
          <a:ln>
            <a:noFill/>
          </a:ln>
          <a:effectLst>
            <a:outerShdw blurRad="190500" algn="tl" rotWithShape="0">
              <a:srgbClr val="000000">
                <a:alpha val="70000"/>
              </a:srgbClr>
            </a:outerShdw>
          </a:effectLst>
        </p:spPr>
      </p:pic>
      <p:pic>
        <p:nvPicPr>
          <p:cNvPr id="6" name="Picture 2" descr="Picture students on computers" title="Picture students"/>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934200" y="4343400"/>
            <a:ext cx="1915859" cy="120817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31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Funding Options</a:t>
            </a:r>
            <a:endParaRPr lang="en-US" dirty="0"/>
          </a:p>
        </p:txBody>
      </p:sp>
      <p:sp>
        <p:nvSpPr>
          <p:cNvPr id="8" name="Content Placeholder 7"/>
          <p:cNvSpPr>
            <a:spLocks noGrp="1"/>
          </p:cNvSpPr>
          <p:nvPr>
            <p:ph idx="1"/>
          </p:nvPr>
        </p:nvSpPr>
        <p:spPr/>
        <p:txBody>
          <a:bodyPr>
            <a:normAutofit lnSpcReduction="10000"/>
          </a:bodyPr>
          <a:lstStyle/>
          <a:p>
            <a:pPr marL="514350" indent="-514350">
              <a:buFont typeface="+mj-lt"/>
              <a:buAutoNum type="arabicParenR"/>
            </a:pPr>
            <a:r>
              <a:rPr lang="en-US" sz="2800" dirty="0" smtClean="0"/>
              <a:t>TWC’s Commissioners allocated a $1,800 cost per premium to support career pathways including IET and Integrated EL Civics</a:t>
            </a:r>
          </a:p>
          <a:p>
            <a:pPr marL="514350" indent="-514350">
              <a:buFont typeface="+mj-lt"/>
              <a:buAutoNum type="arabicParenR"/>
            </a:pPr>
            <a:r>
              <a:rPr lang="en-US" sz="2800" dirty="0" smtClean="0"/>
              <a:t>Co-enrollment in other core programs</a:t>
            </a:r>
          </a:p>
          <a:p>
            <a:pPr marL="514350" indent="-514350">
              <a:buFont typeface="+mj-lt"/>
              <a:buAutoNum type="arabicParenR"/>
            </a:pPr>
            <a:r>
              <a:rPr lang="en-US" sz="2800" dirty="0" smtClean="0"/>
              <a:t>Other grants</a:t>
            </a:r>
          </a:p>
          <a:p>
            <a:pPr marL="514350" indent="-514350">
              <a:buFont typeface="+mj-lt"/>
              <a:buAutoNum type="arabicParenR"/>
            </a:pPr>
            <a:r>
              <a:rPr lang="en-US" sz="2800" dirty="0" smtClean="0"/>
              <a:t>Ability to Benefit provision in PELL allows students without a high school diploma or equivalency to receive PELL if they are enrolled in a career pathway program.</a:t>
            </a:r>
            <a:r>
              <a:rPr lang="en-US" dirty="0" smtClean="0"/>
              <a:t> </a:t>
            </a:r>
            <a:endParaRPr lang="en-US" dirty="0"/>
          </a:p>
        </p:txBody>
      </p:sp>
      <p:sp>
        <p:nvSpPr>
          <p:cNvPr id="5" name="Footer Placeholder 4"/>
          <p:cNvSpPr>
            <a:spLocks noGrp="1"/>
          </p:cNvSpPr>
          <p:nvPr>
            <p:ph type="ftr" sz="quarter" idx="11"/>
          </p:nvPr>
        </p:nvSpPr>
        <p:spPr/>
        <p:txBody>
          <a:bodyPr/>
          <a:lstStyle/>
          <a:p>
            <a:r>
              <a:rPr lang="en-US" smtClean="0"/>
              <a:t>WIOA Regional Meetings 2016 </a:t>
            </a:r>
            <a:endParaRPr lang="en-US"/>
          </a:p>
        </p:txBody>
      </p:sp>
      <p:sp>
        <p:nvSpPr>
          <p:cNvPr id="6" name="Slide Number Placeholder 5"/>
          <p:cNvSpPr>
            <a:spLocks noGrp="1"/>
          </p:cNvSpPr>
          <p:nvPr>
            <p:ph type="sldNum" sz="quarter" idx="12"/>
          </p:nvPr>
        </p:nvSpPr>
        <p:spPr/>
        <p:txBody>
          <a:bodyPr/>
          <a:lstStyle/>
          <a:p>
            <a:fld id="{4A431BFB-B653-4F36-A450-A2DDA07B1717}" type="slidenum">
              <a:rPr lang="en-US" smtClean="0"/>
              <a:t>46</a:t>
            </a:fld>
            <a:endParaRPr lang="en-US"/>
          </a:p>
        </p:txBody>
      </p:sp>
    </p:spTree>
    <p:extLst>
      <p:ext uri="{BB962C8B-B14F-4D97-AF65-F5344CB8AC3E}">
        <p14:creationId xmlns:p14="http://schemas.microsoft.com/office/powerpoint/2010/main" val="49116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768096" y="1828800"/>
            <a:ext cx="7290055" cy="4023360"/>
          </a:xfrm>
        </p:spPr>
        <p:txBody>
          <a:bodyPr>
            <a:normAutofit/>
          </a:bodyPr>
          <a:lstStyle/>
          <a:p>
            <a:r>
              <a:rPr lang="en-US" sz="3600" b="1" dirty="0" smtClean="0"/>
              <a:t>Career </a:t>
            </a:r>
            <a:r>
              <a:rPr lang="en-US" sz="3600" b="1" dirty="0"/>
              <a:t>Pathways </a:t>
            </a:r>
            <a:r>
              <a:rPr lang="en-US" sz="3600" b="1" dirty="0" smtClean="0"/>
              <a:t>Institute </a:t>
            </a:r>
            <a:endParaRPr lang="en-US" sz="3600" dirty="0" smtClean="0"/>
          </a:p>
          <a:p>
            <a:pPr>
              <a:buFont typeface="Arial" panose="020B0604020202020204" pitchFamily="34" charset="0"/>
              <a:buChar char="•"/>
            </a:pPr>
            <a:r>
              <a:rPr lang="en-US" sz="3200" dirty="0" smtClean="0"/>
              <a:t> Includes resources, community of practice, training</a:t>
            </a:r>
            <a:endParaRPr lang="en-US" sz="3200" dirty="0"/>
          </a:p>
          <a:p>
            <a:pPr>
              <a:buFont typeface="Arial" panose="020B0604020202020204" pitchFamily="34" charset="0"/>
              <a:buChar char="•"/>
            </a:pPr>
            <a:r>
              <a:rPr lang="en-US" sz="3200" dirty="0" smtClean="0"/>
              <a:t> </a:t>
            </a:r>
            <a:r>
              <a:rPr lang="en-US" sz="3200" dirty="0"/>
              <a:t>Texas Center for the Advancement of Literacy &amp; Learning (TCALL) website: </a:t>
            </a:r>
            <a:r>
              <a:rPr lang="en-US" sz="3200" dirty="0">
                <a:hlinkClick r:id="rId2" tooltip="Texas Center for the Advancement of Literacy &amp; Learning (TCALL) website"/>
              </a:rPr>
              <a:t>http://www-tcall.tamu.edu/PD-CareerPathways.html</a:t>
            </a:r>
            <a:endParaRPr lang="en-US" sz="3200" dirty="0"/>
          </a:p>
          <a:p>
            <a:endParaRPr lang="en-US" sz="2400" dirty="0" smtClean="0"/>
          </a:p>
          <a:p>
            <a:pPr marL="0" indent="0">
              <a:buNone/>
            </a:pPr>
            <a:endParaRPr lang="en-US" sz="2400"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47</a:t>
            </a:fld>
            <a:endParaRPr lang="en-US"/>
          </a:p>
        </p:txBody>
      </p:sp>
    </p:spTree>
    <p:extLst>
      <p:ext uri="{BB962C8B-B14F-4D97-AF65-F5344CB8AC3E}">
        <p14:creationId xmlns:p14="http://schemas.microsoft.com/office/powerpoint/2010/main" val="3402254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362200"/>
            <a:ext cx="7543800" cy="1463675"/>
          </a:xfrm>
        </p:spPr>
        <p:txBody>
          <a:bodyPr>
            <a:normAutofit/>
          </a:bodyPr>
          <a:lstStyle/>
          <a:p>
            <a:r>
              <a:rPr lang="en-US" sz="4000" dirty="0" smtClean="0"/>
              <a:t/>
            </a:r>
            <a:br>
              <a:rPr lang="en-US" sz="4000" dirty="0" smtClean="0"/>
            </a:br>
            <a:r>
              <a:rPr lang="en-US" sz="4000" dirty="0" smtClean="0"/>
              <a:t>Thank YOU  </a:t>
            </a:r>
            <a:endParaRPr lang="en-US" sz="2800" dirty="0"/>
          </a:p>
        </p:txBody>
      </p:sp>
      <p:sp>
        <p:nvSpPr>
          <p:cNvPr id="2" name="TextBox 1"/>
          <p:cNvSpPr txBox="1"/>
          <p:nvPr/>
        </p:nvSpPr>
        <p:spPr>
          <a:xfrm>
            <a:off x="-3350" y="1219200"/>
            <a:ext cx="6521883" cy="1200329"/>
          </a:xfrm>
          <a:prstGeom prst="rect">
            <a:avLst/>
          </a:prstGeom>
          <a:solidFill>
            <a:schemeClr val="bg2"/>
          </a:solidFill>
        </p:spPr>
        <p:txBody>
          <a:bodyPr wrap="square" rtlCol="0">
            <a:spAutoFit/>
          </a:bodyPr>
          <a:lstStyle/>
          <a:p>
            <a:r>
              <a:rPr lang="en-US" sz="3600" dirty="0"/>
              <a:t>Career Pathways and Integrated Education and Training</a:t>
            </a:r>
            <a:endParaRPr lang="en-US" sz="3600" dirty="0">
              <a:solidFill>
                <a:srgbClr val="FF0000"/>
              </a:solidFill>
            </a:endParaRPr>
          </a:p>
        </p:txBody>
      </p:sp>
      <p:sp>
        <p:nvSpPr>
          <p:cNvPr id="11" name="Footer Placeholder 10"/>
          <p:cNvSpPr>
            <a:spLocks noGrp="1"/>
          </p:cNvSpPr>
          <p:nvPr>
            <p:ph type="ftr" sz="quarter" idx="11"/>
          </p:nvPr>
        </p:nvSpPr>
        <p:spPr/>
        <p:txBody>
          <a:bodyPr/>
          <a:lstStyle/>
          <a:p>
            <a:r>
              <a:rPr lang="en-US" smtClean="0"/>
              <a:t>IET EL Civics-Revised July 20, 2016</a:t>
            </a:r>
            <a:endParaRPr lang="en-US"/>
          </a:p>
        </p:txBody>
      </p:sp>
      <p:sp>
        <p:nvSpPr>
          <p:cNvPr id="12" name="Slide Number Placeholder 11"/>
          <p:cNvSpPr>
            <a:spLocks noGrp="1"/>
          </p:cNvSpPr>
          <p:nvPr>
            <p:ph type="sldNum" sz="quarter" idx="12"/>
          </p:nvPr>
        </p:nvSpPr>
        <p:spPr/>
        <p:txBody>
          <a:bodyPr/>
          <a:lstStyle/>
          <a:p>
            <a:fld id="{4A431BFB-B653-4F36-A450-A2DDA07B1717}" type="slidenum">
              <a:rPr lang="en-US" smtClean="0"/>
              <a:t>48</a:t>
            </a:fld>
            <a:endParaRPr lang="en-US"/>
          </a:p>
        </p:txBody>
      </p:sp>
      <p:pic>
        <p:nvPicPr>
          <p:cNvPr id="6" name="Picture 5" descr="Image of students" title="Image of stud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0"/>
            <a:ext cx="8136804" cy="3429000"/>
          </a:xfrm>
          <a:prstGeom prst="rect">
            <a:avLst/>
          </a:prstGeom>
        </p:spPr>
      </p:pic>
    </p:spTree>
    <p:extLst>
      <p:ext uri="{BB962C8B-B14F-4D97-AF65-F5344CB8AC3E}">
        <p14:creationId xmlns:p14="http://schemas.microsoft.com/office/powerpoint/2010/main" val="135531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36"/>
          <p:cNvSpPr>
            <a:spLocks noGrp="1"/>
          </p:cNvSpPr>
          <p:nvPr>
            <p:ph type="title"/>
          </p:nvPr>
        </p:nvSpPr>
        <p:spPr>
          <a:xfrm>
            <a:off x="768096" y="0"/>
            <a:ext cx="7290054" cy="1499616"/>
          </a:xfrm>
        </p:spPr>
        <p:txBody>
          <a:bodyPr/>
          <a:lstStyle/>
          <a:p>
            <a:pPr algn="ctr"/>
            <a:r>
              <a:rPr lang="en-US" dirty="0" smtClean="0"/>
              <a:t>Career Paths of our Customers </a:t>
            </a:r>
            <a:endParaRPr lang="en-US" dirty="0"/>
          </a:p>
        </p:txBody>
      </p:sp>
      <p:grpSp>
        <p:nvGrpSpPr>
          <p:cNvPr id="2" name="Group 1" descr="Image showing the expected educational route for students from Elementary, middle school, high school, and community college and university including the type of career focused education within these areas of education.  &#10;"/>
          <p:cNvGrpSpPr/>
          <p:nvPr/>
        </p:nvGrpSpPr>
        <p:grpSpPr>
          <a:xfrm>
            <a:off x="304800" y="1219200"/>
            <a:ext cx="8534400" cy="3505200"/>
            <a:chOff x="304800" y="1219200"/>
            <a:chExt cx="8534400" cy="3505200"/>
          </a:xfrm>
        </p:grpSpPr>
        <p:sp>
          <p:nvSpPr>
            <p:cNvPr id="8" name="Right Arrow 7"/>
            <p:cNvSpPr/>
            <p:nvPr/>
          </p:nvSpPr>
          <p:spPr>
            <a:xfrm>
              <a:off x="457200" y="2645056"/>
              <a:ext cx="838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p:cNvSpPr/>
            <p:nvPr/>
          </p:nvSpPr>
          <p:spPr>
            <a:xfrm>
              <a:off x="47244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62200" y="1867014"/>
              <a:ext cx="0" cy="27811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660358"/>
              <a:ext cx="1676400" cy="646331"/>
            </a:xfrm>
            <a:prstGeom prst="rect">
              <a:avLst/>
            </a:prstGeom>
            <a:noFill/>
          </p:spPr>
          <p:txBody>
            <a:bodyPr wrap="square" rtlCol="0">
              <a:spAutoFit/>
            </a:bodyPr>
            <a:lstStyle/>
            <a:p>
              <a:r>
                <a:rPr lang="en-US" dirty="0" smtClean="0"/>
                <a:t>Elementary / </a:t>
              </a:r>
              <a:br>
                <a:rPr lang="en-US" dirty="0" smtClean="0"/>
              </a:br>
              <a:r>
                <a:rPr lang="en-US" dirty="0" smtClean="0"/>
                <a:t>Middle School</a:t>
              </a:r>
              <a:endParaRPr lang="en-US" dirty="0"/>
            </a:p>
          </p:txBody>
        </p:sp>
        <p:cxnSp>
          <p:nvCxnSpPr>
            <p:cNvPr id="18" name="Straight Connector 17"/>
            <p:cNvCxnSpPr/>
            <p:nvPr/>
          </p:nvCxnSpPr>
          <p:spPr>
            <a:xfrm>
              <a:off x="4876800" y="1860363"/>
              <a:ext cx="44637" cy="2864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1639669"/>
              <a:ext cx="2400300" cy="646331"/>
            </a:xfrm>
            <a:prstGeom prst="rect">
              <a:avLst/>
            </a:prstGeom>
            <a:noFill/>
          </p:spPr>
          <p:txBody>
            <a:bodyPr wrap="square" rtlCol="0">
              <a:spAutoFit/>
            </a:bodyPr>
            <a:lstStyle/>
            <a:p>
              <a:r>
                <a:rPr lang="en-US" dirty="0" smtClean="0"/>
                <a:t>Community</a:t>
              </a:r>
              <a:br>
                <a:rPr lang="en-US" dirty="0" smtClean="0"/>
              </a:br>
              <a:r>
                <a:rPr lang="en-US" dirty="0" smtClean="0"/>
                <a:t>College/ University</a:t>
              </a:r>
              <a:endParaRPr lang="en-US" dirty="0"/>
            </a:p>
          </p:txBody>
        </p:sp>
        <p:sp>
          <p:nvSpPr>
            <p:cNvPr id="28" name="TextBox 27"/>
            <p:cNvSpPr txBox="1"/>
            <p:nvPr/>
          </p:nvSpPr>
          <p:spPr>
            <a:xfrm>
              <a:off x="304800" y="1219200"/>
              <a:ext cx="2362200" cy="400110"/>
            </a:xfrm>
            <a:prstGeom prst="rect">
              <a:avLst/>
            </a:prstGeom>
            <a:noFill/>
          </p:spPr>
          <p:txBody>
            <a:bodyPr wrap="square" rtlCol="0">
              <a:spAutoFit/>
            </a:bodyPr>
            <a:lstStyle/>
            <a:p>
              <a:r>
                <a:rPr lang="en-US" sz="2000" b="1" dirty="0" smtClean="0"/>
                <a:t>EXPECTED ROUTE</a:t>
              </a:r>
              <a:endParaRPr lang="en-US" sz="2000" b="1" dirty="0"/>
            </a:p>
          </p:txBody>
        </p:sp>
        <p:sp>
          <p:nvSpPr>
            <p:cNvPr id="35" name="TextBox 34"/>
            <p:cNvSpPr txBox="1"/>
            <p:nvPr/>
          </p:nvSpPr>
          <p:spPr>
            <a:xfrm>
              <a:off x="2688055" y="1798857"/>
              <a:ext cx="1257300" cy="369332"/>
            </a:xfrm>
            <a:prstGeom prst="rect">
              <a:avLst/>
            </a:prstGeom>
            <a:noFill/>
          </p:spPr>
          <p:txBody>
            <a:bodyPr wrap="square" rtlCol="0">
              <a:spAutoFit/>
            </a:bodyPr>
            <a:lstStyle/>
            <a:p>
              <a:r>
                <a:rPr lang="en-US" dirty="0" smtClean="0"/>
                <a:t>High School</a:t>
              </a:r>
              <a:endParaRPr lang="en-US" dirty="0"/>
            </a:p>
          </p:txBody>
        </p:sp>
        <p:sp>
          <p:nvSpPr>
            <p:cNvPr id="44" name="Rounded Rectangle 43"/>
            <p:cNvSpPr/>
            <p:nvPr/>
          </p:nvSpPr>
          <p:spPr>
            <a:xfrm>
              <a:off x="2895600" y="2438400"/>
              <a:ext cx="1636295" cy="762000"/>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Endorsements </a:t>
              </a:r>
            </a:p>
            <a:p>
              <a:pPr marL="171450" indent="-171450">
                <a:buFont typeface="Arial" panose="020B0604020202020204" pitchFamily="34" charset="0"/>
                <a:buChar char="•"/>
              </a:pPr>
              <a:r>
                <a:rPr lang="en-US" sz="1200" dirty="0" smtClean="0">
                  <a:solidFill>
                    <a:schemeClr val="tx1"/>
                  </a:solidFill>
                </a:rPr>
                <a:t>Dual Credit </a:t>
              </a:r>
            </a:p>
            <a:p>
              <a:pPr marL="171450" indent="-171450">
                <a:buFont typeface="Arial" panose="020B0604020202020204" pitchFamily="34" charset="0"/>
                <a:buChar char="•"/>
              </a:pPr>
              <a:r>
                <a:rPr lang="en-US" sz="1200" dirty="0" smtClean="0">
                  <a:solidFill>
                    <a:schemeClr val="tx1"/>
                  </a:solidFill>
                </a:rPr>
                <a:t>Career Academies</a:t>
              </a:r>
              <a:endParaRPr lang="en-US" sz="1200" dirty="0">
                <a:solidFill>
                  <a:schemeClr val="tx1"/>
                </a:solidFill>
              </a:endParaRPr>
            </a:p>
          </p:txBody>
        </p:sp>
        <p:sp>
          <p:nvSpPr>
            <p:cNvPr id="45" name="Rounded Rectangle 44"/>
            <p:cNvSpPr/>
            <p:nvPr/>
          </p:nvSpPr>
          <p:spPr>
            <a:xfrm>
              <a:off x="5181600" y="2362200"/>
              <a:ext cx="2933700" cy="958288"/>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Institutes</a:t>
              </a:r>
            </a:p>
            <a:p>
              <a:pPr marL="171450" indent="-171450">
                <a:buFont typeface="Arial" panose="020B0604020202020204" pitchFamily="34" charset="0"/>
                <a:buChar char="•"/>
              </a:pPr>
              <a:r>
                <a:rPr lang="en-US" sz="1200" dirty="0" smtClean="0">
                  <a:solidFill>
                    <a:schemeClr val="tx1"/>
                  </a:solidFill>
                </a:rPr>
                <a:t>Degree plans</a:t>
              </a:r>
            </a:p>
            <a:p>
              <a:pPr marL="171450" indent="-171450">
                <a:buFont typeface="Arial" panose="020B0604020202020204" pitchFamily="34" charset="0"/>
                <a:buChar char="•"/>
              </a:pPr>
              <a:r>
                <a:rPr lang="en-US" sz="1200" dirty="0" smtClean="0">
                  <a:solidFill>
                    <a:schemeClr val="tx1"/>
                  </a:solidFill>
                </a:rPr>
                <a:t>Articulated / stackable credentials</a:t>
              </a:r>
              <a:endParaRPr lang="en-US" sz="1200" dirty="0">
                <a:solidFill>
                  <a:schemeClr val="tx1"/>
                </a:solidFill>
              </a:endParaRPr>
            </a:p>
          </p:txBody>
        </p:sp>
      </p:grpSp>
      <p:sp>
        <p:nvSpPr>
          <p:cNvPr id="17" name="TextBox 16"/>
          <p:cNvSpPr txBox="1"/>
          <p:nvPr/>
        </p:nvSpPr>
        <p:spPr>
          <a:xfrm rot="7660664">
            <a:off x="4177909" y="3478697"/>
            <a:ext cx="923330" cy="998142"/>
          </a:xfrm>
          <a:prstGeom prst="rect">
            <a:avLst/>
          </a:prstGeom>
          <a:solidFill>
            <a:schemeClr val="bg1"/>
          </a:solidFill>
        </p:spPr>
        <p:txBody>
          <a:bodyPr vert="vert270" wrap="square" rtlCol="0">
            <a:spAutoFit/>
          </a:bodyPr>
          <a:lstStyle/>
          <a:p>
            <a:r>
              <a:rPr lang="en-US" sz="1200" dirty="0" smtClean="0"/>
              <a:t>Low skilled </a:t>
            </a:r>
            <a:br>
              <a:rPr lang="en-US" sz="1200" dirty="0" smtClean="0"/>
            </a:br>
            <a:r>
              <a:rPr lang="en-US" sz="1200" dirty="0" smtClean="0"/>
              <a:t>HS completer</a:t>
            </a:r>
          </a:p>
          <a:p>
            <a:pPr algn="ctr"/>
            <a:r>
              <a:rPr lang="en-US" sz="1600" dirty="0">
                <a:sym typeface="Wingdings"/>
              </a:rPr>
              <a:t></a:t>
            </a:r>
            <a:r>
              <a:rPr lang="en-US" sz="1600" dirty="0" smtClean="0"/>
              <a:t> </a:t>
            </a:r>
            <a:endParaRPr lang="en-US" sz="1600" dirty="0"/>
          </a:p>
        </p:txBody>
      </p:sp>
      <p:sp>
        <p:nvSpPr>
          <p:cNvPr id="19" name="TextBox 18"/>
          <p:cNvSpPr txBox="1"/>
          <p:nvPr/>
        </p:nvSpPr>
        <p:spPr>
          <a:xfrm rot="2424949">
            <a:off x="3129640" y="3805312"/>
            <a:ext cx="1210282" cy="338554"/>
          </a:xfrm>
          <a:prstGeom prst="rect">
            <a:avLst/>
          </a:prstGeom>
          <a:noFill/>
        </p:spPr>
        <p:txBody>
          <a:bodyPr wrap="square" rtlCol="0">
            <a:spAutoFit/>
          </a:bodyPr>
          <a:lstStyle/>
          <a:p>
            <a:r>
              <a:rPr lang="en-US" sz="1200" dirty="0" smtClean="0"/>
              <a:t>Dropout </a:t>
            </a:r>
            <a:r>
              <a:rPr lang="en-US" sz="1600" dirty="0">
                <a:sym typeface="Wingdings"/>
              </a:rPr>
              <a:t></a:t>
            </a:r>
            <a:endParaRPr lang="en-US" sz="1600" dirty="0"/>
          </a:p>
        </p:txBody>
      </p:sp>
    </p:spTree>
    <p:extLst>
      <p:ext uri="{BB962C8B-B14F-4D97-AF65-F5344CB8AC3E}">
        <p14:creationId xmlns:p14="http://schemas.microsoft.com/office/powerpoint/2010/main" val="328627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36"/>
          <p:cNvSpPr>
            <a:spLocks noGrp="1"/>
          </p:cNvSpPr>
          <p:nvPr>
            <p:ph type="title"/>
          </p:nvPr>
        </p:nvSpPr>
        <p:spPr>
          <a:xfrm>
            <a:off x="939546" y="0"/>
            <a:ext cx="7290054" cy="1499616"/>
          </a:xfrm>
        </p:spPr>
        <p:txBody>
          <a:bodyPr/>
          <a:lstStyle/>
          <a:p>
            <a:pPr algn="ctr"/>
            <a:r>
              <a:rPr lang="en-US" dirty="0" smtClean="0"/>
              <a:t>Career Paths of our Customers </a:t>
            </a:r>
            <a:r>
              <a:rPr lang="en-US" dirty="0" smtClean="0">
                <a:solidFill>
                  <a:schemeClr val="bg1"/>
                </a:solidFill>
              </a:rPr>
              <a:t>2</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6</a:t>
            </a:fld>
            <a:endParaRPr lang="en-US"/>
          </a:p>
        </p:txBody>
      </p:sp>
      <p:grpSp>
        <p:nvGrpSpPr>
          <p:cNvPr id="2" name="Group 1" descr="Image showing two educational routes: First, the expected educational route for students from Elementary, middle school, high school, and community college and university including the type of career focused education within these areas of education.&#10;The remaining part of the image is called adult re-entry.  This routes shows the alternative for English language learners and drop-outs, from Adult Education and Literacy /high school equivalency , Integrated Education and Training  ,and Integrated EL Civics.&#10;"/>
          <p:cNvGrpSpPr/>
          <p:nvPr/>
        </p:nvGrpSpPr>
        <p:grpSpPr>
          <a:xfrm>
            <a:off x="304800" y="1219200"/>
            <a:ext cx="8610600" cy="4724400"/>
            <a:chOff x="304800" y="1219200"/>
            <a:chExt cx="8610600" cy="4724400"/>
          </a:xfrm>
        </p:grpSpPr>
        <p:sp>
          <p:nvSpPr>
            <p:cNvPr id="51" name="Oval 50"/>
            <p:cNvSpPr/>
            <p:nvPr/>
          </p:nvSpPr>
          <p:spPr>
            <a:xfrm>
              <a:off x="2209800" y="4648200"/>
              <a:ext cx="304800" cy="304800"/>
            </a:xfrm>
            <a:prstGeom prst="ellipse">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 y="2645056"/>
              <a:ext cx="838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p:cNvSpPr/>
            <p:nvPr/>
          </p:nvSpPr>
          <p:spPr>
            <a:xfrm>
              <a:off x="47244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endCxn id="51" idx="0"/>
            </p:cNvCxnSpPr>
            <p:nvPr/>
          </p:nvCxnSpPr>
          <p:spPr>
            <a:xfrm>
              <a:off x="2362200" y="1867014"/>
              <a:ext cx="0" cy="27811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660358"/>
              <a:ext cx="1676400" cy="646331"/>
            </a:xfrm>
            <a:prstGeom prst="rect">
              <a:avLst/>
            </a:prstGeom>
            <a:noFill/>
          </p:spPr>
          <p:txBody>
            <a:bodyPr wrap="square" rtlCol="0">
              <a:spAutoFit/>
            </a:bodyPr>
            <a:lstStyle/>
            <a:p>
              <a:r>
                <a:rPr lang="en-US" dirty="0" smtClean="0"/>
                <a:t>Elementary / </a:t>
              </a:r>
              <a:br>
                <a:rPr lang="en-US" dirty="0" smtClean="0"/>
              </a:br>
              <a:r>
                <a:rPr lang="en-US" dirty="0" smtClean="0"/>
                <a:t>Middle School</a:t>
              </a:r>
              <a:endParaRPr lang="en-US" dirty="0"/>
            </a:p>
          </p:txBody>
        </p:sp>
        <p:cxnSp>
          <p:nvCxnSpPr>
            <p:cNvPr id="18" name="Straight Connector 17"/>
            <p:cNvCxnSpPr/>
            <p:nvPr/>
          </p:nvCxnSpPr>
          <p:spPr>
            <a:xfrm>
              <a:off x="4876800" y="1860363"/>
              <a:ext cx="44637" cy="2864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15000" y="1639669"/>
              <a:ext cx="2400300" cy="646331"/>
            </a:xfrm>
            <a:prstGeom prst="rect">
              <a:avLst/>
            </a:prstGeom>
            <a:noFill/>
          </p:spPr>
          <p:txBody>
            <a:bodyPr wrap="square" rtlCol="0">
              <a:spAutoFit/>
            </a:bodyPr>
            <a:lstStyle/>
            <a:p>
              <a:r>
                <a:rPr lang="en-US" dirty="0" smtClean="0"/>
                <a:t>Community</a:t>
              </a:r>
              <a:br>
                <a:rPr lang="en-US" dirty="0" smtClean="0"/>
              </a:br>
              <a:r>
                <a:rPr lang="en-US" dirty="0" smtClean="0"/>
                <a:t>College/ University</a:t>
              </a:r>
              <a:endParaRPr lang="en-US" dirty="0"/>
            </a:p>
          </p:txBody>
        </p:sp>
        <p:sp>
          <p:nvSpPr>
            <p:cNvPr id="22" name="Right Arrow 21"/>
            <p:cNvSpPr/>
            <p:nvPr/>
          </p:nvSpPr>
          <p:spPr>
            <a:xfrm>
              <a:off x="533400" y="4648200"/>
              <a:ext cx="8382000" cy="304800"/>
            </a:xfrm>
            <a:prstGeom prst="rightArrow">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Oval 25"/>
            <p:cNvSpPr/>
            <p:nvPr/>
          </p:nvSpPr>
          <p:spPr>
            <a:xfrm>
              <a:off x="4800600" y="4648200"/>
              <a:ext cx="304800" cy="304800"/>
            </a:xfrm>
            <a:prstGeom prst="ellipse">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1219200"/>
              <a:ext cx="2362200" cy="400110"/>
            </a:xfrm>
            <a:prstGeom prst="rect">
              <a:avLst/>
            </a:prstGeom>
            <a:noFill/>
          </p:spPr>
          <p:txBody>
            <a:bodyPr wrap="square" rtlCol="0">
              <a:spAutoFit/>
            </a:bodyPr>
            <a:lstStyle/>
            <a:p>
              <a:r>
                <a:rPr lang="en-US" sz="2000" b="1" dirty="0" smtClean="0"/>
                <a:t>EXPECTED ROUTE</a:t>
              </a:r>
              <a:endParaRPr lang="en-US" sz="2000" b="1" dirty="0"/>
            </a:p>
          </p:txBody>
        </p:sp>
        <p:sp>
          <p:nvSpPr>
            <p:cNvPr id="29" name="TextBox 28"/>
            <p:cNvSpPr txBox="1"/>
            <p:nvPr/>
          </p:nvSpPr>
          <p:spPr>
            <a:xfrm>
              <a:off x="304800" y="4095690"/>
              <a:ext cx="2362200" cy="400110"/>
            </a:xfrm>
            <a:prstGeom prst="rect">
              <a:avLst/>
            </a:prstGeom>
            <a:noFill/>
          </p:spPr>
          <p:txBody>
            <a:bodyPr wrap="square" rtlCol="0">
              <a:spAutoFit/>
            </a:bodyPr>
            <a:lstStyle/>
            <a:p>
              <a:r>
                <a:rPr lang="en-US" sz="2000" b="1" dirty="0" smtClean="0"/>
                <a:t>ADULT RE-ENTRY</a:t>
              </a:r>
              <a:endParaRPr lang="en-US" sz="2000" b="1" dirty="0"/>
            </a:p>
          </p:txBody>
        </p:sp>
        <p:sp>
          <p:nvSpPr>
            <p:cNvPr id="32" name="TextBox 31"/>
            <p:cNvSpPr txBox="1"/>
            <p:nvPr/>
          </p:nvSpPr>
          <p:spPr>
            <a:xfrm rot="7660664">
              <a:off x="4177909" y="3478697"/>
              <a:ext cx="923330" cy="998142"/>
            </a:xfrm>
            <a:prstGeom prst="rect">
              <a:avLst/>
            </a:prstGeom>
            <a:solidFill>
              <a:schemeClr val="bg1"/>
            </a:solidFill>
          </p:spPr>
          <p:txBody>
            <a:bodyPr vert="vert270" wrap="square" rtlCol="0">
              <a:spAutoFit/>
            </a:bodyPr>
            <a:lstStyle/>
            <a:p>
              <a:r>
                <a:rPr lang="en-US" sz="1200" dirty="0" smtClean="0"/>
                <a:t>Low skilled </a:t>
              </a:r>
              <a:br>
                <a:rPr lang="en-US" sz="1200" dirty="0" smtClean="0"/>
              </a:br>
              <a:r>
                <a:rPr lang="en-US" sz="1200" dirty="0" smtClean="0"/>
                <a:t>HS completer</a:t>
              </a:r>
            </a:p>
            <a:p>
              <a:pPr algn="ctr"/>
              <a:r>
                <a:rPr lang="en-US" sz="1600" dirty="0">
                  <a:sym typeface="Wingdings"/>
                </a:rPr>
                <a:t></a:t>
              </a:r>
              <a:r>
                <a:rPr lang="en-US" sz="1600" dirty="0" smtClean="0"/>
                <a:t> </a:t>
              </a:r>
              <a:endParaRPr lang="en-US" sz="1600" dirty="0"/>
            </a:p>
          </p:txBody>
        </p:sp>
        <p:sp>
          <p:nvSpPr>
            <p:cNvPr id="33" name="TextBox 32"/>
            <p:cNvSpPr txBox="1"/>
            <p:nvPr/>
          </p:nvSpPr>
          <p:spPr>
            <a:xfrm rot="2424949">
              <a:off x="3129640" y="3805312"/>
              <a:ext cx="1210282" cy="338554"/>
            </a:xfrm>
            <a:prstGeom prst="rect">
              <a:avLst/>
            </a:prstGeom>
            <a:noFill/>
          </p:spPr>
          <p:txBody>
            <a:bodyPr wrap="square" rtlCol="0">
              <a:spAutoFit/>
            </a:bodyPr>
            <a:lstStyle/>
            <a:p>
              <a:r>
                <a:rPr lang="en-US" sz="1200" dirty="0" smtClean="0"/>
                <a:t>Dropout </a:t>
              </a:r>
              <a:r>
                <a:rPr lang="en-US" sz="1600" dirty="0">
                  <a:sym typeface="Wingdings"/>
                </a:rPr>
                <a:t></a:t>
              </a:r>
              <a:endParaRPr lang="en-US" sz="1600" dirty="0"/>
            </a:p>
          </p:txBody>
        </p:sp>
        <p:sp>
          <p:nvSpPr>
            <p:cNvPr id="35" name="TextBox 34"/>
            <p:cNvSpPr txBox="1"/>
            <p:nvPr/>
          </p:nvSpPr>
          <p:spPr>
            <a:xfrm>
              <a:off x="2688055" y="1798857"/>
              <a:ext cx="1257300" cy="369332"/>
            </a:xfrm>
            <a:prstGeom prst="rect">
              <a:avLst/>
            </a:prstGeom>
            <a:noFill/>
          </p:spPr>
          <p:txBody>
            <a:bodyPr wrap="square" rtlCol="0">
              <a:spAutoFit/>
            </a:bodyPr>
            <a:lstStyle/>
            <a:p>
              <a:r>
                <a:rPr lang="en-US" dirty="0" smtClean="0"/>
                <a:t>High School</a:t>
              </a:r>
              <a:endParaRPr lang="en-US" dirty="0"/>
            </a:p>
          </p:txBody>
        </p:sp>
        <p:sp>
          <p:nvSpPr>
            <p:cNvPr id="44" name="Rounded Rectangle 43"/>
            <p:cNvSpPr/>
            <p:nvPr/>
          </p:nvSpPr>
          <p:spPr>
            <a:xfrm>
              <a:off x="2895600" y="2438400"/>
              <a:ext cx="1636295" cy="762000"/>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Endorsements </a:t>
              </a:r>
            </a:p>
            <a:p>
              <a:pPr marL="171450" indent="-171450">
                <a:buFont typeface="Arial" panose="020B0604020202020204" pitchFamily="34" charset="0"/>
                <a:buChar char="•"/>
              </a:pPr>
              <a:r>
                <a:rPr lang="en-US" sz="1200" dirty="0" smtClean="0">
                  <a:solidFill>
                    <a:schemeClr val="tx1"/>
                  </a:solidFill>
                </a:rPr>
                <a:t>Dual Credit </a:t>
              </a:r>
            </a:p>
            <a:p>
              <a:pPr marL="171450" indent="-171450">
                <a:buFont typeface="Arial" panose="020B0604020202020204" pitchFamily="34" charset="0"/>
                <a:buChar char="•"/>
              </a:pPr>
              <a:r>
                <a:rPr lang="en-US" sz="1200" dirty="0" smtClean="0">
                  <a:solidFill>
                    <a:schemeClr val="tx1"/>
                  </a:solidFill>
                </a:rPr>
                <a:t>Career Academies</a:t>
              </a:r>
              <a:endParaRPr lang="en-US" sz="1200" dirty="0">
                <a:solidFill>
                  <a:schemeClr val="tx1"/>
                </a:solidFill>
              </a:endParaRPr>
            </a:p>
          </p:txBody>
        </p:sp>
        <p:sp>
          <p:nvSpPr>
            <p:cNvPr id="45" name="Rounded Rectangle 44"/>
            <p:cNvSpPr/>
            <p:nvPr/>
          </p:nvSpPr>
          <p:spPr>
            <a:xfrm>
              <a:off x="5181600" y="2362200"/>
              <a:ext cx="2933700" cy="958288"/>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Institutes</a:t>
              </a:r>
            </a:p>
            <a:p>
              <a:pPr marL="171450" indent="-171450">
                <a:buFont typeface="Arial" panose="020B0604020202020204" pitchFamily="34" charset="0"/>
                <a:buChar char="•"/>
              </a:pPr>
              <a:r>
                <a:rPr lang="en-US" sz="1200" dirty="0" smtClean="0">
                  <a:solidFill>
                    <a:schemeClr val="tx1"/>
                  </a:solidFill>
                </a:rPr>
                <a:t>Degree plans</a:t>
              </a:r>
            </a:p>
            <a:p>
              <a:pPr marL="171450" indent="-171450">
                <a:buFont typeface="Arial" panose="020B0604020202020204" pitchFamily="34" charset="0"/>
                <a:buChar char="•"/>
              </a:pPr>
              <a:r>
                <a:rPr lang="en-US" sz="1200" dirty="0" smtClean="0">
                  <a:solidFill>
                    <a:schemeClr val="tx1"/>
                  </a:solidFill>
                </a:rPr>
                <a:t>Articulated / stackable credentials</a:t>
              </a:r>
              <a:endParaRPr lang="en-US" sz="1200" dirty="0">
                <a:solidFill>
                  <a:schemeClr val="tx1"/>
                </a:solidFill>
              </a:endParaRPr>
            </a:p>
          </p:txBody>
        </p:sp>
        <p:sp>
          <p:nvSpPr>
            <p:cNvPr id="48" name="Rounded Rectangle 47"/>
            <p:cNvSpPr/>
            <p:nvPr/>
          </p:nvSpPr>
          <p:spPr>
            <a:xfrm>
              <a:off x="3697705" y="4772370"/>
              <a:ext cx="1636295" cy="76200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Integrated Education and Training  </a:t>
              </a:r>
              <a:endParaRPr lang="en-US" sz="1200" dirty="0">
                <a:solidFill>
                  <a:schemeClr val="tx1"/>
                </a:solidFill>
              </a:endParaRPr>
            </a:p>
          </p:txBody>
        </p:sp>
        <p:sp>
          <p:nvSpPr>
            <p:cNvPr id="49" name="Rounded Rectangle 48"/>
            <p:cNvSpPr/>
            <p:nvPr/>
          </p:nvSpPr>
          <p:spPr>
            <a:xfrm>
              <a:off x="4006515" y="5458170"/>
              <a:ext cx="1062790" cy="48543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Integrated </a:t>
              </a:r>
              <a:br>
                <a:rPr lang="en-US" sz="1200" dirty="0" smtClean="0">
                  <a:solidFill>
                    <a:schemeClr val="tx1"/>
                  </a:solidFill>
                </a:rPr>
              </a:br>
              <a:r>
                <a:rPr lang="en-US" sz="1200" dirty="0" smtClean="0">
                  <a:solidFill>
                    <a:schemeClr val="tx1"/>
                  </a:solidFill>
                </a:rPr>
                <a:t>EL Civics</a:t>
              </a:r>
              <a:endParaRPr lang="en-US" sz="1200" dirty="0">
                <a:solidFill>
                  <a:schemeClr val="tx1"/>
                </a:solidFill>
              </a:endParaRPr>
            </a:p>
          </p:txBody>
        </p:sp>
        <p:sp>
          <p:nvSpPr>
            <p:cNvPr id="50" name="Rounded Rectangle 49"/>
            <p:cNvSpPr/>
            <p:nvPr/>
          </p:nvSpPr>
          <p:spPr>
            <a:xfrm>
              <a:off x="533400" y="4800600"/>
              <a:ext cx="2895601" cy="550277"/>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Adult Education and Literacy/ high school equivalency </a:t>
              </a:r>
              <a:endParaRPr lang="en-US" sz="1200" dirty="0">
                <a:solidFill>
                  <a:schemeClr val="tx1"/>
                </a:solidFill>
              </a:endParaRPr>
            </a:p>
          </p:txBody>
        </p:sp>
      </p:grpSp>
    </p:spTree>
    <p:extLst>
      <p:ext uri="{BB962C8B-B14F-4D97-AF65-F5344CB8AC3E}">
        <p14:creationId xmlns:p14="http://schemas.microsoft.com/office/powerpoint/2010/main" val="256820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itle 36"/>
          <p:cNvSpPr>
            <a:spLocks noGrp="1"/>
          </p:cNvSpPr>
          <p:nvPr>
            <p:ph type="title"/>
          </p:nvPr>
        </p:nvSpPr>
        <p:spPr>
          <a:xfrm>
            <a:off x="939546" y="0"/>
            <a:ext cx="7290054" cy="1499616"/>
          </a:xfrm>
        </p:spPr>
        <p:txBody>
          <a:bodyPr/>
          <a:lstStyle/>
          <a:p>
            <a:pPr algn="ctr"/>
            <a:r>
              <a:rPr lang="en-US" dirty="0" smtClean="0"/>
              <a:t>Career Paths of our Customers </a:t>
            </a:r>
            <a:r>
              <a:rPr lang="en-US" dirty="0" smtClean="0">
                <a:solidFill>
                  <a:schemeClr val="bg1"/>
                </a:solidFill>
              </a:rPr>
              <a:t>2</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7</a:t>
            </a:fld>
            <a:endParaRPr lang="en-US"/>
          </a:p>
        </p:txBody>
      </p:sp>
      <p:sp>
        <p:nvSpPr>
          <p:cNvPr id="34" name="TextBox 33"/>
          <p:cNvSpPr txBox="1"/>
          <p:nvPr/>
        </p:nvSpPr>
        <p:spPr>
          <a:xfrm rot="20092061">
            <a:off x="2620380" y="5841391"/>
            <a:ext cx="1722375" cy="523220"/>
          </a:xfrm>
          <a:prstGeom prst="rect">
            <a:avLst/>
          </a:prstGeom>
          <a:noFill/>
        </p:spPr>
        <p:txBody>
          <a:bodyPr wrap="square" rtlCol="0">
            <a:spAutoFit/>
          </a:bodyPr>
          <a:lstStyle/>
          <a:p>
            <a:r>
              <a:rPr lang="en-US" sz="1200" dirty="0" smtClean="0"/>
              <a:t>Internationally trained </a:t>
            </a:r>
            <a:br>
              <a:rPr lang="en-US" sz="1200" dirty="0" smtClean="0"/>
            </a:br>
            <a:r>
              <a:rPr lang="en-US" sz="1200" dirty="0" smtClean="0"/>
              <a:t>professionals </a:t>
            </a:r>
            <a:r>
              <a:rPr lang="en-US" sz="1600" dirty="0">
                <a:sym typeface="Wingdings"/>
              </a:rPr>
              <a:t></a:t>
            </a:r>
            <a:r>
              <a:rPr lang="en-US" sz="1600" dirty="0" smtClean="0"/>
              <a:t>  </a:t>
            </a:r>
            <a:endParaRPr lang="en-US" sz="1200" dirty="0"/>
          </a:p>
        </p:txBody>
      </p:sp>
      <p:grpSp>
        <p:nvGrpSpPr>
          <p:cNvPr id="2" name="Group 1" descr="Image showing two educational routes: First, the expected educational route for students from Elementary, middle school, high school, and community college and university including the type of career focused education within these areas of education.&#10;The remaining part of the image is called adult re-entry.  This routes shows the alternative for English language learners and drop-outs, from Adult Education and Literacy /high school equivalency , Integrated Education and Training  ,and Integrated EL Civics.&#10;"/>
          <p:cNvGrpSpPr/>
          <p:nvPr/>
        </p:nvGrpSpPr>
        <p:grpSpPr>
          <a:xfrm>
            <a:off x="304800" y="1219200"/>
            <a:ext cx="8610600" cy="4724400"/>
            <a:chOff x="304800" y="1219200"/>
            <a:chExt cx="8610600" cy="4724400"/>
          </a:xfrm>
        </p:grpSpPr>
        <p:sp>
          <p:nvSpPr>
            <p:cNvPr id="51" name="Oval 50"/>
            <p:cNvSpPr/>
            <p:nvPr/>
          </p:nvSpPr>
          <p:spPr>
            <a:xfrm>
              <a:off x="2209800" y="4648200"/>
              <a:ext cx="304800" cy="304800"/>
            </a:xfrm>
            <a:prstGeom prst="ellipse">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 y="2645056"/>
              <a:ext cx="838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Oval 11"/>
            <p:cNvSpPr/>
            <p:nvPr/>
          </p:nvSpPr>
          <p:spPr>
            <a:xfrm>
              <a:off x="47244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209800" y="2667000"/>
              <a:ext cx="304800" cy="3048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endCxn id="51" idx="0"/>
            </p:cNvCxnSpPr>
            <p:nvPr/>
          </p:nvCxnSpPr>
          <p:spPr>
            <a:xfrm>
              <a:off x="2362200" y="1867014"/>
              <a:ext cx="0" cy="27811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1660358"/>
              <a:ext cx="1676400" cy="646331"/>
            </a:xfrm>
            <a:prstGeom prst="rect">
              <a:avLst/>
            </a:prstGeom>
            <a:noFill/>
          </p:spPr>
          <p:txBody>
            <a:bodyPr wrap="square" rtlCol="0">
              <a:spAutoFit/>
            </a:bodyPr>
            <a:lstStyle/>
            <a:p>
              <a:r>
                <a:rPr lang="en-US" dirty="0" smtClean="0"/>
                <a:t>Elementary / </a:t>
              </a:r>
              <a:br>
                <a:rPr lang="en-US" dirty="0" smtClean="0"/>
              </a:br>
              <a:r>
                <a:rPr lang="en-US" dirty="0" smtClean="0"/>
                <a:t>Middle School</a:t>
              </a:r>
              <a:endParaRPr lang="en-US" dirty="0"/>
            </a:p>
          </p:txBody>
        </p:sp>
        <p:cxnSp>
          <p:nvCxnSpPr>
            <p:cNvPr id="18" name="Straight Connector 17"/>
            <p:cNvCxnSpPr/>
            <p:nvPr/>
          </p:nvCxnSpPr>
          <p:spPr>
            <a:xfrm>
              <a:off x="4876800" y="1860363"/>
              <a:ext cx="44637" cy="28640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80562" y="5373886"/>
              <a:ext cx="1724527" cy="338554"/>
            </a:xfrm>
            <a:prstGeom prst="rect">
              <a:avLst/>
            </a:prstGeom>
            <a:noFill/>
          </p:spPr>
          <p:txBody>
            <a:bodyPr wrap="square" rtlCol="0">
              <a:spAutoFit/>
            </a:bodyPr>
            <a:lstStyle/>
            <a:p>
              <a:r>
                <a:rPr lang="en-US" sz="1200" dirty="0" smtClean="0"/>
                <a:t>Limited English </a:t>
              </a:r>
              <a:r>
                <a:rPr lang="en-US" sz="1600" dirty="0" smtClean="0">
                  <a:sym typeface="Wingdings"/>
                </a:rPr>
                <a:t></a:t>
              </a:r>
              <a:endParaRPr lang="en-US" sz="1200" dirty="0"/>
            </a:p>
          </p:txBody>
        </p:sp>
        <p:sp>
          <p:nvSpPr>
            <p:cNvPr id="21" name="TextBox 20"/>
            <p:cNvSpPr txBox="1"/>
            <p:nvPr/>
          </p:nvSpPr>
          <p:spPr>
            <a:xfrm>
              <a:off x="5715000" y="1639669"/>
              <a:ext cx="2400300" cy="646331"/>
            </a:xfrm>
            <a:prstGeom prst="rect">
              <a:avLst/>
            </a:prstGeom>
            <a:noFill/>
          </p:spPr>
          <p:txBody>
            <a:bodyPr wrap="square" rtlCol="0">
              <a:spAutoFit/>
            </a:bodyPr>
            <a:lstStyle/>
            <a:p>
              <a:r>
                <a:rPr lang="en-US" dirty="0" smtClean="0"/>
                <a:t>Community</a:t>
              </a:r>
              <a:br>
                <a:rPr lang="en-US" dirty="0" smtClean="0"/>
              </a:br>
              <a:r>
                <a:rPr lang="en-US" dirty="0" smtClean="0"/>
                <a:t>College/ University</a:t>
              </a:r>
              <a:endParaRPr lang="en-US" dirty="0"/>
            </a:p>
          </p:txBody>
        </p:sp>
        <p:sp>
          <p:nvSpPr>
            <p:cNvPr id="22" name="Right Arrow 21"/>
            <p:cNvSpPr/>
            <p:nvPr/>
          </p:nvSpPr>
          <p:spPr>
            <a:xfrm>
              <a:off x="533400" y="4648200"/>
              <a:ext cx="8382000" cy="304800"/>
            </a:xfrm>
            <a:prstGeom prst="rightArrow">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 name="Oval 25"/>
            <p:cNvSpPr/>
            <p:nvPr/>
          </p:nvSpPr>
          <p:spPr>
            <a:xfrm>
              <a:off x="4800600" y="4648200"/>
              <a:ext cx="304800" cy="304800"/>
            </a:xfrm>
            <a:prstGeom prst="ellipse">
              <a:avLst/>
            </a:prstGeom>
            <a:solidFill>
              <a:schemeClr val="tx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1219200"/>
              <a:ext cx="2362200" cy="400110"/>
            </a:xfrm>
            <a:prstGeom prst="rect">
              <a:avLst/>
            </a:prstGeom>
            <a:noFill/>
          </p:spPr>
          <p:txBody>
            <a:bodyPr wrap="square" rtlCol="0">
              <a:spAutoFit/>
            </a:bodyPr>
            <a:lstStyle/>
            <a:p>
              <a:r>
                <a:rPr lang="en-US" sz="2000" b="1" dirty="0" smtClean="0"/>
                <a:t>EXPECTED ROUTE</a:t>
              </a:r>
              <a:endParaRPr lang="en-US" sz="2000" b="1" dirty="0"/>
            </a:p>
          </p:txBody>
        </p:sp>
        <p:sp>
          <p:nvSpPr>
            <p:cNvPr id="29" name="TextBox 28"/>
            <p:cNvSpPr txBox="1"/>
            <p:nvPr/>
          </p:nvSpPr>
          <p:spPr>
            <a:xfrm>
              <a:off x="304800" y="4095690"/>
              <a:ext cx="2362200" cy="400110"/>
            </a:xfrm>
            <a:prstGeom prst="rect">
              <a:avLst/>
            </a:prstGeom>
            <a:noFill/>
          </p:spPr>
          <p:txBody>
            <a:bodyPr wrap="square" rtlCol="0">
              <a:spAutoFit/>
            </a:bodyPr>
            <a:lstStyle/>
            <a:p>
              <a:r>
                <a:rPr lang="en-US" sz="2000" b="1" dirty="0" smtClean="0"/>
                <a:t>ADULT RE-ENTRY</a:t>
              </a:r>
              <a:endParaRPr lang="en-US" sz="2000" b="1" dirty="0"/>
            </a:p>
          </p:txBody>
        </p:sp>
        <p:sp>
          <p:nvSpPr>
            <p:cNvPr id="32" name="TextBox 31"/>
            <p:cNvSpPr txBox="1"/>
            <p:nvPr/>
          </p:nvSpPr>
          <p:spPr>
            <a:xfrm rot="7660664">
              <a:off x="4177909" y="3478697"/>
              <a:ext cx="923330" cy="998142"/>
            </a:xfrm>
            <a:prstGeom prst="rect">
              <a:avLst/>
            </a:prstGeom>
            <a:solidFill>
              <a:schemeClr val="bg1"/>
            </a:solidFill>
          </p:spPr>
          <p:txBody>
            <a:bodyPr vert="vert270" wrap="square" rtlCol="0">
              <a:spAutoFit/>
            </a:bodyPr>
            <a:lstStyle/>
            <a:p>
              <a:r>
                <a:rPr lang="en-US" sz="1200" dirty="0" smtClean="0"/>
                <a:t>Low skilled </a:t>
              </a:r>
              <a:br>
                <a:rPr lang="en-US" sz="1200" dirty="0" smtClean="0"/>
              </a:br>
              <a:r>
                <a:rPr lang="en-US" sz="1200" dirty="0" smtClean="0"/>
                <a:t>HS completer</a:t>
              </a:r>
            </a:p>
            <a:p>
              <a:pPr algn="ctr"/>
              <a:r>
                <a:rPr lang="en-US" sz="1600" dirty="0">
                  <a:sym typeface="Wingdings"/>
                </a:rPr>
                <a:t></a:t>
              </a:r>
              <a:r>
                <a:rPr lang="en-US" sz="1600" dirty="0" smtClean="0"/>
                <a:t> </a:t>
              </a:r>
              <a:endParaRPr lang="en-US" sz="1600" dirty="0"/>
            </a:p>
          </p:txBody>
        </p:sp>
        <p:sp>
          <p:nvSpPr>
            <p:cNvPr id="33" name="TextBox 32"/>
            <p:cNvSpPr txBox="1"/>
            <p:nvPr/>
          </p:nvSpPr>
          <p:spPr>
            <a:xfrm rot="2424949">
              <a:off x="3129640" y="3805312"/>
              <a:ext cx="1210282" cy="338554"/>
            </a:xfrm>
            <a:prstGeom prst="rect">
              <a:avLst/>
            </a:prstGeom>
            <a:noFill/>
          </p:spPr>
          <p:txBody>
            <a:bodyPr wrap="square" rtlCol="0">
              <a:spAutoFit/>
            </a:bodyPr>
            <a:lstStyle/>
            <a:p>
              <a:r>
                <a:rPr lang="en-US" sz="1200" dirty="0" smtClean="0"/>
                <a:t>Dropout </a:t>
              </a:r>
              <a:r>
                <a:rPr lang="en-US" sz="1600" dirty="0">
                  <a:sym typeface="Wingdings"/>
                </a:rPr>
                <a:t></a:t>
              </a:r>
              <a:endParaRPr lang="en-US" sz="1600" dirty="0"/>
            </a:p>
          </p:txBody>
        </p:sp>
        <p:sp>
          <p:nvSpPr>
            <p:cNvPr id="35" name="TextBox 34"/>
            <p:cNvSpPr txBox="1"/>
            <p:nvPr/>
          </p:nvSpPr>
          <p:spPr>
            <a:xfrm>
              <a:off x="2688055" y="1798857"/>
              <a:ext cx="1257300" cy="369332"/>
            </a:xfrm>
            <a:prstGeom prst="rect">
              <a:avLst/>
            </a:prstGeom>
            <a:noFill/>
          </p:spPr>
          <p:txBody>
            <a:bodyPr wrap="square" rtlCol="0">
              <a:spAutoFit/>
            </a:bodyPr>
            <a:lstStyle/>
            <a:p>
              <a:r>
                <a:rPr lang="en-US" dirty="0" smtClean="0"/>
                <a:t>High School</a:t>
              </a:r>
              <a:endParaRPr lang="en-US" dirty="0"/>
            </a:p>
          </p:txBody>
        </p:sp>
        <p:sp>
          <p:nvSpPr>
            <p:cNvPr id="44" name="Rounded Rectangle 43"/>
            <p:cNvSpPr/>
            <p:nvPr/>
          </p:nvSpPr>
          <p:spPr>
            <a:xfrm>
              <a:off x="2895600" y="2438400"/>
              <a:ext cx="1636295" cy="762000"/>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Endorsements </a:t>
              </a:r>
            </a:p>
            <a:p>
              <a:pPr marL="171450" indent="-171450">
                <a:buFont typeface="Arial" panose="020B0604020202020204" pitchFamily="34" charset="0"/>
                <a:buChar char="•"/>
              </a:pPr>
              <a:r>
                <a:rPr lang="en-US" sz="1200" dirty="0" smtClean="0">
                  <a:solidFill>
                    <a:schemeClr val="tx1"/>
                  </a:solidFill>
                </a:rPr>
                <a:t>Dual Credit </a:t>
              </a:r>
            </a:p>
            <a:p>
              <a:pPr marL="171450" indent="-171450">
                <a:buFont typeface="Arial" panose="020B0604020202020204" pitchFamily="34" charset="0"/>
                <a:buChar char="•"/>
              </a:pPr>
              <a:r>
                <a:rPr lang="en-US" sz="1200" dirty="0" smtClean="0">
                  <a:solidFill>
                    <a:schemeClr val="tx1"/>
                  </a:solidFill>
                </a:rPr>
                <a:t>Career Academies</a:t>
              </a:r>
              <a:endParaRPr lang="en-US" sz="1200" dirty="0">
                <a:solidFill>
                  <a:schemeClr val="tx1"/>
                </a:solidFill>
              </a:endParaRPr>
            </a:p>
          </p:txBody>
        </p:sp>
        <p:sp>
          <p:nvSpPr>
            <p:cNvPr id="45" name="Rounded Rectangle 44"/>
            <p:cNvSpPr/>
            <p:nvPr/>
          </p:nvSpPr>
          <p:spPr>
            <a:xfrm>
              <a:off x="5181600" y="2362200"/>
              <a:ext cx="2933700" cy="958288"/>
            </a:xfrm>
            <a:prstGeom prst="roundRect">
              <a:avLst/>
            </a:prstGeom>
            <a:solidFill>
              <a:schemeClr val="accent1">
                <a:lumMod val="20000"/>
                <a:lumOff val="80000"/>
              </a:schemeClr>
            </a:solidFill>
            <a:ln>
              <a:solidFill>
                <a:schemeClr val="accent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171450" indent="-171450">
                <a:buFont typeface="Arial" panose="020B0604020202020204" pitchFamily="34" charset="0"/>
                <a:buChar char="•"/>
              </a:pPr>
              <a:r>
                <a:rPr lang="en-US" sz="1200" dirty="0" smtClean="0">
                  <a:solidFill>
                    <a:schemeClr val="tx1"/>
                  </a:solidFill>
                </a:rPr>
                <a:t>Institutes</a:t>
              </a:r>
            </a:p>
            <a:p>
              <a:pPr marL="171450" indent="-171450">
                <a:buFont typeface="Arial" panose="020B0604020202020204" pitchFamily="34" charset="0"/>
                <a:buChar char="•"/>
              </a:pPr>
              <a:r>
                <a:rPr lang="en-US" sz="1200" dirty="0" smtClean="0">
                  <a:solidFill>
                    <a:schemeClr val="tx1"/>
                  </a:solidFill>
                </a:rPr>
                <a:t>Degree plans</a:t>
              </a:r>
            </a:p>
            <a:p>
              <a:pPr marL="171450" indent="-171450">
                <a:buFont typeface="Arial" panose="020B0604020202020204" pitchFamily="34" charset="0"/>
                <a:buChar char="•"/>
              </a:pPr>
              <a:r>
                <a:rPr lang="en-US" sz="1200" dirty="0" smtClean="0">
                  <a:solidFill>
                    <a:schemeClr val="tx1"/>
                  </a:solidFill>
                </a:rPr>
                <a:t>Articulated / stackable credentials</a:t>
              </a:r>
              <a:endParaRPr lang="en-US" sz="1200" dirty="0">
                <a:solidFill>
                  <a:schemeClr val="tx1"/>
                </a:solidFill>
              </a:endParaRPr>
            </a:p>
          </p:txBody>
        </p:sp>
        <p:sp>
          <p:nvSpPr>
            <p:cNvPr id="48" name="Rounded Rectangle 47"/>
            <p:cNvSpPr/>
            <p:nvPr/>
          </p:nvSpPr>
          <p:spPr>
            <a:xfrm>
              <a:off x="3697705" y="4772370"/>
              <a:ext cx="1636295" cy="76200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Integrated Education and Training  </a:t>
              </a:r>
              <a:endParaRPr lang="en-US" sz="1200" dirty="0">
                <a:solidFill>
                  <a:schemeClr val="tx1"/>
                </a:solidFill>
              </a:endParaRPr>
            </a:p>
          </p:txBody>
        </p:sp>
        <p:sp>
          <p:nvSpPr>
            <p:cNvPr id="49" name="Rounded Rectangle 48"/>
            <p:cNvSpPr/>
            <p:nvPr/>
          </p:nvSpPr>
          <p:spPr>
            <a:xfrm>
              <a:off x="4006515" y="5458170"/>
              <a:ext cx="1062790" cy="485430"/>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Integrated </a:t>
              </a:r>
              <a:br>
                <a:rPr lang="en-US" sz="1200" dirty="0" smtClean="0">
                  <a:solidFill>
                    <a:schemeClr val="tx1"/>
                  </a:solidFill>
                </a:rPr>
              </a:br>
              <a:r>
                <a:rPr lang="en-US" sz="1200" dirty="0" smtClean="0">
                  <a:solidFill>
                    <a:schemeClr val="tx1"/>
                  </a:solidFill>
                </a:rPr>
                <a:t>EL Civics</a:t>
              </a:r>
              <a:endParaRPr lang="en-US" sz="1200" dirty="0">
                <a:solidFill>
                  <a:schemeClr val="tx1"/>
                </a:solidFill>
              </a:endParaRPr>
            </a:p>
          </p:txBody>
        </p:sp>
        <p:sp>
          <p:nvSpPr>
            <p:cNvPr id="50" name="Rounded Rectangle 49"/>
            <p:cNvSpPr/>
            <p:nvPr/>
          </p:nvSpPr>
          <p:spPr>
            <a:xfrm>
              <a:off x="533400" y="4800600"/>
              <a:ext cx="2895601" cy="550277"/>
            </a:xfrm>
            <a:prstGeom prst="round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1200" dirty="0" smtClean="0">
                  <a:solidFill>
                    <a:schemeClr val="tx1"/>
                  </a:solidFill>
                </a:rPr>
                <a:t>Adult Education and Literacy/ high school equivalency </a:t>
              </a:r>
              <a:endParaRPr lang="en-US" sz="1200" dirty="0">
                <a:solidFill>
                  <a:schemeClr val="tx1"/>
                </a:solidFill>
              </a:endParaRPr>
            </a:p>
          </p:txBody>
        </p:sp>
      </p:grpSp>
    </p:spTree>
    <p:extLst>
      <p:ext uri="{BB962C8B-B14F-4D97-AF65-F5344CB8AC3E}">
        <p14:creationId xmlns:p14="http://schemas.microsoft.com/office/powerpoint/2010/main" val="3317305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WIOA Regional Meetings 2016 </a:t>
            </a:r>
            <a:endParaRPr lang="en-US"/>
          </a:p>
        </p:txBody>
      </p:sp>
      <p:sp>
        <p:nvSpPr>
          <p:cNvPr id="3" name="Slide Number Placeholder 2"/>
          <p:cNvSpPr>
            <a:spLocks noGrp="1"/>
          </p:cNvSpPr>
          <p:nvPr>
            <p:ph type="sldNum" sz="quarter" idx="12"/>
          </p:nvPr>
        </p:nvSpPr>
        <p:spPr/>
        <p:txBody>
          <a:bodyPr/>
          <a:lstStyle/>
          <a:p>
            <a:fld id="{4A431BFB-B653-4F36-A450-A2DDA07B1717}" type="slidenum">
              <a:rPr lang="en-US" smtClean="0"/>
              <a:t>8</a:t>
            </a:fld>
            <a:endParaRPr lang="en-US"/>
          </a:p>
        </p:txBody>
      </p:sp>
      <p:pic>
        <p:nvPicPr>
          <p:cNvPr id="6" name="Picture 5" descr="picture of a career ladder"/>
          <p:cNvPicPr/>
          <p:nvPr/>
        </p:nvPicPr>
        <p:blipFill>
          <a:blip r:embed="rId2" cstate="print">
            <a:extLst>
              <a:ext uri="{28A0092B-C50C-407E-A947-70E740481C1C}">
                <a14:useLocalDpi xmlns:a14="http://schemas.microsoft.com/office/drawing/2010/main" val="0"/>
              </a:ext>
            </a:extLst>
          </a:blip>
          <a:stretch>
            <a:fillRect/>
          </a:stretch>
        </p:blipFill>
        <p:spPr>
          <a:xfrm>
            <a:off x="914400" y="127000"/>
            <a:ext cx="7037070" cy="6731000"/>
          </a:xfrm>
          <a:prstGeom prst="rect">
            <a:avLst/>
          </a:prstGeom>
        </p:spPr>
      </p:pic>
      <p:pic>
        <p:nvPicPr>
          <p:cNvPr id="42" name="irc_mi" descr="Arrow showing progression up through Health and Bioscience Career Pathway">
            <a:hlinkClick r:id="rId3"/>
          </p:cNvPr>
          <p:cNvPicPr/>
          <p:nvPr/>
        </p:nvPicPr>
        <p:blipFill>
          <a:blip r:embed="rId4" cstate="print">
            <a:duotone>
              <a:schemeClr val="accent6">
                <a:shade val="45000"/>
                <a:satMod val="135000"/>
              </a:schemeClr>
              <a:prstClr val="white"/>
            </a:duotone>
          </a:blip>
          <a:srcRect l="-69802"/>
          <a:stretch>
            <a:fillRect/>
          </a:stretch>
        </p:blipFill>
        <p:spPr bwMode="auto">
          <a:xfrm rot="15237673">
            <a:off x="6050585" y="1808512"/>
            <a:ext cx="2524030" cy="854710"/>
          </a:xfrm>
          <a:prstGeom prst="rect">
            <a:avLst/>
          </a:prstGeom>
          <a:noFill/>
          <a:ln w="9525">
            <a:noFill/>
            <a:miter lim="800000"/>
            <a:headEnd/>
            <a:tailEnd/>
          </a:ln>
        </p:spPr>
      </p:pic>
      <p:pic>
        <p:nvPicPr>
          <p:cNvPr id="43" name="irc_mi" descr="Arrow showing progression up through Health and Bioscience Career Pathway">
            <a:hlinkClick r:id="rId3"/>
          </p:cNvPr>
          <p:cNvPicPr/>
          <p:nvPr/>
        </p:nvPicPr>
        <p:blipFill>
          <a:blip r:embed="rId4" cstate="print">
            <a:duotone>
              <a:schemeClr val="accent6">
                <a:shade val="45000"/>
                <a:satMod val="135000"/>
              </a:schemeClr>
              <a:prstClr val="white"/>
            </a:duotone>
          </a:blip>
          <a:srcRect l="-69802"/>
          <a:stretch>
            <a:fillRect/>
          </a:stretch>
        </p:blipFill>
        <p:spPr bwMode="auto">
          <a:xfrm rot="15237673">
            <a:off x="6131985" y="3789712"/>
            <a:ext cx="2524030" cy="854710"/>
          </a:xfrm>
          <a:prstGeom prst="rect">
            <a:avLst/>
          </a:prstGeom>
          <a:noFill/>
          <a:ln w="9525">
            <a:noFill/>
            <a:miter lim="800000"/>
            <a:headEnd/>
            <a:tailEnd/>
          </a:ln>
        </p:spPr>
      </p:pic>
      <p:pic>
        <p:nvPicPr>
          <p:cNvPr id="50" name="irc_mi" descr="Arrow showing progression up through Health and Bioscience Career Pathway">
            <a:hlinkClick r:id="rId3"/>
          </p:cNvPr>
          <p:cNvPicPr/>
          <p:nvPr/>
        </p:nvPicPr>
        <p:blipFill>
          <a:blip r:embed="rId4" cstate="print">
            <a:duotone>
              <a:schemeClr val="accent6">
                <a:shade val="45000"/>
                <a:satMod val="135000"/>
              </a:schemeClr>
              <a:prstClr val="white"/>
            </a:duotone>
          </a:blip>
          <a:srcRect l="-69802"/>
          <a:stretch>
            <a:fillRect/>
          </a:stretch>
        </p:blipFill>
        <p:spPr bwMode="auto">
          <a:xfrm rot="15237673">
            <a:off x="6131985" y="5475609"/>
            <a:ext cx="2524030" cy="854710"/>
          </a:xfrm>
          <a:prstGeom prst="rect">
            <a:avLst/>
          </a:prstGeom>
          <a:noFill/>
          <a:ln w="9525">
            <a:noFill/>
            <a:miter lim="800000"/>
            <a:headEnd/>
            <a:tailEnd/>
          </a:ln>
        </p:spPr>
      </p:pic>
      <p:grpSp>
        <p:nvGrpSpPr>
          <p:cNvPr id="5" name="Group 4" descr="Image of Health and Bioscience Career Pathway, from Foundational Adult Education and Literacy , to IET Medical Secretary, IET Pharmacy Tech, IET Medical Assistant, Licensed  Vocational Nurse, Registered Nurse and related Employment Point."/>
          <p:cNvGrpSpPr/>
          <p:nvPr/>
        </p:nvGrpSpPr>
        <p:grpSpPr>
          <a:xfrm>
            <a:off x="1050758" y="108284"/>
            <a:ext cx="7940842" cy="6521116"/>
            <a:chOff x="1050758" y="108284"/>
            <a:chExt cx="7940842" cy="6521116"/>
          </a:xfrm>
        </p:grpSpPr>
        <p:cxnSp>
          <p:nvCxnSpPr>
            <p:cNvPr id="18" name="Straight Connector 17"/>
            <p:cNvCxnSpPr/>
            <p:nvPr/>
          </p:nvCxnSpPr>
          <p:spPr>
            <a:xfrm>
              <a:off x="1050758" y="1905000"/>
              <a:ext cx="7924800" cy="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050758" y="1714500"/>
              <a:ext cx="1219200" cy="419100"/>
            </a:xfrm>
            <a:prstGeom prst="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12</a:t>
              </a:r>
              <a:r>
                <a:rPr lang="en-US" sz="1200" b="1" baseline="30000" dirty="0" smtClean="0"/>
                <a:t>th</a:t>
              </a:r>
              <a:r>
                <a:rPr lang="en-US" sz="1200" b="1" dirty="0" smtClean="0"/>
                <a:t> grade +</a:t>
              </a:r>
              <a:endParaRPr lang="en-US" sz="1200" dirty="0"/>
            </a:p>
          </p:txBody>
        </p:sp>
        <p:sp>
          <p:nvSpPr>
            <p:cNvPr id="22" name="Rectangle 21"/>
            <p:cNvSpPr/>
            <p:nvPr/>
          </p:nvSpPr>
          <p:spPr>
            <a:xfrm>
              <a:off x="7724274" y="1714500"/>
              <a:ext cx="1219200" cy="419100"/>
            </a:xfrm>
            <a:prstGeom prst="rect">
              <a:avLst/>
            </a:prstGeom>
            <a:solidFill>
              <a:schemeClr val="accent3">
                <a:lumMod val="75000"/>
              </a:schemeClr>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solidFill>
                </a:rPr>
                <a:t>Employment Point</a:t>
              </a:r>
              <a:endParaRPr lang="en-US" sz="1200" dirty="0">
                <a:solidFill>
                  <a:schemeClr val="bg1"/>
                </a:solidFill>
              </a:endParaRPr>
            </a:p>
          </p:txBody>
        </p:sp>
        <p:cxnSp>
          <p:nvCxnSpPr>
            <p:cNvPr id="34" name="Straight Connector 33"/>
            <p:cNvCxnSpPr/>
            <p:nvPr/>
          </p:nvCxnSpPr>
          <p:spPr>
            <a:xfrm>
              <a:off x="1066800" y="5676900"/>
              <a:ext cx="7924800" cy="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066800" y="5486400"/>
              <a:ext cx="1219200" cy="419100"/>
            </a:xfrm>
            <a:prstGeom prst="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t>4-7 Grade Entry </a:t>
              </a:r>
              <a:r>
                <a:rPr lang="en-US" sz="1200" b="1" dirty="0" smtClean="0"/>
                <a:t>Reading</a:t>
              </a:r>
              <a:endParaRPr lang="en-US" sz="1200" dirty="0"/>
            </a:p>
          </p:txBody>
        </p:sp>
        <p:sp>
          <p:nvSpPr>
            <p:cNvPr id="36" name="Rectangle 35"/>
            <p:cNvSpPr/>
            <p:nvPr/>
          </p:nvSpPr>
          <p:spPr>
            <a:xfrm>
              <a:off x="7740316" y="5486400"/>
              <a:ext cx="1219200" cy="419100"/>
            </a:xfrm>
            <a:prstGeom prst="rect">
              <a:avLst/>
            </a:prstGeom>
            <a:solidFill>
              <a:schemeClr val="accent3">
                <a:lumMod val="75000"/>
              </a:schemeClr>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solidFill>
                </a:rPr>
                <a:t>Employment Point</a:t>
              </a:r>
              <a:endParaRPr lang="en-US" sz="1200" dirty="0">
                <a:solidFill>
                  <a:schemeClr val="bg1"/>
                </a:solidFill>
              </a:endParaRPr>
            </a:p>
          </p:txBody>
        </p:sp>
        <p:cxnSp>
          <p:nvCxnSpPr>
            <p:cNvPr id="38" name="Straight Connector 37"/>
            <p:cNvCxnSpPr/>
            <p:nvPr/>
          </p:nvCxnSpPr>
          <p:spPr>
            <a:xfrm>
              <a:off x="1050758" y="3771900"/>
              <a:ext cx="7924800" cy="0"/>
            </a:xfrm>
            <a:prstGeom prst="line">
              <a:avLst/>
            </a:prstGeom>
            <a:ln>
              <a:prstDash val="dashDot"/>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1050758" y="3581400"/>
              <a:ext cx="1219200" cy="419100"/>
            </a:xfrm>
            <a:prstGeom prst="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t>8-10 Grade Entry Reading</a:t>
              </a:r>
              <a:endParaRPr lang="en-US" sz="1200" b="1" dirty="0"/>
            </a:p>
          </p:txBody>
        </p:sp>
        <p:sp>
          <p:nvSpPr>
            <p:cNvPr id="40" name="Rectangle 39"/>
            <p:cNvSpPr/>
            <p:nvPr/>
          </p:nvSpPr>
          <p:spPr>
            <a:xfrm>
              <a:off x="7724274" y="3649579"/>
              <a:ext cx="1219200" cy="419100"/>
            </a:xfrm>
            <a:prstGeom prst="rect">
              <a:avLst/>
            </a:prstGeom>
            <a:solidFill>
              <a:schemeClr val="accent3">
                <a:lumMod val="75000"/>
              </a:schemeClr>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chemeClr val="bg1"/>
                  </a:solidFill>
                </a:rPr>
                <a:t>Employment Point</a:t>
              </a:r>
              <a:endParaRPr lang="en-US" sz="1200" dirty="0">
                <a:solidFill>
                  <a:schemeClr val="bg1"/>
                </a:solidFill>
              </a:endParaRPr>
            </a:p>
          </p:txBody>
        </p:sp>
        <p:sp>
          <p:nvSpPr>
            <p:cNvPr id="7" name="Rounded Rectangle 6"/>
            <p:cNvSpPr/>
            <p:nvPr/>
          </p:nvSpPr>
          <p:spPr>
            <a:xfrm>
              <a:off x="3429000" y="108284"/>
              <a:ext cx="1871054" cy="806116"/>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Registered Nurse</a:t>
              </a:r>
              <a:br>
                <a:rPr lang="en-US" sz="1400" dirty="0"/>
              </a:br>
              <a:r>
                <a:rPr lang="en-US" sz="1400" dirty="0"/>
                <a:t>$33.07 </a:t>
              </a:r>
              <a:br>
                <a:rPr lang="en-US" sz="1400" dirty="0"/>
              </a:br>
              <a:r>
                <a:rPr lang="en-US" sz="1400" dirty="0"/>
                <a:t>2-4 Years </a:t>
              </a:r>
              <a:r>
                <a:rPr lang="en-US" sz="1400" dirty="0" smtClean="0"/>
                <a:t>Training</a:t>
              </a:r>
              <a:endParaRPr lang="en-US" sz="1400" dirty="0"/>
            </a:p>
          </p:txBody>
        </p:sp>
        <p:sp>
          <p:nvSpPr>
            <p:cNvPr id="8" name="Rectangle 7"/>
            <p:cNvSpPr/>
            <p:nvPr/>
          </p:nvSpPr>
          <p:spPr>
            <a:xfrm>
              <a:off x="3629470" y="891340"/>
              <a:ext cx="1536937" cy="268705"/>
            </a:xfrm>
            <a:prstGeom prst="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Associate Degree</a:t>
              </a:r>
              <a:endParaRPr lang="en-US" sz="1100" dirty="0"/>
            </a:p>
          </p:txBody>
        </p:sp>
        <p:sp>
          <p:nvSpPr>
            <p:cNvPr id="11" name="Rounded Rectangle 10"/>
            <p:cNvSpPr/>
            <p:nvPr/>
          </p:nvSpPr>
          <p:spPr>
            <a:xfrm>
              <a:off x="2844564" y="5334000"/>
              <a:ext cx="3480036" cy="403058"/>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i="1" dirty="0" smtClean="0"/>
            </a:p>
            <a:p>
              <a:pPr algn="ctr"/>
              <a:r>
                <a:rPr lang="en-US" sz="1400" dirty="0" smtClean="0"/>
                <a:t>IET</a:t>
              </a:r>
              <a:r>
                <a:rPr lang="en-US" sz="1400" dirty="0"/>
                <a:t> </a:t>
              </a:r>
              <a:r>
                <a:rPr lang="en-US" sz="1400" dirty="0" smtClean="0"/>
                <a:t>Nurse </a:t>
              </a:r>
              <a:r>
                <a:rPr lang="en-US" sz="1400" dirty="0"/>
                <a:t>Aide in Health</a:t>
              </a:r>
              <a:br>
                <a:rPr lang="en-US" sz="1400" dirty="0"/>
              </a:br>
              <a:r>
                <a:rPr lang="en-US" sz="1400" dirty="0"/>
                <a:t>$11.60  </a:t>
              </a:r>
              <a:r>
                <a:rPr lang="en-US" sz="1400" dirty="0" smtClean="0"/>
                <a:t>3 </a:t>
              </a:r>
              <a:r>
                <a:rPr lang="en-US" sz="1400" dirty="0"/>
                <a:t>Months </a:t>
              </a:r>
              <a:br>
                <a:rPr lang="en-US" sz="1400" dirty="0"/>
              </a:br>
              <a:endParaRPr lang="en-US" sz="1400" dirty="0"/>
            </a:p>
          </p:txBody>
        </p:sp>
        <p:sp>
          <p:nvSpPr>
            <p:cNvPr id="12" name="Rectangle 11"/>
            <p:cNvSpPr/>
            <p:nvPr/>
          </p:nvSpPr>
          <p:spPr>
            <a:xfrm>
              <a:off x="3705669" y="5751095"/>
              <a:ext cx="1536937" cy="268705"/>
            </a:xfrm>
            <a:prstGeom prst="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Non-credit Certificate</a:t>
              </a:r>
              <a:endParaRPr lang="en-US" sz="1100" dirty="0"/>
            </a:p>
          </p:txBody>
        </p:sp>
        <p:sp>
          <p:nvSpPr>
            <p:cNvPr id="9" name="Rounded Rectangle 8"/>
            <p:cNvSpPr/>
            <p:nvPr/>
          </p:nvSpPr>
          <p:spPr>
            <a:xfrm>
              <a:off x="2667000" y="2819400"/>
              <a:ext cx="1871054" cy="806116"/>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IET Pharmacy </a:t>
              </a:r>
              <a:r>
                <a:rPr lang="en-US" sz="1400" dirty="0"/>
                <a:t>Tech </a:t>
              </a:r>
              <a:br>
                <a:rPr lang="en-US" sz="1400" dirty="0"/>
              </a:br>
              <a:r>
                <a:rPr lang="en-US" sz="1400" dirty="0"/>
                <a:t>$14.85 </a:t>
              </a:r>
              <a:br>
                <a:rPr lang="en-US" sz="1400" dirty="0"/>
              </a:br>
              <a:r>
                <a:rPr lang="en-US" sz="1400" dirty="0" smtClean="0"/>
                <a:t>1-2 </a:t>
              </a:r>
              <a:r>
                <a:rPr lang="en-US" sz="1400" dirty="0"/>
                <a:t>Years </a:t>
              </a:r>
            </a:p>
          </p:txBody>
        </p:sp>
        <p:sp>
          <p:nvSpPr>
            <p:cNvPr id="15" name="Rounded Rectangle 14"/>
            <p:cNvSpPr/>
            <p:nvPr/>
          </p:nvSpPr>
          <p:spPr>
            <a:xfrm>
              <a:off x="4689154" y="2819401"/>
              <a:ext cx="1871054" cy="806115"/>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IET Medical Assistant </a:t>
              </a:r>
              <a:r>
                <a:rPr lang="en-US" sz="1400" dirty="0"/>
                <a:t/>
              </a:r>
              <a:br>
                <a:rPr lang="en-US" sz="1400" dirty="0"/>
              </a:br>
              <a:r>
                <a:rPr lang="en-US" sz="1400" dirty="0"/>
                <a:t>$12.74 </a:t>
              </a:r>
              <a:br>
                <a:rPr lang="en-US" sz="1400" dirty="0"/>
              </a:br>
              <a:r>
                <a:rPr lang="en-US" sz="1400" dirty="0" smtClean="0"/>
                <a:t>18 mos-2 </a:t>
              </a:r>
              <a:r>
                <a:rPr lang="en-US" sz="1400" dirty="0"/>
                <a:t>years </a:t>
              </a:r>
            </a:p>
          </p:txBody>
        </p:sp>
        <p:grpSp>
          <p:nvGrpSpPr>
            <p:cNvPr id="26" name="Group 25"/>
            <p:cNvGrpSpPr/>
            <p:nvPr/>
          </p:nvGrpSpPr>
          <p:grpSpPr>
            <a:xfrm>
              <a:off x="3629470" y="3567366"/>
              <a:ext cx="1871054" cy="1048752"/>
              <a:chOff x="3644201" y="3170830"/>
              <a:chExt cx="2133600" cy="1189629"/>
            </a:xfrm>
            <a:solidFill>
              <a:schemeClr val="tx2">
                <a:lumMod val="75000"/>
              </a:schemeClr>
            </a:solidFill>
          </p:grpSpPr>
          <p:sp>
            <p:nvSpPr>
              <p:cNvPr id="27" name="Rounded Rectangle 26"/>
              <p:cNvSpPr/>
              <p:nvPr/>
            </p:nvSpPr>
            <p:spPr>
              <a:xfrm>
                <a:off x="3644201" y="3446059"/>
                <a:ext cx="2133600" cy="914400"/>
              </a:xfrm>
              <a:prstGeom prst="roundRect">
                <a:avLst/>
              </a:prstGeom>
              <a:grp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IET Medical </a:t>
                </a:r>
                <a:br>
                  <a:rPr lang="en-US" sz="1400" dirty="0" smtClean="0"/>
                </a:br>
                <a:r>
                  <a:rPr lang="en-US" sz="1400" dirty="0" smtClean="0"/>
                  <a:t>Secretary </a:t>
                </a:r>
                <a:r>
                  <a:rPr lang="en-US" sz="1400" dirty="0"/>
                  <a:t>$13.60 </a:t>
                </a:r>
                <a:br>
                  <a:rPr lang="en-US" sz="1400" dirty="0"/>
                </a:br>
                <a:r>
                  <a:rPr lang="en-US" sz="1400" dirty="0"/>
                  <a:t>1½ Years </a:t>
                </a:r>
              </a:p>
            </p:txBody>
          </p:sp>
          <p:sp>
            <p:nvSpPr>
              <p:cNvPr id="28" name="Rectangle 27"/>
              <p:cNvSpPr/>
              <p:nvPr/>
            </p:nvSpPr>
            <p:spPr>
              <a:xfrm>
                <a:off x="3834701" y="3170830"/>
                <a:ext cx="1752600" cy="304800"/>
              </a:xfrm>
              <a:prstGeom prst="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Level 1 or 2 Certificate</a:t>
                </a:r>
                <a:endParaRPr lang="en-US" sz="1100" dirty="0"/>
              </a:p>
            </p:txBody>
          </p:sp>
        </p:grpSp>
        <p:sp>
          <p:nvSpPr>
            <p:cNvPr id="13" name="Rounded Rectangle 12"/>
            <p:cNvSpPr/>
            <p:nvPr/>
          </p:nvSpPr>
          <p:spPr>
            <a:xfrm>
              <a:off x="5063146" y="990599"/>
              <a:ext cx="1871054" cy="806116"/>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r>
                <a:rPr lang="en-US" sz="1400" dirty="0" smtClean="0"/>
                <a:t>Licensed </a:t>
              </a:r>
              <a:br>
                <a:rPr lang="en-US" sz="1400" dirty="0" smtClean="0"/>
              </a:br>
              <a:r>
                <a:rPr lang="en-US" sz="1400" dirty="0" smtClean="0"/>
                <a:t>Vocational </a:t>
              </a:r>
              <a:r>
                <a:rPr lang="en-US" sz="1400" dirty="0"/>
                <a:t>Nurse</a:t>
              </a:r>
              <a:br>
                <a:rPr lang="en-US" sz="1400" dirty="0"/>
              </a:br>
              <a:r>
                <a:rPr lang="en-US" sz="1400" dirty="0"/>
                <a:t>$20.34 </a:t>
              </a:r>
              <a:br>
                <a:rPr lang="en-US" sz="1400" dirty="0"/>
              </a:br>
              <a:r>
                <a:rPr lang="en-US" sz="1400" dirty="0"/>
                <a:t>2 years  </a:t>
              </a:r>
            </a:p>
            <a:p>
              <a:pPr algn="ctr"/>
              <a:r>
                <a:rPr lang="en-US" sz="1400" b="1" dirty="0"/>
                <a:t> </a:t>
              </a:r>
            </a:p>
          </p:txBody>
        </p:sp>
        <p:sp>
          <p:nvSpPr>
            <p:cNvPr id="14" name="Rectangle 13"/>
            <p:cNvSpPr/>
            <p:nvPr/>
          </p:nvSpPr>
          <p:spPr>
            <a:xfrm>
              <a:off x="5263616" y="1796719"/>
              <a:ext cx="1536937" cy="268705"/>
            </a:xfrm>
            <a:prstGeom prst="rect">
              <a:avLst/>
            </a:prstGeom>
            <a:solidFill>
              <a:schemeClr val="accent1">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Associate Degree</a:t>
              </a:r>
              <a:endParaRPr lang="en-US" sz="1100" dirty="0"/>
            </a:p>
          </p:txBody>
        </p:sp>
        <p:sp>
          <p:nvSpPr>
            <p:cNvPr id="52" name="Up Arrow 51"/>
            <p:cNvSpPr/>
            <p:nvPr/>
          </p:nvSpPr>
          <p:spPr>
            <a:xfrm>
              <a:off x="4309454" y="6079958"/>
              <a:ext cx="171153" cy="320842"/>
            </a:xfrm>
            <a:prstGeom prst="upArrow">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537507" y="6226342"/>
              <a:ext cx="3886200" cy="403058"/>
            </a:xfrm>
            <a:prstGeom prst="roundRect">
              <a:avLst/>
            </a:prstGeom>
            <a:solidFill>
              <a:schemeClr val="tx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Foundational Adult Education and Literacy </a:t>
              </a:r>
              <a:endParaRPr lang="en-US" sz="1400" dirty="0"/>
            </a:p>
          </p:txBody>
        </p:sp>
      </p:grpSp>
      <p:sp>
        <p:nvSpPr>
          <p:cNvPr id="10" name="Title 9"/>
          <p:cNvSpPr>
            <a:spLocks noGrp="1"/>
          </p:cNvSpPr>
          <p:nvPr>
            <p:ph type="title"/>
          </p:nvPr>
        </p:nvSpPr>
        <p:spPr>
          <a:xfrm>
            <a:off x="638166" y="214884"/>
            <a:ext cx="2790834" cy="1499616"/>
          </a:xfrm>
        </p:spPr>
        <p:txBody>
          <a:bodyPr>
            <a:normAutofit/>
          </a:bodyPr>
          <a:lstStyle/>
          <a:p>
            <a:r>
              <a:rPr lang="en-US" sz="2800" dirty="0" smtClean="0">
                <a:solidFill>
                  <a:schemeClr val="tx1"/>
                </a:solidFill>
                <a:latin typeface="+mn-lt"/>
                <a:cs typeface="Arial" panose="020B0604020202020204" pitchFamily="34" charset="0"/>
              </a:rPr>
              <a:t>health and bioscience career pathway</a:t>
            </a:r>
            <a:endParaRPr lang="en-US" sz="28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481204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8096" y="76200"/>
            <a:ext cx="7290054" cy="1499616"/>
          </a:xfrm>
        </p:spPr>
        <p:txBody>
          <a:bodyPr>
            <a:normAutofit/>
          </a:bodyPr>
          <a:lstStyle/>
          <a:p>
            <a:r>
              <a:rPr lang="en-US" dirty="0" smtClean="0"/>
              <a:t>CAREER PATHWAYs Align to IET</a:t>
            </a:r>
            <a:endParaRPr lang="en-US" dirty="0"/>
          </a:p>
        </p:txBody>
      </p:sp>
      <p:sp>
        <p:nvSpPr>
          <p:cNvPr id="10" name="Content Placeholder 9"/>
          <p:cNvSpPr>
            <a:spLocks noGrp="1"/>
          </p:cNvSpPr>
          <p:nvPr>
            <p:ph idx="1"/>
          </p:nvPr>
        </p:nvSpPr>
        <p:spPr>
          <a:xfrm>
            <a:off x="768096" y="1463040"/>
            <a:ext cx="7290055" cy="4023360"/>
          </a:xfrm>
        </p:spPr>
        <p:txBody>
          <a:bodyPr>
            <a:noAutofit/>
          </a:bodyPr>
          <a:lstStyle/>
          <a:p>
            <a:pPr marL="465138" indent="-465138">
              <a:buClr>
                <a:srgbClr val="FF0000"/>
              </a:buClr>
              <a:buSzPct val="107000"/>
              <a:buFont typeface="Wingdings" panose="05000000000000000000" pitchFamily="2" charset="2"/>
              <a:buChar char="ü"/>
            </a:pPr>
            <a:r>
              <a:rPr lang="en-US" dirty="0" smtClean="0"/>
              <a:t>aligns </a:t>
            </a:r>
            <a:r>
              <a:rPr lang="en-US" dirty="0"/>
              <a:t>with the </a:t>
            </a:r>
            <a:r>
              <a:rPr lang="en-US" u="sng" dirty="0"/>
              <a:t>skill needs of industries </a:t>
            </a:r>
            <a:r>
              <a:rPr lang="en-US" dirty="0"/>
              <a:t>in the </a:t>
            </a:r>
            <a:r>
              <a:rPr lang="en-US" dirty="0" smtClean="0"/>
              <a:t>economy</a:t>
            </a:r>
            <a:endParaRPr lang="en-US" dirty="0"/>
          </a:p>
          <a:p>
            <a:pPr marL="465138" indent="-465138">
              <a:buClr>
                <a:srgbClr val="FF0000"/>
              </a:buClr>
              <a:buSzPct val="107000"/>
              <a:buFont typeface="Wingdings" panose="05000000000000000000" pitchFamily="2" charset="2"/>
              <a:buChar char="ü"/>
            </a:pPr>
            <a:r>
              <a:rPr lang="en-US" dirty="0" smtClean="0"/>
              <a:t>prepares individuals in </a:t>
            </a:r>
            <a:r>
              <a:rPr lang="en-US" dirty="0"/>
              <a:t>any of a full range of secondary or postsecondary education options, including </a:t>
            </a:r>
            <a:r>
              <a:rPr lang="en-US" dirty="0" smtClean="0"/>
              <a:t>apprenticeships</a:t>
            </a:r>
          </a:p>
          <a:p>
            <a:pPr marL="465138" indent="-465138">
              <a:buClr>
                <a:srgbClr val="FF0000"/>
              </a:buClr>
              <a:buSzPct val="107000"/>
              <a:buFont typeface="Wingdings" panose="05000000000000000000" pitchFamily="2" charset="2"/>
              <a:buChar char="ü"/>
            </a:pPr>
            <a:r>
              <a:rPr lang="en-US" dirty="0" smtClean="0"/>
              <a:t>includes </a:t>
            </a:r>
            <a:r>
              <a:rPr lang="en-US" dirty="0"/>
              <a:t>counseling to support </a:t>
            </a:r>
            <a:endParaRPr lang="en-US" dirty="0" smtClean="0"/>
          </a:p>
          <a:p>
            <a:pPr marL="465138" indent="-465138">
              <a:buClr>
                <a:srgbClr val="FF0000"/>
              </a:buClr>
              <a:buSzPct val="107000"/>
              <a:buFont typeface="Wingdings" panose="05000000000000000000" pitchFamily="2" charset="2"/>
              <a:buChar char="ü"/>
            </a:pPr>
            <a:r>
              <a:rPr lang="en-US" dirty="0" smtClean="0"/>
              <a:t>includes education </a:t>
            </a:r>
            <a:r>
              <a:rPr lang="en-US" dirty="0"/>
              <a:t>offered concurrently with and in the same context as workforce preparation activities and training for a specific occupation or occupational </a:t>
            </a:r>
            <a:r>
              <a:rPr lang="en-US" dirty="0" smtClean="0"/>
              <a:t>cluster</a:t>
            </a:r>
            <a:endParaRPr lang="en-US" dirty="0"/>
          </a:p>
          <a:p>
            <a:pPr marL="465138" indent="-465138">
              <a:buClr>
                <a:srgbClr val="FF0000"/>
              </a:buClr>
              <a:buSzPct val="107000"/>
              <a:buFont typeface="Wingdings" panose="05000000000000000000" pitchFamily="2" charset="2"/>
              <a:buChar char="ü"/>
            </a:pPr>
            <a:r>
              <a:rPr lang="en-US" dirty="0" smtClean="0"/>
              <a:t>organizes </a:t>
            </a:r>
            <a:r>
              <a:rPr lang="en-US" dirty="0"/>
              <a:t>education, training, and other services </a:t>
            </a:r>
            <a:r>
              <a:rPr lang="en-US" dirty="0" smtClean="0"/>
              <a:t>in </a:t>
            </a:r>
            <a:r>
              <a:rPr lang="en-US" dirty="0"/>
              <a:t>a manner that accelerates </a:t>
            </a:r>
            <a:r>
              <a:rPr lang="en-US" dirty="0" smtClean="0"/>
              <a:t>advancement </a:t>
            </a:r>
          </a:p>
          <a:p>
            <a:pPr marL="465138" indent="-465138">
              <a:buClr>
                <a:srgbClr val="FF0000"/>
              </a:buClr>
              <a:buSzPct val="107000"/>
              <a:buFont typeface="Wingdings" panose="05000000000000000000" pitchFamily="2" charset="2"/>
              <a:buChar char="ü"/>
            </a:pPr>
            <a:r>
              <a:rPr lang="en-US" dirty="0" smtClean="0"/>
              <a:t>enables </a:t>
            </a:r>
            <a:r>
              <a:rPr lang="en-US" dirty="0"/>
              <a:t>an individual to attain a secondary school diploma or its recognized equivalent, and at least 1 recognized postsecondary </a:t>
            </a:r>
            <a:r>
              <a:rPr lang="en-US" dirty="0" smtClean="0"/>
              <a:t>credential</a:t>
            </a:r>
          </a:p>
          <a:p>
            <a:pPr marL="465138" indent="-465138">
              <a:buClr>
                <a:srgbClr val="FF0000"/>
              </a:buClr>
              <a:buSzPct val="107000"/>
              <a:buFont typeface="Wingdings" panose="05000000000000000000" pitchFamily="2" charset="2"/>
              <a:buChar char="ü"/>
            </a:pPr>
            <a:r>
              <a:rPr lang="en-US" dirty="0" smtClean="0"/>
              <a:t>helps </a:t>
            </a:r>
            <a:r>
              <a:rPr lang="en-US" dirty="0"/>
              <a:t>an individual enter or advance within a specific occupation or occupational </a:t>
            </a:r>
            <a:r>
              <a:rPr lang="en-US" dirty="0" smtClean="0"/>
              <a:t>cluster</a:t>
            </a:r>
            <a:endParaRPr lang="en-US" dirty="0"/>
          </a:p>
        </p:txBody>
      </p:sp>
      <p:sp>
        <p:nvSpPr>
          <p:cNvPr id="4" name="Footer Placeholder 3"/>
          <p:cNvSpPr>
            <a:spLocks noGrp="1"/>
          </p:cNvSpPr>
          <p:nvPr>
            <p:ph type="ftr" sz="quarter" idx="11"/>
          </p:nvPr>
        </p:nvSpPr>
        <p:spPr/>
        <p:txBody>
          <a:bodyPr/>
          <a:lstStyle/>
          <a:p>
            <a:r>
              <a:rPr lang="en-US" smtClean="0"/>
              <a:t>WIOA Regional Meetings 2016 </a:t>
            </a:r>
            <a:endParaRPr lang="en-US"/>
          </a:p>
        </p:txBody>
      </p:sp>
      <p:sp>
        <p:nvSpPr>
          <p:cNvPr id="5" name="Slide Number Placeholder 4"/>
          <p:cNvSpPr>
            <a:spLocks noGrp="1"/>
          </p:cNvSpPr>
          <p:nvPr>
            <p:ph type="sldNum" sz="quarter" idx="12"/>
          </p:nvPr>
        </p:nvSpPr>
        <p:spPr/>
        <p:txBody>
          <a:bodyPr/>
          <a:lstStyle/>
          <a:p>
            <a:fld id="{4A431BFB-B653-4F36-A450-A2DDA07B1717}" type="slidenum">
              <a:rPr lang="en-US" smtClean="0"/>
              <a:t>9</a:t>
            </a:fld>
            <a:endParaRPr lang="en-US"/>
          </a:p>
        </p:txBody>
      </p:sp>
    </p:spTree>
    <p:extLst>
      <p:ext uri="{BB962C8B-B14F-4D97-AF65-F5344CB8AC3E}">
        <p14:creationId xmlns:p14="http://schemas.microsoft.com/office/powerpoint/2010/main" val="1875314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7153</TotalTime>
  <Words>2299</Words>
  <Application>Microsoft Office PowerPoint</Application>
  <PresentationFormat>On-screen Show (4:3)</PresentationFormat>
  <Paragraphs>458</Paragraphs>
  <Slides>48</Slides>
  <Notes>21</Notes>
  <HiddenSlides>2</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Integral</vt:lpstr>
      <vt:lpstr>Defining Student Success in WIOA 1</vt:lpstr>
      <vt:lpstr>Career Pathways and IET</vt:lpstr>
      <vt:lpstr>Career Pathways</vt:lpstr>
      <vt:lpstr>Career Paths of our Customers </vt:lpstr>
      <vt:lpstr>Career Paths of our Customers </vt:lpstr>
      <vt:lpstr>Career Paths of our Customers 2</vt:lpstr>
      <vt:lpstr>Career Paths of our Customers 2</vt:lpstr>
      <vt:lpstr>health and bioscience career pathway</vt:lpstr>
      <vt:lpstr>CAREER PATHWAYs Align to IET</vt:lpstr>
      <vt:lpstr>CAREER PATHWAYs Align to IET Slide  2</vt:lpstr>
      <vt:lpstr>CAREER PATHWAYs Align to IET Slide 1</vt:lpstr>
      <vt:lpstr>CAREER PATHWAYs Align to IET Slide 4</vt:lpstr>
      <vt:lpstr>CAREER PATHWAYs Align to IET Slide 5</vt:lpstr>
      <vt:lpstr>CAREER PATHWAYs Align to IET Slide 6</vt:lpstr>
      <vt:lpstr>CAREER PATHWAYs Align to IET Slide 7</vt:lpstr>
      <vt:lpstr>Driving Factors</vt:lpstr>
      <vt:lpstr>Proven Model</vt:lpstr>
      <vt:lpstr>What we know 1</vt:lpstr>
      <vt:lpstr>What we know 2</vt:lpstr>
      <vt:lpstr>What we know 3</vt:lpstr>
      <vt:lpstr>20,000 in Career Pathways </vt:lpstr>
      <vt:lpstr>20,000 by 2020</vt:lpstr>
      <vt:lpstr>Implementation Options</vt:lpstr>
      <vt:lpstr>Integrated  Education and Training  </vt:lpstr>
      <vt:lpstr>Integrated Education and Training </vt:lpstr>
      <vt:lpstr>core Program for career pathways</vt:lpstr>
      <vt:lpstr>Integrated Service  MEASURE at all Levels</vt:lpstr>
      <vt:lpstr>3 Components Slide 1 Integrated education and Training</vt:lpstr>
      <vt:lpstr>3 Components Slide 1 Integrated Education and Training</vt:lpstr>
      <vt:lpstr>3 Components Slide 1 Contextualized Adult Education and Literacy</vt:lpstr>
      <vt:lpstr>3 Components Workforce Preparation Activities </vt:lpstr>
      <vt:lpstr>Workforce Preparation Activities</vt:lpstr>
      <vt:lpstr>3 Components Workforce Training </vt:lpstr>
      <vt:lpstr>Workforce Training </vt:lpstr>
      <vt:lpstr>Implementation Requirements</vt:lpstr>
      <vt:lpstr>Concurrently and Contextually Requirement 463.37</vt:lpstr>
      <vt:lpstr>educational and career advancement § 463.38</vt:lpstr>
      <vt:lpstr>Customers for IET</vt:lpstr>
      <vt:lpstr>Customers that “fit” IET</vt:lpstr>
      <vt:lpstr>IET  for English language learners  </vt:lpstr>
      <vt:lpstr>Integrated EL Civics</vt:lpstr>
      <vt:lpstr>WIOA Title II §243 Integrated English Literacy and Civics Education </vt:lpstr>
      <vt:lpstr>WIOA Title II §243 Slide 2 Integrated English Literacy and Civics Education </vt:lpstr>
      <vt:lpstr>Conclusion and Resources</vt:lpstr>
      <vt:lpstr>What It Takes</vt:lpstr>
      <vt:lpstr>Funding Options</vt:lpstr>
      <vt:lpstr>Resources</vt:lpstr>
      <vt:lpstr> Thank YOU  </vt:lpstr>
    </vt:vector>
  </TitlesOfParts>
  <Company>Texas Workforce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Expectations and Reporting</dc:title>
  <dc:creator>Tupa, Carrie</dc:creator>
  <cp:lastModifiedBy>Green,Anson</cp:lastModifiedBy>
  <cp:revision>535</cp:revision>
  <cp:lastPrinted>2016-09-30T21:49:45Z</cp:lastPrinted>
  <dcterms:created xsi:type="dcterms:W3CDTF">2014-07-22T09:50:39Z</dcterms:created>
  <dcterms:modified xsi:type="dcterms:W3CDTF">2016-10-12T21:05:54Z</dcterms:modified>
</cp:coreProperties>
</file>