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38"/>
  </p:notesMasterIdLst>
  <p:sldIdLst>
    <p:sldId id="374" r:id="rId5"/>
    <p:sldId id="267" r:id="rId6"/>
    <p:sldId id="257" r:id="rId7"/>
    <p:sldId id="258" r:id="rId8"/>
    <p:sldId id="279" r:id="rId9"/>
    <p:sldId id="359" r:id="rId10"/>
    <p:sldId id="373" r:id="rId11"/>
    <p:sldId id="260" r:id="rId12"/>
    <p:sldId id="340" r:id="rId13"/>
    <p:sldId id="341" r:id="rId14"/>
    <p:sldId id="272" r:id="rId15"/>
    <p:sldId id="366" r:id="rId16"/>
    <p:sldId id="342" r:id="rId17"/>
    <p:sldId id="357" r:id="rId18"/>
    <p:sldId id="360" r:id="rId19"/>
    <p:sldId id="361" r:id="rId20"/>
    <p:sldId id="269" r:id="rId21"/>
    <p:sldId id="270" r:id="rId22"/>
    <p:sldId id="371" r:id="rId23"/>
    <p:sldId id="370" r:id="rId24"/>
    <p:sldId id="335" r:id="rId25"/>
    <p:sldId id="324" r:id="rId26"/>
    <p:sldId id="336" r:id="rId27"/>
    <p:sldId id="259" r:id="rId28"/>
    <p:sldId id="268" r:id="rId29"/>
    <p:sldId id="262" r:id="rId30"/>
    <p:sldId id="367" r:id="rId31"/>
    <p:sldId id="368" r:id="rId32"/>
    <p:sldId id="372" r:id="rId33"/>
    <p:sldId id="362" r:id="rId34"/>
    <p:sldId id="365" r:id="rId35"/>
    <p:sldId id="364" r:id="rId36"/>
    <p:sldId id="37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00"/>
    <a:srgbClr val="85C645"/>
    <a:srgbClr val="005179"/>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0" autoAdjust="0"/>
    <p:restoredTop sz="76044" autoAdjust="0"/>
  </p:normalViewPr>
  <p:slideViewPr>
    <p:cSldViewPr snapToGrid="0">
      <p:cViewPr>
        <p:scale>
          <a:sx n="47" d="100"/>
          <a:sy n="47" d="100"/>
        </p:scale>
        <p:origin x="1800" y="480"/>
      </p:cViewPr>
      <p:guideLst/>
    </p:cSldViewPr>
  </p:slideViewPr>
  <p:outlineViewPr>
    <p:cViewPr>
      <p:scale>
        <a:sx n="33" d="100"/>
        <a:sy n="33" d="100"/>
      </p:scale>
      <p:origin x="0" y="-4229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Responses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55D-41C3-9F70-BA860C17C65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55D-41C3-9F70-BA860C17C65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AEL Director</c:v>
                </c:pt>
                <c:pt idx="1">
                  <c:v>Fiscal Agents</c:v>
                </c:pt>
              </c:strCache>
            </c:strRef>
          </c:cat>
          <c:val>
            <c:numRef>
              <c:f>Sheet1!$B$2:$B$3</c:f>
              <c:numCache>
                <c:formatCode>0.00%</c:formatCode>
                <c:ptCount val="2"/>
                <c:pt idx="0">
                  <c:v>0.73909999999999998</c:v>
                </c:pt>
                <c:pt idx="1">
                  <c:v>0.30430000000000001</c:v>
                </c:pt>
              </c:numCache>
            </c:numRef>
          </c:val>
          <c:extLst>
            <c:ext xmlns:c16="http://schemas.microsoft.com/office/drawing/2014/chart" uri="{C3380CC4-5D6E-409C-BE32-E72D297353CC}">
              <c16:uniqueId val="{00000000-B852-4BD4-82D0-068F5786BA1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DF00A-EE33-4E49-A01C-118C2B9DE026}"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FC57D-BE27-4F49-A912-BDAE8038FA47}" type="slidenum">
              <a:rPr lang="en-US" smtClean="0"/>
              <a:t>‹#›</a:t>
            </a:fld>
            <a:endParaRPr lang="en-US"/>
          </a:p>
        </p:txBody>
      </p:sp>
    </p:spTree>
    <p:extLst>
      <p:ext uri="{BB962C8B-B14F-4D97-AF65-F5344CB8AC3E}">
        <p14:creationId xmlns:p14="http://schemas.microsoft.com/office/powerpoint/2010/main" val="136184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payables.cder@twc.state.tx.u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mailto:cashdraw.ta@twc.state.tx.u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We will start the AEL Fiscal Quarterly call in a few minutes. At this time, please confirm that your mic is muted and your video is turned off. By turning off your video camera, it will help keep the bandwidth strong instead of weakening the bandwidth. Please also enter your name, department you work in, and institution in the chat pod for role call. </a:t>
            </a:r>
          </a:p>
        </p:txBody>
      </p:sp>
      <p:sp>
        <p:nvSpPr>
          <p:cNvPr id="4" name="Slide Number Placeholder 3"/>
          <p:cNvSpPr>
            <a:spLocks noGrp="1"/>
          </p:cNvSpPr>
          <p:nvPr>
            <p:ph type="sldNum" sz="quarter" idx="5"/>
          </p:nvPr>
        </p:nvSpPr>
        <p:spPr/>
        <p:txBody>
          <a:bodyPr/>
          <a:lstStyle/>
          <a:p>
            <a:fld id="{72CFC57D-BE27-4F49-A912-BDAE8038FA47}" type="slidenum">
              <a:rPr lang="en-US" smtClean="0"/>
              <a:t>1</a:t>
            </a:fld>
            <a:endParaRPr lang="en-US"/>
          </a:p>
        </p:txBody>
      </p:sp>
    </p:spTree>
    <p:extLst>
      <p:ext uri="{BB962C8B-B14F-4D97-AF65-F5344CB8AC3E}">
        <p14:creationId xmlns:p14="http://schemas.microsoft.com/office/powerpoint/2010/main" val="2505270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0AD6A17-2F4D-4B09-9F83-152281DB6AE6}"/>
              </a:ext>
            </a:extLst>
          </p:cNvPr>
          <p:cNvSpPr>
            <a:spLocks noGrp="1"/>
          </p:cNvSpPr>
          <p:nvPr>
            <p:ph type="body" idx="1"/>
          </p:nvPr>
        </p:nvSpPr>
        <p:spPr/>
        <p:txBody>
          <a:bodyPr/>
          <a:lstStyle/>
          <a:p>
            <a:r>
              <a:rPr lang="en-US">
                <a:cs typeface="Calibri"/>
              </a:rPr>
              <a:t>Lori: When you submit a request for access to the cashdraw.ta mailbox, you will be given a form for your security coordinator to fill out to approving your access, which will then be sent back to the cashdraw mailbox. Once this has been received back at TWC, you will be given a provisional account and then will need to complete the CDER training  modules, which we'll cover a few slides from now. When the modules have been completed, your provisional status will change to regular status and you'll be good to go. Any questions so far? Okay, next slide please.</a:t>
            </a:r>
          </a:p>
        </p:txBody>
      </p:sp>
    </p:spTree>
    <p:extLst>
      <p:ext uri="{BB962C8B-B14F-4D97-AF65-F5344CB8AC3E}">
        <p14:creationId xmlns:p14="http://schemas.microsoft.com/office/powerpoint/2010/main" val="3092936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Lori: This is what the security access form looks like, I know it's not very big, but it just asks some basic information at the top regarding who you are, who you're with, etc., For you Directors or designated others, for read only access you would place an "A" in the box next to the things you would like to view: View cash draws, view expenditure reports, view budgets, view contract closeout packages. Then it is signed by your ED and emailed back to the </a:t>
            </a:r>
            <a:r>
              <a:rPr lang="en-US" dirty="0" err="1">
                <a:cs typeface="Calibri"/>
              </a:rPr>
              <a:t>cashdraw.ta</a:t>
            </a:r>
            <a:r>
              <a:rPr lang="en-US" dirty="0">
                <a:cs typeface="Calibri"/>
              </a:rPr>
              <a:t> mailbox for processing. Now let's look at the training modules, next slide.</a:t>
            </a:r>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11</a:t>
            </a:fld>
            <a:endParaRPr lang="en-US"/>
          </a:p>
        </p:txBody>
      </p:sp>
    </p:spTree>
    <p:extLst>
      <p:ext uri="{BB962C8B-B14F-4D97-AF65-F5344CB8AC3E}">
        <p14:creationId xmlns:p14="http://schemas.microsoft.com/office/powerpoint/2010/main" val="2734086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CDER training modules can be accessed on the left nav bar of the CDER homepage. As you can see, there are 11 modules that capture just about everything you can do in CDER. Most of the questions we get asked about CDER are answered in these modules. They're not long modules and you can use them to review all of the stuff you've forgotten about CDER and how to get what you want out of it. Module 3 walks you through the reports in CDER, this is the single most common question we get. What report should I look at in CDER? Well, that depends on what you want to know, so it's rarely a simple "go here" answer, but Module 3 can answer most of your questions about reports. If you are still unsure of something CDER related, please email the payables.cder mailbox for technical assistance. Modules also cover how to navigate in CDER, how to search in CDER,  these are all the most helpful to the Director. For you Finance folks, you already have (or should have) full access to CDER and have taken these modules. We know you are really the CDER experts, so please lend you expertise to your Directors and help them to understand what they can review to do in CDER to keep up with their budgets. </a:t>
            </a:r>
            <a:endParaRPr lang="en-US">
              <a:cs typeface="+mn-lt"/>
            </a:endParaRPr>
          </a:p>
        </p:txBody>
      </p:sp>
      <p:sp>
        <p:nvSpPr>
          <p:cNvPr id="4" name="Slide Number Placeholder 3"/>
          <p:cNvSpPr>
            <a:spLocks noGrp="1"/>
          </p:cNvSpPr>
          <p:nvPr>
            <p:ph type="sldNum" sz="quarter" idx="5"/>
          </p:nvPr>
        </p:nvSpPr>
        <p:spPr/>
        <p:txBody>
          <a:bodyPr/>
          <a:lstStyle/>
          <a:p>
            <a:fld id="{72CFC57D-BE27-4F49-A912-BDAE8038FA47}" type="slidenum">
              <a:rPr lang="en-US" smtClean="0"/>
              <a:t>12</a:t>
            </a:fld>
            <a:endParaRPr lang="en-US"/>
          </a:p>
        </p:txBody>
      </p:sp>
    </p:spTree>
    <p:extLst>
      <p:ext uri="{BB962C8B-B14F-4D97-AF65-F5344CB8AC3E}">
        <p14:creationId xmlns:p14="http://schemas.microsoft.com/office/powerpoint/2010/main" val="2735070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444C68E-1568-461E-97DF-C066723B2DC2}"/>
              </a:ext>
            </a:extLst>
          </p:cNvPr>
          <p:cNvSpPr>
            <a:spLocks noGrp="1"/>
          </p:cNvSpPr>
          <p:nvPr>
            <p:ph type="body" idx="1"/>
          </p:nvPr>
        </p:nvSpPr>
        <p:spPr/>
        <p:txBody>
          <a:bodyPr/>
          <a:lstStyle/>
          <a:p>
            <a:r>
              <a:rPr lang="en-US"/>
              <a:t>Lori: </a:t>
            </a:r>
          </a:p>
          <a:p>
            <a:r>
              <a:rPr lang="en-US"/>
              <a:t> From your contract, "Closeout</a:t>
            </a:r>
            <a:r>
              <a:rPr lang="en-US" sz="1200" kern="1200">
                <a:solidFill>
                  <a:schemeClr val="tx1"/>
                </a:solidFill>
                <a:effectLst/>
                <a:latin typeface="+mn-lt"/>
                <a:ea typeface="+mn-ea"/>
                <a:cs typeface="+mn-cs"/>
              </a:rPr>
              <a:t>: The Grantee shall electronically submit the contract closeout package through the closeout module of the on-line </a:t>
            </a:r>
            <a:r>
              <a:rPr lang="en-US" sz="1200" kern="1200" err="1">
                <a:solidFill>
                  <a:schemeClr val="tx1"/>
                </a:solidFill>
                <a:effectLst/>
                <a:latin typeface="+mn-lt"/>
                <a:ea typeface="+mn-ea"/>
                <a:cs typeface="+mn-cs"/>
              </a:rPr>
              <a:t>CDER</a:t>
            </a:r>
            <a:r>
              <a:rPr lang="en-US" sz="1200" kern="1200">
                <a:solidFill>
                  <a:schemeClr val="tx1"/>
                </a:solidFill>
                <a:effectLst/>
                <a:latin typeface="+mn-lt"/>
                <a:ea typeface="+mn-ea"/>
                <a:cs typeface="+mn-cs"/>
              </a:rPr>
              <a:t> system no later than 11:59 p.m. Central Time on the 60</a:t>
            </a:r>
            <a:r>
              <a:rPr lang="en-US" sz="1200" kern="1200" baseline="30000">
                <a:solidFill>
                  <a:schemeClr val="tx1"/>
                </a:solidFill>
                <a:effectLst/>
                <a:latin typeface="+mn-lt"/>
                <a:ea typeface="+mn-ea"/>
                <a:cs typeface="+mn-cs"/>
              </a:rPr>
              <a:t>th</a:t>
            </a:r>
            <a:r>
              <a:rPr lang="en-US" sz="1200" kern="1200">
                <a:solidFill>
                  <a:schemeClr val="tx1"/>
                </a:solidFill>
                <a:effectLst/>
                <a:latin typeface="+mn-lt"/>
                <a:ea typeface="+mn-ea"/>
                <a:cs typeface="+mn-cs"/>
              </a:rPr>
              <a:t> day from the grant end date</a:t>
            </a:r>
            <a:r>
              <a:rPr lang="en-US"/>
              <a:t>." </a:t>
            </a:r>
            <a:endParaRPr lang="en-US">
              <a:ea typeface="+mn-ea"/>
              <a:cs typeface="+mn-cs"/>
            </a:endParaRPr>
          </a:p>
          <a:p>
            <a:pPr>
              <a:defRPr/>
            </a:pPr>
            <a:r>
              <a:rPr lang="en-US" sz="1200" kern="1200">
                <a:solidFill>
                  <a:schemeClr val="tx1"/>
                </a:solidFill>
                <a:effectLst/>
                <a:latin typeface="+mn-lt"/>
                <a:ea typeface="+mn-ea"/>
                <a:cs typeface="+mn-cs"/>
              </a:rPr>
              <a:t>There are two training modules in </a:t>
            </a:r>
            <a:r>
              <a:rPr lang="en-US" sz="1200" kern="1200" err="1">
                <a:solidFill>
                  <a:schemeClr val="tx1"/>
                </a:solidFill>
                <a:effectLst/>
                <a:latin typeface="+mn-lt"/>
                <a:ea typeface="+mn-ea"/>
                <a:cs typeface="+mn-cs"/>
              </a:rPr>
              <a:t>CDER</a:t>
            </a:r>
            <a:r>
              <a:rPr lang="en-US" sz="1200" kern="1200">
                <a:solidFill>
                  <a:schemeClr val="tx1"/>
                </a:solidFill>
                <a:effectLst/>
                <a:latin typeface="+mn-lt"/>
                <a:ea typeface="+mn-ea"/>
                <a:cs typeface="+mn-cs"/>
              </a:rPr>
              <a:t> that you should review in preparation for account closeouts</a:t>
            </a:r>
            <a:r>
              <a:rPr lang="en-US"/>
              <a:t>, these are the last two modules in the list on the previous slide: again, these </a:t>
            </a:r>
            <a:r>
              <a:rPr lang="en-US" sz="1200" kern="1200">
                <a:solidFill>
                  <a:schemeClr val="tx1"/>
                </a:solidFill>
                <a:effectLst/>
                <a:latin typeface="+mn-lt"/>
                <a:ea typeface="+mn-ea"/>
                <a:cs typeface="+mn-cs"/>
              </a:rPr>
              <a:t>Modules can be found under the CASH DRAW Training link on the left hand side of the </a:t>
            </a:r>
            <a:r>
              <a:rPr lang="en-US" sz="1200" kern="1200" err="1">
                <a:solidFill>
                  <a:schemeClr val="tx1"/>
                </a:solidFill>
                <a:effectLst/>
                <a:latin typeface="+mn-lt"/>
                <a:ea typeface="+mn-ea"/>
                <a:cs typeface="+mn-cs"/>
              </a:rPr>
              <a:t>CDER</a:t>
            </a:r>
            <a:r>
              <a:rPr lang="en-US" sz="1200" kern="1200">
                <a:solidFill>
                  <a:schemeClr val="tx1"/>
                </a:solidFill>
                <a:effectLst/>
                <a:latin typeface="+mn-lt"/>
                <a:ea typeface="+mn-ea"/>
                <a:cs typeface="+mn-cs"/>
              </a:rPr>
              <a:t> homepage. </a:t>
            </a:r>
            <a:r>
              <a:rPr lang="en-US"/>
              <a:t>They </a:t>
            </a:r>
            <a:r>
              <a:rPr lang="en-US" sz="1200" kern="1200">
                <a:solidFill>
                  <a:schemeClr val="tx1"/>
                </a:solidFill>
                <a:effectLst/>
                <a:latin typeface="+mn-lt"/>
                <a:ea typeface="+mn-ea"/>
                <a:cs typeface="+mn-cs"/>
              </a:rPr>
              <a:t>will provide you guidance on how to enter </a:t>
            </a:r>
            <a:r>
              <a:rPr lang="en-US" sz="1200" u="sng" kern="1200">
                <a:solidFill>
                  <a:schemeClr val="tx1"/>
                </a:solidFill>
                <a:effectLst/>
                <a:latin typeface="+mn-lt"/>
                <a:ea typeface="+mn-ea"/>
                <a:cs typeface="+mn-cs"/>
              </a:rPr>
              <a:t>unpaid liabilities, property inventory, and schedules for both as well as submission information</a:t>
            </a:r>
            <a:r>
              <a:rPr lang="en-US" sz="1200" kern="1200">
                <a:solidFill>
                  <a:schemeClr val="tx1"/>
                </a:solidFill>
                <a:effectLst/>
                <a:latin typeface="+mn-lt"/>
                <a:ea typeface="+mn-ea"/>
                <a:cs typeface="+mn-cs"/>
              </a:rPr>
              <a:t>.</a:t>
            </a:r>
            <a:r>
              <a:rPr lang="en-US"/>
              <a:t> </a:t>
            </a:r>
            <a:endParaRPr lang="en-US" sz="1200" kern="1200">
              <a:solidFill>
                <a:schemeClr val="tx1"/>
              </a:solidFill>
              <a:effectLst/>
              <a:latin typeface="+mn-lt"/>
              <a:cs typeface="Calibri"/>
            </a:endParaRPr>
          </a:p>
          <a:p>
            <a:r>
              <a:rPr lang="en-US">
                <a:cs typeface="Calibri"/>
              </a:rPr>
              <a:t>Next we're going to look at a few other things that are reported in CDER, next slide</a:t>
            </a:r>
          </a:p>
          <a:p>
            <a:endParaRPr lang="en-US">
              <a:cs typeface="Calibri"/>
            </a:endParaRPr>
          </a:p>
        </p:txBody>
      </p:sp>
    </p:spTree>
    <p:extLst>
      <p:ext uri="{BB962C8B-B14F-4D97-AF65-F5344CB8AC3E}">
        <p14:creationId xmlns:p14="http://schemas.microsoft.com/office/powerpoint/2010/main" val="255064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D5A776-2D2D-445E-8DF0-55D08F2E121E}" type="slidenum">
              <a:rPr lang="en-US" smtClean="0"/>
              <a:t>14</a:t>
            </a:fld>
            <a:endParaRPr lang="en-US"/>
          </a:p>
        </p:txBody>
      </p:sp>
    </p:spTree>
    <p:extLst>
      <p:ext uri="{BB962C8B-B14F-4D97-AF65-F5344CB8AC3E}">
        <p14:creationId xmlns:p14="http://schemas.microsoft.com/office/powerpoint/2010/main" val="403018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Kara:We need the expense amounts listed in either the Core or WII grant supplemental categories. You will need to enter the expenses on the Core grant if you are using Core funds to handle COVID expenses; WII grant if you are using WII funds. This information is not just being listed in the surveys, and we need cumulative expenses listed. </a:t>
            </a:r>
          </a:p>
        </p:txBody>
      </p:sp>
      <p:sp>
        <p:nvSpPr>
          <p:cNvPr id="4" name="Slide Number Placeholder 3"/>
          <p:cNvSpPr>
            <a:spLocks noGrp="1"/>
          </p:cNvSpPr>
          <p:nvPr>
            <p:ph type="sldNum" sz="quarter" idx="5"/>
          </p:nvPr>
        </p:nvSpPr>
        <p:spPr/>
        <p:txBody>
          <a:bodyPr/>
          <a:lstStyle/>
          <a:p>
            <a:fld id="{72CFC57D-BE27-4F49-A912-BDAE8038FA47}" type="slidenum">
              <a:rPr lang="en-US" smtClean="0"/>
              <a:t>16</a:t>
            </a:fld>
            <a:endParaRPr lang="en-US"/>
          </a:p>
        </p:txBody>
      </p:sp>
    </p:spTree>
    <p:extLst>
      <p:ext uri="{BB962C8B-B14F-4D97-AF65-F5344CB8AC3E}">
        <p14:creationId xmlns:p14="http://schemas.microsoft.com/office/powerpoint/2010/main" val="547545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Kara: we get asked fairly often about obligations and what to report in CDER, basically, it is going to be amounts that your program owes to either subgrantees, or subrecipients is what we usually say, and to contractors or vendors for work done or services and goods received during the course of your grant award. We're going to look at a specific example next, please hold your questions for just a minute...next slide please.</a:t>
            </a:r>
          </a:p>
        </p:txBody>
      </p:sp>
      <p:sp>
        <p:nvSpPr>
          <p:cNvPr id="4" name="Slide Number Placeholder 3"/>
          <p:cNvSpPr>
            <a:spLocks noGrp="1"/>
          </p:cNvSpPr>
          <p:nvPr>
            <p:ph type="sldNum" sz="quarter" idx="5"/>
          </p:nvPr>
        </p:nvSpPr>
        <p:spPr/>
        <p:txBody>
          <a:bodyPr/>
          <a:lstStyle/>
          <a:p>
            <a:fld id="{72CFC57D-BE27-4F49-A912-BDAE8038FA47}" type="slidenum">
              <a:rPr lang="en-US" smtClean="0"/>
              <a:t>17</a:t>
            </a:fld>
            <a:endParaRPr lang="en-US"/>
          </a:p>
        </p:txBody>
      </p:sp>
    </p:spTree>
    <p:extLst>
      <p:ext uri="{BB962C8B-B14F-4D97-AF65-F5344CB8AC3E}">
        <p14:creationId xmlns:p14="http://schemas.microsoft.com/office/powerpoint/2010/main" val="1489892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Kara: So here's one example, when a participant enrolls in an IET, you would now have an obligation to pay the training provider for the amount of training provided during the grant award, so you would report this as an obligation. One exception to this would be advance payment for the class, if this is the training provider's normal policy. Another exception would be if you are responsible for payment of the class after a specific drop date, whether the participant completes the class or not. Why would these not be obligations? Because they would be regular expenditures  since payment is expected now, or in the very near future, for the entirety of the expense. Any questions on this?</a:t>
            </a:r>
          </a:p>
        </p:txBody>
      </p:sp>
      <p:sp>
        <p:nvSpPr>
          <p:cNvPr id="4" name="Slide Number Placeholder 3"/>
          <p:cNvSpPr>
            <a:spLocks noGrp="1"/>
          </p:cNvSpPr>
          <p:nvPr>
            <p:ph type="sldNum" sz="quarter" idx="5"/>
          </p:nvPr>
        </p:nvSpPr>
        <p:spPr/>
        <p:txBody>
          <a:bodyPr/>
          <a:lstStyle/>
          <a:p>
            <a:fld id="{72CFC57D-BE27-4F49-A912-BDAE8038FA47}" type="slidenum">
              <a:rPr lang="en-US" smtClean="0"/>
              <a:t>18</a:t>
            </a:fld>
            <a:endParaRPr lang="en-US"/>
          </a:p>
        </p:txBody>
      </p:sp>
    </p:spTree>
    <p:extLst>
      <p:ext uri="{BB962C8B-B14F-4D97-AF65-F5344CB8AC3E}">
        <p14:creationId xmlns:p14="http://schemas.microsoft.com/office/powerpoint/2010/main" val="2558179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Kara: these are examples of things that are not considered obligations reportable as such in CDER: budgets and plans, a contract of indefinite quantity and no minimum order, and we get this third one a lot. Can I purchase something that won't be received until after the contract end date? </a:t>
            </a:r>
            <a:r>
              <a:rPr lang="en-US" b="1">
                <a:cs typeface="Calibri"/>
              </a:rPr>
              <a:t>No</a:t>
            </a:r>
            <a:r>
              <a:rPr lang="en-US">
                <a:cs typeface="Calibri"/>
              </a:rPr>
              <a:t>. However, since we are required to provide year-round services, if your contract renewal is already in play and we know you will be receiving an amendment to extend your grant another year, we have, from time to time, allowed the purchase of some items of necessity for continued operations to be purchased even though it will not be received until the new program year has begun. This is only because we know with certainty that your grant is being extended, this allows you to provide continued services without interruption, as required in your grant. If your grant award is terminating, however, and there is no need for uninterrupted service, good or services must be received within the period of performance for the grant.  any questions? Next slide, please.</a:t>
            </a:r>
          </a:p>
        </p:txBody>
      </p:sp>
      <p:sp>
        <p:nvSpPr>
          <p:cNvPr id="4" name="Slide Number Placeholder 3"/>
          <p:cNvSpPr>
            <a:spLocks noGrp="1"/>
          </p:cNvSpPr>
          <p:nvPr>
            <p:ph type="sldNum" sz="quarter" idx="5"/>
          </p:nvPr>
        </p:nvSpPr>
        <p:spPr/>
        <p:txBody>
          <a:bodyPr/>
          <a:lstStyle/>
          <a:p>
            <a:fld id="{72CFC57D-BE27-4F49-A912-BDAE8038FA47}" type="slidenum">
              <a:rPr lang="en-US" smtClean="0"/>
              <a:t>19</a:t>
            </a:fld>
            <a:endParaRPr lang="en-US"/>
          </a:p>
        </p:txBody>
      </p:sp>
    </p:spTree>
    <p:extLst>
      <p:ext uri="{BB962C8B-B14F-4D97-AF65-F5344CB8AC3E}">
        <p14:creationId xmlns:p14="http://schemas.microsoft.com/office/powerpoint/2010/main" val="2611605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Kara: When you are doing your monthly reporting, which we already know is due by the 20th of each month, you want to include reductions for good and services received, such as the expense for paying the training provider mentioned earlier, or the monthly payment you just shelled out to your subrecipient because once you've paid them, they are no longer obligations. You also want to include any new obligations that have arisen since your last reporting period. It's extremely important to report obligations because, as you will see when we get to talking about your monthly report card, your financial status is inclusive of both expenditures and obligations. That's really all we wanted to cover today about obligations, any questions on what we covered, or any other questions about obligations? If you have questions about what you should, or should not, be obligating in CDER, we're happy to help, please just send us an email. I think we are done with item #2 on the agenda, if there are no other questions, next slide please.</a:t>
            </a:r>
          </a:p>
        </p:txBody>
      </p:sp>
      <p:sp>
        <p:nvSpPr>
          <p:cNvPr id="4" name="Slide Number Placeholder 3"/>
          <p:cNvSpPr>
            <a:spLocks noGrp="1"/>
          </p:cNvSpPr>
          <p:nvPr>
            <p:ph type="sldNum" sz="quarter" idx="5"/>
          </p:nvPr>
        </p:nvSpPr>
        <p:spPr/>
        <p:txBody>
          <a:bodyPr/>
          <a:lstStyle/>
          <a:p>
            <a:fld id="{72CFC57D-BE27-4F49-A912-BDAE8038FA47}" type="slidenum">
              <a:rPr lang="en-US" smtClean="0"/>
              <a:t>20</a:t>
            </a:fld>
            <a:endParaRPr lang="en-US"/>
          </a:p>
        </p:txBody>
      </p:sp>
    </p:spTree>
    <p:extLst>
      <p:ext uri="{BB962C8B-B14F-4D97-AF65-F5344CB8AC3E}">
        <p14:creationId xmlns:p14="http://schemas.microsoft.com/office/powerpoint/2010/main" val="234025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72CFC57D-BE27-4F49-A912-BDAE8038FA47}" type="slidenum">
              <a:rPr lang="en-US" smtClean="0"/>
              <a:t>2</a:t>
            </a:fld>
            <a:endParaRPr lang="en-US"/>
          </a:p>
        </p:txBody>
      </p:sp>
    </p:spTree>
    <p:extLst>
      <p:ext uri="{BB962C8B-B14F-4D97-AF65-F5344CB8AC3E}">
        <p14:creationId xmlns:p14="http://schemas.microsoft.com/office/powerpoint/2010/main" val="2151475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5ACBE24-29E5-4A23-A46C-8A971A8D470D}"/>
              </a:ext>
            </a:extLst>
          </p:cNvPr>
          <p:cNvSpPr>
            <a:spLocks noGrp="1"/>
          </p:cNvSpPr>
          <p:nvPr>
            <p:ph type="body" idx="1"/>
          </p:nvPr>
        </p:nvSpPr>
        <p:spPr/>
        <p:txBody>
          <a:bodyPr/>
          <a:lstStyle/>
          <a:p>
            <a:r>
              <a:rPr lang="en-US">
                <a:cs typeface="Calibri"/>
              </a:rPr>
              <a:t>Lori: for our third agenda item, we'll be looking at where in your grant you can find specific items. Some of you have indicated to me that you did not have a copy of your grant – all of you should have a copy of your grant, if you are a director and do not have a copy of your grant, please let us know and we'll get one to you. The first section we will look at is Attachment A. Section 1 is always going to be your grant abstract, or the purpose of the award. It will include the name of the provider, the service area and the objectives of the grant. Sections 2 &amp; 3 outline the fiscal and contractual authorities, as well as the allowable activities. No, this is not a list of specifics that you should be doing, it is the authorities, such as  WIOA, AEFLA, etc., that are identified in section 3. Section 4 defines the elgibility factors and the eligible population to be served by the grant. Section 5 is very important, it identifies all of the grant-specific requirements, such as staffing, program types, intake, orientation, assessment; all of the things for which you will be held responsible, including year-round services, orientation at least every two weeks, etc., Section 6 is your activities and performance measures section, also known as your deliverables section. This is the section that lays out all of the programmatic deliverable requirements for the grant. Section 7 will always be your standard reporting requirements and schedule, including your quarterly narrative and final written report guidance. Any questions on Attachment A? Next slide, please.</a:t>
            </a:r>
          </a:p>
        </p:txBody>
      </p:sp>
    </p:spTree>
    <p:extLst>
      <p:ext uri="{BB962C8B-B14F-4D97-AF65-F5344CB8AC3E}">
        <p14:creationId xmlns:p14="http://schemas.microsoft.com/office/powerpoint/2010/main" val="2990010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Lori: In the last slide, we talked a bit about section 5 of the attachment A; your grant-specific requirements. On this slide, we're highlighting item 5.7, which includes the minimum staffing requirements. Why do we bring this up, in particular? Because it is required that each of these positions be filled, at a minimum, for the percentages indicated. You will note that the Director is 100% full-time as the Director; this means that the Director cannot also be one of the other listed positions, not the Director and the PD Coordinator, and not the Director and the Instructional Lead. If you are the Director, you can only be the Director, no matter how much you want to also be the Lead for Quality Assurance. Could one person be the PD Coordinator, the DL Lead, </a:t>
            </a:r>
            <a:r>
              <a:rPr lang="en-US" dirty="0" err="1">
                <a:cs typeface="Calibri"/>
              </a:rPr>
              <a:t>INstructional</a:t>
            </a:r>
            <a:r>
              <a:rPr lang="en-US" dirty="0">
                <a:cs typeface="Calibri"/>
              </a:rPr>
              <a:t> Lead and Career Navigator? Sure, so long as the percentages do not total more than 100%. We also do not recommend that your QA person be the same as your Performance Accountability staff, but is not expressly prohibited. I know many of you are laughing because you have 5 or 10 100% full-time career navigators or Instructional Leads, but those would be the large programs. As you know, we  have quite a range of programs going on in AEL, from serving a few hundred participants to serving several thousand participants, so the picture will look somewhat different at each program. These are the bare minimum requirements for staffing, section 5.7 of your attachment A. Any questions regarding section 5 or the staffing requirements, Ann? If you have a question you prefer not to ask on the call, please email either Kara or myself and we are happy to walk through that with you. Next slide, please.</a:t>
            </a:r>
            <a:endParaRPr lang="en-US"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Ensure that an institutional hiring process will have personnel in place, either through hiring or temporary staff placement, within the first forty-five (45) days following grant execution to manage project start-up activities.</a:t>
            </a:r>
          </a:p>
          <a:p>
            <a:pPr lvl="1"/>
            <a:r>
              <a:rPr lang="en-US" sz="1200" kern="1200" dirty="0">
                <a:solidFill>
                  <a:schemeClr val="tx1"/>
                </a:solidFill>
                <a:effectLst/>
                <a:latin typeface="+mn-lt"/>
                <a:ea typeface="+mn-ea"/>
                <a:cs typeface="+mn-cs"/>
              </a:rPr>
              <a:t>Employ the following staff at the minimum percentages listed. The Agency will consider alternative percentages for grantees whose allocations are not large enough to support the full percentages listed:</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BD5A776-2D2D-445E-8DF0-55D08F2E121E}" type="slidenum">
              <a:rPr lang="en-US" smtClean="0"/>
              <a:t>22</a:t>
            </a:fld>
            <a:endParaRPr lang="en-US"/>
          </a:p>
        </p:txBody>
      </p:sp>
    </p:spTree>
    <p:extLst>
      <p:ext uri="{BB962C8B-B14F-4D97-AF65-F5344CB8AC3E}">
        <p14:creationId xmlns:p14="http://schemas.microsoft.com/office/powerpoint/2010/main" val="1256150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Lori:  Attachment B will reflect your expenditure limitations or caps, such as indirect cost rates, administrative cap limitations and any flexibility there, budget amendments and adjustments and infrastructure costs. Section 2 is a statement regarding the obligation and de-obligation of funding, basically, that TWC has the right to both obligate and de-obligate funds depending on factors such as performance. And Section 3 we really covered earlier about CDER reporting. Next slide, please.</a:t>
            </a:r>
          </a:p>
        </p:txBody>
      </p:sp>
      <p:sp>
        <p:nvSpPr>
          <p:cNvPr id="4" name="Slide Number Placeholder 3"/>
          <p:cNvSpPr>
            <a:spLocks noGrp="1"/>
          </p:cNvSpPr>
          <p:nvPr>
            <p:ph type="sldNum" sz="quarter" idx="5"/>
          </p:nvPr>
        </p:nvSpPr>
        <p:spPr/>
        <p:txBody>
          <a:bodyPr/>
          <a:lstStyle/>
          <a:p>
            <a:fld id="{72CFC57D-BE27-4F49-A912-BDAE8038FA47}" type="slidenum">
              <a:rPr lang="en-US" smtClean="0"/>
              <a:t>23</a:t>
            </a:fld>
            <a:endParaRPr lang="en-US"/>
          </a:p>
        </p:txBody>
      </p:sp>
    </p:spTree>
    <p:extLst>
      <p:ext uri="{BB962C8B-B14F-4D97-AF65-F5344CB8AC3E}">
        <p14:creationId xmlns:p14="http://schemas.microsoft.com/office/powerpoint/2010/main" val="449255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Kara: The attachment B-1 is specific to AEL provider grants. This document is for determining where money can go, and how it can be allocated in CDER. The B-1 has only 2 types of funds, AEL Combined and Integrated Education Training/English Language Civics for short (IET ELC). There are certain restrictions on what funds can be moved where for a budget adjustment, the best rule is to coordinate budget adjustments within your institution’s person/department handling the grant finances first, and to submit the request to the TWC grant manager or the aelcontracts mailbox for processing. Any questions before moving on to the AEL Monthly Report Card? Next slide, please.</a:t>
            </a:r>
          </a:p>
        </p:txBody>
      </p:sp>
      <p:sp>
        <p:nvSpPr>
          <p:cNvPr id="4" name="Slide Number Placeholder 3"/>
          <p:cNvSpPr>
            <a:spLocks noGrp="1"/>
          </p:cNvSpPr>
          <p:nvPr>
            <p:ph type="sldNum" sz="quarter" idx="5"/>
          </p:nvPr>
        </p:nvSpPr>
        <p:spPr/>
        <p:txBody>
          <a:bodyPr/>
          <a:lstStyle/>
          <a:p>
            <a:fld id="{80E04EAE-698C-4474-824B-2374C00695ED}" type="slidenum">
              <a:rPr lang="en-US" smtClean="0"/>
              <a:t>24</a:t>
            </a:fld>
            <a:endParaRPr lang="en-US"/>
          </a:p>
        </p:txBody>
      </p:sp>
    </p:spTree>
    <p:extLst>
      <p:ext uri="{BB962C8B-B14F-4D97-AF65-F5344CB8AC3E}">
        <p14:creationId xmlns:p14="http://schemas.microsoft.com/office/powerpoint/2010/main" val="1203379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Kara: There was feedback in the survey about wanting to know what we analyze at TWC for grant performance. This slide is the information that we look at in terms of monthly calls with providers. Enrollments vs expenditures; expenditures vs grant time elapsed; expenditures in the reporting categories, obligations listed in CDER, remaining balances, deliverables, TAPs/CAPs, Pending issues or status from previous meeting or calls. Lots of information, lots of data, lots of TA determined from calls and meetings and it can seem overwhelming. Luckily, we have condensed a majority of this information into a handy thing we call the TWC Monthly Report Card. </a:t>
            </a:r>
            <a:endParaRPr lang="en-US"/>
          </a:p>
        </p:txBody>
      </p:sp>
      <p:sp>
        <p:nvSpPr>
          <p:cNvPr id="4" name="Slide Number Placeholder 3"/>
          <p:cNvSpPr>
            <a:spLocks noGrp="1"/>
          </p:cNvSpPr>
          <p:nvPr>
            <p:ph type="sldNum" sz="quarter" idx="5"/>
          </p:nvPr>
        </p:nvSpPr>
        <p:spPr/>
        <p:txBody>
          <a:bodyPr/>
          <a:lstStyle/>
          <a:p>
            <a:fld id="{72CFC57D-BE27-4F49-A912-BDAE8038FA47}" type="slidenum">
              <a:rPr lang="en-US" smtClean="0"/>
              <a:t>25</a:t>
            </a:fld>
            <a:endParaRPr lang="en-US"/>
          </a:p>
        </p:txBody>
      </p:sp>
    </p:spTree>
    <p:extLst>
      <p:ext uri="{BB962C8B-B14F-4D97-AF65-F5344CB8AC3E}">
        <p14:creationId xmlns:p14="http://schemas.microsoft.com/office/powerpoint/2010/main" val="3464400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Kara: Another topic we received feedback about in the Fiscal survey was about how to determine if your expenditures are considered meeting performance. This slide shows how you can calculate the information on your own, or you can just refer to your monthly report card. On your monthly report card that you receive from TWC, there are cells that show how much is needed to be spent to be considered meeting performance. It is your total budget allocation for the program year multiplied by the period of time the grant has elapsed and multiplied by 90%. This is to get you to be meeting performance. Meeting performance is determined as 90% of target, and exceeding performance is 100% or more of target. When we are calculating to determine the rate of how much money is to be spent, it’s the number of the month in our program year (July to June) divided by 12. If the formula on this slide is not all that helpful, then you can refer to your monthly report card from TWC which has this information calculated for you. </a:t>
            </a:r>
          </a:p>
        </p:txBody>
      </p:sp>
      <p:sp>
        <p:nvSpPr>
          <p:cNvPr id="4" name="Slide Number Placeholder 3"/>
          <p:cNvSpPr>
            <a:spLocks noGrp="1"/>
          </p:cNvSpPr>
          <p:nvPr>
            <p:ph type="sldNum" sz="quarter" idx="5"/>
          </p:nvPr>
        </p:nvSpPr>
        <p:spPr/>
        <p:txBody>
          <a:bodyPr/>
          <a:lstStyle/>
          <a:p>
            <a:fld id="{72CFC57D-BE27-4F49-A912-BDAE8038FA47}" type="slidenum">
              <a:rPr lang="en-US" smtClean="0"/>
              <a:t>26</a:t>
            </a:fld>
            <a:endParaRPr lang="en-US"/>
          </a:p>
        </p:txBody>
      </p:sp>
    </p:spTree>
    <p:extLst>
      <p:ext uri="{BB962C8B-B14F-4D97-AF65-F5344CB8AC3E}">
        <p14:creationId xmlns:p14="http://schemas.microsoft.com/office/powerpoint/2010/main" val="2995427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Kara: The report card is designed to be succinct, easy to read, and give you the most important information you need as a Director to see where you stand. In the November Report Cards that went out, there were new cells to illustrate the amount you would need to spend to be considered meeting performance (or MP). In this screenshot you can see that the grantee is short of Meeting Performance by $115,000 in November for spending in year 3. Why is this grant seemingly underspent? The first reaction on everybody’s mind is COVID. I wish I could say with 100% certainty that it’s true, but it’s not just due to COVID. The reason year 3 is underspent is because the provider was faced with having to catch up on spending from the previous program year’s funds. When money is left over from the previous program year, TWC requires that the old funds be spent first using the accounting principle of FIFO, first in, first out. It’s a tall order to spend the amount of money left over from the previous year and spend the money in the current year at the rate desired in order to meet performance. The guidance we grant managers can offer on this subject is to spend your money in order to hit your enrollment targets. Look at spending your money in a 12-month span as opposed to an 18-24 month span. Questions before I move on?</a:t>
            </a:r>
          </a:p>
        </p:txBody>
      </p:sp>
      <p:sp>
        <p:nvSpPr>
          <p:cNvPr id="4" name="Slide Number Placeholder 3"/>
          <p:cNvSpPr>
            <a:spLocks noGrp="1"/>
          </p:cNvSpPr>
          <p:nvPr>
            <p:ph type="sldNum" sz="quarter" idx="5"/>
          </p:nvPr>
        </p:nvSpPr>
        <p:spPr/>
        <p:txBody>
          <a:bodyPr/>
          <a:lstStyle/>
          <a:p>
            <a:fld id="{72CFC57D-BE27-4F49-A912-BDAE8038FA47}" type="slidenum">
              <a:rPr lang="en-US" smtClean="0"/>
              <a:t>27</a:t>
            </a:fld>
            <a:endParaRPr lang="en-US"/>
          </a:p>
        </p:txBody>
      </p:sp>
    </p:spTree>
    <p:extLst>
      <p:ext uri="{BB962C8B-B14F-4D97-AF65-F5344CB8AC3E}">
        <p14:creationId xmlns:p14="http://schemas.microsoft.com/office/powerpoint/2010/main" val="1593956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Kara: This screenshot is to show what else is included in the Expenditure Report cards. If you want to see where you are in relation to meeting your enrollment targets; these tables show that data for you. At this time the Performance Status is not filled in due to the target numbers have not been approved by the TWC Commissioners as of yet. Once they have been approved, the performance status will be updated to show how you are performing in relation to -P, MP, and +P. This section of the report card takes the place of the enrollment report that used to be sent out by the State AEL Director. I know some of the grantees prefer that report and miss it, but this information is just as valuable and is specific to each individual grantee. What you see in these boxes are an example of what you will see on your own report card for your institution.</a:t>
            </a:r>
          </a:p>
        </p:txBody>
      </p:sp>
      <p:sp>
        <p:nvSpPr>
          <p:cNvPr id="4" name="Slide Number Placeholder 3"/>
          <p:cNvSpPr>
            <a:spLocks noGrp="1"/>
          </p:cNvSpPr>
          <p:nvPr>
            <p:ph type="sldNum" sz="quarter" idx="5"/>
          </p:nvPr>
        </p:nvSpPr>
        <p:spPr/>
        <p:txBody>
          <a:bodyPr/>
          <a:lstStyle/>
          <a:p>
            <a:fld id="{72CFC57D-BE27-4F49-A912-BDAE8038FA47}" type="slidenum">
              <a:rPr lang="en-US" smtClean="0"/>
              <a:t>28</a:t>
            </a:fld>
            <a:endParaRPr lang="en-US"/>
          </a:p>
        </p:txBody>
      </p:sp>
    </p:spTree>
    <p:extLst>
      <p:ext uri="{BB962C8B-B14F-4D97-AF65-F5344CB8AC3E}">
        <p14:creationId xmlns:p14="http://schemas.microsoft.com/office/powerpoint/2010/main" val="4062431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Lori: How do we determine if something is allowable under your grant award? The Code of federal Regulations, sections 200.403, 404 and 405 states, unless otherwise authorized by statute, costs must meet the following general criteria in order to be allowable under Federal awards: be Necessary and Reasonable for the performance of the Federal award and be allocable to the grant. How would I know if a specific item is necessary to meet the primary purpose of the grant? That's going to be your Attachment A, that we covered earlier. One of the grant specific requirements in your current contract is section 5.22 Educational Technology and Distance Learning, which states, "the Grantee SHALL effectively implement and expand technology-based services and delivery systems, including Distance Learning, to enable users to find, evaluate, organize, create, and communicate information in a manner sufficient to increase the amount and quality of learning and how such technology, services and systems lead to improved performance" Understanding that this is a requirement, note the use of the word SHALL in the sentence, do you think Distance Learning licenses would be an allowable expense? Absolutely, because DL licenses are necessary for satisfying one of the primary purposes of the grant. As to the reasonability of the costs, the CFR states that a cost is "reasonable if, in its nature and amount, it does not exceed that which would be incurred by a prudent person under the circumstance prevailing at the time the decision was made to incur the cost" Therefore, in your documentation, you can show the relationship of the necessity of the costs to the purpose of the grant and the reasonableness of the costs can be shown through the comparison of 3 similar price quotes or whatever method you are using that quantifies the price you are paying for the licenses is "prudent" at the time the licenses are purchased. So that's how a determination is made when we get a request of "can I buy X for my program?" We recently tackled the question of whether the use of ProctorU to administer remote TABE tests was allowable. After consulting our Fiscal.ta folks and much discussion, we determined that it is an allowable expense because testing itself is a program requirement outlined in section 5 of attachment A; at this time, due to COVID, remote testing has become necessary for the majority of our AEL providers. We know of several programs that simply cannot address the need of remote testing due to staffing shortages and the ability to test a large number of students is simply not there and programs have developed long wait lists to get students tested. TABE is one of the NRS approved tests for AEL and ProctorU is the only remote testing agency TABE is using, as a sole source. We determined that the use of Proctor U to satisfy the testing requirement and the pricing of the remote proctoring to be both necessary and reasonable to accomplishing the goals of the grant. Any questions here, Ann? </a:t>
            </a:r>
          </a:p>
        </p:txBody>
      </p:sp>
      <p:sp>
        <p:nvSpPr>
          <p:cNvPr id="4" name="Slide Number Placeholder 3"/>
          <p:cNvSpPr>
            <a:spLocks noGrp="1"/>
          </p:cNvSpPr>
          <p:nvPr>
            <p:ph type="sldNum" sz="quarter" idx="5"/>
          </p:nvPr>
        </p:nvSpPr>
        <p:spPr/>
        <p:txBody>
          <a:bodyPr/>
          <a:lstStyle/>
          <a:p>
            <a:fld id="{72CFC57D-BE27-4F49-A912-BDAE8038FA47}" type="slidenum">
              <a:rPr lang="en-US" smtClean="0"/>
              <a:t>29</a:t>
            </a:fld>
            <a:endParaRPr lang="en-US"/>
          </a:p>
        </p:txBody>
      </p:sp>
    </p:spTree>
    <p:extLst>
      <p:ext uri="{BB962C8B-B14F-4D97-AF65-F5344CB8AC3E}">
        <p14:creationId xmlns:p14="http://schemas.microsoft.com/office/powerpoint/2010/main" val="2473590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Lori: I should note here that on the next Quarterly call, we will be discussing cost allocation plans and processes. We had a few questions about that and we would like to address them in tandem with out monitoring staff, who were not available for the call today. Most of you said that you had a cost allocation plan, but it sounded as if you were wanting some examples of a good cost allocation plan, so we'll be covering that in April. This slide shows some commonly disallowed costs, most of them are obvious as to why they are disallowed, but if you have any questions about this, please let us know.</a:t>
            </a:r>
          </a:p>
        </p:txBody>
      </p:sp>
      <p:sp>
        <p:nvSpPr>
          <p:cNvPr id="4" name="Slide Number Placeholder 3"/>
          <p:cNvSpPr>
            <a:spLocks noGrp="1"/>
          </p:cNvSpPr>
          <p:nvPr>
            <p:ph type="sldNum" sz="quarter" idx="5"/>
          </p:nvPr>
        </p:nvSpPr>
        <p:spPr/>
        <p:txBody>
          <a:bodyPr/>
          <a:lstStyle/>
          <a:p>
            <a:fld id="{72CFC57D-BE27-4F49-A912-BDAE8038FA47}" type="slidenum">
              <a:rPr lang="en-US" smtClean="0"/>
              <a:t>30</a:t>
            </a:fld>
            <a:endParaRPr lang="en-US"/>
          </a:p>
        </p:txBody>
      </p:sp>
    </p:spTree>
    <p:extLst>
      <p:ext uri="{BB962C8B-B14F-4D97-AF65-F5344CB8AC3E}">
        <p14:creationId xmlns:p14="http://schemas.microsoft.com/office/powerpoint/2010/main" val="292779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Lori: Good afternoon and welcome; We are Lori Slayton and Kara McVey, your AEL grant specialists. The purpose of this call is to generate conversation that will help us to assist you with the goal of efficiently spending down your grant funds. Many of you have large balances at the end of the program year that have to be carried over into the next year and then into the next year...Kara and I would like to know if there is anything we can do that will help that situation out. Those of you that have been around awhile will remember that we used to have 'fiscal' calls previously, but it's been quite awhile and we thought we would kick this initiative back into gear on a quarterly basis to see if this is of benefit to you all. We did send out a survey to 134 of you and received only 46 responses; however, we will address the items that did come up in the survey, we will also be taking your comments and suggestions via the </a:t>
            </a:r>
            <a:r>
              <a:rPr lang="en-US" err="1">
                <a:cs typeface="Calibri"/>
              </a:rPr>
              <a:t>aelcontracts</a:t>
            </a:r>
            <a:r>
              <a:rPr lang="en-US">
                <a:cs typeface="Calibri"/>
              </a:rPr>
              <a:t> mailbox on an ongoing basis. I know this doesn't look like a very large agenda, but we would like to leave plenty of time for your questions throughout the </a:t>
            </a:r>
            <a:r>
              <a:rPr lang="en-US" err="1">
                <a:cs typeface="Calibri"/>
              </a:rPr>
              <a:t>the</a:t>
            </a:r>
            <a:r>
              <a:rPr lang="en-US">
                <a:cs typeface="Calibri"/>
              </a:rPr>
              <a:t> call. If you would, please place your questions in the chat box and we will address them as we can, and as appropriate; Ann is keeping an eye on the chat for us and will let us know if something comes in. The Power Point will be posted on the TCALL website under TWC tab and then Resources/Presentations.</a:t>
            </a:r>
          </a:p>
        </p:txBody>
      </p:sp>
      <p:sp>
        <p:nvSpPr>
          <p:cNvPr id="4" name="Slide Number Placeholder 3"/>
          <p:cNvSpPr>
            <a:spLocks noGrp="1"/>
          </p:cNvSpPr>
          <p:nvPr>
            <p:ph type="sldNum" sz="quarter" idx="5"/>
          </p:nvPr>
        </p:nvSpPr>
        <p:spPr/>
        <p:txBody>
          <a:bodyPr/>
          <a:lstStyle/>
          <a:p>
            <a:fld id="{72CFC57D-BE27-4F49-A912-BDAE8038FA47}" type="slidenum">
              <a:rPr lang="en-US" smtClean="0"/>
              <a:t>3</a:t>
            </a:fld>
            <a:endParaRPr lang="en-US"/>
          </a:p>
        </p:txBody>
      </p:sp>
    </p:spTree>
    <p:extLst>
      <p:ext uri="{BB962C8B-B14F-4D97-AF65-F5344CB8AC3E}">
        <p14:creationId xmlns:p14="http://schemas.microsoft.com/office/powerpoint/2010/main" val="3163964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Lori: We saw in the survey there were questions about IET EL Civics and EL Civics specifications. This is what the AEL letter 04-16 Change 1 says: </a:t>
            </a:r>
            <a:r>
              <a:rPr lang="en-US" sz="1200"/>
              <a:t>education services provided to adult ELLs, including professionals with degrees or credentials in their native countries, to enable them to achieve competency in English and acquire the basic and more advanced skills needed to function effectively as parents, workers, and citizens in the United States. </a:t>
            </a:r>
            <a:r>
              <a:rPr lang="en-US" sz="1200" b="1" i="1" u="sng"/>
              <a:t>EL Civics services must include instruction in literacy, English as a Second Language (ESL), and the rights and responsibilities of citizenship and civic participation and may include Workforce Training.</a:t>
            </a:r>
            <a:r>
              <a:rPr lang="en-US" b="1" i="1" u="sng"/>
              <a:t> </a:t>
            </a:r>
            <a:endParaRPr lang="en-US" sz="1200" b="1" i="1" u="sng"/>
          </a:p>
          <a:p>
            <a:r>
              <a:rPr lang="en-US" sz="1200" b="1"/>
              <a:t>Integrated EL Civics—</a:t>
            </a:r>
            <a:r>
              <a:rPr lang="en-US" sz="1200"/>
              <a:t>a program funded under WIOA §243 for adult ELLs, including professionals with degrees and credentials in their native countries. WIOA §243 </a:t>
            </a:r>
            <a:r>
              <a:rPr lang="en-US" sz="1200" b="1" i="1" u="sng"/>
              <a:t>Integrated EL Civics funds require that the program service approach include EL Civics services in combination with IET for participants for whom IET services are appropriate. </a:t>
            </a:r>
            <a:r>
              <a:rPr lang="en-US" sz="1200"/>
              <a:t>Additionally, the Integrated EL Civics program must:</a:t>
            </a:r>
            <a:r>
              <a:rPr lang="en-US"/>
              <a:t> </a:t>
            </a:r>
            <a:endParaRPr lang="en-US" sz="1200">
              <a:cs typeface="Calibri"/>
            </a:endParaRPr>
          </a:p>
          <a:p>
            <a:pPr marL="0" indent="0">
              <a:buNone/>
            </a:pPr>
            <a:r>
              <a:rPr lang="en-US" sz="1200"/>
              <a:t>• be designed to prepare adult ELLs for, and place them in, unsubsidized employment in existing and emerging in-demand industry sectors or targeted occupations that lead to economic self-sufficiency; and</a:t>
            </a:r>
            <a:endParaRPr lang="en-US" sz="1200">
              <a:cs typeface="Calibri"/>
            </a:endParaRPr>
          </a:p>
          <a:p>
            <a:r>
              <a:rPr lang="en-US" sz="1200"/>
              <a:t>• integrate with Board and Workforce Solutions Office functions to carry out the program’s activities.</a:t>
            </a:r>
            <a:r>
              <a:rPr lang="en-US"/>
              <a:t> </a:t>
            </a:r>
          </a:p>
          <a:p>
            <a:r>
              <a:rPr lang="en-US">
                <a:cs typeface="Calibri"/>
              </a:rPr>
              <a:t>You should be funding your ESL classes from your EL Civics funding; the majority of our students are ELL's, yet we consistently see EL Civics funding left on the table, so we don't really understand what's happening there. Anyhow, Also see AEL Letter 03-17 for more information on IETs, including allowable expenses.</a:t>
            </a:r>
          </a:p>
          <a:p>
            <a:endParaRPr lang="en-US">
              <a:cs typeface="Calibri"/>
            </a:endParaRPr>
          </a:p>
        </p:txBody>
      </p:sp>
      <p:sp>
        <p:nvSpPr>
          <p:cNvPr id="4" name="Slide Number Placeholder 3"/>
          <p:cNvSpPr>
            <a:spLocks noGrp="1"/>
          </p:cNvSpPr>
          <p:nvPr>
            <p:ph type="sldNum" sz="quarter" idx="5"/>
          </p:nvPr>
        </p:nvSpPr>
        <p:spPr/>
        <p:txBody>
          <a:bodyPr/>
          <a:lstStyle/>
          <a:p>
            <a:fld id="{72CFC57D-BE27-4F49-A912-BDAE8038FA47}" type="slidenum">
              <a:rPr lang="en-US" smtClean="0"/>
              <a:t>31</a:t>
            </a:fld>
            <a:endParaRPr lang="en-US"/>
          </a:p>
        </p:txBody>
      </p:sp>
    </p:spTree>
    <p:extLst>
      <p:ext uri="{BB962C8B-B14F-4D97-AF65-F5344CB8AC3E}">
        <p14:creationId xmlns:p14="http://schemas.microsoft.com/office/powerpoint/2010/main" val="250284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Okay, anymore questions before we close out the call? Here is our contact info once again and the CDER technical assistance mailbox address. Next call is Friday April 16th at 1:00</a:t>
            </a:r>
            <a:endParaRPr lang="en-US"/>
          </a:p>
        </p:txBody>
      </p:sp>
      <p:sp>
        <p:nvSpPr>
          <p:cNvPr id="4" name="Slide Number Placeholder 3"/>
          <p:cNvSpPr>
            <a:spLocks noGrp="1"/>
          </p:cNvSpPr>
          <p:nvPr>
            <p:ph type="sldNum" sz="quarter" idx="5"/>
          </p:nvPr>
        </p:nvSpPr>
        <p:spPr/>
        <p:txBody>
          <a:bodyPr/>
          <a:lstStyle/>
          <a:p>
            <a:fld id="{72CFC57D-BE27-4F49-A912-BDAE8038FA47}" type="slidenum">
              <a:rPr lang="en-US" smtClean="0"/>
              <a:t>32</a:t>
            </a:fld>
            <a:endParaRPr lang="en-US"/>
          </a:p>
        </p:txBody>
      </p:sp>
    </p:spTree>
    <p:extLst>
      <p:ext uri="{BB962C8B-B14F-4D97-AF65-F5344CB8AC3E}">
        <p14:creationId xmlns:p14="http://schemas.microsoft.com/office/powerpoint/2010/main" val="100303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Lori: As I said previously, we only received about a 1/3 of responses; we're not sure if this means we don't need to re-boot the contracts and fiscal calls, or you all were just shy, but time will tell! Kara did this great pie chart that shows about 1/3 of our respondents were from Fiscal departments and the majority from AEL staff. We sent out to Directors, designated backups and the fiscal contacts that we had. So if you know of someone that's missing, like your fiscal contact, please send us their information. If you would, put in the chat which department you're from and we'll see how attendance compares to the survey responses, thank you.</a:t>
            </a:r>
          </a:p>
        </p:txBody>
      </p:sp>
      <p:sp>
        <p:nvSpPr>
          <p:cNvPr id="4" name="Slide Number Placeholder 3"/>
          <p:cNvSpPr>
            <a:spLocks noGrp="1"/>
          </p:cNvSpPr>
          <p:nvPr>
            <p:ph type="sldNum" sz="quarter" idx="5"/>
          </p:nvPr>
        </p:nvSpPr>
        <p:spPr/>
        <p:txBody>
          <a:bodyPr/>
          <a:lstStyle/>
          <a:p>
            <a:fld id="{72CFC57D-BE27-4F49-A912-BDAE8038FA47}" type="slidenum">
              <a:rPr lang="en-US" smtClean="0"/>
              <a:t>4</a:t>
            </a:fld>
            <a:endParaRPr lang="en-US"/>
          </a:p>
        </p:txBody>
      </p:sp>
    </p:spTree>
    <p:extLst>
      <p:ext uri="{BB962C8B-B14F-4D97-AF65-F5344CB8AC3E}">
        <p14:creationId xmlns:p14="http://schemas.microsoft.com/office/powerpoint/2010/main" val="71231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Lori: Our first agenda item concerns logistics, how do I know who to turn to for help? Many of you are new to AEL, and may not have this information. Within the AEL department, we have two groups, Program Specialists and Grant Managers. On the left you can see that any of your questions as they relate to the content of your grant, like finding something within your grants, getting a copy of your grant (or parts of your grant), processes that apply to your grant, all of these go through your grant manager. if you don't know who your particular grant manager is, you can always send questions through the </a:t>
            </a:r>
            <a:r>
              <a:rPr lang="en-US" dirty="0" err="1">
                <a:cs typeface="Calibri"/>
              </a:rPr>
              <a:t>aelcontracts</a:t>
            </a:r>
            <a:r>
              <a:rPr lang="en-US" dirty="0">
                <a:cs typeface="Calibri"/>
              </a:rPr>
              <a:t> mailbox, which we'll be showing in a few slides. All grant amendments or adjustments to your budget will also go through your grant manager. Any grant changes, such as points of contact, signature authority, changes to subrecipients or consortium partners...grant manager. Questions concerning expenditures, budget projections, and whether or not something is allowable with your grant, please contact your grant manager or send through the </a:t>
            </a:r>
            <a:r>
              <a:rPr lang="en-US" dirty="0" err="1">
                <a:cs typeface="Calibri"/>
              </a:rPr>
              <a:t>aelcontracts</a:t>
            </a:r>
            <a:r>
              <a:rPr lang="en-US" dirty="0">
                <a:cs typeface="Calibri"/>
              </a:rPr>
              <a:t> mailbox. Your AEL Program Specialist (Elena, Veronica, Maria or Ann) can respond to questions specific to your AEL program, whether it's questions about TEAMS, enrollments, student testing, intake and screening, eligibility, IET support and questions about allowable activities. While you can always reach out to us independently, it is best practice to always copy both your Program Specialist and your Grant Manager on communications so that both sides of the conversation are in the loop.  Do we have any questions here? Aside from questions about allowable expenses? Because we're going to discuss that here in a few minutes. Okay, next slide.</a:t>
            </a:r>
            <a:endParaRPr lang="en-US" dirty="0"/>
          </a:p>
        </p:txBody>
      </p:sp>
      <p:sp>
        <p:nvSpPr>
          <p:cNvPr id="4" name="Slide Number Placeholder 3"/>
          <p:cNvSpPr>
            <a:spLocks noGrp="1"/>
          </p:cNvSpPr>
          <p:nvPr>
            <p:ph type="sldNum" sz="quarter" idx="10"/>
          </p:nvPr>
        </p:nvSpPr>
        <p:spPr/>
        <p:txBody>
          <a:bodyPr/>
          <a:lstStyle/>
          <a:p>
            <a:fld id="{051133D0-0424-491F-96D0-FE73A58C366F}" type="slidenum">
              <a:rPr lang="en-US" smtClean="0"/>
              <a:t>5</a:t>
            </a:fld>
            <a:endParaRPr lang="en-US"/>
          </a:p>
        </p:txBody>
      </p:sp>
    </p:spTree>
    <p:extLst>
      <p:ext uri="{BB962C8B-B14F-4D97-AF65-F5344CB8AC3E}">
        <p14:creationId xmlns:p14="http://schemas.microsoft.com/office/powerpoint/2010/main" val="304742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Lori: Here is contact information for Kara and myself, if you are not sure who your grant manager is you want to use the </a:t>
            </a:r>
            <a:r>
              <a:rPr lang="en-US" err="1">
                <a:cs typeface="Calibri"/>
              </a:rPr>
              <a:t>aelcontracts</a:t>
            </a:r>
            <a:r>
              <a:rPr lang="en-US">
                <a:cs typeface="Calibri"/>
              </a:rPr>
              <a:t> mailbox because both of the Grant Managers will see all emails that comes through the mailbox and respond as appropriate. Many of you are already in the habit of just using the </a:t>
            </a:r>
            <a:r>
              <a:rPr lang="en-US" err="1">
                <a:cs typeface="Calibri"/>
              </a:rPr>
              <a:t>aelcontracts</a:t>
            </a:r>
            <a:r>
              <a:rPr lang="en-US">
                <a:cs typeface="Calibri"/>
              </a:rPr>
              <a:t> mailbox when you communicate with us, and that is fine. You will also notice that we request all deliverables to be sent through the </a:t>
            </a:r>
            <a:r>
              <a:rPr lang="en-US" err="1">
                <a:cs typeface="Calibri"/>
              </a:rPr>
              <a:t>aelcontracts</a:t>
            </a:r>
            <a:r>
              <a:rPr lang="en-US">
                <a:cs typeface="Calibri"/>
              </a:rPr>
              <a:t> box to ensure it is received and uploaded into your contract, and here's an opportunity to remind you of the correct naming convention to use when submitting your deliverables. I know, most of you already do this, but we have many new folks on the call that may not be aware, so please take note; contract number, deliverable number and name of deliverable.</a:t>
            </a:r>
          </a:p>
          <a:p>
            <a:r>
              <a:rPr lang="en-US">
                <a:cs typeface="Calibri"/>
              </a:rPr>
              <a:t>Next slide</a:t>
            </a:r>
          </a:p>
        </p:txBody>
      </p:sp>
      <p:sp>
        <p:nvSpPr>
          <p:cNvPr id="4" name="Slide Number Placeholder 3"/>
          <p:cNvSpPr>
            <a:spLocks noGrp="1"/>
          </p:cNvSpPr>
          <p:nvPr>
            <p:ph type="sldNum" sz="quarter" idx="10"/>
          </p:nvPr>
        </p:nvSpPr>
        <p:spPr/>
        <p:txBody>
          <a:bodyPr/>
          <a:lstStyle/>
          <a:p>
            <a:fld id="{051133D0-0424-491F-96D0-FE73A58C366F}" type="slidenum">
              <a:rPr lang="en-US" smtClean="0"/>
              <a:t>6</a:t>
            </a:fld>
            <a:endParaRPr lang="en-US"/>
          </a:p>
        </p:txBody>
      </p:sp>
    </p:spTree>
    <p:extLst>
      <p:ext uri="{BB962C8B-B14F-4D97-AF65-F5344CB8AC3E}">
        <p14:creationId xmlns:p14="http://schemas.microsoft.com/office/powerpoint/2010/main" val="253241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Lori: </a:t>
            </a:r>
          </a:p>
        </p:txBody>
      </p:sp>
      <p:sp>
        <p:nvSpPr>
          <p:cNvPr id="4" name="Slide Number Placeholder 3"/>
          <p:cNvSpPr>
            <a:spLocks noGrp="1"/>
          </p:cNvSpPr>
          <p:nvPr>
            <p:ph type="sldNum" sz="quarter" idx="5"/>
          </p:nvPr>
        </p:nvSpPr>
        <p:spPr/>
        <p:txBody>
          <a:bodyPr/>
          <a:lstStyle/>
          <a:p>
            <a:fld id="{72CFC57D-BE27-4F49-A912-BDAE8038FA47}" type="slidenum">
              <a:rPr lang="en-US" smtClean="0"/>
              <a:t>7</a:t>
            </a:fld>
            <a:endParaRPr lang="en-US"/>
          </a:p>
        </p:txBody>
      </p:sp>
    </p:spTree>
    <p:extLst>
      <p:ext uri="{BB962C8B-B14F-4D97-AF65-F5344CB8AC3E}">
        <p14:creationId xmlns:p14="http://schemas.microsoft.com/office/powerpoint/2010/main" val="223505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Lori: Many of the questions that we get are about CDER, so here are the answers to some of the commonly-asked questions. If you are only seeking a budget adjustment in CDER, either Kara or myself can do that for you. If you need help with CDER, however, TWC has a team of folks available at the </a:t>
            </a:r>
            <a:r>
              <a:rPr lang="en-US">
                <a:cs typeface="Calibri"/>
                <a:hlinkClick r:id="rId3"/>
              </a:rPr>
              <a:t>payables.cder@twc.state.tx.us</a:t>
            </a:r>
            <a:r>
              <a:rPr lang="en-US">
                <a:cs typeface="Calibri"/>
              </a:rPr>
              <a:t> mailbox that can assist you. A gentleman by the name of Dolph Lesak runs the CDER unit and he is very responsive and helpful for all things CDER. Most of you indicated in the survey that you already have access, either read only or full access, depending on your position. For CDER security and access to CDER, you would simply email that </a:t>
            </a:r>
            <a:r>
              <a:rPr lang="en-US">
                <a:cs typeface="Calibri"/>
                <a:hlinkClick r:id="rId4"/>
              </a:rPr>
              <a:t>cashdraw.ta@twc.state.tx.us</a:t>
            </a:r>
            <a:r>
              <a:rPr lang="en-US">
                <a:cs typeface="Calibri"/>
              </a:rPr>
              <a:t> mailbox. We'll talk more about access in just a minute. There are also 11 various CDER training modules that you are required to take when gaining access and we'll look at those, as well. Next slide.</a:t>
            </a:r>
          </a:p>
        </p:txBody>
      </p:sp>
      <p:sp>
        <p:nvSpPr>
          <p:cNvPr id="4" name="Slide Number Placeholder 3"/>
          <p:cNvSpPr>
            <a:spLocks noGrp="1"/>
          </p:cNvSpPr>
          <p:nvPr>
            <p:ph type="sldNum" sz="quarter" idx="5"/>
          </p:nvPr>
        </p:nvSpPr>
        <p:spPr/>
        <p:txBody>
          <a:bodyPr/>
          <a:lstStyle/>
          <a:p>
            <a:fld id="{72CFC57D-BE27-4F49-A912-BDAE8038FA47}" type="slidenum">
              <a:rPr lang="en-US" smtClean="0"/>
              <a:t>8</a:t>
            </a:fld>
            <a:endParaRPr lang="en-US"/>
          </a:p>
        </p:txBody>
      </p:sp>
    </p:spTree>
    <p:extLst>
      <p:ext uri="{BB962C8B-B14F-4D97-AF65-F5344CB8AC3E}">
        <p14:creationId xmlns:p14="http://schemas.microsoft.com/office/powerpoint/2010/main" val="423580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Lori: First you need to determine what type of access you need, because that's the first thing you will be asked when seeking access. What kind of access? You financial folks need Full Access, while Directors and other that they designate need Read only access. Read only so that you can't mess anything up with your finances, but you CAN see where your budget is in real time, at any time. Very helpful. Next slide.</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133D0-0424-491F-96D0-FE73A58C36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703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2/2/2021</a:t>
            </a:fld>
            <a:endParaRPr lang="en-US"/>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Click to 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C 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36171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6" y="4567986"/>
            <a:ext cx="10113206" cy="718389"/>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4800" y="5293408"/>
            <a:ext cx="9791699" cy="622971"/>
          </a:xfrm>
          <a:solidFill>
            <a:srgbClr val="85C645"/>
          </a:solidFill>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06926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4400"/>
            </a:lvl1pPr>
          </a:lstStyle>
          <a:p>
            <a:r>
              <a:rPr lang="en-US"/>
              <a:t>Click to edit Master title style</a:t>
            </a:r>
          </a:p>
        </p:txBody>
      </p:sp>
      <p:sp>
        <p:nvSpPr>
          <p:cNvPr id="4" name="Text Placeholder 3"/>
          <p:cNvSpPr>
            <a:spLocks noGrp="1"/>
          </p:cNvSpPr>
          <p:nvPr>
            <p:ph type="body" sz="half" idx="2"/>
          </p:nvPr>
        </p:nvSpPr>
        <p:spPr>
          <a:xfrm>
            <a:off x="238126" y="4711614"/>
            <a:ext cx="10056056"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65930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40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a:solidFill>
            <a:srgbClr val="85C645"/>
          </a:solidFill>
        </p:spPr>
        <p:txBody>
          <a:bodyPr anchor="ct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237744" y="4711614"/>
            <a:ext cx="10058400"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37003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rgbClr val="85C645"/>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1450" y="4567987"/>
            <a:ext cx="10122731" cy="834538"/>
          </a:xfrm>
        </p:spPr>
        <p:txBody>
          <a:bodyPr anchor="b">
            <a:noAutofit/>
          </a:bodyPr>
          <a:lstStyle>
            <a:lvl1pPr>
              <a:defRPr lang="en-US" sz="5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Text Placeholder 3"/>
          <p:cNvSpPr>
            <a:spLocks noGrp="1"/>
          </p:cNvSpPr>
          <p:nvPr>
            <p:ph type="body" sz="half" idx="2"/>
          </p:nvPr>
        </p:nvSpPr>
        <p:spPr>
          <a:xfrm>
            <a:off x="680320" y="5414449"/>
            <a:ext cx="9613862" cy="502255"/>
          </a:xfrm>
          <a:solidFill>
            <a:srgbClr val="005179"/>
          </a:solidFill>
        </p:spPr>
        <p:txBody>
          <a:bodyPr anchor="ctr">
            <a:noAutofit/>
          </a:bodyPr>
          <a:lstStyle>
            <a:lvl1pPr marL="0" indent="0">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22866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200025" y="753228"/>
            <a:ext cx="1009415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7" name="Text Placeholder 2"/>
          <p:cNvSpPr>
            <a:spLocks noGrp="1"/>
          </p:cNvSpPr>
          <p:nvPr>
            <p:ph type="body" idx="1"/>
          </p:nvPr>
        </p:nvSpPr>
        <p:spPr>
          <a:xfrm>
            <a:off x="660946" y="2079698"/>
            <a:ext cx="3070034" cy="942974"/>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089222"/>
            <a:ext cx="3063240" cy="933449"/>
          </a:xfrm>
          <a:solidFill>
            <a:srgbClr val="85C645"/>
          </a:solidFill>
          <a:effectLst/>
        </p:spPr>
        <p:txBody>
          <a:bodyPr vert="horz" lIns="91440" tIns="45720" rIns="91440" bIns="45720" rtlCol="0" anchor="ctr">
            <a:noAutofit/>
          </a:bodyPr>
          <a:lstStyle>
            <a:lvl1pPr>
              <a:defRPr lang="en-US" sz="2800" b="1" dirty="0" smtClean="0"/>
            </a:lvl1pPr>
          </a:lstStyle>
          <a:p>
            <a:pPr marL="0" lvl="0" indent="0">
              <a:buNone/>
            </a:pPr>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094821"/>
            <a:ext cx="3070025" cy="927850"/>
          </a:xfrm>
          <a:solidFill>
            <a:srgbClr val="85C645"/>
          </a:solidFill>
          <a:effectLst/>
        </p:spPr>
        <p:txBody>
          <a:bodyPr anchor="ctr">
            <a:noAutofit/>
          </a:bodyPr>
          <a:lstStyle>
            <a:lvl1pPr marL="0" indent="0">
              <a:buNone/>
              <a:defRPr lang="en-US" sz="2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902734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9" name="Text Placeholder 2"/>
          <p:cNvSpPr>
            <a:spLocks noGrp="1"/>
          </p:cNvSpPr>
          <p:nvPr>
            <p:ph type="body" idx="1"/>
          </p:nvPr>
        </p:nvSpPr>
        <p:spPr>
          <a:xfrm>
            <a:off x="680318" y="3906342"/>
            <a:ext cx="30497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3906342"/>
            <a:ext cx="3063240"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3906342"/>
            <a:ext cx="30635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76293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025" y="753228"/>
            <a:ext cx="10094157" cy="1080938"/>
          </a:xfrm>
        </p:spPr>
        <p:txBody>
          <a:bodyPr>
            <a:normAutofit/>
          </a:bodyPr>
          <a:lstStyle>
            <a:lvl1pP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D9DFADAC-8F53-4D67-A11D-0F34BEDE071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EE1FB74-2C6E-4D64-9E28-55DA4098E714}" type="slidenum">
              <a:rPr lang="en-US" smtClean="0"/>
              <a:pPr/>
              <a:t>‹#›</a:t>
            </a:fld>
            <a:endParaRPr lang="en-US"/>
          </a:p>
        </p:txBody>
      </p:sp>
    </p:spTree>
    <p:extLst>
      <p:ext uri="{BB962C8B-B14F-4D97-AF65-F5344CB8AC3E}">
        <p14:creationId xmlns:p14="http://schemas.microsoft.com/office/powerpoint/2010/main" val="168344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2869895"/>
            <a:ext cx="10141782" cy="1090788"/>
          </a:xfrm>
        </p:spPr>
        <p:txBody>
          <a:bodyPr anchor="ctr">
            <a:normAutofit/>
          </a:bodyPr>
          <a:lstStyle>
            <a:lvl1pPr algn="r">
              <a:defRPr sz="5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FADAC-8F53-4D67-A11D-0F34BEDE071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48504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0501" y="753228"/>
            <a:ext cx="10103682"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noAutofit/>
          </a:bodyPr>
          <a:lstStyle>
            <a:lvl1pPr>
              <a:defRPr sz="3600"/>
            </a:lvl1pPr>
            <a:lvl2pPr>
              <a:defRPr sz="3200"/>
            </a:lvl2pPr>
            <a:lvl3pPr>
              <a:defRPr sz="2800"/>
            </a:lvl3pPr>
            <a:lvl4pPr>
              <a:defRPr sz="2400"/>
            </a:lvl4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594123" y="2336873"/>
            <a:ext cx="4700058" cy="3599316"/>
          </a:xfrm>
        </p:spPr>
        <p:txBody>
          <a:bodyPr>
            <a:noAutofit/>
          </a:bodyPr>
          <a:lstStyle>
            <a:lvl1pPr>
              <a:defRPr sz="3600"/>
            </a:lvl1pPr>
            <a:lvl2pPr>
              <a:defRPr sz="3200"/>
            </a:lvl2pPr>
            <a:lvl3pPr>
              <a:defRPr sz="2800"/>
            </a:lvl3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D9DFADAC-8F53-4D67-A11D-0F34BEDE071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51584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9"/>
            <a:ext cx="10160832" cy="1080937"/>
          </a:xfrm>
        </p:spPr>
        <p:txBody>
          <a:bodyPr>
            <a:norm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680322" y="1970239"/>
            <a:ext cx="4698356" cy="1059769"/>
          </a:xfrm>
          <a:solidFill>
            <a:srgbClr val="85C645"/>
          </a:solidFill>
        </p:spPr>
        <p:txBody>
          <a:bodyPr anchor="ctr">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noAutofit/>
          </a:bodyPr>
          <a:lstStyle>
            <a:lvl1pPr>
              <a:defRPr sz="3200"/>
            </a:lvl1pPr>
            <a:lvl2pPr>
              <a:defRPr sz="2800"/>
            </a:lvl2pPr>
            <a:lvl3pPr>
              <a:defRPr sz="2400"/>
            </a:lvl3pPr>
            <a:lvl4pPr>
              <a:defRPr sz="2800"/>
            </a:lvl4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5594122" y="1977795"/>
            <a:ext cx="4700060" cy="1051154"/>
          </a:xfrm>
          <a:solidFill>
            <a:srgbClr val="85C645"/>
          </a:solidFill>
        </p:spPr>
        <p:txBody>
          <a:bodyPr vert="horz" lIns="91440" tIns="45720" rIns="91440" bIns="45720" rtlCol="0" anchor="ctr">
            <a:noAutofit/>
          </a:bodyPr>
          <a:lstStyle>
            <a:lvl1pPr>
              <a:defRPr lang="en-US" sz="3600" b="1" dirty="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noAutofit/>
          </a:bodyPr>
          <a:lstStyle>
            <a:lvl1pPr>
              <a:defRPr sz="3200"/>
            </a:lvl1pPr>
            <a:lvl2pPr>
              <a:defRPr sz="2800"/>
            </a:lvl2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D9DFADAC-8F53-4D67-A11D-0F34BEDE0714}"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45313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D9DFADAC-8F53-4D67-A11D-0F34BEDE0714}"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2254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9DFADAC-8F53-4D67-A11D-0F34BEDE0714}"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96319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10160830" cy="1080940"/>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noAutofit/>
          </a:bodyPr>
          <a:lstStyle>
            <a:lvl1pPr>
              <a:defRPr sz="3600"/>
            </a:lvl1pPr>
            <a:lvl2pPr>
              <a:defRPr sz="3200"/>
            </a:lvl2pPr>
            <a:lvl3pPr>
              <a:defRPr sz="2800"/>
            </a:lvl3pPr>
            <a:lvl4pPr>
              <a:defRPr sz="2400"/>
            </a:lvl4pPr>
            <a:lvl5pPr>
              <a:defRPr sz="2000"/>
            </a:lvl5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80322" y="2336872"/>
            <a:ext cx="3790078" cy="3599317"/>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407621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1925" y="753228"/>
            <a:ext cx="10132255" cy="1080938"/>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9144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9575" y="753228"/>
            <a:ext cx="9884607" cy="108093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7550981" y="5936186"/>
            <a:ext cx="2743200" cy="548640"/>
          </a:xfrm>
          <a:prstGeom prst="rect">
            <a:avLst/>
          </a:prstGeom>
          <a:solidFill>
            <a:schemeClr val="bg2">
              <a:lumMod val="25000"/>
            </a:schemeClr>
          </a:solidFill>
        </p:spPr>
        <p:txBody>
          <a:bodyPr vert="horz" lIns="91440" tIns="45720" rIns="91440" bIns="45720" rtlCol="0" anchor="ctr"/>
          <a:lstStyle>
            <a:lvl1pPr algn="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2/2/2021</a:t>
            </a:fld>
            <a:endParaRPr lang="en-US"/>
          </a:p>
        </p:txBody>
      </p:sp>
      <p:sp>
        <p:nvSpPr>
          <p:cNvPr id="5" name="Footer Placeholder 4"/>
          <p:cNvSpPr>
            <a:spLocks noGrp="1"/>
          </p:cNvSpPr>
          <p:nvPr>
            <p:ph type="ftr" sz="quarter" idx="3"/>
          </p:nvPr>
        </p:nvSpPr>
        <p:spPr>
          <a:xfrm>
            <a:off x="680321" y="5936187"/>
            <a:ext cx="6870660" cy="548640"/>
          </a:xfrm>
          <a:prstGeom prst="rect">
            <a:avLst/>
          </a:prstGeom>
          <a:solidFill>
            <a:schemeClr val="bg2">
              <a:lumMod val="25000"/>
            </a:schemeClr>
          </a:solidFill>
        </p:spPr>
        <p:txBody>
          <a:bodyPr vert="horz" lIns="91440" tIns="45720" rIns="91440" bIns="45720" rtlCol="0" anchor="ctr"/>
          <a:lstStyle>
            <a:lvl1pPr algn="l">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E1FB74-2C6E-4D64-9E28-55DA4098E714}" type="slidenum">
              <a:rPr lang="en-US" smtClean="0"/>
              <a:t>‹#›</a:t>
            </a:fld>
            <a:endParaRPr lang="en-US"/>
          </a:p>
        </p:txBody>
      </p:sp>
    </p:spTree>
    <p:extLst>
      <p:ext uri="{BB962C8B-B14F-4D97-AF65-F5344CB8AC3E}">
        <p14:creationId xmlns:p14="http://schemas.microsoft.com/office/powerpoint/2010/main" val="1341324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txStyles>
    <p:titleStyle>
      <a:lvl1pPr algn="l" defTabSz="914400" rtl="0" eaLnBrk="1" latinLnBrk="0" hangingPunct="1">
        <a:lnSpc>
          <a:spcPct val="90000"/>
        </a:lnSpc>
        <a:spcBef>
          <a:spcPct val="0"/>
        </a:spcBef>
        <a:buNone/>
        <a:defRPr sz="5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125000"/>
        </a:lnSpc>
        <a:spcBef>
          <a:spcPts val="1000"/>
        </a:spcBef>
        <a:buFont typeface="Arial" panose="020B0604020202020204" pitchFamily="34" charset="0"/>
        <a:buChar char="•"/>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mailto:cashdraw.ta@twc.state.tx.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apps.twc.state.tx.us/CASHDRAW/doc/CDER_Mod5AdjTransPrep_Rev4.ppsx" TargetMode="External"/><Relationship Id="rId13" Type="http://schemas.openxmlformats.org/officeDocument/2006/relationships/hyperlink" Target="https://apps.twc.state.tx.us/CASHDRAW/doc/CDER_Mod10ContractCloseoutPrep_Rev4.ppsx" TargetMode="External"/><Relationship Id="rId3" Type="http://schemas.openxmlformats.org/officeDocument/2006/relationships/image" Target="../media/image8.png"/><Relationship Id="rId7" Type="http://schemas.openxmlformats.org/officeDocument/2006/relationships/hyperlink" Target="https://apps.twc.state.tx.us/CASHDRAW/doc/CDER_Mod4CDTransPrep_Rev4.ppsx" TargetMode="External"/><Relationship Id="rId12" Type="http://schemas.openxmlformats.org/officeDocument/2006/relationships/hyperlink" Target="https://apps.twc.state.tx.us/CASHDRAW/doc/CDER_Mod9CertifyingExpendReports_Rev4.ppsx"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apps.twc.state.tx.us/CASHDRAW/doc/CDER_Mod3Reports_Rev4.ppsx" TargetMode="External"/><Relationship Id="rId11" Type="http://schemas.openxmlformats.org/officeDocument/2006/relationships/hyperlink" Target="https://apps.twc.state.tx.us/CASHDRAW/doc/CDER_Mod8ExpendReports_Rev4.ppsx" TargetMode="External"/><Relationship Id="rId5" Type="http://schemas.openxmlformats.org/officeDocument/2006/relationships/hyperlink" Target="https://apps.twc.state.tx.us/CASHDRAW/doc/CDER_Mod2Searches_Rev4.ppsx" TargetMode="External"/><Relationship Id="rId10" Type="http://schemas.openxmlformats.org/officeDocument/2006/relationships/hyperlink" Target="https://apps.twc.state.tx.us/CASHDRAW/doc/CDER_Mod7SubmittingTrans_Rev4.ppsx" TargetMode="External"/><Relationship Id="rId4" Type="http://schemas.openxmlformats.org/officeDocument/2006/relationships/hyperlink" Target="https://apps.twc.state.tx.us/CASHDRAW/doc/CDER_Mod1Navigation_Rev4.ppsx" TargetMode="External"/><Relationship Id="rId9" Type="http://schemas.openxmlformats.org/officeDocument/2006/relationships/hyperlink" Target="https://apps.twc.state.tx.us/CASHDRAW/doc/CDER_Mod6RefundTransPrep_Rev4.ppsx" TargetMode="External"/><Relationship Id="rId14" Type="http://schemas.openxmlformats.org/officeDocument/2006/relationships/hyperlink" Target="https://apps.twc.state.tx.us/CASHDRAW/doc/CDER_Mod11ContractCloseoutCert_Rev4.pps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payables.cder@twc.state.tx.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aelcontracts@twc.state.tx.u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aelcontracts@twc.state.tx.u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aelcontracts@twc.state.tx.u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wc.texas.gov/files/policy_letters/ael04-16ch1.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lori.slayton@twc.state.tx.u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mailto:CashDraw.TA@twc.state.tx.us" TargetMode="External"/><Relationship Id="rId4" Type="http://schemas.openxmlformats.org/officeDocument/2006/relationships/hyperlink" Target="mailto:kara.mcvey@twc.state.tx.u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lori.slayton@twc.state.tx.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kara.mcvey@twc.state.tx.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Fiscal.ta@twc.state.tx.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Tim.Alvarez@twc.state.tx.u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Cashdraw.ta@twc.state.tx.u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52BC-3C5C-4028-B3FE-888158FB3CC4}"/>
              </a:ext>
            </a:extLst>
          </p:cNvPr>
          <p:cNvSpPr>
            <a:spLocks noGrp="1"/>
          </p:cNvSpPr>
          <p:nvPr>
            <p:ph type="title"/>
          </p:nvPr>
        </p:nvSpPr>
        <p:spPr/>
        <p:txBody>
          <a:bodyPr>
            <a:normAutofit fontScale="90000"/>
          </a:bodyPr>
          <a:lstStyle/>
          <a:p>
            <a:r>
              <a:rPr lang="en-US"/>
              <a:t>Fiscal Quarterly Call Housekeeping</a:t>
            </a:r>
          </a:p>
        </p:txBody>
      </p:sp>
      <p:sp>
        <p:nvSpPr>
          <p:cNvPr id="3" name="Content Placeholder 2">
            <a:extLst>
              <a:ext uri="{FF2B5EF4-FFF2-40B4-BE49-F238E27FC236}">
                <a16:creationId xmlns:a16="http://schemas.microsoft.com/office/drawing/2014/main" id="{4883D2BD-CDA2-45EE-BE17-2B904A8016FA}"/>
              </a:ext>
            </a:extLst>
          </p:cNvPr>
          <p:cNvSpPr>
            <a:spLocks noGrp="1"/>
          </p:cNvSpPr>
          <p:nvPr>
            <p:ph sz="half" idx="1"/>
          </p:nvPr>
        </p:nvSpPr>
        <p:spPr/>
        <p:txBody>
          <a:bodyPr>
            <a:normAutofit/>
          </a:bodyPr>
          <a:lstStyle/>
          <a:p>
            <a:pPr marL="0" indent="0">
              <a:buNone/>
            </a:pPr>
            <a:r>
              <a:rPr lang="en-US"/>
              <a:t>Please confirm the following: </a:t>
            </a:r>
          </a:p>
          <a:p>
            <a:r>
              <a:rPr lang="en-US"/>
              <a:t>Mic is muted</a:t>
            </a:r>
          </a:p>
          <a:p>
            <a:r>
              <a:rPr lang="en-US"/>
              <a:t>Video is off</a:t>
            </a:r>
          </a:p>
        </p:txBody>
      </p:sp>
      <p:sp>
        <p:nvSpPr>
          <p:cNvPr id="4" name="Content Placeholder 3">
            <a:extLst>
              <a:ext uri="{FF2B5EF4-FFF2-40B4-BE49-F238E27FC236}">
                <a16:creationId xmlns:a16="http://schemas.microsoft.com/office/drawing/2014/main" id="{215E926E-D96E-44B6-968F-1B6D9CB66EAA}"/>
              </a:ext>
            </a:extLst>
          </p:cNvPr>
          <p:cNvSpPr>
            <a:spLocks noGrp="1"/>
          </p:cNvSpPr>
          <p:nvPr>
            <p:ph sz="half" idx="2"/>
          </p:nvPr>
        </p:nvSpPr>
        <p:spPr>
          <a:xfrm>
            <a:off x="5594123" y="2336873"/>
            <a:ext cx="4700058" cy="4197742"/>
          </a:xfrm>
        </p:spPr>
        <p:txBody>
          <a:bodyPr vert="horz" lIns="91440" tIns="45720" rIns="91440" bIns="45720" rtlCol="0" anchor="t">
            <a:noAutofit/>
          </a:bodyPr>
          <a:lstStyle/>
          <a:p>
            <a:pPr marL="0" indent="0">
              <a:buNone/>
            </a:pPr>
            <a:r>
              <a:rPr lang="en-US" sz="3200">
                <a:latin typeface="Verdana"/>
                <a:ea typeface="Verdana"/>
                <a:cs typeface="Verdana"/>
              </a:rPr>
              <a:t>Please enter the following in the chat pod for roll call:</a:t>
            </a:r>
          </a:p>
          <a:p>
            <a:r>
              <a:rPr lang="en-US" sz="3200"/>
              <a:t>Name</a:t>
            </a:r>
          </a:p>
          <a:p>
            <a:r>
              <a:rPr lang="en-US" sz="3200"/>
              <a:t>Department</a:t>
            </a:r>
          </a:p>
          <a:p>
            <a:r>
              <a:rPr lang="en-US" sz="3200"/>
              <a:t>Institution</a:t>
            </a:r>
          </a:p>
        </p:txBody>
      </p:sp>
    </p:spTree>
    <p:extLst>
      <p:ext uri="{BB962C8B-B14F-4D97-AF65-F5344CB8AC3E}">
        <p14:creationId xmlns:p14="http://schemas.microsoft.com/office/powerpoint/2010/main" val="2732263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C245-8871-46E1-90A3-C8D0735F5CC9}"/>
              </a:ext>
            </a:extLst>
          </p:cNvPr>
          <p:cNvSpPr>
            <a:spLocks noGrp="1"/>
          </p:cNvSpPr>
          <p:nvPr>
            <p:ph type="title"/>
          </p:nvPr>
        </p:nvSpPr>
        <p:spPr/>
        <p:txBody>
          <a:bodyPr>
            <a:noAutofit/>
          </a:bodyPr>
          <a:lstStyle/>
          <a:p>
            <a:r>
              <a:rPr lang="en-US" sz="3600"/>
              <a:t>How to Request </a:t>
            </a:r>
            <a:r>
              <a:rPr lang="en-US" sz="3600" u="sng"/>
              <a:t>Read Only</a:t>
            </a:r>
            <a:r>
              <a:rPr lang="en-US" sz="3600"/>
              <a:t> </a:t>
            </a:r>
            <a:r>
              <a:rPr lang="en-US" sz="3600" err="1"/>
              <a:t>CDER</a:t>
            </a:r>
            <a:r>
              <a:rPr lang="en-US" sz="3600"/>
              <a:t> Access…</a:t>
            </a:r>
          </a:p>
        </p:txBody>
      </p:sp>
      <p:sp>
        <p:nvSpPr>
          <p:cNvPr id="3" name="Content Placeholder 2">
            <a:extLst>
              <a:ext uri="{FF2B5EF4-FFF2-40B4-BE49-F238E27FC236}">
                <a16:creationId xmlns:a16="http://schemas.microsoft.com/office/drawing/2014/main" id="{6159A284-DB6F-42D5-B2DE-ADC44EE35D74}"/>
              </a:ext>
            </a:extLst>
          </p:cNvPr>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fontScale="92500" lnSpcReduction="20000"/>
          </a:bodyPr>
          <a:lstStyle/>
          <a:p>
            <a:pPr lvl="1">
              <a:buClr>
                <a:schemeClr val="accent3">
                  <a:lumMod val="75000"/>
                </a:schemeClr>
              </a:buClr>
              <a:buFont typeface="Wingdings" panose="05000000000000000000" pitchFamily="2" charset="2"/>
              <a:buChar char="Ø"/>
            </a:pPr>
            <a:r>
              <a:rPr lang="en-US" sz="2400"/>
              <a:t>The designated security coordinator for your institution will submit a completed </a:t>
            </a:r>
            <a:r>
              <a:rPr lang="en-US" sz="2400" i="1" err="1"/>
              <a:t>CashDraw</a:t>
            </a:r>
            <a:r>
              <a:rPr lang="en-US" sz="2400" i="1"/>
              <a:t> Operator Security Request</a:t>
            </a:r>
            <a:r>
              <a:rPr lang="en-US" sz="2400"/>
              <a:t> form with the appropriate level access to TWC mailbox: </a:t>
            </a:r>
            <a:r>
              <a:rPr lang="en-US" sz="2400">
                <a:solidFill>
                  <a:srgbClr val="0066FF"/>
                </a:solidFill>
                <a:hlinkClick r:id="rId3">
                  <a:extLst>
                    <a:ext uri="{A12FA001-AC4F-418D-AE19-62706E023703}">
                      <ahyp:hlinkClr xmlns:ahyp="http://schemas.microsoft.com/office/drawing/2018/hyperlinkcolor" xmlns="" val="tx"/>
                    </a:ext>
                  </a:extLst>
                </a:hlinkClick>
              </a:rPr>
              <a:t>cashdraw.ta@twc.state.tx.us</a:t>
            </a:r>
            <a:endParaRPr lang="en-US" sz="2400">
              <a:solidFill>
                <a:srgbClr val="0066FF"/>
              </a:solidFill>
            </a:endParaRPr>
          </a:p>
          <a:p>
            <a:pPr marL="200660" lvl="1" indent="0">
              <a:buClr>
                <a:schemeClr val="accent3">
                  <a:lumMod val="75000"/>
                </a:schemeClr>
              </a:buClr>
              <a:buNone/>
            </a:pPr>
            <a:endParaRPr lang="en-US" sz="2400">
              <a:solidFill>
                <a:schemeClr val="tx1"/>
              </a:solidFill>
            </a:endParaRPr>
          </a:p>
          <a:p>
            <a:pPr lvl="1">
              <a:buClr>
                <a:schemeClr val="accent3">
                  <a:lumMod val="75000"/>
                </a:schemeClr>
              </a:buClr>
              <a:buFont typeface="Wingdings" panose="05000000000000000000" pitchFamily="2" charset="2"/>
              <a:buChar char="Ø"/>
            </a:pPr>
            <a:r>
              <a:rPr lang="en-US" sz="2400">
                <a:solidFill>
                  <a:schemeClr val="tx1"/>
                </a:solidFill>
              </a:rPr>
              <a:t>You will receive a provisional account and will be required to complete the CDER training on the homepage </a:t>
            </a:r>
          </a:p>
          <a:p>
            <a:pPr marL="200660" lvl="1" indent="0">
              <a:buClr>
                <a:schemeClr val="accent3">
                  <a:lumMod val="75000"/>
                </a:schemeClr>
              </a:buClr>
              <a:buNone/>
            </a:pPr>
            <a:endParaRPr lang="en-US" sz="2400">
              <a:solidFill>
                <a:schemeClr val="tx1"/>
              </a:solidFill>
            </a:endParaRPr>
          </a:p>
          <a:p>
            <a:pPr lvl="1">
              <a:buClr>
                <a:schemeClr val="accent3">
                  <a:lumMod val="75000"/>
                </a:schemeClr>
              </a:buClr>
              <a:buFont typeface="Wingdings" panose="05000000000000000000" pitchFamily="2" charset="2"/>
              <a:buChar char="Ø"/>
            </a:pPr>
            <a:r>
              <a:rPr lang="en-US" sz="2400">
                <a:solidFill>
                  <a:schemeClr val="tx1"/>
                </a:solidFill>
              </a:rPr>
              <a:t>Provisional status will change to regular status</a:t>
            </a:r>
          </a:p>
          <a:p>
            <a:pPr marL="0" indent="0">
              <a:buNone/>
            </a:pPr>
            <a:endParaRPr lang="en-US"/>
          </a:p>
        </p:txBody>
      </p:sp>
    </p:spTree>
    <p:extLst>
      <p:ext uri="{BB962C8B-B14F-4D97-AF65-F5344CB8AC3E}">
        <p14:creationId xmlns:p14="http://schemas.microsoft.com/office/powerpoint/2010/main" val="34501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6B0788-2386-499E-B717-47CFABE20206}"/>
              </a:ext>
            </a:extLst>
          </p:cNvPr>
          <p:cNvSpPr>
            <a:spLocks noGrp="1"/>
          </p:cNvSpPr>
          <p:nvPr>
            <p:ph type="title" idx="4294967295"/>
          </p:nvPr>
        </p:nvSpPr>
        <p:spPr>
          <a:xfrm>
            <a:off x="431878" y="630565"/>
            <a:ext cx="9884607" cy="807943"/>
          </a:xfrm>
        </p:spPr>
        <p:txBody>
          <a:bodyPr/>
          <a:lstStyle/>
          <a:p>
            <a:r>
              <a:rPr lang="en-US">
                <a:latin typeface="Verdana"/>
                <a:ea typeface="Verdana"/>
                <a:cs typeface="Verdana"/>
              </a:rPr>
              <a:t>CDER Access Request Form</a:t>
            </a:r>
          </a:p>
        </p:txBody>
      </p:sp>
      <p:pic>
        <p:nvPicPr>
          <p:cNvPr id="2" name="Picture 1" descr="Cash Draw Expenditure Report (CDER) form that TWC will send for CDER access form.">
            <a:extLst>
              <a:ext uri="{FF2B5EF4-FFF2-40B4-BE49-F238E27FC236}">
                <a16:creationId xmlns:a16="http://schemas.microsoft.com/office/drawing/2014/main" id="{825E28D7-DA3F-4615-B55E-593E107C7057}"/>
              </a:ext>
            </a:extLst>
          </p:cNvPr>
          <p:cNvPicPr>
            <a:picLocks noChangeAspect="1"/>
          </p:cNvPicPr>
          <p:nvPr/>
        </p:nvPicPr>
        <p:blipFill>
          <a:blip r:embed="rId3"/>
          <a:stretch>
            <a:fillRect/>
          </a:stretch>
        </p:blipFill>
        <p:spPr>
          <a:xfrm>
            <a:off x="3114549" y="1393904"/>
            <a:ext cx="4519264" cy="5285677"/>
          </a:xfrm>
          <a:prstGeom prst="rect">
            <a:avLst/>
          </a:prstGeom>
        </p:spPr>
      </p:pic>
    </p:spTree>
    <p:extLst>
      <p:ext uri="{BB962C8B-B14F-4D97-AF65-F5344CB8AC3E}">
        <p14:creationId xmlns:p14="http://schemas.microsoft.com/office/powerpoint/2010/main" val="333271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DDB4-FB01-4749-9135-A75C1FB58914}"/>
              </a:ext>
            </a:extLst>
          </p:cNvPr>
          <p:cNvSpPr>
            <a:spLocks noGrp="1"/>
          </p:cNvSpPr>
          <p:nvPr>
            <p:ph type="title"/>
          </p:nvPr>
        </p:nvSpPr>
        <p:spPr/>
        <p:txBody>
          <a:bodyPr/>
          <a:lstStyle/>
          <a:p>
            <a:r>
              <a:rPr lang="en-US">
                <a:latin typeface="Verdana"/>
                <a:ea typeface="Verdana"/>
                <a:cs typeface="Verdana"/>
              </a:rPr>
              <a:t>CDER Training Modules</a:t>
            </a:r>
            <a:endParaRPr lang="en-US"/>
          </a:p>
        </p:txBody>
      </p:sp>
      <p:pic>
        <p:nvPicPr>
          <p:cNvPr id="1026" name="Picture 2" descr="Picture showing where the Cash Draw Training link is listed on the CDER home page. ">
            <a:extLst>
              <a:ext uri="{FF2B5EF4-FFF2-40B4-BE49-F238E27FC236}">
                <a16:creationId xmlns:a16="http://schemas.microsoft.com/office/drawing/2014/main" id="{140F3CB5-5077-48B7-A555-004365EF6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382946"/>
            <a:ext cx="3915974" cy="39159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descr="Cash Draw Monthly Expenditure Report Training Modules including Modules 1 through 11 and the modules cover topics such as Navigation, Cash Draw Searches, etc.">
            <a:extLst>
              <a:ext uri="{FF2B5EF4-FFF2-40B4-BE49-F238E27FC236}">
                <a16:creationId xmlns:a16="http://schemas.microsoft.com/office/drawing/2014/main" id="{54FEEC75-8095-4CDB-AE5A-CF6D83F92E1A}"/>
              </a:ext>
            </a:extLst>
          </p:cNvPr>
          <p:cNvGraphicFramePr>
            <a:graphicFrameLocks noGrp="1"/>
          </p:cNvGraphicFramePr>
          <p:nvPr>
            <p:extLst>
              <p:ext uri="{D42A27DB-BD31-4B8C-83A1-F6EECF244321}">
                <p14:modId xmlns:p14="http://schemas.microsoft.com/office/powerpoint/2010/main" val="2512842650"/>
              </p:ext>
            </p:extLst>
          </p:nvPr>
        </p:nvGraphicFramePr>
        <p:xfrm>
          <a:off x="4351763" y="2100651"/>
          <a:ext cx="7337503" cy="4480560"/>
        </p:xfrm>
        <a:graphic>
          <a:graphicData uri="http://schemas.openxmlformats.org/drawingml/2006/table">
            <a:tbl>
              <a:tblPr firstRow="1" bandRow="1">
                <a:tableStyleId>{BC89EF96-8CEA-46FF-86C4-4CE0E7609802}</a:tableStyleId>
              </a:tblPr>
              <a:tblGrid>
                <a:gridCol w="7337503">
                  <a:extLst>
                    <a:ext uri="{9D8B030D-6E8A-4147-A177-3AD203B41FA5}">
                      <a16:colId xmlns:a16="http://schemas.microsoft.com/office/drawing/2014/main" val="2498166813"/>
                    </a:ext>
                  </a:extLst>
                </a:gridCol>
              </a:tblGrid>
              <a:tr h="204716">
                <a:tc>
                  <a:txBody>
                    <a:bodyPr/>
                    <a:lstStyle/>
                    <a:p>
                      <a:r>
                        <a:rPr lang="en-US" sz="1400" b="0">
                          <a:solidFill>
                            <a:srgbClr val="0066FF"/>
                          </a:solidFill>
                          <a:effectLst/>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xmlns="" val="tx"/>
                              </a:ext>
                            </a:extLst>
                          </a:hlinkClick>
                        </a:rPr>
                        <a:t>Module 1</a:t>
                      </a:r>
                      <a:r>
                        <a:rPr lang="en-US" sz="1400" b="0">
                          <a:solidFill>
                            <a:srgbClr val="0066FF"/>
                          </a:solidFill>
                          <a:effectLst/>
                          <a:latin typeface="Verdana" panose="020B0604030504040204" pitchFamily="34" charset="0"/>
                          <a:ea typeface="Verdana" panose="020B0604030504040204" pitchFamily="34" charset="0"/>
                        </a:rPr>
                        <a:t>:   </a:t>
                      </a:r>
                      <a:r>
                        <a:rPr lang="en-US" sz="1400" b="0">
                          <a:effectLst/>
                          <a:latin typeface="Verdana" panose="020B0604030504040204" pitchFamily="34" charset="0"/>
                          <a:ea typeface="Verdana" panose="020B0604030504040204" pitchFamily="34" charset="0"/>
                        </a:rPr>
                        <a:t>  Navigation</a:t>
                      </a:r>
                      <a:endParaRPr lang="en-US" sz="1400" b="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264269800"/>
                  </a:ext>
                </a:extLst>
              </a:tr>
              <a:tr h="204716">
                <a:tc>
                  <a:txBody>
                    <a:bodyPr/>
                    <a:lstStyle/>
                    <a:p>
                      <a:r>
                        <a:rPr lang="en-US" sz="1400">
                          <a:effectLst/>
                          <a:latin typeface="Verdana" panose="020B0604030504040204" pitchFamily="34" charset="0"/>
                          <a:ea typeface="Verdana" panose="020B0604030504040204" pitchFamily="34" charset="0"/>
                        </a:rPr>
                        <a:t> </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955686888"/>
                  </a:ext>
                </a:extLst>
              </a:tr>
              <a:tr h="204716">
                <a:tc>
                  <a:txBody>
                    <a:bodyPr/>
                    <a:lstStyle/>
                    <a:p>
                      <a:r>
                        <a:rPr lang="en-US" sz="1400">
                          <a:solidFill>
                            <a:srgbClr val="0066FF"/>
                          </a:solidFill>
                          <a:effectLst/>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xmlns="" val="tx"/>
                              </a:ext>
                            </a:extLst>
                          </a:hlinkClick>
                        </a:rPr>
                        <a:t>Module 2</a:t>
                      </a:r>
                      <a:r>
                        <a:rPr lang="en-US" sz="1400">
                          <a:solidFill>
                            <a:srgbClr val="0066FF"/>
                          </a:solidFill>
                          <a:effectLst/>
                          <a:latin typeface="Verdana" panose="020B0604030504040204" pitchFamily="34" charset="0"/>
                          <a:ea typeface="Verdana" panose="020B0604030504040204" pitchFamily="34" charset="0"/>
                        </a:rPr>
                        <a:t>: </a:t>
                      </a:r>
                      <a:r>
                        <a:rPr lang="en-US" sz="1400">
                          <a:effectLst/>
                          <a:latin typeface="Verdana" panose="020B0604030504040204" pitchFamily="34" charset="0"/>
                          <a:ea typeface="Verdana" panose="020B0604030504040204" pitchFamily="34" charset="0"/>
                        </a:rPr>
                        <a:t>    Cash Draw Searches</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806762809"/>
                  </a:ext>
                </a:extLst>
              </a:tr>
              <a:tr h="204716">
                <a:tc>
                  <a:txBody>
                    <a:bodyPr/>
                    <a:lstStyle/>
                    <a:p>
                      <a:r>
                        <a:rPr lang="en-US" sz="1400">
                          <a:effectLst/>
                          <a:latin typeface="Verdana" panose="020B0604030504040204" pitchFamily="34" charset="0"/>
                          <a:ea typeface="Verdana" panose="020B0604030504040204" pitchFamily="34" charset="0"/>
                        </a:rPr>
                        <a:t> </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958938845"/>
                  </a:ext>
                </a:extLst>
              </a:tr>
              <a:tr h="204716">
                <a:tc>
                  <a:txBody>
                    <a:bodyPr/>
                    <a:lstStyle/>
                    <a:p>
                      <a:r>
                        <a:rPr lang="en-US" sz="1400">
                          <a:solidFill>
                            <a:srgbClr val="0066FF"/>
                          </a:solidFill>
                          <a:effectLst/>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xmlns="" val="tx"/>
                              </a:ext>
                            </a:extLst>
                          </a:hlinkClick>
                        </a:rPr>
                        <a:t>Module 3</a:t>
                      </a:r>
                      <a:r>
                        <a:rPr lang="en-US" sz="1400">
                          <a:solidFill>
                            <a:srgbClr val="0066FF"/>
                          </a:solidFill>
                          <a:effectLst/>
                          <a:latin typeface="Verdana" panose="020B0604030504040204" pitchFamily="34" charset="0"/>
                          <a:ea typeface="Verdana" panose="020B0604030504040204" pitchFamily="34" charset="0"/>
                        </a:rPr>
                        <a:t>: </a:t>
                      </a:r>
                      <a:r>
                        <a:rPr lang="en-US" sz="1400">
                          <a:effectLst/>
                          <a:latin typeface="Verdana" panose="020B0604030504040204" pitchFamily="34" charset="0"/>
                          <a:ea typeface="Verdana" panose="020B0604030504040204" pitchFamily="34" charset="0"/>
                        </a:rPr>
                        <a:t>    Cash Draw Reports</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713835158"/>
                  </a:ext>
                </a:extLst>
              </a:tr>
              <a:tr h="204716">
                <a:tc>
                  <a:txBody>
                    <a:bodyPr/>
                    <a:lstStyle/>
                    <a:p>
                      <a:r>
                        <a:rPr lang="en-US" sz="1400">
                          <a:effectLst/>
                          <a:latin typeface="Verdana" panose="020B0604030504040204" pitchFamily="34" charset="0"/>
                          <a:ea typeface="Verdana" panose="020B0604030504040204" pitchFamily="34" charset="0"/>
                        </a:rPr>
                        <a:t> </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3144758924"/>
                  </a:ext>
                </a:extLst>
              </a:tr>
              <a:tr h="204716">
                <a:tc>
                  <a:txBody>
                    <a:bodyPr/>
                    <a:lstStyle/>
                    <a:p>
                      <a:r>
                        <a:rPr lang="en-US" sz="1400">
                          <a:solidFill>
                            <a:srgbClr val="0066FF"/>
                          </a:solidFill>
                          <a:effectLst/>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xmlns="" val="tx"/>
                              </a:ext>
                            </a:extLst>
                          </a:hlinkClick>
                        </a:rPr>
                        <a:t>Module 4</a:t>
                      </a:r>
                      <a:r>
                        <a:rPr lang="en-US" sz="1400">
                          <a:solidFill>
                            <a:srgbClr val="0066FF"/>
                          </a:solidFill>
                          <a:effectLst/>
                          <a:latin typeface="Verdana" panose="020B0604030504040204" pitchFamily="34" charset="0"/>
                          <a:ea typeface="Verdana" panose="020B0604030504040204" pitchFamily="34" charset="0"/>
                        </a:rPr>
                        <a:t>: </a:t>
                      </a:r>
                      <a:r>
                        <a:rPr lang="en-US" sz="1400">
                          <a:effectLst/>
                          <a:latin typeface="Verdana" panose="020B0604030504040204" pitchFamily="34" charset="0"/>
                          <a:ea typeface="Verdana" panose="020B0604030504040204" pitchFamily="34" charset="0"/>
                        </a:rPr>
                        <a:t>    Preparing Cash Draw Transactions</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899350721"/>
                  </a:ext>
                </a:extLst>
              </a:tr>
              <a:tr h="204716">
                <a:tc>
                  <a:txBody>
                    <a:bodyPr/>
                    <a:lstStyle/>
                    <a:p>
                      <a:r>
                        <a:rPr lang="en-US" sz="1400">
                          <a:effectLst/>
                          <a:latin typeface="Verdana" panose="020B0604030504040204" pitchFamily="34" charset="0"/>
                          <a:ea typeface="Verdana" panose="020B0604030504040204" pitchFamily="34" charset="0"/>
                        </a:rPr>
                        <a:t> </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44705056"/>
                  </a:ext>
                </a:extLst>
              </a:tr>
              <a:tr h="204716">
                <a:tc>
                  <a:txBody>
                    <a:bodyPr/>
                    <a:lstStyle/>
                    <a:p>
                      <a:r>
                        <a:rPr lang="en-US" sz="1400">
                          <a:solidFill>
                            <a:srgbClr val="0066FF"/>
                          </a:solidFill>
                          <a:effectLst/>
                          <a:latin typeface="Verdana" panose="020B0604030504040204" pitchFamily="34" charset="0"/>
                          <a:ea typeface="Verdana" panose="020B0604030504040204" pitchFamily="34" charset="0"/>
                          <a:hlinkClick r:id="rId8">
                            <a:extLst>
                              <a:ext uri="{A12FA001-AC4F-418D-AE19-62706E023703}">
                                <ahyp:hlinkClr xmlns:ahyp="http://schemas.microsoft.com/office/drawing/2018/hyperlinkcolor" xmlns="" val="tx"/>
                              </a:ext>
                            </a:extLst>
                          </a:hlinkClick>
                        </a:rPr>
                        <a:t>Module 5</a:t>
                      </a:r>
                      <a:r>
                        <a:rPr lang="en-US" sz="1400">
                          <a:solidFill>
                            <a:srgbClr val="0066FF"/>
                          </a:solidFill>
                          <a:effectLst/>
                          <a:latin typeface="Verdana" panose="020B0604030504040204" pitchFamily="34" charset="0"/>
                          <a:ea typeface="Verdana" panose="020B0604030504040204" pitchFamily="34" charset="0"/>
                        </a:rPr>
                        <a:t>:   </a:t>
                      </a:r>
                      <a:r>
                        <a:rPr lang="en-US" sz="1400">
                          <a:effectLst/>
                          <a:latin typeface="Verdana" panose="020B0604030504040204" pitchFamily="34" charset="0"/>
                          <a:ea typeface="Verdana" panose="020B0604030504040204" pitchFamily="34" charset="0"/>
                        </a:rPr>
                        <a:t>  Preparing Adjustment Transactions</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769329262"/>
                  </a:ext>
                </a:extLst>
              </a:tr>
              <a:tr h="204716">
                <a:tc>
                  <a:txBody>
                    <a:bodyPr/>
                    <a:lstStyle/>
                    <a:p>
                      <a:r>
                        <a:rPr lang="en-US" sz="1400">
                          <a:effectLst/>
                          <a:latin typeface="Verdana" panose="020B0604030504040204" pitchFamily="34" charset="0"/>
                          <a:ea typeface="Verdana" panose="020B0604030504040204" pitchFamily="34" charset="0"/>
                        </a:rPr>
                        <a:t> </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3712679683"/>
                  </a:ext>
                </a:extLst>
              </a:tr>
              <a:tr h="204716">
                <a:tc>
                  <a:txBody>
                    <a:bodyPr/>
                    <a:lstStyle/>
                    <a:p>
                      <a:r>
                        <a:rPr lang="en-US" sz="1400" dirty="0">
                          <a:solidFill>
                            <a:srgbClr val="0066FF"/>
                          </a:solidFill>
                          <a:effectLst/>
                          <a:latin typeface="Verdana" panose="020B0604030504040204" pitchFamily="34" charset="0"/>
                          <a:ea typeface="Verdana" panose="020B0604030504040204" pitchFamily="34" charset="0"/>
                          <a:hlinkClick r:id="rId9">
                            <a:extLst>
                              <a:ext uri="{A12FA001-AC4F-418D-AE19-62706E023703}">
                                <ahyp:hlinkClr xmlns:ahyp="http://schemas.microsoft.com/office/drawing/2018/hyperlinkcolor" xmlns="" val="tx"/>
                              </a:ext>
                            </a:extLst>
                          </a:hlinkClick>
                        </a:rPr>
                        <a:t>Module 6</a:t>
                      </a:r>
                      <a:r>
                        <a:rPr lang="en-US" sz="1400" dirty="0">
                          <a:solidFill>
                            <a:srgbClr val="0066FF"/>
                          </a:solidFill>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    Preparing Refund Transactions</a:t>
                      </a:r>
                      <a:endParaRPr lang="en-US" sz="1400" dirty="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97327513"/>
                  </a:ext>
                </a:extLst>
              </a:tr>
              <a:tr h="204716">
                <a:tc>
                  <a:txBody>
                    <a:bodyPr/>
                    <a:lstStyle/>
                    <a:p>
                      <a:r>
                        <a:rPr lang="en-US" sz="1400" dirty="0">
                          <a:effectLst/>
                          <a:latin typeface="Verdana" panose="020B0604030504040204" pitchFamily="34" charset="0"/>
                          <a:ea typeface="Verdana" panose="020B0604030504040204" pitchFamily="34" charset="0"/>
                        </a:rPr>
                        <a:t> </a:t>
                      </a:r>
                      <a:endParaRPr lang="en-US" sz="1400" dirty="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338967682"/>
                  </a:ext>
                </a:extLst>
              </a:tr>
              <a:tr h="204716">
                <a:tc>
                  <a:txBody>
                    <a:bodyPr/>
                    <a:lstStyle/>
                    <a:p>
                      <a:r>
                        <a:rPr lang="en-US" sz="1400" dirty="0">
                          <a:solidFill>
                            <a:srgbClr val="0066FF"/>
                          </a:solidFill>
                          <a:effectLst/>
                          <a:latin typeface="Verdana" panose="020B0604030504040204" pitchFamily="34" charset="0"/>
                          <a:ea typeface="Verdana" panose="020B0604030504040204" pitchFamily="34" charset="0"/>
                          <a:hlinkClick r:id="rId10">
                            <a:extLst>
                              <a:ext uri="{A12FA001-AC4F-418D-AE19-62706E023703}">
                                <ahyp:hlinkClr xmlns:ahyp="http://schemas.microsoft.com/office/drawing/2018/hyperlinkcolor" xmlns="" val="tx"/>
                              </a:ext>
                            </a:extLst>
                          </a:hlinkClick>
                        </a:rPr>
                        <a:t>Module 7</a:t>
                      </a:r>
                      <a:r>
                        <a:rPr lang="en-US" sz="1400" dirty="0">
                          <a:solidFill>
                            <a:srgbClr val="0066FF"/>
                          </a:solidFill>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   Submitting Transactions</a:t>
                      </a:r>
                      <a:endParaRPr lang="en-US" sz="1400" dirty="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213890010"/>
                  </a:ext>
                </a:extLst>
              </a:tr>
              <a:tr h="204716">
                <a:tc>
                  <a:txBody>
                    <a:bodyPr/>
                    <a:lstStyle/>
                    <a:p>
                      <a:r>
                        <a:rPr lang="en-US" sz="1400" dirty="0">
                          <a:effectLst/>
                          <a:latin typeface="Verdana" panose="020B0604030504040204" pitchFamily="34" charset="0"/>
                          <a:ea typeface="Verdana" panose="020B0604030504040204" pitchFamily="34" charset="0"/>
                        </a:rPr>
                        <a:t> </a:t>
                      </a:r>
                      <a:endParaRPr lang="en-US" sz="1400" dirty="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3410216765"/>
                  </a:ext>
                </a:extLst>
              </a:tr>
              <a:tr h="204716">
                <a:tc>
                  <a:txBody>
                    <a:bodyPr/>
                    <a:lstStyle/>
                    <a:p>
                      <a:r>
                        <a:rPr lang="en-US" sz="1400">
                          <a:solidFill>
                            <a:srgbClr val="0066FF"/>
                          </a:solidFill>
                          <a:effectLst/>
                          <a:latin typeface="Verdana" panose="020B0604030504040204" pitchFamily="34" charset="0"/>
                          <a:ea typeface="Verdana" panose="020B0604030504040204" pitchFamily="34" charset="0"/>
                          <a:hlinkClick r:id="rId11">
                            <a:extLst>
                              <a:ext uri="{A12FA001-AC4F-418D-AE19-62706E023703}">
                                <ahyp:hlinkClr xmlns:ahyp="http://schemas.microsoft.com/office/drawing/2018/hyperlinkcolor" xmlns="" val="tx"/>
                              </a:ext>
                            </a:extLst>
                          </a:hlinkClick>
                        </a:rPr>
                        <a:t>Module 8</a:t>
                      </a:r>
                      <a:r>
                        <a:rPr lang="en-US" sz="1400">
                          <a:solidFill>
                            <a:srgbClr val="0066FF"/>
                          </a:solidFill>
                          <a:effectLst/>
                          <a:latin typeface="Verdana" panose="020B0604030504040204" pitchFamily="34" charset="0"/>
                          <a:ea typeface="Verdana" panose="020B0604030504040204" pitchFamily="34" charset="0"/>
                        </a:rPr>
                        <a:t>:  </a:t>
                      </a:r>
                      <a:r>
                        <a:rPr lang="en-US" sz="1400">
                          <a:effectLst/>
                          <a:latin typeface="Verdana" panose="020B0604030504040204" pitchFamily="34" charset="0"/>
                          <a:ea typeface="Verdana" panose="020B0604030504040204" pitchFamily="34" charset="0"/>
                        </a:rPr>
                        <a:t>   Expenditure Reports</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3032962199"/>
                  </a:ext>
                </a:extLst>
              </a:tr>
              <a:tr h="204716">
                <a:tc>
                  <a:txBody>
                    <a:bodyPr/>
                    <a:lstStyle/>
                    <a:p>
                      <a:r>
                        <a:rPr lang="en-US" sz="1400">
                          <a:effectLst/>
                          <a:latin typeface="Verdana" panose="020B0604030504040204" pitchFamily="34" charset="0"/>
                          <a:ea typeface="Verdana" panose="020B0604030504040204" pitchFamily="34" charset="0"/>
                        </a:rPr>
                        <a:t> </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506360359"/>
                  </a:ext>
                </a:extLst>
              </a:tr>
              <a:tr h="204716">
                <a:tc>
                  <a:txBody>
                    <a:bodyPr/>
                    <a:lstStyle/>
                    <a:p>
                      <a:r>
                        <a:rPr lang="en-US" sz="1400">
                          <a:solidFill>
                            <a:srgbClr val="0066FF"/>
                          </a:solidFill>
                          <a:effectLst/>
                          <a:latin typeface="Verdana" panose="020B0604030504040204" pitchFamily="34" charset="0"/>
                          <a:ea typeface="Verdana" panose="020B0604030504040204" pitchFamily="34" charset="0"/>
                          <a:hlinkClick r:id="rId12">
                            <a:extLst>
                              <a:ext uri="{A12FA001-AC4F-418D-AE19-62706E023703}">
                                <ahyp:hlinkClr xmlns:ahyp="http://schemas.microsoft.com/office/drawing/2018/hyperlinkcolor" xmlns="" val="tx"/>
                              </a:ext>
                            </a:extLst>
                          </a:hlinkClick>
                        </a:rPr>
                        <a:t>Module 9</a:t>
                      </a:r>
                      <a:r>
                        <a:rPr lang="en-US" sz="1400">
                          <a:solidFill>
                            <a:srgbClr val="0066FF"/>
                          </a:solidFill>
                          <a:effectLst/>
                          <a:latin typeface="Verdana" panose="020B0604030504040204" pitchFamily="34" charset="0"/>
                          <a:ea typeface="Verdana" panose="020B0604030504040204" pitchFamily="34" charset="0"/>
                        </a:rPr>
                        <a:t>:   </a:t>
                      </a:r>
                      <a:r>
                        <a:rPr lang="en-US" sz="1400">
                          <a:effectLst/>
                          <a:latin typeface="Verdana" panose="020B0604030504040204" pitchFamily="34" charset="0"/>
                          <a:ea typeface="Verdana" panose="020B0604030504040204" pitchFamily="34" charset="0"/>
                        </a:rPr>
                        <a:t>  Certifying Expenditure Reports</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471707765"/>
                  </a:ext>
                </a:extLst>
              </a:tr>
              <a:tr h="204716">
                <a:tc>
                  <a:txBody>
                    <a:bodyPr/>
                    <a:lstStyle/>
                    <a:p>
                      <a:r>
                        <a:rPr lang="en-US" sz="1400">
                          <a:effectLst/>
                          <a:latin typeface="Verdana" panose="020B0604030504040204" pitchFamily="34" charset="0"/>
                          <a:ea typeface="Verdana" panose="020B0604030504040204" pitchFamily="34" charset="0"/>
                        </a:rPr>
                        <a:t> </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3631311709"/>
                  </a:ext>
                </a:extLst>
              </a:tr>
              <a:tr h="204716">
                <a:tc>
                  <a:txBody>
                    <a:bodyPr/>
                    <a:lstStyle/>
                    <a:p>
                      <a:r>
                        <a:rPr lang="en-US" sz="1400">
                          <a:solidFill>
                            <a:srgbClr val="0066FF"/>
                          </a:solidFill>
                          <a:effectLst/>
                          <a:latin typeface="Verdana" panose="020B0604030504040204" pitchFamily="34" charset="0"/>
                          <a:ea typeface="Verdana" panose="020B0604030504040204" pitchFamily="34" charset="0"/>
                          <a:hlinkClick r:id="rId13">
                            <a:extLst>
                              <a:ext uri="{A12FA001-AC4F-418D-AE19-62706E023703}">
                                <ahyp:hlinkClr xmlns:ahyp="http://schemas.microsoft.com/office/drawing/2018/hyperlinkcolor" xmlns="" val="tx"/>
                              </a:ext>
                            </a:extLst>
                          </a:hlinkClick>
                        </a:rPr>
                        <a:t>Module 10</a:t>
                      </a:r>
                      <a:r>
                        <a:rPr lang="en-US" sz="1400">
                          <a:solidFill>
                            <a:srgbClr val="0066FF"/>
                          </a:solidFill>
                          <a:effectLst/>
                          <a:latin typeface="Verdana" panose="020B0604030504040204" pitchFamily="34" charset="0"/>
                          <a:ea typeface="Verdana" panose="020B0604030504040204" pitchFamily="34" charset="0"/>
                        </a:rPr>
                        <a:t>:   </a:t>
                      </a:r>
                      <a:r>
                        <a:rPr lang="en-US" sz="1400">
                          <a:effectLst/>
                          <a:latin typeface="Verdana" panose="020B0604030504040204" pitchFamily="34" charset="0"/>
                          <a:ea typeface="Verdana" panose="020B0604030504040204" pitchFamily="34" charset="0"/>
                        </a:rPr>
                        <a:t> Preparing Contract Closeout Packages</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4037401490"/>
                  </a:ext>
                </a:extLst>
              </a:tr>
              <a:tr h="204716">
                <a:tc>
                  <a:txBody>
                    <a:bodyPr/>
                    <a:lstStyle/>
                    <a:p>
                      <a:r>
                        <a:rPr lang="en-US" sz="1400">
                          <a:effectLst/>
                          <a:latin typeface="Verdana" panose="020B0604030504040204" pitchFamily="34" charset="0"/>
                          <a:ea typeface="Verdana" panose="020B0604030504040204" pitchFamily="34" charset="0"/>
                        </a:rPr>
                        <a:t> </a:t>
                      </a:r>
                      <a:endParaRPr lang="en-US" sz="140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912319590"/>
                  </a:ext>
                </a:extLst>
              </a:tr>
              <a:tr h="204716">
                <a:tc>
                  <a:txBody>
                    <a:bodyPr/>
                    <a:lstStyle/>
                    <a:p>
                      <a:r>
                        <a:rPr lang="en-US" sz="1400" dirty="0">
                          <a:solidFill>
                            <a:srgbClr val="0066FF"/>
                          </a:solidFill>
                          <a:effectLst/>
                          <a:latin typeface="Verdana" panose="020B0604030504040204" pitchFamily="34" charset="0"/>
                          <a:ea typeface="Verdana" panose="020B0604030504040204" pitchFamily="34" charset="0"/>
                          <a:hlinkClick r:id="rId14">
                            <a:extLst>
                              <a:ext uri="{A12FA001-AC4F-418D-AE19-62706E023703}">
                                <ahyp:hlinkClr xmlns:ahyp="http://schemas.microsoft.com/office/drawing/2018/hyperlinkcolor" xmlns="" val="tx"/>
                              </a:ext>
                            </a:extLst>
                          </a:hlinkClick>
                        </a:rPr>
                        <a:t>Module 11</a:t>
                      </a:r>
                      <a:r>
                        <a:rPr lang="en-US" sz="1400" dirty="0">
                          <a:solidFill>
                            <a:srgbClr val="0066FF"/>
                          </a:solidFill>
                          <a:effectLst/>
                          <a:latin typeface="Verdana" panose="020B0604030504040204" pitchFamily="34" charset="0"/>
                          <a:ea typeface="Verdana" panose="020B0604030504040204" pitchFamily="34" charset="0"/>
                        </a:rPr>
                        <a:t>:  </a:t>
                      </a:r>
                      <a:r>
                        <a:rPr lang="en-US" sz="1400" dirty="0">
                          <a:effectLst/>
                          <a:latin typeface="Verdana" panose="020B0604030504040204" pitchFamily="34" charset="0"/>
                          <a:ea typeface="Verdana" panose="020B0604030504040204" pitchFamily="34" charset="0"/>
                        </a:rPr>
                        <a:t>  Certifying Contract Closeout Packages</a:t>
                      </a:r>
                      <a:endParaRPr lang="en-US" sz="1400" dirty="0">
                        <a:solidFill>
                          <a:srgbClr val="0066FF"/>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3137860212"/>
                  </a:ext>
                </a:extLst>
              </a:tr>
            </a:tbl>
          </a:graphicData>
        </a:graphic>
      </p:graphicFrame>
    </p:spTree>
    <p:extLst>
      <p:ext uri="{BB962C8B-B14F-4D97-AF65-F5344CB8AC3E}">
        <p14:creationId xmlns:p14="http://schemas.microsoft.com/office/powerpoint/2010/main" val="300897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95AD-33CA-4BD4-8DBE-CCBFD2270F0D}"/>
              </a:ext>
            </a:extLst>
          </p:cNvPr>
          <p:cNvSpPr>
            <a:spLocks noGrp="1"/>
          </p:cNvSpPr>
          <p:nvPr>
            <p:ph type="title"/>
          </p:nvPr>
        </p:nvSpPr>
        <p:spPr/>
        <p:txBody>
          <a:bodyPr>
            <a:noAutofit/>
          </a:bodyPr>
          <a:lstStyle/>
          <a:p>
            <a:r>
              <a:rPr lang="en-US" sz="4400" u="sng"/>
              <a:t>WHAT</a:t>
            </a:r>
            <a:r>
              <a:rPr lang="en-US" sz="4400"/>
              <a:t> &amp; </a:t>
            </a:r>
            <a:r>
              <a:rPr lang="en-US" sz="4400" u="sng"/>
              <a:t>WHEN</a:t>
            </a:r>
            <a:r>
              <a:rPr lang="en-US" sz="4400"/>
              <a:t> TO REPORT IN </a:t>
            </a:r>
            <a:r>
              <a:rPr lang="en-US" sz="4400" err="1"/>
              <a:t>CDER</a:t>
            </a:r>
            <a:endParaRPr lang="en-US" sz="4400"/>
          </a:p>
        </p:txBody>
      </p:sp>
      <p:sp>
        <p:nvSpPr>
          <p:cNvPr id="3" name="Text Placeholder 2">
            <a:extLst>
              <a:ext uri="{FF2B5EF4-FFF2-40B4-BE49-F238E27FC236}">
                <a16:creationId xmlns:a16="http://schemas.microsoft.com/office/drawing/2014/main" id="{9507D36C-24DA-44C1-B1AD-92293373C4E8}"/>
              </a:ext>
            </a:extLst>
          </p:cNvPr>
          <p:cNvSpPr>
            <a:spLocks noGrp="1"/>
          </p:cNvSpPr>
          <p:nvPr>
            <p:ph idx="1"/>
          </p:nvPr>
        </p:nvSpPr>
        <p:spPr>
          <a:xfrm>
            <a:off x="680321" y="2336872"/>
            <a:ext cx="9613861" cy="4320405"/>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algn="l"/>
            <a:r>
              <a:rPr lang="en-US" sz="3400" b="1" u="sng">
                <a:solidFill>
                  <a:schemeClr val="accent1"/>
                </a:solidFill>
              </a:rPr>
              <a:t>Monthly Expenditures</a:t>
            </a:r>
          </a:p>
          <a:p>
            <a:pPr marL="257178" indent="-257178" algn="l">
              <a:buFont typeface="Wingdings" panose="05000000000000000000" pitchFamily="2" charset="2"/>
              <a:buChar char="Ø"/>
            </a:pPr>
            <a:r>
              <a:rPr lang="en-US" sz="3400" b="1" i="1" u="sng">
                <a:solidFill>
                  <a:schemeClr val="tx1">
                    <a:lumMod val="95000"/>
                    <a:lumOff val="5000"/>
                  </a:schemeClr>
                </a:solidFill>
              </a:rPr>
              <a:t>DUE on the 20</a:t>
            </a:r>
            <a:r>
              <a:rPr lang="en-US" sz="3400" b="1" i="1" u="sng" baseline="30000">
                <a:solidFill>
                  <a:schemeClr val="tx1">
                    <a:lumMod val="95000"/>
                    <a:lumOff val="5000"/>
                  </a:schemeClr>
                </a:solidFill>
              </a:rPr>
              <a:t>th</a:t>
            </a:r>
            <a:r>
              <a:rPr lang="en-US" sz="3400" b="1" i="1" u="sng">
                <a:solidFill>
                  <a:schemeClr val="tx1">
                    <a:lumMod val="95000"/>
                    <a:lumOff val="5000"/>
                  </a:schemeClr>
                </a:solidFill>
              </a:rPr>
              <a:t> of each month by 11:59pm CT</a:t>
            </a:r>
          </a:p>
          <a:p>
            <a:pPr marL="257178" indent="-257178" algn="l">
              <a:buFont typeface="Wingdings" panose="05000000000000000000" pitchFamily="2" charset="2"/>
              <a:buChar char="Ø"/>
            </a:pPr>
            <a:r>
              <a:rPr lang="en-US" sz="3400" u="sng">
                <a:solidFill>
                  <a:schemeClr val="tx1">
                    <a:lumMod val="95000"/>
                    <a:lumOff val="5000"/>
                  </a:schemeClr>
                </a:solidFill>
              </a:rPr>
              <a:t>Mandatory for All TWC grantees </a:t>
            </a:r>
          </a:p>
          <a:p>
            <a:pPr marL="600083" lvl="1" indent="-257178">
              <a:spcBef>
                <a:spcPts val="1800"/>
              </a:spcBef>
              <a:buFont typeface="Wingdings" panose="05000000000000000000" pitchFamily="2" charset="2"/>
              <a:buChar char="Ø"/>
            </a:pPr>
            <a:r>
              <a:rPr lang="en-US" sz="3400" b="1">
                <a:solidFill>
                  <a:schemeClr val="tx1"/>
                </a:solidFill>
              </a:rPr>
              <a:t>EXPENDITURES: </a:t>
            </a:r>
            <a:r>
              <a:rPr lang="en-US" sz="3400">
                <a:solidFill>
                  <a:schemeClr val="tx1"/>
                </a:solidFill>
              </a:rPr>
              <a:t>Monthly expenditures by required reporting categories located in </a:t>
            </a:r>
            <a:r>
              <a:rPr lang="en-US" sz="3400" err="1">
                <a:solidFill>
                  <a:schemeClr val="tx1"/>
                </a:solidFill>
              </a:rPr>
              <a:t>CDER</a:t>
            </a:r>
            <a:r>
              <a:rPr lang="en-US" sz="3400">
                <a:solidFill>
                  <a:schemeClr val="tx1"/>
                </a:solidFill>
              </a:rPr>
              <a:t> </a:t>
            </a:r>
            <a:endParaRPr lang="en-US" sz="3400" b="1">
              <a:solidFill>
                <a:schemeClr val="tx1"/>
              </a:solidFill>
            </a:endParaRPr>
          </a:p>
          <a:p>
            <a:pPr marL="600083" lvl="1" indent="-257178">
              <a:buFont typeface="Wingdings" panose="05000000000000000000" pitchFamily="2" charset="2"/>
              <a:buChar char="Ø"/>
            </a:pPr>
            <a:r>
              <a:rPr lang="en-US" sz="3400" b="1">
                <a:solidFill>
                  <a:schemeClr val="tx1"/>
                </a:solidFill>
              </a:rPr>
              <a:t>OBLIGATIONS:</a:t>
            </a:r>
            <a:r>
              <a:rPr lang="en-US" sz="3400">
                <a:solidFill>
                  <a:schemeClr val="tx1"/>
                </a:solidFill>
              </a:rPr>
              <a:t> Legally binding financial obligations or liabilities agreed through subcontracts or financial MOUs.</a:t>
            </a:r>
          </a:p>
          <a:p>
            <a:pPr marL="600083" lvl="1" indent="-257178">
              <a:spcBef>
                <a:spcPts val="0"/>
              </a:spcBef>
              <a:buFont typeface="Wingdings" panose="05000000000000000000" pitchFamily="2" charset="2"/>
              <a:buChar char="Ø"/>
            </a:pPr>
            <a:r>
              <a:rPr lang="en-US" sz="3400" b="1">
                <a:solidFill>
                  <a:schemeClr val="tx1"/>
                </a:solidFill>
              </a:rPr>
              <a:t>PROGRAM INCOME:</a:t>
            </a:r>
            <a:r>
              <a:rPr lang="en-US" sz="3400">
                <a:solidFill>
                  <a:schemeClr val="tx1"/>
                </a:solidFill>
              </a:rPr>
              <a:t> </a:t>
            </a:r>
            <a:r>
              <a:rPr lang="en-US" sz="3400">
                <a:solidFill>
                  <a:schemeClr val="tx1">
                    <a:lumMod val="95000"/>
                    <a:lumOff val="5000"/>
                  </a:schemeClr>
                </a:solidFill>
              </a:rPr>
              <a:t>Gross income received by grantee. </a:t>
            </a:r>
          </a:p>
          <a:p>
            <a:pPr marL="600083" lvl="1" indent="-257178">
              <a:buFont typeface="Wingdings" panose="05000000000000000000" pitchFamily="2" charset="2"/>
              <a:buChar char="Ø"/>
            </a:pPr>
            <a:endParaRPr lang="en-US" sz="3400">
              <a:solidFill>
                <a:schemeClr val="tx2"/>
              </a:solidFill>
            </a:endParaRPr>
          </a:p>
          <a:p>
            <a:pPr algn="l">
              <a:spcBef>
                <a:spcPts val="0"/>
              </a:spcBef>
            </a:pPr>
            <a:r>
              <a:rPr lang="en-US" sz="3400" b="1" u="sng">
                <a:solidFill>
                  <a:schemeClr val="accent1"/>
                </a:solidFill>
              </a:rPr>
              <a:t>Contract closeout package</a:t>
            </a:r>
          </a:p>
          <a:p>
            <a:pPr marL="257178" indent="-257178" algn="l">
              <a:buFont typeface="Wingdings" panose="05000000000000000000" pitchFamily="2" charset="2"/>
              <a:buChar char="Ø"/>
            </a:pPr>
            <a:r>
              <a:rPr lang="en-US" sz="3400" i="1">
                <a:solidFill>
                  <a:schemeClr val="tx1">
                    <a:lumMod val="95000"/>
                    <a:lumOff val="5000"/>
                  </a:schemeClr>
                </a:solidFill>
              </a:rPr>
              <a:t>Due by the 60</a:t>
            </a:r>
            <a:r>
              <a:rPr lang="en-US" sz="3400" i="1" baseline="30000">
                <a:solidFill>
                  <a:schemeClr val="tx1">
                    <a:lumMod val="95000"/>
                    <a:lumOff val="5000"/>
                  </a:schemeClr>
                </a:solidFill>
              </a:rPr>
              <a:t>th</a:t>
            </a:r>
            <a:r>
              <a:rPr lang="en-US" sz="3400" i="1">
                <a:solidFill>
                  <a:schemeClr val="tx1">
                    <a:lumMod val="95000"/>
                    <a:lumOff val="5000"/>
                  </a:schemeClr>
                </a:solidFill>
              </a:rPr>
              <a:t> day from the grant end date</a:t>
            </a:r>
          </a:p>
          <a:p>
            <a:pPr marL="257178" indent="-257178" algn="l">
              <a:buFont typeface="Wingdings" panose="05000000000000000000" pitchFamily="2" charset="2"/>
              <a:buChar char="Ø"/>
            </a:pPr>
            <a:r>
              <a:rPr lang="en-US" sz="3400">
                <a:solidFill>
                  <a:schemeClr val="tx1">
                    <a:lumMod val="95000"/>
                    <a:lumOff val="5000"/>
                  </a:schemeClr>
                </a:solidFill>
              </a:rPr>
              <a:t>For questions regarding closeout: </a:t>
            </a:r>
            <a:r>
              <a:rPr lang="en-US" sz="3400" b="1" u="sng">
                <a:solidFill>
                  <a:schemeClr val="tx1"/>
                </a:solidFill>
                <a:hlinkClick r:id="rId3">
                  <a:extLst>
                    <a:ext uri="{A12FA001-AC4F-418D-AE19-62706E023703}">
                      <ahyp:hlinkClr xmlns:ahyp="http://schemas.microsoft.com/office/drawing/2018/hyperlinkcolor" xmlns="" val="tx"/>
                    </a:ext>
                  </a:extLst>
                </a:hlinkClick>
              </a:rPr>
              <a:t>payables.cder@twc.state.tx.us</a:t>
            </a:r>
            <a:r>
              <a:rPr lang="en-US" sz="3400" b="1">
                <a:solidFill>
                  <a:schemeClr val="tx1"/>
                </a:solidFill>
              </a:rPr>
              <a:t> </a:t>
            </a:r>
          </a:p>
          <a:p>
            <a:pPr algn="l"/>
            <a:endParaRPr lang="en-US" sz="1800"/>
          </a:p>
          <a:p>
            <a:pPr marL="257178" indent="-257178" algn="l">
              <a:buFont typeface="Wingdings" panose="05000000000000000000" pitchFamily="2" charset="2"/>
              <a:buChar char="Ø"/>
            </a:pPr>
            <a:endParaRPr lang="en-US" sz="1800"/>
          </a:p>
        </p:txBody>
      </p:sp>
    </p:spTree>
    <p:extLst>
      <p:ext uri="{BB962C8B-B14F-4D97-AF65-F5344CB8AC3E}">
        <p14:creationId xmlns:p14="http://schemas.microsoft.com/office/powerpoint/2010/main" val="23059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529679-5ECB-43D2-AEE9-2FCFB4F68A8A}"/>
              </a:ext>
            </a:extLst>
          </p:cNvPr>
          <p:cNvSpPr>
            <a:spLocks noGrp="1"/>
          </p:cNvSpPr>
          <p:nvPr>
            <p:ph type="title"/>
          </p:nvPr>
        </p:nvSpPr>
        <p:spPr>
          <a:xfrm>
            <a:off x="169824" y="753228"/>
            <a:ext cx="10113207" cy="1080938"/>
          </a:xfrm>
        </p:spPr>
        <p:txBody>
          <a:bodyPr/>
          <a:lstStyle/>
          <a:p>
            <a:r>
              <a:rPr lang="en-US" sz="2800"/>
              <a:t>What to do about Administrative cost limitations if most Infrastructure costs will also come out of Admin? </a:t>
            </a:r>
            <a:endParaRPr lang="en-US" sz="5400"/>
          </a:p>
        </p:txBody>
      </p:sp>
      <p:sp>
        <p:nvSpPr>
          <p:cNvPr id="8" name="Content Placeholder 15">
            <a:extLst>
              <a:ext uri="{FF2B5EF4-FFF2-40B4-BE49-F238E27FC236}">
                <a16:creationId xmlns:a16="http://schemas.microsoft.com/office/drawing/2014/main" id="{23430EA9-6618-4C29-B581-96305DAD3FB4}"/>
              </a:ext>
            </a:extLst>
          </p:cNvPr>
          <p:cNvSpPr txBox="1">
            <a:spLocks/>
          </p:cNvSpPr>
          <p:nvPr/>
        </p:nvSpPr>
        <p:spPr>
          <a:xfrm>
            <a:off x="169824" y="1983598"/>
            <a:ext cx="11405142" cy="2744519"/>
          </a:xfrm>
          <a:prstGeom prst="rect">
            <a:avLst/>
          </a:prstGeom>
          <a:noFill/>
          <a:scene3d>
            <a:camera prst="orthographicFront"/>
            <a:lightRig rig="threePt" dir="t"/>
          </a:scene3d>
          <a:sp3d>
            <a:bevelT w="165100" prst="coolSlant"/>
            <a:bevelB/>
          </a:sp3d>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spcBef>
                <a:spcPts val="0"/>
              </a:spcBef>
              <a:spcAft>
                <a:spcPts val="0"/>
              </a:spcAft>
              <a:buNone/>
            </a:pPr>
            <a:r>
              <a:rPr lang="en-US" sz="2000" b="1" u="sng">
                <a:solidFill>
                  <a:srgbClr val="0066FF"/>
                </a:solidFill>
              </a:rPr>
              <a:t>Attachment B, Section 1.9</a:t>
            </a:r>
          </a:p>
          <a:p>
            <a:pPr marL="201168" lvl="1" indent="0">
              <a:spcAft>
                <a:spcPts val="1200"/>
              </a:spcAft>
              <a:buNone/>
            </a:pPr>
            <a:r>
              <a:rPr lang="en-US" sz="2000" b="1">
                <a:solidFill>
                  <a:schemeClr val="tx1"/>
                </a:solidFill>
              </a:rPr>
              <a:t>Administrative costs charged to this grant shall not exceed the above caps, except where such rates are demonstrated by the Grantee to be too restrictive to allow for administrative activities and a higher rate has been negotiated with the Agency pursuant to </a:t>
            </a:r>
            <a:r>
              <a:rPr lang="en-US" sz="2000" b="1" err="1">
                <a:solidFill>
                  <a:schemeClr val="tx1"/>
                </a:solidFill>
              </a:rPr>
              <a:t>AEFLA</a:t>
            </a:r>
            <a:r>
              <a:rPr lang="en-US" sz="2000" b="1">
                <a:solidFill>
                  <a:schemeClr val="tx1"/>
                </a:solidFill>
              </a:rPr>
              <a:t> § 233(b). </a:t>
            </a:r>
          </a:p>
          <a:p>
            <a:pPr lvl="1">
              <a:buFont typeface="Wingdings" panose="05000000000000000000" pitchFamily="2" charset="2"/>
              <a:buChar char="Ø"/>
            </a:pPr>
            <a:r>
              <a:rPr lang="en-US" sz="2000">
                <a:solidFill>
                  <a:schemeClr val="tx1"/>
                </a:solidFill>
              </a:rPr>
              <a:t> Negotiations for cap increase only applies to </a:t>
            </a:r>
            <a:r>
              <a:rPr lang="en-US" sz="2000" err="1">
                <a:solidFill>
                  <a:schemeClr val="tx1"/>
                </a:solidFill>
              </a:rPr>
              <a:t>AEFLA</a:t>
            </a:r>
            <a:r>
              <a:rPr lang="en-US" sz="2000">
                <a:solidFill>
                  <a:schemeClr val="tx1"/>
                </a:solidFill>
              </a:rPr>
              <a:t> Federal funding stream</a:t>
            </a:r>
          </a:p>
          <a:p>
            <a:pPr lvl="1">
              <a:buFont typeface="Wingdings" panose="05000000000000000000" pitchFamily="2" charset="2"/>
              <a:buChar char="Ø"/>
            </a:pPr>
            <a:r>
              <a:rPr lang="en-US" sz="2000">
                <a:solidFill>
                  <a:schemeClr val="tx1"/>
                </a:solidFill>
              </a:rPr>
              <a:t> Agency will review on a case-by-case basis</a:t>
            </a:r>
          </a:p>
          <a:p>
            <a:pPr lvl="1">
              <a:buFont typeface="Wingdings" panose="05000000000000000000" pitchFamily="2" charset="2"/>
              <a:buChar char="Ø"/>
            </a:pPr>
            <a:r>
              <a:rPr lang="en-US" sz="2000">
                <a:solidFill>
                  <a:schemeClr val="tx1"/>
                </a:solidFill>
              </a:rPr>
              <a:t> Infrastructure cost amounts will be taken into consideration</a:t>
            </a:r>
          </a:p>
        </p:txBody>
      </p:sp>
    </p:spTree>
    <p:extLst>
      <p:ext uri="{BB962C8B-B14F-4D97-AF65-F5344CB8AC3E}">
        <p14:creationId xmlns:p14="http://schemas.microsoft.com/office/powerpoint/2010/main" val="1825124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E688-8DAF-4355-AF8B-1A18985EA99B}"/>
              </a:ext>
            </a:extLst>
          </p:cNvPr>
          <p:cNvSpPr>
            <a:spLocks noGrp="1"/>
          </p:cNvSpPr>
          <p:nvPr>
            <p:ph type="title"/>
          </p:nvPr>
        </p:nvSpPr>
        <p:spPr/>
        <p:txBody>
          <a:bodyPr>
            <a:noAutofit/>
          </a:bodyPr>
          <a:lstStyle/>
          <a:p>
            <a:r>
              <a:rPr lang="en-US" sz="2800"/>
              <a:t>Requesting An Administrative Cost Limitation Change</a:t>
            </a:r>
          </a:p>
        </p:txBody>
      </p:sp>
      <p:sp>
        <p:nvSpPr>
          <p:cNvPr id="3" name="Content Placeholder 2">
            <a:extLst>
              <a:ext uri="{FF2B5EF4-FFF2-40B4-BE49-F238E27FC236}">
                <a16:creationId xmlns:a16="http://schemas.microsoft.com/office/drawing/2014/main" id="{38CFF28C-DE46-48A0-8408-8351F6B84270}"/>
              </a:ext>
            </a:extLst>
          </p:cNvPr>
          <p:cNvSpPr>
            <a:spLocks noGrp="1"/>
          </p:cNvSpPr>
          <p:nvPr>
            <p:ph idx="1"/>
          </p:nvPr>
        </p:nvSpPr>
        <p:spPr/>
        <p:txBody>
          <a:bodyPr/>
          <a:lstStyle/>
          <a:p>
            <a:pPr lvl="1">
              <a:spcAft>
                <a:spcPts val="1200"/>
              </a:spcAft>
              <a:buFont typeface="Wingdings" panose="05000000000000000000" pitchFamily="2" charset="2"/>
              <a:buChar char="Ø"/>
            </a:pPr>
            <a:r>
              <a:rPr lang="en-US" sz="2000"/>
              <a:t>Contact your Grant Manager and submit a CAR: </a:t>
            </a:r>
          </a:p>
          <a:p>
            <a:pPr lvl="3">
              <a:buFont typeface="Wingdings" panose="05000000000000000000" pitchFamily="2" charset="2"/>
              <a:buChar char="Ø"/>
            </a:pPr>
            <a:r>
              <a:rPr lang="en-US" sz="2000">
                <a:solidFill>
                  <a:srgbClr val="0066FF"/>
                </a:solidFill>
              </a:rPr>
              <a:t>Explanation for justification of increase should be clearly stated</a:t>
            </a:r>
          </a:p>
          <a:p>
            <a:pPr lvl="3">
              <a:buFont typeface="Wingdings" panose="05000000000000000000" pitchFamily="2" charset="2"/>
              <a:buChar char="Ø"/>
            </a:pPr>
            <a:r>
              <a:rPr lang="en-US" sz="2000">
                <a:solidFill>
                  <a:srgbClr val="0066FF"/>
                </a:solidFill>
              </a:rPr>
              <a:t>Include proposed AEFLA % increase amount</a:t>
            </a:r>
          </a:p>
          <a:p>
            <a:pPr lvl="3">
              <a:buFont typeface="Wingdings" panose="05000000000000000000" pitchFamily="2" charset="2"/>
              <a:buChar char="Ø"/>
            </a:pPr>
            <a:r>
              <a:rPr lang="en-US" sz="2000">
                <a:solidFill>
                  <a:srgbClr val="0066FF"/>
                </a:solidFill>
              </a:rPr>
              <a:t>Include indirect cost rate if this is also a factor</a:t>
            </a:r>
          </a:p>
          <a:p>
            <a:pPr lvl="3">
              <a:buFont typeface="Wingdings" panose="05000000000000000000" pitchFamily="2" charset="2"/>
              <a:buChar char="Ø"/>
            </a:pPr>
            <a:r>
              <a:rPr lang="en-US" sz="2000">
                <a:solidFill>
                  <a:srgbClr val="0066FF"/>
                </a:solidFill>
              </a:rPr>
              <a:t>Provide applicable supporting document(s): itemized list of infrastructure cost amounts and methodology agreement used for payment</a:t>
            </a:r>
          </a:p>
          <a:p>
            <a:endParaRPr lang="en-US"/>
          </a:p>
        </p:txBody>
      </p:sp>
    </p:spTree>
    <p:extLst>
      <p:ext uri="{BB962C8B-B14F-4D97-AF65-F5344CB8AC3E}">
        <p14:creationId xmlns:p14="http://schemas.microsoft.com/office/powerpoint/2010/main" val="1963911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20C0-DC5F-4EE9-8D8D-D3B98905BFB1}"/>
              </a:ext>
            </a:extLst>
          </p:cNvPr>
          <p:cNvSpPr>
            <a:spLocks noGrp="1"/>
          </p:cNvSpPr>
          <p:nvPr>
            <p:ph type="title"/>
          </p:nvPr>
        </p:nvSpPr>
        <p:spPr/>
        <p:txBody>
          <a:bodyPr/>
          <a:lstStyle/>
          <a:p>
            <a:r>
              <a:rPr lang="en-US" sz="4800">
                <a:latin typeface="Verdana"/>
                <a:ea typeface="Verdana"/>
                <a:cs typeface="Verdana"/>
              </a:rPr>
              <a:t>COVID Expenses in CDER</a:t>
            </a:r>
          </a:p>
        </p:txBody>
      </p:sp>
      <p:sp>
        <p:nvSpPr>
          <p:cNvPr id="4" name="Content Placeholder 3">
            <a:extLst>
              <a:ext uri="{FF2B5EF4-FFF2-40B4-BE49-F238E27FC236}">
                <a16:creationId xmlns:a16="http://schemas.microsoft.com/office/drawing/2014/main" id="{FCB33974-E356-4DC7-B93D-722CC44D9DB9}"/>
              </a:ext>
            </a:extLst>
          </p:cNvPr>
          <p:cNvSpPr>
            <a:spLocks noGrp="1"/>
          </p:cNvSpPr>
          <p:nvPr>
            <p:ph sz="half" idx="1"/>
          </p:nvPr>
        </p:nvSpPr>
        <p:spPr>
          <a:xfrm>
            <a:off x="680320" y="2336872"/>
            <a:ext cx="4698358" cy="3767899"/>
          </a:xfrm>
        </p:spPr>
        <p:txBody>
          <a:bodyPr/>
          <a:lstStyle/>
          <a:p>
            <a:r>
              <a:rPr lang="en-US" sz="3200"/>
              <a:t>Need to be listed under </a:t>
            </a:r>
            <a:r>
              <a:rPr lang="en-US" sz="3200" i="1" u="sng"/>
              <a:t>either</a:t>
            </a:r>
            <a:r>
              <a:rPr lang="en-US" sz="3200"/>
              <a:t> the Core grant </a:t>
            </a:r>
            <a:r>
              <a:rPr lang="en-US" sz="3200" i="1" u="sng"/>
              <a:t>or</a:t>
            </a:r>
            <a:r>
              <a:rPr lang="en-US" sz="3200"/>
              <a:t> WII grant</a:t>
            </a:r>
          </a:p>
          <a:p>
            <a:r>
              <a:rPr lang="en-US" sz="3200"/>
              <a:t>Supplemental Cost Categories</a:t>
            </a:r>
          </a:p>
        </p:txBody>
      </p:sp>
      <p:pic>
        <p:nvPicPr>
          <p:cNvPr id="6" name="Content Placeholder 5" descr="Picture of the Supplemental cost categories listed in CDER. ">
            <a:extLst>
              <a:ext uri="{FF2B5EF4-FFF2-40B4-BE49-F238E27FC236}">
                <a16:creationId xmlns:a16="http://schemas.microsoft.com/office/drawing/2014/main" id="{DF121F86-5082-4233-A3FF-D5BF5BDB80EB}"/>
              </a:ext>
            </a:extLst>
          </p:cNvPr>
          <p:cNvPicPr>
            <a:picLocks noGrp="1" noChangeAspect="1"/>
          </p:cNvPicPr>
          <p:nvPr>
            <p:ph sz="half" idx="2"/>
          </p:nvPr>
        </p:nvPicPr>
        <p:blipFill>
          <a:blip r:embed="rId3"/>
          <a:stretch>
            <a:fillRect/>
          </a:stretch>
        </p:blipFill>
        <p:spPr>
          <a:xfrm>
            <a:off x="5591431" y="2572918"/>
            <a:ext cx="6093489" cy="3127225"/>
          </a:xfrm>
          <a:prstGeom prst="rect">
            <a:avLst/>
          </a:prstGeom>
        </p:spPr>
      </p:pic>
    </p:spTree>
    <p:extLst>
      <p:ext uri="{BB962C8B-B14F-4D97-AF65-F5344CB8AC3E}">
        <p14:creationId xmlns:p14="http://schemas.microsoft.com/office/powerpoint/2010/main" val="95278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025" y="917952"/>
            <a:ext cx="10094157" cy="751488"/>
          </a:xfrm>
          <a:prstGeom prst="rect">
            <a:avLst/>
          </a:prstGeom>
        </p:spPr>
        <p:txBody>
          <a:bodyPr vert="horz" wrap="square" lIns="0" tIns="12700" rIns="0" bIns="0" rtlCol="0">
            <a:spAutoFit/>
          </a:bodyPr>
          <a:lstStyle/>
          <a:p>
            <a:pPr marL="12700">
              <a:lnSpc>
                <a:spcPct val="100000"/>
              </a:lnSpc>
              <a:spcBef>
                <a:spcPts val="100"/>
              </a:spcBef>
            </a:pPr>
            <a:r>
              <a:rPr lang="en-US" sz="4800" u="none" spc="-5">
                <a:latin typeface="Verdana"/>
                <a:ea typeface="Verdana"/>
                <a:cs typeface="Verdana"/>
              </a:rPr>
              <a:t>Examples:</a:t>
            </a:r>
            <a:r>
              <a:rPr lang="en-US" sz="4800" u="none" spc="-30">
                <a:latin typeface="Verdana"/>
                <a:ea typeface="Verdana"/>
                <a:cs typeface="Verdana"/>
              </a:rPr>
              <a:t> </a:t>
            </a:r>
            <a:r>
              <a:rPr lang="en-US" sz="4800" u="none" spc="-5">
                <a:latin typeface="Verdana"/>
                <a:ea typeface="Verdana"/>
                <a:cs typeface="Verdana"/>
              </a:rPr>
              <a:t>Obligations</a:t>
            </a:r>
          </a:p>
        </p:txBody>
      </p:sp>
      <p:sp>
        <p:nvSpPr>
          <p:cNvPr id="16" name="Content Placeholder 15">
            <a:extLst>
              <a:ext uri="{FF2B5EF4-FFF2-40B4-BE49-F238E27FC236}">
                <a16:creationId xmlns:a16="http://schemas.microsoft.com/office/drawing/2014/main" id="{43089D1B-5A57-4F78-BC6D-FB8C0ED173ED}"/>
              </a:ext>
            </a:extLst>
          </p:cNvPr>
          <p:cNvSpPr>
            <a:spLocks noGrp="1"/>
          </p:cNvSpPr>
          <p:nvPr>
            <p:ph idx="1"/>
          </p:nvPr>
        </p:nvSpPr>
        <p:spPr/>
        <p:txBody>
          <a:bodyPr vert="horz" lIns="91440" tIns="45720" rIns="91440" bIns="45720" rtlCol="0" anchor="t">
            <a:normAutofit fontScale="55000" lnSpcReduction="20000"/>
          </a:bodyPr>
          <a:lstStyle/>
          <a:p>
            <a:r>
              <a:rPr lang="en-US"/>
              <a:t>Amounts owed to subgrantees for the portion of the work that will be delivered under subgrants during the period of performance of the grant award. </a:t>
            </a:r>
          </a:p>
          <a:p>
            <a:r>
              <a:rPr lang="en-US"/>
              <a:t>Amounts owed to contractors (vendors) under contracts and purchase orders for a defined quantity of specific goods or services that will be delivered during the period of performance of the grant award.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025" y="910579"/>
            <a:ext cx="10094157" cy="766235"/>
          </a:xfrm>
          <a:prstGeom prst="rect">
            <a:avLst/>
          </a:prstGeom>
        </p:spPr>
        <p:txBody>
          <a:bodyPr vert="horz" wrap="square" lIns="0" tIns="12065" rIns="0" bIns="0" rtlCol="0">
            <a:spAutoFit/>
          </a:bodyPr>
          <a:lstStyle/>
          <a:p>
            <a:pPr marL="12700">
              <a:lnSpc>
                <a:spcPct val="100000"/>
              </a:lnSpc>
              <a:spcBef>
                <a:spcPts val="95"/>
              </a:spcBef>
            </a:pPr>
            <a:r>
              <a:rPr lang="en-US" sz="4800" u="none" spc="-5">
                <a:latin typeface="Verdana"/>
                <a:ea typeface="Verdana"/>
                <a:cs typeface="Verdana"/>
              </a:rPr>
              <a:t>Examples: Obligations</a:t>
            </a:r>
            <a:r>
              <a:rPr lang="en-US" sz="4800" spc="-10">
                <a:latin typeface="Verdana"/>
                <a:ea typeface="Verdana"/>
                <a:cs typeface="Verdana"/>
              </a:rPr>
              <a:t> </a:t>
            </a:r>
            <a:endParaRPr lang="en-US" sz="4800" spc="-5"/>
          </a:p>
        </p:txBody>
      </p:sp>
      <p:sp>
        <p:nvSpPr>
          <p:cNvPr id="17" name="Content Placeholder 16">
            <a:extLst>
              <a:ext uri="{FF2B5EF4-FFF2-40B4-BE49-F238E27FC236}">
                <a16:creationId xmlns:a16="http://schemas.microsoft.com/office/drawing/2014/main" id="{8A4EE019-99E0-4BC8-BD55-4523373613CA}"/>
              </a:ext>
            </a:extLst>
          </p:cNvPr>
          <p:cNvSpPr>
            <a:spLocks noGrp="1"/>
          </p:cNvSpPr>
          <p:nvPr>
            <p:ph idx="1"/>
          </p:nvPr>
        </p:nvSpPr>
        <p:spPr/>
        <p:txBody>
          <a:bodyPr>
            <a:normAutofit fontScale="47500" lnSpcReduction="20000"/>
          </a:bodyPr>
          <a:lstStyle/>
          <a:p>
            <a:r>
              <a:rPr lang="en-US"/>
              <a:t>When a participant enrolls in training with a training provider, obligation arises at the time of enrollment for the amount to be owed by you to the training provider for the portion of the training delivered during the period of performance of the grant award. </a:t>
            </a:r>
          </a:p>
          <a:p>
            <a:pPr lvl="1"/>
            <a:r>
              <a:rPr lang="en-US"/>
              <a:t>Exception: Training provider requires advance payment for the class per the training provider’s normal payment policy. </a:t>
            </a:r>
          </a:p>
          <a:p>
            <a:pPr lvl="1"/>
            <a:r>
              <a:rPr lang="en-US"/>
              <a:t>Exception: Training provider specifies a drop date after which obligation exists for the cost of the entire class regardless of whether the participant drops or completes after that date.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025" y="917952"/>
            <a:ext cx="10094157" cy="751488"/>
          </a:xfrm>
          <a:prstGeom prst="rect">
            <a:avLst/>
          </a:prstGeom>
        </p:spPr>
        <p:txBody>
          <a:bodyPr vert="horz" wrap="square" lIns="0" tIns="12700" rIns="0" bIns="0" rtlCol="0">
            <a:spAutoFit/>
          </a:bodyPr>
          <a:lstStyle/>
          <a:p>
            <a:pPr marL="12700">
              <a:lnSpc>
                <a:spcPct val="100000"/>
              </a:lnSpc>
              <a:spcBef>
                <a:spcPts val="100"/>
              </a:spcBef>
            </a:pPr>
            <a:r>
              <a:rPr lang="en-US" sz="4800" u="none" spc="-5">
                <a:latin typeface="Verdana"/>
                <a:ea typeface="Verdana"/>
                <a:cs typeface="Verdana"/>
              </a:rPr>
              <a:t>Examples: Not</a:t>
            </a:r>
            <a:r>
              <a:rPr lang="en-US" sz="4800" u="none" spc="-20">
                <a:latin typeface="Verdana"/>
                <a:ea typeface="Verdana"/>
                <a:cs typeface="Verdana"/>
              </a:rPr>
              <a:t> </a:t>
            </a:r>
            <a:r>
              <a:rPr lang="en-US" sz="4800" u="none" spc="-5">
                <a:latin typeface="Verdana"/>
                <a:ea typeface="Verdana"/>
                <a:cs typeface="Verdana"/>
              </a:rPr>
              <a:t>Obligations</a:t>
            </a:r>
          </a:p>
        </p:txBody>
      </p:sp>
      <p:sp>
        <p:nvSpPr>
          <p:cNvPr id="22" name="Content Placeholder 21">
            <a:extLst>
              <a:ext uri="{FF2B5EF4-FFF2-40B4-BE49-F238E27FC236}">
                <a16:creationId xmlns:a16="http://schemas.microsoft.com/office/drawing/2014/main" id="{998C62D7-D00E-4708-AF2F-5A89886D85A3}"/>
              </a:ext>
            </a:extLst>
          </p:cNvPr>
          <p:cNvSpPr>
            <a:spLocks noGrp="1"/>
          </p:cNvSpPr>
          <p:nvPr>
            <p:ph idx="1"/>
          </p:nvPr>
        </p:nvSpPr>
        <p:spPr/>
        <p:txBody>
          <a:bodyPr>
            <a:normAutofit fontScale="55000" lnSpcReduction="20000"/>
          </a:bodyPr>
          <a:lstStyle/>
          <a:p>
            <a:r>
              <a:rPr lang="en-US"/>
              <a:t>Budgets and plans. </a:t>
            </a:r>
          </a:p>
          <a:p>
            <a:r>
              <a:rPr lang="en-US"/>
              <a:t>Indefinite quantity contract with no minimum order.</a:t>
            </a:r>
          </a:p>
          <a:p>
            <a:r>
              <a:rPr lang="en-US"/>
              <a:t>Orders for goods or services that will be received after the period of performance for the grant awards.</a:t>
            </a:r>
          </a:p>
          <a:p>
            <a:r>
              <a:rPr lang="en-US"/>
              <a:t>Authorizing an employee’s upcoming travel. </a:t>
            </a:r>
          </a:p>
          <a:p>
            <a:r>
              <a:rPr lang="en-US"/>
              <a:t>Lease that can be terminated without penalty.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t>AEL Contracts and Fiscal Quarterly Call</a:t>
            </a:r>
          </a:p>
        </p:txBody>
      </p:sp>
      <p:sp>
        <p:nvSpPr>
          <p:cNvPr id="8" name="Subtitle 7"/>
          <p:cNvSpPr>
            <a:spLocks noGrp="1"/>
          </p:cNvSpPr>
          <p:nvPr>
            <p:ph type="subTitle" idx="1"/>
          </p:nvPr>
        </p:nvSpPr>
        <p:spPr/>
        <p:txBody>
          <a:bodyPr/>
          <a:lstStyle/>
          <a:p>
            <a:r>
              <a:rPr lang="en-US"/>
              <a:t>January 15, 2021</a:t>
            </a:r>
          </a:p>
        </p:txBody>
      </p:sp>
      <p:sp>
        <p:nvSpPr>
          <p:cNvPr id="9" name="Text Placeholder 8"/>
          <p:cNvSpPr>
            <a:spLocks noGrp="1"/>
          </p:cNvSpPr>
          <p:nvPr>
            <p:ph type="body" sz="quarter" idx="12"/>
          </p:nvPr>
        </p:nvSpPr>
        <p:spPr/>
        <p:txBody>
          <a:bodyPr/>
          <a:lstStyle/>
          <a:p>
            <a:r>
              <a:rPr lang="en-US" sz="2400"/>
              <a:t>Presented by: Lori Slayton &amp; Kara McVey</a:t>
            </a:r>
          </a:p>
        </p:txBody>
      </p:sp>
    </p:spTree>
    <p:extLst>
      <p:ext uri="{BB962C8B-B14F-4D97-AF65-F5344CB8AC3E}">
        <p14:creationId xmlns:p14="http://schemas.microsoft.com/office/powerpoint/2010/main" val="3819464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025" y="917952"/>
            <a:ext cx="10094157" cy="751488"/>
          </a:xfrm>
          <a:prstGeom prst="rect">
            <a:avLst/>
          </a:prstGeom>
        </p:spPr>
        <p:txBody>
          <a:bodyPr vert="horz" wrap="square" lIns="0" tIns="12700" rIns="0" bIns="0" rtlCol="0">
            <a:spAutoFit/>
          </a:bodyPr>
          <a:lstStyle/>
          <a:p>
            <a:pPr marL="12700">
              <a:lnSpc>
                <a:spcPct val="100000"/>
              </a:lnSpc>
              <a:spcBef>
                <a:spcPts val="100"/>
              </a:spcBef>
            </a:pPr>
            <a:r>
              <a:rPr lang="en-US" sz="4800" u="none" spc="-5">
                <a:latin typeface="Verdana"/>
                <a:ea typeface="Verdana"/>
                <a:cs typeface="Verdana"/>
              </a:rPr>
              <a:t>Reporting:</a:t>
            </a:r>
            <a:r>
              <a:rPr lang="en-US" sz="4800" u="none" spc="-50">
                <a:latin typeface="Verdana"/>
                <a:ea typeface="Verdana"/>
                <a:cs typeface="Verdana"/>
              </a:rPr>
              <a:t> </a:t>
            </a:r>
            <a:r>
              <a:rPr lang="en-US" sz="4800" u="none" spc="-10">
                <a:latin typeface="Verdana"/>
                <a:ea typeface="Verdana"/>
                <a:cs typeface="Verdana"/>
              </a:rPr>
              <a:t>Obligations</a:t>
            </a:r>
          </a:p>
        </p:txBody>
      </p:sp>
      <p:sp>
        <p:nvSpPr>
          <p:cNvPr id="17" name="Content Placeholder 16">
            <a:extLst>
              <a:ext uri="{FF2B5EF4-FFF2-40B4-BE49-F238E27FC236}">
                <a16:creationId xmlns:a16="http://schemas.microsoft.com/office/drawing/2014/main" id="{C705143A-2289-4889-BD07-AF78BFB08CA3}"/>
              </a:ext>
            </a:extLst>
          </p:cNvPr>
          <p:cNvSpPr>
            <a:spLocks noGrp="1"/>
          </p:cNvSpPr>
          <p:nvPr>
            <p:ph idx="1"/>
          </p:nvPr>
        </p:nvSpPr>
        <p:spPr>
          <a:xfrm>
            <a:off x="680321" y="2336873"/>
            <a:ext cx="9613861" cy="4130834"/>
          </a:xfrm>
        </p:spPr>
        <p:txBody>
          <a:bodyPr>
            <a:normAutofit fontScale="40000" lnSpcReduction="20000"/>
          </a:bodyPr>
          <a:lstStyle/>
          <a:p>
            <a:r>
              <a:rPr lang="en-US"/>
              <a:t>Report monthly in “obligations” field in CDER system. </a:t>
            </a:r>
          </a:p>
          <a:p>
            <a:r>
              <a:rPr lang="en-US"/>
              <a:t>What to include:</a:t>
            </a:r>
          </a:p>
          <a:p>
            <a:pPr lvl="1">
              <a:buFont typeface="Wingdings" panose="05000000000000000000" pitchFamily="2" charset="2"/>
              <a:buChar char="Ø"/>
            </a:pPr>
            <a:r>
              <a:rPr lang="en-US"/>
              <a:t>Reductions for goods and services received</a:t>
            </a:r>
          </a:p>
          <a:p>
            <a:pPr lvl="1">
              <a:buFont typeface="Wingdings" panose="05000000000000000000" pitchFamily="2" charset="2"/>
              <a:buChar char="Ø"/>
            </a:pPr>
            <a:r>
              <a:rPr lang="en-US"/>
              <a:t>Additions for new obligations</a:t>
            </a:r>
          </a:p>
          <a:p>
            <a:pPr marL="457200" lvl="1" indent="0">
              <a:buNone/>
            </a:pPr>
            <a:endParaRPr lang="en-US"/>
          </a:p>
          <a:p>
            <a:r>
              <a:rPr lang="en-US"/>
              <a:t>Do not report an amount as an obligation if the goods or services have already been received (expenditure) or if the obligation has been liquidated (paid). </a:t>
            </a:r>
          </a:p>
          <a:p>
            <a:endParaRPr lang="en-US"/>
          </a:p>
          <a:p>
            <a:pPr marL="0" indent="0" algn="ctr">
              <a:buNone/>
            </a:pPr>
            <a:r>
              <a:rPr lang="en-US"/>
              <a:t>For more information on how to report obligations, email </a:t>
            </a:r>
            <a:r>
              <a:rPr lang="en-US">
                <a:solidFill>
                  <a:srgbClr val="0066FF"/>
                </a:solidFill>
                <a:hlinkClick r:id="rId3">
                  <a:extLst>
                    <a:ext uri="{A12FA001-AC4F-418D-AE19-62706E023703}">
                      <ahyp:hlinkClr xmlns:ahyp="http://schemas.microsoft.com/office/drawing/2018/hyperlinkcolor" xmlns="" val="tx"/>
                    </a:ext>
                  </a:extLst>
                </a:hlinkClick>
              </a:rPr>
              <a:t>aelcontracts@twc.state.tx.us</a:t>
            </a:r>
            <a:r>
              <a:rPr lang="en-US">
                <a:solidFill>
                  <a:srgbClr val="0066FF"/>
                </a:solid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62792-BB6B-4704-B3EC-C96C7C68081E}"/>
              </a:ext>
            </a:extLst>
          </p:cNvPr>
          <p:cNvSpPr>
            <a:spLocks noGrp="1"/>
          </p:cNvSpPr>
          <p:nvPr>
            <p:ph idx="1"/>
          </p:nvPr>
        </p:nvSpPr>
        <p:spPr>
          <a:xfrm>
            <a:off x="791738" y="2051824"/>
            <a:ext cx="9544568" cy="4360127"/>
          </a:xfr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25000" lnSpcReduction="20000"/>
          </a:bodyPr>
          <a:lstStyle/>
          <a:p>
            <a:pPr marL="0" indent="0">
              <a:buClrTx/>
              <a:buNone/>
            </a:pPr>
            <a:r>
              <a:rPr lang="en-US" sz="2000" b="1">
                <a:latin typeface="Verdana"/>
                <a:ea typeface="Verdana"/>
                <a:cs typeface="Verdana"/>
              </a:rPr>
              <a:t>Scope of Work: Attachment A</a:t>
            </a:r>
          </a:p>
          <a:p>
            <a:pPr marL="0" indent="0">
              <a:buClrTx/>
              <a:buNone/>
            </a:pPr>
            <a:endParaRPr lang="en-US" b="1">
              <a:latin typeface="Verdana"/>
              <a:ea typeface="Verdana"/>
              <a:cs typeface="Verdana"/>
            </a:endParaRPr>
          </a:p>
          <a:p>
            <a:pPr>
              <a:buClrTx/>
              <a:buFont typeface="Wingdings" panose="05000000000000000000" pitchFamily="2" charset="2"/>
              <a:buChar char="Ø"/>
            </a:pPr>
            <a:r>
              <a:rPr lang="en-US" sz="5500" b="1">
                <a:latin typeface="Verdana"/>
                <a:ea typeface="Verdana"/>
                <a:cs typeface="Verdana"/>
              </a:rPr>
              <a:t>Section 1: Project Abstract </a:t>
            </a:r>
            <a:r>
              <a:rPr lang="en-US" sz="5500">
                <a:latin typeface="Verdana"/>
                <a:ea typeface="Verdana"/>
                <a:cs typeface="Verdana"/>
              </a:rPr>
              <a:t>– Identifies the provider, service area, and objectives of the project.</a:t>
            </a:r>
          </a:p>
          <a:p>
            <a:pPr>
              <a:buClrTx/>
              <a:buFont typeface="Wingdings" panose="05000000000000000000" pitchFamily="2" charset="2"/>
              <a:buChar char="Ø"/>
            </a:pPr>
            <a:r>
              <a:rPr lang="en-US" sz="5500" b="1">
                <a:latin typeface="Verdana"/>
                <a:ea typeface="Verdana"/>
                <a:cs typeface="Verdana"/>
              </a:rPr>
              <a:t>Section 2 &amp; 3: Applicable Contract Authorities &amp; Allowable Services/Activities </a:t>
            </a:r>
            <a:r>
              <a:rPr lang="en-US" sz="5500">
                <a:latin typeface="Verdana"/>
                <a:ea typeface="Verdana"/>
                <a:cs typeface="Verdana"/>
              </a:rPr>
              <a:t>– Identifies the Fiscal and Contractual authorities as well as Allowable Activities.</a:t>
            </a:r>
          </a:p>
          <a:p>
            <a:pPr>
              <a:buClrTx/>
              <a:buFont typeface="Wingdings" panose="05000000000000000000" pitchFamily="2" charset="2"/>
              <a:buChar char="Ø"/>
            </a:pPr>
            <a:r>
              <a:rPr lang="en-US" sz="5500" b="1">
                <a:latin typeface="Verdana"/>
                <a:ea typeface="Verdana"/>
                <a:cs typeface="Verdana"/>
              </a:rPr>
              <a:t>Section 4 Eligibility </a:t>
            </a:r>
            <a:r>
              <a:rPr lang="en-US" sz="5500">
                <a:latin typeface="Verdana"/>
                <a:ea typeface="Verdana"/>
                <a:cs typeface="Verdana"/>
              </a:rPr>
              <a:t>– Identifies Eligible Population and eligibility requirements.</a:t>
            </a:r>
          </a:p>
          <a:p>
            <a:pPr>
              <a:buFont typeface="Wingdings" panose="05000000000000000000" pitchFamily="2" charset="2"/>
              <a:buChar char="Ø"/>
            </a:pPr>
            <a:r>
              <a:rPr lang="en-US" sz="5500" b="1">
                <a:latin typeface="Verdana"/>
                <a:ea typeface="Verdana"/>
                <a:cs typeface="Verdana"/>
              </a:rPr>
              <a:t>Section 5: Award specific requirements </a:t>
            </a:r>
            <a:r>
              <a:rPr lang="en-US" sz="5500">
                <a:latin typeface="Verdana"/>
                <a:ea typeface="Verdana"/>
                <a:cs typeface="Verdana"/>
              </a:rPr>
              <a:t>– Lists grant specific requirements: Staffing, Program types, Intake, Assessment, Orientation, etc. </a:t>
            </a:r>
          </a:p>
          <a:p>
            <a:pPr>
              <a:buClrTx/>
              <a:buFont typeface="Wingdings" panose="05000000000000000000" pitchFamily="2" charset="2"/>
              <a:buChar char="Ø"/>
            </a:pPr>
            <a:r>
              <a:rPr lang="en-US" sz="5500" b="1">
                <a:latin typeface="Verdana"/>
                <a:ea typeface="Verdana"/>
                <a:cs typeface="Verdana"/>
              </a:rPr>
              <a:t>Section 6:Activities and Performance Measures </a:t>
            </a:r>
            <a:r>
              <a:rPr lang="en-US" sz="5500">
                <a:latin typeface="Verdana"/>
                <a:ea typeface="Verdana"/>
                <a:cs typeface="Verdana"/>
              </a:rPr>
              <a:t>– This section is a table which contains the programmatic deliverable requirements with due dates.</a:t>
            </a:r>
          </a:p>
          <a:p>
            <a:pPr>
              <a:buFont typeface="Wingdings" panose="05000000000000000000" pitchFamily="2" charset="2"/>
              <a:buChar char="Ø"/>
            </a:pPr>
            <a:r>
              <a:rPr lang="en-US" sz="5500" b="1">
                <a:latin typeface="Verdana"/>
                <a:ea typeface="Verdana"/>
                <a:cs typeface="Verdana"/>
              </a:rPr>
              <a:t>Section 7: Reporting Requirements </a:t>
            </a:r>
            <a:r>
              <a:rPr lang="en-US" sz="5500">
                <a:latin typeface="Verdana"/>
                <a:ea typeface="Verdana"/>
                <a:cs typeface="Verdana"/>
              </a:rPr>
              <a:t>– TWC required reporting. Contains reporting schedules, quarterly narrative report and final written report guidance. </a:t>
            </a:r>
          </a:p>
          <a:p>
            <a:pPr marL="0" indent="0">
              <a:buNone/>
            </a:pPr>
            <a:endParaRPr lang="en-US">
              <a:latin typeface="Verdana"/>
              <a:ea typeface="Verdana"/>
              <a:cs typeface="Verdana"/>
            </a:endParaRPr>
          </a:p>
        </p:txBody>
      </p:sp>
      <p:sp>
        <p:nvSpPr>
          <p:cNvPr id="6" name="Title 5">
            <a:extLst>
              <a:ext uri="{FF2B5EF4-FFF2-40B4-BE49-F238E27FC236}">
                <a16:creationId xmlns:a16="http://schemas.microsoft.com/office/drawing/2014/main" id="{CC7E98C4-54AF-4253-A6C6-0D8DFF18F0E7}"/>
              </a:ext>
            </a:extLst>
          </p:cNvPr>
          <p:cNvSpPr>
            <a:spLocks noGrp="1"/>
          </p:cNvSpPr>
          <p:nvPr>
            <p:ph type="title"/>
          </p:nvPr>
        </p:nvSpPr>
        <p:spPr>
          <a:xfrm>
            <a:off x="97183" y="708623"/>
            <a:ext cx="10094157" cy="1080938"/>
          </a:xfrm>
        </p:spPr>
        <p:txBody>
          <a:bodyPr>
            <a:normAutofit/>
          </a:bodyPr>
          <a:lstStyle/>
          <a:p>
            <a:r>
              <a:rPr lang="en-US" sz="4800">
                <a:latin typeface="Verdana"/>
                <a:ea typeface="Verdana"/>
                <a:cs typeface="Verdana"/>
              </a:rPr>
              <a:t>Where in the GRANT?!</a:t>
            </a:r>
            <a:r>
              <a:rPr lang="en-US">
                <a:latin typeface="Verdana"/>
                <a:ea typeface="Verdana"/>
                <a:cs typeface="Verdana"/>
              </a:rPr>
              <a:t>...</a:t>
            </a:r>
          </a:p>
        </p:txBody>
      </p:sp>
    </p:spTree>
    <p:extLst>
      <p:ext uri="{BB962C8B-B14F-4D97-AF65-F5344CB8AC3E}">
        <p14:creationId xmlns:p14="http://schemas.microsoft.com/office/powerpoint/2010/main" val="38216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63A994C-5FF3-41DA-91AB-C2622F1623A4}"/>
              </a:ext>
            </a:extLst>
          </p:cNvPr>
          <p:cNvSpPr>
            <a:spLocks noGrp="1"/>
          </p:cNvSpPr>
          <p:nvPr>
            <p:ph type="title"/>
          </p:nvPr>
        </p:nvSpPr>
        <p:spPr/>
        <p:txBody>
          <a:bodyPr>
            <a:normAutofit/>
          </a:bodyPr>
          <a:lstStyle/>
          <a:p>
            <a:r>
              <a:rPr lang="en-US" sz="4800">
                <a:latin typeface="Verdana"/>
                <a:ea typeface="Verdana"/>
                <a:cs typeface="Verdana"/>
              </a:rPr>
              <a:t>Where in the GRANT?!...cont.</a:t>
            </a:r>
          </a:p>
        </p:txBody>
      </p:sp>
      <p:sp>
        <p:nvSpPr>
          <p:cNvPr id="8" name="Content Placeholder 15">
            <a:extLst>
              <a:ext uri="{FF2B5EF4-FFF2-40B4-BE49-F238E27FC236}">
                <a16:creationId xmlns:a16="http://schemas.microsoft.com/office/drawing/2014/main" id="{23430EA9-6618-4C29-B581-96305DAD3FB4}"/>
              </a:ext>
            </a:extLst>
          </p:cNvPr>
          <p:cNvSpPr txBox="1">
            <a:spLocks/>
          </p:cNvSpPr>
          <p:nvPr/>
        </p:nvSpPr>
        <p:spPr>
          <a:xfrm>
            <a:off x="700922" y="2098659"/>
            <a:ext cx="4700058" cy="4430339"/>
          </a:xfrm>
          <a:prstGeom prst="rect">
            <a:avLst/>
          </a:prstGeom>
          <a:solidFill>
            <a:schemeClr val="bg1"/>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b="1"/>
              <a:t>Minimum Staffing Requirements </a:t>
            </a:r>
          </a:p>
          <a:p>
            <a:pPr>
              <a:buFont typeface="Wingdings" panose="05000000000000000000" pitchFamily="2" charset="2"/>
              <a:buChar char="§"/>
            </a:pPr>
            <a:r>
              <a:rPr lang="en-US" sz="1800"/>
              <a:t>The following staff requirements have been implemented under </a:t>
            </a:r>
            <a:r>
              <a:rPr lang="en-US" sz="1800" b="1" u="sng">
                <a:solidFill>
                  <a:schemeClr val="accent1"/>
                </a:solidFill>
              </a:rPr>
              <a:t>Section 5.7 of Attachment A:</a:t>
            </a:r>
          </a:p>
          <a:p>
            <a:pPr>
              <a:lnSpc>
                <a:spcPct val="100000"/>
              </a:lnSpc>
              <a:spcBef>
                <a:spcPts val="0"/>
              </a:spcBef>
              <a:buFont typeface="Wingdings" panose="05000000000000000000" pitchFamily="2" charset="2"/>
              <a:buChar char="§"/>
            </a:pPr>
            <a:endParaRPr lang="en-US" sz="1800"/>
          </a:p>
          <a:p>
            <a:pPr>
              <a:lnSpc>
                <a:spcPct val="100000"/>
              </a:lnSpc>
              <a:spcBef>
                <a:spcPts val="0"/>
              </a:spcBef>
              <a:buFont typeface="Wingdings" panose="05000000000000000000" pitchFamily="2" charset="2"/>
              <a:buChar char="§"/>
            </a:pPr>
            <a:r>
              <a:rPr lang="en-US" sz="1800"/>
              <a:t>Alternative percentages may be considered by the Agency if the grantee’s allocations are not sufficient to support as listed. </a:t>
            </a:r>
            <a:endParaRPr lang="en-US" sz="1600">
              <a:highlight>
                <a:srgbClr val="FFFF00"/>
              </a:highlight>
            </a:endParaRPr>
          </a:p>
          <a:p>
            <a:pPr marL="201168" lvl="1" indent="0">
              <a:buNone/>
            </a:pPr>
            <a:r>
              <a:rPr lang="en-US" sz="1600" u="sng">
                <a:highlight>
                  <a:srgbClr val="FFFF00"/>
                </a:highlight>
              </a:rPr>
              <a:t>Contact your Grant Manager for more information</a:t>
            </a:r>
          </a:p>
        </p:txBody>
      </p:sp>
      <p:graphicFrame>
        <p:nvGraphicFramePr>
          <p:cNvPr id="2" name="Table 1" descr="Displays the minimum staffing requirements for specific positions including Director, Lead for Quality Assurance, PD Coordinator, Lead for Distance Learning, Career Navigator, etc. &#10;&#10;It shows for example that Director must be 100% but other positions are not.">
            <a:extLst>
              <a:ext uri="{FF2B5EF4-FFF2-40B4-BE49-F238E27FC236}">
                <a16:creationId xmlns:a16="http://schemas.microsoft.com/office/drawing/2014/main" id="{30427857-2C7D-4676-8A31-E42487452DE2}"/>
              </a:ext>
            </a:extLst>
          </p:cNvPr>
          <p:cNvGraphicFramePr>
            <a:graphicFrameLocks noGrp="1"/>
          </p:cNvGraphicFramePr>
          <p:nvPr>
            <p:extLst>
              <p:ext uri="{D42A27DB-BD31-4B8C-83A1-F6EECF244321}">
                <p14:modId xmlns:p14="http://schemas.microsoft.com/office/powerpoint/2010/main" val="4180019474"/>
              </p:ext>
            </p:extLst>
          </p:nvPr>
        </p:nvGraphicFramePr>
        <p:xfrm>
          <a:off x="6096000" y="2098659"/>
          <a:ext cx="3977269" cy="4430339"/>
        </p:xfrm>
        <a:graphic>
          <a:graphicData uri="http://schemas.openxmlformats.org/drawingml/2006/table">
            <a:tbl>
              <a:tblPr firstRow="1" bandRow="1">
                <a:tableStyleId>{69012ECD-51FC-41F1-AA8D-1B2483CD663E}</a:tableStyleId>
              </a:tblPr>
              <a:tblGrid>
                <a:gridCol w="1964961">
                  <a:extLst>
                    <a:ext uri="{9D8B030D-6E8A-4147-A177-3AD203B41FA5}">
                      <a16:colId xmlns:a16="http://schemas.microsoft.com/office/drawing/2014/main" val="1688656000"/>
                    </a:ext>
                  </a:extLst>
                </a:gridCol>
                <a:gridCol w="2012308">
                  <a:extLst>
                    <a:ext uri="{9D8B030D-6E8A-4147-A177-3AD203B41FA5}">
                      <a16:colId xmlns:a16="http://schemas.microsoft.com/office/drawing/2014/main" val="2826951144"/>
                    </a:ext>
                  </a:extLst>
                </a:gridCol>
              </a:tblGrid>
              <a:tr h="573586">
                <a:tc>
                  <a:txBody>
                    <a:bodyPr/>
                    <a:lstStyle/>
                    <a:p>
                      <a:pPr algn="ctr"/>
                      <a:r>
                        <a:rPr lang="en-US" sz="1600"/>
                        <a:t>Position Description</a:t>
                      </a:r>
                      <a:endParaRPr lang="en-US" sz="1600">
                        <a:solidFill>
                          <a:schemeClr val="tx1"/>
                        </a:solidFill>
                      </a:endParaRPr>
                    </a:p>
                  </a:txBody>
                  <a:tcPr/>
                </a:tc>
                <a:tc>
                  <a:txBody>
                    <a:bodyPr/>
                    <a:lstStyle/>
                    <a:p>
                      <a:pPr algn="ctr"/>
                      <a:r>
                        <a:rPr lang="en-US" sz="1600" u="sng"/>
                        <a:t>Minimum</a:t>
                      </a:r>
                      <a:r>
                        <a:rPr lang="en-US" sz="1600"/>
                        <a:t> Percent FTE Rate</a:t>
                      </a:r>
                      <a:endParaRPr lang="en-US" sz="1600">
                        <a:solidFill>
                          <a:schemeClr val="tx1"/>
                        </a:solidFill>
                      </a:endParaRPr>
                    </a:p>
                  </a:txBody>
                  <a:tcPr/>
                </a:tc>
                <a:extLst>
                  <a:ext uri="{0D108BD9-81ED-4DB2-BD59-A6C34878D82A}">
                    <a16:rowId xmlns:a16="http://schemas.microsoft.com/office/drawing/2014/main" val="3641011012"/>
                  </a:ext>
                </a:extLst>
              </a:tr>
              <a:tr h="355077">
                <a:tc>
                  <a:txBody>
                    <a:bodyPr/>
                    <a:lstStyle/>
                    <a:p>
                      <a:pPr algn="l"/>
                      <a:r>
                        <a:rPr lang="en-US" sz="1400"/>
                        <a:t>Director</a:t>
                      </a:r>
                      <a:endParaRPr lang="en-US" sz="1400">
                        <a:solidFill>
                          <a:schemeClr val="tx1"/>
                        </a:solidFill>
                      </a:endParaRPr>
                    </a:p>
                  </a:txBody>
                  <a:tcPr/>
                </a:tc>
                <a:tc>
                  <a:txBody>
                    <a:bodyPr/>
                    <a:lstStyle/>
                    <a:p>
                      <a:pPr algn="ctr"/>
                      <a:r>
                        <a:rPr lang="en-US" sz="1600"/>
                        <a:t>100%</a:t>
                      </a:r>
                      <a:endParaRPr lang="en-US" sz="1600">
                        <a:solidFill>
                          <a:schemeClr val="tx1"/>
                        </a:solidFill>
                      </a:endParaRPr>
                    </a:p>
                  </a:txBody>
                  <a:tcPr/>
                </a:tc>
                <a:extLst>
                  <a:ext uri="{0D108BD9-81ED-4DB2-BD59-A6C34878D82A}">
                    <a16:rowId xmlns:a16="http://schemas.microsoft.com/office/drawing/2014/main" val="3623420301"/>
                  </a:ext>
                </a:extLst>
              </a:tr>
              <a:tr h="573586">
                <a:tc>
                  <a:txBody>
                    <a:bodyPr/>
                    <a:lstStyle/>
                    <a:p>
                      <a:pPr algn="l"/>
                      <a:r>
                        <a:rPr lang="en-US" sz="1400"/>
                        <a:t>Lead for Quality Assurance</a:t>
                      </a:r>
                      <a:endParaRPr lang="en-US" sz="1400">
                        <a:solidFill>
                          <a:schemeClr val="tx1"/>
                        </a:solidFill>
                      </a:endParaRPr>
                    </a:p>
                  </a:txBody>
                  <a:tcPr/>
                </a:tc>
                <a:tc>
                  <a:txBody>
                    <a:bodyPr/>
                    <a:lstStyle/>
                    <a:p>
                      <a:pPr algn="ctr"/>
                      <a:r>
                        <a:rPr lang="en-US" sz="1600"/>
                        <a:t>10%</a:t>
                      </a:r>
                      <a:endParaRPr lang="en-US" sz="1600">
                        <a:solidFill>
                          <a:schemeClr val="tx1"/>
                        </a:solidFill>
                      </a:endParaRPr>
                    </a:p>
                  </a:txBody>
                  <a:tcPr/>
                </a:tc>
                <a:extLst>
                  <a:ext uri="{0D108BD9-81ED-4DB2-BD59-A6C34878D82A}">
                    <a16:rowId xmlns:a16="http://schemas.microsoft.com/office/drawing/2014/main" val="3316411948"/>
                  </a:ext>
                </a:extLst>
              </a:tr>
              <a:tr h="819408">
                <a:tc>
                  <a:txBody>
                    <a:bodyPr/>
                    <a:lstStyle/>
                    <a:p>
                      <a:pPr algn="l"/>
                      <a:r>
                        <a:rPr lang="en-US" sz="1400"/>
                        <a:t>Lead for Performance Accountability</a:t>
                      </a:r>
                      <a:endParaRPr lang="en-US" sz="1400">
                        <a:solidFill>
                          <a:schemeClr val="tx1"/>
                        </a:solidFill>
                      </a:endParaRPr>
                    </a:p>
                  </a:txBody>
                  <a:tcPr/>
                </a:tc>
                <a:tc>
                  <a:txBody>
                    <a:bodyPr/>
                    <a:lstStyle/>
                    <a:p>
                      <a:pPr algn="ctr"/>
                      <a:r>
                        <a:rPr lang="en-US" sz="1600"/>
                        <a:t>20%</a:t>
                      </a:r>
                      <a:endParaRPr lang="en-US" sz="1600">
                        <a:solidFill>
                          <a:schemeClr val="tx1"/>
                        </a:solidFill>
                      </a:endParaRPr>
                    </a:p>
                  </a:txBody>
                  <a:tcPr/>
                </a:tc>
                <a:extLst>
                  <a:ext uri="{0D108BD9-81ED-4DB2-BD59-A6C34878D82A}">
                    <a16:rowId xmlns:a16="http://schemas.microsoft.com/office/drawing/2014/main" val="278487859"/>
                  </a:ext>
                </a:extLst>
              </a:tr>
              <a:tr h="819408">
                <a:tc>
                  <a:txBody>
                    <a:bodyPr/>
                    <a:lstStyle/>
                    <a:p>
                      <a:pPr algn="l"/>
                      <a:r>
                        <a:rPr lang="en-US" sz="1400"/>
                        <a:t>Professional Development Coordinator</a:t>
                      </a:r>
                      <a:endParaRPr lang="en-US" sz="1400">
                        <a:solidFill>
                          <a:schemeClr val="tx1"/>
                        </a:solidFill>
                      </a:endParaRPr>
                    </a:p>
                  </a:txBody>
                  <a:tcPr/>
                </a:tc>
                <a:tc>
                  <a:txBody>
                    <a:bodyPr/>
                    <a:lstStyle/>
                    <a:p>
                      <a:pPr algn="ctr"/>
                      <a:r>
                        <a:rPr lang="en-US" sz="1600" dirty="0"/>
                        <a:t>20%</a:t>
                      </a:r>
                      <a:endParaRPr lang="en-US" sz="1600" dirty="0">
                        <a:solidFill>
                          <a:schemeClr val="tx1"/>
                        </a:solidFill>
                      </a:endParaRPr>
                    </a:p>
                  </a:txBody>
                  <a:tcPr/>
                </a:tc>
                <a:extLst>
                  <a:ext uri="{0D108BD9-81ED-4DB2-BD59-A6C34878D82A}">
                    <a16:rowId xmlns:a16="http://schemas.microsoft.com/office/drawing/2014/main" val="717899420"/>
                  </a:ext>
                </a:extLst>
              </a:tr>
              <a:tr h="573586">
                <a:tc>
                  <a:txBody>
                    <a:bodyPr/>
                    <a:lstStyle/>
                    <a:p>
                      <a:pPr algn="l"/>
                      <a:r>
                        <a:rPr lang="en-US" sz="1400"/>
                        <a:t>Lead for Distance Learning</a:t>
                      </a:r>
                      <a:endParaRPr lang="en-US" sz="1400">
                        <a:solidFill>
                          <a:schemeClr val="tx1"/>
                        </a:solidFill>
                      </a:endParaRPr>
                    </a:p>
                  </a:txBody>
                  <a:tcPr/>
                </a:tc>
                <a:tc>
                  <a:txBody>
                    <a:bodyPr/>
                    <a:lstStyle/>
                    <a:p>
                      <a:pPr algn="ctr"/>
                      <a:r>
                        <a:rPr lang="en-US" sz="1600"/>
                        <a:t>20%</a:t>
                      </a:r>
                      <a:endParaRPr lang="en-US" sz="1600">
                        <a:solidFill>
                          <a:schemeClr val="tx1"/>
                        </a:solidFill>
                      </a:endParaRPr>
                    </a:p>
                  </a:txBody>
                  <a:tcPr/>
                </a:tc>
                <a:extLst>
                  <a:ext uri="{0D108BD9-81ED-4DB2-BD59-A6C34878D82A}">
                    <a16:rowId xmlns:a16="http://schemas.microsoft.com/office/drawing/2014/main" val="487115636"/>
                  </a:ext>
                </a:extLst>
              </a:tr>
              <a:tr h="355077">
                <a:tc>
                  <a:txBody>
                    <a:bodyPr/>
                    <a:lstStyle/>
                    <a:p>
                      <a:pPr algn="l"/>
                      <a:r>
                        <a:rPr lang="en-US" sz="1400"/>
                        <a:t>Instructional Lead</a:t>
                      </a:r>
                      <a:endParaRPr lang="en-US" sz="1400">
                        <a:solidFill>
                          <a:schemeClr val="tx1"/>
                        </a:solidFill>
                      </a:endParaRPr>
                    </a:p>
                  </a:txBody>
                  <a:tcPr/>
                </a:tc>
                <a:tc>
                  <a:txBody>
                    <a:bodyPr/>
                    <a:lstStyle/>
                    <a:p>
                      <a:pPr algn="ctr"/>
                      <a:r>
                        <a:rPr lang="en-US" sz="1600"/>
                        <a:t>20%</a:t>
                      </a:r>
                      <a:endParaRPr lang="en-US" sz="1600">
                        <a:solidFill>
                          <a:schemeClr val="tx1"/>
                        </a:solidFill>
                      </a:endParaRPr>
                    </a:p>
                  </a:txBody>
                  <a:tcPr/>
                </a:tc>
                <a:extLst>
                  <a:ext uri="{0D108BD9-81ED-4DB2-BD59-A6C34878D82A}">
                    <a16:rowId xmlns:a16="http://schemas.microsoft.com/office/drawing/2014/main" val="3013173786"/>
                  </a:ext>
                </a:extLst>
              </a:tr>
              <a:tr h="355077">
                <a:tc>
                  <a:txBody>
                    <a:bodyPr/>
                    <a:lstStyle/>
                    <a:p>
                      <a:pPr algn="l"/>
                      <a:r>
                        <a:rPr lang="en-US" sz="1400"/>
                        <a:t>Career Navigator</a:t>
                      </a:r>
                      <a:endParaRPr lang="en-US" sz="1400">
                        <a:solidFill>
                          <a:schemeClr val="tx1"/>
                        </a:solidFill>
                      </a:endParaRPr>
                    </a:p>
                  </a:txBody>
                  <a:tcPr/>
                </a:tc>
                <a:tc>
                  <a:txBody>
                    <a:bodyPr/>
                    <a:lstStyle/>
                    <a:p>
                      <a:pPr algn="ctr"/>
                      <a:r>
                        <a:rPr lang="en-US" sz="1600" dirty="0"/>
                        <a:t>20%</a:t>
                      </a:r>
                      <a:endParaRPr lang="en-US" sz="1600" dirty="0">
                        <a:solidFill>
                          <a:schemeClr val="tx1"/>
                        </a:solidFill>
                      </a:endParaRPr>
                    </a:p>
                  </a:txBody>
                  <a:tcPr/>
                </a:tc>
                <a:extLst>
                  <a:ext uri="{0D108BD9-81ED-4DB2-BD59-A6C34878D82A}">
                    <a16:rowId xmlns:a16="http://schemas.microsoft.com/office/drawing/2014/main" val="851623933"/>
                  </a:ext>
                </a:extLst>
              </a:tr>
            </a:tbl>
          </a:graphicData>
        </a:graphic>
      </p:graphicFrame>
    </p:spTree>
    <p:extLst>
      <p:ext uri="{BB962C8B-B14F-4D97-AF65-F5344CB8AC3E}">
        <p14:creationId xmlns:p14="http://schemas.microsoft.com/office/powerpoint/2010/main" val="2226246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257B1B-DDD9-493A-9881-2A89E108C4E8}"/>
              </a:ext>
            </a:extLst>
          </p:cNvPr>
          <p:cNvSpPr>
            <a:spLocks noGrp="1"/>
          </p:cNvSpPr>
          <p:nvPr>
            <p:ph idx="1"/>
          </p:nvPr>
        </p:nvSpPr>
        <p:spPr>
          <a:xfrm>
            <a:off x="546411" y="2057399"/>
            <a:ext cx="9581468" cy="4644483"/>
          </a:xfr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2500" lnSpcReduction="20000"/>
          </a:bodyPr>
          <a:lstStyle/>
          <a:p>
            <a:pPr marL="0" indent="0">
              <a:buClrTx/>
              <a:buSzPct val="81000"/>
              <a:buNone/>
            </a:pPr>
            <a:r>
              <a:rPr lang="en-US" sz="2400" b="1">
                <a:latin typeface="Verdana" panose="020B0604030504040204" pitchFamily="34" charset="0"/>
                <a:ea typeface="Verdana" panose="020B0604030504040204" pitchFamily="34" charset="0"/>
              </a:rPr>
              <a:t>Scope of Work: Attachment B</a:t>
            </a:r>
          </a:p>
          <a:p>
            <a:pPr>
              <a:buClrTx/>
              <a:buSzPct val="81000"/>
              <a:buFont typeface="Wingdings" panose="05000000000000000000" pitchFamily="2" charset="2"/>
              <a:buChar char="Ø"/>
            </a:pPr>
            <a:r>
              <a:rPr lang="en-US" sz="1700" b="1" u="sng">
                <a:latin typeface="Verdana" panose="020B0604030504040204" pitchFamily="34" charset="0"/>
                <a:ea typeface="Verdana" panose="020B0604030504040204" pitchFamily="34" charset="0"/>
              </a:rPr>
              <a:t>Section 1: Expenditure Limitations</a:t>
            </a:r>
          </a:p>
          <a:p>
            <a:pPr lvl="1">
              <a:buClrTx/>
              <a:buSzPct val="81000"/>
              <a:buFont typeface="Courier New" panose="02070309020205020404" pitchFamily="49" charset="0"/>
              <a:buChar char="o"/>
            </a:pPr>
            <a:r>
              <a:rPr lang="en-US" sz="1700">
                <a:latin typeface="Verdana" panose="020B0604030504040204" pitchFamily="34" charset="0"/>
                <a:ea typeface="Verdana" panose="020B0604030504040204" pitchFamily="34" charset="0"/>
              </a:rPr>
              <a:t>General limitations established within the program budget documents</a:t>
            </a:r>
          </a:p>
          <a:p>
            <a:pPr lvl="1">
              <a:buClrTx/>
              <a:buSzPct val="81000"/>
              <a:buFont typeface="Courier New" panose="02070309020205020404" pitchFamily="49" charset="0"/>
              <a:buChar char="o"/>
            </a:pPr>
            <a:r>
              <a:rPr lang="en-US" sz="1700">
                <a:latin typeface="Verdana" panose="020B0604030504040204" pitchFamily="34" charset="0"/>
                <a:ea typeface="Verdana" panose="020B0604030504040204" pitchFamily="34" charset="0"/>
              </a:rPr>
              <a:t>Indirect cost rate restrictions</a:t>
            </a:r>
          </a:p>
          <a:p>
            <a:pPr lvl="1">
              <a:buClrTx/>
              <a:buSzPct val="81000"/>
              <a:buFont typeface="Courier New" panose="02070309020205020404" pitchFamily="49" charset="0"/>
              <a:buChar char="o"/>
            </a:pPr>
            <a:r>
              <a:rPr lang="en-US" sz="1700">
                <a:latin typeface="Verdana" panose="020B0604030504040204" pitchFamily="34" charset="0"/>
                <a:ea typeface="Verdana" panose="020B0604030504040204" pitchFamily="34" charset="0"/>
              </a:rPr>
              <a:t>Admin cap limitations and flexibility</a:t>
            </a:r>
          </a:p>
          <a:p>
            <a:pPr lvl="1">
              <a:buSzPct val="81000"/>
              <a:buFont typeface="Courier New" panose="02070309020205020404" pitchFamily="49" charset="0"/>
              <a:buChar char="o"/>
            </a:pPr>
            <a:r>
              <a:rPr lang="en-US" sz="1700">
                <a:latin typeface="Verdana"/>
                <a:ea typeface="Verdana"/>
                <a:cs typeface="Verdana"/>
              </a:rPr>
              <a:t>Budget Amendments &amp; Budget Adjustments</a:t>
            </a:r>
          </a:p>
          <a:p>
            <a:pPr lvl="1">
              <a:buClrTx/>
              <a:buSzPct val="81000"/>
              <a:buFont typeface="Courier New" panose="02070309020205020404" pitchFamily="49" charset="0"/>
              <a:buChar char="o"/>
            </a:pPr>
            <a:r>
              <a:rPr lang="en-US" sz="1700">
                <a:latin typeface="Verdana" panose="020B0604030504040204" pitchFamily="34" charset="0"/>
                <a:ea typeface="Verdana" panose="020B0604030504040204" pitchFamily="34" charset="0"/>
              </a:rPr>
              <a:t>Infrastructure Costs</a:t>
            </a:r>
          </a:p>
          <a:p>
            <a:pPr>
              <a:buClrTx/>
              <a:buSzPct val="81000"/>
              <a:buFont typeface="Wingdings" panose="05000000000000000000" pitchFamily="2" charset="2"/>
              <a:buChar char="Ø"/>
            </a:pPr>
            <a:r>
              <a:rPr lang="en-US" sz="1700" b="1" u="sng">
                <a:latin typeface="Verdana" panose="020B0604030504040204" pitchFamily="34" charset="0"/>
                <a:ea typeface="Verdana" panose="020B0604030504040204" pitchFamily="34" charset="0"/>
              </a:rPr>
              <a:t>Section 2: Obligation and De-obligation of Funds</a:t>
            </a:r>
          </a:p>
          <a:p>
            <a:pPr lvl="1">
              <a:buClrTx/>
              <a:buSzPct val="81000"/>
              <a:buFont typeface="Courier New" panose="02070309020205020404" pitchFamily="49" charset="0"/>
              <a:buChar char="o"/>
            </a:pPr>
            <a:r>
              <a:rPr lang="en-US" sz="1700">
                <a:latin typeface="Verdana" panose="020B0604030504040204" pitchFamily="34" charset="0"/>
                <a:ea typeface="Verdana" panose="020B0604030504040204" pitchFamily="34" charset="0"/>
              </a:rPr>
              <a:t>Agency may obligate and de-obligate funds</a:t>
            </a:r>
          </a:p>
          <a:p>
            <a:pPr lvl="1">
              <a:buClrTx/>
              <a:buSzPct val="81000"/>
              <a:buFont typeface="Courier New" panose="02070309020205020404" pitchFamily="49" charset="0"/>
              <a:buChar char="o"/>
            </a:pPr>
            <a:r>
              <a:rPr lang="en-US" sz="1700">
                <a:latin typeface="Verdana" panose="020B0604030504040204" pitchFamily="34" charset="0"/>
                <a:ea typeface="Verdana" panose="020B0604030504040204" pitchFamily="34" charset="0"/>
              </a:rPr>
              <a:t>How a grantee can request de-obligation of funds</a:t>
            </a:r>
          </a:p>
          <a:p>
            <a:pPr>
              <a:buClrTx/>
              <a:buSzPct val="81000"/>
              <a:buFont typeface="Wingdings" panose="05000000000000000000" pitchFamily="2" charset="2"/>
              <a:buChar char="Ø"/>
            </a:pPr>
            <a:r>
              <a:rPr lang="en-US" sz="1700" b="1" u="sng">
                <a:latin typeface="Verdana" panose="020B0604030504040204" pitchFamily="34" charset="0"/>
                <a:ea typeface="Verdana" panose="020B0604030504040204" pitchFamily="34" charset="0"/>
              </a:rPr>
              <a:t>Section 3: Financial Reporting</a:t>
            </a:r>
          </a:p>
          <a:p>
            <a:pPr lvl="1">
              <a:buClrTx/>
              <a:buSzPct val="81000"/>
              <a:buFont typeface="Courier New" panose="02070309020205020404" pitchFamily="49" charset="0"/>
              <a:buChar char="o"/>
            </a:pPr>
            <a:r>
              <a:rPr lang="en-US" sz="1700">
                <a:latin typeface="Verdana" panose="020B0604030504040204" pitchFamily="34" charset="0"/>
                <a:ea typeface="Verdana" panose="020B0604030504040204" pitchFamily="34" charset="0"/>
              </a:rPr>
              <a:t>Submitting monthly financial reports including obligations</a:t>
            </a:r>
          </a:p>
          <a:p>
            <a:pPr lvl="1">
              <a:buClrTx/>
              <a:buSzPct val="81000"/>
              <a:buFont typeface="Courier New" panose="02070309020205020404" pitchFamily="49" charset="0"/>
              <a:buChar char="o"/>
            </a:pPr>
            <a:r>
              <a:rPr lang="en-US" sz="1700">
                <a:latin typeface="Verdana" panose="020B0604030504040204" pitchFamily="34" charset="0"/>
                <a:ea typeface="Verdana" panose="020B0604030504040204" pitchFamily="34" charset="0"/>
              </a:rPr>
              <a:t>Submitting contract closeout packages</a:t>
            </a:r>
          </a:p>
          <a:p>
            <a:endParaRPr lang="en-US" sz="1800"/>
          </a:p>
        </p:txBody>
      </p:sp>
      <p:sp>
        <p:nvSpPr>
          <p:cNvPr id="6" name="Title 1">
            <a:extLst>
              <a:ext uri="{FF2B5EF4-FFF2-40B4-BE49-F238E27FC236}">
                <a16:creationId xmlns:a16="http://schemas.microsoft.com/office/drawing/2014/main" id="{2F8EAFC0-08C4-45CC-98A2-33B7ACF957B4}"/>
              </a:ext>
            </a:extLst>
          </p:cNvPr>
          <p:cNvSpPr txBox="1">
            <a:spLocks noGrp="1"/>
          </p:cNvSpPr>
          <p:nvPr>
            <p:ph type="title"/>
          </p:nvPr>
        </p:nvSpPr>
        <p:spPr>
          <a:xfrm>
            <a:off x="238745" y="666479"/>
            <a:ext cx="9740142" cy="139091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bg1"/>
                </a:solidFill>
                <a:latin typeface="Verdana"/>
                <a:ea typeface="Verdana"/>
                <a:cs typeface="Verdana"/>
              </a:rPr>
              <a:t>Where in the GRANT? Scope of Work</a:t>
            </a:r>
          </a:p>
        </p:txBody>
      </p:sp>
    </p:spTree>
    <p:extLst>
      <p:ext uri="{BB962C8B-B14F-4D97-AF65-F5344CB8AC3E}">
        <p14:creationId xmlns:p14="http://schemas.microsoft.com/office/powerpoint/2010/main" val="370257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DCD2F-3EDC-4585-A200-79D51E498E5A}"/>
              </a:ext>
            </a:extLst>
          </p:cNvPr>
          <p:cNvSpPr>
            <a:spLocks noGrp="1"/>
          </p:cNvSpPr>
          <p:nvPr>
            <p:ph type="title"/>
          </p:nvPr>
        </p:nvSpPr>
        <p:spPr>
          <a:xfrm>
            <a:off x="360137" y="634483"/>
            <a:ext cx="10034165" cy="1208314"/>
          </a:xfrm>
        </p:spPr>
        <p:txBody>
          <a:bodyPr>
            <a:normAutofit/>
          </a:bodyPr>
          <a:lstStyle/>
          <a:p>
            <a:r>
              <a:rPr lang="en-US" sz="4800" dirty="0">
                <a:latin typeface="Verdana"/>
                <a:ea typeface="Verdana"/>
                <a:cs typeface="Verdana"/>
              </a:rPr>
              <a:t>Where in the GRANT? (Budget)</a:t>
            </a:r>
          </a:p>
        </p:txBody>
      </p:sp>
      <p:sp>
        <p:nvSpPr>
          <p:cNvPr id="15" name="Content Placeholder 14">
            <a:extLst>
              <a:ext uri="{FF2B5EF4-FFF2-40B4-BE49-F238E27FC236}">
                <a16:creationId xmlns:a16="http://schemas.microsoft.com/office/drawing/2014/main" id="{DF40A620-6499-4628-825E-012CE9DE064B}"/>
              </a:ext>
            </a:extLst>
          </p:cNvPr>
          <p:cNvSpPr>
            <a:spLocks noGrp="1"/>
          </p:cNvSpPr>
          <p:nvPr>
            <p:ph sz="half" idx="2"/>
          </p:nvPr>
        </p:nvSpPr>
        <p:spPr>
          <a:xfrm>
            <a:off x="360137" y="2088364"/>
            <a:ext cx="11571667" cy="4498975"/>
          </a:xfrm>
        </p:spPr>
        <p:txBody>
          <a:bodyPr vert="horz" lIns="91440" tIns="45720" rIns="91440" bIns="45720" rtlCol="0" anchor="t">
            <a:normAutofit fontScale="92500" lnSpcReduction="10000"/>
          </a:bodyPr>
          <a:lstStyle/>
          <a:p>
            <a:pPr marL="0" indent="0">
              <a:buNone/>
            </a:pPr>
            <a:r>
              <a:rPr lang="en-US" u="sng"/>
              <a:t>Budget- Attachment B-1</a:t>
            </a:r>
          </a:p>
          <a:p>
            <a:pPr marL="0" indent="0">
              <a:buNone/>
            </a:pPr>
            <a:r>
              <a:rPr lang="en-US"/>
              <a:t>The </a:t>
            </a:r>
            <a:r>
              <a:rPr lang="en-US" b="1"/>
              <a:t>budget</a:t>
            </a:r>
            <a:r>
              <a:rPr lang="en-US"/>
              <a:t> is referred to as a </a:t>
            </a:r>
            <a:r>
              <a:rPr lang="en-US" u="sng"/>
              <a:t>B-1</a:t>
            </a:r>
          </a:p>
          <a:p>
            <a:pPr marL="0" indent="0">
              <a:buNone/>
            </a:pPr>
            <a:r>
              <a:rPr lang="en-US"/>
              <a:t>There are 2 types of funds:</a:t>
            </a:r>
          </a:p>
          <a:p>
            <a:pPr lvl="1"/>
            <a:r>
              <a:rPr lang="en-US"/>
              <a:t>AEL Combined</a:t>
            </a:r>
          </a:p>
          <a:p>
            <a:pPr lvl="1"/>
            <a:r>
              <a:rPr lang="en-US"/>
              <a:t>Integrated Education Training/ English Language Civics (IET ELC)</a:t>
            </a:r>
          </a:p>
          <a:p>
            <a:pPr marL="457200" lvl="1" indent="0">
              <a:buNone/>
            </a:pPr>
            <a:r>
              <a:rPr lang="en-US"/>
              <a:t>The budget shows Administrative costs and Program costs divided up among the AEL Combined and IET ELC columns. </a:t>
            </a:r>
          </a:p>
        </p:txBody>
      </p:sp>
    </p:spTree>
    <p:extLst>
      <p:ext uri="{BB962C8B-B14F-4D97-AF65-F5344CB8AC3E}">
        <p14:creationId xmlns:p14="http://schemas.microsoft.com/office/powerpoint/2010/main" val="3583334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E84E6F-059E-430D-9491-F4A165B2FA6E}"/>
              </a:ext>
            </a:extLst>
          </p:cNvPr>
          <p:cNvSpPr>
            <a:spLocks noGrp="1"/>
          </p:cNvSpPr>
          <p:nvPr>
            <p:ph type="title"/>
          </p:nvPr>
        </p:nvSpPr>
        <p:spPr/>
        <p:txBody>
          <a:bodyPr>
            <a:normAutofit/>
          </a:bodyPr>
          <a:lstStyle/>
          <a:p>
            <a:r>
              <a:rPr lang="en-US">
                <a:latin typeface="Verdana"/>
                <a:ea typeface="Verdana"/>
                <a:cs typeface="Verdana"/>
              </a:rPr>
              <a:t>AEL Monthly Review… </a:t>
            </a:r>
            <a:endParaRPr lang="en-US"/>
          </a:p>
        </p:txBody>
      </p:sp>
      <p:sp>
        <p:nvSpPr>
          <p:cNvPr id="4" name="Content Placeholder 2">
            <a:extLst>
              <a:ext uri="{FF2B5EF4-FFF2-40B4-BE49-F238E27FC236}">
                <a16:creationId xmlns:a16="http://schemas.microsoft.com/office/drawing/2014/main" id="{94007137-7F9D-4737-9585-EEF252FA4ED5}"/>
              </a:ext>
            </a:extLst>
          </p:cNvPr>
          <p:cNvSpPr>
            <a:spLocks noGrp="1"/>
          </p:cNvSpPr>
          <p:nvPr>
            <p:ph idx="1"/>
          </p:nvPr>
        </p:nvSpPr>
        <p:spPr>
          <a:xfrm>
            <a:off x="681038" y="2336800"/>
            <a:ext cx="10916230" cy="4298176"/>
          </a:xfrm>
          <a:noFill/>
          <a:scene3d>
            <a:camera prst="orthographicFront"/>
            <a:lightRig rig="threePt" dir="t"/>
          </a:scene3d>
          <a:sp3d>
            <a:bevelT/>
            <a:bevelB/>
          </a:sp3d>
        </p:spPr>
        <p:txBody>
          <a:bodyPr numCol="2">
            <a:normAutofit fontScale="77500" lnSpcReduction="20000"/>
          </a:bodyPr>
          <a:lstStyle/>
          <a:p>
            <a:pPr marL="858838" lvl="4" indent="-401638">
              <a:spcBef>
                <a:spcPts val="600"/>
              </a:spcBef>
              <a:buFont typeface="Wingdings" panose="05000000000000000000" pitchFamily="2" charset="2"/>
              <a:buChar char="q"/>
            </a:pPr>
            <a:r>
              <a:rPr lang="en-US" sz="3400"/>
              <a:t>Enrollments vs expenditures</a:t>
            </a:r>
          </a:p>
          <a:p>
            <a:pPr marL="858838" lvl="4" indent="-401638">
              <a:spcBef>
                <a:spcPts val="600"/>
              </a:spcBef>
              <a:buFont typeface="Wingdings" panose="05000000000000000000" pitchFamily="2" charset="2"/>
              <a:buChar char="q"/>
            </a:pPr>
            <a:r>
              <a:rPr lang="en-US" sz="3400"/>
              <a:t>Expenditures vs grant time elapsed</a:t>
            </a:r>
          </a:p>
          <a:p>
            <a:pPr marL="858838" lvl="4" indent="-401638">
              <a:spcBef>
                <a:spcPts val="600"/>
              </a:spcBef>
              <a:buFont typeface="Wingdings" panose="05000000000000000000" pitchFamily="2" charset="2"/>
              <a:buChar char="q"/>
            </a:pPr>
            <a:r>
              <a:rPr lang="en-US" sz="3400"/>
              <a:t>Expenditures of each required reporting category</a:t>
            </a:r>
          </a:p>
          <a:p>
            <a:pPr marL="858838" lvl="4" indent="-401638">
              <a:spcBef>
                <a:spcPts val="600"/>
              </a:spcBef>
              <a:buFont typeface="Wingdings" panose="05000000000000000000" pitchFamily="2" charset="2"/>
              <a:buChar char="q"/>
            </a:pPr>
            <a:r>
              <a:rPr lang="en-US" sz="3400"/>
              <a:t>Obligations </a:t>
            </a:r>
          </a:p>
          <a:p>
            <a:pPr marL="858838" lvl="4" indent="-401638">
              <a:spcBef>
                <a:spcPts val="600"/>
              </a:spcBef>
              <a:buFont typeface="Wingdings" panose="05000000000000000000" pitchFamily="2" charset="2"/>
              <a:buChar char="q"/>
            </a:pPr>
            <a:r>
              <a:rPr lang="en-US" sz="3400"/>
              <a:t>Remaining Balances</a:t>
            </a:r>
          </a:p>
          <a:p>
            <a:pPr marL="914400" lvl="4" indent="-457200">
              <a:spcBef>
                <a:spcPts val="600"/>
              </a:spcBef>
              <a:buFont typeface="Wingdings" panose="05000000000000000000" pitchFamily="2" charset="2"/>
              <a:buChar char="q"/>
            </a:pPr>
            <a:r>
              <a:rPr lang="en-US" sz="3400"/>
              <a:t>Deliverables</a:t>
            </a:r>
          </a:p>
          <a:p>
            <a:pPr marL="914400" lvl="4" indent="-457200">
              <a:spcBef>
                <a:spcPts val="600"/>
              </a:spcBef>
              <a:buFont typeface="Wingdings" panose="05000000000000000000" pitchFamily="2" charset="2"/>
              <a:buChar char="q"/>
            </a:pPr>
            <a:r>
              <a:rPr lang="en-US" sz="3400"/>
              <a:t>TAPs / CAPs</a:t>
            </a:r>
          </a:p>
          <a:p>
            <a:pPr marL="914400" lvl="4" indent="-457200">
              <a:spcBef>
                <a:spcPts val="600"/>
              </a:spcBef>
              <a:buFont typeface="Wingdings" panose="05000000000000000000" pitchFamily="2" charset="2"/>
              <a:buChar char="q"/>
            </a:pPr>
            <a:r>
              <a:rPr lang="en-US" sz="3400"/>
              <a:t>Pending issues/ status from previous meeting/ calls</a:t>
            </a:r>
          </a:p>
          <a:p>
            <a:pPr marL="0" indent="0">
              <a:buNone/>
            </a:pPr>
            <a:endParaRPr lang="en-US"/>
          </a:p>
          <a:p>
            <a:pPr>
              <a:buFont typeface="Wingdings" panose="05000000000000000000" pitchFamily="2" charset="2"/>
              <a:buChar char="q"/>
            </a:pPr>
            <a:endParaRPr lang="en-US"/>
          </a:p>
        </p:txBody>
      </p:sp>
    </p:spTree>
    <p:extLst>
      <p:ext uri="{BB962C8B-B14F-4D97-AF65-F5344CB8AC3E}">
        <p14:creationId xmlns:p14="http://schemas.microsoft.com/office/powerpoint/2010/main" val="320720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1000"/>
                                        <p:tgtEl>
                                          <p:spTgt spid="4">
                                            <p:txEl>
                                              <p:pRg st="6" end="6"/>
                                            </p:txEl>
                                          </p:spTgt>
                                        </p:tgtEl>
                                      </p:cBhvr>
                                    </p:animEffect>
                                    <p:anim calcmode="lin" valueType="num">
                                      <p:cBhvr>
                                        <p:cTn id="4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1000"/>
                                        <p:tgtEl>
                                          <p:spTgt spid="4">
                                            <p:txEl>
                                              <p:pRg st="7" end="7"/>
                                            </p:txEl>
                                          </p:spTgt>
                                        </p:tgtEl>
                                      </p:cBhvr>
                                    </p:animEffect>
                                    <p:anim calcmode="lin" valueType="num">
                                      <p:cBhvr>
                                        <p:cTn id="5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2926-984B-457D-89EB-E1564A772699}"/>
              </a:ext>
            </a:extLst>
          </p:cNvPr>
          <p:cNvSpPr>
            <a:spLocks noGrp="1"/>
          </p:cNvSpPr>
          <p:nvPr>
            <p:ph type="title"/>
          </p:nvPr>
        </p:nvSpPr>
        <p:spPr/>
        <p:txBody>
          <a:bodyPr>
            <a:noAutofit/>
          </a:bodyPr>
          <a:lstStyle/>
          <a:p>
            <a:r>
              <a:rPr lang="en-US" sz="4800">
                <a:latin typeface="Verdana"/>
                <a:ea typeface="Verdana"/>
                <a:cs typeface="Verdana"/>
              </a:rPr>
              <a:t>AEL Monthly Review...cont.</a:t>
            </a:r>
            <a:endParaRPr lang="en-US" sz="4800"/>
          </a:p>
        </p:txBody>
      </p:sp>
      <p:sp>
        <p:nvSpPr>
          <p:cNvPr id="4" name="Content Placeholder 3">
            <a:extLst>
              <a:ext uri="{FF2B5EF4-FFF2-40B4-BE49-F238E27FC236}">
                <a16:creationId xmlns:a16="http://schemas.microsoft.com/office/drawing/2014/main" id="{802ADEB5-2749-4601-A5C8-68872A10E500}"/>
              </a:ext>
            </a:extLst>
          </p:cNvPr>
          <p:cNvSpPr>
            <a:spLocks noGrp="1"/>
          </p:cNvSpPr>
          <p:nvPr>
            <p:ph idx="1"/>
          </p:nvPr>
        </p:nvSpPr>
        <p:spPr>
          <a:xfrm>
            <a:off x="680321" y="2336873"/>
            <a:ext cx="9613861" cy="4331556"/>
          </a:xfrm>
        </p:spPr>
        <p:txBody>
          <a:bodyPr>
            <a:normAutofit fontScale="47500" lnSpcReduction="20000"/>
          </a:bodyPr>
          <a:lstStyle/>
          <a:p>
            <a:pPr marL="0" indent="0">
              <a:buNone/>
            </a:pPr>
            <a:r>
              <a:rPr lang="en-US"/>
              <a:t>How can I find out if I am spending close to the expenditure target for TWC at any given time? </a:t>
            </a:r>
          </a:p>
          <a:p>
            <a:pPr marL="0" indent="0">
              <a:buNone/>
            </a:pPr>
            <a:r>
              <a:rPr lang="en-US"/>
              <a:t>There are 2 ways:</a:t>
            </a:r>
          </a:p>
          <a:p>
            <a:pPr marL="742950" indent="-742950">
              <a:buFont typeface="+mj-lt"/>
              <a:buAutoNum type="arabicPeriod"/>
            </a:pPr>
            <a:r>
              <a:rPr lang="en-US"/>
              <a:t>Formula for Target Expenditures to be </a:t>
            </a:r>
            <a:r>
              <a:rPr lang="en-US" u="sng"/>
              <a:t>meeting performance</a:t>
            </a:r>
            <a:r>
              <a:rPr lang="en-US"/>
              <a:t>:</a:t>
            </a:r>
          </a:p>
          <a:p>
            <a:pPr marL="457200" lvl="1" indent="0">
              <a:buNone/>
            </a:pPr>
            <a:r>
              <a:rPr lang="en-US" b="1"/>
              <a:t>(Total Budget Allocation*Period of time in grant elapsed)*90%</a:t>
            </a:r>
          </a:p>
          <a:p>
            <a:pPr marL="1657350" lvl="2" indent="-742950">
              <a:buFont typeface="+mj-lt"/>
              <a:buAutoNum type="alphaLcPeriod"/>
            </a:pPr>
            <a:r>
              <a:rPr lang="en-US"/>
              <a:t>The Period of Time in grant elapsed is the number of the month in the program year divided by 12. </a:t>
            </a:r>
          </a:p>
          <a:p>
            <a:pPr marL="1657350" lvl="2" indent="-742950">
              <a:buFont typeface="+mj-lt"/>
              <a:buAutoNum type="alphaLcPeriod"/>
            </a:pPr>
            <a:r>
              <a:rPr lang="en-US"/>
              <a:t>Example: July is month 1 in the program year. 1/12=.0833*100=</a:t>
            </a:r>
            <a:r>
              <a:rPr lang="en-US" b="1"/>
              <a:t>8.33% </a:t>
            </a:r>
          </a:p>
          <a:p>
            <a:pPr marL="742950" indent="-742950">
              <a:buFont typeface="+mj-lt"/>
              <a:buAutoNum type="arabicPeriod"/>
            </a:pPr>
            <a:r>
              <a:rPr lang="en-US"/>
              <a:t>Refer to your monthly report card from TWC</a:t>
            </a:r>
          </a:p>
          <a:p>
            <a:pPr marL="457200" lvl="1" indent="0">
              <a:buNone/>
            </a:pPr>
            <a:endParaRPr lang="en-US" b="1"/>
          </a:p>
        </p:txBody>
      </p:sp>
    </p:spTree>
    <p:extLst>
      <p:ext uri="{BB962C8B-B14F-4D97-AF65-F5344CB8AC3E}">
        <p14:creationId xmlns:p14="http://schemas.microsoft.com/office/powerpoint/2010/main" val="303061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BD76-F344-4CFD-B953-F9A097A6EBC8}"/>
              </a:ext>
            </a:extLst>
          </p:cNvPr>
          <p:cNvSpPr>
            <a:spLocks noGrp="1"/>
          </p:cNvSpPr>
          <p:nvPr>
            <p:ph type="title"/>
          </p:nvPr>
        </p:nvSpPr>
        <p:spPr/>
        <p:txBody>
          <a:bodyPr>
            <a:normAutofit/>
          </a:bodyPr>
          <a:lstStyle/>
          <a:p>
            <a:r>
              <a:rPr lang="en-US" sz="4800" dirty="0">
                <a:latin typeface="Verdana"/>
                <a:ea typeface="Verdana"/>
                <a:cs typeface="Verdana"/>
              </a:rPr>
              <a:t>AEL Monthly Review</a:t>
            </a:r>
          </a:p>
        </p:txBody>
      </p:sp>
      <p:sp>
        <p:nvSpPr>
          <p:cNvPr id="9" name="TextBox 8">
            <a:extLst>
              <a:ext uri="{FF2B5EF4-FFF2-40B4-BE49-F238E27FC236}">
                <a16:creationId xmlns:a16="http://schemas.microsoft.com/office/drawing/2014/main" id="{338DB3F4-3031-49F1-AE5D-6C76E2B8B8C2}"/>
              </a:ext>
            </a:extLst>
          </p:cNvPr>
          <p:cNvSpPr txBox="1"/>
          <p:nvPr/>
        </p:nvSpPr>
        <p:spPr>
          <a:xfrm>
            <a:off x="657922" y="2286000"/>
            <a:ext cx="10181063" cy="2585323"/>
          </a:xfrm>
          <a:prstGeom prst="rect">
            <a:avLst/>
          </a:prstGeom>
          <a:noFill/>
        </p:spPr>
        <p:txBody>
          <a:bodyPr wrap="square" lIns="91440" tIns="45720" rIns="91440" bIns="45720" rtlCol="0" anchor="t">
            <a:spAutoFit/>
          </a:bodyPr>
          <a:lstStyle/>
          <a:p>
            <a:r>
              <a:rPr lang="en-US"/>
              <a:t>We send out a Report Card every month to the AEL Directors to illustrate where they are at relative to expenditures, target enrollments, and other information. </a:t>
            </a:r>
          </a:p>
          <a:p>
            <a:endParaRPr lang="en-US"/>
          </a:p>
          <a:p>
            <a:r>
              <a:rPr lang="en-US"/>
              <a:t>The report card was designed to combine the former BAEL Expenditure Reports, and AEL Student Enrollment targets.  </a:t>
            </a:r>
          </a:p>
          <a:p>
            <a:endParaRPr lang="en-US"/>
          </a:p>
          <a:p>
            <a:r>
              <a:rPr lang="en-US"/>
              <a:t>The purpose is to have one report with the most important information you need. There are changes made to improve the information about every month, to make it more user friendly and to help you interpret the data best. </a:t>
            </a:r>
          </a:p>
        </p:txBody>
      </p:sp>
      <p:pic>
        <p:nvPicPr>
          <p:cNvPr id="7" name="Content Placeholder 6" descr="Excerpt from a spreadsheet report that is sent to providers every month. ">
            <a:extLst>
              <a:ext uri="{FF2B5EF4-FFF2-40B4-BE49-F238E27FC236}">
                <a16:creationId xmlns:a16="http://schemas.microsoft.com/office/drawing/2014/main" id="{839D399C-7314-425F-8076-E3C875DBFAB6}"/>
              </a:ext>
            </a:extLst>
          </p:cNvPr>
          <p:cNvPicPr>
            <a:picLocks noGrp="1" noChangeAspect="1"/>
          </p:cNvPicPr>
          <p:nvPr>
            <p:ph idx="1"/>
          </p:nvPr>
        </p:nvPicPr>
        <p:blipFill>
          <a:blip r:embed="rId3"/>
          <a:stretch>
            <a:fillRect/>
          </a:stretch>
        </p:blipFill>
        <p:spPr>
          <a:xfrm>
            <a:off x="450535" y="5029713"/>
            <a:ext cx="11290930" cy="1226331"/>
          </a:xfrm>
          <a:prstGeom prst="rect">
            <a:avLst/>
          </a:prstGeom>
        </p:spPr>
      </p:pic>
    </p:spTree>
    <p:extLst>
      <p:ext uri="{BB962C8B-B14F-4D97-AF65-F5344CB8AC3E}">
        <p14:creationId xmlns:p14="http://schemas.microsoft.com/office/powerpoint/2010/main" val="232594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BD76-F344-4CFD-B953-F9A097A6EBC8}"/>
              </a:ext>
            </a:extLst>
          </p:cNvPr>
          <p:cNvSpPr>
            <a:spLocks noGrp="1"/>
          </p:cNvSpPr>
          <p:nvPr>
            <p:ph type="title"/>
          </p:nvPr>
        </p:nvSpPr>
        <p:spPr/>
        <p:txBody>
          <a:bodyPr>
            <a:normAutofit/>
          </a:bodyPr>
          <a:lstStyle/>
          <a:p>
            <a:r>
              <a:rPr lang="en-US" sz="4800" dirty="0">
                <a:latin typeface="Verdana"/>
                <a:ea typeface="Verdana"/>
                <a:cs typeface="Verdana"/>
              </a:rPr>
              <a:t>AEL Monthly Review, continued</a:t>
            </a:r>
          </a:p>
        </p:txBody>
      </p:sp>
      <p:pic>
        <p:nvPicPr>
          <p:cNvPr id="8" name="Picture 7" descr="Excerpt of information from a monthly report issued by TWC. ">
            <a:extLst>
              <a:ext uri="{FF2B5EF4-FFF2-40B4-BE49-F238E27FC236}">
                <a16:creationId xmlns:a16="http://schemas.microsoft.com/office/drawing/2014/main" id="{CF539CC6-0AE4-4421-9018-A4C83B6CBB69}"/>
              </a:ext>
            </a:extLst>
          </p:cNvPr>
          <p:cNvPicPr>
            <a:picLocks noChangeAspect="1"/>
          </p:cNvPicPr>
          <p:nvPr/>
        </p:nvPicPr>
        <p:blipFill>
          <a:blip r:embed="rId3"/>
          <a:stretch>
            <a:fillRect/>
          </a:stretch>
        </p:blipFill>
        <p:spPr>
          <a:xfrm>
            <a:off x="0" y="2135458"/>
            <a:ext cx="12192000" cy="3771677"/>
          </a:xfrm>
          <a:prstGeom prst="rect">
            <a:avLst/>
          </a:prstGeom>
        </p:spPr>
      </p:pic>
      <p:sp>
        <p:nvSpPr>
          <p:cNvPr id="5" name="TextBox 4">
            <a:extLst>
              <a:ext uri="{FF2B5EF4-FFF2-40B4-BE49-F238E27FC236}">
                <a16:creationId xmlns:a16="http://schemas.microsoft.com/office/drawing/2014/main" id="{11A7004D-BE86-4108-AA27-6267020EE33D}"/>
              </a:ext>
            </a:extLst>
          </p:cNvPr>
          <p:cNvSpPr txBox="1"/>
          <p:nvPr/>
        </p:nvSpPr>
        <p:spPr>
          <a:xfrm>
            <a:off x="635620" y="5988425"/>
            <a:ext cx="10850136" cy="646331"/>
          </a:xfrm>
          <a:prstGeom prst="rect">
            <a:avLst/>
          </a:prstGeom>
          <a:noFill/>
        </p:spPr>
        <p:txBody>
          <a:bodyPr wrap="square" rtlCol="0">
            <a:spAutoFit/>
          </a:bodyPr>
          <a:lstStyle/>
          <a:p>
            <a:r>
              <a:rPr lang="en-US">
                <a:latin typeface="Verdana" panose="020B0604030504040204" pitchFamily="34" charset="0"/>
                <a:ea typeface="Verdana" panose="020B0604030504040204" pitchFamily="34" charset="0"/>
              </a:rPr>
              <a:t>If you would like to be included on the monthly report card emails for your institution, please email </a:t>
            </a:r>
            <a:r>
              <a:rPr lang="en-US">
                <a:solidFill>
                  <a:srgbClr val="0066FF"/>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xmlns="" val="tx"/>
                    </a:ext>
                  </a:extLst>
                </a:hlinkClick>
              </a:rPr>
              <a:t>aelcontracts@twc.state.tx.us</a:t>
            </a:r>
            <a:endParaRPr lang="en-US">
              <a:solidFill>
                <a:srgbClr val="0066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03534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6567-BFD3-4A94-BC00-9C8FE4FAC994}"/>
              </a:ext>
            </a:extLst>
          </p:cNvPr>
          <p:cNvSpPr>
            <a:spLocks noGrp="1"/>
          </p:cNvSpPr>
          <p:nvPr>
            <p:ph type="title"/>
          </p:nvPr>
        </p:nvSpPr>
        <p:spPr/>
        <p:txBody>
          <a:bodyPr>
            <a:normAutofit/>
          </a:bodyPr>
          <a:lstStyle/>
          <a:p>
            <a:r>
              <a:rPr lang="en-US" sz="4800">
                <a:latin typeface="Verdana"/>
                <a:ea typeface="Verdana"/>
                <a:cs typeface="Verdana"/>
              </a:rPr>
              <a:t>Allowable Expenses</a:t>
            </a:r>
            <a:endParaRPr lang="en-US" sz="4800"/>
          </a:p>
        </p:txBody>
      </p:sp>
      <p:sp>
        <p:nvSpPr>
          <p:cNvPr id="4" name="Content Placeholder 3">
            <a:extLst>
              <a:ext uri="{FF2B5EF4-FFF2-40B4-BE49-F238E27FC236}">
                <a16:creationId xmlns:a16="http://schemas.microsoft.com/office/drawing/2014/main" id="{80E2180F-6FCF-4B7C-918A-D59D30FB801E}"/>
              </a:ext>
            </a:extLst>
          </p:cNvPr>
          <p:cNvSpPr>
            <a:spLocks noGrp="1"/>
          </p:cNvSpPr>
          <p:nvPr>
            <p:ph sz="half" idx="1"/>
          </p:nvPr>
        </p:nvSpPr>
        <p:spPr>
          <a:xfrm>
            <a:off x="700915" y="2110332"/>
            <a:ext cx="4698358" cy="4208892"/>
          </a:xfrm>
        </p:spPr>
        <p:txBody>
          <a:bodyPr vert="horz" lIns="91440" tIns="45720" rIns="91440" bIns="45720" rtlCol="0" anchor="t">
            <a:normAutofit fontScale="55000" lnSpcReduction="20000"/>
          </a:bodyPr>
          <a:lstStyle/>
          <a:p>
            <a:pPr marL="0" indent="0">
              <a:buNone/>
            </a:pPr>
            <a:r>
              <a:rPr lang="en-US" b="1"/>
              <a:t>Necessary</a:t>
            </a:r>
          </a:p>
          <a:p>
            <a:pPr marL="0" indent="0">
              <a:buNone/>
            </a:pPr>
            <a:r>
              <a:rPr lang="en-US">
                <a:latin typeface="Verdana"/>
                <a:ea typeface="Verdana"/>
                <a:cs typeface="Verdana"/>
              </a:rPr>
              <a:t>OMB Uniform Guidance and UGMS do not provide further definition or criteria. Considerations might include: </a:t>
            </a:r>
            <a:endParaRPr lang="en-US"/>
          </a:p>
          <a:p>
            <a:pPr lvl="1"/>
            <a:r>
              <a:rPr lang="en-US"/>
              <a:t>Bona fide need</a:t>
            </a:r>
          </a:p>
          <a:p>
            <a:pPr lvl="1"/>
            <a:r>
              <a:rPr lang="en-US"/>
              <a:t>Purpose of the award</a:t>
            </a:r>
          </a:p>
          <a:p>
            <a:pPr lvl="1"/>
            <a:r>
              <a:rPr lang="en-US"/>
              <a:t>Purpose and circumstances</a:t>
            </a:r>
          </a:p>
          <a:p>
            <a:pPr lvl="1"/>
            <a:r>
              <a:rPr lang="en-US"/>
              <a:t>Relationship to the award</a:t>
            </a:r>
          </a:p>
          <a:p>
            <a:pPr lvl="1"/>
            <a:r>
              <a:rPr lang="en-US"/>
              <a:t>Whether required by law, regulation, award terms, etc. </a:t>
            </a:r>
          </a:p>
        </p:txBody>
      </p:sp>
      <p:sp>
        <p:nvSpPr>
          <p:cNvPr id="5" name="Content Placeholder 4">
            <a:extLst>
              <a:ext uri="{FF2B5EF4-FFF2-40B4-BE49-F238E27FC236}">
                <a16:creationId xmlns:a16="http://schemas.microsoft.com/office/drawing/2014/main" id="{BD04E1D8-D852-4A22-BC4C-CA514E18BB7A}"/>
              </a:ext>
            </a:extLst>
          </p:cNvPr>
          <p:cNvSpPr>
            <a:spLocks noGrp="1"/>
          </p:cNvSpPr>
          <p:nvPr>
            <p:ph sz="half" idx="2"/>
          </p:nvPr>
        </p:nvSpPr>
        <p:spPr>
          <a:xfrm>
            <a:off x="5501447" y="2048548"/>
            <a:ext cx="4700058" cy="4208893"/>
          </a:xfrm>
        </p:spPr>
        <p:txBody>
          <a:bodyPr vert="horz" lIns="91440" tIns="45720" rIns="91440" bIns="45720" rtlCol="0" anchor="t">
            <a:noAutofit/>
          </a:bodyPr>
          <a:lstStyle/>
          <a:p>
            <a:pPr marL="0" indent="0">
              <a:buFont typeface="Arial" panose="020B0604020202020204" pitchFamily="34" charset="0"/>
              <a:buNone/>
            </a:pPr>
            <a:r>
              <a:rPr lang="en-US" sz="2000" b="1">
                <a:latin typeface="Verdana"/>
                <a:ea typeface="Verdana"/>
                <a:cs typeface="Verdana"/>
              </a:rPr>
              <a:t>Reasonable</a:t>
            </a:r>
          </a:p>
          <a:p>
            <a:pPr marL="0" indent="0">
              <a:buFont typeface="Arial" panose="020B0604020202020204" pitchFamily="34" charset="0"/>
              <a:buNone/>
            </a:pPr>
            <a:r>
              <a:rPr lang="en-US" sz="2000">
                <a:latin typeface="Verdana"/>
                <a:ea typeface="Verdana"/>
                <a:cs typeface="Verdana"/>
              </a:rPr>
              <a:t>Nature and amount does not exceed what a prudent person would incur in the circumstances prevailing when the decision was made. Considerations:</a:t>
            </a:r>
          </a:p>
          <a:p>
            <a:pPr lvl="1"/>
            <a:r>
              <a:rPr lang="en-US" sz="1800">
                <a:latin typeface="Verdana"/>
                <a:ea typeface="Verdana"/>
                <a:cs typeface="Verdana"/>
              </a:rPr>
              <a:t>Ordinary and necessary</a:t>
            </a:r>
          </a:p>
          <a:p>
            <a:pPr lvl="1"/>
            <a:r>
              <a:rPr lang="en-US" sz="1800">
                <a:latin typeface="Verdana"/>
                <a:ea typeface="Verdana"/>
                <a:cs typeface="Verdana"/>
              </a:rPr>
              <a:t>Sound business practice</a:t>
            </a:r>
          </a:p>
          <a:p>
            <a:pPr lvl="1"/>
            <a:r>
              <a:rPr lang="en-US" sz="1800">
                <a:latin typeface="Verdana"/>
                <a:ea typeface="Verdana"/>
                <a:cs typeface="Verdana"/>
              </a:rPr>
              <a:t>Laws, regulations, award terms, etc.</a:t>
            </a:r>
          </a:p>
          <a:p>
            <a:pPr lvl="1"/>
            <a:r>
              <a:rPr lang="en-US" sz="1800">
                <a:latin typeface="Verdana"/>
                <a:ea typeface="Verdana"/>
                <a:cs typeface="Verdana"/>
              </a:rPr>
              <a:t>Market prices</a:t>
            </a:r>
          </a:p>
        </p:txBody>
      </p:sp>
    </p:spTree>
    <p:extLst>
      <p:ext uri="{BB962C8B-B14F-4D97-AF65-F5344CB8AC3E}">
        <p14:creationId xmlns:p14="http://schemas.microsoft.com/office/powerpoint/2010/main" val="50184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a:xfrm>
            <a:off x="680321" y="2336873"/>
            <a:ext cx="9613861" cy="4052776"/>
          </a:xfrm>
        </p:spPr>
        <p:txBody>
          <a:bodyPr vert="horz" lIns="91440" tIns="45720" rIns="91440" bIns="45720" rtlCol="0" anchor="t">
            <a:noAutofit/>
          </a:bodyPr>
          <a:lstStyle/>
          <a:p>
            <a:r>
              <a:rPr lang="en-US" sz="2400">
                <a:latin typeface="Verdana"/>
                <a:ea typeface="Verdana"/>
                <a:cs typeface="Verdana"/>
              </a:rPr>
              <a:t>I'm Not Sure Whom to Ask: Contact Info For All of Your Questions</a:t>
            </a:r>
          </a:p>
          <a:p>
            <a:r>
              <a:rPr lang="en-US" sz="2400">
                <a:latin typeface="Verdana"/>
                <a:ea typeface="Verdana"/>
                <a:cs typeface="Verdana"/>
              </a:rPr>
              <a:t>A Few Things About CDER</a:t>
            </a:r>
          </a:p>
          <a:p>
            <a:r>
              <a:rPr lang="en-US" sz="2400">
                <a:latin typeface="Verdana"/>
                <a:ea typeface="Verdana"/>
                <a:cs typeface="Verdana"/>
              </a:rPr>
              <a:t>Where in the GRANT?!...Finding What You Need</a:t>
            </a:r>
          </a:p>
          <a:p>
            <a:r>
              <a:rPr lang="en-US" sz="2400">
                <a:latin typeface="Verdana"/>
                <a:ea typeface="Verdana"/>
                <a:cs typeface="Verdana"/>
              </a:rPr>
              <a:t>AEL Monthly Review and Your Report Card</a:t>
            </a:r>
          </a:p>
          <a:p>
            <a:r>
              <a:rPr lang="en-US" sz="2400">
                <a:latin typeface="Verdana"/>
                <a:ea typeface="Verdana"/>
                <a:cs typeface="Verdana"/>
              </a:rPr>
              <a:t>What Costs Are Allowable? Disallowed?</a:t>
            </a:r>
          </a:p>
          <a:p>
            <a:r>
              <a:rPr lang="en-US" sz="2400">
                <a:latin typeface="Verdana"/>
                <a:ea typeface="Verdana"/>
                <a:cs typeface="Verdana"/>
              </a:rPr>
              <a:t>El Civics and IET EL Civics: AEL Letter 04-16, Change 1</a:t>
            </a:r>
            <a:endParaRPr lang="en-US" sz="2400"/>
          </a:p>
        </p:txBody>
      </p:sp>
    </p:spTree>
    <p:extLst>
      <p:ext uri="{BB962C8B-B14F-4D97-AF65-F5344CB8AC3E}">
        <p14:creationId xmlns:p14="http://schemas.microsoft.com/office/powerpoint/2010/main" val="1914612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DD4D-FD20-4A2E-9C5B-E71E9C70487D}"/>
              </a:ext>
            </a:extLst>
          </p:cNvPr>
          <p:cNvSpPr>
            <a:spLocks noGrp="1"/>
          </p:cNvSpPr>
          <p:nvPr>
            <p:ph type="title"/>
          </p:nvPr>
        </p:nvSpPr>
        <p:spPr/>
        <p:txBody>
          <a:bodyPr>
            <a:normAutofit/>
          </a:bodyPr>
          <a:lstStyle/>
          <a:p>
            <a:r>
              <a:rPr lang="en-US" sz="4800">
                <a:latin typeface="Verdana"/>
                <a:ea typeface="Verdana"/>
                <a:cs typeface="Verdana"/>
              </a:rPr>
              <a:t>Disallowed Costs</a:t>
            </a:r>
          </a:p>
        </p:txBody>
      </p:sp>
      <p:sp>
        <p:nvSpPr>
          <p:cNvPr id="3" name="Content Placeholder 2">
            <a:extLst>
              <a:ext uri="{FF2B5EF4-FFF2-40B4-BE49-F238E27FC236}">
                <a16:creationId xmlns:a16="http://schemas.microsoft.com/office/drawing/2014/main" id="{78EB632B-FA5B-46F9-BF4B-05F3266CB799}"/>
              </a:ext>
            </a:extLst>
          </p:cNvPr>
          <p:cNvSpPr>
            <a:spLocks noGrp="1"/>
          </p:cNvSpPr>
          <p:nvPr>
            <p:ph idx="1"/>
          </p:nvPr>
        </p:nvSpPr>
        <p:spPr>
          <a:xfrm>
            <a:off x="680321" y="2336872"/>
            <a:ext cx="9768372" cy="4231195"/>
          </a:xfrm>
        </p:spPr>
        <p:txBody>
          <a:bodyPr vert="horz" lIns="91440" tIns="45720" rIns="91440" bIns="45720" numCol="2" rtlCol="0" anchor="t">
            <a:normAutofit/>
          </a:bodyPr>
          <a:lstStyle/>
          <a:p>
            <a:pPr marL="0" indent="0">
              <a:buNone/>
            </a:pPr>
            <a:r>
              <a:rPr lang="en-US" sz="1400" b="1">
                <a:latin typeface="Verdana"/>
                <a:ea typeface="Verdana"/>
                <a:cs typeface="Verdana"/>
              </a:rPr>
              <a:t>Common Disallowed Costs</a:t>
            </a:r>
          </a:p>
          <a:p>
            <a:pPr lvl="1"/>
            <a:r>
              <a:rPr lang="en-US" sz="1400">
                <a:latin typeface="Verdana"/>
                <a:ea typeface="Verdana"/>
                <a:cs typeface="Verdana"/>
              </a:rPr>
              <a:t>Alcoholic beverages;</a:t>
            </a:r>
          </a:p>
          <a:p>
            <a:pPr lvl="1"/>
            <a:r>
              <a:rPr lang="en-US" sz="1400">
                <a:latin typeface="Verdana"/>
                <a:ea typeface="Verdana"/>
                <a:cs typeface="Verdana"/>
              </a:rPr>
              <a:t>Childcare;</a:t>
            </a:r>
          </a:p>
          <a:p>
            <a:pPr lvl="1"/>
            <a:r>
              <a:rPr lang="en-US" sz="1400">
                <a:latin typeface="Verdana"/>
                <a:ea typeface="Verdana"/>
                <a:cs typeface="Verdana"/>
              </a:rPr>
              <a:t>Entertainment;</a:t>
            </a:r>
          </a:p>
          <a:p>
            <a:pPr lvl="1"/>
            <a:r>
              <a:rPr lang="en-US" sz="1400">
                <a:latin typeface="Verdana"/>
                <a:ea typeface="Verdana"/>
                <a:cs typeface="Verdana"/>
              </a:rPr>
              <a:t>Goods or services for personal use;</a:t>
            </a:r>
          </a:p>
          <a:p>
            <a:pPr lvl="1"/>
            <a:r>
              <a:rPr lang="en-US" sz="1400">
                <a:latin typeface="Verdana"/>
                <a:ea typeface="Verdana"/>
                <a:cs typeface="Verdana"/>
              </a:rPr>
              <a:t>Pre-award costs;</a:t>
            </a:r>
          </a:p>
          <a:p>
            <a:pPr lvl="1"/>
            <a:r>
              <a:rPr lang="en-US" sz="1400">
                <a:latin typeface="Verdana"/>
                <a:ea typeface="Verdana"/>
                <a:cs typeface="Verdana"/>
              </a:rPr>
              <a:t>Food and beverage costs;</a:t>
            </a:r>
          </a:p>
          <a:p>
            <a:pPr lvl="1"/>
            <a:r>
              <a:rPr lang="en-US" sz="1400">
                <a:latin typeface="Verdana"/>
                <a:ea typeface="Verdana"/>
                <a:cs typeface="Verdana"/>
              </a:rPr>
              <a:t>Foreign travel;</a:t>
            </a:r>
          </a:p>
          <a:p>
            <a:pPr lvl="1"/>
            <a:r>
              <a:rPr lang="en-US" sz="1400">
                <a:latin typeface="Verdana"/>
                <a:ea typeface="Verdana"/>
                <a:cs typeface="Verdana"/>
              </a:rPr>
              <a:t>Supplanting existing federal, state, or local funds available to the proposed program;</a:t>
            </a:r>
          </a:p>
          <a:p>
            <a:pPr lvl="1"/>
            <a:r>
              <a:rPr lang="en-US" sz="1400">
                <a:latin typeface="Verdana"/>
                <a:ea typeface="Verdana"/>
                <a:cs typeface="Verdana"/>
              </a:rPr>
              <a:t>Providing cash to participants;</a:t>
            </a:r>
          </a:p>
          <a:p>
            <a:pPr lvl="1"/>
            <a:r>
              <a:rPr lang="en-US" sz="1400">
                <a:latin typeface="Verdana"/>
                <a:ea typeface="Verdana"/>
                <a:cs typeface="Verdana"/>
              </a:rPr>
              <a:t>Religious activities as outlined in 34 C.F.R. § 76.532; and</a:t>
            </a:r>
          </a:p>
          <a:p>
            <a:pPr lvl="1"/>
            <a:r>
              <a:rPr lang="en-US" sz="1400">
                <a:latin typeface="Verdana"/>
                <a:ea typeface="Verdana"/>
                <a:cs typeface="Verdana"/>
              </a:rPr>
              <a:t>Acquisition of real property and construction as stated in 34 C.F.R. § 76.533</a:t>
            </a:r>
          </a:p>
          <a:p>
            <a:pPr marL="0" indent="0">
              <a:buNone/>
            </a:pPr>
            <a:endParaRPr lang="en-US" sz="1400"/>
          </a:p>
          <a:p>
            <a:pPr marL="0" indent="0">
              <a:buNone/>
            </a:pPr>
            <a:r>
              <a:rPr lang="en-US" sz="1400"/>
              <a:t>Federal Regulations in 2 CFR Part 200, OMB Subpart E-Cost Principles, </a:t>
            </a:r>
            <a:r>
              <a:rPr lang="en-US" sz="1400">
                <a:latin typeface="Courier New" panose="02070309020205020404" pitchFamily="49" charset="0"/>
                <a:cs typeface="Courier New" panose="02070309020205020404" pitchFamily="49" charset="0"/>
              </a:rPr>
              <a:t>§ </a:t>
            </a:r>
            <a:r>
              <a:rPr lang="en-US" sz="1400"/>
              <a:t>200.420 to 200.475</a:t>
            </a:r>
          </a:p>
          <a:p>
            <a:pPr marL="0" indent="0" algn="ctr">
              <a:buNone/>
            </a:pPr>
            <a:r>
              <a:rPr lang="en-US" sz="1400">
                <a:latin typeface="Verdana"/>
                <a:ea typeface="Verdana"/>
                <a:cs typeface="Verdana"/>
              </a:rPr>
              <a:t>If you aren’t sure, please send a request to </a:t>
            </a:r>
            <a:r>
              <a:rPr lang="en-US" sz="1400">
                <a:solidFill>
                  <a:srgbClr val="0066FF"/>
                </a:solidFill>
                <a:latin typeface="Verdana"/>
                <a:ea typeface="Verdana"/>
                <a:cs typeface="Verdana"/>
                <a:hlinkClick r:id="rId3">
                  <a:extLst>
                    <a:ext uri="{A12FA001-AC4F-418D-AE19-62706E023703}">
                      <ahyp:hlinkClr xmlns:ahyp="http://schemas.microsoft.com/office/drawing/2018/hyperlinkcolor" xmlns="" val="tx"/>
                    </a:ext>
                  </a:extLst>
                </a:hlinkClick>
              </a:rPr>
              <a:t>aelcontracts@twc.state.tx.us</a:t>
            </a:r>
            <a:endParaRPr lang="en-US" sz="1400">
              <a:solidFill>
                <a:srgbClr val="0066FF"/>
              </a:solidFill>
              <a:latin typeface="Verdana"/>
              <a:ea typeface="Verdana"/>
              <a:cs typeface="Verdana"/>
            </a:endParaRPr>
          </a:p>
        </p:txBody>
      </p:sp>
    </p:spTree>
    <p:extLst>
      <p:ext uri="{BB962C8B-B14F-4D97-AF65-F5344CB8AC3E}">
        <p14:creationId xmlns:p14="http://schemas.microsoft.com/office/powerpoint/2010/main" val="3703008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F394-ED8C-46D6-B2A7-8F188F6849AB}"/>
              </a:ext>
            </a:extLst>
          </p:cNvPr>
          <p:cNvSpPr>
            <a:spLocks noGrp="1"/>
          </p:cNvSpPr>
          <p:nvPr>
            <p:ph type="title"/>
          </p:nvPr>
        </p:nvSpPr>
        <p:spPr/>
        <p:txBody>
          <a:bodyPr>
            <a:normAutofit/>
          </a:bodyPr>
          <a:lstStyle/>
          <a:p>
            <a:r>
              <a:rPr lang="en-US" sz="4800">
                <a:latin typeface="Verdana"/>
                <a:ea typeface="Verdana"/>
                <a:cs typeface="Verdana"/>
              </a:rPr>
              <a:t>IET ELC/EL Civics Specifics</a:t>
            </a:r>
          </a:p>
        </p:txBody>
      </p:sp>
      <p:sp>
        <p:nvSpPr>
          <p:cNvPr id="3" name="Content Placeholder 2">
            <a:extLst>
              <a:ext uri="{FF2B5EF4-FFF2-40B4-BE49-F238E27FC236}">
                <a16:creationId xmlns:a16="http://schemas.microsoft.com/office/drawing/2014/main" id="{9D817404-A717-4640-A31A-F0EE32E0DDAE}"/>
              </a:ext>
            </a:extLst>
          </p:cNvPr>
          <p:cNvSpPr>
            <a:spLocks noGrp="1"/>
          </p:cNvSpPr>
          <p:nvPr>
            <p:ph idx="1"/>
          </p:nvPr>
        </p:nvSpPr>
        <p:spPr>
          <a:xfrm>
            <a:off x="680321" y="2336872"/>
            <a:ext cx="9613861" cy="4119684"/>
          </a:xfrm>
        </p:spPr>
        <p:txBody>
          <a:bodyPr vert="horz" lIns="91440" tIns="45720" rIns="91440" bIns="45720" rtlCol="0" anchor="t">
            <a:normAutofit fontScale="70000" lnSpcReduction="20000"/>
          </a:bodyPr>
          <a:lstStyle/>
          <a:p>
            <a:pPr marL="0" indent="0">
              <a:buNone/>
            </a:pPr>
            <a:r>
              <a:rPr lang="en-US" sz="6400">
                <a:solidFill>
                  <a:srgbClr val="0066FF"/>
                </a:solidFill>
                <a:latin typeface="Verdana"/>
                <a:ea typeface="Verdana"/>
                <a:cs typeface="Verdana"/>
                <a:hlinkClick r:id="rId3">
                  <a:extLst>
                    <a:ext uri="{A12FA001-AC4F-418D-AE19-62706E023703}">
                      <ahyp:hlinkClr xmlns:ahyp="http://schemas.microsoft.com/office/drawing/2018/hyperlinkcolor" xmlns="" val="tx"/>
                    </a:ext>
                  </a:extLst>
                </a:hlinkClick>
              </a:rPr>
              <a:t>AEL Letter 04-16 Chg.1</a:t>
            </a:r>
            <a:r>
              <a:rPr lang="en-US" sz="6400">
                <a:latin typeface="Verdana"/>
                <a:ea typeface="Verdana"/>
                <a:cs typeface="Verdana"/>
              </a:rPr>
              <a:t> says: </a:t>
            </a:r>
            <a:endParaRPr lang="en-US" sz="6400"/>
          </a:p>
          <a:p>
            <a:pPr marL="0" indent="0">
              <a:buNone/>
            </a:pPr>
            <a:r>
              <a:rPr lang="en-US" sz="2400" b="1" i="1">
                <a:latin typeface="Verdana"/>
                <a:ea typeface="Verdana"/>
                <a:cs typeface="Verdana"/>
              </a:rPr>
              <a:t>EL Civics</a:t>
            </a:r>
            <a:r>
              <a:rPr lang="en-US" sz="2400" b="1">
                <a:latin typeface="Verdana"/>
                <a:ea typeface="Verdana"/>
                <a:cs typeface="Verdana"/>
              </a:rPr>
              <a:t> </a:t>
            </a:r>
            <a:r>
              <a:rPr lang="en-US" sz="2400">
                <a:latin typeface="Verdana"/>
                <a:ea typeface="Verdana"/>
                <a:cs typeface="Verdana"/>
              </a:rPr>
              <a:t>services must include instruction in literacy, English as a Second Language (ESL), and the rights and responsibilities of citizenship and civics participation and </a:t>
            </a:r>
            <a:r>
              <a:rPr lang="en-US" sz="2400" b="1" u="sng">
                <a:latin typeface="Verdana"/>
                <a:ea typeface="Verdana"/>
                <a:cs typeface="Verdana"/>
              </a:rPr>
              <a:t>may</a:t>
            </a:r>
            <a:r>
              <a:rPr lang="en-US" sz="2400">
                <a:latin typeface="Verdana"/>
                <a:ea typeface="Verdana"/>
                <a:cs typeface="Verdana"/>
              </a:rPr>
              <a:t> include Workforce Training. </a:t>
            </a:r>
            <a:endParaRPr lang="en-US" sz="2400"/>
          </a:p>
          <a:p>
            <a:pPr marL="0" indent="0">
              <a:buNone/>
            </a:pPr>
            <a:endParaRPr lang="en-US" sz="2400" b="1" i="1"/>
          </a:p>
          <a:p>
            <a:pPr marL="0" indent="0">
              <a:buNone/>
            </a:pPr>
            <a:r>
              <a:rPr lang="en-US" sz="2400" b="1" i="1">
                <a:latin typeface="Verdana"/>
                <a:ea typeface="Verdana"/>
                <a:cs typeface="Verdana"/>
              </a:rPr>
              <a:t>Integrated EL Civics</a:t>
            </a:r>
            <a:r>
              <a:rPr lang="en-US" sz="2400" i="1">
                <a:latin typeface="Verdana"/>
                <a:ea typeface="Verdana"/>
                <a:cs typeface="Verdana"/>
              </a:rPr>
              <a:t> </a:t>
            </a:r>
            <a:r>
              <a:rPr lang="en-US" sz="2400">
                <a:latin typeface="Verdana"/>
                <a:ea typeface="Verdana"/>
                <a:cs typeface="Verdana"/>
              </a:rPr>
              <a:t>funds require that the program service approach include </a:t>
            </a:r>
            <a:r>
              <a:rPr lang="en-US" sz="2400" b="1" u="sng">
                <a:latin typeface="Verdana"/>
                <a:ea typeface="Verdana"/>
                <a:cs typeface="Verdana"/>
              </a:rPr>
              <a:t>EL Civics services in combination with IET </a:t>
            </a:r>
            <a:r>
              <a:rPr lang="en-US" sz="2400">
                <a:latin typeface="Verdana"/>
                <a:ea typeface="Verdana"/>
                <a:cs typeface="Verdana"/>
              </a:rPr>
              <a:t>for participants for whom IET services are appropriate. </a:t>
            </a:r>
          </a:p>
          <a:p>
            <a:pPr marL="0" indent="0">
              <a:buNone/>
            </a:pPr>
            <a:r>
              <a:rPr lang="en-US" sz="2400">
                <a:latin typeface="Verdana"/>
                <a:ea typeface="Verdana"/>
                <a:cs typeface="Verdana"/>
              </a:rPr>
              <a:t>Also see AEL Letter 03-17 for more information on IETs.</a:t>
            </a:r>
            <a:endParaRPr lang="en-US" sz="2400"/>
          </a:p>
        </p:txBody>
      </p:sp>
    </p:spTree>
    <p:extLst>
      <p:ext uri="{BB962C8B-B14F-4D97-AF65-F5344CB8AC3E}">
        <p14:creationId xmlns:p14="http://schemas.microsoft.com/office/powerpoint/2010/main" val="3005074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013678-79C9-4418-B220-8452F650DAB2}"/>
              </a:ext>
            </a:extLst>
          </p:cNvPr>
          <p:cNvSpPr>
            <a:spLocks noGrp="1"/>
          </p:cNvSpPr>
          <p:nvPr>
            <p:ph type="title"/>
          </p:nvPr>
        </p:nvSpPr>
        <p:spPr/>
        <p:txBody>
          <a:bodyPr>
            <a:normAutofit/>
          </a:bodyPr>
          <a:lstStyle/>
          <a:p>
            <a:pPr algn="ctr"/>
            <a:r>
              <a:rPr lang="en-US" dirty="0">
                <a:latin typeface="Verdana"/>
                <a:ea typeface="Verdana"/>
                <a:cs typeface="Verdana"/>
              </a:rPr>
              <a:t>Next Call is April 16th @ 1:00</a:t>
            </a:r>
            <a:endParaRPr lang="en-US" dirty="0"/>
          </a:p>
        </p:txBody>
      </p:sp>
      <p:graphicFrame>
        <p:nvGraphicFramePr>
          <p:cNvPr id="7" name="Content Placeholder 3" descr="Contact information for TWC grant managers and the Cash Draw Monthly Expenditure Report hotline with email addresses and office phone numbers.">
            <a:extLst>
              <a:ext uri="{FF2B5EF4-FFF2-40B4-BE49-F238E27FC236}">
                <a16:creationId xmlns:a16="http://schemas.microsoft.com/office/drawing/2014/main" id="{86664A1F-03AF-43FC-AEB3-296337B0DA06}"/>
              </a:ext>
            </a:extLst>
          </p:cNvPr>
          <p:cNvGraphicFramePr>
            <a:graphicFrameLocks/>
          </p:cNvGraphicFramePr>
          <p:nvPr>
            <p:extLst>
              <p:ext uri="{D42A27DB-BD31-4B8C-83A1-F6EECF244321}">
                <p14:modId xmlns:p14="http://schemas.microsoft.com/office/powerpoint/2010/main" val="2438880370"/>
              </p:ext>
            </p:extLst>
          </p:nvPr>
        </p:nvGraphicFramePr>
        <p:xfrm>
          <a:off x="633270" y="4216661"/>
          <a:ext cx="10649413" cy="2515341"/>
        </p:xfrm>
        <a:graphic>
          <a:graphicData uri="http://schemas.openxmlformats.org/drawingml/2006/table">
            <a:tbl>
              <a:tblPr firstRow="1" bandRow="1">
                <a:tableStyleId>{5C22544A-7EE6-4342-B048-85BDC9FD1C3A}</a:tableStyleId>
              </a:tblPr>
              <a:tblGrid>
                <a:gridCol w="2056080">
                  <a:extLst>
                    <a:ext uri="{9D8B030D-6E8A-4147-A177-3AD203B41FA5}">
                      <a16:colId xmlns:a16="http://schemas.microsoft.com/office/drawing/2014/main" val="3653247084"/>
                    </a:ext>
                  </a:extLst>
                </a:gridCol>
                <a:gridCol w="2196074">
                  <a:extLst>
                    <a:ext uri="{9D8B030D-6E8A-4147-A177-3AD203B41FA5}">
                      <a16:colId xmlns:a16="http://schemas.microsoft.com/office/drawing/2014/main" val="557144840"/>
                    </a:ext>
                  </a:extLst>
                </a:gridCol>
                <a:gridCol w="4517932">
                  <a:extLst>
                    <a:ext uri="{9D8B030D-6E8A-4147-A177-3AD203B41FA5}">
                      <a16:colId xmlns:a16="http://schemas.microsoft.com/office/drawing/2014/main" val="793591025"/>
                    </a:ext>
                  </a:extLst>
                </a:gridCol>
                <a:gridCol w="1879327">
                  <a:extLst>
                    <a:ext uri="{9D8B030D-6E8A-4147-A177-3AD203B41FA5}">
                      <a16:colId xmlns:a16="http://schemas.microsoft.com/office/drawing/2014/main" val="4100464615"/>
                    </a:ext>
                  </a:extLst>
                </a:gridCol>
              </a:tblGrid>
              <a:tr h="609006">
                <a:tc>
                  <a:txBody>
                    <a:bodyPr/>
                    <a:lstStyle/>
                    <a:p>
                      <a:r>
                        <a:rPr lang="en-US"/>
                        <a:t>Name</a:t>
                      </a:r>
                    </a:p>
                  </a:txBody>
                  <a:tcPr/>
                </a:tc>
                <a:tc>
                  <a:txBody>
                    <a:bodyPr/>
                    <a:lstStyle/>
                    <a:p>
                      <a:r>
                        <a:rPr lang="en-US"/>
                        <a:t>Title</a:t>
                      </a:r>
                    </a:p>
                  </a:txBody>
                  <a:tcPr/>
                </a:tc>
                <a:tc>
                  <a:txBody>
                    <a:bodyPr/>
                    <a:lstStyle/>
                    <a:p>
                      <a:r>
                        <a:rPr lang="en-US" dirty="0"/>
                        <a:t>Email Address</a:t>
                      </a:r>
                    </a:p>
                  </a:txBody>
                  <a:tcPr/>
                </a:tc>
                <a:tc>
                  <a:txBody>
                    <a:bodyPr/>
                    <a:lstStyle/>
                    <a:p>
                      <a:r>
                        <a:rPr lang="en-US"/>
                        <a:t>Office Phone</a:t>
                      </a:r>
                    </a:p>
                  </a:txBody>
                  <a:tcPr/>
                </a:tc>
                <a:extLst>
                  <a:ext uri="{0D108BD9-81ED-4DB2-BD59-A6C34878D82A}">
                    <a16:rowId xmlns:a16="http://schemas.microsoft.com/office/drawing/2014/main" val="1426789762"/>
                  </a:ext>
                </a:extLst>
              </a:tr>
              <a:tr h="645283">
                <a:tc>
                  <a:txBody>
                    <a:bodyPr/>
                    <a:lstStyle/>
                    <a:p>
                      <a:r>
                        <a:rPr lang="en-US">
                          <a:solidFill>
                            <a:schemeClr val="tx1"/>
                          </a:solidFill>
                        </a:rPr>
                        <a:t>Lori Slayton</a:t>
                      </a:r>
                    </a:p>
                  </a:txBody>
                  <a:tcPr/>
                </a:tc>
                <a:tc>
                  <a:txBody>
                    <a:bodyPr/>
                    <a:lstStyle/>
                    <a:p>
                      <a:r>
                        <a:rPr lang="en-US">
                          <a:solidFill>
                            <a:schemeClr val="tx1"/>
                          </a:solidFill>
                        </a:rPr>
                        <a:t>AEL Grant Manager</a:t>
                      </a:r>
                    </a:p>
                  </a:txBody>
                  <a:tcPr/>
                </a:tc>
                <a:tc>
                  <a:txBody>
                    <a:bodyPr/>
                    <a:lstStyle/>
                    <a:p>
                      <a:r>
                        <a:rPr lang="en-US" dirty="0">
                          <a:solidFill>
                            <a:srgbClr val="0066FF"/>
                          </a:solidFill>
                          <a:hlinkClick r:id="rId3">
                            <a:extLst>
                              <a:ext uri="{A12FA001-AC4F-418D-AE19-62706E023703}">
                                <ahyp:hlinkClr xmlns:ahyp="http://schemas.microsoft.com/office/drawing/2018/hyperlinkcolor" xmlns="" val="tx"/>
                              </a:ext>
                            </a:extLst>
                          </a:hlinkClick>
                        </a:rPr>
                        <a:t>lori.slayton@twc.state.tx.us</a:t>
                      </a:r>
                      <a:endParaRPr lang="en-US" dirty="0">
                        <a:solidFill>
                          <a:srgbClr val="0066FF"/>
                        </a:solidFill>
                      </a:endParaRPr>
                    </a:p>
                  </a:txBody>
                  <a:tcPr/>
                </a:tc>
                <a:tc>
                  <a:txBody>
                    <a:bodyPr/>
                    <a:lstStyle/>
                    <a:p>
                      <a:r>
                        <a:rPr lang="en-US">
                          <a:solidFill>
                            <a:schemeClr val="tx1"/>
                          </a:solidFill>
                        </a:rPr>
                        <a:t>512-463-1005</a:t>
                      </a:r>
                    </a:p>
                  </a:txBody>
                  <a:tcPr/>
                </a:tc>
                <a:extLst>
                  <a:ext uri="{0D108BD9-81ED-4DB2-BD59-A6C34878D82A}">
                    <a16:rowId xmlns:a16="http://schemas.microsoft.com/office/drawing/2014/main" val="860468849"/>
                  </a:ext>
                </a:extLst>
              </a:tr>
              <a:tr h="620972">
                <a:tc>
                  <a:txBody>
                    <a:bodyPr/>
                    <a:lstStyle/>
                    <a:p>
                      <a:r>
                        <a:rPr lang="en-US">
                          <a:solidFill>
                            <a:schemeClr val="tx1"/>
                          </a:solidFill>
                        </a:rPr>
                        <a:t>Kara McVey</a:t>
                      </a:r>
                    </a:p>
                  </a:txBody>
                  <a:tcPr/>
                </a:tc>
                <a:tc>
                  <a:txBody>
                    <a:bodyPr/>
                    <a:lstStyle/>
                    <a:p>
                      <a:r>
                        <a:rPr lang="en-US">
                          <a:solidFill>
                            <a:schemeClr val="tx1"/>
                          </a:solidFill>
                        </a:rPr>
                        <a:t>AEL Grant Manager</a:t>
                      </a:r>
                    </a:p>
                  </a:txBody>
                  <a:tcPr/>
                </a:tc>
                <a:tc>
                  <a:txBody>
                    <a:bodyPr/>
                    <a:lstStyle/>
                    <a:p>
                      <a:r>
                        <a:rPr lang="en-US" dirty="0">
                          <a:solidFill>
                            <a:srgbClr val="0066FF"/>
                          </a:solidFill>
                          <a:hlinkClick r:id="rId4">
                            <a:extLst>
                              <a:ext uri="{A12FA001-AC4F-418D-AE19-62706E023703}">
                                <ahyp:hlinkClr xmlns:ahyp="http://schemas.microsoft.com/office/drawing/2018/hyperlinkcolor" xmlns="" val="tx"/>
                              </a:ext>
                            </a:extLst>
                          </a:hlinkClick>
                        </a:rPr>
                        <a:t>kara.mcvey@twc.state.tx.us</a:t>
                      </a:r>
                      <a:r>
                        <a:rPr lang="en-US" dirty="0">
                          <a:solidFill>
                            <a:srgbClr val="0066FF"/>
                          </a:solidFill>
                        </a:rPr>
                        <a:t> </a:t>
                      </a:r>
                    </a:p>
                  </a:txBody>
                  <a:tcPr/>
                </a:tc>
                <a:tc>
                  <a:txBody>
                    <a:bodyPr/>
                    <a:lstStyle/>
                    <a:p>
                      <a:r>
                        <a:rPr lang="en-US">
                          <a:solidFill>
                            <a:schemeClr val="tx1"/>
                          </a:solidFill>
                        </a:rPr>
                        <a:t>512-463-2343</a:t>
                      </a:r>
                    </a:p>
                  </a:txBody>
                  <a:tcPr/>
                </a:tc>
                <a:extLst>
                  <a:ext uri="{0D108BD9-81ED-4DB2-BD59-A6C34878D82A}">
                    <a16:rowId xmlns:a16="http://schemas.microsoft.com/office/drawing/2014/main" val="3721831414"/>
                  </a:ext>
                </a:extLst>
              </a:tr>
              <a:tr h="620972">
                <a:tc>
                  <a:txBody>
                    <a:bodyPr/>
                    <a:lstStyle/>
                    <a:p>
                      <a:r>
                        <a:rPr lang="en-US">
                          <a:solidFill>
                            <a:schemeClr val="tx1"/>
                          </a:solidFill>
                        </a:rPr>
                        <a:t>Cash Draw Technical Assist.</a:t>
                      </a:r>
                    </a:p>
                  </a:txBody>
                  <a:tcPr/>
                </a:tc>
                <a:tc>
                  <a:txBody>
                    <a:bodyPr/>
                    <a:lstStyle/>
                    <a:p>
                      <a:r>
                        <a:rPr lang="en-US">
                          <a:solidFill>
                            <a:schemeClr val="tx1"/>
                          </a:solidFill>
                        </a:rPr>
                        <a:t>CDER TA</a:t>
                      </a:r>
                    </a:p>
                  </a:txBody>
                  <a:tcPr/>
                </a:tc>
                <a:tc>
                  <a:txBody>
                    <a:bodyPr/>
                    <a:lstStyle/>
                    <a:p>
                      <a:r>
                        <a:rPr lang="en-US" dirty="0">
                          <a:solidFill>
                            <a:srgbClr val="0066FF"/>
                          </a:solidFill>
                          <a:hlinkClick r:id="rId5">
                            <a:extLst>
                              <a:ext uri="{A12FA001-AC4F-418D-AE19-62706E023703}">
                                <ahyp:hlinkClr xmlns:ahyp="http://schemas.microsoft.com/office/drawing/2018/hyperlinkcolor" xmlns="" val="tx"/>
                              </a:ext>
                            </a:extLst>
                          </a:hlinkClick>
                        </a:rPr>
                        <a:t>Payables.cder@twc.state.tx.us</a:t>
                      </a:r>
                      <a:endParaRPr lang="en-US" dirty="0">
                        <a:solidFill>
                          <a:srgbClr val="0066FF"/>
                        </a:solidFill>
                      </a:endParaRPr>
                    </a:p>
                  </a:txBody>
                  <a:tcPr/>
                </a:tc>
                <a:tc>
                  <a:txBody>
                    <a:bodyPr/>
                    <a:lstStyle/>
                    <a:p>
                      <a:r>
                        <a:rPr lang="en-US" dirty="0">
                          <a:solidFill>
                            <a:schemeClr val="tx1"/>
                          </a:solidFill>
                        </a:rPr>
                        <a:t>n/a</a:t>
                      </a:r>
                    </a:p>
                  </a:txBody>
                  <a:tcPr/>
                </a:tc>
                <a:extLst>
                  <a:ext uri="{0D108BD9-81ED-4DB2-BD59-A6C34878D82A}">
                    <a16:rowId xmlns:a16="http://schemas.microsoft.com/office/drawing/2014/main" val="3815493776"/>
                  </a:ext>
                </a:extLst>
              </a:tr>
            </a:tbl>
          </a:graphicData>
        </a:graphic>
      </p:graphicFrame>
    </p:spTree>
    <p:extLst>
      <p:ext uri="{BB962C8B-B14F-4D97-AF65-F5344CB8AC3E}">
        <p14:creationId xmlns:p14="http://schemas.microsoft.com/office/powerpoint/2010/main" val="3578192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8E2AB-25ED-4671-8677-537D7CFFF267}"/>
              </a:ext>
            </a:extLst>
          </p:cNvPr>
          <p:cNvSpPr>
            <a:spLocks noGrp="1"/>
          </p:cNvSpPr>
          <p:nvPr>
            <p:ph type="title"/>
          </p:nvPr>
        </p:nvSpPr>
        <p:spPr/>
        <p:txBody>
          <a:bodyPr>
            <a:normAutofit fontScale="90000"/>
          </a:bodyPr>
          <a:lstStyle/>
          <a:p>
            <a:r>
              <a:rPr lang="en-US">
                <a:latin typeface="Verdana"/>
                <a:ea typeface="Verdana"/>
                <a:cs typeface="Verdana"/>
              </a:rPr>
              <a:t>Contracts and Fiscal Quarterly </a:t>
            </a:r>
            <a:endParaRPr lang="en-US"/>
          </a:p>
        </p:txBody>
      </p:sp>
      <p:sp>
        <p:nvSpPr>
          <p:cNvPr id="3" name="Text Placeholder 2">
            <a:extLst>
              <a:ext uri="{FF2B5EF4-FFF2-40B4-BE49-F238E27FC236}">
                <a16:creationId xmlns:a16="http://schemas.microsoft.com/office/drawing/2014/main" id="{32CE8CA7-3211-4E82-BB33-F6AC0BD1CDC5}"/>
              </a:ext>
            </a:extLst>
          </p:cNvPr>
          <p:cNvSpPr>
            <a:spLocks noGrp="1"/>
          </p:cNvSpPr>
          <p:nvPr>
            <p:ph idx="1"/>
          </p:nvPr>
        </p:nvSpPr>
        <p:spPr/>
        <p:txBody>
          <a:bodyPr vert="horz" lIns="91440" tIns="45720" rIns="91440" bIns="45720" rtlCol="0" anchor="t">
            <a:normAutofit/>
          </a:bodyPr>
          <a:lstStyle/>
          <a:p>
            <a:pPr marL="0" indent="0">
              <a:buNone/>
            </a:pPr>
            <a:r>
              <a:rPr lang="en-US">
                <a:latin typeface="Verdana"/>
                <a:ea typeface="Verdana"/>
                <a:cs typeface="Verdana"/>
              </a:rPr>
              <a:t>Thanks so much for attending and we look forward to your questions!</a:t>
            </a:r>
          </a:p>
          <a:p>
            <a:pPr marL="0" indent="0">
              <a:buNone/>
            </a:pPr>
            <a:r>
              <a:rPr lang="en-US">
                <a:latin typeface="Verdana"/>
                <a:ea typeface="Verdana"/>
                <a:cs typeface="Verdana"/>
              </a:rPr>
              <a:t>Kara &amp; Lori</a:t>
            </a:r>
            <a:endParaRPr lang="en-US"/>
          </a:p>
        </p:txBody>
      </p:sp>
    </p:spTree>
    <p:extLst>
      <p:ext uri="{BB962C8B-B14F-4D97-AF65-F5344CB8AC3E}">
        <p14:creationId xmlns:p14="http://schemas.microsoft.com/office/powerpoint/2010/main" val="424011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9BDD-27D0-4EA6-B192-F9864EEF4940}"/>
              </a:ext>
            </a:extLst>
          </p:cNvPr>
          <p:cNvSpPr>
            <a:spLocks noGrp="1"/>
          </p:cNvSpPr>
          <p:nvPr>
            <p:ph type="title"/>
          </p:nvPr>
        </p:nvSpPr>
        <p:spPr/>
        <p:txBody>
          <a:bodyPr/>
          <a:lstStyle/>
          <a:p>
            <a:r>
              <a:rPr lang="en-US"/>
              <a:t>Number of Participants</a:t>
            </a:r>
          </a:p>
        </p:txBody>
      </p:sp>
      <p:sp>
        <p:nvSpPr>
          <p:cNvPr id="4" name="Text Placeholder 3">
            <a:extLst>
              <a:ext uri="{FF2B5EF4-FFF2-40B4-BE49-F238E27FC236}">
                <a16:creationId xmlns:a16="http://schemas.microsoft.com/office/drawing/2014/main" id="{957A9777-5E2B-415F-B832-DDCC65736119}"/>
              </a:ext>
            </a:extLst>
          </p:cNvPr>
          <p:cNvSpPr>
            <a:spLocks noGrp="1"/>
          </p:cNvSpPr>
          <p:nvPr>
            <p:ph type="body" sz="half" idx="2"/>
          </p:nvPr>
        </p:nvSpPr>
        <p:spPr/>
        <p:txBody>
          <a:bodyPr>
            <a:normAutofit fontScale="70000" lnSpcReduction="20000"/>
          </a:bodyPr>
          <a:lstStyle/>
          <a:p>
            <a:r>
              <a:rPr lang="en-US"/>
              <a:t>We sent the Fiscal Survey email to 134 recipients.</a:t>
            </a:r>
          </a:p>
          <a:p>
            <a:r>
              <a:rPr lang="en-US">
                <a:latin typeface="Verdana"/>
                <a:ea typeface="Verdana"/>
                <a:cs typeface="Verdana"/>
              </a:rPr>
              <a:t>Out of those 134 participants; </a:t>
            </a:r>
            <a:r>
              <a:rPr lang="en-US" b="1">
                <a:latin typeface="Verdana"/>
                <a:ea typeface="Verdana"/>
                <a:cs typeface="Verdana"/>
              </a:rPr>
              <a:t>46</a:t>
            </a:r>
            <a:r>
              <a:rPr lang="en-US">
                <a:latin typeface="Verdana"/>
                <a:ea typeface="Verdana"/>
                <a:cs typeface="Verdana"/>
              </a:rPr>
              <a:t> answered the survey. </a:t>
            </a:r>
            <a:endParaRPr lang="en-US"/>
          </a:p>
        </p:txBody>
      </p:sp>
      <p:graphicFrame>
        <p:nvGraphicFramePr>
          <p:cNvPr id="8" name="Content Placeholder 7" descr="Pie chart showing AEL directors at 71%; Fiscal Agents at 29% participation in the survey.">
            <a:extLst>
              <a:ext uri="{FF2B5EF4-FFF2-40B4-BE49-F238E27FC236}">
                <a16:creationId xmlns:a16="http://schemas.microsoft.com/office/drawing/2014/main" id="{BF0B534C-7BEF-41F4-9FDC-4B2BB013B7F5}"/>
              </a:ext>
            </a:extLst>
          </p:cNvPr>
          <p:cNvGraphicFramePr>
            <a:graphicFrameLocks noGrp="1"/>
          </p:cNvGraphicFramePr>
          <p:nvPr>
            <p:ph idx="1"/>
            <p:extLst>
              <p:ext uri="{D42A27DB-BD31-4B8C-83A1-F6EECF244321}">
                <p14:modId xmlns:p14="http://schemas.microsoft.com/office/powerpoint/2010/main" val="2164375748"/>
              </p:ext>
            </p:extLst>
          </p:nvPr>
        </p:nvGraphicFramePr>
        <p:xfrm>
          <a:off x="4686300" y="2336800"/>
          <a:ext cx="5608638" cy="3598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276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019F312-9272-4E11-ABC7-3FEB54C23ACF}"/>
              </a:ext>
            </a:extLst>
          </p:cNvPr>
          <p:cNvSpPr>
            <a:spLocks noGrp="1"/>
          </p:cNvSpPr>
          <p:nvPr>
            <p:ph type="title"/>
          </p:nvPr>
        </p:nvSpPr>
        <p:spPr/>
        <p:txBody>
          <a:bodyPr>
            <a:normAutofit/>
          </a:bodyPr>
          <a:lstStyle/>
          <a:p>
            <a:r>
              <a:rPr lang="en-US"/>
              <a:t>I’m not sure whom to ask… </a:t>
            </a:r>
          </a:p>
        </p:txBody>
      </p:sp>
      <p:sp>
        <p:nvSpPr>
          <p:cNvPr id="3" name="Text Placeholder 2">
            <a:extLst>
              <a:ext uri="{FF2B5EF4-FFF2-40B4-BE49-F238E27FC236}">
                <a16:creationId xmlns:a16="http://schemas.microsoft.com/office/drawing/2014/main" id="{228603DA-79BB-474C-B0AD-B9E377D8EA59}"/>
              </a:ext>
            </a:extLst>
          </p:cNvPr>
          <p:cNvSpPr>
            <a:spLocks noGrp="1"/>
          </p:cNvSpPr>
          <p:nvPr>
            <p:ph type="body" idx="1"/>
          </p:nvPr>
        </p:nvSpPr>
        <p:spPr>
          <a:xfrm>
            <a:off x="411127" y="1984616"/>
            <a:ext cx="3703320" cy="736282"/>
          </a:xfrm>
        </p:spPr>
        <p:txBody>
          <a:bodyPr/>
          <a:lstStyle/>
          <a:p>
            <a:pPr algn="ctr"/>
            <a:r>
              <a:rPr lang="en-US" sz="2400" b="1">
                <a:solidFill>
                  <a:schemeClr val="tx1"/>
                </a:solidFill>
              </a:rPr>
              <a:t>Grant Manager</a:t>
            </a:r>
          </a:p>
        </p:txBody>
      </p:sp>
      <p:sp>
        <p:nvSpPr>
          <p:cNvPr id="4" name="Content Placeholder 3">
            <a:extLst>
              <a:ext uri="{FF2B5EF4-FFF2-40B4-BE49-F238E27FC236}">
                <a16:creationId xmlns:a16="http://schemas.microsoft.com/office/drawing/2014/main" id="{BC9D7354-953E-47F8-AA7D-A11355CDA72C}"/>
              </a:ext>
            </a:extLst>
          </p:cNvPr>
          <p:cNvSpPr>
            <a:spLocks noGrp="1"/>
          </p:cNvSpPr>
          <p:nvPr>
            <p:ph sz="half" idx="2"/>
          </p:nvPr>
        </p:nvSpPr>
        <p:spPr>
          <a:xfrm>
            <a:off x="411127" y="2720898"/>
            <a:ext cx="3703320" cy="3847170"/>
          </a:xfrm>
          <a:solidFill>
            <a:srgbClr val="27F9F9"/>
          </a:solidFill>
        </p:spPr>
        <p:txBody>
          <a:bodyPr>
            <a:normAutofit fontScale="25000" lnSpcReduction="20000"/>
          </a:bodyPr>
          <a:lstStyle/>
          <a:p>
            <a:pPr>
              <a:buFont typeface="Wingdings" panose="05000000000000000000" pitchFamily="2" charset="2"/>
              <a:buChar char="§"/>
            </a:pPr>
            <a:r>
              <a:rPr lang="en-US" sz="6400"/>
              <a:t>Grant questions</a:t>
            </a:r>
          </a:p>
          <a:p>
            <a:pPr>
              <a:buFont typeface="Wingdings" panose="05000000000000000000" pitchFamily="2" charset="2"/>
              <a:buChar char="§"/>
            </a:pPr>
            <a:r>
              <a:rPr lang="en-US" sz="6400"/>
              <a:t>Grant processes</a:t>
            </a:r>
          </a:p>
          <a:p>
            <a:pPr>
              <a:buFont typeface="Wingdings" panose="05000000000000000000" pitchFamily="2" charset="2"/>
              <a:buChar char="§"/>
            </a:pPr>
            <a:r>
              <a:rPr lang="en-US" sz="6400"/>
              <a:t>All Amendments</a:t>
            </a:r>
          </a:p>
          <a:p>
            <a:pPr>
              <a:buFont typeface="Wingdings" panose="05000000000000000000" pitchFamily="2" charset="2"/>
              <a:buChar char="§"/>
            </a:pPr>
            <a:r>
              <a:rPr lang="en-US" sz="6400"/>
              <a:t>Adjustments to B-1 and </a:t>
            </a:r>
            <a:r>
              <a:rPr lang="en-US" sz="6400" err="1"/>
              <a:t>CDER</a:t>
            </a:r>
            <a:r>
              <a:rPr lang="en-US" sz="6400"/>
              <a:t> budget</a:t>
            </a:r>
          </a:p>
          <a:p>
            <a:pPr>
              <a:buFont typeface="Wingdings" panose="05000000000000000000" pitchFamily="2" charset="2"/>
              <a:buChar char="§"/>
            </a:pPr>
            <a:r>
              <a:rPr lang="en-US" sz="6400"/>
              <a:t>Grant changes: </a:t>
            </a:r>
            <a:r>
              <a:rPr lang="en-US" sz="6400" err="1"/>
              <a:t>POC</a:t>
            </a:r>
            <a:r>
              <a:rPr lang="en-US" sz="6400"/>
              <a:t>, signature authority, subrecipient or consortium, etc.</a:t>
            </a:r>
          </a:p>
          <a:p>
            <a:pPr>
              <a:buFont typeface="Wingdings" panose="05000000000000000000" pitchFamily="2" charset="2"/>
              <a:buChar char="§"/>
            </a:pPr>
            <a:r>
              <a:rPr lang="en-US" sz="6400"/>
              <a:t>Expenditures/ Projections</a:t>
            </a:r>
          </a:p>
          <a:p>
            <a:pPr>
              <a:buFont typeface="Wingdings" panose="05000000000000000000" pitchFamily="2" charset="2"/>
              <a:buChar char="§"/>
            </a:pPr>
            <a:r>
              <a:rPr lang="en-US" sz="6400"/>
              <a:t>Allowable Expenses</a:t>
            </a:r>
          </a:p>
          <a:p>
            <a:endParaRPr lang="en-US"/>
          </a:p>
        </p:txBody>
      </p:sp>
      <p:sp>
        <p:nvSpPr>
          <p:cNvPr id="5" name="Text Placeholder 4">
            <a:extLst>
              <a:ext uri="{FF2B5EF4-FFF2-40B4-BE49-F238E27FC236}">
                <a16:creationId xmlns:a16="http://schemas.microsoft.com/office/drawing/2014/main" id="{752B1957-E070-40DE-8ECD-E86101362A1A}"/>
              </a:ext>
            </a:extLst>
          </p:cNvPr>
          <p:cNvSpPr>
            <a:spLocks noGrp="1"/>
          </p:cNvSpPr>
          <p:nvPr>
            <p:ph type="body" sz="quarter" idx="3"/>
          </p:nvPr>
        </p:nvSpPr>
        <p:spPr>
          <a:xfrm>
            <a:off x="6776782" y="1984616"/>
            <a:ext cx="3703320" cy="736282"/>
          </a:xfrm>
        </p:spPr>
        <p:txBody>
          <a:bodyPr>
            <a:normAutofit/>
          </a:bodyPr>
          <a:lstStyle/>
          <a:p>
            <a:pPr marL="0" indent="0" algn="ctr">
              <a:buNone/>
            </a:pPr>
            <a:r>
              <a:rPr lang="en-US" sz="2400" b="1">
                <a:solidFill>
                  <a:schemeClr val="tx1"/>
                </a:solidFill>
              </a:rPr>
              <a:t>Program Specialist</a:t>
            </a:r>
          </a:p>
        </p:txBody>
      </p:sp>
      <p:sp>
        <p:nvSpPr>
          <p:cNvPr id="6" name="Content Placeholder 5">
            <a:extLst>
              <a:ext uri="{FF2B5EF4-FFF2-40B4-BE49-F238E27FC236}">
                <a16:creationId xmlns:a16="http://schemas.microsoft.com/office/drawing/2014/main" id="{3B26014A-B1C1-4A58-8805-27732F925E5C}"/>
              </a:ext>
            </a:extLst>
          </p:cNvPr>
          <p:cNvSpPr>
            <a:spLocks noGrp="1"/>
          </p:cNvSpPr>
          <p:nvPr>
            <p:ph sz="quarter" idx="4"/>
          </p:nvPr>
        </p:nvSpPr>
        <p:spPr>
          <a:xfrm>
            <a:off x="6776782" y="2720898"/>
            <a:ext cx="3713152" cy="3847170"/>
          </a:xfrm>
          <a:solidFill>
            <a:srgbClr val="C7F030"/>
          </a:solidFill>
        </p:spPr>
        <p:txBody>
          <a:bodyPr vert="horz" lIns="91440" tIns="45720" rIns="91440" bIns="45720" rtlCol="0" anchor="t">
            <a:normAutofit fontScale="32500" lnSpcReduction="20000"/>
          </a:bodyPr>
          <a:lstStyle/>
          <a:p>
            <a:pPr>
              <a:buFont typeface="Wingdings" panose="05000000000000000000" pitchFamily="2" charset="2"/>
              <a:buChar char="§"/>
            </a:pPr>
            <a:r>
              <a:rPr lang="en-US" sz="6400"/>
              <a:t>Program questions</a:t>
            </a:r>
          </a:p>
          <a:p>
            <a:pPr>
              <a:buFont typeface="Wingdings" panose="05000000000000000000" pitchFamily="2" charset="2"/>
              <a:buChar char="§"/>
            </a:pPr>
            <a:r>
              <a:rPr lang="en-US" sz="6400"/>
              <a:t>TEAMS</a:t>
            </a:r>
          </a:p>
          <a:p>
            <a:pPr>
              <a:buFont typeface="Wingdings" panose="05000000000000000000" pitchFamily="2" charset="2"/>
              <a:buChar char="§"/>
            </a:pPr>
            <a:r>
              <a:rPr lang="en-US" sz="6400"/>
              <a:t>Enrollment </a:t>
            </a:r>
          </a:p>
          <a:p>
            <a:pPr>
              <a:buFont typeface="Wingdings" panose="05000000000000000000" pitchFamily="2" charset="2"/>
              <a:buChar char="§"/>
            </a:pPr>
            <a:r>
              <a:rPr lang="en-US" sz="6400">
                <a:latin typeface="Verdana"/>
                <a:ea typeface="Verdana"/>
                <a:cs typeface="Verdana"/>
              </a:rPr>
              <a:t>Student Testing</a:t>
            </a:r>
          </a:p>
          <a:p>
            <a:pPr>
              <a:buFont typeface="Wingdings" panose="05000000000000000000" pitchFamily="2" charset="2"/>
              <a:buChar char="§"/>
            </a:pPr>
            <a:r>
              <a:rPr lang="en-US" sz="6400"/>
              <a:t>Intake and Screening</a:t>
            </a:r>
          </a:p>
          <a:p>
            <a:pPr>
              <a:buFont typeface="Wingdings" panose="05000000000000000000" pitchFamily="2" charset="2"/>
              <a:buChar char="§"/>
            </a:pPr>
            <a:r>
              <a:rPr lang="en-US" sz="6400"/>
              <a:t>Eligibility</a:t>
            </a:r>
          </a:p>
          <a:p>
            <a:pPr>
              <a:buFont typeface="Wingdings" panose="05000000000000000000" pitchFamily="2" charset="2"/>
              <a:buChar char="§"/>
            </a:pPr>
            <a:r>
              <a:rPr lang="en-US" sz="6400">
                <a:latin typeface="Verdana"/>
                <a:ea typeface="Verdana"/>
                <a:cs typeface="Verdana"/>
              </a:rPr>
              <a:t>IET Support</a:t>
            </a:r>
          </a:p>
          <a:p>
            <a:pPr>
              <a:buFont typeface="Wingdings" panose="05000000000000000000" pitchFamily="2" charset="2"/>
              <a:buChar char="§"/>
            </a:pPr>
            <a:r>
              <a:rPr lang="en-US" sz="6400"/>
              <a:t>Allowable activities</a:t>
            </a:r>
          </a:p>
          <a:p>
            <a:endParaRPr lang="en-US"/>
          </a:p>
        </p:txBody>
      </p:sp>
      <p:pic>
        <p:nvPicPr>
          <p:cNvPr id="8" name="Picture 7" descr="Decorative image only. No meaning to the content on the slide.">
            <a:extLst>
              <a:ext uri="{FF2B5EF4-FFF2-40B4-BE49-F238E27FC236}">
                <a16:creationId xmlns:a16="http://schemas.microsoft.com/office/drawing/2014/main" id="{D2CA727B-B0C3-4097-AD38-D39CEEA15523}"/>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067" t="2519" r="3486" b="25922"/>
          <a:stretch/>
        </p:blipFill>
        <p:spPr>
          <a:xfrm>
            <a:off x="4348419" y="3429000"/>
            <a:ext cx="2133599" cy="1447800"/>
          </a:xfrm>
          <a:prstGeom prst="rect">
            <a:avLst/>
          </a:prstGeom>
        </p:spPr>
      </p:pic>
    </p:spTree>
    <p:extLst>
      <p:ext uri="{BB962C8B-B14F-4D97-AF65-F5344CB8AC3E}">
        <p14:creationId xmlns:p14="http://schemas.microsoft.com/office/powerpoint/2010/main" val="347794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93D5-422C-4596-B240-F7AADCCCD187}"/>
              </a:ext>
            </a:extLst>
          </p:cNvPr>
          <p:cNvSpPr>
            <a:spLocks noGrp="1"/>
          </p:cNvSpPr>
          <p:nvPr>
            <p:ph type="title"/>
          </p:nvPr>
        </p:nvSpPr>
        <p:spPr>
          <a:xfrm>
            <a:off x="849908" y="680225"/>
            <a:ext cx="9320003" cy="856787"/>
          </a:xfrm>
        </p:spPr>
        <p:txBody>
          <a:bodyPr>
            <a:noAutofit/>
          </a:bodyPr>
          <a:lstStyle/>
          <a:p>
            <a:pPr algn="ctr"/>
            <a:r>
              <a:rPr lang="en-US" sz="4000"/>
              <a:t>Grant Contact Information</a:t>
            </a:r>
          </a:p>
        </p:txBody>
      </p:sp>
      <p:graphicFrame>
        <p:nvGraphicFramePr>
          <p:cNvPr id="4" name="Content Placeholder 3" descr="Grant Contact Information for several grant managers and contains their email addresses and office phone numbers.">
            <a:extLst>
              <a:ext uri="{FF2B5EF4-FFF2-40B4-BE49-F238E27FC236}">
                <a16:creationId xmlns:a16="http://schemas.microsoft.com/office/drawing/2014/main" id="{5B0EC321-BC6E-4691-B08E-2B8B26E9ACF4}"/>
              </a:ext>
            </a:extLst>
          </p:cNvPr>
          <p:cNvGraphicFramePr>
            <a:graphicFrameLocks noGrp="1"/>
          </p:cNvGraphicFramePr>
          <p:nvPr>
            <p:ph idx="1"/>
            <p:extLst>
              <p:ext uri="{D42A27DB-BD31-4B8C-83A1-F6EECF244321}">
                <p14:modId xmlns:p14="http://schemas.microsoft.com/office/powerpoint/2010/main" val="934036896"/>
              </p:ext>
            </p:extLst>
          </p:nvPr>
        </p:nvGraphicFramePr>
        <p:xfrm>
          <a:off x="849908" y="2199469"/>
          <a:ext cx="10649413" cy="4252701"/>
        </p:xfrm>
        <a:graphic>
          <a:graphicData uri="http://schemas.openxmlformats.org/drawingml/2006/table">
            <a:tbl>
              <a:tblPr firstRow="1" bandRow="1">
                <a:tableStyleId>{5C22544A-7EE6-4342-B048-85BDC9FD1C3A}</a:tableStyleId>
              </a:tblPr>
              <a:tblGrid>
                <a:gridCol w="2056080">
                  <a:extLst>
                    <a:ext uri="{9D8B030D-6E8A-4147-A177-3AD203B41FA5}">
                      <a16:colId xmlns:a16="http://schemas.microsoft.com/office/drawing/2014/main" val="3653247084"/>
                    </a:ext>
                  </a:extLst>
                </a:gridCol>
                <a:gridCol w="2196074">
                  <a:extLst>
                    <a:ext uri="{9D8B030D-6E8A-4147-A177-3AD203B41FA5}">
                      <a16:colId xmlns:a16="http://schemas.microsoft.com/office/drawing/2014/main" val="557144840"/>
                    </a:ext>
                  </a:extLst>
                </a:gridCol>
                <a:gridCol w="4517932">
                  <a:extLst>
                    <a:ext uri="{9D8B030D-6E8A-4147-A177-3AD203B41FA5}">
                      <a16:colId xmlns:a16="http://schemas.microsoft.com/office/drawing/2014/main" val="793591025"/>
                    </a:ext>
                  </a:extLst>
                </a:gridCol>
                <a:gridCol w="1879327">
                  <a:extLst>
                    <a:ext uri="{9D8B030D-6E8A-4147-A177-3AD203B41FA5}">
                      <a16:colId xmlns:a16="http://schemas.microsoft.com/office/drawing/2014/main" val="4100464615"/>
                    </a:ext>
                  </a:extLst>
                </a:gridCol>
              </a:tblGrid>
              <a:tr h="609006">
                <a:tc>
                  <a:txBody>
                    <a:bodyPr/>
                    <a:lstStyle/>
                    <a:p>
                      <a:r>
                        <a:rPr lang="en-US"/>
                        <a:t>Name</a:t>
                      </a:r>
                    </a:p>
                  </a:txBody>
                  <a:tcPr/>
                </a:tc>
                <a:tc>
                  <a:txBody>
                    <a:bodyPr/>
                    <a:lstStyle/>
                    <a:p>
                      <a:r>
                        <a:rPr lang="en-US" dirty="0"/>
                        <a:t>Title</a:t>
                      </a:r>
                    </a:p>
                  </a:txBody>
                  <a:tcPr/>
                </a:tc>
                <a:tc>
                  <a:txBody>
                    <a:bodyPr/>
                    <a:lstStyle/>
                    <a:p>
                      <a:r>
                        <a:rPr lang="en-US"/>
                        <a:t>Email Address</a:t>
                      </a:r>
                    </a:p>
                  </a:txBody>
                  <a:tcPr/>
                </a:tc>
                <a:tc>
                  <a:txBody>
                    <a:bodyPr/>
                    <a:lstStyle/>
                    <a:p>
                      <a:r>
                        <a:rPr lang="en-US"/>
                        <a:t>Office Phone</a:t>
                      </a:r>
                    </a:p>
                  </a:txBody>
                  <a:tcPr/>
                </a:tc>
                <a:extLst>
                  <a:ext uri="{0D108BD9-81ED-4DB2-BD59-A6C34878D82A}">
                    <a16:rowId xmlns:a16="http://schemas.microsoft.com/office/drawing/2014/main" val="1426789762"/>
                  </a:ext>
                </a:extLst>
              </a:tr>
              <a:tr h="645283">
                <a:tc>
                  <a:txBody>
                    <a:bodyPr/>
                    <a:lstStyle/>
                    <a:p>
                      <a:r>
                        <a:rPr lang="en-US">
                          <a:solidFill>
                            <a:schemeClr val="tx1"/>
                          </a:solidFill>
                        </a:rPr>
                        <a:t>Lori Slayton</a:t>
                      </a:r>
                    </a:p>
                  </a:txBody>
                  <a:tcPr/>
                </a:tc>
                <a:tc>
                  <a:txBody>
                    <a:bodyPr/>
                    <a:lstStyle/>
                    <a:p>
                      <a:r>
                        <a:rPr lang="en-US">
                          <a:solidFill>
                            <a:schemeClr val="tx1"/>
                          </a:solidFill>
                        </a:rPr>
                        <a:t>AEL Grant Manager</a:t>
                      </a:r>
                    </a:p>
                  </a:txBody>
                  <a:tcPr/>
                </a:tc>
                <a:tc>
                  <a:txBody>
                    <a:bodyPr/>
                    <a:lstStyle/>
                    <a:p>
                      <a:r>
                        <a:rPr lang="en-US">
                          <a:solidFill>
                            <a:srgbClr val="0066FF"/>
                          </a:solidFill>
                          <a:hlinkClick r:id="rId3">
                            <a:extLst>
                              <a:ext uri="{A12FA001-AC4F-418D-AE19-62706E023703}">
                                <ahyp:hlinkClr xmlns:ahyp="http://schemas.microsoft.com/office/drawing/2018/hyperlinkcolor" xmlns="" val="tx"/>
                              </a:ext>
                            </a:extLst>
                          </a:hlinkClick>
                        </a:rPr>
                        <a:t>lori.slayton@twc.state.tx.us</a:t>
                      </a:r>
                      <a:endParaRPr lang="en-US">
                        <a:solidFill>
                          <a:srgbClr val="0066FF"/>
                        </a:solidFill>
                      </a:endParaRPr>
                    </a:p>
                  </a:txBody>
                  <a:tcPr/>
                </a:tc>
                <a:tc>
                  <a:txBody>
                    <a:bodyPr/>
                    <a:lstStyle/>
                    <a:p>
                      <a:r>
                        <a:rPr lang="en-US">
                          <a:solidFill>
                            <a:schemeClr val="tx1"/>
                          </a:solidFill>
                        </a:rPr>
                        <a:t>512-463-1005</a:t>
                      </a:r>
                    </a:p>
                  </a:txBody>
                  <a:tcPr/>
                </a:tc>
                <a:extLst>
                  <a:ext uri="{0D108BD9-81ED-4DB2-BD59-A6C34878D82A}">
                    <a16:rowId xmlns:a16="http://schemas.microsoft.com/office/drawing/2014/main" val="860468849"/>
                  </a:ext>
                </a:extLst>
              </a:tr>
              <a:tr h="620972">
                <a:tc>
                  <a:txBody>
                    <a:bodyPr/>
                    <a:lstStyle/>
                    <a:p>
                      <a:r>
                        <a:rPr lang="en-US">
                          <a:solidFill>
                            <a:schemeClr val="tx1"/>
                          </a:solidFill>
                        </a:rPr>
                        <a:t>Kara McVey</a:t>
                      </a:r>
                    </a:p>
                  </a:txBody>
                  <a:tcPr/>
                </a:tc>
                <a:tc>
                  <a:txBody>
                    <a:bodyPr/>
                    <a:lstStyle/>
                    <a:p>
                      <a:r>
                        <a:rPr lang="en-US" dirty="0">
                          <a:solidFill>
                            <a:schemeClr val="tx1"/>
                          </a:solidFill>
                        </a:rPr>
                        <a:t>AEL Grant Manager</a:t>
                      </a:r>
                    </a:p>
                  </a:txBody>
                  <a:tcPr/>
                </a:tc>
                <a:tc>
                  <a:txBody>
                    <a:bodyPr/>
                    <a:lstStyle/>
                    <a:p>
                      <a:r>
                        <a:rPr lang="en-US">
                          <a:solidFill>
                            <a:srgbClr val="0066FF"/>
                          </a:solidFill>
                          <a:hlinkClick r:id="rId4">
                            <a:extLst>
                              <a:ext uri="{A12FA001-AC4F-418D-AE19-62706E023703}">
                                <ahyp:hlinkClr xmlns:ahyp="http://schemas.microsoft.com/office/drawing/2018/hyperlinkcolor" xmlns="" val="tx"/>
                              </a:ext>
                            </a:extLst>
                          </a:hlinkClick>
                        </a:rPr>
                        <a:t>kara.mcvey@twc.state.tx.us</a:t>
                      </a:r>
                      <a:r>
                        <a:rPr lang="en-US">
                          <a:solidFill>
                            <a:srgbClr val="0066FF"/>
                          </a:solidFill>
                        </a:rPr>
                        <a:t> </a:t>
                      </a:r>
                    </a:p>
                  </a:txBody>
                  <a:tcPr/>
                </a:tc>
                <a:tc>
                  <a:txBody>
                    <a:bodyPr/>
                    <a:lstStyle/>
                    <a:p>
                      <a:r>
                        <a:rPr lang="en-US">
                          <a:solidFill>
                            <a:schemeClr val="tx1"/>
                          </a:solidFill>
                        </a:rPr>
                        <a:t>512-463-2343</a:t>
                      </a:r>
                    </a:p>
                  </a:txBody>
                  <a:tcPr/>
                </a:tc>
                <a:extLst>
                  <a:ext uri="{0D108BD9-81ED-4DB2-BD59-A6C34878D82A}">
                    <a16:rowId xmlns:a16="http://schemas.microsoft.com/office/drawing/2014/main" val="3721831414"/>
                  </a:ext>
                </a:extLst>
              </a:tr>
              <a:tr h="620972">
                <a:tc>
                  <a:txBody>
                    <a:bodyPr/>
                    <a:lstStyle/>
                    <a:p>
                      <a:pPr lvl="0">
                        <a:buNone/>
                      </a:pPr>
                      <a:r>
                        <a:rPr lang="en-US">
                          <a:solidFill>
                            <a:schemeClr val="tx1"/>
                          </a:solidFill>
                        </a:rPr>
                        <a:t>When in Doubt</a:t>
                      </a:r>
                    </a:p>
                  </a:txBody>
                  <a:tcPr/>
                </a:tc>
                <a:tc>
                  <a:txBody>
                    <a:bodyPr/>
                    <a:lstStyle/>
                    <a:p>
                      <a:pPr lvl="0">
                        <a:buNone/>
                      </a:pPr>
                      <a:r>
                        <a:rPr lang="en-US">
                          <a:solidFill>
                            <a:schemeClr val="tx1"/>
                          </a:solidFill>
                        </a:rPr>
                        <a:t>All Grant Mangers see the AELcontracts mailbox</a:t>
                      </a:r>
                    </a:p>
                  </a:txBody>
                  <a:tcPr/>
                </a:tc>
                <a:tc>
                  <a:txBody>
                    <a:bodyPr/>
                    <a:lstStyle/>
                    <a:p>
                      <a:pPr lvl="0">
                        <a:buNone/>
                      </a:pPr>
                      <a:r>
                        <a:rPr lang="en-US" u="sng">
                          <a:solidFill>
                            <a:srgbClr val="0066FF"/>
                          </a:solidFill>
                        </a:rPr>
                        <a:t>Aelcontracts@twc.state.tx.us</a:t>
                      </a:r>
                    </a:p>
                  </a:txBody>
                  <a:tcPr/>
                </a:tc>
                <a:tc>
                  <a:txBody>
                    <a:bodyPr/>
                    <a:lstStyle/>
                    <a:p>
                      <a:pPr lvl="0">
                        <a:buNone/>
                      </a:pPr>
                      <a:endParaRPr lang="en-US">
                        <a:solidFill>
                          <a:schemeClr val="tx1"/>
                        </a:solidFill>
                      </a:endParaRPr>
                    </a:p>
                  </a:txBody>
                  <a:tcPr/>
                </a:tc>
                <a:extLst>
                  <a:ext uri="{0D108BD9-81ED-4DB2-BD59-A6C34878D82A}">
                    <a16:rowId xmlns:a16="http://schemas.microsoft.com/office/drawing/2014/main" val="1717862057"/>
                  </a:ext>
                </a:extLst>
              </a:tr>
              <a:tr h="620972">
                <a:tc>
                  <a:txBody>
                    <a:bodyPr/>
                    <a:lstStyle/>
                    <a:p>
                      <a:pPr lvl="0">
                        <a:buNone/>
                      </a:pPr>
                      <a:r>
                        <a:rPr lang="en-US">
                          <a:solidFill>
                            <a:schemeClr val="tx1"/>
                          </a:solidFill>
                        </a:rPr>
                        <a:t>All Deliverables</a:t>
                      </a:r>
                    </a:p>
                  </a:txBody>
                  <a:tcPr/>
                </a:tc>
                <a:tc>
                  <a:txBody>
                    <a:bodyPr/>
                    <a:lstStyle/>
                    <a:p>
                      <a:pPr lvl="0">
                        <a:buNone/>
                      </a:pPr>
                      <a:r>
                        <a:rPr lang="en-US">
                          <a:solidFill>
                            <a:schemeClr val="tx1"/>
                          </a:solidFill>
                        </a:rPr>
                        <a:t>TWC Contract #- Deliverable #- Name of Deliverable</a:t>
                      </a:r>
                    </a:p>
                  </a:txBody>
                  <a:tcPr/>
                </a:tc>
                <a:tc>
                  <a:txBody>
                    <a:bodyPr/>
                    <a:lstStyle/>
                    <a:p>
                      <a:pPr lvl="0">
                        <a:buNone/>
                      </a:pPr>
                      <a:r>
                        <a:rPr lang="en-US" u="sng" dirty="0">
                          <a:solidFill>
                            <a:srgbClr val="0066FF"/>
                          </a:solidFill>
                        </a:rPr>
                        <a:t>Aelcontracts@twc.state.tx.us</a:t>
                      </a:r>
                    </a:p>
                  </a:txBody>
                  <a:tcPr/>
                </a:tc>
                <a:tc>
                  <a:txBody>
                    <a:bodyPr/>
                    <a:lstStyle/>
                    <a:p>
                      <a:pPr lvl="0">
                        <a:buNone/>
                      </a:pPr>
                      <a:endParaRPr lang="en-US" dirty="0">
                        <a:solidFill>
                          <a:schemeClr val="tx1"/>
                        </a:solidFill>
                      </a:endParaRPr>
                    </a:p>
                  </a:txBody>
                  <a:tcPr/>
                </a:tc>
                <a:extLst>
                  <a:ext uri="{0D108BD9-81ED-4DB2-BD59-A6C34878D82A}">
                    <a16:rowId xmlns:a16="http://schemas.microsoft.com/office/drawing/2014/main" val="3971412915"/>
                  </a:ext>
                </a:extLst>
              </a:tr>
            </a:tbl>
          </a:graphicData>
        </a:graphic>
      </p:graphicFrame>
    </p:spTree>
    <p:extLst>
      <p:ext uri="{BB962C8B-B14F-4D97-AF65-F5344CB8AC3E}">
        <p14:creationId xmlns:p14="http://schemas.microsoft.com/office/powerpoint/2010/main" val="358744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FD84-36E9-4335-9746-06970B83109C}"/>
              </a:ext>
            </a:extLst>
          </p:cNvPr>
          <p:cNvSpPr>
            <a:spLocks noGrp="1"/>
          </p:cNvSpPr>
          <p:nvPr>
            <p:ph type="title"/>
          </p:nvPr>
        </p:nvSpPr>
        <p:spPr/>
        <p:txBody>
          <a:bodyPr/>
          <a:lstStyle/>
          <a:p>
            <a:r>
              <a:rPr lang="en-US">
                <a:latin typeface="Verdana"/>
                <a:ea typeface="Verdana"/>
                <a:cs typeface="Verdana"/>
              </a:rPr>
              <a:t>Fiscal Contacts</a:t>
            </a:r>
            <a:endParaRPr lang="en-US"/>
          </a:p>
        </p:txBody>
      </p:sp>
      <p:sp>
        <p:nvSpPr>
          <p:cNvPr id="3" name="Content Placeholder 2">
            <a:extLst>
              <a:ext uri="{FF2B5EF4-FFF2-40B4-BE49-F238E27FC236}">
                <a16:creationId xmlns:a16="http://schemas.microsoft.com/office/drawing/2014/main" id="{8FFBB34C-1414-4CAC-A943-12C6B05C03AE}"/>
              </a:ext>
            </a:extLst>
          </p:cNvPr>
          <p:cNvSpPr>
            <a:spLocks noGrp="1"/>
          </p:cNvSpPr>
          <p:nvPr>
            <p:ph idx="1"/>
          </p:nvPr>
        </p:nvSpPr>
        <p:spPr>
          <a:xfrm>
            <a:off x="680321" y="2336873"/>
            <a:ext cx="10094157" cy="3599316"/>
          </a:xfrm>
        </p:spPr>
        <p:txBody>
          <a:bodyPr vert="horz" lIns="91440" tIns="45720" rIns="91440" bIns="45720" rtlCol="0" anchor="t">
            <a:normAutofit/>
          </a:bodyPr>
          <a:lstStyle/>
          <a:p>
            <a:pPr marL="0" indent="0">
              <a:buNone/>
            </a:pPr>
            <a:r>
              <a:rPr lang="en-US">
                <a:solidFill>
                  <a:srgbClr val="0066FF"/>
                </a:solidFill>
                <a:latin typeface="Verdana"/>
                <a:ea typeface="Verdana"/>
                <a:cs typeface="Verdana"/>
                <a:hlinkClick r:id="rId3">
                  <a:extLst>
                    <a:ext uri="{A12FA001-AC4F-418D-AE19-62706E023703}">
                      <ahyp:hlinkClr xmlns:ahyp="http://schemas.microsoft.com/office/drawing/2018/hyperlinkcolor" xmlns="" val="tx"/>
                    </a:ext>
                  </a:extLst>
                </a:hlinkClick>
              </a:rPr>
              <a:t>Fiscal.ta@twc.state.tx.us</a:t>
            </a:r>
            <a:endParaRPr lang="en-US">
              <a:solidFill>
                <a:srgbClr val="0066FF"/>
              </a:solidFill>
            </a:endParaRPr>
          </a:p>
          <a:p>
            <a:pPr marL="0" indent="0">
              <a:buNone/>
            </a:pPr>
            <a:r>
              <a:rPr lang="en-US">
                <a:solidFill>
                  <a:srgbClr val="0066FF"/>
                </a:solidFill>
                <a:latin typeface="Verdana"/>
                <a:ea typeface="Verdana"/>
                <a:cs typeface="Verdana"/>
                <a:hlinkClick r:id="rId4">
                  <a:extLst>
                    <a:ext uri="{A12FA001-AC4F-418D-AE19-62706E023703}">
                      <ahyp:hlinkClr xmlns:ahyp="http://schemas.microsoft.com/office/drawing/2018/hyperlinkcolor" xmlns="" val="tx"/>
                    </a:ext>
                  </a:extLst>
                </a:hlinkClick>
              </a:rPr>
              <a:t>Tim.Alvarez@twc.state.tx.us</a:t>
            </a:r>
            <a:r>
              <a:rPr lang="en-US">
                <a:solidFill>
                  <a:srgbClr val="0066FF"/>
                </a:solidFill>
                <a:latin typeface="Verdana"/>
                <a:ea typeface="Verdana"/>
                <a:cs typeface="Verdana"/>
              </a:rPr>
              <a:t> </a:t>
            </a:r>
            <a:endParaRPr lang="en-US">
              <a:solidFill>
                <a:srgbClr val="0066FF"/>
              </a:solidFill>
            </a:endParaRPr>
          </a:p>
        </p:txBody>
      </p:sp>
    </p:spTree>
    <p:extLst>
      <p:ext uri="{BB962C8B-B14F-4D97-AF65-F5344CB8AC3E}">
        <p14:creationId xmlns:p14="http://schemas.microsoft.com/office/powerpoint/2010/main" val="137327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08CC-1DFE-482C-9BAB-CF8EFD0E5425}"/>
              </a:ext>
            </a:extLst>
          </p:cNvPr>
          <p:cNvSpPr>
            <a:spLocks noGrp="1"/>
          </p:cNvSpPr>
          <p:nvPr>
            <p:ph type="title"/>
          </p:nvPr>
        </p:nvSpPr>
        <p:spPr/>
        <p:txBody>
          <a:bodyPr>
            <a:noAutofit/>
          </a:bodyPr>
          <a:lstStyle/>
          <a:p>
            <a:r>
              <a:rPr lang="en-US" sz="4400"/>
              <a:t>CDER Assistance</a:t>
            </a:r>
          </a:p>
        </p:txBody>
      </p:sp>
      <p:graphicFrame>
        <p:nvGraphicFramePr>
          <p:cNvPr id="9" name="Table 9" descr="Cash Draw Monthly Expenditure Report Assistance contact informaton. This chart show whom to contact for what reason including Budget Adjustment, Cash Draw Help, and Cash Draw Training.">
            <a:extLst>
              <a:ext uri="{FF2B5EF4-FFF2-40B4-BE49-F238E27FC236}">
                <a16:creationId xmlns:a16="http://schemas.microsoft.com/office/drawing/2014/main" id="{DA0E26B6-42DC-45E4-891F-0C2E5C7B7BB1}"/>
              </a:ext>
            </a:extLst>
          </p:cNvPr>
          <p:cNvGraphicFramePr>
            <a:graphicFrameLocks noGrp="1"/>
          </p:cNvGraphicFramePr>
          <p:nvPr>
            <p:extLst>
              <p:ext uri="{D42A27DB-BD31-4B8C-83A1-F6EECF244321}">
                <p14:modId xmlns:p14="http://schemas.microsoft.com/office/powerpoint/2010/main" val="2133854297"/>
              </p:ext>
            </p:extLst>
          </p:nvPr>
        </p:nvGraphicFramePr>
        <p:xfrm>
          <a:off x="144162" y="2069756"/>
          <a:ext cx="11222210" cy="4047340"/>
        </p:xfrm>
        <a:graphic>
          <a:graphicData uri="http://schemas.openxmlformats.org/drawingml/2006/table">
            <a:tbl>
              <a:tblPr firstRow="1" bandRow="1">
                <a:tableStyleId>{5C22544A-7EE6-4342-B048-85BDC9FD1C3A}</a:tableStyleId>
              </a:tblPr>
              <a:tblGrid>
                <a:gridCol w="3760032">
                  <a:extLst>
                    <a:ext uri="{9D8B030D-6E8A-4147-A177-3AD203B41FA5}">
                      <a16:colId xmlns:a16="http://schemas.microsoft.com/office/drawing/2014/main" val="1201405925"/>
                    </a:ext>
                  </a:extLst>
                </a:gridCol>
                <a:gridCol w="3731089">
                  <a:extLst>
                    <a:ext uri="{9D8B030D-6E8A-4147-A177-3AD203B41FA5}">
                      <a16:colId xmlns:a16="http://schemas.microsoft.com/office/drawing/2014/main" val="2798902963"/>
                    </a:ext>
                  </a:extLst>
                </a:gridCol>
                <a:gridCol w="3731089">
                  <a:extLst>
                    <a:ext uri="{9D8B030D-6E8A-4147-A177-3AD203B41FA5}">
                      <a16:colId xmlns:a16="http://schemas.microsoft.com/office/drawing/2014/main" val="3928879210"/>
                    </a:ext>
                  </a:extLst>
                </a:gridCol>
              </a:tblGrid>
              <a:tr h="1079291">
                <a:tc>
                  <a:txBody>
                    <a:bodyPr/>
                    <a:lstStyle/>
                    <a:p>
                      <a:r>
                        <a:rPr lang="en-US"/>
                        <a:t>Reason</a:t>
                      </a:r>
                    </a:p>
                  </a:txBody>
                  <a:tcPr/>
                </a:tc>
                <a:tc>
                  <a:txBody>
                    <a:bodyPr/>
                    <a:lstStyle/>
                    <a:p>
                      <a:r>
                        <a:rPr lang="en-US"/>
                        <a:t>Whom to contact or Where to look</a:t>
                      </a:r>
                    </a:p>
                  </a:txBody>
                  <a:tcPr/>
                </a:tc>
                <a:tc>
                  <a:txBody>
                    <a:bodyPr/>
                    <a:lstStyle/>
                    <a:p>
                      <a:r>
                        <a:rPr lang="en-US"/>
                        <a:t>Email</a:t>
                      </a:r>
                    </a:p>
                  </a:txBody>
                  <a:tcPr/>
                </a:tc>
                <a:extLst>
                  <a:ext uri="{0D108BD9-81ED-4DB2-BD59-A6C34878D82A}">
                    <a16:rowId xmlns:a16="http://schemas.microsoft.com/office/drawing/2014/main" val="2797911812"/>
                  </a:ext>
                </a:extLst>
              </a:tr>
              <a:tr h="629586">
                <a:tc>
                  <a:txBody>
                    <a:bodyPr/>
                    <a:lstStyle/>
                    <a:p>
                      <a:r>
                        <a:rPr lang="en-US"/>
                        <a:t>Budget Adjustment</a:t>
                      </a:r>
                    </a:p>
                  </a:txBody>
                  <a:tcPr/>
                </a:tc>
                <a:tc>
                  <a:txBody>
                    <a:bodyPr/>
                    <a:lstStyle/>
                    <a:p>
                      <a:r>
                        <a:rPr lang="en-US" dirty="0"/>
                        <a:t>TWC Grant </a:t>
                      </a:r>
                      <a:r>
                        <a:rPr lang="en-US" dirty="0" err="1" smtClean="0"/>
                        <a:t>MaCnager</a:t>
                      </a:r>
                      <a:endParaRPr lang="en-US" dirty="0"/>
                    </a:p>
                  </a:txBody>
                  <a:tcPr/>
                </a:tc>
                <a:tc>
                  <a:txBody>
                    <a:bodyPr/>
                    <a:lstStyle/>
                    <a:p>
                      <a:pPr lvl="0">
                        <a:buNone/>
                      </a:pPr>
                      <a:r>
                        <a:rPr lang="en-US" u="sng">
                          <a:solidFill>
                            <a:srgbClr val="0066FF"/>
                          </a:solidFill>
                        </a:rPr>
                        <a:t>Aelcontracts@twc.state.tx.us</a:t>
                      </a:r>
                    </a:p>
                  </a:txBody>
                  <a:tcPr/>
                </a:tc>
                <a:extLst>
                  <a:ext uri="{0D108BD9-81ED-4DB2-BD59-A6C34878D82A}">
                    <a16:rowId xmlns:a16="http://schemas.microsoft.com/office/drawing/2014/main" val="3894734024"/>
                  </a:ext>
                </a:extLst>
              </a:tr>
              <a:tr h="629586">
                <a:tc>
                  <a:txBody>
                    <a:bodyPr/>
                    <a:lstStyle/>
                    <a:p>
                      <a:r>
                        <a:rPr lang="en-US"/>
                        <a:t>Cash Draw Help</a:t>
                      </a:r>
                    </a:p>
                  </a:txBody>
                  <a:tcPr/>
                </a:tc>
                <a:tc>
                  <a:txBody>
                    <a:bodyPr/>
                    <a:lstStyle/>
                    <a:p>
                      <a:r>
                        <a:rPr lang="en-US" dirty="0"/>
                        <a:t>Cash Draw Technical Assistance</a:t>
                      </a:r>
                    </a:p>
                  </a:txBody>
                  <a:tcPr/>
                </a:tc>
                <a:tc>
                  <a:txBody>
                    <a:bodyPr/>
                    <a:lstStyle/>
                    <a:p>
                      <a:r>
                        <a:rPr lang="en-US">
                          <a:solidFill>
                            <a:srgbClr val="0066FF"/>
                          </a:solidFill>
                          <a:hlinkClick r:id="rId3">
                            <a:extLst>
                              <a:ext uri="{A12FA001-AC4F-418D-AE19-62706E023703}">
                                <ahyp:hlinkClr xmlns:ahyp="http://schemas.microsoft.com/office/drawing/2018/hyperlinkcolor" xmlns="" val="tx"/>
                              </a:ext>
                            </a:extLst>
                          </a:hlinkClick>
                        </a:rPr>
                        <a:t>Payables.cder@twc.state.tx.us</a:t>
                      </a:r>
                      <a:endParaRPr lang="en-US">
                        <a:solidFill>
                          <a:srgbClr val="0066FF"/>
                        </a:solidFill>
                      </a:endParaRPr>
                    </a:p>
                  </a:txBody>
                  <a:tcPr/>
                </a:tc>
                <a:extLst>
                  <a:ext uri="{0D108BD9-81ED-4DB2-BD59-A6C34878D82A}">
                    <a16:rowId xmlns:a16="http://schemas.microsoft.com/office/drawing/2014/main" val="3861520647"/>
                  </a:ext>
                </a:extLst>
              </a:tr>
              <a:tr h="629586">
                <a:tc>
                  <a:txBody>
                    <a:bodyPr/>
                    <a:lstStyle/>
                    <a:p>
                      <a:r>
                        <a:rPr lang="en-US"/>
                        <a:t>Cash Draw Security &amp;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Cash Draw Technical Assistance</a:t>
                      </a:r>
                    </a:p>
                  </a:txBody>
                  <a:tcPr/>
                </a:tc>
                <a:tc>
                  <a:txBody>
                    <a:bodyPr/>
                    <a:lstStyle/>
                    <a:p>
                      <a:r>
                        <a:rPr lang="en-US">
                          <a:solidFill>
                            <a:srgbClr val="0066FF"/>
                          </a:solidFill>
                          <a:hlinkClick r:id="rId3">
                            <a:extLst>
                              <a:ext uri="{A12FA001-AC4F-418D-AE19-62706E023703}">
                                <ahyp:hlinkClr xmlns:ahyp="http://schemas.microsoft.com/office/drawing/2018/hyperlinkcolor" xmlns="" val="tx"/>
                              </a:ext>
                            </a:extLst>
                          </a:hlinkClick>
                        </a:rPr>
                        <a:t>Cashdraw.ta@twc.state.tx.us</a:t>
                      </a:r>
                      <a:endParaRPr lang="en-US">
                        <a:solidFill>
                          <a:srgbClr val="0066FF"/>
                        </a:solidFill>
                      </a:endParaRPr>
                    </a:p>
                  </a:txBody>
                  <a:tcPr/>
                </a:tc>
                <a:extLst>
                  <a:ext uri="{0D108BD9-81ED-4DB2-BD59-A6C34878D82A}">
                    <a16:rowId xmlns:a16="http://schemas.microsoft.com/office/drawing/2014/main" val="2487331391"/>
                  </a:ext>
                </a:extLst>
              </a:tr>
              <a:tr h="1079291">
                <a:tc>
                  <a:txBody>
                    <a:bodyPr/>
                    <a:lstStyle/>
                    <a:p>
                      <a:r>
                        <a:rPr lang="en-US"/>
                        <a:t>Cash Draw Training</a:t>
                      </a:r>
                    </a:p>
                  </a:txBody>
                  <a:tcPr/>
                </a:tc>
                <a:tc>
                  <a:txBody>
                    <a:bodyPr/>
                    <a:lstStyle/>
                    <a:p>
                      <a:r>
                        <a:rPr lang="en-US"/>
                        <a:t>Cash Draw Training Modules </a:t>
                      </a:r>
                    </a:p>
                  </a:txBody>
                  <a:tcPr/>
                </a:tc>
                <a:tc>
                  <a:txBody>
                    <a:bodyPr/>
                    <a:lstStyle/>
                    <a:p>
                      <a:r>
                        <a:rPr lang="en-US" dirty="0">
                          <a:solidFill>
                            <a:schemeClr val="tx1"/>
                          </a:solidFill>
                        </a:rPr>
                        <a:t>Located on the Cash Draw sign in home page in the left nav box</a:t>
                      </a:r>
                    </a:p>
                  </a:txBody>
                  <a:tcPr/>
                </a:tc>
                <a:extLst>
                  <a:ext uri="{0D108BD9-81ED-4DB2-BD59-A6C34878D82A}">
                    <a16:rowId xmlns:a16="http://schemas.microsoft.com/office/drawing/2014/main" val="4152540226"/>
                  </a:ext>
                </a:extLst>
              </a:tr>
            </a:tbl>
          </a:graphicData>
        </a:graphic>
      </p:graphicFrame>
    </p:spTree>
    <p:extLst>
      <p:ext uri="{BB962C8B-B14F-4D97-AF65-F5344CB8AC3E}">
        <p14:creationId xmlns:p14="http://schemas.microsoft.com/office/powerpoint/2010/main" val="286799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262BAB-7C01-4A19-B179-87A802AFA9BB}"/>
              </a:ext>
            </a:extLst>
          </p:cNvPr>
          <p:cNvSpPr>
            <a:spLocks noGrp="1"/>
          </p:cNvSpPr>
          <p:nvPr>
            <p:ph type="title"/>
          </p:nvPr>
        </p:nvSpPr>
        <p:spPr/>
        <p:txBody>
          <a:bodyPr>
            <a:normAutofit/>
          </a:bodyPr>
          <a:lstStyle/>
          <a:p>
            <a:r>
              <a:rPr lang="en-US" sz="4000"/>
              <a:t>Types of CDER Access</a:t>
            </a:r>
          </a:p>
        </p:txBody>
      </p:sp>
      <p:sp>
        <p:nvSpPr>
          <p:cNvPr id="5" name="Text Placeholder 4">
            <a:extLst>
              <a:ext uri="{FF2B5EF4-FFF2-40B4-BE49-F238E27FC236}">
                <a16:creationId xmlns:a16="http://schemas.microsoft.com/office/drawing/2014/main" id="{1887A7C1-C700-47C4-8CDA-86DDEE0062F3}"/>
              </a:ext>
            </a:extLst>
          </p:cNvPr>
          <p:cNvSpPr>
            <a:spLocks noGrp="1"/>
          </p:cNvSpPr>
          <p:nvPr>
            <p:ph type="body" idx="1"/>
          </p:nvPr>
        </p:nvSpPr>
        <p:spPr>
          <a:xfrm>
            <a:off x="323932" y="1978853"/>
            <a:ext cx="4698356" cy="1059769"/>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sz="2700">
                <a:solidFill>
                  <a:schemeClr val="bg1"/>
                </a:solidFill>
              </a:rPr>
              <a:t>Full Access</a:t>
            </a:r>
          </a:p>
        </p:txBody>
      </p:sp>
      <p:sp>
        <p:nvSpPr>
          <p:cNvPr id="3" name="Content Placeholder 2">
            <a:extLst>
              <a:ext uri="{FF2B5EF4-FFF2-40B4-BE49-F238E27FC236}">
                <a16:creationId xmlns:a16="http://schemas.microsoft.com/office/drawing/2014/main" id="{AC9A9F77-0A17-480C-A98E-DBA7F35691D3}"/>
              </a:ext>
            </a:extLst>
          </p:cNvPr>
          <p:cNvSpPr>
            <a:spLocks noGrp="1"/>
          </p:cNvSpPr>
          <p:nvPr>
            <p:ph sz="half" idx="2"/>
          </p:nvPr>
        </p:nvSpPr>
        <p:spPr>
          <a:xfrm>
            <a:off x="323933" y="3038622"/>
            <a:ext cx="4698356" cy="2906179"/>
          </a:xfrm>
          <a:solidFill>
            <a:schemeClr val="tx2">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a:bodyPr>
          <a:lstStyle/>
          <a:p>
            <a:pPr marL="385763">
              <a:buClr>
                <a:schemeClr val="accent3">
                  <a:lumMod val="75000"/>
                </a:schemeClr>
              </a:buClr>
              <a:buFont typeface="Wingdings" panose="05000000000000000000" pitchFamily="2" charset="2"/>
              <a:buChar char="Ø"/>
            </a:pPr>
            <a:r>
              <a:rPr lang="en-US" sz="2401"/>
              <a:t>For individuals processing expenditure reports, cash draws, closeout packages, etc.</a:t>
            </a:r>
          </a:p>
          <a:p>
            <a:endParaRPr lang="en-US"/>
          </a:p>
        </p:txBody>
      </p:sp>
      <p:sp>
        <p:nvSpPr>
          <p:cNvPr id="6" name="Text Placeholder 5">
            <a:extLst>
              <a:ext uri="{FF2B5EF4-FFF2-40B4-BE49-F238E27FC236}">
                <a16:creationId xmlns:a16="http://schemas.microsoft.com/office/drawing/2014/main" id="{373C725A-8D40-4446-B167-EE45A50D4DB5}"/>
              </a:ext>
            </a:extLst>
          </p:cNvPr>
          <p:cNvSpPr>
            <a:spLocks noGrp="1"/>
          </p:cNvSpPr>
          <p:nvPr>
            <p:ph type="body" sz="quarter" idx="3"/>
          </p:nvPr>
        </p:nvSpPr>
        <p:spPr>
          <a:xfrm>
            <a:off x="5766486" y="1978853"/>
            <a:ext cx="4700060" cy="1051154"/>
          </a:xfrm>
        </p:spPr>
        <p:style>
          <a:lnRef idx="3">
            <a:schemeClr val="lt1"/>
          </a:lnRef>
          <a:fillRef idx="1">
            <a:schemeClr val="accent1"/>
          </a:fillRef>
          <a:effectRef idx="1">
            <a:schemeClr val="accent1"/>
          </a:effectRef>
          <a:fontRef idx="minor">
            <a:schemeClr val="lt1"/>
          </a:fontRef>
        </p:style>
        <p:txBody>
          <a:bodyPr>
            <a:normAutofit/>
          </a:bodyPr>
          <a:lstStyle/>
          <a:p>
            <a:pPr marL="0" indent="0" algn="ctr">
              <a:buNone/>
            </a:pPr>
            <a:r>
              <a:rPr lang="en-US" sz="2700">
                <a:solidFill>
                  <a:schemeClr val="bg1"/>
                </a:solidFill>
              </a:rPr>
              <a:t>Read/ View ONLY</a:t>
            </a:r>
          </a:p>
        </p:txBody>
      </p:sp>
      <p:sp>
        <p:nvSpPr>
          <p:cNvPr id="7" name="Content Placeholder 6">
            <a:extLst>
              <a:ext uri="{FF2B5EF4-FFF2-40B4-BE49-F238E27FC236}">
                <a16:creationId xmlns:a16="http://schemas.microsoft.com/office/drawing/2014/main" id="{A72F8498-36AF-4A40-980C-A279A3D16428}"/>
              </a:ext>
            </a:extLst>
          </p:cNvPr>
          <p:cNvSpPr>
            <a:spLocks noGrp="1"/>
          </p:cNvSpPr>
          <p:nvPr>
            <p:ph sz="quarter" idx="4"/>
          </p:nvPr>
        </p:nvSpPr>
        <p:spPr>
          <a:xfrm>
            <a:off x="5766485" y="3030008"/>
            <a:ext cx="4698355" cy="2906179"/>
          </a:xfrm>
          <a:solidFill>
            <a:schemeClr val="tx2">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a:bodyPr>
          <a:lstStyle/>
          <a:p>
            <a:pPr>
              <a:buClr>
                <a:schemeClr val="accent3">
                  <a:lumMod val="75000"/>
                </a:schemeClr>
              </a:buClr>
              <a:buFont typeface="Wingdings" panose="05000000000000000000" pitchFamily="2" charset="2"/>
              <a:buChar char="Ø"/>
            </a:pPr>
            <a:r>
              <a:rPr lang="en-US" sz="2250"/>
              <a:t>For </a:t>
            </a:r>
            <a:r>
              <a:rPr lang="en-US" sz="2250" b="1" i="1" u="sng"/>
              <a:t>Directors and others </a:t>
            </a:r>
            <a:r>
              <a:rPr lang="en-US" sz="2250"/>
              <a:t>who may need to know the current budget status, view the past and current monthly expenditure reports, etc.</a:t>
            </a:r>
          </a:p>
          <a:p>
            <a:endParaRPr lang="en-US"/>
          </a:p>
        </p:txBody>
      </p:sp>
    </p:spTree>
    <p:extLst>
      <p:ext uri="{BB962C8B-B14F-4D97-AF65-F5344CB8AC3E}">
        <p14:creationId xmlns:p14="http://schemas.microsoft.com/office/powerpoint/2010/main" val="385379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animEffect transition="in" filter="fade">
                                      <p:cBhvr>
                                        <p:cTn id="21" dur="1000"/>
                                        <p:tgtEl>
                                          <p:spTgt spid="7">
                                            <p:bg/>
                                          </p:spTgt>
                                        </p:tgtEl>
                                      </p:cBhvr>
                                    </p:animEffect>
                                    <p:anim calcmode="lin" valueType="num">
                                      <p:cBhvr>
                                        <p:cTn id="22" dur="1000" fill="hold"/>
                                        <p:tgtEl>
                                          <p:spTgt spid="7">
                                            <p:bg/>
                                          </p:spTgt>
                                        </p:tgtEl>
                                        <p:attrNameLst>
                                          <p:attrName>ppt_x</p:attrName>
                                        </p:attrNameLst>
                                      </p:cBhvr>
                                      <p:tavLst>
                                        <p:tav tm="0">
                                          <p:val>
                                            <p:strVal val="#ppt_x"/>
                                          </p:val>
                                        </p:tav>
                                        <p:tav tm="100000">
                                          <p:val>
                                            <p:strVal val="#ppt_x"/>
                                          </p:val>
                                        </p:tav>
                                      </p:tavLst>
                                    </p:anim>
                                    <p:anim calcmode="lin" valueType="num">
                                      <p:cBhvr>
                                        <p:cTn id="23"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build="p" animBg="1"/>
    </p:bldLst>
  </p:timing>
</p:sld>
</file>

<file path=ppt/theme/theme1.xml><?xml version="1.0" encoding="utf-8"?>
<a:theme xmlns:a="http://schemas.openxmlformats.org/drawingml/2006/main" name="Berli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working template" id="{E93188FF-ABBF-4175-BD0C-58BBB23381C9}" vid="{BE0FCF59-B90C-4BE3-9C13-0E24E2BC5E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1E4E5592D7F3419819BF914F02F511" ma:contentTypeVersion="21" ma:contentTypeDescription="Create a new document." ma:contentTypeScope="" ma:versionID="8364659b6df61e1546a77c52df944bbe">
  <xsd:schema xmlns:xsd="http://www.w3.org/2001/XMLSchema" xmlns:xs="http://www.w3.org/2001/XMLSchema" xmlns:p="http://schemas.microsoft.com/office/2006/metadata/properties" xmlns:ns2="490a6fbf-13a0-4be9-a28c-9bf42fd1d200" targetNamespace="http://schemas.microsoft.com/office/2006/metadata/properties" ma:root="true" ma:fieldsID="5c3a8da630825b79540501d248922b43" ns2:_="">
    <xsd:import namespace="490a6fbf-13a0-4be9-a28c-9bf42fd1d20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Vendor" minOccurs="0"/>
                <xsd:element ref="ns2:ContractNumber" minOccurs="0"/>
                <xsd:element ref="ns2:PONumber" minOccurs="0"/>
                <xsd:element ref="ns2:Dat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a6fbf-13a0-4be9-a28c-9bf42fd1d2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Vendor" ma:index="14" nillable="true" ma:displayName="Vendor" ma:format="Dropdown" ma:internalName="Vendor">
      <xsd:simpleType>
        <xsd:restriction base="dms:Text">
          <xsd:maxLength value="255"/>
        </xsd:restriction>
      </xsd:simpleType>
    </xsd:element>
    <xsd:element name="ContractNumber" ma:index="15" nillable="true" ma:displayName="Contract Number" ma:format="Dropdown" ma:internalName="ContractNumber">
      <xsd:simpleType>
        <xsd:restriction base="dms:Text">
          <xsd:maxLength value="255"/>
        </xsd:restriction>
      </xsd:simpleType>
    </xsd:element>
    <xsd:element name="PONumber" ma:index="16" nillable="true" ma:displayName="PO Number" ma:format="Dropdown" ma:internalName="PONumber">
      <xsd:simpleType>
        <xsd:restriction base="dms:Text">
          <xsd:maxLength value="255"/>
        </xsd:restriction>
      </xsd:simpleType>
    </xsd:element>
    <xsd:element name="Date" ma:index="17" nillable="true" ma:displayName="Invoice Date" ma:format="DateOnly" ma:internalName="Date">
      <xsd:simpleType>
        <xsd:restriction base="dms:DateTime"/>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490a6fbf-13a0-4be9-a28c-9bf42fd1d200" xsi:nil="true"/>
    <Vendor xmlns="490a6fbf-13a0-4be9-a28c-9bf42fd1d200" xsi:nil="true"/>
    <PONumber xmlns="490a6fbf-13a0-4be9-a28c-9bf42fd1d200" xsi:nil="true"/>
    <ContractNumber xmlns="490a6fbf-13a0-4be9-a28c-9bf42fd1d200" xsi:nil="true"/>
  </documentManagement>
</p:properties>
</file>

<file path=customXml/itemProps1.xml><?xml version="1.0" encoding="utf-8"?>
<ds:datastoreItem xmlns:ds="http://schemas.openxmlformats.org/officeDocument/2006/customXml" ds:itemID="{CD0A7884-354B-430F-99E9-0A9EF2814EED}">
  <ds:schemaRefs>
    <ds:schemaRef ds:uri="http://schemas.microsoft.com/sharepoint/v3/contenttype/forms"/>
  </ds:schemaRefs>
</ds:datastoreItem>
</file>

<file path=customXml/itemProps2.xml><?xml version="1.0" encoding="utf-8"?>
<ds:datastoreItem xmlns:ds="http://schemas.openxmlformats.org/officeDocument/2006/customXml" ds:itemID="{2C972245-1EC1-4EFD-AD46-4F38D7EB32C2}">
  <ds:schemaRefs>
    <ds:schemaRef ds:uri="490a6fbf-13a0-4be9-a28c-9bf42fd1d2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89CC3D-BD0E-444B-A171-938F2A8DFC0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90a6fbf-13a0-4be9-a28c-9bf42fd1d200"/>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TWC Accessible Cities</Template>
  <TotalTime>5926</TotalTime>
  <Words>7311</Words>
  <Application>Microsoft Office PowerPoint</Application>
  <PresentationFormat>Widescreen</PresentationFormat>
  <Paragraphs>361</Paragraphs>
  <Slides>33</Slides>
  <Notes>31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Courier New</vt:lpstr>
      <vt:lpstr>Trebuchet MS</vt:lpstr>
      <vt:lpstr>Verdana</vt:lpstr>
      <vt:lpstr>Wingdings</vt:lpstr>
      <vt:lpstr>Berlin</vt:lpstr>
      <vt:lpstr>Fiscal Quarterly Call Housekeeping</vt:lpstr>
      <vt:lpstr>AEL Contracts and Fiscal Quarterly Call</vt:lpstr>
      <vt:lpstr>Agenda</vt:lpstr>
      <vt:lpstr>Number of Participants</vt:lpstr>
      <vt:lpstr>I’m not sure whom to ask… </vt:lpstr>
      <vt:lpstr>Grant Contact Information</vt:lpstr>
      <vt:lpstr>Fiscal Contacts</vt:lpstr>
      <vt:lpstr>CDER Assistance</vt:lpstr>
      <vt:lpstr>Types of CDER Access</vt:lpstr>
      <vt:lpstr>How to Request Read Only CDER Access…</vt:lpstr>
      <vt:lpstr>CDER Access Request Form</vt:lpstr>
      <vt:lpstr>CDER Training Modules</vt:lpstr>
      <vt:lpstr>WHAT &amp; WHEN TO REPORT IN CDER</vt:lpstr>
      <vt:lpstr>What to do about Administrative cost limitations if most Infrastructure costs will also come out of Admin? </vt:lpstr>
      <vt:lpstr>Requesting An Administrative Cost Limitation Change</vt:lpstr>
      <vt:lpstr>COVID Expenses in CDER</vt:lpstr>
      <vt:lpstr>Examples: Obligations</vt:lpstr>
      <vt:lpstr>Examples: Obligations </vt:lpstr>
      <vt:lpstr>Examples: Not Obligations</vt:lpstr>
      <vt:lpstr>Reporting: Obligations</vt:lpstr>
      <vt:lpstr>Where in the GRANT?!...</vt:lpstr>
      <vt:lpstr>Where in the GRANT?!...cont.</vt:lpstr>
      <vt:lpstr>Where in the GRANT? Scope of Work</vt:lpstr>
      <vt:lpstr>Where in the GRANT? (Budget)</vt:lpstr>
      <vt:lpstr>AEL Monthly Review… </vt:lpstr>
      <vt:lpstr>AEL Monthly Review...cont.</vt:lpstr>
      <vt:lpstr>AEL Monthly Review</vt:lpstr>
      <vt:lpstr>AEL Monthly Review, continued</vt:lpstr>
      <vt:lpstr>Allowable Expenses</vt:lpstr>
      <vt:lpstr>Disallowed Costs</vt:lpstr>
      <vt:lpstr>IET ELC/EL Civics Specifics</vt:lpstr>
      <vt:lpstr>Next Call is April 16th @ 1:00</vt:lpstr>
      <vt:lpstr>Contracts and Fiscal Quarterly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AEL Contracts and Fiscal Quarterly Call</dc:title>
  <dc:creator>Slayton,Lori</dc:creator>
  <cp:lastModifiedBy>Molinari-Sanders, Annemarie</cp:lastModifiedBy>
  <cp:revision>10</cp:revision>
  <dcterms:created xsi:type="dcterms:W3CDTF">2021-01-12T20:34:17Z</dcterms:created>
  <dcterms:modified xsi:type="dcterms:W3CDTF">2021-02-02T21:14:35Z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0x010100811E4E5592D7F3419819BF914F02F511</vt:lpwstr>
  </property>
</Properties>
</file>