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263" r:id="rId3"/>
    <p:sldId id="257" r:id="rId4"/>
    <p:sldId id="258" r:id="rId5"/>
    <p:sldId id="265" r:id="rId6"/>
    <p:sldId id="259" r:id="rId7"/>
    <p:sldId id="260" r:id="rId8"/>
    <p:sldId id="261" r:id="rId9"/>
    <p:sldId id="264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62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D78DA-9DC3-42D4-AF17-0C2BC5FF3B0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A87CF-1B72-428A-97CF-FB02FBBFF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B9B9-ED04-468D-886C-0F4222923285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17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2BE8-6F35-4C28-AD3A-48B2728470C6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3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26A-484D-4988-9E53-365CCBDF7288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1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7417-F56B-444F-8BE7-C40613F1BC66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609B-81A2-4B0D-9686-73BB18ECBA36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13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E18F-5971-43FC-9DA2-D4896BDA57F4}" type="datetime1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C35C-50C8-43C5-B23F-FC04212A16DC}" type="datetime1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6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2567-969F-4A9B-9C3B-88ACDEFE5A81}" type="datetime1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6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AE7F-2971-4FBA-A5E3-8217F68AFB56}" type="datetime1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6F70E0-4AA5-4F58-B163-FC2D5E888FDC}" type="datetime1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25F7-B985-4374-A3C1-4AFE0FF10B79}" type="datetime1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6978D6C-F3BB-4309-968B-A8164EB1D5EB}" type="datetime1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90B6D2-7B8A-4F72-880F-05DCD2C459B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3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carrie.tupa@twc.state.tx.u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charmagne.coston@twc.state.tx.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6422E6-8D29-4F73-A895-E6339F0DA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TEAMS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3.8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51F1B4B-4D8D-4FF4-BD62-DCB06478C5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PoP’s</a:t>
            </a:r>
            <a:r>
              <a:rPr lang="en-US" dirty="0"/>
              <a:t> Have Arrived!</a:t>
            </a:r>
          </a:p>
        </p:txBody>
      </p:sp>
      <p:pic>
        <p:nvPicPr>
          <p:cNvPr id="1026" name="Picture 2" descr="Image result for popcorn">
            <a:extLst>
              <a:ext uri="{FF2B5EF4-FFF2-40B4-BE49-F238E27FC236}">
                <a16:creationId xmlns:a16="http://schemas.microsoft.com/office/drawing/2014/main" xmlns="" id="{E1C108F0-3839-4F11-BF5B-2007F845E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127" y="3102122"/>
            <a:ext cx="4247260" cy="318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03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8003D-55C5-4D0C-9368-E9F432FE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B91E76-BF0A-4A2A-B421-7759AE5DFD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planned gap versus Planned Gap</a:t>
            </a:r>
          </a:p>
        </p:txBody>
      </p:sp>
      <p:pic>
        <p:nvPicPr>
          <p:cNvPr id="2050" name="Picture 2" descr="Image result for person confused funny">
            <a:extLst>
              <a:ext uri="{FF2B5EF4-FFF2-40B4-BE49-F238E27FC236}">
                <a16:creationId xmlns:a16="http://schemas.microsoft.com/office/drawing/2014/main" xmlns="" id="{9FC79B7C-7E7C-4562-A7BF-BE93559575D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408" y="2044495"/>
            <a:ext cx="22955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75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7AFAD-9CB3-49F5-82A2-9C580852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 “P” Planned Gap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8509BE3-8FC5-4753-85B1-17DE52206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For the purposes of entry into TEAMS, every time you add a planned gap, we call it a planned gap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For the purposes of policy, a planned gap doesn’t really matter until it reaches 90 days (otherwise, the participant would not have exited anyway, so there was no need for a planned gap to be entered)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Planned Gaps (90+ days) and planned gaps (any planned gap entry) are all essentially treated the same in TEAMS in terms of not being able to overlap with qualifying services</a:t>
            </a:r>
          </a:p>
        </p:txBody>
      </p:sp>
    </p:spTree>
    <p:extLst>
      <p:ext uri="{BB962C8B-B14F-4D97-AF65-F5344CB8AC3E}">
        <p14:creationId xmlns:p14="http://schemas.microsoft.com/office/powerpoint/2010/main" val="408028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430E0B-819A-4FA8-A4A1-55E5BDAB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Adding Hours for Participant with a Planned Gap</a:t>
            </a:r>
          </a:p>
        </p:txBody>
      </p:sp>
      <p:pic>
        <p:nvPicPr>
          <p:cNvPr id="5" name="Content Placeholder 4" title="Profiles">
            <a:extLst>
              <a:ext uri="{FF2B5EF4-FFF2-40B4-BE49-F238E27FC236}">
                <a16:creationId xmlns:a16="http://schemas.microsoft.com/office/drawing/2014/main" xmlns="" id="{F781BA8B-3C59-4B4A-AC7F-298D8C2E80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0769" y="1962780"/>
            <a:ext cx="4938712" cy="141396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C227C9-8DB2-407E-B4B5-DD4B9787F9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This participant has a planned gap from 8/1 – 31 (we still call this a planned gap in TEAMS, even though it is not 90 days)</a:t>
            </a:r>
          </a:p>
        </p:txBody>
      </p:sp>
    </p:spTree>
    <p:extLst>
      <p:ext uri="{BB962C8B-B14F-4D97-AF65-F5344CB8AC3E}">
        <p14:creationId xmlns:p14="http://schemas.microsoft.com/office/powerpoint/2010/main" val="413114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263C3-8291-420A-AA8C-D481050E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Adding Hours for Participant with a Planned Gap </a:t>
            </a:r>
            <a:r>
              <a:rPr lang="en-US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240ABE-53D2-4E85-8BB9-3C388C84B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00650" y="2350093"/>
            <a:ext cx="3455030" cy="3519002"/>
          </a:xfrm>
        </p:spPr>
        <p:txBody>
          <a:bodyPr/>
          <a:lstStyle/>
          <a:p>
            <a:r>
              <a:rPr lang="en-US" dirty="0"/>
              <a:t>This participant has hours added on August 15 (during the existing planned gap)</a:t>
            </a:r>
          </a:p>
        </p:txBody>
      </p:sp>
      <p:pic>
        <p:nvPicPr>
          <p:cNvPr id="9" name="Content Placeholder 8" title="Monthly Contact Hours">
            <a:extLst>
              <a:ext uri="{FF2B5EF4-FFF2-40B4-BE49-F238E27FC236}">
                <a16:creationId xmlns:a16="http://schemas.microsoft.com/office/drawing/2014/main" xmlns="" id="{6697AEA0-072A-4309-9AE0-1A7B9300CF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9392" y="2630610"/>
            <a:ext cx="7031258" cy="26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7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263C3-8291-420A-AA8C-D481050E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Adding Hours for Participant with a Planned Gap </a:t>
            </a:r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240ABE-53D2-4E85-8BB9-3C388C84B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1555" y="2144994"/>
            <a:ext cx="4315625" cy="3724101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You will receive a notice from the system letting you know that this participant has a planned gap in place when you try to save these hours.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If you hit “continue” the planned gap date will be updated.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If you hit “cancel” you can modify the data (if, for example, you made a mistake)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If multiple participants in a class have a planned gap, you will receive multiple notices</a:t>
            </a:r>
          </a:p>
        </p:txBody>
      </p:sp>
      <p:pic>
        <p:nvPicPr>
          <p:cNvPr id="6" name="Content Placeholder 5" title="Open Planned Gap in Service Validation">
            <a:extLst>
              <a:ext uri="{FF2B5EF4-FFF2-40B4-BE49-F238E27FC236}">
                <a16:creationId xmlns:a16="http://schemas.microsoft.com/office/drawing/2014/main" xmlns="" id="{F68F6522-4750-4639-A3B3-A2E77B504F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4592" y="2144994"/>
            <a:ext cx="5483300" cy="329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9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263C3-8291-420A-AA8C-D481050E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Adding Hours for Participant with a Planned Gap </a:t>
            </a:r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240ABE-53D2-4E85-8BB9-3C388C84B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1555" y="2144994"/>
            <a:ext cx="4315625" cy="372410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 similar notice will appear if you try to add a test or a career service (other than orientation) during an existing planned gap.</a:t>
            </a:r>
          </a:p>
        </p:txBody>
      </p:sp>
      <p:pic>
        <p:nvPicPr>
          <p:cNvPr id="8" name="Content Placeholder 7" title="Open planned gap in service validation">
            <a:extLst>
              <a:ext uri="{FF2B5EF4-FFF2-40B4-BE49-F238E27FC236}">
                <a16:creationId xmlns:a16="http://schemas.microsoft.com/office/drawing/2014/main" xmlns="" id="{26F2A7CA-09DD-4CD1-BD9B-E37D9B71D7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61127" y="2144994"/>
            <a:ext cx="4938712" cy="296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0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9F458BEC-7196-4B15-950B-086F38A4E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Changes Part 2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6BDD78C9-B242-4DA9-8C91-0F8E3CE65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Participant ID</a:t>
            </a:r>
          </a:p>
        </p:txBody>
      </p:sp>
    </p:spTree>
    <p:extLst>
      <p:ext uri="{BB962C8B-B14F-4D97-AF65-F5344CB8AC3E}">
        <p14:creationId xmlns:p14="http://schemas.microsoft.com/office/powerpoint/2010/main" val="1036087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4784F-3244-4930-972C-2C09DBB7B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Participant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BE10B1-0F73-4699-9838-3D2898F1E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participant ID is essentially the record number of a participant in TEAMS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So, for example, if Anson Green was the 1,900,000</a:t>
            </a:r>
            <a:r>
              <a:rPr lang="en-US" baseline="30000" dirty="0"/>
              <a:t>th</a:t>
            </a:r>
            <a:r>
              <a:rPr lang="en-US" dirty="0"/>
              <a:t> entry into TEAMS, his participant ID would be 1900000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now </a:t>
            </a:r>
            <a:r>
              <a:rPr lang="en-US" i="1" dirty="0"/>
              <a:t>see</a:t>
            </a:r>
            <a:r>
              <a:rPr lang="en-US" dirty="0"/>
              <a:t> the participant ID in TEAMS on the profile screen and </a:t>
            </a:r>
            <a:r>
              <a:rPr lang="en-US" i="1" dirty="0"/>
              <a:t>search</a:t>
            </a:r>
            <a:r>
              <a:rPr lang="en-US" dirty="0"/>
              <a:t> for a participant with their 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is allows you to discuss/share information about a participant </a:t>
            </a:r>
            <a:r>
              <a:rPr lang="en-US" i="1" dirty="0"/>
              <a:t>without</a:t>
            </a:r>
            <a:r>
              <a:rPr lang="en-US" dirty="0"/>
              <a:t> sharing PII in email</a:t>
            </a:r>
          </a:p>
        </p:txBody>
      </p:sp>
    </p:spTree>
    <p:extLst>
      <p:ext uri="{BB962C8B-B14F-4D97-AF65-F5344CB8AC3E}">
        <p14:creationId xmlns:p14="http://schemas.microsoft.com/office/powerpoint/2010/main" val="1570199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7C8B5D-8DC3-48CE-96E5-0C657F63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Participant ID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3160DFE-4B92-432A-BB12-5E5813C0D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4500" y="1845735"/>
            <a:ext cx="3131179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participant ID </a:t>
            </a:r>
            <a:r>
              <a:rPr lang="en-US" i="1" dirty="0"/>
              <a:t>auto populates </a:t>
            </a:r>
            <a:r>
              <a:rPr lang="en-US" dirty="0"/>
              <a:t>once you save the participant record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participant ID does not replace an SSN or Document Number</a:t>
            </a:r>
          </a:p>
        </p:txBody>
      </p:sp>
      <p:pic>
        <p:nvPicPr>
          <p:cNvPr id="10" name="Content Placeholder 9" title="Participant">
            <a:extLst>
              <a:ext uri="{FF2B5EF4-FFF2-40B4-BE49-F238E27FC236}">
                <a16:creationId xmlns:a16="http://schemas.microsoft.com/office/drawing/2014/main" xmlns="" id="{46E112CE-0943-41C5-93D6-DE464BFFF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6566" y="1845735"/>
            <a:ext cx="7638163" cy="409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02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14F630F-8989-492A-9249-7326B953C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Changes Part 3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6E66D6CB-997B-4D11-9F05-3BEA82DDED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0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2D9104-0A15-4A2E-A0DA-35626DB4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FBFD0A0-E2C1-4DFE-86C5-6A862B982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TEAMS version 3.8 will be released over the weekend, available early Monday, October 22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TEAMS will be down most of the weekend prior, beginning at 6:00 PM on Friday, October 19</a:t>
            </a:r>
          </a:p>
        </p:txBody>
      </p:sp>
    </p:spTree>
    <p:extLst>
      <p:ext uri="{BB962C8B-B14F-4D97-AF65-F5344CB8AC3E}">
        <p14:creationId xmlns:p14="http://schemas.microsoft.com/office/powerpoint/2010/main" val="812998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025E353-3EC9-4396-8F76-1570B64AA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38" y="542314"/>
            <a:ext cx="9539722" cy="1147969"/>
          </a:xfrm>
        </p:spPr>
        <p:txBody>
          <a:bodyPr>
            <a:normAutofit/>
          </a:bodyPr>
          <a:lstStyle/>
          <a:p>
            <a:r>
              <a:rPr lang="en-US" dirty="0"/>
              <a:t>What is a Period of Participation?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DCC1921-8B72-47CB-95B1-418D8BD12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3200" dirty="0"/>
              <a:t>Period of Participation (POP) begins each time an individual reaches 12 direct contact hours and is found eligible for AEL services by a pretest, and ends each time an individual goes 90 days without a participatory service. </a:t>
            </a:r>
          </a:p>
        </p:txBody>
      </p:sp>
    </p:spTree>
    <p:extLst>
      <p:ext uri="{BB962C8B-B14F-4D97-AF65-F5344CB8AC3E}">
        <p14:creationId xmlns:p14="http://schemas.microsoft.com/office/powerpoint/2010/main" val="700836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DDF3BF-F1EE-49C4-931B-2207C900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Phasing Periods of Participation into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F4BEF5-1064-4866-8D23-8D34D7B1F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TEAMS is built entirely around the concept of the “program year”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err="1"/>
              <a:t>PoPs</a:t>
            </a:r>
            <a:r>
              <a:rPr lang="en-US" dirty="0"/>
              <a:t> are huge and are being phased 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is Phase 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Phase 2 aligns assessments around </a:t>
            </a:r>
            <a:r>
              <a:rPr lang="en-US" dirty="0" err="1"/>
              <a:t>PoPs</a:t>
            </a:r>
            <a:r>
              <a:rPr lang="en-US" dirty="0"/>
              <a:t> so we can update all of the canned reports in TEAMS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Phase 3 aligns the participant profile to the </a:t>
            </a:r>
            <a:r>
              <a:rPr lang="en-US" dirty="0" err="1"/>
              <a:t>PoP</a:t>
            </a:r>
            <a:r>
              <a:rPr lang="en-US" dirty="0"/>
              <a:t>, not the program year</a:t>
            </a:r>
          </a:p>
        </p:txBody>
      </p:sp>
    </p:spTree>
    <p:extLst>
      <p:ext uri="{BB962C8B-B14F-4D97-AF65-F5344CB8AC3E}">
        <p14:creationId xmlns:p14="http://schemas.microsoft.com/office/powerpoint/2010/main" val="33796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DDF3BF-F1EE-49C4-931B-2207C900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of </a:t>
            </a:r>
            <a:r>
              <a:rPr lang="en-US" dirty="0" err="1"/>
              <a:t>PoP’s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F4BEF5-1064-4866-8D23-8D34D7B1F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Participant Screen now shows all of the Periods of Participation an individual has had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pull two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Period of Participation Report which shows you, for a selected period, the participants in your 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Period of Participation </a:t>
            </a:r>
            <a:r>
              <a:rPr lang="en-US" i="1" dirty="0"/>
              <a:t>extract</a:t>
            </a:r>
            <a:r>
              <a:rPr lang="en-US" dirty="0"/>
              <a:t> which is like the report, but with more information about </a:t>
            </a:r>
            <a:r>
              <a:rPr lang="en-US" dirty="0" err="1"/>
              <a:t>PoP’s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99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9DD2E-573C-4B14-86EC-04263289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Participant Screen</a:t>
            </a:r>
          </a:p>
        </p:txBody>
      </p:sp>
      <p:pic>
        <p:nvPicPr>
          <p:cNvPr id="4" name="Content Placeholder 3" title="Participant">
            <a:extLst>
              <a:ext uri="{FF2B5EF4-FFF2-40B4-BE49-F238E27FC236}">
                <a16:creationId xmlns:a16="http://schemas.microsoft.com/office/drawing/2014/main" xmlns="" id="{0FA6407D-05A6-4310-BA1C-1747BFC76D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1859571"/>
            <a:ext cx="4938712" cy="399610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3C40D79-84D6-465B-B4A8-6847C78832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First Direct Contact Hour Date: </a:t>
            </a:r>
            <a:r>
              <a:rPr lang="en-US" dirty="0"/>
              <a:t>The first date the participant got direct contact hours</a:t>
            </a:r>
          </a:p>
          <a:p>
            <a:r>
              <a:rPr lang="en-US" b="1" dirty="0"/>
              <a:t>Participation Start Date: </a:t>
            </a:r>
            <a:r>
              <a:rPr lang="en-US" dirty="0"/>
              <a:t>The date the participant reached 12 direct contact hours</a:t>
            </a:r>
          </a:p>
          <a:p>
            <a:r>
              <a:rPr lang="en-US" b="1" dirty="0"/>
              <a:t>Participation Start Date Program Year: </a:t>
            </a:r>
            <a:r>
              <a:rPr lang="en-US" dirty="0"/>
              <a:t>The year in which this particular </a:t>
            </a:r>
            <a:r>
              <a:rPr lang="en-US" dirty="0" err="1"/>
              <a:t>PoP</a:t>
            </a:r>
            <a:r>
              <a:rPr lang="en-US" dirty="0"/>
              <a:t> began</a:t>
            </a:r>
          </a:p>
          <a:p>
            <a:r>
              <a:rPr lang="en-US" b="1" dirty="0"/>
              <a:t>Last Service Date: </a:t>
            </a:r>
            <a:r>
              <a:rPr lang="en-US" dirty="0"/>
              <a:t>The last date the participant received a qualifying service</a:t>
            </a:r>
          </a:p>
          <a:p>
            <a:r>
              <a:rPr lang="en-US" b="1" dirty="0" err="1"/>
              <a:t>Exiter</a:t>
            </a:r>
            <a:r>
              <a:rPr lang="en-US" b="1" dirty="0"/>
              <a:t> Flag: </a:t>
            </a:r>
            <a:r>
              <a:rPr lang="en-US" dirty="0"/>
              <a:t>Has there been 90 days since the last qualifying service?  If yes, then the flag will be yes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753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7B63C-3243-4C4B-8155-D4822723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Participant Report Summary</a:t>
            </a:r>
          </a:p>
        </p:txBody>
      </p:sp>
      <p:pic>
        <p:nvPicPr>
          <p:cNvPr id="5" name="Content Placeholder 4" title="Participant Report Summary">
            <a:extLst>
              <a:ext uri="{FF2B5EF4-FFF2-40B4-BE49-F238E27FC236}">
                <a16:creationId xmlns:a16="http://schemas.microsoft.com/office/drawing/2014/main" xmlns="" id="{93FB618D-7DF7-4233-9C05-34AA45563D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9654" y="1919388"/>
            <a:ext cx="7064586" cy="277225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35F3D7-99C3-431F-A569-D0B380580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2848" y="1845735"/>
            <a:ext cx="3532831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Can be found under Reports </a:t>
            </a:r>
            <a:r>
              <a:rPr lang="en-US" dirty="0">
                <a:sym typeface="Wingdings" panose="05000000000000000000" pitchFamily="2" charset="2"/>
              </a:rPr>
              <a:t> Participants  Periods of Participation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 Can be filtered by funding source, provider, site class and participant variables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 Contains key participant information for purposes of day-to-day program management</a:t>
            </a:r>
          </a:p>
        </p:txBody>
      </p:sp>
    </p:spTree>
    <p:extLst>
      <p:ext uri="{BB962C8B-B14F-4D97-AF65-F5344CB8AC3E}">
        <p14:creationId xmlns:p14="http://schemas.microsoft.com/office/powerpoint/2010/main" val="3445968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F6160-6517-437C-8D47-4253DD3F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Participant Report Extract</a:t>
            </a:r>
          </a:p>
        </p:txBody>
      </p:sp>
      <p:pic>
        <p:nvPicPr>
          <p:cNvPr id="5" name="Content Placeholder 4" title="Participant Report Extract">
            <a:extLst>
              <a:ext uri="{FF2B5EF4-FFF2-40B4-BE49-F238E27FC236}">
                <a16:creationId xmlns:a16="http://schemas.microsoft.com/office/drawing/2014/main" xmlns="" id="{DF2EDCEF-CCBD-4C01-BDFD-C1A6B6DACB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97859" y="3717209"/>
            <a:ext cx="10019323" cy="19913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A651E2-7BE9-494B-BD0C-D4C78A7E8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6232" y="2221907"/>
            <a:ext cx="9899448" cy="364718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Contains all the details about an individuals participation </a:t>
            </a:r>
            <a:r>
              <a:rPr lang="en-US" i="1" dirty="0"/>
              <a:t>except</a:t>
            </a:r>
            <a:r>
              <a:rPr lang="en-US" dirty="0"/>
              <a:t> assessments and outcomes/gains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 can’t update this until we update the way assessment are treated around the </a:t>
            </a:r>
            <a:r>
              <a:rPr lang="en-US" dirty="0" err="1"/>
              <a:t>PoP’s</a:t>
            </a:r>
            <a:r>
              <a:rPr lang="en-US" dirty="0"/>
              <a:t> in TEAMS</a:t>
            </a:r>
          </a:p>
        </p:txBody>
      </p:sp>
    </p:spTree>
    <p:extLst>
      <p:ext uri="{BB962C8B-B14F-4D97-AF65-F5344CB8AC3E}">
        <p14:creationId xmlns:p14="http://schemas.microsoft.com/office/powerpoint/2010/main" val="3599044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71239-A358-4038-BAE7-8D362872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Either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979512-5DE3-44BF-BC8D-50C6B1FC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9755880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cannot pick a grant recipient until you’ve selected a start and an end date for the report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only run reports for a three-year period (this is the maximum system capacity for the largest grant recipient)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title="Periods of Participation">
            <a:extLst>
              <a:ext uri="{FF2B5EF4-FFF2-40B4-BE49-F238E27FC236}">
                <a16:creationId xmlns:a16="http://schemas.microsoft.com/office/drawing/2014/main" xmlns="" id="{F46B7D39-DFDC-48DD-9323-4B55945C0D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22122" y="3298064"/>
            <a:ext cx="8608715" cy="245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47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71239-A358-4038-BAE7-8D362872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Either Report </a:t>
            </a:r>
            <a:r>
              <a:rPr lang="en-US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979512-5DE3-44BF-BC8D-50C6B1FC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225899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grant recipients will filter for </a:t>
            </a:r>
            <a:r>
              <a:rPr lang="en-US" i="1" dirty="0"/>
              <a:t>active</a:t>
            </a:r>
            <a:r>
              <a:rPr lang="en-US" dirty="0"/>
              <a:t> grant recipients during the time period you select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If you need to run for multiple grant recipients, you’ll have to run multiple reports</a:t>
            </a:r>
          </a:p>
        </p:txBody>
      </p:sp>
      <p:pic>
        <p:nvPicPr>
          <p:cNvPr id="6" name="Content Placeholder 5" title="Periods of Participation">
            <a:extLst>
              <a:ext uri="{FF2B5EF4-FFF2-40B4-BE49-F238E27FC236}">
                <a16:creationId xmlns:a16="http://schemas.microsoft.com/office/drawing/2014/main" xmlns="" id="{F46B7D39-DFDC-48DD-9323-4B55945C0D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51337" y="2887866"/>
            <a:ext cx="8608715" cy="245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02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71239-A358-4038-BAE7-8D362872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Either Report </a:t>
            </a:r>
            <a:r>
              <a:rPr lang="en-US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979512-5DE3-44BF-BC8D-50C6B1FC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225899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grant recipients will filter for </a:t>
            </a:r>
            <a:r>
              <a:rPr lang="en-US" i="1" dirty="0"/>
              <a:t>active</a:t>
            </a:r>
            <a:r>
              <a:rPr lang="en-US" dirty="0"/>
              <a:t> grant recipients during the time period you select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If you need to run for multiple grant recipients, you’ll have to run multiple reports</a:t>
            </a:r>
          </a:p>
        </p:txBody>
      </p:sp>
      <p:pic>
        <p:nvPicPr>
          <p:cNvPr id="6" name="Content Placeholder 5" title="Periods of Participation">
            <a:extLst>
              <a:ext uri="{FF2B5EF4-FFF2-40B4-BE49-F238E27FC236}">
                <a16:creationId xmlns:a16="http://schemas.microsoft.com/office/drawing/2014/main" xmlns="" id="{F46B7D39-DFDC-48DD-9323-4B55945C0D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51337" y="2887866"/>
            <a:ext cx="8608715" cy="245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3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71239-A358-4038-BAE7-8D362872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Either Report </a:t>
            </a:r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979512-5DE3-44BF-BC8D-50C6B1FC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225899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extract has a </a:t>
            </a:r>
            <a:r>
              <a:rPr lang="en-US" i="1" dirty="0"/>
              <a:t>lot</a:t>
            </a:r>
            <a:r>
              <a:rPr lang="en-US" dirty="0"/>
              <a:t> of information. </a:t>
            </a:r>
            <a:r>
              <a:rPr lang="en-US" b="1" dirty="0"/>
              <a:t>You will need to be patient while the report runs.</a:t>
            </a:r>
          </a:p>
        </p:txBody>
      </p:sp>
    </p:spTree>
    <p:extLst>
      <p:ext uri="{BB962C8B-B14F-4D97-AF65-F5344CB8AC3E}">
        <p14:creationId xmlns:p14="http://schemas.microsoft.com/office/powerpoint/2010/main" val="298168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61763D-7379-44D9-BCB0-A18D89227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in </a:t>
            </a:r>
            <a:r>
              <a:rPr lang="en-US" sz="4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3.8?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940218-3376-4AA7-B846-C3C8B2E9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TEAMS now calculates an individual’s period of participation start and end dates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Planned gap functionality has been modified to align to period of participation start and end dates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 participant ID is now on the participant screen</a:t>
            </a:r>
          </a:p>
        </p:txBody>
      </p:sp>
    </p:spTree>
    <p:extLst>
      <p:ext uri="{BB962C8B-B14F-4D97-AF65-F5344CB8AC3E}">
        <p14:creationId xmlns:p14="http://schemas.microsoft.com/office/powerpoint/2010/main" val="97085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71239-A358-4038-BAE7-8D362872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Either Report </a:t>
            </a:r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979512-5DE3-44BF-BC8D-50C6B1FC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225899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filters you select </a:t>
            </a:r>
            <a:r>
              <a:rPr lang="en-US" i="1" dirty="0"/>
              <a:t>matter</a:t>
            </a:r>
            <a:r>
              <a:rPr lang="en-US" dirty="0"/>
              <a:t>.  For example, if you select “IET (AEFLA) ” funding source only, the report will only pull contact hours associated with IET (AEFLA)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8620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71239-A358-4038-BAE7-8D362872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Either Report </a:t>
            </a:r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979512-5DE3-44BF-BC8D-50C6B1FC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140441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extract auto-selects to not-include SSN (last 4)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If you want to include last 4 of participant SSN’s, you will need to select 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extract includes </a:t>
            </a:r>
            <a:r>
              <a:rPr lang="en-US" i="1" dirty="0"/>
              <a:t>all</a:t>
            </a:r>
            <a:r>
              <a:rPr lang="en-US" dirty="0"/>
              <a:t> reportable individuals (individuals with a baseline assessment and profile).  If you </a:t>
            </a:r>
            <a:r>
              <a:rPr lang="en-US" u="sng" dirty="0"/>
              <a:t>just</a:t>
            </a:r>
            <a:r>
              <a:rPr lang="en-US" dirty="0"/>
              <a:t> want to see participants (individuals with 12+ direct contact hours) you’ll need to select the “Participants” checkbox before running the extract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report description explains what each of the columns in the report means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Content Placeholder 4" title="Report Options">
            <a:extLst>
              <a:ext uri="{FF2B5EF4-FFF2-40B4-BE49-F238E27FC236}">
                <a16:creationId xmlns:a16="http://schemas.microsoft.com/office/drawing/2014/main" xmlns="" id="{F92532F2-666B-42E0-912B-E178E3476C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81176" y="4284140"/>
            <a:ext cx="6942286" cy="158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32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E2FE8-0E72-4981-9D28-462B5929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692AF82-51D0-4D5F-8FEE-1D94F3B06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Over the coming weeks we will be scheduling virtual, real-time training sessions that outline </a:t>
            </a:r>
            <a:r>
              <a:rPr lang="en-US" i="1" dirty="0"/>
              <a:t>how </a:t>
            </a:r>
            <a:r>
              <a:rPr lang="en-US" dirty="0"/>
              <a:t>to use and understand the reports.  In the meantime, we encourage you to beginning trying them.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Individuals with accountability oversight or training responsibilities should attend one of the regional accountability events this fall.  </a:t>
            </a:r>
            <a:r>
              <a:rPr lang="en-US" b="1" dirty="0"/>
              <a:t>This is not a TEAMS training</a:t>
            </a:r>
            <a:r>
              <a:rPr lang="en-US" dirty="0"/>
              <a:t>.  Rather, these event explains the “why” of WIOA accountability and will help you better understand how periods of participation work with AEL performance.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If you need information on these events, please contact Carrie Tupa, </a:t>
            </a:r>
            <a:r>
              <a:rPr lang="en-US" dirty="0">
                <a:hlinkClick r:id="rId2"/>
              </a:rPr>
              <a:t>carrie.tupa@twc.state.tx.us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5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E2FE8-0E72-4981-9D28-462B5929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E692AF82-51D0-4D5F-8FEE-1D94F3B06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Please direct questions to your assigned program specialist, with a copy to </a:t>
            </a:r>
            <a:r>
              <a:rPr lang="en-US" dirty="0" err="1"/>
              <a:t>Charmagne</a:t>
            </a:r>
            <a:r>
              <a:rPr lang="en-US" dirty="0"/>
              <a:t> Coston, </a:t>
            </a:r>
            <a:r>
              <a:rPr lang="en-US" dirty="0">
                <a:hlinkClick r:id="rId2"/>
              </a:rPr>
              <a:t>charmagne.coston@twc.state.tx.us</a:t>
            </a: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9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E7541A7-E283-4DAB-ABEF-32E64FABE4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Changes Part 1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7B711E9-5364-45CC-B597-929BA2DE5E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Planned Gaps</a:t>
            </a:r>
          </a:p>
        </p:txBody>
      </p:sp>
    </p:spTree>
    <p:extLst>
      <p:ext uri="{BB962C8B-B14F-4D97-AF65-F5344CB8AC3E}">
        <p14:creationId xmlns:p14="http://schemas.microsoft.com/office/powerpoint/2010/main" val="371123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3C7AC-EFB8-4ABA-98C6-6C3A1211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Planned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80D7BB-F5B1-4C88-A724-4C7DF7064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Participants who have not received a qualifying service for a 90-day period, such as enrollment in coursework or an assessment, are automatically exited from the AEL program. Entering a planned gap in service into TEAMS reflects the participant’s commitment to continue enrollment and prevents automatic exit from the program and entrance into the denominator for exit-based measures.</a:t>
            </a:r>
          </a:p>
        </p:txBody>
      </p:sp>
    </p:spTree>
    <p:extLst>
      <p:ext uri="{BB962C8B-B14F-4D97-AF65-F5344CB8AC3E}">
        <p14:creationId xmlns:p14="http://schemas.microsoft.com/office/powerpoint/2010/main" val="333472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C8B89-8CC2-435F-8D98-ABAE6DF8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With Planned 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3EF881-9F6A-48BC-8C16-F61E11792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Planned gaps must be entered in month-long increments, and updated each month</a:t>
            </a:r>
          </a:p>
        </p:txBody>
      </p:sp>
    </p:spTree>
    <p:extLst>
      <p:ext uri="{BB962C8B-B14F-4D97-AF65-F5344CB8AC3E}">
        <p14:creationId xmlns:p14="http://schemas.microsoft.com/office/powerpoint/2010/main" val="396580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64774-FD89-4DDF-8607-EC64CCDC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CB6441-E2B2-490C-BD50-9DE17594D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This aligns Planned Gap functionality to other TWC systems</a:t>
            </a:r>
          </a:p>
          <a:p>
            <a:r>
              <a:rPr lang="en-US" dirty="0"/>
              <a:t>2) This prevents unintentional exit in the instance that a planned gap period is overlapped with service</a:t>
            </a:r>
          </a:p>
        </p:txBody>
      </p:sp>
    </p:spTree>
    <p:extLst>
      <p:ext uri="{BB962C8B-B14F-4D97-AF65-F5344CB8AC3E}">
        <p14:creationId xmlns:p14="http://schemas.microsoft.com/office/powerpoint/2010/main" val="55949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89E501-E9C5-4C1A-A2FB-81D0B5FCC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Refresher: Entering a Planned Gap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E0B7CB0-F64D-4B51-9E6A-0BC24A0471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Step 1: From the Participant Screen, select “Add Gap in Service”</a:t>
            </a:r>
          </a:p>
          <a:p>
            <a:r>
              <a:rPr lang="en-US" dirty="0"/>
              <a:t>Step 2: Add a start date and end date.  </a:t>
            </a:r>
            <a:r>
              <a:rPr lang="en-US" b="1" dirty="0"/>
              <a:t>The gap end date cannot be in a new month</a:t>
            </a:r>
          </a:p>
          <a:p>
            <a:endParaRPr lang="en-US" b="1" dirty="0"/>
          </a:p>
          <a:p>
            <a:r>
              <a:rPr lang="en-US" b="1" dirty="0"/>
              <a:t>Important: </a:t>
            </a:r>
            <a:r>
              <a:rPr lang="en-US" dirty="0"/>
              <a:t>The participant must </a:t>
            </a:r>
            <a:r>
              <a:rPr lang="en-US" b="1" dirty="0"/>
              <a:t>be </a:t>
            </a:r>
            <a:r>
              <a:rPr lang="en-US" dirty="0"/>
              <a:t>a participant (have 12 direct contact hours in their </a:t>
            </a:r>
            <a:r>
              <a:rPr lang="en-US" dirty="0" err="1"/>
              <a:t>PoP</a:t>
            </a:r>
            <a:r>
              <a:rPr lang="en-US" dirty="0"/>
              <a:t>) and have a current-year profile</a:t>
            </a:r>
          </a:p>
        </p:txBody>
      </p:sp>
      <p:pic>
        <p:nvPicPr>
          <p:cNvPr id="9" name="Content Placeholder 8" title="Planned Gap in Service">
            <a:extLst>
              <a:ext uri="{FF2B5EF4-FFF2-40B4-BE49-F238E27FC236}">
                <a16:creationId xmlns:a16="http://schemas.microsoft.com/office/drawing/2014/main" xmlns="" id="{9B9669EB-21A0-4AC1-91D0-4439760638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3479" y="1939645"/>
            <a:ext cx="5902576" cy="299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2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B7B15-FCCD-4EA6-A619-C125A16C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do I need to know about planned gaps?</a:t>
            </a:r>
          </a:p>
        </p:txBody>
      </p:sp>
      <p:pic>
        <p:nvPicPr>
          <p:cNvPr id="5" name="Content Placeholder 4" title="Profiles">
            <a:extLst>
              <a:ext uri="{FF2B5EF4-FFF2-40B4-BE49-F238E27FC236}">
                <a16:creationId xmlns:a16="http://schemas.microsoft.com/office/drawing/2014/main" xmlns="" id="{8213BC68-3E0F-4BB9-9BE7-462B0E24EE5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3658" y="2740446"/>
            <a:ext cx="6188350" cy="177173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B97E56-0D19-435F-96E2-A65084CDAD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If you add a qualifying service during a planned gap, the planned gap date will be </a:t>
            </a:r>
            <a:r>
              <a:rPr lang="en-US" i="1" dirty="0"/>
              <a:t>updated</a:t>
            </a:r>
            <a:r>
              <a:rPr lang="en-US" dirty="0"/>
              <a:t> in TEAMS.</a:t>
            </a:r>
          </a:p>
          <a:p>
            <a:r>
              <a:rPr lang="en-US" dirty="0"/>
              <a:t>Qualifying services are:</a:t>
            </a:r>
          </a:p>
          <a:p>
            <a:r>
              <a:rPr lang="en-US" dirty="0"/>
              <a:t>1) Direct contact hours</a:t>
            </a:r>
          </a:p>
          <a:p>
            <a:r>
              <a:rPr lang="en-US" dirty="0"/>
              <a:t>2) Proxy contact hours</a:t>
            </a:r>
          </a:p>
          <a:p>
            <a:r>
              <a:rPr lang="en-US" dirty="0"/>
              <a:t>3) Training contact hours </a:t>
            </a:r>
            <a:r>
              <a:rPr lang="en-US" i="1" dirty="0"/>
              <a:t>as outlined in AEL 01-18, change 1</a:t>
            </a:r>
          </a:p>
          <a:p>
            <a:r>
              <a:rPr lang="en-US" dirty="0"/>
              <a:t>4) Tests other than HSE tests</a:t>
            </a:r>
          </a:p>
          <a:p>
            <a:r>
              <a:rPr lang="en-US" dirty="0"/>
              <a:t>5) Career services other than orientation</a:t>
            </a:r>
          </a:p>
        </p:txBody>
      </p:sp>
    </p:spTree>
    <p:extLst>
      <p:ext uri="{BB962C8B-B14F-4D97-AF65-F5344CB8AC3E}">
        <p14:creationId xmlns:p14="http://schemas.microsoft.com/office/powerpoint/2010/main" val="41399827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1496</Words>
  <Application>Microsoft Office PowerPoint</Application>
  <PresentationFormat>Widescreen</PresentationFormat>
  <Paragraphs>113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Calibri Light</vt:lpstr>
      <vt:lpstr>Courier New</vt:lpstr>
      <vt:lpstr>Lucida Sans Unicode</vt:lpstr>
      <vt:lpstr>Wingdings</vt:lpstr>
      <vt:lpstr>Retrospect</vt:lpstr>
      <vt:lpstr>TEAMS 3.8</vt:lpstr>
      <vt:lpstr>The Basics</vt:lpstr>
      <vt:lpstr>What’s New in 3.8?</vt:lpstr>
      <vt:lpstr>Changes Part 1</vt:lpstr>
      <vt:lpstr>The Planned Gap</vt:lpstr>
      <vt:lpstr>What’s New With Planned Gaps</vt:lpstr>
      <vt:lpstr>Why?</vt:lpstr>
      <vt:lpstr>Refresher: Entering a Planned Gap</vt:lpstr>
      <vt:lpstr>What else do I need to know about planned gaps?</vt:lpstr>
      <vt:lpstr>Terminology</vt:lpstr>
      <vt:lpstr>Capital “P” Planned Gap</vt:lpstr>
      <vt:lpstr>Example – Adding Hours for Participant with a Planned Gap</vt:lpstr>
      <vt:lpstr>Example – Adding Hours for Participant with a Planned Gap (2)</vt:lpstr>
      <vt:lpstr>Example – Adding Hours for Participant with a Planned Gap 3</vt:lpstr>
      <vt:lpstr>Example – Adding Hours for Participant with a Planned Gap 4</vt:lpstr>
      <vt:lpstr>Changes Part 2</vt:lpstr>
      <vt:lpstr>The Participant ID</vt:lpstr>
      <vt:lpstr>The Participant ID</vt:lpstr>
      <vt:lpstr>Changes Part 3</vt:lpstr>
      <vt:lpstr>What is a Period of Participation?</vt:lpstr>
      <vt:lpstr>Phasing Periods of Participation into TEAMS</vt:lpstr>
      <vt:lpstr>Phase 1 of PoP’s</vt:lpstr>
      <vt:lpstr>The Participant Screen</vt:lpstr>
      <vt:lpstr>The Participant Report Summary</vt:lpstr>
      <vt:lpstr>The Participant Report Extract</vt:lpstr>
      <vt:lpstr>Running Either Report</vt:lpstr>
      <vt:lpstr>Running Either Report (2)</vt:lpstr>
      <vt:lpstr>Running Either Report (2)</vt:lpstr>
      <vt:lpstr>Running Either Report 3</vt:lpstr>
      <vt:lpstr>Running Either Report 3</vt:lpstr>
      <vt:lpstr>Running Either Report 5</vt:lpstr>
      <vt:lpstr>What’s Next?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TEAMS 3.8</dc:title>
  <dc:creator>Tupa,Carrie</dc:creator>
  <cp:lastModifiedBy>Goyco, Jorge A</cp:lastModifiedBy>
  <cp:revision>16</cp:revision>
  <dcterms:created xsi:type="dcterms:W3CDTF">2018-10-17T21:22:33Z</dcterms:created>
  <dcterms:modified xsi:type="dcterms:W3CDTF">2018-10-30T19:42:44Z</dcterms:modified>
</cp:coreProperties>
</file>