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7" r:id="rId2"/>
    <p:sldId id="258" r:id="rId3"/>
    <p:sldId id="259" r:id="rId4"/>
    <p:sldId id="260" r:id="rId5"/>
    <p:sldId id="261" r:id="rId6"/>
    <p:sldId id="262" r:id="rId7"/>
    <p:sldId id="263" r:id="rId8"/>
    <p:sldId id="264" r:id="rId9"/>
    <p:sldId id="265" r:id="rId10"/>
    <p:sldId id="266" r:id="rId11"/>
    <p:sldId id="267" r:id="rId12"/>
    <p:sldId id="285" r:id="rId13"/>
    <p:sldId id="268" r:id="rId14"/>
    <p:sldId id="269" r:id="rId15"/>
    <p:sldId id="270" r:id="rId16"/>
    <p:sldId id="271" r:id="rId17"/>
    <p:sldId id="272" r:id="rId18"/>
    <p:sldId id="273" r:id="rId19"/>
    <p:sldId id="274" r:id="rId20"/>
    <p:sldId id="275" r:id="rId21"/>
    <p:sldId id="277" r:id="rId22"/>
    <p:sldId id="278" r:id="rId23"/>
    <p:sldId id="279" r:id="rId24"/>
    <p:sldId id="280" r:id="rId25"/>
    <p:sldId id="281" r:id="rId26"/>
    <p:sldId id="286" r:id="rId27"/>
    <p:sldId id="287" r:id="rId28"/>
    <p:sldId id="288" r:id="rId29"/>
    <p:sldId id="289" r:id="rId30"/>
    <p:sldId id="282" r:id="rId31"/>
    <p:sldId id="283" r:id="rId32"/>
    <p:sldId id="28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456" autoAdjust="0"/>
  </p:normalViewPr>
  <p:slideViewPr>
    <p:cSldViewPr>
      <p:cViewPr varScale="1">
        <p:scale>
          <a:sx n="56" d="100"/>
          <a:sy n="56" d="100"/>
        </p:scale>
        <p:origin x="-1637"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58ECB8-4572-47C7-9498-446EA169731F}" type="datetimeFigureOut">
              <a:rPr lang="en-US" smtClean="0"/>
              <a:t>3/6/2017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D01774-F869-4C84-9FF5-FE456EE60888}" type="slidenum">
              <a:rPr lang="en-US" smtClean="0"/>
              <a:t>‹#›</a:t>
            </a:fld>
            <a:endParaRPr lang="en-US"/>
          </a:p>
        </p:txBody>
      </p:sp>
    </p:spTree>
    <p:extLst>
      <p:ext uri="{BB962C8B-B14F-4D97-AF65-F5344CB8AC3E}">
        <p14:creationId xmlns:p14="http://schemas.microsoft.com/office/powerpoint/2010/main" val="2882707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a:t>
            </a:r>
            <a:r>
              <a:rPr lang="en-US" baseline="0" dirty="0" smtClean="0"/>
              <a:t>  This is Carrie Tupa from the Texas Workforce Commission, and this webinar will cover the TEAMs 2.11 release, which has changes that all TEAMS users need to know about.</a:t>
            </a:r>
            <a:endParaRPr lang="en-US" dirty="0"/>
          </a:p>
        </p:txBody>
      </p:sp>
      <p:sp>
        <p:nvSpPr>
          <p:cNvPr id="4" name="Slide Number Placeholder 3"/>
          <p:cNvSpPr>
            <a:spLocks noGrp="1"/>
          </p:cNvSpPr>
          <p:nvPr>
            <p:ph type="sldNum" sz="quarter" idx="10"/>
          </p:nvPr>
        </p:nvSpPr>
        <p:spPr/>
        <p:txBody>
          <a:bodyPr/>
          <a:lstStyle/>
          <a:p>
            <a:fld id="{1FD01774-F869-4C84-9FF5-FE456EE60888}" type="slidenum">
              <a:rPr lang="en-US" smtClean="0"/>
              <a:t>1</a:t>
            </a:fld>
            <a:endParaRPr lang="en-US"/>
          </a:p>
        </p:txBody>
      </p:sp>
    </p:spTree>
    <p:extLst>
      <p:ext uri="{BB962C8B-B14F-4D97-AF65-F5344CB8AC3E}">
        <p14:creationId xmlns:p14="http://schemas.microsoft.com/office/powerpoint/2010/main" val="11186628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little complex, so let’s go through some examples.  </a:t>
            </a:r>
          </a:p>
          <a:p>
            <a:endParaRPr lang="en-US" dirty="0" smtClean="0"/>
          </a:p>
          <a:p>
            <a:r>
              <a:rPr lang="en-US" dirty="0" smtClean="0"/>
              <a:t>If you have a new participant to enter,</a:t>
            </a:r>
            <a:r>
              <a:rPr lang="en-US" baseline="0" dirty="0" smtClean="0"/>
              <a:t> and that individual completed the 8</a:t>
            </a:r>
            <a:r>
              <a:rPr lang="en-US" baseline="30000" dirty="0" smtClean="0"/>
              <a:t>th</a:t>
            </a:r>
            <a:r>
              <a:rPr lang="en-US" baseline="0" dirty="0" smtClean="0"/>
              <a:t> grade (and you had that information) before dropping out, then earned a high school equivalency, you would select “Attained a secondary school equivalency” for the highest education level.</a:t>
            </a:r>
          </a:p>
          <a:p>
            <a:endParaRPr lang="en-US" baseline="0" dirty="0" smtClean="0"/>
          </a:p>
          <a:p>
            <a:r>
              <a:rPr lang="en-US" baseline="0" dirty="0" smtClean="0"/>
              <a:t>In the instance you didn’t have a grade level, you could just leave that value blank.</a:t>
            </a:r>
            <a:endParaRPr lang="en-US" dirty="0"/>
          </a:p>
        </p:txBody>
      </p:sp>
      <p:sp>
        <p:nvSpPr>
          <p:cNvPr id="4" name="Slide Number Placeholder 3"/>
          <p:cNvSpPr>
            <a:spLocks noGrp="1"/>
          </p:cNvSpPr>
          <p:nvPr>
            <p:ph type="sldNum" sz="quarter" idx="10"/>
          </p:nvPr>
        </p:nvSpPr>
        <p:spPr/>
        <p:txBody>
          <a:bodyPr/>
          <a:lstStyle/>
          <a:p>
            <a:fld id="{1FD01774-F869-4C84-9FF5-FE456EE60888}" type="slidenum">
              <a:rPr lang="en-US" smtClean="0"/>
              <a:t>10</a:t>
            </a:fld>
            <a:endParaRPr lang="en-US"/>
          </a:p>
        </p:txBody>
      </p:sp>
    </p:spTree>
    <p:extLst>
      <p:ext uri="{BB962C8B-B14F-4D97-AF65-F5344CB8AC3E}">
        <p14:creationId xmlns:p14="http://schemas.microsoft.com/office/powerpoint/2010/main" val="2763864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talk about some examples for existing participants, were you to need to edit a profile</a:t>
            </a:r>
            <a:r>
              <a:rPr lang="en-US" baseline="0" dirty="0" smtClean="0"/>
              <a:t>, which would contain these new values.</a:t>
            </a:r>
          </a:p>
          <a:p>
            <a:endParaRPr lang="en-US" baseline="0" dirty="0" smtClean="0"/>
          </a:p>
          <a:p>
            <a:pPr lvl="1"/>
            <a:r>
              <a:rPr lang="en-US" baseline="0" dirty="0" smtClean="0"/>
              <a:t>If a participant’s original highest education completed was attained GED or equivalent, you could </a:t>
            </a:r>
            <a:r>
              <a:rPr lang="en-US" dirty="0" smtClean="0"/>
              <a:t>Leave the Highest School Grade completed </a:t>
            </a:r>
            <a:r>
              <a:rPr lang="en-US" i="1" dirty="0" smtClean="0"/>
              <a:t>blank</a:t>
            </a:r>
            <a:r>
              <a:rPr lang="en-US" dirty="0" smtClean="0"/>
              <a:t> unless you have this information.  Since this field is optional, you can leave it blank (until</a:t>
            </a:r>
            <a:r>
              <a:rPr lang="en-US" baseline="0" dirty="0" smtClean="0"/>
              <a:t> PY’17)</a:t>
            </a:r>
            <a:endParaRPr lang="en-US" dirty="0" smtClean="0"/>
          </a:p>
          <a:p>
            <a:pPr lvl="1"/>
            <a:r>
              <a:rPr lang="en-US" dirty="0" smtClean="0"/>
              <a:t>And Their Highest Education Level completed becomes “Attained a secondary school equivalency”</a:t>
            </a:r>
          </a:p>
          <a:p>
            <a:r>
              <a:rPr lang="en-US" dirty="0" smtClean="0"/>
              <a:t/>
            </a:r>
            <a:br>
              <a:rPr lang="en-US" dirty="0" smtClean="0"/>
            </a:br>
            <a:r>
              <a:rPr lang="en-US" dirty="0" smtClean="0"/>
              <a:t>In this second </a:t>
            </a:r>
            <a:r>
              <a:rPr lang="en-US" dirty="0" smtClean="0"/>
              <a:t>Example,</a:t>
            </a:r>
            <a:r>
              <a:rPr lang="en-US" baseline="0" dirty="0" smtClean="0"/>
              <a:t> the </a:t>
            </a:r>
            <a:r>
              <a:rPr lang="en-US" dirty="0" smtClean="0"/>
              <a:t>Participant’s original “Highest Education Completed” was “Eighth Grade Completed”</a:t>
            </a:r>
          </a:p>
          <a:p>
            <a:pPr lvl="1"/>
            <a:r>
              <a:rPr lang="en-US" dirty="0" smtClean="0"/>
              <a:t>So, their Highest School Grade completed would be “8</a:t>
            </a:r>
            <a:r>
              <a:rPr lang="en-US" baseline="30000" dirty="0" smtClean="0"/>
              <a:t>th</a:t>
            </a:r>
            <a:r>
              <a:rPr lang="en-US" dirty="0" smtClean="0"/>
              <a:t> grade completed”</a:t>
            </a:r>
          </a:p>
          <a:p>
            <a:pPr lvl="1"/>
            <a:r>
              <a:rPr lang="en-US" dirty="0" smtClean="0"/>
              <a:t>And their Highest Education level completed would be “No Education Level Completed”; you would have to select this value, because</a:t>
            </a:r>
            <a:r>
              <a:rPr lang="en-US" baseline="0" dirty="0" smtClean="0"/>
              <a:t> this field is required.</a:t>
            </a:r>
            <a:endParaRPr lang="en-US" dirty="0" smtClean="0"/>
          </a:p>
          <a:p>
            <a:endParaRPr lang="en-US" dirty="0"/>
          </a:p>
        </p:txBody>
      </p:sp>
      <p:sp>
        <p:nvSpPr>
          <p:cNvPr id="4" name="Slide Number Placeholder 3"/>
          <p:cNvSpPr>
            <a:spLocks noGrp="1"/>
          </p:cNvSpPr>
          <p:nvPr>
            <p:ph type="sldNum" sz="quarter" idx="10"/>
          </p:nvPr>
        </p:nvSpPr>
        <p:spPr/>
        <p:txBody>
          <a:bodyPr/>
          <a:lstStyle/>
          <a:p>
            <a:fld id="{1FD01774-F869-4C84-9FF5-FE456EE60888}" type="slidenum">
              <a:rPr lang="en-US" smtClean="0"/>
              <a:t>11</a:t>
            </a:fld>
            <a:endParaRPr lang="en-US"/>
          </a:p>
        </p:txBody>
      </p:sp>
    </p:spTree>
    <p:extLst>
      <p:ext uri="{BB962C8B-B14F-4D97-AF65-F5344CB8AC3E}">
        <p14:creationId xmlns:p14="http://schemas.microsoft.com/office/powerpoint/2010/main" val="1823063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to</a:t>
            </a:r>
            <a:r>
              <a:rPr lang="en-US" baseline="0" dirty="0" smtClean="0"/>
              <a:t> review, </a:t>
            </a:r>
          </a:p>
          <a:p>
            <a:r>
              <a:rPr lang="en-US" baseline="0" dirty="0" smtClean="0"/>
              <a:t>For this release, the highest school grade is not required, but level </a:t>
            </a:r>
            <a:r>
              <a:rPr lang="en-US" i="1" baseline="0" dirty="0" smtClean="0"/>
              <a:t>is</a:t>
            </a:r>
            <a:r>
              <a:rPr lang="en-US" i="0" baseline="0" dirty="0" smtClean="0"/>
              <a:t> required.  This is because we know many programs do not collect these items separately, and while you  may have a grade, it would mean the individual didn’t complete anything beyond that grade – so you could enter “no education level completed” – but if you have the highest education level – for example, a diploma, you would have no value to guess for in the highest school grade.</a:t>
            </a:r>
            <a:endParaRPr lang="en-US" dirty="0"/>
          </a:p>
        </p:txBody>
      </p:sp>
      <p:sp>
        <p:nvSpPr>
          <p:cNvPr id="4" name="Slide Number Placeholder 3"/>
          <p:cNvSpPr>
            <a:spLocks noGrp="1"/>
          </p:cNvSpPr>
          <p:nvPr>
            <p:ph type="sldNum" sz="quarter" idx="10"/>
          </p:nvPr>
        </p:nvSpPr>
        <p:spPr/>
        <p:txBody>
          <a:bodyPr/>
          <a:lstStyle/>
          <a:p>
            <a:fld id="{1FD01774-F869-4C84-9FF5-FE456EE60888}" type="slidenum">
              <a:rPr lang="en-US" smtClean="0"/>
              <a:t>12</a:t>
            </a:fld>
            <a:endParaRPr lang="en-US"/>
          </a:p>
        </p:txBody>
      </p:sp>
    </p:spTree>
    <p:extLst>
      <p:ext uri="{BB962C8B-B14F-4D97-AF65-F5344CB8AC3E}">
        <p14:creationId xmlns:p14="http://schemas.microsoft.com/office/powerpoint/2010/main" val="273196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new value is also required</a:t>
            </a:r>
            <a:r>
              <a:rPr lang="en-US" baseline="0" dirty="0" smtClean="0"/>
              <a:t> in this release, however, it is information you collect, you just might not collect it in this manner.  As you will see, we’re providing some helpful “cheats” to assist you in data entry until you build you data collection and entry process adequately.  </a:t>
            </a:r>
            <a:endParaRPr lang="en-US" dirty="0"/>
          </a:p>
        </p:txBody>
      </p:sp>
      <p:sp>
        <p:nvSpPr>
          <p:cNvPr id="4" name="Slide Number Placeholder 3"/>
          <p:cNvSpPr>
            <a:spLocks noGrp="1"/>
          </p:cNvSpPr>
          <p:nvPr>
            <p:ph type="sldNum" sz="quarter" idx="10"/>
          </p:nvPr>
        </p:nvSpPr>
        <p:spPr/>
        <p:txBody>
          <a:bodyPr/>
          <a:lstStyle/>
          <a:p>
            <a:fld id="{1FD01774-F869-4C84-9FF5-FE456EE60888}" type="slidenum">
              <a:rPr lang="en-US" smtClean="0"/>
              <a:t>13</a:t>
            </a:fld>
            <a:endParaRPr lang="en-US"/>
          </a:p>
        </p:txBody>
      </p:sp>
    </p:spTree>
    <p:extLst>
      <p:ext uri="{BB962C8B-B14F-4D97-AF65-F5344CB8AC3E}">
        <p14:creationId xmlns:p14="http://schemas.microsoft.com/office/powerpoint/2010/main" val="17925825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again, School status at program entry will be required, beginning in TEAMS 2.11, for all </a:t>
            </a:r>
            <a:r>
              <a:rPr lang="en-US" i="1" dirty="0" smtClean="0"/>
              <a:t>new</a:t>
            </a:r>
            <a:r>
              <a:rPr lang="en-US" dirty="0" smtClean="0"/>
              <a:t> participant profiles and when you </a:t>
            </a:r>
            <a:r>
              <a:rPr lang="en-US" i="1" dirty="0" smtClean="0"/>
              <a:t>edit</a:t>
            </a:r>
            <a:r>
              <a:rPr lang="en-US" dirty="0" smtClean="0"/>
              <a:t> a participant profile</a:t>
            </a:r>
          </a:p>
          <a:p>
            <a:r>
              <a:rPr lang="en-US" dirty="0" smtClean="0"/>
              <a:t>This new field can be easily derived from existing data, however, it will take some preparation with your data entry staff</a:t>
            </a:r>
          </a:p>
          <a:p>
            <a:endParaRPr lang="en-US" dirty="0"/>
          </a:p>
        </p:txBody>
      </p:sp>
      <p:sp>
        <p:nvSpPr>
          <p:cNvPr id="4" name="Slide Number Placeholder 3"/>
          <p:cNvSpPr>
            <a:spLocks noGrp="1"/>
          </p:cNvSpPr>
          <p:nvPr>
            <p:ph type="sldNum" sz="quarter" idx="10"/>
          </p:nvPr>
        </p:nvSpPr>
        <p:spPr/>
        <p:txBody>
          <a:bodyPr/>
          <a:lstStyle/>
          <a:p>
            <a:fld id="{1FD01774-F869-4C84-9FF5-FE456EE60888}" type="slidenum">
              <a:rPr lang="en-US" smtClean="0"/>
              <a:t>14</a:t>
            </a:fld>
            <a:endParaRPr lang="en-US"/>
          </a:p>
        </p:txBody>
      </p:sp>
    </p:spTree>
    <p:extLst>
      <p:ext uri="{BB962C8B-B14F-4D97-AF65-F5344CB8AC3E}">
        <p14:creationId xmlns:p14="http://schemas.microsoft.com/office/powerpoint/2010/main" val="1811693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I need to</a:t>
            </a:r>
            <a:r>
              <a:rPr lang="en-US" baseline="0" dirty="0" smtClean="0"/>
              <a:t> review some important definitions.</a:t>
            </a:r>
          </a:p>
          <a:p>
            <a:endParaRPr lang="en-US" baseline="0" dirty="0" smtClean="0"/>
          </a:p>
          <a:p>
            <a:r>
              <a:rPr lang="en-US" baseline="0" dirty="0" smtClean="0"/>
              <a:t>The purpose of this variable is to identify individuals as “in-school” or “out-of-school” – this is important for certain programs as we look at joint reporting, specifically the Title I youth program.  </a:t>
            </a:r>
          </a:p>
          <a:p>
            <a:endParaRPr lang="en-US" baseline="0" dirty="0" smtClean="0"/>
          </a:p>
          <a:p>
            <a:r>
              <a:rPr lang="en-US" baseline="0" dirty="0" smtClean="0"/>
              <a:t>So, in WIOA – adult education is not considered “in-school” – however, postsecondary education is considered school.  So, as soon as a participant either leaves adult education or co-enrolls while in adult education for postsecondary education, they are now in-school.  This distinction is very important from a policy perspective, which we will further elaborate on as we develop future guidance, but is also important as you develop your data entry processes.  </a:t>
            </a:r>
            <a:endParaRPr lang="en-US" dirty="0"/>
          </a:p>
        </p:txBody>
      </p:sp>
      <p:sp>
        <p:nvSpPr>
          <p:cNvPr id="4" name="Slide Number Placeholder 3"/>
          <p:cNvSpPr>
            <a:spLocks noGrp="1"/>
          </p:cNvSpPr>
          <p:nvPr>
            <p:ph type="sldNum" sz="quarter" idx="10"/>
          </p:nvPr>
        </p:nvSpPr>
        <p:spPr/>
        <p:txBody>
          <a:bodyPr/>
          <a:lstStyle/>
          <a:p>
            <a:fld id="{1FD01774-F869-4C84-9FF5-FE456EE60888}" type="slidenum">
              <a:rPr lang="en-US" smtClean="0"/>
              <a:t>15</a:t>
            </a:fld>
            <a:endParaRPr lang="en-US"/>
          </a:p>
        </p:txBody>
      </p:sp>
    </p:spTree>
    <p:extLst>
      <p:ext uri="{BB962C8B-B14F-4D97-AF65-F5344CB8AC3E}">
        <p14:creationId xmlns:p14="http://schemas.microsoft.com/office/powerpoint/2010/main" val="30385365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for each new and edited participant,</a:t>
            </a:r>
            <a:r>
              <a:rPr lang="en-US" baseline="0" dirty="0" smtClean="0"/>
              <a:t> you must select one of the following values:</a:t>
            </a:r>
          </a:p>
          <a:p>
            <a:pPr lvl="1"/>
            <a:r>
              <a:rPr lang="en-US" dirty="0" smtClean="0"/>
              <a:t>In-school, Postsecondary school (would apply to referrals from college or individuals in IET)</a:t>
            </a:r>
          </a:p>
          <a:p>
            <a:pPr lvl="1"/>
            <a:r>
              <a:rPr lang="en-US" dirty="0" smtClean="0"/>
              <a:t>Not attending school or Secondary school dropout (anyone without HSE or diploma; will apply to most of our participants)</a:t>
            </a:r>
          </a:p>
          <a:p>
            <a:pPr lvl="1"/>
            <a:r>
              <a:rPr lang="en-US" dirty="0" smtClean="0"/>
              <a:t>Not attending school; secondary school graduate or has recognized equivalent (any of our participants who come in with an HSE or diploma)</a:t>
            </a:r>
          </a:p>
          <a:p>
            <a:pPr lvl="1"/>
            <a:r>
              <a:rPr lang="en-US" dirty="0" smtClean="0"/>
              <a:t>Not attending school; within compulsory school attendance (anyone below 19 years of age)</a:t>
            </a:r>
          </a:p>
          <a:p>
            <a:endParaRPr lang="en-US" dirty="0"/>
          </a:p>
        </p:txBody>
      </p:sp>
      <p:sp>
        <p:nvSpPr>
          <p:cNvPr id="4" name="Slide Number Placeholder 3"/>
          <p:cNvSpPr>
            <a:spLocks noGrp="1"/>
          </p:cNvSpPr>
          <p:nvPr>
            <p:ph type="sldNum" sz="quarter" idx="10"/>
          </p:nvPr>
        </p:nvSpPr>
        <p:spPr/>
        <p:txBody>
          <a:bodyPr/>
          <a:lstStyle/>
          <a:p>
            <a:fld id="{1FD01774-F869-4C84-9FF5-FE456EE60888}" type="slidenum">
              <a:rPr lang="en-US" smtClean="0"/>
              <a:t>16</a:t>
            </a:fld>
            <a:endParaRPr lang="en-US"/>
          </a:p>
        </p:txBody>
      </p:sp>
    </p:spTree>
    <p:extLst>
      <p:ext uri="{BB962C8B-B14F-4D97-AF65-F5344CB8AC3E}">
        <p14:creationId xmlns:p14="http://schemas.microsoft.com/office/powerpoint/2010/main" val="40736754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I mentioned, this is somewhat difficult as you collect this information already, but this is a new way of</a:t>
            </a:r>
            <a:r>
              <a:rPr lang="en-US" baseline="0" dirty="0" smtClean="0"/>
              <a:t> capturing it in TEAMs, so we’ve developed this helpful cheat sheet to assist you/staff with data entry until you are able to add this into your data entry processes.  </a:t>
            </a:r>
          </a:p>
          <a:p>
            <a:endParaRPr lang="en-US" baseline="0" dirty="0" smtClean="0"/>
          </a:p>
          <a:p>
            <a:r>
              <a:rPr lang="en-US" baseline="0" dirty="0" smtClean="0"/>
              <a:t>Following along the top row, the first column is the individuals education level, the second is their age, and the school status you would enter. </a:t>
            </a:r>
          </a:p>
          <a:p>
            <a:endParaRPr lang="en-US" baseline="0" dirty="0" smtClean="0"/>
          </a:p>
          <a:p>
            <a:r>
              <a:rPr lang="en-US" baseline="0" dirty="0" smtClean="0"/>
              <a:t>So, if the individual was not in college, had no education level completed (meaning less than a high school equivalency) and was below 19, you would select  not attending school, within the compulsory age of attendance.</a:t>
            </a:r>
          </a:p>
          <a:p>
            <a:endParaRPr lang="en-US" baseline="0" dirty="0" smtClean="0"/>
          </a:p>
          <a:p>
            <a:r>
              <a:rPr lang="en-US" baseline="0" dirty="0" smtClean="0"/>
              <a:t>If the individual was not in collect, with less than a high school equivalency but was 19 or older, you would select not attending school or secondary school dropout.</a:t>
            </a:r>
          </a:p>
          <a:p>
            <a:endParaRPr lang="en-US" baseline="0" dirty="0" smtClean="0"/>
          </a:p>
          <a:p>
            <a:r>
              <a:rPr lang="en-US" baseline="0" dirty="0" smtClean="0"/>
              <a:t>The next two row are for all participant ages – an individual that is not in college and has a high school diploma, equivalent or higher, you would select “not attending school, secondary school graduate, or has a recognized equivalent”</a:t>
            </a:r>
          </a:p>
          <a:p>
            <a:endParaRPr lang="en-US" baseline="0" dirty="0" smtClean="0"/>
          </a:p>
          <a:p>
            <a:r>
              <a:rPr lang="en-US" baseline="0" dirty="0" smtClean="0"/>
              <a:t>Finally, any individual enrolled in college would be considered “in-school”, postsecondary.</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FD01774-F869-4C84-9FF5-FE456EE60888}" type="slidenum">
              <a:rPr lang="en-US" smtClean="0"/>
              <a:t>17</a:t>
            </a:fld>
            <a:endParaRPr lang="en-US"/>
          </a:p>
        </p:txBody>
      </p:sp>
    </p:spTree>
    <p:extLst>
      <p:ext uri="{BB962C8B-B14F-4D97-AF65-F5344CB8AC3E}">
        <p14:creationId xmlns:p14="http://schemas.microsoft.com/office/powerpoint/2010/main" val="2065722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lets move on to</a:t>
            </a:r>
            <a:r>
              <a:rPr lang="en-US" baseline="0" dirty="0" smtClean="0"/>
              <a:t> the next new field – Exhausting TANF</a:t>
            </a:r>
            <a:endParaRPr lang="en-US" dirty="0"/>
          </a:p>
        </p:txBody>
      </p:sp>
      <p:sp>
        <p:nvSpPr>
          <p:cNvPr id="4" name="Slide Number Placeholder 3"/>
          <p:cNvSpPr>
            <a:spLocks noGrp="1"/>
          </p:cNvSpPr>
          <p:nvPr>
            <p:ph type="sldNum" sz="quarter" idx="10"/>
          </p:nvPr>
        </p:nvSpPr>
        <p:spPr/>
        <p:txBody>
          <a:bodyPr/>
          <a:lstStyle/>
          <a:p>
            <a:fld id="{1FD01774-F869-4C84-9FF5-FE456EE60888}" type="slidenum">
              <a:rPr lang="en-US" smtClean="0"/>
              <a:t>18</a:t>
            </a:fld>
            <a:endParaRPr lang="en-US"/>
          </a:p>
        </p:txBody>
      </p:sp>
    </p:spTree>
    <p:extLst>
      <p:ext uri="{BB962C8B-B14F-4D97-AF65-F5344CB8AC3E}">
        <p14:creationId xmlns:p14="http://schemas.microsoft.com/office/powerpoint/2010/main" val="25936179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value will be optional in this release, with the options are yes, no, or not applicable.  </a:t>
            </a:r>
            <a:endParaRPr lang="en-US" dirty="0"/>
          </a:p>
        </p:txBody>
      </p:sp>
      <p:sp>
        <p:nvSpPr>
          <p:cNvPr id="4" name="Slide Number Placeholder 3"/>
          <p:cNvSpPr>
            <a:spLocks noGrp="1"/>
          </p:cNvSpPr>
          <p:nvPr>
            <p:ph type="sldNum" sz="quarter" idx="10"/>
          </p:nvPr>
        </p:nvSpPr>
        <p:spPr/>
        <p:txBody>
          <a:bodyPr/>
          <a:lstStyle/>
          <a:p>
            <a:fld id="{1FD01774-F869-4C84-9FF5-FE456EE60888}" type="slidenum">
              <a:rPr lang="en-US" smtClean="0"/>
              <a:t>19</a:t>
            </a:fld>
            <a:endParaRPr lang="en-US"/>
          </a:p>
        </p:txBody>
      </p:sp>
    </p:spTree>
    <p:extLst>
      <p:ext uri="{BB962C8B-B14F-4D97-AF65-F5344CB8AC3E}">
        <p14:creationId xmlns:p14="http://schemas.microsoft.com/office/powerpoint/2010/main" val="2322530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TEAMS 2.11 release</a:t>
            </a:r>
            <a:r>
              <a:rPr lang="en-US" baseline="0" dirty="0" smtClean="0"/>
              <a:t> will occur on the morning of March 9, 2017.</a:t>
            </a:r>
          </a:p>
          <a:p>
            <a:endParaRPr lang="en-US" baseline="0" dirty="0" smtClean="0"/>
          </a:p>
          <a:p>
            <a:r>
              <a:rPr lang="en-US" dirty="0" smtClean="0"/>
              <a:t>The final regulations for WIOA and subsequent issuances of the PIRL (the Participant Individual Record Layout) over the past year have included additional data elements we are required to collect</a:t>
            </a:r>
          </a:p>
          <a:p>
            <a:endParaRPr lang="en-US" dirty="0" smtClean="0"/>
          </a:p>
          <a:p>
            <a:r>
              <a:rPr lang="en-US" dirty="0" smtClean="0"/>
              <a:t>We will be phasing in additional data elements over the next six months in various</a:t>
            </a:r>
            <a:r>
              <a:rPr lang="en-US" baseline="0" dirty="0" smtClean="0"/>
              <a:t> releases of TEAMS</a:t>
            </a:r>
          </a:p>
          <a:p>
            <a:endParaRPr lang="en-US" dirty="0" smtClean="0"/>
          </a:p>
          <a:p>
            <a:r>
              <a:rPr lang="en-US" dirty="0" smtClean="0"/>
              <a:t>TEAMS 2.11 includes </a:t>
            </a:r>
            <a:r>
              <a:rPr lang="en-US" i="1" dirty="0" smtClean="0"/>
              <a:t>new </a:t>
            </a:r>
            <a:r>
              <a:rPr lang="en-US" dirty="0" smtClean="0"/>
              <a:t>profile data elements, but,</a:t>
            </a:r>
            <a:r>
              <a:rPr lang="en-US" baseline="0" dirty="0" smtClean="0"/>
              <a:t> while incredibly important that we collect this information, we are working the phase in these changes in a way that is most feasible for local programs.</a:t>
            </a:r>
          </a:p>
          <a:p>
            <a:endParaRPr lang="en-US" baseline="0" dirty="0" smtClean="0"/>
          </a:p>
          <a:p>
            <a:r>
              <a:rPr lang="en-US" baseline="0" dirty="0" smtClean="0"/>
              <a:t>We will be rolling out more trainings over the next six months to address more complicated TEAMs changes which, again, are the result of WIOA requirements, which are still being developed and released.</a:t>
            </a:r>
            <a:r>
              <a:rPr lang="en-US" dirty="0" smtClean="0"/>
              <a:t> </a:t>
            </a:r>
          </a:p>
          <a:p>
            <a:endParaRPr lang="en-US" i="1" dirty="0" smtClean="0"/>
          </a:p>
          <a:p>
            <a:r>
              <a:rPr lang="en-US" i="0" dirty="0" smtClean="0"/>
              <a:t>To</a:t>
            </a:r>
            <a:r>
              <a:rPr lang="en-US" i="0" baseline="0" dirty="0" smtClean="0"/>
              <a:t> best support local program implementation, the </a:t>
            </a:r>
            <a:r>
              <a:rPr lang="en-US" i="1" dirty="0" smtClean="0"/>
              <a:t>brand new</a:t>
            </a:r>
            <a:r>
              <a:rPr lang="en-US" dirty="0" smtClean="0"/>
              <a:t> data elements</a:t>
            </a:r>
            <a:r>
              <a:rPr lang="en-US" baseline="0" dirty="0" smtClean="0"/>
              <a:t> </a:t>
            </a:r>
            <a:r>
              <a:rPr lang="en-US" dirty="0" smtClean="0"/>
              <a:t>will not be required until July 1 to allow local programs time to build them into their intake process</a:t>
            </a:r>
          </a:p>
          <a:p>
            <a:endParaRPr lang="en-US" dirty="0" smtClean="0"/>
          </a:p>
          <a:p>
            <a:r>
              <a:rPr lang="en-US" dirty="0" smtClean="0"/>
              <a:t>Keep</a:t>
            </a:r>
            <a:r>
              <a:rPr lang="en-US" baseline="0" dirty="0" smtClean="0"/>
              <a:t> in mind, however, that these elements are required under WIOA, so y</a:t>
            </a:r>
            <a:r>
              <a:rPr lang="en-US" dirty="0" smtClean="0"/>
              <a:t>ou should begin building them in as soon as possible.  We will be making these values required in a future release of TEAMS</a:t>
            </a:r>
            <a:r>
              <a:rPr lang="en-US" baseline="0" dirty="0" smtClean="0"/>
              <a:t> for PY 2017-2018</a:t>
            </a:r>
            <a:endParaRPr lang="en-US" dirty="0" smtClean="0"/>
          </a:p>
          <a:p>
            <a:endParaRPr lang="en-US" dirty="0"/>
          </a:p>
        </p:txBody>
      </p:sp>
      <p:sp>
        <p:nvSpPr>
          <p:cNvPr id="4" name="Slide Number Placeholder 3"/>
          <p:cNvSpPr>
            <a:spLocks noGrp="1"/>
          </p:cNvSpPr>
          <p:nvPr>
            <p:ph type="sldNum" sz="quarter" idx="10"/>
          </p:nvPr>
        </p:nvSpPr>
        <p:spPr/>
        <p:txBody>
          <a:bodyPr/>
          <a:lstStyle/>
          <a:p>
            <a:fld id="{1FD01774-F869-4C84-9FF5-FE456EE60888}" type="slidenum">
              <a:rPr lang="en-US" smtClean="0"/>
              <a:t>2</a:t>
            </a:fld>
            <a:endParaRPr lang="en-US"/>
          </a:p>
        </p:txBody>
      </p:sp>
    </p:spTree>
    <p:extLst>
      <p:ext uri="{BB962C8B-B14F-4D97-AF65-F5344CB8AC3E}">
        <p14:creationId xmlns:p14="http://schemas.microsoft.com/office/powerpoint/2010/main" val="1693390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important to keep</a:t>
            </a:r>
            <a:r>
              <a:rPr lang="en-US" baseline="0" dirty="0" smtClean="0"/>
              <a:t> in mind that this field refers to actual TANF recipients, not TANF eligible, which is the definition you use when establishing TANF eligibility for your TANF-funded participants.</a:t>
            </a:r>
          </a:p>
          <a:p>
            <a:endParaRPr lang="en-US" baseline="0" dirty="0" smtClean="0"/>
          </a:p>
          <a:p>
            <a:r>
              <a:rPr lang="en-US" baseline="0" dirty="0" smtClean="0"/>
              <a:t>You will </a:t>
            </a:r>
            <a:r>
              <a:rPr lang="en-US" i="1" baseline="0" dirty="0" smtClean="0"/>
              <a:t>have</a:t>
            </a:r>
            <a:r>
              <a:rPr lang="en-US" i="0" baseline="0" dirty="0" smtClean="0"/>
              <a:t> to verify this data with the TANF data which can be obtained in partnership with your Board.  Again, this value is optional until July 1.</a:t>
            </a:r>
          </a:p>
          <a:p>
            <a:endParaRPr lang="en-US" i="0" baseline="0" dirty="0" smtClean="0"/>
          </a:p>
          <a:p>
            <a:r>
              <a:rPr lang="en-US" i="0" baseline="0" dirty="0" smtClean="0"/>
              <a:t>While ‘not applicable” is an option, you should enter this until the individual is not on TANF.  If you do not have the information, leave it blank.  However, keep in mind that this value will be made mandatory in the future, so you need to start working now to obtain this information.  </a:t>
            </a:r>
            <a:endParaRPr lang="en-US" dirty="0"/>
          </a:p>
        </p:txBody>
      </p:sp>
      <p:sp>
        <p:nvSpPr>
          <p:cNvPr id="4" name="Slide Number Placeholder 3"/>
          <p:cNvSpPr>
            <a:spLocks noGrp="1"/>
          </p:cNvSpPr>
          <p:nvPr>
            <p:ph type="sldNum" sz="quarter" idx="10"/>
          </p:nvPr>
        </p:nvSpPr>
        <p:spPr/>
        <p:txBody>
          <a:bodyPr/>
          <a:lstStyle/>
          <a:p>
            <a:fld id="{1FD01774-F869-4C84-9FF5-FE456EE60888}" type="slidenum">
              <a:rPr lang="en-US" smtClean="0"/>
              <a:t>20</a:t>
            </a:fld>
            <a:endParaRPr lang="en-US"/>
          </a:p>
        </p:txBody>
      </p:sp>
    </p:spTree>
    <p:extLst>
      <p:ext uri="{BB962C8B-B14F-4D97-AF65-F5344CB8AC3E}">
        <p14:creationId xmlns:p14="http://schemas.microsoft.com/office/powerpoint/2010/main" val="19842154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new field is for Job Corp participants.  </a:t>
            </a:r>
            <a:endParaRPr lang="en-US" dirty="0"/>
          </a:p>
        </p:txBody>
      </p:sp>
      <p:sp>
        <p:nvSpPr>
          <p:cNvPr id="4" name="Slide Number Placeholder 3"/>
          <p:cNvSpPr>
            <a:spLocks noGrp="1"/>
          </p:cNvSpPr>
          <p:nvPr>
            <p:ph type="sldNum" sz="quarter" idx="10"/>
          </p:nvPr>
        </p:nvSpPr>
        <p:spPr/>
        <p:txBody>
          <a:bodyPr/>
          <a:lstStyle/>
          <a:p>
            <a:fld id="{1FD01774-F869-4C84-9FF5-FE456EE60888}" type="slidenum">
              <a:rPr lang="en-US" smtClean="0"/>
              <a:t>21</a:t>
            </a:fld>
            <a:endParaRPr lang="en-US"/>
          </a:p>
        </p:txBody>
      </p:sp>
    </p:spTree>
    <p:extLst>
      <p:ext uri="{BB962C8B-B14F-4D97-AF65-F5344CB8AC3E}">
        <p14:creationId xmlns:p14="http://schemas.microsoft.com/office/powerpoint/2010/main" val="10805366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field is optional in this release</a:t>
            </a:r>
          </a:p>
          <a:p>
            <a:r>
              <a:rPr lang="en-US" dirty="0" smtClean="0"/>
              <a:t>For participant who have received services under Title 1, Chapter 4, Subtitle C of WIOA (Job Corps)</a:t>
            </a:r>
          </a:p>
          <a:p>
            <a:r>
              <a:rPr lang="en-US" dirty="0" smtClean="0"/>
              <a:t>Options are:</a:t>
            </a:r>
          </a:p>
          <a:p>
            <a:pPr lvl="1"/>
            <a:r>
              <a:rPr lang="en-US" dirty="0" smtClean="0"/>
              <a:t>Yes</a:t>
            </a:r>
          </a:p>
          <a:p>
            <a:pPr lvl="1"/>
            <a:r>
              <a:rPr lang="en-US" dirty="0" smtClean="0"/>
              <a:t>No</a:t>
            </a:r>
          </a:p>
          <a:p>
            <a:pPr lvl="1"/>
            <a:r>
              <a:rPr lang="en-US" dirty="0" smtClean="0"/>
              <a:t>Unknown</a:t>
            </a:r>
          </a:p>
          <a:p>
            <a:r>
              <a:rPr lang="en-US" dirty="0" smtClean="0"/>
              <a:t>While this has an “unknown” option, this question should be added to your intake process before 7/1/17</a:t>
            </a:r>
          </a:p>
          <a:p>
            <a:endParaRPr lang="en-US" dirty="0"/>
          </a:p>
        </p:txBody>
      </p:sp>
      <p:sp>
        <p:nvSpPr>
          <p:cNvPr id="4" name="Slide Number Placeholder 3"/>
          <p:cNvSpPr>
            <a:spLocks noGrp="1"/>
          </p:cNvSpPr>
          <p:nvPr>
            <p:ph type="sldNum" sz="quarter" idx="10"/>
          </p:nvPr>
        </p:nvSpPr>
        <p:spPr/>
        <p:txBody>
          <a:bodyPr/>
          <a:lstStyle/>
          <a:p>
            <a:fld id="{1FD01774-F869-4C84-9FF5-FE456EE60888}" type="slidenum">
              <a:rPr lang="en-US" smtClean="0"/>
              <a:t>22</a:t>
            </a:fld>
            <a:endParaRPr lang="en-US"/>
          </a:p>
        </p:txBody>
      </p:sp>
    </p:spTree>
    <p:extLst>
      <p:ext uri="{BB962C8B-B14F-4D97-AF65-F5344CB8AC3E}">
        <p14:creationId xmlns:p14="http://schemas.microsoft.com/office/powerpoint/2010/main" val="24712562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we have ex-offender</a:t>
            </a:r>
            <a:r>
              <a:rPr lang="en-US" baseline="0" dirty="0" smtClean="0"/>
              <a:t> status at program entry</a:t>
            </a:r>
            <a:endParaRPr lang="en-US" dirty="0"/>
          </a:p>
        </p:txBody>
      </p:sp>
      <p:sp>
        <p:nvSpPr>
          <p:cNvPr id="4" name="Slide Number Placeholder 3"/>
          <p:cNvSpPr>
            <a:spLocks noGrp="1"/>
          </p:cNvSpPr>
          <p:nvPr>
            <p:ph type="sldNum" sz="quarter" idx="10"/>
          </p:nvPr>
        </p:nvSpPr>
        <p:spPr/>
        <p:txBody>
          <a:bodyPr/>
          <a:lstStyle/>
          <a:p>
            <a:fld id="{1FD01774-F869-4C84-9FF5-FE456EE60888}" type="slidenum">
              <a:rPr lang="en-US" smtClean="0"/>
              <a:t>23</a:t>
            </a:fld>
            <a:endParaRPr lang="en-US"/>
          </a:p>
        </p:txBody>
      </p:sp>
    </p:spTree>
    <p:extLst>
      <p:ext uri="{BB962C8B-B14F-4D97-AF65-F5344CB8AC3E}">
        <p14:creationId xmlns:p14="http://schemas.microsoft.com/office/powerpoint/2010/main" val="36622270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field is </a:t>
            </a:r>
            <a:r>
              <a:rPr lang="en-US" dirty="0" smtClean="0"/>
              <a:t>Optional in this release</a:t>
            </a:r>
          </a:p>
          <a:p>
            <a:r>
              <a:rPr lang="en-US" dirty="0" smtClean="0"/>
              <a:t>Options are:</a:t>
            </a:r>
          </a:p>
          <a:p>
            <a:pPr lvl="1"/>
            <a:r>
              <a:rPr lang="en-US" dirty="0" smtClean="0"/>
              <a:t>Yes</a:t>
            </a:r>
          </a:p>
          <a:p>
            <a:pPr lvl="1"/>
            <a:r>
              <a:rPr lang="en-US" dirty="0" smtClean="0"/>
              <a:t>No</a:t>
            </a:r>
          </a:p>
          <a:p>
            <a:pPr lvl="1"/>
            <a:r>
              <a:rPr lang="en-US" dirty="0" smtClean="0"/>
              <a:t>Participant did not disclose</a:t>
            </a:r>
          </a:p>
          <a:p>
            <a:r>
              <a:rPr lang="en-US" dirty="0" smtClean="0"/>
              <a:t>You need to add this into your intake by 7/1/17</a:t>
            </a:r>
          </a:p>
          <a:p>
            <a:endParaRPr lang="en-US" dirty="0"/>
          </a:p>
        </p:txBody>
      </p:sp>
      <p:sp>
        <p:nvSpPr>
          <p:cNvPr id="4" name="Slide Number Placeholder 3"/>
          <p:cNvSpPr>
            <a:spLocks noGrp="1"/>
          </p:cNvSpPr>
          <p:nvPr>
            <p:ph type="sldNum" sz="quarter" idx="10"/>
          </p:nvPr>
        </p:nvSpPr>
        <p:spPr/>
        <p:txBody>
          <a:bodyPr/>
          <a:lstStyle/>
          <a:p>
            <a:fld id="{1FD01774-F869-4C84-9FF5-FE456EE60888}" type="slidenum">
              <a:rPr lang="en-US" smtClean="0"/>
              <a:t>24</a:t>
            </a:fld>
            <a:endParaRPr lang="en-US"/>
          </a:p>
        </p:txBody>
      </p:sp>
    </p:spTree>
    <p:extLst>
      <p:ext uri="{BB962C8B-B14F-4D97-AF65-F5344CB8AC3E}">
        <p14:creationId xmlns:p14="http://schemas.microsoft.com/office/powerpoint/2010/main" val="28613438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What’s important in this field is the definition</a:t>
            </a:r>
            <a:r>
              <a:rPr lang="en-US" baseline="0" dirty="0" smtClean="0"/>
              <a:t> of ex-offender- as you build this field into your intake, you’ll want to make sure that you and your staff become familiar with this definition.</a:t>
            </a:r>
          </a:p>
          <a:p>
            <a:endParaRPr lang="en-US" baseline="0" dirty="0" smtClean="0"/>
          </a:p>
          <a:p>
            <a:r>
              <a:rPr lang="en-US" baseline="0" dirty="0" smtClean="0"/>
              <a:t>The other important piece of the definition is clarifying with participants </a:t>
            </a:r>
            <a:r>
              <a:rPr lang="en-US" i="1" baseline="0" dirty="0" smtClean="0"/>
              <a:t>why</a:t>
            </a:r>
            <a:r>
              <a:rPr lang="en-US" i="0" baseline="0" dirty="0" smtClean="0"/>
              <a:t> you are collecting this information.  You will notice that the definition is EXTREMELY broad.  You will want to reassure participants that this is not used in determining eligibility for this program or future employment.  Rather, it’s a determination of potential barriers the individual might have.</a:t>
            </a:r>
          </a:p>
          <a:p>
            <a:endParaRPr lang="en-US" i="0" baseline="0" dirty="0" smtClean="0"/>
          </a:p>
          <a:p>
            <a:r>
              <a:rPr lang="en-US" i="0" baseline="0" dirty="0" smtClean="0"/>
              <a:t>So, the definition reads: </a:t>
            </a:r>
          </a:p>
          <a:p>
            <a:pPr marL="0" indent="0">
              <a:buNone/>
            </a:pPr>
            <a:r>
              <a:rPr lang="en-US" dirty="0" smtClean="0"/>
              <a:t>participant is a person who either </a:t>
            </a:r>
          </a:p>
          <a:p>
            <a:pPr marL="457200" indent="-457200">
              <a:buFont typeface="+mj-lt"/>
              <a:buAutoNum type="alphaLcParenR"/>
            </a:pPr>
            <a:r>
              <a:rPr lang="en-US" dirty="0" smtClean="0"/>
              <a:t>has been subject to any stage of the criminal justice process for committing a status offense or delinquent act or</a:t>
            </a:r>
          </a:p>
          <a:p>
            <a:pPr marL="457200" indent="-457200">
              <a:buFont typeface="+mj-lt"/>
              <a:buAutoNum type="alphaLcParenR"/>
            </a:pPr>
            <a:r>
              <a:rPr lang="en-US" dirty="0" smtClean="0"/>
              <a:t>requires assistance in overcoming artificial barriers to employment resulting from a record of arrest or conviction for committing delinquent acts, such as crimes against persons, crimes against property, status offenses, or other crimes. </a:t>
            </a:r>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FD01774-F869-4C84-9FF5-FE456EE60888}" type="slidenum">
              <a:rPr lang="en-US" smtClean="0"/>
              <a:t>25</a:t>
            </a:fld>
            <a:endParaRPr lang="en-US"/>
          </a:p>
        </p:txBody>
      </p:sp>
    </p:spTree>
    <p:extLst>
      <p:ext uri="{BB962C8B-B14F-4D97-AF65-F5344CB8AC3E}">
        <p14:creationId xmlns:p14="http://schemas.microsoft.com/office/powerpoint/2010/main" val="29267451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exciting</a:t>
            </a:r>
            <a:r>
              <a:rPr lang="en-US" baseline="0" dirty="0" smtClean="0"/>
              <a:t> change that will be in this release is the ability to export participant profile information.  The goal of this feature is to more easily share participant information across organizations.</a:t>
            </a:r>
          </a:p>
          <a:p>
            <a:endParaRPr lang="en-US" baseline="0" dirty="0" smtClean="0"/>
          </a:p>
          <a:p>
            <a:r>
              <a:rPr lang="en-US" baseline="0" dirty="0" smtClean="0"/>
              <a:t>At this time you can only export one profile at a time, as the number of decisions needed to determine exactly how to export a group of participants will require more development time.  However, we hope this feature will be valuable to you.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FD01774-F869-4C84-9FF5-FE456EE60888}" type="slidenum">
              <a:rPr lang="en-US" smtClean="0"/>
              <a:t>26</a:t>
            </a:fld>
            <a:endParaRPr lang="en-US"/>
          </a:p>
        </p:txBody>
      </p:sp>
    </p:spTree>
    <p:extLst>
      <p:ext uri="{BB962C8B-B14F-4D97-AF65-F5344CB8AC3E}">
        <p14:creationId xmlns:p14="http://schemas.microsoft.com/office/powerpoint/2010/main" val="7123311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as you can see, from the primary</a:t>
            </a:r>
            <a:r>
              <a:rPr lang="en-US" baseline="0" dirty="0" smtClean="0"/>
              <a:t> part of the participant screen, you can select from two options: export to PDF and export to excel.</a:t>
            </a:r>
            <a:endParaRPr lang="en-US" dirty="0"/>
          </a:p>
        </p:txBody>
      </p:sp>
      <p:sp>
        <p:nvSpPr>
          <p:cNvPr id="4" name="Slide Number Placeholder 3"/>
          <p:cNvSpPr>
            <a:spLocks noGrp="1"/>
          </p:cNvSpPr>
          <p:nvPr>
            <p:ph type="sldNum" sz="quarter" idx="10"/>
          </p:nvPr>
        </p:nvSpPr>
        <p:spPr/>
        <p:txBody>
          <a:bodyPr/>
          <a:lstStyle/>
          <a:p>
            <a:fld id="{1FD01774-F869-4C84-9FF5-FE456EE60888}" type="slidenum">
              <a:rPr lang="en-US" smtClean="0"/>
              <a:t>27</a:t>
            </a:fld>
            <a:endParaRPr lang="en-US"/>
          </a:p>
        </p:txBody>
      </p:sp>
    </p:spTree>
    <p:extLst>
      <p:ext uri="{BB962C8B-B14F-4D97-AF65-F5344CB8AC3E}">
        <p14:creationId xmlns:p14="http://schemas.microsoft.com/office/powerpoint/2010/main" val="16496401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a:t>
            </a:r>
            <a:r>
              <a:rPr lang="en-US" baseline="0" dirty="0" smtClean="0"/>
              <a:t> can only export the most recently available profile.  You can see here a sample of the export in PDF.  You will notice at the top of the screen that there is an important privacy statement.  This export will include </a:t>
            </a:r>
            <a:r>
              <a:rPr lang="en-US" i="1" baseline="0" dirty="0" smtClean="0"/>
              <a:t>all</a:t>
            </a:r>
            <a:r>
              <a:rPr lang="en-US" i="0" baseline="0" dirty="0" smtClean="0"/>
              <a:t> profile information, so it’s absolutely critical that you follow PII regulations.</a:t>
            </a:r>
          </a:p>
          <a:p>
            <a:endParaRPr lang="en-US" i="0" baseline="0" dirty="0" smtClean="0"/>
          </a:p>
          <a:p>
            <a:r>
              <a:rPr lang="en-US" i="0" baseline="0" dirty="0" smtClean="0"/>
              <a:t>However, you will NOT be able to see the full SSN, regardless of your role.  The SSN will export as just the last 4 digits.</a:t>
            </a:r>
            <a:endParaRPr lang="en-US" dirty="0"/>
          </a:p>
        </p:txBody>
      </p:sp>
      <p:sp>
        <p:nvSpPr>
          <p:cNvPr id="4" name="Slide Number Placeholder 3"/>
          <p:cNvSpPr>
            <a:spLocks noGrp="1"/>
          </p:cNvSpPr>
          <p:nvPr>
            <p:ph type="sldNum" sz="quarter" idx="10"/>
          </p:nvPr>
        </p:nvSpPr>
        <p:spPr/>
        <p:txBody>
          <a:bodyPr/>
          <a:lstStyle/>
          <a:p>
            <a:fld id="{1FD01774-F869-4C84-9FF5-FE456EE60888}" type="slidenum">
              <a:rPr lang="en-US" smtClean="0"/>
              <a:t>28</a:t>
            </a:fld>
            <a:endParaRPr lang="en-US"/>
          </a:p>
        </p:txBody>
      </p:sp>
    </p:spTree>
    <p:extLst>
      <p:ext uri="{BB962C8B-B14F-4D97-AF65-F5344CB8AC3E}">
        <p14:creationId xmlns:p14="http://schemas.microsoft.com/office/powerpoint/2010/main" val="6353219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sample</a:t>
            </a:r>
            <a:r>
              <a:rPr lang="en-US" baseline="0" dirty="0" smtClean="0"/>
              <a:t> of the excel export.  You will notice on both exports that if no profile is available in the current year, you cannot export.</a:t>
            </a:r>
          </a:p>
          <a:p>
            <a:endParaRPr lang="en-US" baseline="0" dirty="0" smtClean="0"/>
          </a:p>
          <a:p>
            <a:r>
              <a:rPr lang="en-US" baseline="0" dirty="0" smtClean="0"/>
              <a:t>We’ve had many requests for an import capability.  It is in our development process, but is much more complex than anticipated…so, stay tuned!</a:t>
            </a:r>
            <a:endParaRPr lang="en-US" dirty="0"/>
          </a:p>
        </p:txBody>
      </p:sp>
      <p:sp>
        <p:nvSpPr>
          <p:cNvPr id="4" name="Slide Number Placeholder 3"/>
          <p:cNvSpPr>
            <a:spLocks noGrp="1"/>
          </p:cNvSpPr>
          <p:nvPr>
            <p:ph type="sldNum" sz="quarter" idx="10"/>
          </p:nvPr>
        </p:nvSpPr>
        <p:spPr/>
        <p:txBody>
          <a:bodyPr/>
          <a:lstStyle/>
          <a:p>
            <a:fld id="{1FD01774-F869-4C84-9FF5-FE456EE60888}" type="slidenum">
              <a:rPr lang="en-US" smtClean="0"/>
              <a:t>29</a:t>
            </a:fld>
            <a:endParaRPr lang="en-US"/>
          </a:p>
        </p:txBody>
      </p:sp>
    </p:spTree>
    <p:extLst>
      <p:ext uri="{BB962C8B-B14F-4D97-AF65-F5344CB8AC3E}">
        <p14:creationId xmlns:p14="http://schemas.microsoft.com/office/powerpoint/2010/main" val="3202440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changes that we will be talking</a:t>
            </a:r>
            <a:r>
              <a:rPr lang="en-US" baseline="0" dirty="0" smtClean="0"/>
              <a:t> about in this release all affect the participant profile screen.  Future changes will affect other areas of the system.  Elements that are required (meaning you cannot save the profile without the element selected) are asterisked.  </a:t>
            </a:r>
            <a:endParaRPr lang="en-US" dirty="0"/>
          </a:p>
        </p:txBody>
      </p:sp>
      <p:sp>
        <p:nvSpPr>
          <p:cNvPr id="4" name="Slide Number Placeholder 3"/>
          <p:cNvSpPr>
            <a:spLocks noGrp="1"/>
          </p:cNvSpPr>
          <p:nvPr>
            <p:ph type="sldNum" sz="quarter" idx="10"/>
          </p:nvPr>
        </p:nvSpPr>
        <p:spPr/>
        <p:txBody>
          <a:bodyPr/>
          <a:lstStyle/>
          <a:p>
            <a:fld id="{1FD01774-F869-4C84-9FF5-FE456EE60888}" type="slidenum">
              <a:rPr lang="en-US" smtClean="0"/>
              <a:t>3</a:t>
            </a:fld>
            <a:endParaRPr lang="en-US"/>
          </a:p>
        </p:txBody>
      </p:sp>
    </p:spTree>
    <p:extLst>
      <p:ext uri="{BB962C8B-B14F-4D97-AF65-F5344CB8AC3E}">
        <p14:creationId xmlns:p14="http://schemas.microsoft.com/office/powerpoint/2010/main" val="16494905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to enhancements</a:t>
            </a:r>
            <a:r>
              <a:rPr lang="en-US" baseline="0" dirty="0" smtClean="0"/>
              <a:t>, we’ve addressed several issues in TEAMS.  </a:t>
            </a:r>
            <a:endParaRPr lang="en-US" dirty="0"/>
          </a:p>
        </p:txBody>
      </p:sp>
      <p:sp>
        <p:nvSpPr>
          <p:cNvPr id="4" name="Slide Number Placeholder 3"/>
          <p:cNvSpPr>
            <a:spLocks noGrp="1"/>
          </p:cNvSpPr>
          <p:nvPr>
            <p:ph type="sldNum" sz="quarter" idx="10"/>
          </p:nvPr>
        </p:nvSpPr>
        <p:spPr/>
        <p:txBody>
          <a:bodyPr/>
          <a:lstStyle/>
          <a:p>
            <a:fld id="{1FD01774-F869-4C84-9FF5-FE456EE60888}" type="slidenum">
              <a:rPr lang="en-US" smtClean="0"/>
              <a:t>30</a:t>
            </a:fld>
            <a:endParaRPr lang="en-US"/>
          </a:p>
        </p:txBody>
      </p:sp>
    </p:spTree>
    <p:extLst>
      <p:ext uri="{BB962C8B-B14F-4D97-AF65-F5344CB8AC3E}">
        <p14:creationId xmlns:p14="http://schemas.microsoft.com/office/powerpoint/2010/main" val="19722660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Error when adding staff member after an inactive year</a:t>
            </a:r>
          </a:p>
          <a:p>
            <a:pPr lvl="1"/>
            <a:r>
              <a:rPr lang="en-US" dirty="0" smtClean="0"/>
              <a:t>Addresses issue when staff member didn’t have required staff development in active year</a:t>
            </a:r>
          </a:p>
          <a:p>
            <a:pPr lvl="1"/>
            <a:r>
              <a:rPr lang="en-US" dirty="0" smtClean="0"/>
              <a:t>TEAMS treats staff member as “new”</a:t>
            </a:r>
          </a:p>
          <a:p>
            <a:r>
              <a:rPr lang="en-US" dirty="0" smtClean="0"/>
              <a:t>Error when adding end date to staff assigned to a class</a:t>
            </a:r>
          </a:p>
          <a:p>
            <a:pPr lvl="1"/>
            <a:r>
              <a:rPr lang="en-US" dirty="0" smtClean="0"/>
              <a:t>Fix recognizes end-date of class, which needs to be before the end-date you add to the staff</a:t>
            </a:r>
          </a:p>
          <a:p>
            <a:endParaRPr lang="en-US" dirty="0"/>
          </a:p>
        </p:txBody>
      </p:sp>
      <p:sp>
        <p:nvSpPr>
          <p:cNvPr id="4" name="Slide Number Placeholder 3"/>
          <p:cNvSpPr>
            <a:spLocks noGrp="1"/>
          </p:cNvSpPr>
          <p:nvPr>
            <p:ph type="sldNum" sz="quarter" idx="10"/>
          </p:nvPr>
        </p:nvSpPr>
        <p:spPr/>
        <p:txBody>
          <a:bodyPr/>
          <a:lstStyle/>
          <a:p>
            <a:fld id="{1FD01774-F869-4C84-9FF5-FE456EE60888}" type="slidenum">
              <a:rPr lang="en-US" smtClean="0"/>
              <a:t>31</a:t>
            </a:fld>
            <a:endParaRPr lang="en-US"/>
          </a:p>
        </p:txBody>
      </p:sp>
    </p:spTree>
    <p:extLst>
      <p:ext uri="{BB962C8B-B14F-4D97-AF65-F5344CB8AC3E}">
        <p14:creationId xmlns:p14="http://schemas.microsoft.com/office/powerpoint/2010/main" val="32813513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concludes</a:t>
            </a:r>
            <a:r>
              <a:rPr lang="en-US" baseline="0" dirty="0" smtClean="0"/>
              <a:t> the webinar.  If you have questions, please contact TEAMS technical assistance or your assigned program specialist.</a:t>
            </a:r>
          </a:p>
          <a:p>
            <a:endParaRPr lang="en-US" baseline="0" dirty="0" smtClean="0"/>
          </a:p>
          <a:p>
            <a:r>
              <a:rPr lang="en-US" baseline="0" dirty="0" smtClean="0"/>
              <a:t>Thank you so much, and have </a:t>
            </a:r>
            <a:r>
              <a:rPr lang="en-US" baseline="0" smtClean="0"/>
              <a:t>a great day!</a:t>
            </a:r>
            <a:endParaRPr lang="en-US" baseline="0" dirty="0" smtClean="0"/>
          </a:p>
        </p:txBody>
      </p:sp>
      <p:sp>
        <p:nvSpPr>
          <p:cNvPr id="4" name="Slide Number Placeholder 3"/>
          <p:cNvSpPr>
            <a:spLocks noGrp="1"/>
          </p:cNvSpPr>
          <p:nvPr>
            <p:ph type="sldNum" sz="quarter" idx="10"/>
          </p:nvPr>
        </p:nvSpPr>
        <p:spPr/>
        <p:txBody>
          <a:bodyPr/>
          <a:lstStyle/>
          <a:p>
            <a:fld id="{1FD01774-F869-4C84-9FF5-FE456EE60888}" type="slidenum">
              <a:rPr lang="en-US" smtClean="0"/>
              <a:t>32</a:t>
            </a:fld>
            <a:endParaRPr lang="en-US"/>
          </a:p>
        </p:txBody>
      </p:sp>
    </p:spTree>
    <p:extLst>
      <p:ext uri="{BB962C8B-B14F-4D97-AF65-F5344CB8AC3E}">
        <p14:creationId xmlns:p14="http://schemas.microsoft.com/office/powerpoint/2010/main" val="38481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have participants who already have profiles.</a:t>
            </a:r>
            <a:r>
              <a:rPr lang="en-US" baseline="0" dirty="0" smtClean="0"/>
              <a:t>  Those profiles will not include these changes unless you click to edit the profile.  For new required variables, you will be required to select a value before you can save the profile.</a:t>
            </a:r>
          </a:p>
          <a:p>
            <a:endParaRPr lang="en-US" baseline="0" dirty="0" smtClean="0"/>
          </a:p>
          <a:p>
            <a:r>
              <a:rPr lang="en-US" baseline="0" dirty="0" smtClean="0"/>
              <a:t>For new participants, you will have the option to select values for the new variables, but will also need to select a value for required variables.  </a:t>
            </a:r>
          </a:p>
        </p:txBody>
      </p:sp>
      <p:sp>
        <p:nvSpPr>
          <p:cNvPr id="4" name="Slide Number Placeholder 3"/>
          <p:cNvSpPr>
            <a:spLocks noGrp="1"/>
          </p:cNvSpPr>
          <p:nvPr>
            <p:ph type="sldNum" sz="quarter" idx="10"/>
          </p:nvPr>
        </p:nvSpPr>
        <p:spPr/>
        <p:txBody>
          <a:bodyPr/>
          <a:lstStyle/>
          <a:p>
            <a:fld id="{1FD01774-F869-4C84-9FF5-FE456EE60888}" type="slidenum">
              <a:rPr lang="en-US" smtClean="0"/>
              <a:t>4</a:t>
            </a:fld>
            <a:endParaRPr lang="en-US"/>
          </a:p>
        </p:txBody>
      </p:sp>
    </p:spTree>
    <p:extLst>
      <p:ext uri="{BB962C8B-B14F-4D97-AF65-F5344CB8AC3E}">
        <p14:creationId xmlns:p14="http://schemas.microsoft.com/office/powerpoint/2010/main" val="3826946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now to get</a:t>
            </a:r>
            <a:r>
              <a:rPr lang="en-US" baseline="0" dirty="0" smtClean="0"/>
              <a:t> into the new elements.  The first new element is related to educational attainment.</a:t>
            </a:r>
            <a:endParaRPr lang="en-US" dirty="0"/>
          </a:p>
        </p:txBody>
      </p:sp>
      <p:sp>
        <p:nvSpPr>
          <p:cNvPr id="4" name="Slide Number Placeholder 3"/>
          <p:cNvSpPr>
            <a:spLocks noGrp="1"/>
          </p:cNvSpPr>
          <p:nvPr>
            <p:ph type="sldNum" sz="quarter" idx="10"/>
          </p:nvPr>
        </p:nvSpPr>
        <p:spPr/>
        <p:txBody>
          <a:bodyPr/>
          <a:lstStyle/>
          <a:p>
            <a:fld id="{1FD01774-F869-4C84-9FF5-FE456EE60888}" type="slidenum">
              <a:rPr lang="en-US" smtClean="0"/>
              <a:t>5</a:t>
            </a:fld>
            <a:endParaRPr lang="en-US"/>
          </a:p>
        </p:txBody>
      </p:sp>
    </p:spTree>
    <p:extLst>
      <p:ext uri="{BB962C8B-B14F-4D97-AF65-F5344CB8AC3E}">
        <p14:creationId xmlns:p14="http://schemas.microsoft.com/office/powerpoint/2010/main" val="1380350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Currently, you are required to select a value for highest education completed.</a:t>
            </a:r>
          </a:p>
          <a:p>
            <a:endParaRPr lang="en-US" dirty="0" smtClean="0"/>
          </a:p>
          <a:p>
            <a:r>
              <a:rPr lang="en-US" dirty="0" smtClean="0"/>
              <a:t>The </a:t>
            </a:r>
            <a:r>
              <a:rPr lang="en-US" dirty="0" err="1" smtClean="0"/>
              <a:t>lastest</a:t>
            </a:r>
            <a:r>
              <a:rPr lang="en-US" baseline="0" dirty="0" smtClean="0"/>
              <a:t> revised PIRL, however, contains </a:t>
            </a:r>
            <a:r>
              <a:rPr lang="en-US" i="1" baseline="0" dirty="0" smtClean="0"/>
              <a:t>two</a:t>
            </a:r>
            <a:r>
              <a:rPr lang="en-US" i="0" baseline="0" dirty="0" smtClean="0"/>
              <a:t> variables – highest school grade completed and highest education level completed.</a:t>
            </a:r>
            <a:endParaRPr lang="en-US" dirty="0"/>
          </a:p>
        </p:txBody>
      </p:sp>
      <p:sp>
        <p:nvSpPr>
          <p:cNvPr id="4" name="Slide Number Placeholder 3"/>
          <p:cNvSpPr>
            <a:spLocks noGrp="1"/>
          </p:cNvSpPr>
          <p:nvPr>
            <p:ph type="sldNum" sz="quarter" idx="10"/>
          </p:nvPr>
        </p:nvSpPr>
        <p:spPr/>
        <p:txBody>
          <a:bodyPr/>
          <a:lstStyle/>
          <a:p>
            <a:fld id="{1FD01774-F869-4C84-9FF5-FE456EE60888}" type="slidenum">
              <a:rPr lang="en-US" smtClean="0"/>
              <a:t>6</a:t>
            </a:fld>
            <a:endParaRPr lang="en-US"/>
          </a:p>
        </p:txBody>
      </p:sp>
    </p:spTree>
    <p:extLst>
      <p:ext uri="{BB962C8B-B14F-4D97-AF65-F5344CB8AC3E}">
        <p14:creationId xmlns:p14="http://schemas.microsoft.com/office/powerpoint/2010/main" val="2525615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Highest</a:t>
            </a:r>
            <a:r>
              <a:rPr lang="en-US" baseline="0" dirty="0" smtClean="0"/>
              <a:t> school grade completed means the highest grade, 1-12, that and individual completed</a:t>
            </a:r>
          </a:p>
          <a:p>
            <a:endParaRPr lang="en-US" baseline="0" dirty="0" smtClean="0"/>
          </a:p>
          <a:p>
            <a:r>
              <a:rPr lang="en-US" baseline="0" dirty="0" smtClean="0"/>
              <a:t>The highest education level completed is the highest level beyond a school grade, that an individual completed.  The highest school grade does not require a location (though, in the future, we may add in/out side of the US as this is valuable information)</a:t>
            </a:r>
          </a:p>
          <a:p>
            <a:endParaRPr lang="en-US" baseline="0" dirty="0" smtClean="0"/>
          </a:p>
          <a:p>
            <a:r>
              <a:rPr lang="en-US" baseline="0" dirty="0" smtClean="0"/>
              <a:t>The highest education level does contain the value of in/out of the US.</a:t>
            </a:r>
            <a:endParaRPr lang="en-US" dirty="0"/>
          </a:p>
        </p:txBody>
      </p:sp>
      <p:sp>
        <p:nvSpPr>
          <p:cNvPr id="4" name="Slide Number Placeholder 3"/>
          <p:cNvSpPr>
            <a:spLocks noGrp="1"/>
          </p:cNvSpPr>
          <p:nvPr>
            <p:ph type="sldNum" sz="quarter" idx="10"/>
          </p:nvPr>
        </p:nvSpPr>
        <p:spPr/>
        <p:txBody>
          <a:bodyPr/>
          <a:lstStyle/>
          <a:p>
            <a:fld id="{1FD01774-F869-4C84-9FF5-FE456EE60888}" type="slidenum">
              <a:rPr lang="en-US" smtClean="0"/>
              <a:t>7</a:t>
            </a:fld>
            <a:endParaRPr lang="en-US"/>
          </a:p>
        </p:txBody>
      </p:sp>
    </p:spTree>
    <p:extLst>
      <p:ext uri="{BB962C8B-B14F-4D97-AF65-F5344CB8AC3E}">
        <p14:creationId xmlns:p14="http://schemas.microsoft.com/office/powerpoint/2010/main" val="1800493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we have the values for 1-12</a:t>
            </a:r>
            <a:r>
              <a:rPr lang="en-US" baseline="30000" dirty="0" smtClean="0"/>
              <a:t>th</a:t>
            </a:r>
            <a:r>
              <a:rPr lang="en-US" baseline="0" dirty="0" smtClean="0"/>
              <a:t> grade, or highest school grade completed, but there is also an option for no school grade completed</a:t>
            </a:r>
          </a:p>
          <a:p>
            <a:endParaRPr lang="en-US" baseline="0" dirty="0" smtClean="0"/>
          </a:p>
          <a:p>
            <a:r>
              <a:rPr lang="en-US" baseline="0" dirty="0" smtClean="0"/>
              <a:t>Then, we have the highest education value completed.  Again, there is another option of no education level completed.</a:t>
            </a:r>
          </a:p>
          <a:p>
            <a:endParaRPr lang="en-US" baseline="0" dirty="0" smtClean="0"/>
          </a:p>
          <a:p>
            <a:r>
              <a:rPr lang="en-US" dirty="0" smtClean="0"/>
              <a:t>An</a:t>
            </a:r>
            <a:r>
              <a:rPr lang="en-US" baseline="0" dirty="0" smtClean="0"/>
              <a:t> important item to note here is that existing values have been appropriately mapped to new values, so while these options are different, you don’t have to do anything to existing profiles.</a:t>
            </a:r>
            <a:endParaRPr lang="en-US" dirty="0"/>
          </a:p>
        </p:txBody>
      </p:sp>
      <p:sp>
        <p:nvSpPr>
          <p:cNvPr id="4" name="Slide Number Placeholder 3"/>
          <p:cNvSpPr>
            <a:spLocks noGrp="1"/>
          </p:cNvSpPr>
          <p:nvPr>
            <p:ph type="sldNum" sz="quarter" idx="10"/>
          </p:nvPr>
        </p:nvSpPr>
        <p:spPr/>
        <p:txBody>
          <a:bodyPr/>
          <a:lstStyle/>
          <a:p>
            <a:fld id="{1FD01774-F869-4C84-9FF5-FE456EE60888}" type="slidenum">
              <a:rPr lang="en-US" smtClean="0"/>
              <a:t>8</a:t>
            </a:fld>
            <a:endParaRPr lang="en-US"/>
          </a:p>
        </p:txBody>
      </p:sp>
    </p:spTree>
    <p:extLst>
      <p:ext uri="{BB962C8B-B14F-4D97-AF65-F5344CB8AC3E}">
        <p14:creationId xmlns:p14="http://schemas.microsoft.com/office/powerpoint/2010/main" val="399795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talk about requirements.  While</a:t>
            </a:r>
            <a:r>
              <a:rPr lang="en-US" baseline="0" dirty="0" smtClean="0"/>
              <a:t> we understand the challenges around new required elements as you have worked to build your intake models, we need to begin to phase in necessary values.</a:t>
            </a:r>
          </a:p>
          <a:p>
            <a:endParaRPr lang="en-US" baseline="0" dirty="0" smtClean="0"/>
          </a:p>
          <a:p>
            <a:r>
              <a:rPr lang="en-US" baseline="0" dirty="0" smtClean="0"/>
              <a:t>For this release, the highest school grade is not required, but level </a:t>
            </a:r>
            <a:r>
              <a:rPr lang="en-US" i="1" baseline="0" dirty="0" smtClean="0"/>
              <a:t>is</a:t>
            </a:r>
            <a:r>
              <a:rPr lang="en-US" i="0" baseline="0" dirty="0" smtClean="0"/>
              <a:t> required.  This is because we know many programs do not collect these items separately, and while you  may have a grade, it would mean the individual didn’t complete anything beyond that grade – so you could enter “no education level completed” – but if you have the highest education level – for example, a diploma, you would have no value to guess for in the highest school grade.</a:t>
            </a:r>
            <a:endParaRPr lang="en-US" dirty="0"/>
          </a:p>
        </p:txBody>
      </p:sp>
      <p:sp>
        <p:nvSpPr>
          <p:cNvPr id="4" name="Slide Number Placeholder 3"/>
          <p:cNvSpPr>
            <a:spLocks noGrp="1"/>
          </p:cNvSpPr>
          <p:nvPr>
            <p:ph type="sldNum" sz="quarter" idx="10"/>
          </p:nvPr>
        </p:nvSpPr>
        <p:spPr/>
        <p:txBody>
          <a:bodyPr/>
          <a:lstStyle/>
          <a:p>
            <a:fld id="{1FD01774-F869-4C84-9FF5-FE456EE60888}" type="slidenum">
              <a:rPr lang="en-US" smtClean="0"/>
              <a:t>9</a:t>
            </a:fld>
            <a:endParaRPr lang="en-US"/>
          </a:p>
        </p:txBody>
      </p:sp>
    </p:spTree>
    <p:extLst>
      <p:ext uri="{BB962C8B-B14F-4D97-AF65-F5344CB8AC3E}">
        <p14:creationId xmlns:p14="http://schemas.microsoft.com/office/powerpoint/2010/main" val="273196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4A9C783-FABE-4F76-9260-3D052D700718}"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9C64CB-037D-4F9C-A963-6430E84F0F9B}"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A9C783-FABE-4F76-9260-3D052D700718}"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9C64CB-037D-4F9C-A963-6430E84F0F9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A9C783-FABE-4F76-9260-3D052D700718}"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9C64CB-037D-4F9C-A963-6430E84F0F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A9C783-FABE-4F76-9260-3D052D700718}"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9C64CB-037D-4F9C-A963-6430E84F0F9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A9C783-FABE-4F76-9260-3D052D700718}"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9C64CB-037D-4F9C-A963-6430E84F0F9B}"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4A9C783-FABE-4F76-9260-3D052D700718}" type="datetimeFigureOut">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9C64CB-037D-4F9C-A963-6430E84F0F9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4A9C783-FABE-4F76-9260-3D052D700718}" type="datetimeFigureOut">
              <a:rPr lang="en-US" smtClean="0"/>
              <a:t>3/6/2017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9C64CB-037D-4F9C-A963-6430E84F0F9B}"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A9C783-FABE-4F76-9260-3D052D700718}" type="datetimeFigureOut">
              <a:rPr lang="en-US" smtClean="0"/>
              <a:t>3/6/2017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9C64CB-037D-4F9C-A963-6430E84F0F9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A9C783-FABE-4F76-9260-3D052D700718}" type="datetimeFigureOut">
              <a:rPr lang="en-US" smtClean="0"/>
              <a:t>3/6/2017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9C64CB-037D-4F9C-A963-6430E84F0F9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A9C783-FABE-4F76-9260-3D052D700718}" type="datetimeFigureOut">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9C64CB-037D-4F9C-A963-6430E84F0F9B}"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A9C783-FABE-4F76-9260-3D052D700718}" type="datetimeFigureOut">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9C64CB-037D-4F9C-A963-6430E84F0F9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4A9C783-FABE-4F76-9260-3D052D700718}" type="datetimeFigureOut">
              <a:rPr lang="en-US" smtClean="0"/>
              <a:t>3/6/2017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89C64CB-037D-4F9C-A963-6430E84F0F9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Teams.technicalassistance@twc.state.tx.us"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TEAMS 2.11</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Carrie Tupa</a:t>
            </a:r>
          </a:p>
          <a:p>
            <a:r>
              <a:rPr lang="en-US" dirty="0" smtClean="0"/>
              <a:t>Strategic Planning and Accountability Coordinator </a:t>
            </a:r>
          </a:p>
          <a:p>
            <a:r>
              <a:rPr lang="en-US" dirty="0" smtClean="0"/>
              <a:t>Adult Education and Literacy</a:t>
            </a:r>
          </a:p>
          <a:p>
            <a:r>
              <a:rPr lang="en-US" dirty="0" smtClean="0"/>
              <a:t>Texas Workforce Commission</a:t>
            </a:r>
          </a:p>
          <a:p>
            <a:endParaRPr lang="en-US" sz="1900" i="1" dirty="0" smtClean="0"/>
          </a:p>
          <a:p>
            <a:r>
              <a:rPr lang="en-US" sz="1900" dirty="0" smtClean="0"/>
              <a:t>March 6, 2017</a:t>
            </a:r>
            <a:endParaRPr lang="en-US" sz="1900" dirty="0"/>
          </a:p>
        </p:txBody>
      </p:sp>
    </p:spTree>
    <p:extLst>
      <p:ext uri="{BB962C8B-B14F-4D97-AF65-F5344CB8AC3E}">
        <p14:creationId xmlns:p14="http://schemas.microsoft.com/office/powerpoint/2010/main" val="1085391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7848600" cy="1261872"/>
          </a:xfrm>
          <a:solidFill>
            <a:schemeClr val="bg1"/>
          </a:solidFill>
        </p:spPr>
        <p:txBody>
          <a:bodyPr>
            <a:normAutofit/>
          </a:bodyPr>
          <a:lstStyle/>
          <a:p>
            <a:r>
              <a:rPr lang="en-US" sz="3200" dirty="0" smtClean="0"/>
              <a:t>Educational Attainment </a:t>
            </a:r>
            <a:r>
              <a:rPr lang="en-US" dirty="0" smtClean="0"/>
              <a:t>– </a:t>
            </a:r>
            <a:r>
              <a:rPr lang="en-US" sz="2800" dirty="0" smtClean="0"/>
              <a:t>New Participant Example</a:t>
            </a:r>
            <a:endParaRPr lang="en-US" sz="2800" dirty="0"/>
          </a:p>
        </p:txBody>
      </p:sp>
      <p:sp>
        <p:nvSpPr>
          <p:cNvPr id="10" name="Content Placeholder 2"/>
          <p:cNvSpPr>
            <a:spLocks noGrp="1"/>
          </p:cNvSpPr>
          <p:nvPr>
            <p:ph type="body" sz="half" idx="2"/>
          </p:nvPr>
        </p:nvSpPr>
        <p:spPr>
          <a:xfrm>
            <a:off x="457200" y="2130552"/>
            <a:ext cx="7696199" cy="4243615"/>
          </a:xfrm>
          <a:solidFill>
            <a:schemeClr val="bg1"/>
          </a:solidFill>
        </p:spPr>
        <p:txBody>
          <a:bodyPr>
            <a:normAutofit/>
          </a:bodyPr>
          <a:lstStyle/>
          <a:p>
            <a:r>
              <a:rPr lang="en-US" sz="2400" dirty="0" smtClean="0"/>
              <a:t>Example:  </a:t>
            </a:r>
          </a:p>
          <a:p>
            <a:pPr marL="0" indent="0">
              <a:buNone/>
            </a:pPr>
            <a:r>
              <a:rPr lang="en-US" sz="2400" dirty="0" smtClean="0"/>
              <a:t>If an individual completed 8</a:t>
            </a:r>
            <a:r>
              <a:rPr lang="en-US" sz="2400" baseline="30000" dirty="0" smtClean="0"/>
              <a:t>th</a:t>
            </a:r>
            <a:r>
              <a:rPr lang="en-US" sz="2400" dirty="0" smtClean="0"/>
              <a:t> grade, then got a HSE:</a:t>
            </a:r>
          </a:p>
          <a:p>
            <a:pPr>
              <a:buFontTx/>
              <a:buChar char="-"/>
            </a:pPr>
            <a:r>
              <a:rPr lang="en-US" sz="2400" dirty="0" smtClean="0"/>
              <a:t>Highest school grade would be </a:t>
            </a:r>
            <a:r>
              <a:rPr lang="en-US" sz="2400" dirty="0" smtClean="0"/>
              <a:t>“8</a:t>
            </a:r>
            <a:r>
              <a:rPr lang="en-US" sz="2400" baseline="30000" dirty="0" smtClean="0"/>
              <a:t>th</a:t>
            </a:r>
            <a:r>
              <a:rPr lang="en-US" sz="2400" dirty="0" smtClean="0"/>
              <a:t> grade completed”</a:t>
            </a:r>
            <a:endParaRPr lang="en-US" sz="2400" dirty="0" smtClean="0"/>
          </a:p>
          <a:p>
            <a:pPr>
              <a:buFontTx/>
              <a:buChar char="-"/>
            </a:pPr>
            <a:r>
              <a:rPr lang="en-US" sz="2400" dirty="0" smtClean="0"/>
              <a:t>Highest Education level would be “Attained a secondary school equivalency”</a:t>
            </a:r>
            <a:endParaRPr lang="en-US" sz="2400" dirty="0"/>
          </a:p>
        </p:txBody>
      </p:sp>
      <p:pic>
        <p:nvPicPr>
          <p:cNvPr id="11" name="Picture 2" descr="screenshot of spril between highest grade and highest education level completed" title="Screenshot"/>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676400" y="4572000"/>
            <a:ext cx="5638800" cy="57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701644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Educational Attainment – </a:t>
            </a:r>
            <a:r>
              <a:rPr lang="en-US" sz="3100" dirty="0" smtClean="0"/>
              <a:t>Existing Participant Examples</a:t>
            </a:r>
            <a:endParaRPr lang="en-US" sz="3100" dirty="0">
              <a:solidFill>
                <a:schemeClr val="bg1"/>
              </a:solidFill>
            </a:endParaRPr>
          </a:p>
        </p:txBody>
      </p:sp>
      <p:sp>
        <p:nvSpPr>
          <p:cNvPr id="3" name="Content Placeholder 2"/>
          <p:cNvSpPr>
            <a:spLocks noGrp="1"/>
          </p:cNvSpPr>
          <p:nvPr>
            <p:ph idx="1"/>
          </p:nvPr>
        </p:nvSpPr>
        <p:spPr/>
        <p:txBody>
          <a:bodyPr>
            <a:normAutofit/>
          </a:bodyPr>
          <a:lstStyle/>
          <a:p>
            <a:r>
              <a:rPr lang="en-US" dirty="0" smtClean="0"/>
              <a:t>Example: Participant’s original “Highest Education Completed” was “Attained GED or Equivalent”:</a:t>
            </a:r>
          </a:p>
          <a:p>
            <a:pPr lvl="1"/>
            <a:r>
              <a:rPr lang="en-US" dirty="0" smtClean="0"/>
              <a:t>Leave the Highest School Grade completed </a:t>
            </a:r>
            <a:r>
              <a:rPr lang="en-US" i="1" dirty="0" smtClean="0"/>
              <a:t>blank</a:t>
            </a:r>
            <a:r>
              <a:rPr lang="en-US" dirty="0" smtClean="0"/>
              <a:t> unless you have this information</a:t>
            </a:r>
          </a:p>
          <a:p>
            <a:pPr lvl="1"/>
            <a:r>
              <a:rPr lang="en-US" dirty="0" smtClean="0"/>
              <a:t>Their Highest Education Level completed becomes “Attained a secondary school equivalency”</a:t>
            </a:r>
          </a:p>
          <a:p>
            <a:r>
              <a:rPr lang="en-US" dirty="0" smtClean="0"/>
              <a:t>Example: Participant’s original “Highest Education Completed” was “Eighth Grade Completed”</a:t>
            </a:r>
          </a:p>
          <a:p>
            <a:pPr lvl="1"/>
            <a:r>
              <a:rPr lang="en-US" dirty="0" smtClean="0"/>
              <a:t>Highest School Grade completed would be “8</a:t>
            </a:r>
            <a:r>
              <a:rPr lang="en-US" baseline="30000" dirty="0" smtClean="0"/>
              <a:t>th</a:t>
            </a:r>
            <a:r>
              <a:rPr lang="en-US" dirty="0" smtClean="0"/>
              <a:t> grade completed”</a:t>
            </a:r>
          </a:p>
          <a:p>
            <a:pPr lvl="1"/>
            <a:r>
              <a:rPr lang="en-US" dirty="0" smtClean="0"/>
              <a:t>Highest Education level completed would be “No Education Level Completed”</a:t>
            </a:r>
          </a:p>
          <a:p>
            <a:pPr lvl="1"/>
            <a:endParaRPr lang="en-US" dirty="0"/>
          </a:p>
        </p:txBody>
      </p:sp>
    </p:spTree>
    <p:extLst>
      <p:ext uri="{BB962C8B-B14F-4D97-AF65-F5344CB8AC3E}">
        <p14:creationId xmlns:p14="http://schemas.microsoft.com/office/powerpoint/2010/main" val="1850608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Reviewed</a:t>
            </a:r>
            <a:endParaRPr lang="en-US" dirty="0"/>
          </a:p>
        </p:txBody>
      </p:sp>
      <p:sp>
        <p:nvSpPr>
          <p:cNvPr id="3" name="Content Placeholder 2"/>
          <p:cNvSpPr>
            <a:spLocks noGrp="1"/>
          </p:cNvSpPr>
          <p:nvPr>
            <p:ph idx="1"/>
          </p:nvPr>
        </p:nvSpPr>
        <p:spPr/>
        <p:txBody>
          <a:bodyPr/>
          <a:lstStyle/>
          <a:p>
            <a:r>
              <a:rPr lang="en-US" dirty="0" smtClean="0"/>
              <a:t>Highest School Grade is </a:t>
            </a:r>
            <a:r>
              <a:rPr lang="en-US" i="1" dirty="0" smtClean="0"/>
              <a:t>not required</a:t>
            </a:r>
            <a:r>
              <a:rPr lang="en-US" dirty="0" smtClean="0"/>
              <a:t> in this release</a:t>
            </a:r>
          </a:p>
          <a:p>
            <a:r>
              <a:rPr lang="en-US" dirty="0" smtClean="0"/>
              <a:t>Highest Education Level </a:t>
            </a:r>
            <a:r>
              <a:rPr lang="en-US" i="1" dirty="0" smtClean="0"/>
              <a:t>is required</a:t>
            </a:r>
          </a:p>
          <a:p>
            <a:pPr lvl="1"/>
            <a:r>
              <a:rPr lang="en-US" dirty="0" smtClean="0"/>
              <a:t>BUT there is an option for “no education level completed”</a:t>
            </a:r>
          </a:p>
          <a:p>
            <a:endParaRPr lang="en-US" dirty="0"/>
          </a:p>
          <a:p>
            <a:endParaRPr lang="en-US" dirty="0" smtClean="0"/>
          </a:p>
          <a:p>
            <a:pPr lvl="1"/>
            <a:endParaRPr lang="en-US" dirty="0" smtClean="0"/>
          </a:p>
        </p:txBody>
      </p:sp>
    </p:spTree>
    <p:extLst>
      <p:ext uri="{BB962C8B-B14F-4D97-AF65-F5344CB8AC3E}">
        <p14:creationId xmlns:p14="http://schemas.microsoft.com/office/powerpoint/2010/main" val="28346459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School status at program entry</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0531853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Requirements</a:t>
            </a:r>
            <a:r>
              <a:rPr lang="en-US" dirty="0" smtClean="0">
                <a:solidFill>
                  <a:schemeClr val="bg1"/>
                </a:solidFill>
              </a:rPr>
              <a:t> (2)</a:t>
            </a:r>
            <a:endParaRPr lang="en-US" dirty="0">
              <a:solidFill>
                <a:schemeClr val="bg1"/>
              </a:solidFill>
            </a:endParaRPr>
          </a:p>
        </p:txBody>
      </p:sp>
      <p:sp>
        <p:nvSpPr>
          <p:cNvPr id="5" name="Content Placeholder 4"/>
          <p:cNvSpPr>
            <a:spLocks noGrp="1"/>
          </p:cNvSpPr>
          <p:nvPr>
            <p:ph idx="1"/>
          </p:nvPr>
        </p:nvSpPr>
        <p:spPr/>
        <p:txBody>
          <a:bodyPr/>
          <a:lstStyle/>
          <a:p>
            <a:r>
              <a:rPr lang="en-US" dirty="0" smtClean="0"/>
              <a:t>School status at program entry will be required, beginning in TEAMS 2.11, for all </a:t>
            </a:r>
            <a:r>
              <a:rPr lang="en-US" i="1" dirty="0" smtClean="0"/>
              <a:t>new</a:t>
            </a:r>
            <a:r>
              <a:rPr lang="en-US" dirty="0" smtClean="0"/>
              <a:t> participant profiles and when you </a:t>
            </a:r>
            <a:r>
              <a:rPr lang="en-US" i="1" dirty="0" smtClean="0"/>
              <a:t>edit</a:t>
            </a:r>
            <a:r>
              <a:rPr lang="en-US" dirty="0" smtClean="0"/>
              <a:t> a participant profile</a:t>
            </a:r>
          </a:p>
          <a:p>
            <a:r>
              <a:rPr lang="en-US" dirty="0" smtClean="0"/>
              <a:t>This new field can be easily derived from existing data, however, it will take some preparation with your data entry staff</a:t>
            </a:r>
            <a:endParaRPr lang="en-US" dirty="0"/>
          </a:p>
        </p:txBody>
      </p:sp>
    </p:spTree>
    <p:extLst>
      <p:ext uri="{BB962C8B-B14F-4D97-AF65-F5344CB8AC3E}">
        <p14:creationId xmlns:p14="http://schemas.microsoft.com/office/powerpoint/2010/main" val="12738810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Important definitions</a:t>
            </a:r>
            <a:endParaRPr lang="en-US" sz="3600" dirty="0"/>
          </a:p>
        </p:txBody>
      </p:sp>
      <p:sp>
        <p:nvSpPr>
          <p:cNvPr id="3" name="Content Placeholder 2"/>
          <p:cNvSpPr>
            <a:spLocks noGrp="1"/>
          </p:cNvSpPr>
          <p:nvPr>
            <p:ph idx="1"/>
          </p:nvPr>
        </p:nvSpPr>
        <p:spPr/>
        <p:txBody>
          <a:bodyPr/>
          <a:lstStyle/>
          <a:p>
            <a:r>
              <a:rPr lang="en-US" dirty="0" smtClean="0"/>
              <a:t>Before we begin:</a:t>
            </a:r>
          </a:p>
          <a:p>
            <a:pPr lvl="1"/>
            <a:r>
              <a:rPr lang="en-US" dirty="0" smtClean="0"/>
              <a:t>Adult education IS NOT “school” under WIOA</a:t>
            </a:r>
          </a:p>
          <a:p>
            <a:pPr lvl="1"/>
            <a:r>
              <a:rPr lang="en-US" dirty="0" smtClean="0"/>
              <a:t>Postsecondary education IS “school” under WIOA</a:t>
            </a:r>
            <a:endParaRPr lang="en-US" dirty="0"/>
          </a:p>
        </p:txBody>
      </p:sp>
    </p:spTree>
    <p:extLst>
      <p:ext uri="{BB962C8B-B14F-4D97-AF65-F5344CB8AC3E}">
        <p14:creationId xmlns:p14="http://schemas.microsoft.com/office/powerpoint/2010/main" val="25560353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School Status at Program </a:t>
            </a:r>
            <a:r>
              <a:rPr lang="en-US" dirty="0" smtClean="0"/>
              <a:t>Entry </a:t>
            </a:r>
            <a:r>
              <a:rPr lang="en-US" dirty="0" smtClean="0">
                <a:solidFill>
                  <a:schemeClr val="bg1"/>
                </a:solidFill>
              </a:rPr>
              <a:t>(2)</a:t>
            </a:r>
            <a:endParaRPr lang="en-US" dirty="0">
              <a:solidFill>
                <a:schemeClr val="bg1"/>
              </a:solidFill>
            </a:endParaRPr>
          </a:p>
        </p:txBody>
      </p:sp>
      <p:sp>
        <p:nvSpPr>
          <p:cNvPr id="3" name="Content Placeholder 2"/>
          <p:cNvSpPr>
            <a:spLocks noGrp="1"/>
          </p:cNvSpPr>
          <p:nvPr>
            <p:ph idx="1"/>
          </p:nvPr>
        </p:nvSpPr>
        <p:spPr>
          <a:xfrm>
            <a:off x="762000" y="1447800"/>
            <a:ext cx="7543800" cy="4724400"/>
          </a:xfrm>
        </p:spPr>
        <p:txBody>
          <a:bodyPr>
            <a:normAutofit/>
          </a:bodyPr>
          <a:lstStyle/>
          <a:p>
            <a:pPr marL="0" indent="0">
              <a:buNone/>
            </a:pPr>
            <a:r>
              <a:rPr lang="en-US" dirty="0" smtClean="0"/>
              <a:t>For each new or edited participant you must select from:</a:t>
            </a:r>
          </a:p>
          <a:p>
            <a:pPr lvl="1"/>
            <a:r>
              <a:rPr lang="en-US" dirty="0" smtClean="0"/>
              <a:t>In-school, Postsecondary school (would apply to referrals from college or individuals in IET)</a:t>
            </a:r>
          </a:p>
          <a:p>
            <a:pPr lvl="1"/>
            <a:r>
              <a:rPr lang="en-US" dirty="0" smtClean="0"/>
              <a:t>Not attending school or Secondary school dropout (anyone without HSE or diploma; will apply to most of our participants)</a:t>
            </a:r>
          </a:p>
          <a:p>
            <a:pPr lvl="1"/>
            <a:r>
              <a:rPr lang="en-US" dirty="0" smtClean="0"/>
              <a:t>Not attending school; secondary school graduate or has recognized equivalent (any of our participants who come in with an HSE or diploma)</a:t>
            </a:r>
          </a:p>
          <a:p>
            <a:pPr lvl="1"/>
            <a:r>
              <a:rPr lang="en-US" dirty="0" smtClean="0"/>
              <a:t>Not attending school; within compulsory school attendance (anyone below 19 years of age)</a:t>
            </a:r>
          </a:p>
          <a:p>
            <a:pPr lvl="1"/>
            <a:endParaRPr lang="en-US" dirty="0" smtClean="0"/>
          </a:p>
          <a:p>
            <a:pPr lvl="1"/>
            <a:endParaRPr lang="en-US" dirty="0" smtClean="0"/>
          </a:p>
        </p:txBody>
      </p:sp>
    </p:spTree>
    <p:extLst>
      <p:ext uri="{BB962C8B-B14F-4D97-AF65-F5344CB8AC3E}">
        <p14:creationId xmlns:p14="http://schemas.microsoft.com/office/powerpoint/2010/main" val="33232504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Cheat Sheet</a:t>
            </a:r>
            <a:endParaRPr lang="en-US" sz="3100" dirty="0"/>
          </a:p>
        </p:txBody>
      </p:sp>
      <p:graphicFrame>
        <p:nvGraphicFramePr>
          <p:cNvPr id="4" name="Content Placeholder 3" descr="Table showing the values to select for various participant types, with the first column showing what the participants' current education level is, the second column showing the relevant ages, and the third column showing the individuals' education status." title="Table"/>
          <p:cNvGraphicFramePr>
            <a:graphicFrameLocks noGrp="1"/>
          </p:cNvGraphicFramePr>
          <p:nvPr>
            <p:ph idx="1"/>
            <p:extLst>
              <p:ext uri="{D42A27DB-BD31-4B8C-83A1-F6EECF244321}">
                <p14:modId xmlns:p14="http://schemas.microsoft.com/office/powerpoint/2010/main" val="2543530606"/>
              </p:ext>
            </p:extLst>
          </p:nvPr>
        </p:nvGraphicFramePr>
        <p:xfrm>
          <a:off x="457200" y="1600200"/>
          <a:ext cx="8229600" cy="42976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If their highest education level is…</a:t>
                      </a:r>
                      <a:endParaRPr lang="en-US" dirty="0"/>
                    </a:p>
                  </a:txBody>
                  <a:tcPr marL="99753" marR="99753"/>
                </a:tc>
                <a:tc>
                  <a:txBody>
                    <a:bodyPr/>
                    <a:lstStyle/>
                    <a:p>
                      <a:r>
                        <a:rPr lang="en-US" dirty="0" smtClean="0"/>
                        <a:t>And they are…</a:t>
                      </a:r>
                      <a:endParaRPr lang="en-US" dirty="0"/>
                    </a:p>
                  </a:txBody>
                  <a:tcPr marL="99753" marR="99753"/>
                </a:tc>
                <a:tc>
                  <a:txBody>
                    <a:bodyPr/>
                    <a:lstStyle/>
                    <a:p>
                      <a:r>
                        <a:rPr lang="en-US" dirty="0" smtClean="0"/>
                        <a:t>School status</a:t>
                      </a:r>
                      <a:r>
                        <a:rPr lang="en-US" baseline="0" dirty="0" smtClean="0"/>
                        <a:t> to enter is…</a:t>
                      </a:r>
                      <a:endParaRPr lang="en-US" dirty="0"/>
                    </a:p>
                  </a:txBody>
                  <a:tcPr marL="99753" marR="99753"/>
                </a:tc>
              </a:tr>
              <a:tr h="370840">
                <a:tc>
                  <a:txBody>
                    <a:bodyPr/>
                    <a:lstStyle/>
                    <a:p>
                      <a:r>
                        <a:rPr lang="en-US" dirty="0" smtClean="0"/>
                        <a:t>Not in college, No education level completed</a:t>
                      </a:r>
                      <a:endParaRPr lang="en-US" dirty="0"/>
                    </a:p>
                  </a:txBody>
                  <a:tcPr marL="99753" marR="99753"/>
                </a:tc>
                <a:tc>
                  <a:txBody>
                    <a:bodyPr/>
                    <a:lstStyle/>
                    <a:p>
                      <a:r>
                        <a:rPr lang="en-US" dirty="0" smtClean="0"/>
                        <a:t>Under 19 years of age</a:t>
                      </a:r>
                      <a:endParaRPr lang="en-US" dirty="0"/>
                    </a:p>
                  </a:txBody>
                  <a:tcPr marL="99753" marR="99753"/>
                </a:tc>
                <a:tc>
                  <a:txBody>
                    <a:bodyPr/>
                    <a:lstStyle/>
                    <a:p>
                      <a:r>
                        <a:rPr lang="en-US" dirty="0" smtClean="0"/>
                        <a:t>Not attending school; within compulsory age of attendance</a:t>
                      </a:r>
                      <a:endParaRPr lang="en-US" dirty="0"/>
                    </a:p>
                  </a:txBody>
                  <a:tcPr marL="99753" marR="99753"/>
                </a:tc>
              </a:tr>
              <a:tr h="370840">
                <a:tc>
                  <a:txBody>
                    <a:bodyPr/>
                    <a:lstStyle/>
                    <a:p>
                      <a:r>
                        <a:rPr lang="en-US" dirty="0" smtClean="0"/>
                        <a:t>Not</a:t>
                      </a:r>
                      <a:r>
                        <a:rPr lang="en-US" baseline="0" dirty="0" smtClean="0"/>
                        <a:t> in college, </a:t>
                      </a:r>
                      <a:r>
                        <a:rPr lang="en-US" dirty="0" smtClean="0"/>
                        <a:t>No education level completed</a:t>
                      </a:r>
                      <a:endParaRPr lang="en-US" dirty="0"/>
                    </a:p>
                  </a:txBody>
                  <a:tcPr marL="99753" marR="99753"/>
                </a:tc>
                <a:tc>
                  <a:txBody>
                    <a:bodyPr/>
                    <a:lstStyle/>
                    <a:p>
                      <a:r>
                        <a:rPr lang="en-US" dirty="0" smtClean="0"/>
                        <a:t>19+</a:t>
                      </a:r>
                      <a:endParaRPr lang="en-US" dirty="0"/>
                    </a:p>
                  </a:txBody>
                  <a:tcPr marL="99753" marR="99753"/>
                </a:tc>
                <a:tc>
                  <a:txBody>
                    <a:bodyPr/>
                    <a:lstStyle/>
                    <a:p>
                      <a:r>
                        <a:rPr lang="en-US" dirty="0" smtClean="0"/>
                        <a:t>Not attending school or secondary school dropout</a:t>
                      </a:r>
                      <a:endParaRPr lang="en-US" dirty="0"/>
                    </a:p>
                  </a:txBody>
                  <a:tcPr marL="99753" marR="99753"/>
                </a:tc>
              </a:tr>
              <a:tr h="370840">
                <a:tc>
                  <a:txBody>
                    <a:bodyPr/>
                    <a:lstStyle/>
                    <a:p>
                      <a:r>
                        <a:rPr lang="en-US" dirty="0" smtClean="0"/>
                        <a:t>Not in college, High</a:t>
                      </a:r>
                      <a:r>
                        <a:rPr lang="en-US" baseline="0" dirty="0" smtClean="0"/>
                        <a:t> school diploma, equivalency +</a:t>
                      </a:r>
                      <a:endParaRPr lang="en-US" dirty="0"/>
                    </a:p>
                  </a:txBody>
                  <a:tcPr marL="99753" marR="99753"/>
                </a:tc>
                <a:tc>
                  <a:txBody>
                    <a:bodyPr/>
                    <a:lstStyle/>
                    <a:p>
                      <a:r>
                        <a:rPr lang="en-US" dirty="0" smtClean="0"/>
                        <a:t>ALL</a:t>
                      </a:r>
                      <a:r>
                        <a:rPr lang="en-US" baseline="0" dirty="0" smtClean="0"/>
                        <a:t> AGES</a:t>
                      </a:r>
                      <a:endParaRPr lang="en-US" dirty="0"/>
                    </a:p>
                  </a:txBody>
                  <a:tcPr marL="99753" marR="99753"/>
                </a:tc>
                <a:tc>
                  <a:txBody>
                    <a:bodyPr/>
                    <a:lstStyle/>
                    <a:p>
                      <a:r>
                        <a:rPr lang="en-US" dirty="0" smtClean="0"/>
                        <a:t>Not attending school; secondary school graduate</a:t>
                      </a:r>
                      <a:r>
                        <a:rPr lang="en-US" baseline="0" dirty="0" smtClean="0"/>
                        <a:t> or has a recognized equivalent</a:t>
                      </a:r>
                      <a:endParaRPr lang="en-US" dirty="0"/>
                    </a:p>
                  </a:txBody>
                  <a:tcPr marL="99753" marR="99753"/>
                </a:tc>
              </a:tr>
              <a:tr h="370840">
                <a:tc>
                  <a:txBody>
                    <a:bodyPr/>
                    <a:lstStyle/>
                    <a:p>
                      <a:r>
                        <a:rPr lang="en-US" dirty="0" smtClean="0"/>
                        <a:t>Enrolled in college</a:t>
                      </a:r>
                      <a:endParaRPr lang="en-US" dirty="0"/>
                    </a:p>
                  </a:txBody>
                  <a:tcPr marL="99753" marR="99753"/>
                </a:tc>
                <a:tc>
                  <a:txBody>
                    <a:bodyPr/>
                    <a:lstStyle/>
                    <a:p>
                      <a:r>
                        <a:rPr lang="en-US" dirty="0" smtClean="0"/>
                        <a:t>ALL AGES</a:t>
                      </a:r>
                      <a:endParaRPr lang="en-US" dirty="0"/>
                    </a:p>
                  </a:txBody>
                  <a:tcPr marL="99753" marR="99753"/>
                </a:tc>
                <a:tc>
                  <a:txBody>
                    <a:bodyPr/>
                    <a:lstStyle/>
                    <a:p>
                      <a:r>
                        <a:rPr lang="en-US" dirty="0" smtClean="0"/>
                        <a:t>In-school,</a:t>
                      </a:r>
                      <a:r>
                        <a:rPr lang="en-US" baseline="0" dirty="0" smtClean="0"/>
                        <a:t> postsecondary school</a:t>
                      </a:r>
                      <a:endParaRPr lang="en-US" dirty="0"/>
                    </a:p>
                  </a:txBody>
                  <a:tcPr marL="99753" marR="99753"/>
                </a:tc>
              </a:tr>
            </a:tbl>
          </a:graphicData>
        </a:graphic>
      </p:graphicFrame>
    </p:spTree>
    <p:extLst>
      <p:ext uri="{BB962C8B-B14F-4D97-AF65-F5344CB8AC3E}">
        <p14:creationId xmlns:p14="http://schemas.microsoft.com/office/powerpoint/2010/main" val="31558474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Exhausting TANF</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232840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Exhausting TANF in 2 years</a:t>
            </a:r>
            <a:endParaRPr lang="en-US" sz="3600" dirty="0"/>
          </a:p>
        </p:txBody>
      </p:sp>
      <p:sp>
        <p:nvSpPr>
          <p:cNvPr id="3" name="Content Placeholder 2"/>
          <p:cNvSpPr>
            <a:spLocks noGrp="1"/>
          </p:cNvSpPr>
          <p:nvPr>
            <p:ph idx="1"/>
          </p:nvPr>
        </p:nvSpPr>
        <p:spPr/>
        <p:txBody>
          <a:bodyPr/>
          <a:lstStyle/>
          <a:p>
            <a:r>
              <a:rPr lang="en-US" dirty="0" smtClean="0"/>
              <a:t>New data field</a:t>
            </a:r>
          </a:p>
          <a:p>
            <a:r>
              <a:rPr lang="en-US" dirty="0" smtClean="0"/>
              <a:t>Will be </a:t>
            </a:r>
            <a:r>
              <a:rPr lang="en-US" i="1" dirty="0" smtClean="0"/>
              <a:t>optional</a:t>
            </a:r>
            <a:r>
              <a:rPr lang="en-US" dirty="0" smtClean="0"/>
              <a:t> in this release</a:t>
            </a:r>
          </a:p>
          <a:p>
            <a:r>
              <a:rPr lang="en-US" dirty="0" smtClean="0"/>
              <a:t>Options are:</a:t>
            </a:r>
          </a:p>
          <a:p>
            <a:pPr marL="0" indent="0">
              <a:buNone/>
            </a:pPr>
            <a:r>
              <a:rPr lang="en-US" dirty="0"/>
              <a:t>	</a:t>
            </a:r>
            <a:r>
              <a:rPr lang="en-US" dirty="0" smtClean="0"/>
              <a:t>- Yes</a:t>
            </a:r>
          </a:p>
          <a:p>
            <a:pPr marL="0" indent="0">
              <a:buNone/>
            </a:pPr>
            <a:r>
              <a:rPr lang="en-US" dirty="0"/>
              <a:t>	</a:t>
            </a:r>
            <a:r>
              <a:rPr lang="en-US" dirty="0" smtClean="0"/>
              <a:t>- No</a:t>
            </a:r>
          </a:p>
          <a:p>
            <a:pPr marL="0" indent="0">
              <a:buNone/>
            </a:pPr>
            <a:r>
              <a:rPr lang="en-US" dirty="0"/>
              <a:t>	</a:t>
            </a:r>
            <a:r>
              <a:rPr lang="en-US" dirty="0" smtClean="0"/>
              <a:t>- Not applicable</a:t>
            </a:r>
            <a:endParaRPr lang="en-US" dirty="0"/>
          </a:p>
        </p:txBody>
      </p:sp>
    </p:spTree>
    <p:extLst>
      <p:ext uri="{BB962C8B-B14F-4D97-AF65-F5344CB8AC3E}">
        <p14:creationId xmlns:p14="http://schemas.microsoft.com/office/powerpoint/2010/main" val="1334307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TEAMS 2.11 </a:t>
            </a:r>
            <a:r>
              <a:rPr lang="en-US" dirty="0" smtClean="0"/>
              <a:t>Release (3/9/17)</a:t>
            </a:r>
            <a:endParaRPr lang="en-US" dirty="0"/>
          </a:p>
        </p:txBody>
      </p:sp>
      <p:sp>
        <p:nvSpPr>
          <p:cNvPr id="5" name="Content Placeholder 4"/>
          <p:cNvSpPr>
            <a:spLocks noGrp="1"/>
          </p:cNvSpPr>
          <p:nvPr>
            <p:ph idx="1"/>
          </p:nvPr>
        </p:nvSpPr>
        <p:spPr/>
        <p:txBody>
          <a:bodyPr>
            <a:normAutofit/>
          </a:bodyPr>
          <a:lstStyle/>
          <a:p>
            <a:r>
              <a:rPr lang="en-US" dirty="0" smtClean="0"/>
              <a:t>The final regulations for WIOA and subsequent issuances of the PIRL (Participant Individual Record Layout) over the past year have included additional data elements we are required to collect</a:t>
            </a:r>
          </a:p>
          <a:p>
            <a:r>
              <a:rPr lang="en-US" dirty="0" smtClean="0"/>
              <a:t>We will be phasing in additional data elements over the next six months</a:t>
            </a:r>
          </a:p>
          <a:p>
            <a:r>
              <a:rPr lang="en-US" dirty="0" smtClean="0"/>
              <a:t>TEAMS 2.11 includes </a:t>
            </a:r>
            <a:r>
              <a:rPr lang="en-US" i="1" dirty="0" smtClean="0"/>
              <a:t>new </a:t>
            </a:r>
            <a:r>
              <a:rPr lang="en-US" dirty="0" smtClean="0"/>
              <a:t>profile data elements </a:t>
            </a:r>
          </a:p>
          <a:p>
            <a:r>
              <a:rPr lang="en-US" dirty="0" smtClean="0"/>
              <a:t>For </a:t>
            </a:r>
            <a:r>
              <a:rPr lang="en-US" i="1" dirty="0" smtClean="0"/>
              <a:t>brand new</a:t>
            </a:r>
            <a:r>
              <a:rPr lang="en-US" dirty="0" smtClean="0"/>
              <a:t> data elements, they will not be required until July 1 to allow programs time to build them into their intake process</a:t>
            </a:r>
          </a:p>
          <a:p>
            <a:pPr lvl="1"/>
            <a:r>
              <a:rPr lang="en-US" dirty="0" smtClean="0"/>
              <a:t>You should begin building them in as soon as possible</a:t>
            </a:r>
            <a:endParaRPr lang="en-US" dirty="0"/>
          </a:p>
        </p:txBody>
      </p:sp>
    </p:spTree>
    <p:extLst>
      <p:ext uri="{BB962C8B-B14F-4D97-AF65-F5344CB8AC3E}">
        <p14:creationId xmlns:p14="http://schemas.microsoft.com/office/powerpoint/2010/main" val="1078127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information</a:t>
            </a:r>
            <a:endParaRPr lang="en-US" dirty="0"/>
          </a:p>
        </p:txBody>
      </p:sp>
      <p:sp>
        <p:nvSpPr>
          <p:cNvPr id="3" name="Content Placeholder 2"/>
          <p:cNvSpPr>
            <a:spLocks noGrp="1"/>
          </p:cNvSpPr>
          <p:nvPr>
            <p:ph idx="1"/>
          </p:nvPr>
        </p:nvSpPr>
        <p:spPr/>
        <p:txBody>
          <a:bodyPr/>
          <a:lstStyle/>
          <a:p>
            <a:r>
              <a:rPr lang="en-US" dirty="0" smtClean="0"/>
              <a:t>This field is for individuals </a:t>
            </a:r>
            <a:r>
              <a:rPr lang="en-US" i="1" dirty="0" smtClean="0"/>
              <a:t>on</a:t>
            </a:r>
            <a:r>
              <a:rPr lang="en-US" dirty="0" smtClean="0"/>
              <a:t> TANF</a:t>
            </a:r>
          </a:p>
          <a:p>
            <a:r>
              <a:rPr lang="en-US" dirty="0" smtClean="0"/>
              <a:t>This is </a:t>
            </a:r>
            <a:r>
              <a:rPr lang="en-US" u="sng" dirty="0" smtClean="0"/>
              <a:t>different</a:t>
            </a:r>
            <a:r>
              <a:rPr lang="en-US" dirty="0" smtClean="0"/>
              <a:t> than TANF eligibility as defined in </a:t>
            </a:r>
            <a:r>
              <a:rPr lang="en-US" dirty="0" smtClean="0"/>
              <a:t>AEL 01-15 </a:t>
            </a:r>
          </a:p>
          <a:p>
            <a:r>
              <a:rPr lang="en-US" dirty="0" smtClean="0"/>
              <a:t>You </a:t>
            </a:r>
            <a:r>
              <a:rPr lang="en-US" dirty="0" smtClean="0"/>
              <a:t>will have to verify this data </a:t>
            </a:r>
            <a:r>
              <a:rPr lang="en-US" dirty="0" smtClean="0"/>
              <a:t>with the TANF data </a:t>
            </a:r>
            <a:r>
              <a:rPr lang="en-US" dirty="0" smtClean="0"/>
              <a:t>which can be obtained in partnership with your Board</a:t>
            </a:r>
            <a:endParaRPr lang="en-US" dirty="0"/>
          </a:p>
        </p:txBody>
      </p:sp>
    </p:spTree>
    <p:extLst>
      <p:ext uri="{BB962C8B-B14F-4D97-AF65-F5344CB8AC3E}">
        <p14:creationId xmlns:p14="http://schemas.microsoft.com/office/powerpoint/2010/main" val="5665799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Job Corps Participant</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6917492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Job Corp Participation</a:t>
            </a:r>
            <a:endParaRPr lang="en-US" sz="4000" dirty="0"/>
          </a:p>
        </p:txBody>
      </p:sp>
      <p:sp>
        <p:nvSpPr>
          <p:cNvPr id="3" name="Content Placeholder 2"/>
          <p:cNvSpPr>
            <a:spLocks noGrp="1"/>
          </p:cNvSpPr>
          <p:nvPr>
            <p:ph idx="1"/>
          </p:nvPr>
        </p:nvSpPr>
        <p:spPr/>
        <p:txBody>
          <a:bodyPr>
            <a:normAutofit/>
          </a:bodyPr>
          <a:lstStyle/>
          <a:p>
            <a:r>
              <a:rPr lang="en-US" dirty="0" smtClean="0"/>
              <a:t>This field is optional in this release</a:t>
            </a:r>
          </a:p>
          <a:p>
            <a:r>
              <a:rPr lang="en-US" dirty="0" smtClean="0"/>
              <a:t>For </a:t>
            </a:r>
            <a:r>
              <a:rPr lang="en-US" dirty="0"/>
              <a:t>p</a:t>
            </a:r>
            <a:r>
              <a:rPr lang="en-US" dirty="0" smtClean="0"/>
              <a:t>articipant who have received </a:t>
            </a:r>
            <a:r>
              <a:rPr lang="en-US" dirty="0"/>
              <a:t>services under Title 1, Chapter 4, Subtitle C of WIOA (Job Corps</a:t>
            </a:r>
            <a:r>
              <a:rPr lang="en-US" dirty="0" smtClean="0"/>
              <a:t>)</a:t>
            </a:r>
          </a:p>
          <a:p>
            <a:r>
              <a:rPr lang="en-US" dirty="0" smtClean="0"/>
              <a:t>Options are:</a:t>
            </a:r>
          </a:p>
          <a:p>
            <a:pPr lvl="1"/>
            <a:r>
              <a:rPr lang="en-US" dirty="0" smtClean="0"/>
              <a:t>Yes</a:t>
            </a:r>
          </a:p>
          <a:p>
            <a:pPr lvl="1"/>
            <a:r>
              <a:rPr lang="en-US" dirty="0" smtClean="0"/>
              <a:t>No</a:t>
            </a:r>
          </a:p>
          <a:p>
            <a:pPr lvl="1"/>
            <a:r>
              <a:rPr lang="en-US" dirty="0" smtClean="0"/>
              <a:t>Unknown</a:t>
            </a:r>
          </a:p>
          <a:p>
            <a:r>
              <a:rPr lang="en-US" dirty="0" smtClean="0"/>
              <a:t>While this has an “unknown” option, this question should be added to your intake process before 7/1/17</a:t>
            </a:r>
            <a:endParaRPr lang="en-US" dirty="0"/>
          </a:p>
        </p:txBody>
      </p:sp>
    </p:spTree>
    <p:extLst>
      <p:ext uri="{BB962C8B-B14F-4D97-AF65-F5344CB8AC3E}">
        <p14:creationId xmlns:p14="http://schemas.microsoft.com/office/powerpoint/2010/main" val="20723909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Ex-Offender Status at Program Entry</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837401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Ex-offender status at Program </a:t>
            </a:r>
            <a:r>
              <a:rPr lang="en-US" sz="4000" dirty="0" smtClean="0"/>
              <a:t>entry </a:t>
            </a:r>
            <a:r>
              <a:rPr lang="en-US" sz="4000" dirty="0" smtClean="0">
                <a:solidFill>
                  <a:schemeClr val="bg1"/>
                </a:solidFill>
              </a:rPr>
              <a:t>(2)</a:t>
            </a:r>
            <a:endParaRPr lang="en-US" sz="4000" dirty="0">
              <a:solidFill>
                <a:schemeClr val="bg1"/>
              </a:solidFill>
            </a:endParaRPr>
          </a:p>
        </p:txBody>
      </p:sp>
      <p:sp>
        <p:nvSpPr>
          <p:cNvPr id="3" name="Content Placeholder 2"/>
          <p:cNvSpPr>
            <a:spLocks noGrp="1"/>
          </p:cNvSpPr>
          <p:nvPr>
            <p:ph idx="1"/>
          </p:nvPr>
        </p:nvSpPr>
        <p:spPr/>
        <p:txBody>
          <a:bodyPr/>
          <a:lstStyle/>
          <a:p>
            <a:r>
              <a:rPr lang="en-US" dirty="0" smtClean="0"/>
              <a:t>Optional in this release</a:t>
            </a:r>
          </a:p>
          <a:p>
            <a:r>
              <a:rPr lang="en-US" dirty="0" smtClean="0"/>
              <a:t>Options are:</a:t>
            </a:r>
          </a:p>
          <a:p>
            <a:pPr lvl="1"/>
            <a:r>
              <a:rPr lang="en-US" dirty="0" smtClean="0"/>
              <a:t>Yes</a:t>
            </a:r>
          </a:p>
          <a:p>
            <a:pPr lvl="1"/>
            <a:r>
              <a:rPr lang="en-US" dirty="0" smtClean="0"/>
              <a:t>No</a:t>
            </a:r>
          </a:p>
          <a:p>
            <a:pPr lvl="1"/>
            <a:r>
              <a:rPr lang="en-US" dirty="0" smtClean="0"/>
              <a:t>Participant did not disclose</a:t>
            </a:r>
            <a:endParaRPr lang="en-US" dirty="0"/>
          </a:p>
          <a:p>
            <a:r>
              <a:rPr lang="en-US" dirty="0" smtClean="0"/>
              <a:t>You need to add this into your intake by 7/1/17</a:t>
            </a:r>
          </a:p>
        </p:txBody>
      </p:sp>
    </p:spTree>
    <p:extLst>
      <p:ext uri="{BB962C8B-B14F-4D97-AF65-F5344CB8AC3E}">
        <p14:creationId xmlns:p14="http://schemas.microsoft.com/office/powerpoint/2010/main" val="8928803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Ex-offender status at Program entry: Definition</a:t>
            </a:r>
            <a:endParaRPr lang="en-US" sz="4000" dirty="0"/>
          </a:p>
        </p:txBody>
      </p:sp>
      <p:sp>
        <p:nvSpPr>
          <p:cNvPr id="3" name="Content Placeholder 2"/>
          <p:cNvSpPr>
            <a:spLocks noGrp="1"/>
          </p:cNvSpPr>
          <p:nvPr>
            <p:ph idx="1"/>
          </p:nvPr>
        </p:nvSpPr>
        <p:spPr/>
        <p:txBody>
          <a:bodyPr>
            <a:normAutofit/>
          </a:bodyPr>
          <a:lstStyle/>
          <a:p>
            <a:r>
              <a:rPr lang="en-US" dirty="0" smtClean="0"/>
              <a:t>“Offender” definition:</a:t>
            </a:r>
          </a:p>
          <a:p>
            <a:pPr marL="0" indent="0">
              <a:buNone/>
            </a:pPr>
            <a:r>
              <a:rPr lang="en-US" dirty="0" smtClean="0"/>
              <a:t>participant </a:t>
            </a:r>
            <a:r>
              <a:rPr lang="en-US" dirty="0"/>
              <a:t>is a person who either </a:t>
            </a:r>
            <a:endParaRPr lang="en-US" dirty="0" smtClean="0"/>
          </a:p>
          <a:p>
            <a:pPr marL="457200" indent="-457200">
              <a:buFont typeface="+mj-lt"/>
              <a:buAutoNum type="alphaLcParenR"/>
            </a:pPr>
            <a:r>
              <a:rPr lang="en-US" dirty="0" smtClean="0"/>
              <a:t>has </a:t>
            </a:r>
            <a:r>
              <a:rPr lang="en-US" dirty="0"/>
              <a:t>been subject to any stage of the criminal justice process for committing a status offense or delinquent </a:t>
            </a:r>
            <a:r>
              <a:rPr lang="en-US" dirty="0" smtClean="0"/>
              <a:t>act or</a:t>
            </a:r>
          </a:p>
          <a:p>
            <a:pPr marL="457200" indent="-457200">
              <a:buFont typeface="+mj-lt"/>
              <a:buAutoNum type="alphaLcParenR"/>
            </a:pPr>
            <a:r>
              <a:rPr lang="en-US" dirty="0" smtClean="0"/>
              <a:t>requires </a:t>
            </a:r>
            <a:r>
              <a:rPr lang="en-US" dirty="0"/>
              <a:t>assistance in overcoming artificial barriers to employment resulting from a record of arrest or conviction for committing delinquent acts, such as crimes against persons, crimes against property, status offenses, or other crimes. </a:t>
            </a:r>
          </a:p>
        </p:txBody>
      </p:sp>
    </p:spTree>
    <p:extLst>
      <p:ext uri="{BB962C8B-B14F-4D97-AF65-F5344CB8AC3E}">
        <p14:creationId xmlns:p14="http://schemas.microsoft.com/office/powerpoint/2010/main" val="2899171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Exporting participant profiles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9488258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Export capability</a:t>
            </a:r>
            <a:endParaRPr lang="en-US" sz="4000" dirty="0"/>
          </a:p>
        </p:txBody>
      </p:sp>
      <p:pic>
        <p:nvPicPr>
          <p:cNvPr id="7" name="Picture 2" descr="Screenshot of participant profile with ability to export" title="Screenshot"/>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935480" y="3032760"/>
            <a:ext cx="5273040" cy="2164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298627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7848600" cy="1261872"/>
          </a:xfrm>
          <a:solidFill>
            <a:schemeClr val="bg1"/>
          </a:solidFill>
        </p:spPr>
        <p:txBody>
          <a:bodyPr>
            <a:normAutofit/>
          </a:bodyPr>
          <a:lstStyle/>
          <a:p>
            <a:r>
              <a:rPr lang="en-US" sz="4400" dirty="0" smtClean="0">
                <a:solidFill>
                  <a:schemeClr val="tx1"/>
                </a:solidFill>
              </a:rPr>
              <a:t>Export capability (cont’d)</a:t>
            </a:r>
            <a:endParaRPr lang="en-US" sz="4400" dirty="0">
              <a:solidFill>
                <a:schemeClr val="tx1"/>
              </a:solidFill>
            </a:endParaRPr>
          </a:p>
        </p:txBody>
      </p:sp>
      <p:sp>
        <p:nvSpPr>
          <p:cNvPr id="6" name="Text Placeholder 5"/>
          <p:cNvSpPr>
            <a:spLocks noGrp="1"/>
          </p:cNvSpPr>
          <p:nvPr>
            <p:ph type="body" sz="half" idx="2"/>
          </p:nvPr>
        </p:nvSpPr>
        <p:spPr/>
        <p:txBody>
          <a:bodyPr>
            <a:normAutofit/>
          </a:bodyPr>
          <a:lstStyle/>
          <a:p>
            <a:r>
              <a:rPr lang="en-US" sz="2400" dirty="0" smtClean="0"/>
              <a:t>You will only be able to export the most recent profile available.  </a:t>
            </a:r>
            <a:endParaRPr lang="en-US" sz="2400" dirty="0"/>
          </a:p>
        </p:txBody>
      </p:sp>
      <p:pic>
        <p:nvPicPr>
          <p:cNvPr id="8" name="Picture 2" descr="Screenshot of sample export in TEAMS" title="Screenshot"/>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895600" y="2743200"/>
            <a:ext cx="5715000" cy="37962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04835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8382000" cy="1261872"/>
          </a:xfrm>
          <a:solidFill>
            <a:schemeClr val="bg1"/>
          </a:solidFill>
        </p:spPr>
        <p:txBody>
          <a:bodyPr anchor="t">
            <a:normAutofit/>
          </a:bodyPr>
          <a:lstStyle/>
          <a:p>
            <a:r>
              <a:rPr lang="en-US" sz="4000" dirty="0" smtClean="0"/>
              <a:t>Export capability (cont’d</a:t>
            </a:r>
            <a:r>
              <a:rPr lang="en-US" sz="4000" dirty="0" smtClean="0"/>
              <a:t>) </a:t>
            </a:r>
            <a:r>
              <a:rPr lang="en-US" sz="4000" dirty="0" smtClean="0">
                <a:solidFill>
                  <a:schemeClr val="bg1"/>
                </a:solidFill>
              </a:rPr>
              <a:t>(2)</a:t>
            </a:r>
            <a:endParaRPr lang="en-US" sz="4000" dirty="0">
              <a:solidFill>
                <a:schemeClr val="bg1"/>
              </a:solidFill>
            </a:endParaRPr>
          </a:p>
        </p:txBody>
      </p:sp>
      <p:pic>
        <p:nvPicPr>
          <p:cNvPr id="8" name="Picture 2" descr="screenshot of export capability in TEAMS - excel" title="Screenshot"/>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625113" y="3048001"/>
            <a:ext cx="6061687" cy="1009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 Placeholder 8"/>
          <p:cNvSpPr txBox="1">
            <a:spLocks noGrp="1"/>
          </p:cNvSpPr>
          <p:nvPr>
            <p:ph type="body" sz="half" idx="2"/>
          </p:nvPr>
        </p:nvSpPr>
        <p:spPr>
          <a:xfrm>
            <a:off x="457201" y="2130552"/>
            <a:ext cx="2139696" cy="3046988"/>
          </a:xfrm>
          <a:prstGeom prst="rect">
            <a:avLst/>
          </a:prstGeom>
          <a:noFill/>
        </p:spPr>
        <p:txBody>
          <a:bodyPr wrap="square" rtlCol="0">
            <a:spAutoFit/>
          </a:bodyPr>
          <a:lstStyle/>
          <a:p>
            <a:r>
              <a:rPr lang="en-US" sz="2400" dirty="0" smtClean="0"/>
              <a:t>If no profile is available for the current year, </a:t>
            </a:r>
            <a:r>
              <a:rPr lang="en-US" sz="2400" dirty="0" smtClean="0"/>
              <a:t>you </a:t>
            </a:r>
            <a:r>
              <a:rPr lang="en-US" sz="2400" dirty="0" smtClean="0"/>
              <a:t>will </a:t>
            </a:r>
            <a:r>
              <a:rPr lang="en-US" sz="2400" dirty="0" smtClean="0"/>
              <a:t>receive a message that no profile is available</a:t>
            </a:r>
            <a:endParaRPr lang="en-US" sz="2400" dirty="0"/>
          </a:p>
        </p:txBody>
      </p:sp>
    </p:spTree>
    <p:extLst>
      <p:ext uri="{BB962C8B-B14F-4D97-AF65-F5344CB8AC3E}">
        <p14:creationId xmlns:p14="http://schemas.microsoft.com/office/powerpoint/2010/main" val="37931945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 Profile Screen</a:t>
            </a:r>
            <a:endParaRPr lang="en-US" dirty="0"/>
          </a:p>
        </p:txBody>
      </p:sp>
      <p:pic>
        <p:nvPicPr>
          <p:cNvPr id="1026" name="Picture 2" descr="Screenshot of the Participant Profile screen in TEAMS" title="Screenshot"/>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14400" y="1371599"/>
            <a:ext cx="6629400" cy="50486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956237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Other issues addressed in </a:t>
            </a:r>
            <a:r>
              <a:rPr lang="en-US" dirty="0" err="1" smtClean="0"/>
              <a:t>TeAMS</a:t>
            </a:r>
            <a:r>
              <a:rPr lang="en-US" dirty="0" smtClean="0"/>
              <a:t> 2.11</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5720783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Other issues addressed</a:t>
            </a:r>
            <a:endParaRPr lang="en-US" dirty="0"/>
          </a:p>
        </p:txBody>
      </p:sp>
      <p:sp>
        <p:nvSpPr>
          <p:cNvPr id="5" name="Content Placeholder 4"/>
          <p:cNvSpPr>
            <a:spLocks noGrp="1"/>
          </p:cNvSpPr>
          <p:nvPr>
            <p:ph idx="1"/>
          </p:nvPr>
        </p:nvSpPr>
        <p:spPr/>
        <p:txBody>
          <a:bodyPr/>
          <a:lstStyle/>
          <a:p>
            <a:r>
              <a:rPr lang="en-US" dirty="0" smtClean="0"/>
              <a:t>Error when adding staff member after an inactive year</a:t>
            </a:r>
          </a:p>
          <a:p>
            <a:pPr lvl="1"/>
            <a:r>
              <a:rPr lang="en-US" dirty="0" smtClean="0"/>
              <a:t>Addresses issue when staff member didn’t have required staff development in active year</a:t>
            </a:r>
          </a:p>
          <a:p>
            <a:pPr lvl="1"/>
            <a:r>
              <a:rPr lang="en-US" dirty="0" smtClean="0"/>
              <a:t>TEAMS treats staff member as “new”</a:t>
            </a:r>
          </a:p>
          <a:p>
            <a:r>
              <a:rPr lang="en-US" dirty="0" smtClean="0"/>
              <a:t>Error when adding end date to staff assigned to a class</a:t>
            </a:r>
          </a:p>
          <a:p>
            <a:pPr lvl="1"/>
            <a:r>
              <a:rPr lang="en-US" dirty="0" smtClean="0"/>
              <a:t>Fix recognizes end-date of class, which needs to be before the end-date you add to the staff</a:t>
            </a:r>
            <a:endParaRPr lang="en-US" dirty="0"/>
          </a:p>
        </p:txBody>
      </p:sp>
    </p:spTree>
    <p:extLst>
      <p:ext uri="{BB962C8B-B14F-4D97-AF65-F5344CB8AC3E}">
        <p14:creationId xmlns:p14="http://schemas.microsoft.com/office/powerpoint/2010/main" val="35425587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hlinkClick r:id="rId3"/>
              </a:rPr>
              <a:t>Teams.technicalassistance@twc.state.tx.us</a:t>
            </a:r>
            <a:endParaRPr lang="en-US" dirty="0" smtClean="0"/>
          </a:p>
          <a:p>
            <a:r>
              <a:rPr lang="en-US" dirty="0" smtClean="0"/>
              <a:t>Your program specialist</a:t>
            </a:r>
            <a:endParaRPr lang="en-US" dirty="0"/>
          </a:p>
        </p:txBody>
      </p:sp>
    </p:spTree>
    <p:extLst>
      <p:ext uri="{BB962C8B-B14F-4D97-AF65-F5344CB8AC3E}">
        <p14:creationId xmlns:p14="http://schemas.microsoft.com/office/powerpoint/2010/main" val="7301122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will fields appear?</a:t>
            </a:r>
            <a:endParaRPr lang="en-US" dirty="0"/>
          </a:p>
        </p:txBody>
      </p:sp>
      <p:sp>
        <p:nvSpPr>
          <p:cNvPr id="3" name="Content Placeholder 2"/>
          <p:cNvSpPr>
            <a:spLocks noGrp="1"/>
          </p:cNvSpPr>
          <p:nvPr>
            <p:ph idx="1"/>
          </p:nvPr>
        </p:nvSpPr>
        <p:spPr/>
        <p:txBody>
          <a:bodyPr/>
          <a:lstStyle/>
          <a:p>
            <a:r>
              <a:rPr lang="en-US" dirty="0" smtClean="0"/>
              <a:t>Participants with existing profiles are not affected by these changes, </a:t>
            </a:r>
            <a:r>
              <a:rPr lang="en-US" i="1" dirty="0" smtClean="0"/>
              <a:t>except</a:t>
            </a:r>
          </a:p>
          <a:p>
            <a:pPr lvl="1"/>
            <a:r>
              <a:rPr lang="en-US" dirty="0" smtClean="0"/>
              <a:t>If you edit the profile</a:t>
            </a:r>
          </a:p>
          <a:p>
            <a:pPr lvl="1"/>
            <a:r>
              <a:rPr lang="en-US" dirty="0" smtClean="0"/>
              <a:t>If there is existing data and the field has changed, there is a conversion value </a:t>
            </a:r>
          </a:p>
          <a:p>
            <a:r>
              <a:rPr lang="en-US" dirty="0" smtClean="0"/>
              <a:t>You will see the fields when you add new profiles</a:t>
            </a:r>
            <a:endParaRPr lang="en-US" dirty="0"/>
          </a:p>
        </p:txBody>
      </p:sp>
    </p:spTree>
    <p:extLst>
      <p:ext uri="{BB962C8B-B14F-4D97-AF65-F5344CB8AC3E}">
        <p14:creationId xmlns:p14="http://schemas.microsoft.com/office/powerpoint/2010/main" val="7917051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Educational Attainment</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2506152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New Data Element – Highest School Grade Completed</a:t>
            </a:r>
            <a:endParaRPr lang="en-US" sz="3600" dirty="0"/>
          </a:p>
        </p:txBody>
      </p:sp>
      <p:sp>
        <p:nvSpPr>
          <p:cNvPr id="3" name="Content Placeholder 2"/>
          <p:cNvSpPr>
            <a:spLocks noGrp="1"/>
          </p:cNvSpPr>
          <p:nvPr>
            <p:ph idx="1"/>
          </p:nvPr>
        </p:nvSpPr>
        <p:spPr/>
        <p:txBody>
          <a:bodyPr/>
          <a:lstStyle/>
          <a:p>
            <a:r>
              <a:rPr lang="en-US" dirty="0" smtClean="0"/>
              <a:t>In the current TEAMS system there is one field under the participant profile screen – Highest Education Completed</a:t>
            </a:r>
          </a:p>
          <a:p>
            <a:r>
              <a:rPr lang="en-US" dirty="0" smtClean="0"/>
              <a:t>The newest version of the PIRL splits this into </a:t>
            </a:r>
            <a:r>
              <a:rPr lang="en-US" i="1" dirty="0" smtClean="0"/>
              <a:t>two</a:t>
            </a:r>
            <a:r>
              <a:rPr lang="en-US" dirty="0" smtClean="0"/>
              <a:t> fields</a:t>
            </a:r>
          </a:p>
          <a:p>
            <a:pPr lvl="1"/>
            <a:r>
              <a:rPr lang="en-US" dirty="0" smtClean="0"/>
              <a:t>Highest </a:t>
            </a:r>
            <a:r>
              <a:rPr lang="en-US" i="1" dirty="0" smtClean="0"/>
              <a:t>Grade</a:t>
            </a:r>
            <a:r>
              <a:rPr lang="en-US" dirty="0" smtClean="0"/>
              <a:t> Completed</a:t>
            </a:r>
          </a:p>
          <a:p>
            <a:pPr lvl="1"/>
            <a:r>
              <a:rPr lang="en-US" dirty="0" smtClean="0"/>
              <a:t>Highest </a:t>
            </a:r>
            <a:r>
              <a:rPr lang="en-US" i="1" dirty="0" smtClean="0"/>
              <a:t>Education Level</a:t>
            </a:r>
            <a:r>
              <a:rPr lang="en-US" dirty="0" smtClean="0"/>
              <a:t> Completed</a:t>
            </a:r>
          </a:p>
          <a:p>
            <a:pPr marL="320040" lvl="1" indent="0">
              <a:buNone/>
            </a:pPr>
            <a:endParaRPr lang="en-US" dirty="0"/>
          </a:p>
        </p:txBody>
      </p:sp>
    </p:spTree>
    <p:extLst>
      <p:ext uri="{BB962C8B-B14F-4D97-AF65-F5344CB8AC3E}">
        <p14:creationId xmlns:p14="http://schemas.microsoft.com/office/powerpoint/2010/main" val="35908587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Educational Attainment </a:t>
            </a:r>
            <a:r>
              <a:rPr lang="en-US" dirty="0" smtClean="0">
                <a:solidFill>
                  <a:schemeClr val="bg1"/>
                </a:solidFill>
              </a:rPr>
              <a:t>(1)</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dirty="0" smtClean="0"/>
              <a:t>Highest school grade completed:</a:t>
            </a:r>
          </a:p>
          <a:p>
            <a:r>
              <a:rPr lang="en-US" dirty="0" smtClean="0"/>
              <a:t>Highest grade 1-12 that an individual </a:t>
            </a:r>
            <a:r>
              <a:rPr lang="en-US" dirty="0" smtClean="0"/>
              <a:t>completed</a:t>
            </a:r>
          </a:p>
          <a:p>
            <a:r>
              <a:rPr lang="en-US" dirty="0" smtClean="0"/>
              <a:t>Does not ask for the </a:t>
            </a:r>
            <a:r>
              <a:rPr lang="en-US" i="1" dirty="0" smtClean="0"/>
              <a:t>location</a:t>
            </a:r>
            <a:endParaRPr lang="en-US" dirty="0" smtClean="0"/>
          </a:p>
          <a:p>
            <a:pPr marL="274320" lvl="1" indent="0">
              <a:buNone/>
            </a:pPr>
            <a:endParaRPr lang="en-US" dirty="0" smtClean="0"/>
          </a:p>
          <a:p>
            <a:pPr marL="0" indent="0">
              <a:buNone/>
            </a:pPr>
            <a:r>
              <a:rPr lang="en-US" dirty="0" smtClean="0"/>
              <a:t>Highest education level completed:</a:t>
            </a:r>
          </a:p>
          <a:p>
            <a:r>
              <a:rPr lang="en-US" dirty="0" smtClean="0"/>
              <a:t>Highest level beyond grade level that an individual completed</a:t>
            </a:r>
          </a:p>
          <a:p>
            <a:pPr lvl="1"/>
            <a:r>
              <a:rPr lang="en-US" dirty="0" smtClean="0"/>
              <a:t>Example: HSE, Diploma, </a:t>
            </a:r>
            <a:r>
              <a:rPr lang="en-US" dirty="0" smtClean="0"/>
              <a:t>Certification</a:t>
            </a:r>
          </a:p>
          <a:p>
            <a:pPr lvl="1"/>
            <a:r>
              <a:rPr lang="en-US" dirty="0" smtClean="0"/>
              <a:t>Still asks for whether it’s in/outside the US</a:t>
            </a:r>
            <a:endParaRPr lang="en-US" dirty="0"/>
          </a:p>
        </p:txBody>
      </p:sp>
    </p:spTree>
    <p:extLst>
      <p:ext uri="{BB962C8B-B14F-4D97-AF65-F5344CB8AC3E}">
        <p14:creationId xmlns:p14="http://schemas.microsoft.com/office/powerpoint/2010/main" val="1439582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Attainment </a:t>
            </a:r>
            <a:r>
              <a:rPr lang="en-US" dirty="0" smtClean="0">
                <a:solidFill>
                  <a:schemeClr val="bg1"/>
                </a:solidFill>
              </a:rPr>
              <a:t>(2)</a:t>
            </a:r>
            <a:endParaRPr lang="en-US" dirty="0">
              <a:solidFill>
                <a:schemeClr val="bg1"/>
              </a:solidFill>
            </a:endParaRPr>
          </a:p>
        </p:txBody>
      </p:sp>
      <p:sp>
        <p:nvSpPr>
          <p:cNvPr id="4" name="Text Placeholder 3"/>
          <p:cNvSpPr>
            <a:spLocks noGrp="1"/>
          </p:cNvSpPr>
          <p:nvPr>
            <p:ph type="body" idx="1"/>
          </p:nvPr>
        </p:nvSpPr>
        <p:spPr/>
        <p:txBody>
          <a:bodyPr>
            <a:normAutofit fontScale="92500"/>
          </a:bodyPr>
          <a:lstStyle/>
          <a:p>
            <a:r>
              <a:rPr lang="en-US" dirty="0" smtClean="0"/>
              <a:t>Highest School Grade Completed</a:t>
            </a:r>
            <a:endParaRPr lang="en-US" dirty="0"/>
          </a:p>
        </p:txBody>
      </p:sp>
      <p:sp>
        <p:nvSpPr>
          <p:cNvPr id="5" name="Content Placeholder 4"/>
          <p:cNvSpPr>
            <a:spLocks noGrp="1"/>
          </p:cNvSpPr>
          <p:nvPr>
            <p:ph sz="half" idx="2"/>
          </p:nvPr>
        </p:nvSpPr>
        <p:spPr/>
        <p:txBody>
          <a:bodyPr>
            <a:noAutofit/>
          </a:bodyPr>
          <a:lstStyle/>
          <a:p>
            <a:r>
              <a:rPr lang="en-US" sz="1600" dirty="0" smtClean="0"/>
              <a:t>First Grade Completed</a:t>
            </a:r>
          </a:p>
          <a:p>
            <a:r>
              <a:rPr lang="en-US" sz="1600" dirty="0" smtClean="0"/>
              <a:t>Second Grade Completed</a:t>
            </a:r>
          </a:p>
          <a:p>
            <a:r>
              <a:rPr lang="en-US" sz="1600" dirty="0" smtClean="0"/>
              <a:t>Third Grade Completed</a:t>
            </a:r>
          </a:p>
          <a:p>
            <a:r>
              <a:rPr lang="en-US" sz="1600" dirty="0" smtClean="0"/>
              <a:t>Fourth Grade Completed</a:t>
            </a:r>
          </a:p>
          <a:p>
            <a:r>
              <a:rPr lang="en-US" sz="1600" dirty="0" smtClean="0"/>
              <a:t>Fifth Grade Completed</a:t>
            </a:r>
          </a:p>
          <a:p>
            <a:r>
              <a:rPr lang="en-US" sz="1600" dirty="0" smtClean="0"/>
              <a:t>Sixth Grade Completed</a:t>
            </a:r>
          </a:p>
          <a:p>
            <a:r>
              <a:rPr lang="en-US" sz="1600" dirty="0" smtClean="0"/>
              <a:t>Seventh Grade Completed</a:t>
            </a:r>
          </a:p>
          <a:p>
            <a:r>
              <a:rPr lang="en-US" sz="1600" dirty="0" smtClean="0"/>
              <a:t>Eighth Grade Completed</a:t>
            </a:r>
          </a:p>
          <a:p>
            <a:r>
              <a:rPr lang="en-US" sz="1600" dirty="0" smtClean="0"/>
              <a:t>Ninth Grade Completed</a:t>
            </a:r>
          </a:p>
          <a:p>
            <a:r>
              <a:rPr lang="en-US" sz="1600" dirty="0" smtClean="0"/>
              <a:t>Tenth Grade Completed</a:t>
            </a:r>
          </a:p>
          <a:p>
            <a:r>
              <a:rPr lang="en-US" sz="1600" dirty="0" smtClean="0"/>
              <a:t>Eleventh Grade Completed </a:t>
            </a:r>
          </a:p>
          <a:p>
            <a:r>
              <a:rPr lang="en-US" sz="1600" dirty="0" smtClean="0"/>
              <a:t>Twelfth Grade Completed </a:t>
            </a:r>
          </a:p>
          <a:p>
            <a:r>
              <a:rPr lang="en-US" sz="1600" dirty="0" smtClean="0"/>
              <a:t>No School Grades Completed</a:t>
            </a:r>
            <a:endParaRPr lang="en-US" sz="1600" dirty="0"/>
          </a:p>
        </p:txBody>
      </p:sp>
      <p:sp>
        <p:nvSpPr>
          <p:cNvPr id="6" name="Text Placeholder 5"/>
          <p:cNvSpPr>
            <a:spLocks noGrp="1"/>
          </p:cNvSpPr>
          <p:nvPr>
            <p:ph type="body" sz="quarter" idx="3"/>
          </p:nvPr>
        </p:nvSpPr>
        <p:spPr/>
        <p:txBody>
          <a:bodyPr>
            <a:normAutofit fontScale="92500" lnSpcReduction="10000"/>
          </a:bodyPr>
          <a:lstStyle/>
          <a:p>
            <a:r>
              <a:rPr lang="en-US" dirty="0" smtClean="0"/>
              <a:t>Highest Education Level Completed </a:t>
            </a:r>
            <a:endParaRPr lang="en-US" dirty="0"/>
          </a:p>
        </p:txBody>
      </p:sp>
      <p:sp>
        <p:nvSpPr>
          <p:cNvPr id="7" name="Content Placeholder 6"/>
          <p:cNvSpPr>
            <a:spLocks noGrp="1"/>
          </p:cNvSpPr>
          <p:nvPr>
            <p:ph sz="quarter" idx="4"/>
          </p:nvPr>
        </p:nvSpPr>
        <p:spPr/>
        <p:txBody>
          <a:bodyPr>
            <a:noAutofit/>
          </a:bodyPr>
          <a:lstStyle/>
          <a:p>
            <a:r>
              <a:rPr lang="en-US" sz="1500" dirty="0"/>
              <a:t>A</a:t>
            </a:r>
            <a:r>
              <a:rPr lang="en-US" sz="1500" dirty="0" smtClean="0"/>
              <a:t>ttained </a:t>
            </a:r>
            <a:r>
              <a:rPr lang="en-US" sz="1500" dirty="0"/>
              <a:t>secondary school diploma</a:t>
            </a:r>
          </a:p>
          <a:p>
            <a:r>
              <a:rPr lang="en-US" sz="1500" dirty="0" smtClean="0"/>
              <a:t>Attained </a:t>
            </a:r>
            <a:r>
              <a:rPr lang="en-US" sz="1500" dirty="0"/>
              <a:t>a secondary school equivalency</a:t>
            </a:r>
          </a:p>
          <a:p>
            <a:r>
              <a:rPr lang="en-US" sz="1500" dirty="0" smtClean="0"/>
              <a:t>The </a:t>
            </a:r>
            <a:r>
              <a:rPr lang="en-US" sz="1500" dirty="0"/>
              <a:t>participant with a disability receives a certificate of attendance/completion as a result of successfully completing an Individualized Education Program (IEP)</a:t>
            </a:r>
          </a:p>
          <a:p>
            <a:r>
              <a:rPr lang="en-US" sz="1500" dirty="0" smtClean="0"/>
              <a:t>Completed </a:t>
            </a:r>
            <a:r>
              <a:rPr lang="en-US" sz="1500" dirty="0"/>
              <a:t>one of more years of postsecondary education</a:t>
            </a:r>
          </a:p>
          <a:p>
            <a:r>
              <a:rPr lang="en-US" sz="1500" dirty="0" smtClean="0"/>
              <a:t>Attained </a:t>
            </a:r>
            <a:r>
              <a:rPr lang="en-US" sz="1500" dirty="0"/>
              <a:t>a postsecondary technical or vocational certificate (non-degree)</a:t>
            </a:r>
          </a:p>
          <a:p>
            <a:r>
              <a:rPr lang="en-US" sz="1500" dirty="0" smtClean="0"/>
              <a:t>Attained </a:t>
            </a:r>
            <a:r>
              <a:rPr lang="en-US" sz="1500" dirty="0"/>
              <a:t>an Associate's degree</a:t>
            </a:r>
          </a:p>
          <a:p>
            <a:r>
              <a:rPr lang="en-US" sz="1500" dirty="0" smtClean="0"/>
              <a:t>Attained </a:t>
            </a:r>
            <a:r>
              <a:rPr lang="en-US" sz="1500" dirty="0"/>
              <a:t>a Bachelor's degree                                   </a:t>
            </a:r>
          </a:p>
          <a:p>
            <a:r>
              <a:rPr lang="en-US" sz="1500" dirty="0" smtClean="0"/>
              <a:t>Attained </a:t>
            </a:r>
            <a:r>
              <a:rPr lang="en-US" sz="1500" dirty="0"/>
              <a:t>a degree beyond a Bachelor's </a:t>
            </a:r>
            <a:r>
              <a:rPr lang="en-US" sz="1500" dirty="0" smtClean="0"/>
              <a:t>degree</a:t>
            </a:r>
          </a:p>
          <a:p>
            <a:r>
              <a:rPr lang="en-US" sz="1500" dirty="0" smtClean="0"/>
              <a:t>No </a:t>
            </a:r>
            <a:r>
              <a:rPr lang="en-US" sz="1500" dirty="0"/>
              <a:t>Educational Level Completed</a:t>
            </a:r>
          </a:p>
        </p:txBody>
      </p:sp>
    </p:spTree>
    <p:extLst>
      <p:ext uri="{BB962C8B-B14F-4D97-AF65-F5344CB8AC3E}">
        <p14:creationId xmlns:p14="http://schemas.microsoft.com/office/powerpoint/2010/main" val="780416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a:t>
            </a:r>
            <a:endParaRPr lang="en-US" dirty="0"/>
          </a:p>
        </p:txBody>
      </p:sp>
      <p:sp>
        <p:nvSpPr>
          <p:cNvPr id="3" name="Content Placeholder 2"/>
          <p:cNvSpPr>
            <a:spLocks noGrp="1"/>
          </p:cNvSpPr>
          <p:nvPr>
            <p:ph idx="1"/>
          </p:nvPr>
        </p:nvSpPr>
        <p:spPr/>
        <p:txBody>
          <a:bodyPr/>
          <a:lstStyle/>
          <a:p>
            <a:r>
              <a:rPr lang="en-US" dirty="0" smtClean="0"/>
              <a:t>Highest School Grade is </a:t>
            </a:r>
            <a:r>
              <a:rPr lang="en-US" i="1" dirty="0" smtClean="0"/>
              <a:t>not required</a:t>
            </a:r>
            <a:r>
              <a:rPr lang="en-US" dirty="0" smtClean="0"/>
              <a:t> in this release</a:t>
            </a:r>
          </a:p>
          <a:p>
            <a:r>
              <a:rPr lang="en-US" dirty="0" smtClean="0"/>
              <a:t>Highest Education Level </a:t>
            </a:r>
            <a:r>
              <a:rPr lang="en-US" i="1" dirty="0" smtClean="0"/>
              <a:t>is required</a:t>
            </a:r>
          </a:p>
          <a:p>
            <a:pPr lvl="1"/>
            <a:r>
              <a:rPr lang="en-US" dirty="0" smtClean="0"/>
              <a:t>BUT there is an option for “no education level completed”</a:t>
            </a:r>
          </a:p>
          <a:p>
            <a:endParaRPr lang="en-US" dirty="0"/>
          </a:p>
          <a:p>
            <a:endParaRPr lang="en-US" dirty="0" smtClean="0"/>
          </a:p>
          <a:p>
            <a:pPr lvl="1"/>
            <a:endParaRPr lang="en-US" dirty="0" smtClean="0"/>
          </a:p>
        </p:txBody>
      </p:sp>
    </p:spTree>
    <p:extLst>
      <p:ext uri="{BB962C8B-B14F-4D97-AF65-F5344CB8AC3E}">
        <p14:creationId xmlns:p14="http://schemas.microsoft.com/office/powerpoint/2010/main" val="6418468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139</TotalTime>
  <Words>3527</Words>
  <Application>Microsoft Office PowerPoint</Application>
  <PresentationFormat>On-screen Show (4:3)</PresentationFormat>
  <Paragraphs>322</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Clarity</vt:lpstr>
      <vt:lpstr>TEAMS 2.11</vt:lpstr>
      <vt:lpstr>TEAMS 2.11 Release (3/9/17)</vt:lpstr>
      <vt:lpstr>Participant Profile Screen</vt:lpstr>
      <vt:lpstr>When will fields appear?</vt:lpstr>
      <vt:lpstr>Educational Attainment</vt:lpstr>
      <vt:lpstr>New Data Element – Highest School Grade Completed</vt:lpstr>
      <vt:lpstr>Educational Attainment (1)</vt:lpstr>
      <vt:lpstr>Educational Attainment (2)</vt:lpstr>
      <vt:lpstr>Requirements</vt:lpstr>
      <vt:lpstr>Educational Attainment – New Participant Example</vt:lpstr>
      <vt:lpstr>Educational Attainment – Existing Participant Examples</vt:lpstr>
      <vt:lpstr>Requirements Reviewed</vt:lpstr>
      <vt:lpstr>School status at program entry</vt:lpstr>
      <vt:lpstr>Requirements (2)</vt:lpstr>
      <vt:lpstr>Important definitions</vt:lpstr>
      <vt:lpstr>School Status at Program Entry (2)</vt:lpstr>
      <vt:lpstr>Cheat Sheet</vt:lpstr>
      <vt:lpstr>Exhausting TANF</vt:lpstr>
      <vt:lpstr>Exhausting TANF in 2 years</vt:lpstr>
      <vt:lpstr>Important information</vt:lpstr>
      <vt:lpstr>Job Corps Participant</vt:lpstr>
      <vt:lpstr>Job Corp Participation</vt:lpstr>
      <vt:lpstr>Ex-Offender Status at Program Entry</vt:lpstr>
      <vt:lpstr>Ex-offender status at Program entry (2)</vt:lpstr>
      <vt:lpstr>Ex-offender status at Program entry: Definition</vt:lpstr>
      <vt:lpstr>Exporting participant profiles</vt:lpstr>
      <vt:lpstr>Export capability</vt:lpstr>
      <vt:lpstr>Export capability (cont’d)</vt:lpstr>
      <vt:lpstr>Export capability (cont’d) (2)</vt:lpstr>
      <vt:lpstr>Other issues addressed in TeAMS 2.11</vt:lpstr>
      <vt:lpstr>Other issues addressed</vt:lpstr>
      <vt:lpstr>Questions?</vt:lpstr>
    </vt:vector>
  </TitlesOfParts>
  <Company>Texas Workforce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TEAMS 2.11</dc:title>
  <dc:creator>Tupa, Carrie</dc:creator>
  <cp:lastModifiedBy>Tupa, Carrie</cp:lastModifiedBy>
  <cp:revision>23</cp:revision>
  <dcterms:created xsi:type="dcterms:W3CDTF">2017-03-06T23:50:58Z</dcterms:created>
  <dcterms:modified xsi:type="dcterms:W3CDTF">2017-03-07T02:10:39Z</dcterms:modified>
</cp:coreProperties>
</file>