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56"/>
  </p:notesMasterIdLst>
  <p:handoutMasterIdLst>
    <p:handoutMasterId r:id="rId57"/>
  </p:handoutMasterIdLst>
  <p:sldIdLst>
    <p:sldId id="326" r:id="rId2"/>
    <p:sldId id="402" r:id="rId3"/>
    <p:sldId id="328" r:id="rId4"/>
    <p:sldId id="329" r:id="rId5"/>
    <p:sldId id="331" r:id="rId6"/>
    <p:sldId id="330" r:id="rId7"/>
    <p:sldId id="403" r:id="rId8"/>
    <p:sldId id="332" r:id="rId9"/>
    <p:sldId id="384" r:id="rId10"/>
    <p:sldId id="385" r:id="rId11"/>
    <p:sldId id="334" r:id="rId12"/>
    <p:sldId id="380" r:id="rId13"/>
    <p:sldId id="383" r:id="rId14"/>
    <p:sldId id="333" r:id="rId15"/>
    <p:sldId id="335" r:id="rId16"/>
    <p:sldId id="336" r:id="rId17"/>
    <p:sldId id="379" r:id="rId18"/>
    <p:sldId id="381" r:id="rId19"/>
    <p:sldId id="337" r:id="rId20"/>
    <p:sldId id="404" r:id="rId21"/>
    <p:sldId id="382" r:id="rId22"/>
    <p:sldId id="338" r:id="rId23"/>
    <p:sldId id="387" r:id="rId24"/>
    <p:sldId id="389" r:id="rId25"/>
    <p:sldId id="339" r:id="rId26"/>
    <p:sldId id="341" r:id="rId27"/>
    <p:sldId id="342" r:id="rId28"/>
    <p:sldId id="352" r:id="rId29"/>
    <p:sldId id="343" r:id="rId30"/>
    <p:sldId id="398" r:id="rId31"/>
    <p:sldId id="344" r:id="rId32"/>
    <p:sldId id="345" r:id="rId33"/>
    <p:sldId id="354" r:id="rId34"/>
    <p:sldId id="347" r:id="rId35"/>
    <p:sldId id="400" r:id="rId36"/>
    <p:sldId id="401" r:id="rId37"/>
    <p:sldId id="391" r:id="rId38"/>
    <p:sldId id="390" r:id="rId39"/>
    <p:sldId id="348" r:id="rId40"/>
    <p:sldId id="392" r:id="rId41"/>
    <p:sldId id="349" r:id="rId42"/>
    <p:sldId id="395" r:id="rId43"/>
    <p:sldId id="394" r:id="rId44"/>
    <p:sldId id="396" r:id="rId45"/>
    <p:sldId id="355" r:id="rId46"/>
    <p:sldId id="406" r:id="rId47"/>
    <p:sldId id="397" r:id="rId48"/>
    <p:sldId id="399" r:id="rId49"/>
    <p:sldId id="407" r:id="rId50"/>
    <p:sldId id="374" r:id="rId51"/>
    <p:sldId id="375" r:id="rId52"/>
    <p:sldId id="377" r:id="rId53"/>
    <p:sldId id="378" r:id="rId54"/>
    <p:sldId id="405" r:id="rId5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2F2F2"/>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1" autoAdjust="0"/>
    <p:restoredTop sz="96092" autoAdjust="0"/>
  </p:normalViewPr>
  <p:slideViewPr>
    <p:cSldViewPr>
      <p:cViewPr>
        <p:scale>
          <a:sx n="125" d="100"/>
          <a:sy n="125" d="100"/>
        </p:scale>
        <p:origin x="-834"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r>
              <a:rPr lang="en-US"/>
              <a:t>WIOA - Forthcoming Changes </a:t>
            </a:r>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2BA39C5D-6886-4527-B57D-313FD8730CAF}" type="datetimeFigureOut">
              <a:rPr lang="en-US" smtClean="0"/>
              <a:t>2/10/2017</a:t>
            </a:fld>
            <a:endParaRPr lang="en-US"/>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72EFF93D-21E3-44B5-B3E8-1871A4D5977C}" type="slidenum">
              <a:rPr lang="en-US" smtClean="0"/>
              <a:t>‹#›</a:t>
            </a:fld>
            <a:endParaRPr lang="en-US"/>
          </a:p>
        </p:txBody>
      </p:sp>
    </p:spTree>
    <p:extLst>
      <p:ext uri="{BB962C8B-B14F-4D97-AF65-F5344CB8AC3E}">
        <p14:creationId xmlns:p14="http://schemas.microsoft.com/office/powerpoint/2010/main" val="18841901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r>
              <a:rPr lang="en-US"/>
              <a:t>WIOA - Forthcoming Changes </a:t>
            </a:r>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C7F662F7-AEC5-4B9D-B5DE-5FDF2184C30D}" type="datetimeFigureOut">
              <a:rPr lang="en-US" smtClean="0"/>
              <a:t>2/10/2017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78D50107-DF7F-4EAA-AC64-9048774D350B}" type="slidenum">
              <a:rPr lang="en-US" smtClean="0"/>
              <a:t>‹#›</a:t>
            </a:fld>
            <a:endParaRPr lang="en-US"/>
          </a:p>
        </p:txBody>
      </p:sp>
    </p:spTree>
    <p:extLst>
      <p:ext uri="{BB962C8B-B14F-4D97-AF65-F5344CB8AC3E}">
        <p14:creationId xmlns:p14="http://schemas.microsoft.com/office/powerpoint/2010/main" val="252050446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ea typeface="+mn-ea"/>
                <a:cs typeface="+mn-cs"/>
              </a:rPr>
              <a:t>PRIOR CONSISTENT STATE LAW</a:t>
            </a:r>
            <a:endParaRPr lang="en-US" dirty="0">
              <a:solidFill>
                <a:schemeClr val="tx1"/>
              </a:solidFill>
              <a:latin typeface="+mn-lt"/>
              <a:ea typeface="+mn-ea"/>
              <a:cs typeface="+mn-cs"/>
            </a:endParaRPr>
          </a:p>
          <a:p>
            <a:r>
              <a:rPr lang="en-US" dirty="0">
                <a:solidFill>
                  <a:schemeClr val="tx1"/>
                </a:solidFill>
                <a:latin typeface="+mn-lt"/>
                <a:ea typeface="+mn-ea"/>
                <a:cs typeface="+mn-cs"/>
              </a:rPr>
              <a:t>In Texas, prior consistent state law at Texas Government Code §2308.304 and §2308.312 defines Boards’ responsibility to develop, implement, and modify a plan for convening all relevant programs, identified as Workforce Solutions Office required-partner programs. </a:t>
            </a:r>
          </a:p>
          <a:p>
            <a:r>
              <a:rPr lang="en-US" dirty="0">
                <a:solidFill>
                  <a:schemeClr val="tx1"/>
                </a:solidFill>
                <a:latin typeface="+mn-lt"/>
                <a:ea typeface="+mn-ea"/>
                <a:cs typeface="+mn-cs"/>
              </a:rPr>
              <a:t> </a:t>
            </a:r>
          </a:p>
          <a:p>
            <a:r>
              <a:rPr lang="en-US" dirty="0">
                <a:solidFill>
                  <a:schemeClr val="tx1"/>
                </a:solidFill>
                <a:latin typeface="+mn-lt"/>
                <a:ea typeface="+mn-ea"/>
                <a:cs typeface="+mn-cs"/>
              </a:rPr>
              <a:t>Required partners administer programs and activities, including: </a:t>
            </a:r>
          </a:p>
          <a:p>
            <a:endParaRPr lang="en-US" dirty="0"/>
          </a:p>
        </p:txBody>
      </p:sp>
      <p:sp>
        <p:nvSpPr>
          <p:cNvPr id="4" name="Header Placeholder 3"/>
          <p:cNvSpPr>
            <a:spLocks noGrp="1"/>
          </p:cNvSpPr>
          <p:nvPr>
            <p:ph type="hdr" sz="quarter" idx="10"/>
          </p:nvPr>
        </p:nvSpPr>
        <p:spPr/>
        <p:txBody>
          <a:bodyPr/>
          <a:lstStyle/>
          <a:p>
            <a:r>
              <a:rPr lang="en-US"/>
              <a:t>WIOA - Forthcoming Changes </a:t>
            </a:r>
          </a:p>
        </p:txBody>
      </p:sp>
      <p:sp>
        <p:nvSpPr>
          <p:cNvPr id="5" name="Slide Number Placeholder 4"/>
          <p:cNvSpPr>
            <a:spLocks noGrp="1"/>
          </p:cNvSpPr>
          <p:nvPr>
            <p:ph type="sldNum" sz="quarter" idx="11"/>
          </p:nvPr>
        </p:nvSpPr>
        <p:spPr/>
        <p:txBody>
          <a:bodyPr/>
          <a:lstStyle/>
          <a:p>
            <a:fld id="{78D50107-DF7F-4EAA-AC64-9048774D350B}" type="slidenum">
              <a:rPr lang="en-US" smtClean="0"/>
              <a:t>11</a:t>
            </a:fld>
            <a:endParaRPr lang="en-US"/>
          </a:p>
        </p:txBody>
      </p:sp>
    </p:spTree>
    <p:extLst>
      <p:ext uri="{BB962C8B-B14F-4D97-AF65-F5344CB8AC3E}">
        <p14:creationId xmlns:p14="http://schemas.microsoft.com/office/powerpoint/2010/main" val="1226550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WIOA - Forthcoming Changes </a:t>
            </a:r>
          </a:p>
        </p:txBody>
      </p:sp>
      <p:sp>
        <p:nvSpPr>
          <p:cNvPr id="5" name="Slide Number Placeholder 4"/>
          <p:cNvSpPr>
            <a:spLocks noGrp="1"/>
          </p:cNvSpPr>
          <p:nvPr>
            <p:ph type="sldNum" sz="quarter" idx="11"/>
          </p:nvPr>
        </p:nvSpPr>
        <p:spPr/>
        <p:txBody>
          <a:bodyPr/>
          <a:lstStyle/>
          <a:p>
            <a:fld id="{78D50107-DF7F-4EAA-AC64-9048774D350B}" type="slidenum">
              <a:rPr lang="en-US" smtClean="0"/>
              <a:t>14</a:t>
            </a:fld>
            <a:endParaRPr lang="en-US"/>
          </a:p>
        </p:txBody>
      </p:sp>
    </p:spTree>
    <p:extLst>
      <p:ext uri="{BB962C8B-B14F-4D97-AF65-F5344CB8AC3E}">
        <p14:creationId xmlns:p14="http://schemas.microsoft.com/office/powerpoint/2010/main" val="2531954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Departments will clarify this question in subsequent guidance, but in the meantime, States and local areas should take steps to make sure that all one-stop centers, comprehensive and affiliate alike, adopt usage of the “American Job Center” identifier or the tag line “a proud partner of the American Job Center network,” in accordance with the timeframe set forth in 20 CFR § 678.900 and below.</a:t>
            </a:r>
            <a:endParaRPr lang="en-US" dirty="0"/>
          </a:p>
        </p:txBody>
      </p:sp>
      <p:sp>
        <p:nvSpPr>
          <p:cNvPr id="4" name="Header Placeholder 3"/>
          <p:cNvSpPr>
            <a:spLocks noGrp="1"/>
          </p:cNvSpPr>
          <p:nvPr>
            <p:ph type="hdr" sz="quarter" idx="10"/>
          </p:nvPr>
        </p:nvSpPr>
        <p:spPr/>
        <p:txBody>
          <a:bodyPr/>
          <a:lstStyle/>
          <a:p>
            <a:r>
              <a:rPr lang="en-US"/>
              <a:t>WIOA - Forthcoming Changes </a:t>
            </a:r>
          </a:p>
        </p:txBody>
      </p:sp>
      <p:sp>
        <p:nvSpPr>
          <p:cNvPr id="5" name="Slide Number Placeholder 4"/>
          <p:cNvSpPr>
            <a:spLocks noGrp="1"/>
          </p:cNvSpPr>
          <p:nvPr>
            <p:ph type="sldNum" sz="quarter" idx="11"/>
          </p:nvPr>
        </p:nvSpPr>
        <p:spPr/>
        <p:txBody>
          <a:bodyPr/>
          <a:lstStyle/>
          <a:p>
            <a:fld id="{78D50107-DF7F-4EAA-AC64-9048774D350B}" type="slidenum">
              <a:rPr lang="en-US" smtClean="0"/>
              <a:t>20</a:t>
            </a:fld>
            <a:endParaRPr lang="en-US"/>
          </a:p>
        </p:txBody>
      </p:sp>
    </p:spTree>
    <p:extLst>
      <p:ext uri="{BB962C8B-B14F-4D97-AF65-F5344CB8AC3E}">
        <p14:creationId xmlns:p14="http://schemas.microsoft.com/office/powerpoint/2010/main" val="2404835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Attachment IV: One-Stop Operating Costs provides a diagram illustrating the organization of one-stop operating costs. One-stop operating costs include infrastructure costs and additional costs, which are made up of applicable career services, and may include shared operating costs, and shared services, as described below.</a:t>
            </a:r>
          </a:p>
          <a:p>
            <a:endParaRPr lang="en-US" dirty="0"/>
          </a:p>
          <a:p>
            <a:endParaRPr lang="en-US" dirty="0"/>
          </a:p>
        </p:txBody>
      </p:sp>
      <p:sp>
        <p:nvSpPr>
          <p:cNvPr id="4" name="Header Placeholder 3"/>
          <p:cNvSpPr>
            <a:spLocks noGrp="1"/>
          </p:cNvSpPr>
          <p:nvPr>
            <p:ph type="hdr" sz="quarter" idx="10"/>
          </p:nvPr>
        </p:nvSpPr>
        <p:spPr/>
        <p:txBody>
          <a:bodyPr/>
          <a:lstStyle/>
          <a:p>
            <a:r>
              <a:rPr lang="en-US"/>
              <a:t>WIOA - Forthcoming Changes </a:t>
            </a:r>
          </a:p>
        </p:txBody>
      </p:sp>
      <p:sp>
        <p:nvSpPr>
          <p:cNvPr id="5" name="Slide Number Placeholder 4"/>
          <p:cNvSpPr>
            <a:spLocks noGrp="1"/>
          </p:cNvSpPr>
          <p:nvPr>
            <p:ph type="sldNum" sz="quarter" idx="11"/>
          </p:nvPr>
        </p:nvSpPr>
        <p:spPr/>
        <p:txBody>
          <a:bodyPr/>
          <a:lstStyle/>
          <a:p>
            <a:fld id="{78D50107-DF7F-4EAA-AC64-9048774D350B}" type="slidenum">
              <a:rPr lang="en-US" smtClean="0"/>
              <a:t>23</a:t>
            </a:fld>
            <a:endParaRPr lang="en-US"/>
          </a:p>
        </p:txBody>
      </p:sp>
    </p:spTree>
    <p:extLst>
      <p:ext uri="{BB962C8B-B14F-4D97-AF65-F5344CB8AC3E}">
        <p14:creationId xmlns:p14="http://schemas.microsoft.com/office/powerpoint/2010/main" val="4245646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Attachment IV: One-Stop Operating Costs provides a diagram illustrating the organization of one-stop operating costs. One-stop operating costs include infrastructure costs and additional costs, which are made up of applicable career services, and may include shared operating costs, and shared services, as described below.</a:t>
            </a:r>
          </a:p>
          <a:p>
            <a:endParaRPr lang="en-US"/>
          </a:p>
          <a:p>
            <a:endParaRPr lang="en-US"/>
          </a:p>
        </p:txBody>
      </p:sp>
      <p:sp>
        <p:nvSpPr>
          <p:cNvPr id="4" name="Header Placeholder 3"/>
          <p:cNvSpPr>
            <a:spLocks noGrp="1"/>
          </p:cNvSpPr>
          <p:nvPr>
            <p:ph type="hdr" sz="quarter" idx="10"/>
          </p:nvPr>
        </p:nvSpPr>
        <p:spPr/>
        <p:txBody>
          <a:bodyPr/>
          <a:lstStyle/>
          <a:p>
            <a:r>
              <a:rPr lang="en-US"/>
              <a:t>WIOA - Forthcoming Changes </a:t>
            </a:r>
          </a:p>
        </p:txBody>
      </p:sp>
      <p:sp>
        <p:nvSpPr>
          <p:cNvPr id="5" name="Slide Number Placeholder 4"/>
          <p:cNvSpPr>
            <a:spLocks noGrp="1"/>
          </p:cNvSpPr>
          <p:nvPr>
            <p:ph type="sldNum" sz="quarter" idx="11"/>
          </p:nvPr>
        </p:nvSpPr>
        <p:spPr/>
        <p:txBody>
          <a:bodyPr/>
          <a:lstStyle/>
          <a:p>
            <a:fld id="{78D50107-DF7F-4EAA-AC64-9048774D350B}" type="slidenum">
              <a:rPr lang="en-US" smtClean="0"/>
              <a:t>24</a:t>
            </a:fld>
            <a:endParaRPr lang="en-US"/>
          </a:p>
        </p:txBody>
      </p:sp>
    </p:spTree>
    <p:extLst>
      <p:ext uri="{BB962C8B-B14F-4D97-AF65-F5344CB8AC3E}">
        <p14:creationId xmlns:p14="http://schemas.microsoft.com/office/powerpoint/2010/main" val="4245646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 The one-stop operating budget must be periodically reconciled against actual costs incurred and adjusted accordingly. </a:t>
            </a:r>
          </a:p>
          <a:p>
            <a:pPr>
              <a:buFont typeface="Arial" panose="020B0604020202020204" pitchFamily="34" charset="0"/>
              <a:buChar char="•"/>
            </a:pPr>
            <a:r>
              <a:rPr lang="en-US" dirty="0"/>
              <a:t> Reconciliation ensures that the budget reflects a cost allocation methodology that demonstrates how infrastructure costs are charged to each partner in proportion to the partner’s use of the one-stop center and relative benefit received. </a:t>
            </a:r>
          </a:p>
          <a:p>
            <a:pPr>
              <a:buFont typeface="Arial" panose="020B0604020202020204" pitchFamily="34" charset="0"/>
              <a:buChar char="•"/>
            </a:pPr>
            <a:r>
              <a:rPr lang="en-US" dirty="0"/>
              <a:t> The one-stop operating budget may be further refined by the one-stop partners, as needed, to assist in tracking their contributions. It may be necessary at times to separate the budget of a comprehensive one-stop center from a specialized one-stop center or an affiliate one-stop center.</a:t>
            </a:r>
          </a:p>
          <a:p>
            <a:r>
              <a:rPr lang="en-US" dirty="0"/>
              <a:t>Attachment IV: One-Stop Operating Costs provides a diagram illustrating the organization of one-stop operating costs. One-stop operating costs include infrastructure costs and additional costs, which are made up of applicable career services, and may include shared operating costs, and shared services, as described below.</a:t>
            </a:r>
          </a:p>
          <a:p>
            <a:endParaRPr lang="en-US" dirty="0"/>
          </a:p>
        </p:txBody>
      </p:sp>
      <p:sp>
        <p:nvSpPr>
          <p:cNvPr id="4" name="Header Placeholder 3"/>
          <p:cNvSpPr>
            <a:spLocks noGrp="1"/>
          </p:cNvSpPr>
          <p:nvPr>
            <p:ph type="hdr" sz="quarter" idx="10"/>
          </p:nvPr>
        </p:nvSpPr>
        <p:spPr/>
        <p:txBody>
          <a:bodyPr/>
          <a:lstStyle/>
          <a:p>
            <a:r>
              <a:rPr lang="en-US"/>
              <a:t>WIOA - Forthcoming Changes </a:t>
            </a:r>
          </a:p>
        </p:txBody>
      </p:sp>
      <p:sp>
        <p:nvSpPr>
          <p:cNvPr id="5" name="Slide Number Placeholder 4"/>
          <p:cNvSpPr>
            <a:spLocks noGrp="1"/>
          </p:cNvSpPr>
          <p:nvPr>
            <p:ph type="sldNum" sz="quarter" idx="11"/>
          </p:nvPr>
        </p:nvSpPr>
        <p:spPr/>
        <p:txBody>
          <a:bodyPr/>
          <a:lstStyle/>
          <a:p>
            <a:fld id="{78D50107-DF7F-4EAA-AC64-9048774D350B}" type="slidenum">
              <a:rPr lang="en-US" smtClean="0"/>
              <a:t>25</a:t>
            </a:fld>
            <a:endParaRPr lang="en-US"/>
          </a:p>
        </p:txBody>
      </p:sp>
    </p:spTree>
    <p:extLst>
      <p:ext uri="{BB962C8B-B14F-4D97-AF65-F5344CB8AC3E}">
        <p14:creationId xmlns:p14="http://schemas.microsoft.com/office/powerpoint/2010/main" val="3783307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WIOA - Forthcoming Changes </a:t>
            </a:r>
          </a:p>
        </p:txBody>
      </p:sp>
      <p:sp>
        <p:nvSpPr>
          <p:cNvPr id="5" name="Slide Number Placeholder 4"/>
          <p:cNvSpPr>
            <a:spLocks noGrp="1"/>
          </p:cNvSpPr>
          <p:nvPr>
            <p:ph type="sldNum" sz="quarter" idx="11"/>
          </p:nvPr>
        </p:nvSpPr>
        <p:spPr/>
        <p:txBody>
          <a:bodyPr/>
          <a:lstStyle/>
          <a:p>
            <a:fld id="{78D50107-DF7F-4EAA-AC64-9048774D350B}" type="slidenum">
              <a:rPr lang="en-US" smtClean="0"/>
              <a:t>27</a:t>
            </a:fld>
            <a:endParaRPr lang="en-US"/>
          </a:p>
        </p:txBody>
      </p:sp>
    </p:spTree>
    <p:extLst>
      <p:ext uri="{BB962C8B-B14F-4D97-AF65-F5344CB8AC3E}">
        <p14:creationId xmlns:p14="http://schemas.microsoft.com/office/powerpoint/2010/main" val="2938386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WIOA - Forthcoming Changes </a:t>
            </a:r>
          </a:p>
        </p:txBody>
      </p:sp>
      <p:sp>
        <p:nvSpPr>
          <p:cNvPr id="5" name="Slide Number Placeholder 4"/>
          <p:cNvSpPr>
            <a:spLocks noGrp="1"/>
          </p:cNvSpPr>
          <p:nvPr>
            <p:ph type="sldNum" sz="quarter" idx="11"/>
          </p:nvPr>
        </p:nvSpPr>
        <p:spPr/>
        <p:txBody>
          <a:bodyPr/>
          <a:lstStyle/>
          <a:p>
            <a:fld id="{78D50107-DF7F-4EAA-AC64-9048774D350B}" type="slidenum">
              <a:rPr lang="en-US" smtClean="0"/>
              <a:t>49</a:t>
            </a:fld>
            <a:endParaRPr lang="en-US"/>
          </a:p>
        </p:txBody>
      </p:sp>
    </p:spTree>
    <p:extLst>
      <p:ext uri="{BB962C8B-B14F-4D97-AF65-F5344CB8AC3E}">
        <p14:creationId xmlns:p14="http://schemas.microsoft.com/office/powerpoint/2010/main" val="4245646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0069B6F-ADEC-4CD9-BF08-153106412225}"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68B3F-A4D4-42D6-8C66-9805D7C3242B}" type="slidenum">
              <a:rPr lang="en-US" smtClean="0"/>
              <a:t>‹#›</a:t>
            </a:fld>
            <a:endParaRPr lang="en-US"/>
          </a:p>
        </p:txBody>
      </p:sp>
      <p:cxnSp>
        <p:nvCxnSpPr>
          <p:cNvPr id="11" name="Straight Connector 10"/>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5967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069B6F-ADEC-4CD9-BF08-153106412225}"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68B3F-A4D4-42D6-8C66-9805D7C3242B}" type="slidenum">
              <a:rPr lang="en-US" smtClean="0"/>
              <a:t>‹#›</a:t>
            </a:fld>
            <a:endParaRPr lang="en-US"/>
          </a:p>
        </p:txBody>
      </p:sp>
    </p:spTree>
    <p:extLst>
      <p:ext uri="{BB962C8B-B14F-4D97-AF65-F5344CB8AC3E}">
        <p14:creationId xmlns:p14="http://schemas.microsoft.com/office/powerpoint/2010/main" val="598310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069B6F-ADEC-4CD9-BF08-153106412225}"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68B3F-A4D4-42D6-8C66-9805D7C3242B}" type="slidenum">
              <a:rPr lang="en-US" smtClean="0"/>
              <a:t>‹#›</a:t>
            </a:fld>
            <a:endParaRPr lang="en-US"/>
          </a:p>
        </p:txBody>
      </p:sp>
      <p:cxnSp>
        <p:nvCxnSpPr>
          <p:cNvPr id="8" name="Straight Connector 7"/>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8135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069B6F-ADEC-4CD9-BF08-153106412225}"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68B3F-A4D4-42D6-8C66-9805D7C3242B}" type="slidenum">
              <a:rPr lang="en-US" smtClean="0"/>
              <a:t>‹#›</a:t>
            </a:fld>
            <a:endParaRPr lang="en-US"/>
          </a:p>
        </p:txBody>
      </p:sp>
    </p:spTree>
    <p:extLst>
      <p:ext uri="{BB962C8B-B14F-4D97-AF65-F5344CB8AC3E}">
        <p14:creationId xmlns:p14="http://schemas.microsoft.com/office/powerpoint/2010/main" val="1866760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069B6F-ADEC-4CD9-BF08-153106412225}"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68B3F-A4D4-42D6-8C66-9805D7C3242B}" type="slidenum">
              <a:rPr lang="en-US" smtClean="0"/>
              <a:t>‹#›</a:t>
            </a:fld>
            <a:endParaRPr lang="en-US"/>
          </a:p>
        </p:txBody>
      </p:sp>
      <p:sp>
        <p:nvSpPr>
          <p:cNvPr id="10" name="Rectangle 9"/>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3667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069B6F-ADEC-4CD9-BF08-153106412225}"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68B3F-A4D4-42D6-8C66-9805D7C3242B}" type="slidenum">
              <a:rPr lang="en-US" smtClean="0"/>
              <a:t>‹#›</a:t>
            </a:fld>
            <a:endParaRPr lang="en-US"/>
          </a:p>
        </p:txBody>
      </p:sp>
    </p:spTree>
    <p:extLst>
      <p:ext uri="{BB962C8B-B14F-4D97-AF65-F5344CB8AC3E}">
        <p14:creationId xmlns:p14="http://schemas.microsoft.com/office/powerpoint/2010/main" val="21176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069B6F-ADEC-4CD9-BF08-153106412225}" type="datetimeFigureOut">
              <a:rPr lang="en-US" smtClean="0"/>
              <a:t>2/10/2017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668B3F-A4D4-42D6-8C66-9805D7C3242B}" type="slidenum">
              <a:rPr lang="en-US" smtClean="0"/>
              <a:t>‹#›</a:t>
            </a:fld>
            <a:endParaRPr lang="en-US"/>
          </a:p>
        </p:txBody>
      </p:sp>
    </p:spTree>
    <p:extLst>
      <p:ext uri="{BB962C8B-B14F-4D97-AF65-F5344CB8AC3E}">
        <p14:creationId xmlns:p14="http://schemas.microsoft.com/office/powerpoint/2010/main" val="11443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069B6F-ADEC-4CD9-BF08-153106412225}" type="datetimeFigureOut">
              <a:rPr lang="en-US" smtClean="0"/>
              <a:t>2/10/2017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668B3F-A4D4-42D6-8C66-9805D7C3242B}" type="slidenum">
              <a:rPr lang="en-US" smtClean="0"/>
              <a:t>‹#›</a:t>
            </a:fld>
            <a:endParaRPr lang="en-US"/>
          </a:p>
        </p:txBody>
      </p:sp>
    </p:spTree>
    <p:extLst>
      <p:ext uri="{BB962C8B-B14F-4D97-AF65-F5344CB8AC3E}">
        <p14:creationId xmlns:p14="http://schemas.microsoft.com/office/powerpoint/2010/main" val="1125382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69B6F-ADEC-4CD9-BF08-153106412225}" type="datetimeFigureOut">
              <a:rPr lang="en-US" smtClean="0"/>
              <a:t>2/10/2017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668B3F-A4D4-42D6-8C66-9805D7C3242B}" type="slidenum">
              <a:rPr lang="en-US" smtClean="0"/>
              <a:t>‹#›</a:t>
            </a:fld>
            <a:endParaRPr lang="en-US"/>
          </a:p>
        </p:txBody>
      </p:sp>
    </p:spTree>
    <p:extLst>
      <p:ext uri="{BB962C8B-B14F-4D97-AF65-F5344CB8AC3E}">
        <p14:creationId xmlns:p14="http://schemas.microsoft.com/office/powerpoint/2010/main" val="108831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069B6F-ADEC-4CD9-BF08-153106412225}"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68B3F-A4D4-42D6-8C66-9805D7C3242B}" type="slidenum">
              <a:rPr lang="en-US" smtClean="0"/>
              <a:t>‹#›</a:t>
            </a:fld>
            <a:endParaRPr lang="en-US"/>
          </a:p>
        </p:txBody>
      </p:sp>
    </p:spTree>
    <p:extLst>
      <p:ext uri="{BB962C8B-B14F-4D97-AF65-F5344CB8AC3E}">
        <p14:creationId xmlns:p14="http://schemas.microsoft.com/office/powerpoint/2010/main" val="2040813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0069B6F-ADEC-4CD9-BF08-153106412225}"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68B3F-A4D4-42D6-8C66-9805D7C3242B}"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271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0069B6F-ADEC-4CD9-BF08-153106412225}" type="datetimeFigureOut">
              <a:rPr lang="en-US" smtClean="0"/>
              <a:t>2/10/2017</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668B3F-A4D4-42D6-8C66-9805D7C3242B}" type="slidenum">
              <a:rPr lang="en-US" smtClean="0"/>
              <a:t>‹#›</a:t>
            </a:fld>
            <a:endParaRPr lang="en-US"/>
          </a:p>
        </p:txBody>
      </p:sp>
      <p:cxnSp>
        <p:nvCxnSpPr>
          <p:cNvPr id="8" name="Straight Connector 7"/>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145"/>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twc.state.tx.us/files/partners/01-17-attachment1-twc.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surveymonkey.com/r/infra-cost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www.doleta.gov/grants/resources.cfm" TargetMode="External"/><Relationship Id="rId3" Type="http://schemas.openxmlformats.org/officeDocument/2006/relationships/hyperlink" Target="https://www2.ed.gov/about/offices/list/ovae/pi/AdultEd/octae-program-memo-17-4.pdf" TargetMode="External"/><Relationship Id="rId7" Type="http://schemas.openxmlformats.org/officeDocument/2006/relationships/hyperlink" Target="https://www.gpo.gov/fdsys/pkg/CFR-2016-title2-vol1/xml/CFR-2016-title2-vol1-part3474.xml" TargetMode="External"/><Relationship Id="rId2" Type="http://schemas.openxmlformats.org/officeDocument/2006/relationships/hyperlink" Target="https://www2.ed.gov/about/offices/list/ovae/pi/AdultEd/octae-program-memo-17-3.pdf" TargetMode="External"/><Relationship Id="rId1" Type="http://schemas.openxmlformats.org/officeDocument/2006/relationships/slideLayout" Target="../slideLayouts/slideLayout2.xml"/><Relationship Id="rId6" Type="http://schemas.openxmlformats.org/officeDocument/2006/relationships/hyperlink" Target="https://www.federalregister.gov/documents/2013/12/26/2013-30465/uniform-administrative-requirements-cost-principles-and-audit-requirements-for-federal-awards" TargetMode="External"/><Relationship Id="rId5" Type="http://schemas.openxmlformats.org/officeDocument/2006/relationships/hyperlink" Target="https://www.federalregister.gov/documents/2001/05/31/01-13426/resource-sharing-for-workforce-investment-act-one-stop-centers-methodologies-for-paying-or-funding" TargetMode="External"/><Relationship Id="rId4" Type="http://schemas.openxmlformats.org/officeDocument/2006/relationships/hyperlink" Target="Infrastructure%20Cost%20Webinar%20outline.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twc.state.tx.us/files/partners/01-17-attachment1-twc.pdf" TargetMode="External"/><Relationship Id="rId2" Type="http://schemas.openxmlformats.org/officeDocument/2006/relationships/hyperlink" Target="http://www.twc.state.tx.us/files/partners/01-17-twc.pdf" TargetMode="External"/><Relationship Id="rId1" Type="http://schemas.openxmlformats.org/officeDocument/2006/relationships/slideLayout" Target="../slideLayouts/slideLayout2.xml"/><Relationship Id="rId6" Type="http://schemas.openxmlformats.org/officeDocument/2006/relationships/hyperlink" Target="https://www.comptroller.texas.gov/purchasing/docs/ugms.pdf" TargetMode="External"/><Relationship Id="rId5" Type="http://schemas.openxmlformats.org/officeDocument/2006/relationships/hyperlink" Target="http://www.twc.state.tx.us/partners/financial-manual-grants-contracts" TargetMode="External"/><Relationship Id="rId4" Type="http://schemas.openxmlformats.org/officeDocument/2006/relationships/hyperlink" Target="http://www.twc.state.tx.us/files/partners/04-17-twc.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one-stop delivery system and Infrastructure Costs under </a:t>
            </a:r>
            <a:r>
              <a:rPr lang="en-US" b="1" dirty="0" smtClean="0"/>
              <a:t>WIOA, Part 1 </a:t>
            </a:r>
            <a:endParaRPr lang="en-US" b="1" dirty="0"/>
          </a:p>
        </p:txBody>
      </p:sp>
      <p:pic>
        <p:nvPicPr>
          <p:cNvPr id="3" name="Picture Placeholder 2" descr="Picture of customers and staff in one-stop office in discussion" title="Customer and staff in one-stop office"/>
          <p:cNvPicPr>
            <a:picLocks noGrp="1" noChangeAspect="1"/>
          </p:cNvPicPr>
          <p:nvPr>
            <p:ph type="pic" idx="1"/>
          </p:nvPr>
        </p:nvPicPr>
        <p:blipFill>
          <a:blip r:embed="rId2">
            <a:extLst>
              <a:ext uri="{28A0092B-C50C-407E-A947-70E740481C1C}">
                <a14:useLocalDpi xmlns:a14="http://schemas.microsoft.com/office/drawing/2010/main" val="0"/>
              </a:ext>
            </a:extLst>
          </a:blip>
          <a:srcRect t="12343" b="12343"/>
          <a:stretch>
            <a:fillRect/>
          </a:stretch>
        </p:blipFill>
        <p:spPr/>
      </p:pic>
      <p:sp>
        <p:nvSpPr>
          <p:cNvPr id="5" name="Subtitle 4"/>
          <p:cNvSpPr>
            <a:spLocks noGrp="1"/>
          </p:cNvSpPr>
          <p:nvPr>
            <p:ph type="body" sz="half" idx="2"/>
          </p:nvPr>
        </p:nvSpPr>
        <p:spPr/>
        <p:txBody>
          <a:bodyPr>
            <a:normAutofit fontScale="92500" lnSpcReduction="20000"/>
          </a:bodyPr>
          <a:lstStyle/>
          <a:p>
            <a:r>
              <a:rPr lang="en-US" sz="1400" b="1" dirty="0"/>
              <a:t>Anson Green </a:t>
            </a:r>
            <a:r>
              <a:rPr lang="en-US" sz="1400" dirty="0"/>
              <a:t/>
            </a:r>
            <a:br>
              <a:rPr lang="en-US" sz="1400" dirty="0"/>
            </a:br>
            <a:r>
              <a:rPr lang="en-US" sz="1400" dirty="0"/>
              <a:t>Adult Education and Literacy </a:t>
            </a:r>
          </a:p>
          <a:p>
            <a:r>
              <a:rPr lang="en-US" sz="1400" b="1" dirty="0"/>
              <a:t>Jason </a:t>
            </a:r>
            <a:r>
              <a:rPr lang="en-US" sz="1400" b="1" dirty="0" err="1"/>
              <a:t>Vaden</a:t>
            </a:r>
            <a:endParaRPr lang="en-US" sz="1400" b="1" dirty="0"/>
          </a:p>
          <a:p>
            <a:r>
              <a:rPr lang="en-US" sz="1400" dirty="0"/>
              <a:t>Workforce Program Policy </a:t>
            </a:r>
          </a:p>
          <a:p>
            <a:endParaRPr lang="en-US" sz="1400" dirty="0"/>
          </a:p>
          <a:p>
            <a:r>
              <a:rPr lang="en-US" sz="1400" dirty="0" smtClean="0"/>
              <a:t>Texas </a:t>
            </a:r>
            <a:r>
              <a:rPr lang="en-US" sz="1400" dirty="0"/>
              <a:t>Workforce Commission</a:t>
            </a:r>
          </a:p>
          <a:p>
            <a:r>
              <a:rPr lang="en-US" sz="1400" dirty="0"/>
              <a:t>2/10/17 </a:t>
            </a:r>
            <a:endParaRPr lang="en-US" sz="1400" dirty="0"/>
          </a:p>
        </p:txBody>
      </p:sp>
    </p:spTree>
    <p:extLst>
      <p:ext uri="{BB962C8B-B14F-4D97-AF65-F5344CB8AC3E}">
        <p14:creationId xmlns:p14="http://schemas.microsoft.com/office/powerpoint/2010/main" val="266111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Vision</a:t>
            </a:r>
            <a:br>
              <a:rPr lang="en-US" b="1" dirty="0"/>
            </a:br>
            <a:r>
              <a:rPr lang="en-US" b="1" dirty="0"/>
              <a:t>Texas Workforce Solutions </a:t>
            </a:r>
          </a:p>
        </p:txBody>
      </p:sp>
      <p:sp>
        <p:nvSpPr>
          <p:cNvPr id="3" name="Content Placeholder 2"/>
          <p:cNvSpPr>
            <a:spLocks noGrp="1"/>
          </p:cNvSpPr>
          <p:nvPr>
            <p:ph idx="1"/>
          </p:nvPr>
        </p:nvSpPr>
        <p:spPr>
          <a:xfrm>
            <a:off x="762000" y="2209800"/>
            <a:ext cx="7290055" cy="4023360"/>
          </a:xfrm>
        </p:spPr>
        <p:txBody>
          <a:bodyPr/>
          <a:lstStyle/>
          <a:p>
            <a:pPr>
              <a:buFont typeface="Arial" panose="020B0604020202020204" pitchFamily="34" charset="0"/>
              <a:buChar char="•"/>
            </a:pPr>
            <a:r>
              <a:rPr lang="en-US" dirty="0"/>
              <a:t>Provides vital workforce development tools that help workers find and keep good jobs, and help employers hire the skilled workers they need to grow their businesses. </a:t>
            </a:r>
          </a:p>
          <a:p>
            <a:pPr>
              <a:buFont typeface="Arial" panose="020B0604020202020204" pitchFamily="34" charset="0"/>
              <a:buChar char="•"/>
            </a:pPr>
            <a:r>
              <a:rPr lang="en-US" dirty="0"/>
              <a:t>Workforce Solutions Offices, in collaboration with workforce partners, including community colleges, AEL, local independent school districts, economic development groups, and other state agencies provides innovative services to support employers and workers</a:t>
            </a:r>
          </a:p>
          <a:p>
            <a:pPr>
              <a:buFont typeface="Arial" panose="020B0604020202020204" pitchFamily="34" charset="0"/>
              <a:buChar char="•"/>
            </a:pPr>
            <a:r>
              <a:rPr lang="en-US" dirty="0"/>
              <a:t>Collaboration and coordination across these agencies and local entities play a critical role in the success of the Texas workforce system</a:t>
            </a:r>
          </a:p>
        </p:txBody>
      </p:sp>
    </p:spTree>
    <p:extLst>
      <p:ext uri="{BB962C8B-B14F-4D97-AF65-F5344CB8AC3E}">
        <p14:creationId xmlns:p14="http://schemas.microsoft.com/office/powerpoint/2010/main" val="161207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are required partners?</a:t>
            </a:r>
          </a:p>
        </p:txBody>
      </p:sp>
      <p:sp>
        <p:nvSpPr>
          <p:cNvPr id="3" name="Content Placeholder 2"/>
          <p:cNvSpPr>
            <a:spLocks noGrp="1"/>
          </p:cNvSpPr>
          <p:nvPr>
            <p:ph sz="half" idx="1"/>
          </p:nvPr>
        </p:nvSpPr>
        <p:spPr/>
        <p:txBody>
          <a:bodyPr>
            <a:normAutofit fontScale="85000" lnSpcReduction="20000"/>
          </a:bodyPr>
          <a:lstStyle/>
          <a:p>
            <a:pPr>
              <a:buFont typeface="Arial" panose="020B0604020202020204" pitchFamily="34" charset="0"/>
              <a:buChar char="•"/>
            </a:pPr>
            <a:r>
              <a:rPr lang="en-US" dirty="0">
                <a:solidFill>
                  <a:schemeClr val="tx1"/>
                </a:solidFill>
                <a:latin typeface="+mn-lt"/>
                <a:ea typeface="+mn-ea"/>
                <a:cs typeface="+mn-cs"/>
              </a:rPr>
              <a:t>WIOA adult, dislocated worker, and youth programs </a:t>
            </a:r>
            <a:endParaRPr lang="en-US" dirty="0"/>
          </a:p>
          <a:p>
            <a:pPr>
              <a:buFont typeface="Arial" panose="020B0604020202020204" pitchFamily="34" charset="0"/>
              <a:buChar char="•"/>
            </a:pPr>
            <a:r>
              <a:rPr lang="en-US" dirty="0">
                <a:solidFill>
                  <a:schemeClr val="tx1"/>
                </a:solidFill>
                <a:latin typeface="+mn-lt"/>
                <a:ea typeface="+mn-ea"/>
                <a:cs typeface="+mn-cs"/>
              </a:rPr>
              <a:t>Wagner-</a:t>
            </a:r>
            <a:r>
              <a:rPr lang="en-US" dirty="0" err="1">
                <a:solidFill>
                  <a:schemeClr val="tx1"/>
                </a:solidFill>
                <a:latin typeface="+mn-lt"/>
                <a:ea typeface="+mn-ea"/>
                <a:cs typeface="+mn-cs"/>
              </a:rPr>
              <a:t>Peyser</a:t>
            </a:r>
            <a:r>
              <a:rPr lang="en-US" dirty="0">
                <a:solidFill>
                  <a:schemeClr val="tx1"/>
                </a:solidFill>
                <a:latin typeface="+mn-lt"/>
                <a:ea typeface="+mn-ea"/>
                <a:cs typeface="+mn-cs"/>
              </a:rPr>
              <a:t> Employment Service program</a:t>
            </a:r>
            <a:endParaRPr lang="en-US" dirty="0"/>
          </a:p>
          <a:p>
            <a:pPr>
              <a:buFont typeface="Arial" panose="020B0604020202020204" pitchFamily="34" charset="0"/>
              <a:buChar char="•"/>
            </a:pPr>
            <a:r>
              <a:rPr lang="en-US" dirty="0">
                <a:solidFill>
                  <a:schemeClr val="tx1"/>
                </a:solidFill>
                <a:latin typeface="+mn-lt"/>
                <a:ea typeface="+mn-ea"/>
                <a:cs typeface="+mn-cs"/>
              </a:rPr>
              <a:t>Adult Education and Literacy program</a:t>
            </a:r>
          </a:p>
          <a:p>
            <a:pPr>
              <a:buFont typeface="Arial" panose="020B0604020202020204" pitchFamily="34" charset="0"/>
              <a:buChar char="•"/>
            </a:pPr>
            <a:r>
              <a:rPr lang="en-US" dirty="0">
                <a:solidFill>
                  <a:schemeClr val="tx1"/>
                </a:solidFill>
                <a:latin typeface="+mn-lt"/>
                <a:ea typeface="+mn-ea"/>
                <a:cs typeface="+mn-cs"/>
              </a:rPr>
              <a:t>Vocational Rehabilitation (VR) program</a:t>
            </a:r>
          </a:p>
          <a:p>
            <a:pPr>
              <a:buFont typeface="Arial" panose="020B0604020202020204" pitchFamily="34" charset="0"/>
              <a:buChar char="•"/>
            </a:pPr>
            <a:r>
              <a:rPr lang="en-US" dirty="0"/>
              <a:t>T</a:t>
            </a:r>
            <a:r>
              <a:rPr lang="en-US" dirty="0">
                <a:solidFill>
                  <a:schemeClr val="tx1"/>
                </a:solidFill>
                <a:latin typeface="+mn-lt"/>
                <a:ea typeface="+mn-ea"/>
                <a:cs typeface="+mn-cs"/>
              </a:rPr>
              <a:t>he unemployment insurance program</a:t>
            </a:r>
          </a:p>
          <a:p>
            <a:pPr>
              <a:buFont typeface="Arial" panose="020B0604020202020204" pitchFamily="34" charset="0"/>
              <a:buChar char="•"/>
            </a:pPr>
            <a:r>
              <a:rPr lang="en-US" dirty="0"/>
              <a:t>T</a:t>
            </a:r>
            <a:r>
              <a:rPr lang="en-US" dirty="0">
                <a:solidFill>
                  <a:schemeClr val="tx1"/>
                </a:solidFill>
                <a:latin typeface="+mn-lt"/>
                <a:ea typeface="+mn-ea"/>
                <a:cs typeface="+mn-cs"/>
              </a:rPr>
              <a:t>he Trade Adjustment Assistance program</a:t>
            </a:r>
          </a:p>
          <a:p>
            <a:pPr>
              <a:buFont typeface="Arial" panose="020B0604020202020204" pitchFamily="34" charset="0"/>
              <a:buChar char="•"/>
            </a:pPr>
            <a:r>
              <a:rPr lang="en-US" dirty="0">
                <a:solidFill>
                  <a:schemeClr val="tx1"/>
                </a:solidFill>
                <a:latin typeface="+mn-lt"/>
                <a:ea typeface="+mn-ea"/>
                <a:cs typeface="+mn-cs"/>
              </a:rPr>
              <a:t>Choices, the Temporary Assistance for Needy Families employment and training program</a:t>
            </a:r>
          </a:p>
        </p:txBody>
      </p:sp>
      <p:sp>
        <p:nvSpPr>
          <p:cNvPr id="4" name="Content Placeholder 3"/>
          <p:cNvSpPr>
            <a:spLocks noGrp="1"/>
          </p:cNvSpPr>
          <p:nvPr>
            <p:ph sz="half" idx="2"/>
          </p:nvPr>
        </p:nvSpPr>
        <p:spPr/>
        <p:txBody>
          <a:bodyPr>
            <a:normAutofit fontScale="85000" lnSpcReduction="20000"/>
          </a:bodyPr>
          <a:lstStyle/>
          <a:p>
            <a:pPr>
              <a:buFont typeface="Arial" panose="020B0604020202020204" pitchFamily="34" charset="0"/>
              <a:buChar char="•"/>
            </a:pPr>
            <a:r>
              <a:rPr lang="en-US" dirty="0"/>
              <a:t>Supplemental Nutrition Assistance Program (SNAP) Employment and Training programs</a:t>
            </a:r>
          </a:p>
          <a:p>
            <a:pPr>
              <a:buFont typeface="Arial" panose="020B0604020202020204" pitchFamily="34" charset="0"/>
              <a:buChar char="•"/>
            </a:pPr>
            <a:r>
              <a:rPr lang="en-US" dirty="0"/>
              <a:t>Subsidized Child Care programs</a:t>
            </a:r>
          </a:p>
          <a:p>
            <a:pPr>
              <a:buFont typeface="Arial" panose="020B0604020202020204" pitchFamily="34" charset="0"/>
              <a:buChar char="•"/>
            </a:pPr>
            <a:r>
              <a:rPr lang="en-US" dirty="0"/>
              <a:t>Apprenticeship programs (Texas Education Code, Chapter 133)</a:t>
            </a:r>
          </a:p>
          <a:p>
            <a:pPr>
              <a:buFont typeface="Arial" panose="020B0604020202020204" pitchFamily="34" charset="0"/>
              <a:buChar char="•"/>
            </a:pPr>
            <a:r>
              <a:rPr lang="en-US" dirty="0"/>
              <a:t>Veterans employment and training programs</a:t>
            </a:r>
          </a:p>
          <a:p>
            <a:pPr>
              <a:buFont typeface="Arial" panose="020B0604020202020204" pitchFamily="34" charset="0"/>
              <a:buChar char="•"/>
            </a:pPr>
            <a:r>
              <a:rPr lang="en-US" dirty="0"/>
              <a:t>National and Community Service Act of 2007 program</a:t>
            </a:r>
          </a:p>
          <a:p>
            <a:pPr>
              <a:buFont typeface="Arial" panose="020B0604020202020204" pitchFamily="34" charset="0"/>
              <a:buChar char="•"/>
            </a:pPr>
            <a:r>
              <a:rPr lang="en-US" dirty="0"/>
              <a:t>Senior Community Service Employment Program; and </a:t>
            </a:r>
          </a:p>
          <a:p>
            <a:pPr>
              <a:buFont typeface="Arial" panose="020B0604020202020204" pitchFamily="34" charset="0"/>
              <a:buChar char="•"/>
            </a:pPr>
            <a:r>
              <a:rPr lang="en-US" dirty="0"/>
              <a:t>Non-Certificate Postsecondary Career and Technology Training programs</a:t>
            </a:r>
          </a:p>
        </p:txBody>
      </p:sp>
    </p:spTree>
    <p:extLst>
      <p:ext uri="{BB962C8B-B14F-4D97-AF65-F5344CB8AC3E}">
        <p14:creationId xmlns:p14="http://schemas.microsoft.com/office/powerpoint/2010/main" val="4141329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AEL requirement In </a:t>
            </a:r>
            <a:br>
              <a:rPr lang="en-US" b="1" dirty="0"/>
            </a:br>
            <a:r>
              <a:rPr lang="en-US" b="1" dirty="0"/>
              <a:t>one-stop delivery system </a:t>
            </a:r>
          </a:p>
        </p:txBody>
      </p:sp>
      <p:sp>
        <p:nvSpPr>
          <p:cNvPr id="3" name="Content Placeholder 2"/>
          <p:cNvSpPr>
            <a:spLocks noGrp="1"/>
          </p:cNvSpPr>
          <p:nvPr>
            <p:ph idx="1"/>
          </p:nvPr>
        </p:nvSpPr>
        <p:spPr/>
        <p:txBody>
          <a:bodyPr>
            <a:normAutofit/>
          </a:bodyPr>
          <a:lstStyle/>
          <a:p>
            <a:r>
              <a:rPr lang="en-US" sz="2400" b="1" dirty="0"/>
              <a:t>Question: </a:t>
            </a:r>
            <a:r>
              <a:rPr lang="en-US" sz="2400" dirty="0"/>
              <a:t>Does an AEL </a:t>
            </a:r>
            <a:r>
              <a:rPr lang="en-US" sz="2400" dirty="0" smtClean="0"/>
              <a:t>program  have </a:t>
            </a:r>
            <a:r>
              <a:rPr lang="en-US" sz="2400" dirty="0"/>
              <a:t>to be part of the one-stop delivery system, Memorandum of Understanding (MOU) and share infrastructure cost ?</a:t>
            </a:r>
          </a:p>
          <a:p>
            <a:endParaRPr lang="en-US" sz="2400" dirty="0"/>
          </a:p>
          <a:p>
            <a:r>
              <a:rPr lang="en-US" sz="2400" b="1" dirty="0"/>
              <a:t>Answer: </a:t>
            </a:r>
            <a:r>
              <a:rPr lang="en-US" sz="2400" dirty="0"/>
              <a:t>Yes, on November 2, 2016 TWC signed assurances with the US Department of Education related to designating </a:t>
            </a:r>
            <a:r>
              <a:rPr lang="en-US" sz="2400" dirty="0" smtClean="0"/>
              <a:t>AEL grant </a:t>
            </a:r>
            <a:r>
              <a:rPr lang="en-US" sz="2400" dirty="0"/>
              <a:t>recipients as partners in the “one-stop delivery system.” </a:t>
            </a:r>
          </a:p>
          <a:p>
            <a:r>
              <a:rPr lang="en-US" sz="2400" dirty="0"/>
              <a:t>The AEL Year 4 contract will include requirement.</a:t>
            </a:r>
          </a:p>
        </p:txBody>
      </p:sp>
    </p:spTree>
    <p:extLst>
      <p:ext uri="{BB962C8B-B14F-4D97-AF65-F5344CB8AC3E}">
        <p14:creationId xmlns:p14="http://schemas.microsoft.com/office/powerpoint/2010/main" val="1325357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Memorandum of Understanding</a:t>
            </a:r>
          </a:p>
        </p:txBody>
      </p:sp>
      <p:sp>
        <p:nvSpPr>
          <p:cNvPr id="3" name="Text Placeholder 2"/>
          <p:cNvSpPr>
            <a:spLocks noGrp="1"/>
          </p:cNvSpPr>
          <p:nvPr>
            <p:ph type="body" idx="1"/>
          </p:nvPr>
        </p:nvSpPr>
        <p:spPr/>
        <p:txBody>
          <a:bodyPr/>
          <a:lstStyle/>
          <a:p>
            <a:pPr algn="ctr"/>
            <a:r>
              <a:rPr lang="en-US" sz="2800" dirty="0"/>
              <a:t>Part 2</a:t>
            </a:r>
          </a:p>
        </p:txBody>
      </p:sp>
    </p:spTree>
    <p:extLst>
      <p:ext uri="{BB962C8B-B14F-4D97-AF65-F5344CB8AC3E}">
        <p14:creationId xmlns:p14="http://schemas.microsoft.com/office/powerpoint/2010/main" val="90355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Memorandum of Understanding </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solidFill>
                  <a:schemeClr val="tx1"/>
                </a:solidFill>
                <a:latin typeface="+mn-lt"/>
                <a:ea typeface="+mn-ea"/>
                <a:cs typeface="+mn-cs"/>
              </a:rPr>
              <a:t> WIOA requires Boards, with the agreement of their chief elected officials, to develop and enter into MOUs with statutorily </a:t>
            </a:r>
            <a:r>
              <a:rPr lang="en-US" sz="2400" u="sng" dirty="0">
                <a:solidFill>
                  <a:schemeClr val="tx1"/>
                </a:solidFill>
                <a:latin typeface="+mn-lt"/>
                <a:ea typeface="+mn-ea"/>
                <a:cs typeface="+mn-cs"/>
              </a:rPr>
              <a:t>required partners </a:t>
            </a:r>
            <a:r>
              <a:rPr lang="en-US" sz="2400" dirty="0">
                <a:solidFill>
                  <a:schemeClr val="tx1"/>
                </a:solidFill>
                <a:latin typeface="+mn-lt"/>
                <a:ea typeface="+mn-ea"/>
                <a:cs typeface="+mn-cs"/>
              </a:rPr>
              <a:t>regarding the operation and funding of Texas workforce system services by July 1, 2017.</a:t>
            </a:r>
          </a:p>
          <a:p>
            <a:pPr>
              <a:buFont typeface="Arial" panose="020B0604020202020204" pitchFamily="34" charset="0"/>
              <a:buChar char="•"/>
            </a:pPr>
            <a:r>
              <a:rPr lang="en-US" sz="2400" dirty="0"/>
              <a:t> </a:t>
            </a:r>
            <a:r>
              <a:rPr lang="en-US" sz="2400" dirty="0">
                <a:solidFill>
                  <a:schemeClr val="tx1"/>
                </a:solidFill>
                <a:latin typeface="+mn-lt"/>
                <a:ea typeface="+mn-ea"/>
                <a:cs typeface="+mn-cs"/>
              </a:rPr>
              <a:t>The MOU defines and binds the system</a:t>
            </a:r>
          </a:p>
          <a:p>
            <a:r>
              <a:rPr lang="en-US" sz="2400" b="1" dirty="0"/>
              <a:t>Reference: </a:t>
            </a:r>
            <a:r>
              <a:rPr lang="en-US" sz="2400" dirty="0"/>
              <a:t>WD </a:t>
            </a:r>
            <a:r>
              <a:rPr lang="en-US" sz="2400" dirty="0" smtClean="0"/>
              <a:t>01-17, </a:t>
            </a:r>
            <a:r>
              <a:rPr lang="en-US" sz="2400" dirty="0"/>
              <a:t>WIOA: Texas Workforce System Partners’ Memoranda of Understanding, Including Infrastructure Funding </a:t>
            </a:r>
            <a:r>
              <a:rPr lang="en-US" sz="2400" dirty="0" smtClean="0"/>
              <a:t>Costs</a:t>
            </a:r>
            <a:endParaRPr lang="en-US" sz="2400" dirty="0">
              <a:solidFill>
                <a:schemeClr val="tx1"/>
              </a:solidFill>
              <a:latin typeface="+mn-lt"/>
              <a:ea typeface="+mn-ea"/>
              <a:cs typeface="+mn-cs"/>
            </a:endParaRPr>
          </a:p>
          <a:p>
            <a:endParaRPr lang="en-US" dirty="0"/>
          </a:p>
        </p:txBody>
      </p:sp>
    </p:spTree>
    <p:extLst>
      <p:ext uri="{BB962C8B-B14F-4D97-AF65-F5344CB8AC3E}">
        <p14:creationId xmlns:p14="http://schemas.microsoft.com/office/powerpoint/2010/main" val="4021466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MOU, WHAT MUST BE IN IT?</a:t>
            </a:r>
          </a:p>
        </p:txBody>
      </p:sp>
      <p:sp>
        <p:nvSpPr>
          <p:cNvPr id="3" name="Content Placeholder 2"/>
          <p:cNvSpPr>
            <a:spLocks noGrp="1"/>
          </p:cNvSpPr>
          <p:nvPr>
            <p:ph idx="1"/>
          </p:nvPr>
        </p:nvSpPr>
        <p:spPr>
          <a:xfrm>
            <a:off x="768096" y="1828800"/>
            <a:ext cx="7290055" cy="4953000"/>
          </a:xfrm>
        </p:spPr>
        <p:txBody>
          <a:bodyPr>
            <a:normAutofit lnSpcReduction="10000"/>
          </a:bodyPr>
          <a:lstStyle/>
          <a:p>
            <a:r>
              <a:rPr lang="en-US" b="1" dirty="0">
                <a:solidFill>
                  <a:schemeClr val="tx1"/>
                </a:solidFill>
                <a:latin typeface="+mn-lt"/>
                <a:ea typeface="+mn-ea"/>
                <a:cs typeface="+mn-cs"/>
              </a:rPr>
              <a:t>Memorandum of Understanding</a:t>
            </a:r>
            <a:r>
              <a:rPr lang="en-US" dirty="0"/>
              <a:t> m</a:t>
            </a:r>
            <a:r>
              <a:rPr lang="en-US" dirty="0">
                <a:solidFill>
                  <a:schemeClr val="tx1"/>
                </a:solidFill>
                <a:latin typeface="+mn-lt"/>
                <a:ea typeface="+mn-ea"/>
                <a:cs typeface="+mn-cs"/>
              </a:rPr>
              <a:t>ust include: </a:t>
            </a:r>
          </a:p>
          <a:p>
            <a:pPr lvl="0">
              <a:buFont typeface="Arial" panose="020B0604020202020204" pitchFamily="34" charset="0"/>
              <a:buChar char="•"/>
            </a:pPr>
            <a:r>
              <a:rPr lang="en-US" dirty="0"/>
              <a:t> D</a:t>
            </a:r>
            <a:r>
              <a:rPr lang="en-US" dirty="0">
                <a:solidFill>
                  <a:schemeClr val="tx1"/>
                </a:solidFill>
                <a:latin typeface="+mn-lt"/>
                <a:ea typeface="+mn-ea"/>
                <a:cs typeface="+mn-cs"/>
              </a:rPr>
              <a:t>escription of services, including how services will be coordinated and delivered </a:t>
            </a:r>
          </a:p>
          <a:p>
            <a:pPr lvl="0">
              <a:buFont typeface="Arial" panose="020B0604020202020204" pitchFamily="34" charset="0"/>
              <a:buChar char="•"/>
            </a:pPr>
            <a:r>
              <a:rPr lang="en-US" dirty="0"/>
              <a:t> H</a:t>
            </a:r>
            <a:r>
              <a:rPr lang="en-US" dirty="0">
                <a:solidFill>
                  <a:schemeClr val="tx1"/>
                </a:solidFill>
                <a:latin typeface="+mn-lt"/>
                <a:ea typeface="+mn-ea"/>
                <a:cs typeface="+mn-cs"/>
              </a:rPr>
              <a:t>ow costs of services and operating costs will be funded, including infrastructure costs </a:t>
            </a:r>
          </a:p>
          <a:p>
            <a:pPr lvl="0">
              <a:buFont typeface="Arial" panose="020B0604020202020204" pitchFamily="34" charset="0"/>
              <a:buChar char="•"/>
            </a:pPr>
            <a:r>
              <a:rPr lang="en-US" dirty="0"/>
              <a:t> Referral methods </a:t>
            </a:r>
            <a:r>
              <a:rPr lang="en-US" dirty="0">
                <a:solidFill>
                  <a:schemeClr val="tx1"/>
                </a:solidFill>
                <a:latin typeface="+mn-lt"/>
                <a:ea typeface="+mn-ea"/>
                <a:cs typeface="+mn-cs"/>
              </a:rPr>
              <a:t>individuals between Workforce Solutions Offices and partners </a:t>
            </a:r>
          </a:p>
          <a:p>
            <a:pPr lvl="0">
              <a:buFont typeface="Arial" panose="020B0604020202020204" pitchFamily="34" charset="0"/>
              <a:buChar char="•"/>
            </a:pPr>
            <a:r>
              <a:rPr lang="en-US" dirty="0"/>
              <a:t>M</a:t>
            </a:r>
            <a:r>
              <a:rPr lang="en-US" dirty="0">
                <a:solidFill>
                  <a:schemeClr val="tx1"/>
                </a:solidFill>
                <a:latin typeface="+mn-lt"/>
                <a:ea typeface="+mn-ea"/>
                <a:cs typeface="+mn-cs"/>
              </a:rPr>
              <a:t>ethods for ensuring that the needs of workers, youth, and individuals with barriers to employment are provided access, including access to technology and materials available</a:t>
            </a:r>
          </a:p>
          <a:p>
            <a:pPr lvl="0">
              <a:buFont typeface="Arial" panose="020B0604020202020204" pitchFamily="34" charset="0"/>
              <a:buChar char="•"/>
            </a:pPr>
            <a:r>
              <a:rPr lang="en-US" dirty="0"/>
              <a:t>B</a:t>
            </a:r>
            <a:r>
              <a:rPr lang="en-US" dirty="0">
                <a:solidFill>
                  <a:schemeClr val="tx1"/>
                </a:solidFill>
                <a:latin typeface="+mn-lt"/>
                <a:ea typeface="+mn-ea"/>
                <a:cs typeface="+mn-cs"/>
              </a:rPr>
              <a:t>eginning and end dates and procedures for amending MOU</a:t>
            </a:r>
          </a:p>
          <a:p>
            <a:pPr lvl="0">
              <a:buFont typeface="Arial" panose="020B0604020202020204" pitchFamily="34" charset="0"/>
              <a:buChar char="•"/>
            </a:pPr>
            <a:r>
              <a:rPr lang="en-US" dirty="0">
                <a:solidFill>
                  <a:schemeClr val="tx1"/>
                </a:solidFill>
                <a:latin typeface="+mn-lt"/>
                <a:ea typeface="+mn-ea"/>
                <a:cs typeface="+mn-cs"/>
              </a:rPr>
              <a:t>Assurances that each MOU will be reviewed not less than once in every three-year period, and then renewed if substantial amendments have been made as a result of the review</a:t>
            </a:r>
          </a:p>
        </p:txBody>
      </p:sp>
    </p:spTree>
    <p:extLst>
      <p:ext uri="{BB962C8B-B14F-4D97-AF65-F5344CB8AC3E}">
        <p14:creationId xmlns:p14="http://schemas.microsoft.com/office/powerpoint/2010/main" val="1650586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Due Dates and Checklist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solidFill>
                  <a:schemeClr val="tx1"/>
                </a:solidFill>
                <a:latin typeface="+mn-lt"/>
                <a:ea typeface="+mn-ea"/>
                <a:cs typeface="+mn-cs"/>
              </a:rPr>
              <a:t>MOUs must be complete by </a:t>
            </a:r>
            <a:r>
              <a:rPr lang="en-US" sz="2800" dirty="0"/>
              <a:t>July 1, 2017</a:t>
            </a:r>
          </a:p>
          <a:p>
            <a:pPr>
              <a:buFont typeface="Arial" panose="020B0604020202020204" pitchFamily="34" charset="0"/>
              <a:buChar char="•"/>
            </a:pPr>
            <a:r>
              <a:rPr lang="en-US" sz="2800" dirty="0">
                <a:solidFill>
                  <a:schemeClr val="tx1"/>
                </a:solidFill>
                <a:latin typeface="+mn-lt"/>
                <a:ea typeface="+mn-ea"/>
                <a:cs typeface="+mn-cs"/>
              </a:rPr>
              <a:t>Attachment 1 of WD 1-17 provides a detailed checklist on required and additional items that MOUs address.</a:t>
            </a:r>
          </a:p>
          <a:p>
            <a:pPr marL="0" indent="0">
              <a:buNone/>
            </a:pPr>
            <a:r>
              <a:rPr lang="en-US" sz="2400" dirty="0" smtClean="0">
                <a:hlinkClick r:id="rId2"/>
              </a:rPr>
              <a:t>Attachment 1 of WD 1-17</a:t>
            </a:r>
            <a:endParaRPr lang="en-US" sz="2400" dirty="0" smtClean="0"/>
          </a:p>
          <a:p>
            <a:pPr>
              <a:buFont typeface="Arial" panose="020B0604020202020204" pitchFamily="34" charset="0"/>
              <a:buChar char="•"/>
            </a:pPr>
            <a:endParaRPr lang="en-US" sz="2400" dirty="0">
              <a:solidFill>
                <a:schemeClr val="tx1"/>
              </a:solidFill>
              <a:latin typeface="+mn-lt"/>
              <a:ea typeface="+mn-ea"/>
              <a:cs typeface="+mn-cs"/>
            </a:endParaRPr>
          </a:p>
          <a:p>
            <a:r>
              <a:rPr lang="en-US" dirty="0">
                <a:solidFill>
                  <a:schemeClr val="tx1"/>
                </a:solidFill>
                <a:latin typeface="+mn-lt"/>
                <a:ea typeface="+mn-ea"/>
                <a:cs typeface="+mn-cs"/>
              </a:rPr>
              <a:t> </a:t>
            </a:r>
          </a:p>
          <a:p>
            <a:endParaRPr lang="en-US" dirty="0"/>
          </a:p>
        </p:txBody>
      </p:sp>
    </p:spTree>
    <p:extLst>
      <p:ext uri="{BB962C8B-B14F-4D97-AF65-F5344CB8AC3E}">
        <p14:creationId xmlns:p14="http://schemas.microsoft.com/office/powerpoint/2010/main" val="340592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System focus, </a:t>
            </a:r>
            <a:br>
              <a:rPr lang="en-US" b="1" dirty="0"/>
            </a:br>
            <a:r>
              <a:rPr lang="en-US" b="1" dirty="0"/>
              <a:t>not just co-location </a:t>
            </a:r>
          </a:p>
        </p:txBody>
      </p:sp>
      <p:sp>
        <p:nvSpPr>
          <p:cNvPr id="6" name="Content Placeholder 5"/>
          <p:cNvSpPr>
            <a:spLocks noGrp="1"/>
          </p:cNvSpPr>
          <p:nvPr>
            <p:ph idx="1"/>
          </p:nvPr>
        </p:nvSpPr>
        <p:spPr/>
        <p:txBody>
          <a:bodyPr>
            <a:normAutofit/>
          </a:bodyPr>
          <a:lstStyle/>
          <a:p>
            <a:pPr>
              <a:buFont typeface="Arial" panose="020B0604020202020204" pitchFamily="34" charset="0"/>
              <a:buChar char="•"/>
            </a:pPr>
            <a:r>
              <a:rPr lang="en-US" sz="2400" dirty="0"/>
              <a:t> Required-partner programs under WIOA and state law are “system partners”</a:t>
            </a:r>
          </a:p>
          <a:p>
            <a:pPr>
              <a:buFont typeface="Arial" panose="020B0604020202020204" pitchFamily="34" charset="0"/>
              <a:buChar char="•"/>
            </a:pPr>
            <a:r>
              <a:rPr lang="en-US" sz="2400" dirty="0"/>
              <a:t> Focus is on providing customers with access to partner programs whether they are co-located in a Workforce Solutions Office or not</a:t>
            </a:r>
          </a:p>
          <a:p>
            <a:pPr>
              <a:buFont typeface="Arial" panose="020B0604020202020204" pitchFamily="34" charset="0"/>
              <a:buChar char="•"/>
            </a:pPr>
            <a:r>
              <a:rPr lang="en-US" sz="2400" dirty="0"/>
              <a:t> Goal is </a:t>
            </a:r>
            <a:r>
              <a:rPr lang="en-US" sz="2400" dirty="0" smtClean="0"/>
              <a:t>bringing </a:t>
            </a:r>
            <a:r>
              <a:rPr lang="en-US" sz="2400" dirty="0"/>
              <a:t>the most value to customers by leveraging organizational strengths and services as an interconnected system</a:t>
            </a:r>
          </a:p>
          <a:p>
            <a:pPr>
              <a:buFont typeface="Arial" panose="020B0604020202020204" pitchFamily="34" charset="0"/>
              <a:buChar char="•"/>
            </a:pPr>
            <a:r>
              <a:rPr lang="en-US" sz="2400" dirty="0"/>
              <a:t> MOU and infrastructure costs apply to all, whether there is physical co-location or not</a:t>
            </a:r>
          </a:p>
        </p:txBody>
      </p:sp>
    </p:spTree>
    <p:extLst>
      <p:ext uri="{BB962C8B-B14F-4D97-AF65-F5344CB8AC3E}">
        <p14:creationId xmlns:p14="http://schemas.microsoft.com/office/powerpoint/2010/main" val="1826997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Common identifier</a:t>
            </a:r>
          </a:p>
        </p:txBody>
      </p:sp>
      <p:sp>
        <p:nvSpPr>
          <p:cNvPr id="5" name="Text Placeholder 4"/>
          <p:cNvSpPr>
            <a:spLocks noGrp="1"/>
          </p:cNvSpPr>
          <p:nvPr>
            <p:ph type="body" idx="1"/>
          </p:nvPr>
        </p:nvSpPr>
        <p:spPr/>
        <p:txBody>
          <a:bodyPr/>
          <a:lstStyle/>
          <a:p>
            <a:pPr algn="ctr"/>
            <a:r>
              <a:rPr lang="en-US" sz="2800" b="1" dirty="0">
                <a:solidFill>
                  <a:schemeClr val="tx1"/>
                </a:solidFill>
              </a:rPr>
              <a:t>Part 3</a:t>
            </a:r>
            <a:endParaRPr lang="en-US" sz="2800" dirty="0">
              <a:solidFill>
                <a:schemeClr val="tx1"/>
              </a:solidFill>
            </a:endParaRPr>
          </a:p>
        </p:txBody>
      </p:sp>
    </p:spTree>
    <p:extLst>
      <p:ext uri="{BB962C8B-B14F-4D97-AF65-F5344CB8AC3E}">
        <p14:creationId xmlns:p14="http://schemas.microsoft.com/office/powerpoint/2010/main" val="622505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rPr>
              <a:t>Branding, Common identifier</a:t>
            </a:r>
            <a:endParaRPr lang="en-US" b="1" dirty="0"/>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2400" dirty="0"/>
              <a:t> E</a:t>
            </a:r>
            <a:r>
              <a:rPr lang="en-US" sz="2400" dirty="0">
                <a:solidFill>
                  <a:schemeClr val="tx1"/>
                </a:solidFill>
              </a:rPr>
              <a:t>stablished by DOL and ED</a:t>
            </a:r>
          </a:p>
          <a:p>
            <a:pPr>
              <a:buFont typeface="Arial" panose="020B0604020202020204" pitchFamily="34" charset="0"/>
              <a:buChar char="•"/>
            </a:pPr>
            <a:r>
              <a:rPr lang="en-US" sz="2400" dirty="0"/>
              <a:t> </a:t>
            </a:r>
            <a:r>
              <a:rPr lang="en-US" sz="2400" dirty="0">
                <a:solidFill>
                  <a:schemeClr val="tx1"/>
                </a:solidFill>
              </a:rPr>
              <a:t>“American Job Centers (AJCs)” as a unifying name and brand that identifies the online and in-person workforce development services as part of a single network </a:t>
            </a:r>
          </a:p>
          <a:p>
            <a:pPr>
              <a:buFont typeface="Arial" panose="020B0604020202020204" pitchFamily="34" charset="0"/>
              <a:buChar char="•"/>
            </a:pPr>
            <a:r>
              <a:rPr lang="en-US" sz="2400" dirty="0"/>
              <a:t> Boards must use the tagline “a proud partner of the American Job Center network” on all primary electronic resources and websites, as well as on any newly printed, purchased, or created materials</a:t>
            </a:r>
          </a:p>
        </p:txBody>
      </p:sp>
    </p:spTree>
    <p:extLst>
      <p:ext uri="{BB962C8B-B14F-4D97-AF65-F5344CB8AC3E}">
        <p14:creationId xmlns:p14="http://schemas.microsoft.com/office/powerpoint/2010/main" val="2298958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Presenters</a:t>
            </a:r>
          </a:p>
        </p:txBody>
      </p:sp>
      <p:sp>
        <p:nvSpPr>
          <p:cNvPr id="3" name="Content Placeholder 2"/>
          <p:cNvSpPr>
            <a:spLocks noGrp="1"/>
          </p:cNvSpPr>
          <p:nvPr>
            <p:ph idx="1"/>
          </p:nvPr>
        </p:nvSpPr>
        <p:spPr/>
        <p:txBody>
          <a:bodyPr/>
          <a:lstStyle/>
          <a:p>
            <a:r>
              <a:rPr lang="en-US" sz="2800" b="1" dirty="0"/>
              <a:t>Anson Green</a:t>
            </a:r>
            <a:r>
              <a:rPr lang="en-US" sz="2800" dirty="0"/>
              <a:t>, State </a:t>
            </a:r>
            <a:r>
              <a:rPr lang="en-US" sz="2800" dirty="0" smtClean="0"/>
              <a:t>Director, </a:t>
            </a:r>
            <a:r>
              <a:rPr lang="en-US" sz="2800" dirty="0"/>
              <a:t>Adult Education and Literacy </a:t>
            </a:r>
          </a:p>
          <a:p>
            <a:endParaRPr lang="en-US" sz="2800" b="1" dirty="0"/>
          </a:p>
          <a:p>
            <a:r>
              <a:rPr lang="en-US" sz="2800" b="1" dirty="0"/>
              <a:t>Jason </a:t>
            </a:r>
            <a:r>
              <a:rPr lang="en-US" sz="2800" b="1" dirty="0" err="1"/>
              <a:t>Vaden</a:t>
            </a:r>
            <a:r>
              <a:rPr lang="en-US" sz="2800" b="1" dirty="0"/>
              <a:t>, </a:t>
            </a:r>
            <a:r>
              <a:rPr lang="en-US" sz="2800" dirty="0"/>
              <a:t>Director, Workforce Program Policy </a:t>
            </a:r>
          </a:p>
          <a:p>
            <a:endParaRPr lang="en-US" sz="2800" dirty="0"/>
          </a:p>
        </p:txBody>
      </p:sp>
    </p:spTree>
    <p:extLst>
      <p:ext uri="{BB962C8B-B14F-4D97-AF65-F5344CB8AC3E}">
        <p14:creationId xmlns:p14="http://schemas.microsoft.com/office/powerpoint/2010/main" val="4098582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tx1"/>
                </a:solidFill>
              </a:rPr>
              <a:t>Ael</a:t>
            </a:r>
            <a:r>
              <a:rPr lang="en-US" b="1" dirty="0">
                <a:solidFill>
                  <a:schemeClr val="tx1"/>
                </a:solidFill>
              </a:rPr>
              <a:t> and the Use of the </a:t>
            </a:r>
            <a:br>
              <a:rPr lang="en-US" b="1" dirty="0">
                <a:solidFill>
                  <a:schemeClr val="tx1"/>
                </a:solidFill>
              </a:rPr>
            </a:br>
            <a:r>
              <a:rPr lang="en-US" b="1" dirty="0">
                <a:solidFill>
                  <a:schemeClr val="tx1"/>
                </a:solidFill>
              </a:rPr>
              <a:t>Common identifier</a:t>
            </a:r>
            <a:endParaRPr lang="en-US" dirty="0"/>
          </a:p>
        </p:txBody>
      </p:sp>
      <p:sp>
        <p:nvSpPr>
          <p:cNvPr id="3" name="Content Placeholder 2"/>
          <p:cNvSpPr>
            <a:spLocks noGrp="1"/>
          </p:cNvSpPr>
          <p:nvPr>
            <p:ph idx="1"/>
          </p:nvPr>
        </p:nvSpPr>
        <p:spPr/>
        <p:txBody>
          <a:bodyPr>
            <a:normAutofit/>
          </a:bodyPr>
          <a:lstStyle/>
          <a:p>
            <a:r>
              <a:rPr lang="en-US" sz="2400" dirty="0"/>
              <a:t>(c) As of July 1, 2017, each one-stop delivery system must include the ‘‘American Job Center’’ identifier or ‘‘a proud partner of the American Job Center network’’ on all products, programs, activities, services, electronic resources, facilities, and related property and new materials used in the one-stop delivery system.</a:t>
            </a:r>
          </a:p>
          <a:p>
            <a:r>
              <a:rPr lang="en-US" sz="2400" dirty="0"/>
              <a:t>(d) </a:t>
            </a:r>
            <a:r>
              <a:rPr lang="en-US" sz="2400" u="sng" dirty="0"/>
              <a:t>One-stop partners may use additional identifiers </a:t>
            </a:r>
            <a:r>
              <a:rPr lang="en-US" sz="2400" dirty="0"/>
              <a:t>on their products, programs, activities, services, facilities, and related property and materials.</a:t>
            </a:r>
          </a:p>
          <a:p>
            <a:r>
              <a:rPr lang="en-US" sz="2400" dirty="0"/>
              <a:t>AEL branding effort lead by AEL Advisory Committee</a:t>
            </a:r>
          </a:p>
        </p:txBody>
      </p:sp>
    </p:spTree>
    <p:extLst>
      <p:ext uri="{BB962C8B-B14F-4D97-AF65-F5344CB8AC3E}">
        <p14:creationId xmlns:p14="http://schemas.microsoft.com/office/powerpoint/2010/main" val="2972424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a:solidFill>
                  <a:schemeClr val="tx1"/>
                </a:solidFill>
              </a:rPr>
              <a:t>One-Stop Operating Budgets and Costs</a:t>
            </a:r>
            <a:endParaRPr lang="en-US" b="1" dirty="0"/>
          </a:p>
        </p:txBody>
      </p:sp>
      <p:sp>
        <p:nvSpPr>
          <p:cNvPr id="5" name="Text Placeholder 4"/>
          <p:cNvSpPr>
            <a:spLocks noGrp="1"/>
          </p:cNvSpPr>
          <p:nvPr>
            <p:ph type="body" idx="1"/>
          </p:nvPr>
        </p:nvSpPr>
        <p:spPr/>
        <p:txBody>
          <a:bodyPr/>
          <a:lstStyle/>
          <a:p>
            <a:pPr algn="ctr"/>
            <a:r>
              <a:rPr lang="en-US" sz="2800" dirty="0"/>
              <a:t>Part 4</a:t>
            </a:r>
            <a:endParaRPr lang="en-US" dirty="0"/>
          </a:p>
        </p:txBody>
      </p:sp>
    </p:spTree>
    <p:extLst>
      <p:ext uri="{BB962C8B-B14F-4D97-AF65-F5344CB8AC3E}">
        <p14:creationId xmlns:p14="http://schemas.microsoft.com/office/powerpoint/2010/main" val="31161995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rPr>
              <a:t>Master Budget</a:t>
            </a:r>
            <a:endParaRPr lang="en-US" b="1" dirty="0"/>
          </a:p>
        </p:txBody>
      </p:sp>
      <p:sp>
        <p:nvSpPr>
          <p:cNvPr id="3" name="Content Placeholder 2"/>
          <p:cNvSpPr>
            <a:spLocks noGrp="1"/>
          </p:cNvSpPr>
          <p:nvPr>
            <p:ph idx="1"/>
          </p:nvPr>
        </p:nvSpPr>
        <p:spPr/>
        <p:txBody>
          <a:bodyPr>
            <a:normAutofit/>
          </a:bodyPr>
          <a:lstStyle/>
          <a:p>
            <a:pPr lvl="0">
              <a:buFont typeface="Arial" panose="020B0604020202020204" pitchFamily="34" charset="0"/>
              <a:buChar char="•"/>
            </a:pPr>
            <a:r>
              <a:rPr lang="en-US" sz="2400" dirty="0">
                <a:solidFill>
                  <a:schemeClr val="tx1"/>
                </a:solidFill>
              </a:rPr>
              <a:t> The financial plan or “</a:t>
            </a:r>
            <a:r>
              <a:rPr lang="en-US" sz="2400" dirty="0"/>
              <a:t>master budget” </a:t>
            </a:r>
            <a:r>
              <a:rPr lang="en-US" sz="2400" dirty="0">
                <a:solidFill>
                  <a:schemeClr val="tx1"/>
                </a:solidFill>
              </a:rPr>
              <a:t>to which the one-stop partners, CEO(s), and the Board in each local area have agreed</a:t>
            </a:r>
            <a:endParaRPr lang="en-US" sz="4000" dirty="0"/>
          </a:p>
          <a:p>
            <a:pPr lvl="0">
              <a:buFont typeface="Arial" panose="020B0604020202020204" pitchFamily="34" charset="0"/>
              <a:buChar char="•"/>
            </a:pPr>
            <a:r>
              <a:rPr lang="en-US" sz="2400" dirty="0"/>
              <a:t> Contains </a:t>
            </a:r>
            <a:r>
              <a:rPr lang="en-US" sz="2400" dirty="0">
                <a:solidFill>
                  <a:schemeClr val="tx1"/>
                </a:solidFill>
              </a:rPr>
              <a:t>a set of individual budgets or components that identifies costs in the statute: </a:t>
            </a:r>
            <a:endParaRPr lang="en-US" sz="4000" dirty="0">
              <a:solidFill>
                <a:schemeClr val="tx1"/>
              </a:solidFill>
              <a:latin typeface="+mn-lt"/>
              <a:ea typeface="+mn-ea"/>
              <a:cs typeface="+mn-cs"/>
            </a:endParaRPr>
          </a:p>
          <a:p>
            <a:pPr lvl="1"/>
            <a:r>
              <a:rPr lang="en-US" sz="2000" dirty="0">
                <a:solidFill>
                  <a:schemeClr val="tx1"/>
                </a:solidFill>
                <a:latin typeface="+mn-lt"/>
              </a:rPr>
              <a:t>Infrastructure costs</a:t>
            </a:r>
            <a:endParaRPr lang="en-US" sz="4000" dirty="0">
              <a:solidFill>
                <a:schemeClr val="tx1"/>
              </a:solidFill>
              <a:latin typeface="+mn-lt"/>
            </a:endParaRPr>
          </a:p>
          <a:p>
            <a:pPr lvl="1"/>
            <a:r>
              <a:rPr lang="en-US" sz="2000" dirty="0">
                <a:solidFill>
                  <a:schemeClr val="tx1"/>
                </a:solidFill>
                <a:latin typeface="+mn-lt"/>
              </a:rPr>
              <a:t>Additional costs </a:t>
            </a:r>
            <a:endParaRPr lang="en-US" sz="4000" dirty="0">
              <a:solidFill>
                <a:schemeClr val="tx1"/>
              </a:solidFill>
              <a:latin typeface="+mn-lt"/>
            </a:endParaRPr>
          </a:p>
          <a:p>
            <a:pPr lvl="2"/>
            <a:r>
              <a:rPr lang="en-US" sz="1600" dirty="0">
                <a:solidFill>
                  <a:schemeClr val="tx1"/>
                </a:solidFill>
              </a:rPr>
              <a:t>Must include applicable </a:t>
            </a:r>
            <a:r>
              <a:rPr lang="en-US" sz="1600" u="sng" dirty="0">
                <a:solidFill>
                  <a:schemeClr val="tx1"/>
                </a:solidFill>
              </a:rPr>
              <a:t>career services </a:t>
            </a:r>
            <a:r>
              <a:rPr lang="en-US" sz="1600" dirty="0">
                <a:solidFill>
                  <a:schemeClr val="tx1"/>
                </a:solidFill>
              </a:rPr>
              <a:t>and </a:t>
            </a:r>
            <a:endParaRPr lang="en-US" sz="3600" dirty="0">
              <a:solidFill>
                <a:schemeClr val="tx1"/>
              </a:solidFill>
            </a:endParaRPr>
          </a:p>
          <a:p>
            <a:pPr lvl="2"/>
            <a:r>
              <a:rPr lang="en-US" sz="1600" dirty="0"/>
              <a:t>M</a:t>
            </a:r>
            <a:r>
              <a:rPr lang="en-US" sz="1600" dirty="0">
                <a:solidFill>
                  <a:schemeClr val="tx1"/>
                </a:solidFill>
              </a:rPr>
              <a:t>ay include </a:t>
            </a:r>
            <a:r>
              <a:rPr lang="en-US" sz="1600" u="sng" dirty="0">
                <a:solidFill>
                  <a:schemeClr val="tx1"/>
                </a:solidFill>
              </a:rPr>
              <a:t>shared operating costs </a:t>
            </a:r>
            <a:r>
              <a:rPr lang="en-US" sz="1600" dirty="0">
                <a:solidFill>
                  <a:schemeClr val="tx1"/>
                </a:solidFill>
              </a:rPr>
              <a:t>and </a:t>
            </a:r>
            <a:endParaRPr lang="en-US" sz="3600" dirty="0">
              <a:solidFill>
                <a:schemeClr val="tx1"/>
              </a:solidFill>
            </a:endParaRPr>
          </a:p>
          <a:p>
            <a:pPr lvl="2"/>
            <a:r>
              <a:rPr lang="en-US" sz="1600" u="sng" dirty="0"/>
              <a:t>S</a:t>
            </a:r>
            <a:r>
              <a:rPr lang="en-US" sz="1600" u="sng" dirty="0">
                <a:solidFill>
                  <a:schemeClr val="tx1"/>
                </a:solidFill>
              </a:rPr>
              <a:t>hared services </a:t>
            </a:r>
            <a:r>
              <a:rPr lang="en-US" sz="1600" dirty="0">
                <a:solidFill>
                  <a:schemeClr val="tx1"/>
                </a:solidFill>
              </a:rPr>
              <a:t>that are related to the operation of the one-stop delivery system but do not constitute infrastructure costs</a:t>
            </a:r>
            <a:endParaRPr lang="en-US" sz="3600" dirty="0">
              <a:solidFill>
                <a:schemeClr val="tx1"/>
              </a:solidFill>
            </a:endParaRPr>
          </a:p>
        </p:txBody>
      </p:sp>
    </p:spTree>
    <p:extLst>
      <p:ext uri="{BB962C8B-B14F-4D97-AF65-F5344CB8AC3E}">
        <p14:creationId xmlns:p14="http://schemas.microsoft.com/office/powerpoint/2010/main" val="31115721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One-stop Operating Costs</a:t>
            </a:r>
          </a:p>
        </p:txBody>
      </p:sp>
      <p:grpSp>
        <p:nvGrpSpPr>
          <p:cNvPr id="26" name="Group 25" descr="Diagram outlining One-Stop Operating Costs. The diagram branches into two sections, Infrastructure Costs and Additional Costs. Additional Costs is further clarified by two subsections, one reads Must include Applicable Career Services. The other reads May include Shared Operating Costs and Shared Services." title="Diagram"/>
          <p:cNvGrpSpPr/>
          <p:nvPr/>
        </p:nvGrpSpPr>
        <p:grpSpPr>
          <a:xfrm>
            <a:off x="1676400" y="1752600"/>
            <a:ext cx="5410200" cy="4648200"/>
            <a:chOff x="1676400" y="1752600"/>
            <a:chExt cx="5410200" cy="4648200"/>
          </a:xfrm>
        </p:grpSpPr>
        <p:sp>
          <p:nvSpPr>
            <p:cNvPr id="3" name="Rectangle 2"/>
            <p:cNvSpPr/>
            <p:nvPr/>
          </p:nvSpPr>
          <p:spPr>
            <a:xfrm>
              <a:off x="3200400" y="1752600"/>
              <a:ext cx="1905000" cy="8382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One-Stop Operating Costs</a:t>
              </a:r>
            </a:p>
          </p:txBody>
        </p:sp>
        <p:sp>
          <p:nvSpPr>
            <p:cNvPr id="6" name="Rectangle 5"/>
            <p:cNvSpPr/>
            <p:nvPr/>
          </p:nvSpPr>
          <p:spPr>
            <a:xfrm>
              <a:off x="5167086" y="4114800"/>
              <a:ext cx="19050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solidFill>
                </a:rPr>
                <a:t>Must </a:t>
              </a:r>
              <a:r>
                <a:rPr lang="en-US" dirty="0">
                  <a:solidFill>
                    <a:schemeClr val="bg1"/>
                  </a:solidFill>
                </a:rPr>
                <a:t>include Applicable Career Services</a:t>
              </a:r>
            </a:p>
          </p:txBody>
        </p:sp>
        <p:sp>
          <p:nvSpPr>
            <p:cNvPr id="7" name="Rectangle 6"/>
            <p:cNvSpPr/>
            <p:nvPr/>
          </p:nvSpPr>
          <p:spPr>
            <a:xfrm>
              <a:off x="5181600" y="5410200"/>
              <a:ext cx="1905000" cy="9906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solidFill>
                </a:rPr>
                <a:t>May </a:t>
              </a:r>
              <a:r>
                <a:rPr lang="en-US" dirty="0">
                  <a:solidFill>
                    <a:schemeClr val="bg1"/>
                  </a:solidFill>
                </a:rPr>
                <a:t>include Shared Operating Costs and Shared Services</a:t>
              </a:r>
            </a:p>
          </p:txBody>
        </p:sp>
        <p:cxnSp>
          <p:nvCxnSpPr>
            <p:cNvPr id="9" name="Straight Connector 8"/>
            <p:cNvCxnSpPr>
              <a:stCxn id="3" idx="2"/>
            </p:cNvCxnSpPr>
            <p:nvPr/>
          </p:nvCxnSpPr>
          <p:spPr>
            <a:xfrm>
              <a:off x="4152900" y="2590800"/>
              <a:ext cx="0" cy="249464"/>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5600700" y="2863396"/>
              <a:ext cx="0" cy="249464"/>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a:off x="2630714" y="2874736"/>
              <a:ext cx="0" cy="249464"/>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4800600" y="3886200"/>
              <a:ext cx="0" cy="194310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5" name="Straight Connector 14"/>
            <p:cNvCxnSpPr/>
            <p:nvPr/>
          </p:nvCxnSpPr>
          <p:spPr>
            <a:xfrm>
              <a:off x="2630714" y="2863396"/>
              <a:ext cx="2969986" cy="0"/>
            </a:xfrm>
            <a:prstGeom prst="line">
              <a:avLst/>
            </a:prstGeom>
            <a:ln w="28575"/>
          </p:spPr>
          <p:style>
            <a:lnRef idx="3">
              <a:schemeClr val="accent1"/>
            </a:lnRef>
            <a:fillRef idx="0">
              <a:schemeClr val="accent1"/>
            </a:fillRef>
            <a:effectRef idx="2">
              <a:schemeClr val="accent1"/>
            </a:effectRef>
            <a:fontRef idx="minor">
              <a:schemeClr val="tx1"/>
            </a:fontRef>
          </p:style>
        </p:cxnSp>
        <p:sp>
          <p:nvSpPr>
            <p:cNvPr id="4" name="Rectangle 3"/>
            <p:cNvSpPr/>
            <p:nvPr/>
          </p:nvSpPr>
          <p:spPr>
            <a:xfrm>
              <a:off x="1676400" y="3089728"/>
              <a:ext cx="1905000" cy="7964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Infrastructure </a:t>
              </a:r>
              <a:r>
                <a:rPr lang="en-US" dirty="0" smtClean="0">
                  <a:solidFill>
                    <a:schemeClr val="bg1"/>
                  </a:solidFill>
                </a:rPr>
                <a:t>Costs </a:t>
              </a:r>
              <a:endParaRPr lang="en-US" dirty="0">
                <a:solidFill>
                  <a:schemeClr val="bg1"/>
                </a:solidFill>
              </a:endParaRPr>
            </a:p>
          </p:txBody>
        </p:sp>
        <p:sp>
          <p:nvSpPr>
            <p:cNvPr id="5" name="Rectangle 4"/>
            <p:cNvSpPr/>
            <p:nvPr/>
          </p:nvSpPr>
          <p:spPr>
            <a:xfrm>
              <a:off x="4648200" y="3089728"/>
              <a:ext cx="1905000" cy="7964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Additional Costs</a:t>
              </a:r>
            </a:p>
          </p:txBody>
        </p:sp>
        <p:cxnSp>
          <p:nvCxnSpPr>
            <p:cNvPr id="18" name="Straight Connector 17"/>
            <p:cNvCxnSpPr>
              <a:endCxn id="6" idx="1"/>
            </p:cNvCxnSpPr>
            <p:nvPr/>
          </p:nvCxnSpPr>
          <p:spPr>
            <a:xfrm>
              <a:off x="4800600" y="4648200"/>
              <a:ext cx="366486"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21" name="Straight Connector 20"/>
            <p:cNvCxnSpPr/>
            <p:nvPr/>
          </p:nvCxnSpPr>
          <p:spPr>
            <a:xfrm>
              <a:off x="4800600" y="5829300"/>
              <a:ext cx="387804" cy="0"/>
            </a:xfrm>
            <a:prstGeom prst="line">
              <a:avLst/>
            </a:prstGeom>
            <a:ln w="28575"/>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18649554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690104" cy="1499616"/>
          </a:xfrm>
        </p:spPr>
        <p:txBody>
          <a:bodyPr/>
          <a:lstStyle/>
          <a:p>
            <a:r>
              <a:rPr lang="en-US" b="1" dirty="0"/>
              <a:t>One-stop Operating Costs, cont.</a:t>
            </a:r>
          </a:p>
        </p:txBody>
      </p:sp>
      <p:grpSp>
        <p:nvGrpSpPr>
          <p:cNvPr id="10" name="Group 9" descr="Same Diagram as previos slide outlining One-Stop Operating Costs. The diagram branches into two sections, Infrastructure Costs and Additional Costs. Additional Costs is further clarified by two subsections, one reads Must include Applicable Career Services. The other reads May include Shared Operating Costs and Shared Services. A Call out box explains that there will be  future webinar on Applicable Career Services, Shared Operating Costs and Shared Services." title="Diagram"/>
          <p:cNvGrpSpPr/>
          <p:nvPr/>
        </p:nvGrpSpPr>
        <p:grpSpPr>
          <a:xfrm>
            <a:off x="1676400" y="1752600"/>
            <a:ext cx="7186839" cy="4648200"/>
            <a:chOff x="1676400" y="1752600"/>
            <a:chExt cx="7186839" cy="4648200"/>
          </a:xfrm>
        </p:grpSpPr>
        <p:grpSp>
          <p:nvGrpSpPr>
            <p:cNvPr id="26" name="Group 25"/>
            <p:cNvGrpSpPr/>
            <p:nvPr/>
          </p:nvGrpSpPr>
          <p:grpSpPr>
            <a:xfrm>
              <a:off x="1676400" y="1752600"/>
              <a:ext cx="5410200" cy="4648200"/>
              <a:chOff x="1676400" y="1752600"/>
              <a:chExt cx="5410200" cy="4648200"/>
            </a:xfrm>
          </p:grpSpPr>
          <p:sp>
            <p:nvSpPr>
              <p:cNvPr id="3" name="Rectangle 2"/>
              <p:cNvSpPr/>
              <p:nvPr/>
            </p:nvSpPr>
            <p:spPr>
              <a:xfrm>
                <a:off x="3200400" y="1752600"/>
                <a:ext cx="1905000" cy="8382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One-Stop Operating Costs</a:t>
                </a:r>
              </a:p>
            </p:txBody>
          </p:sp>
          <p:sp>
            <p:nvSpPr>
              <p:cNvPr id="6" name="Rectangle 5"/>
              <p:cNvSpPr/>
              <p:nvPr/>
            </p:nvSpPr>
            <p:spPr>
              <a:xfrm>
                <a:off x="5167086" y="4114800"/>
                <a:ext cx="19050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solidFill>
                  </a:rPr>
                  <a:t>Must </a:t>
                </a:r>
                <a:r>
                  <a:rPr lang="en-US" dirty="0">
                    <a:solidFill>
                      <a:schemeClr val="bg1"/>
                    </a:solidFill>
                  </a:rPr>
                  <a:t>include Applicable Career Services</a:t>
                </a:r>
              </a:p>
            </p:txBody>
          </p:sp>
          <p:sp>
            <p:nvSpPr>
              <p:cNvPr id="7" name="Rectangle 6"/>
              <p:cNvSpPr/>
              <p:nvPr/>
            </p:nvSpPr>
            <p:spPr>
              <a:xfrm>
                <a:off x="5181600" y="5410200"/>
                <a:ext cx="1905000" cy="9906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solidFill>
                  </a:rPr>
                  <a:t>May </a:t>
                </a:r>
                <a:r>
                  <a:rPr lang="en-US" dirty="0">
                    <a:solidFill>
                      <a:schemeClr val="bg1"/>
                    </a:solidFill>
                  </a:rPr>
                  <a:t>include Shared Operating Costs and Shared Services</a:t>
                </a:r>
              </a:p>
            </p:txBody>
          </p:sp>
          <p:cxnSp>
            <p:nvCxnSpPr>
              <p:cNvPr id="9" name="Straight Connector 8"/>
              <p:cNvCxnSpPr>
                <a:stCxn id="3" idx="2"/>
              </p:cNvCxnSpPr>
              <p:nvPr/>
            </p:nvCxnSpPr>
            <p:spPr>
              <a:xfrm>
                <a:off x="4152900" y="2590800"/>
                <a:ext cx="0" cy="249464"/>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5600700" y="2863396"/>
                <a:ext cx="0" cy="249464"/>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a:off x="2630714" y="2874736"/>
                <a:ext cx="0" cy="249464"/>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4800600" y="3886200"/>
                <a:ext cx="0" cy="194310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5" name="Straight Connector 14"/>
              <p:cNvCxnSpPr/>
              <p:nvPr/>
            </p:nvCxnSpPr>
            <p:spPr>
              <a:xfrm>
                <a:off x="2630714" y="2863396"/>
                <a:ext cx="2969986" cy="0"/>
              </a:xfrm>
              <a:prstGeom prst="line">
                <a:avLst/>
              </a:prstGeom>
              <a:ln w="28575"/>
            </p:spPr>
            <p:style>
              <a:lnRef idx="3">
                <a:schemeClr val="accent1"/>
              </a:lnRef>
              <a:fillRef idx="0">
                <a:schemeClr val="accent1"/>
              </a:fillRef>
              <a:effectRef idx="2">
                <a:schemeClr val="accent1"/>
              </a:effectRef>
              <a:fontRef idx="minor">
                <a:schemeClr val="tx1"/>
              </a:fontRef>
            </p:style>
          </p:cxnSp>
          <p:sp>
            <p:nvSpPr>
              <p:cNvPr id="4" name="Rectangle 3"/>
              <p:cNvSpPr/>
              <p:nvPr/>
            </p:nvSpPr>
            <p:spPr>
              <a:xfrm>
                <a:off x="1676400" y="3089728"/>
                <a:ext cx="1905000" cy="7964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Infrastructure </a:t>
                </a:r>
                <a:r>
                  <a:rPr lang="en-US" dirty="0" smtClean="0">
                    <a:solidFill>
                      <a:schemeClr val="bg1"/>
                    </a:solidFill>
                  </a:rPr>
                  <a:t>Costs </a:t>
                </a:r>
                <a:endParaRPr lang="en-US" dirty="0">
                  <a:solidFill>
                    <a:schemeClr val="bg1"/>
                  </a:solidFill>
                </a:endParaRPr>
              </a:p>
            </p:txBody>
          </p:sp>
          <p:sp>
            <p:nvSpPr>
              <p:cNvPr id="5" name="Rectangle 4"/>
              <p:cNvSpPr/>
              <p:nvPr/>
            </p:nvSpPr>
            <p:spPr>
              <a:xfrm>
                <a:off x="4648200" y="3089728"/>
                <a:ext cx="1905000" cy="7964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Additional Costs</a:t>
                </a:r>
              </a:p>
            </p:txBody>
          </p:sp>
          <p:cxnSp>
            <p:nvCxnSpPr>
              <p:cNvPr id="18" name="Straight Connector 17"/>
              <p:cNvCxnSpPr>
                <a:endCxn id="6" idx="1"/>
              </p:cNvCxnSpPr>
              <p:nvPr/>
            </p:nvCxnSpPr>
            <p:spPr>
              <a:xfrm>
                <a:off x="4800600" y="4648200"/>
                <a:ext cx="366486"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21" name="Straight Connector 20"/>
              <p:cNvCxnSpPr/>
              <p:nvPr/>
            </p:nvCxnSpPr>
            <p:spPr>
              <a:xfrm>
                <a:off x="4800600" y="5829300"/>
                <a:ext cx="387804" cy="0"/>
              </a:xfrm>
              <a:prstGeom prst="line">
                <a:avLst/>
              </a:prstGeom>
              <a:ln w="28575"/>
            </p:spPr>
            <p:style>
              <a:lnRef idx="3">
                <a:schemeClr val="accent1"/>
              </a:lnRef>
              <a:fillRef idx="0">
                <a:schemeClr val="accent1"/>
              </a:fillRef>
              <a:effectRef idx="2">
                <a:schemeClr val="accent1"/>
              </a:effectRef>
              <a:fontRef idx="minor">
                <a:schemeClr val="tx1"/>
              </a:fontRef>
            </p:style>
          </p:cxnSp>
        </p:grpSp>
        <p:sp>
          <p:nvSpPr>
            <p:cNvPr id="8" name="Oval 7"/>
            <p:cNvSpPr/>
            <p:nvPr/>
          </p:nvSpPr>
          <p:spPr>
            <a:xfrm>
              <a:off x="7248525" y="2999468"/>
              <a:ext cx="1614714" cy="1045936"/>
            </a:xfrm>
            <a:prstGeom prst="ellipse">
              <a:avLst/>
            </a:prstGeom>
            <a:solidFill>
              <a:schemeClr val="accent3">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Future Webinar</a:t>
              </a:r>
            </a:p>
          </p:txBody>
        </p:sp>
        <p:cxnSp>
          <p:nvCxnSpPr>
            <p:cNvPr id="14" name="Straight Arrow Connector 13"/>
            <p:cNvCxnSpPr/>
            <p:nvPr/>
          </p:nvCxnSpPr>
          <p:spPr>
            <a:xfrm flipH="1">
              <a:off x="6781800" y="3487964"/>
              <a:ext cx="533400" cy="0"/>
            </a:xfrm>
            <a:prstGeom prst="straightConnector1">
              <a:avLst/>
            </a:prstGeom>
            <a:ln w="19050">
              <a:tailEnd type="arrow"/>
            </a:ln>
          </p:spPr>
          <p:style>
            <a:lnRef idx="1">
              <a:schemeClr val="accent5"/>
            </a:lnRef>
            <a:fillRef idx="0">
              <a:schemeClr val="accent5"/>
            </a:fillRef>
            <a:effectRef idx="0">
              <a:schemeClr val="accent5"/>
            </a:effectRef>
            <a:fontRef idx="minor">
              <a:schemeClr val="tx1"/>
            </a:fontRef>
          </p:style>
        </p:cxnSp>
        <p:cxnSp>
          <p:nvCxnSpPr>
            <p:cNvPr id="22" name="Straight Arrow Connector 21"/>
            <p:cNvCxnSpPr>
              <a:stCxn id="8" idx="4"/>
            </p:cNvCxnSpPr>
            <p:nvPr/>
          </p:nvCxnSpPr>
          <p:spPr>
            <a:xfrm flipH="1">
              <a:off x="7162800" y="4045404"/>
              <a:ext cx="893082" cy="1860096"/>
            </a:xfrm>
            <a:prstGeom prst="straightConnector1">
              <a:avLst/>
            </a:prstGeom>
            <a:ln w="19050">
              <a:tailEnd type="arrow"/>
            </a:ln>
          </p:spPr>
          <p:style>
            <a:lnRef idx="1">
              <a:schemeClr val="accent5"/>
            </a:lnRef>
            <a:fillRef idx="0">
              <a:schemeClr val="accent5"/>
            </a:fillRef>
            <a:effectRef idx="0">
              <a:schemeClr val="accent5"/>
            </a:effectRef>
            <a:fontRef idx="minor">
              <a:schemeClr val="tx1"/>
            </a:fontRef>
          </p:style>
        </p:cxnSp>
        <p:cxnSp>
          <p:nvCxnSpPr>
            <p:cNvPr id="23" name="Straight Arrow Connector 22"/>
            <p:cNvCxnSpPr>
              <a:stCxn id="8" idx="4"/>
            </p:cNvCxnSpPr>
            <p:nvPr/>
          </p:nvCxnSpPr>
          <p:spPr>
            <a:xfrm flipH="1">
              <a:off x="7162800" y="4045404"/>
              <a:ext cx="893082" cy="602796"/>
            </a:xfrm>
            <a:prstGeom prst="straightConnector1">
              <a:avLst/>
            </a:prstGeom>
            <a:ln w="19050">
              <a:tailEnd type="arrow"/>
            </a:ln>
          </p:spPr>
          <p:style>
            <a:lnRef idx="1">
              <a:schemeClr val="accent5"/>
            </a:lnRef>
            <a:fillRef idx="0">
              <a:schemeClr val="accent5"/>
            </a:fillRef>
            <a:effectRef idx="0">
              <a:schemeClr val="accent5"/>
            </a:effectRef>
            <a:fontRef idx="minor">
              <a:schemeClr val="tx1"/>
            </a:fontRef>
          </p:style>
        </p:cxnSp>
      </p:grpSp>
    </p:spTree>
    <p:extLst>
      <p:ext uri="{BB962C8B-B14F-4D97-AF65-F5344CB8AC3E}">
        <p14:creationId xmlns:p14="http://schemas.microsoft.com/office/powerpoint/2010/main" val="36921078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periodic reconciliation</a:t>
            </a:r>
          </a:p>
        </p:txBody>
      </p:sp>
      <p:sp>
        <p:nvSpPr>
          <p:cNvPr id="3" name="Content Placeholder 2"/>
          <p:cNvSpPr>
            <a:spLocks noGrp="1"/>
          </p:cNvSpPr>
          <p:nvPr>
            <p:ph idx="1"/>
          </p:nvPr>
        </p:nvSpPr>
        <p:spPr/>
        <p:txBody>
          <a:bodyPr>
            <a:normAutofit/>
          </a:bodyPr>
          <a:lstStyle/>
          <a:p>
            <a:pPr marL="0" indent="0">
              <a:buNone/>
            </a:pPr>
            <a:r>
              <a:rPr lang="en-US" sz="2400" dirty="0"/>
              <a:t>Budgets </a:t>
            </a:r>
          </a:p>
          <a:p>
            <a:pPr>
              <a:buFont typeface="Arial" panose="020B0604020202020204" pitchFamily="34" charset="0"/>
              <a:buChar char="•"/>
            </a:pPr>
            <a:r>
              <a:rPr lang="en-US" sz="2400" dirty="0"/>
              <a:t>Must be periodically reconciled against actual costs incurred and adjusted accordingly</a:t>
            </a:r>
          </a:p>
          <a:p>
            <a:pPr>
              <a:buFont typeface="Arial" panose="020B0604020202020204" pitchFamily="34" charset="0"/>
              <a:buChar char="•"/>
            </a:pPr>
            <a:r>
              <a:rPr lang="en-US" sz="2400" dirty="0"/>
              <a:t>Ensures that the budget reflects a cost allocation methodology that demonstrates how infrastructure costs are charged to each partner in proportion to the partner’s use of the one-stop center and relative benefit received</a:t>
            </a:r>
          </a:p>
          <a:p>
            <a:pPr>
              <a:buFont typeface="Arial" panose="020B0604020202020204" pitchFamily="34" charset="0"/>
              <a:buChar char="•"/>
            </a:pPr>
            <a:r>
              <a:rPr lang="en-US" sz="2400" dirty="0"/>
              <a:t>May be further refined by partners, as needed, to assist in tracking their contributions</a:t>
            </a:r>
          </a:p>
        </p:txBody>
      </p:sp>
    </p:spTree>
    <p:extLst>
      <p:ext uri="{BB962C8B-B14F-4D97-AF65-F5344CB8AC3E}">
        <p14:creationId xmlns:p14="http://schemas.microsoft.com/office/powerpoint/2010/main" val="11776225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INFRASTRUCTURE COSTs</a:t>
            </a:r>
          </a:p>
        </p:txBody>
      </p:sp>
      <p:sp>
        <p:nvSpPr>
          <p:cNvPr id="7" name="Text Placeholder 6"/>
          <p:cNvSpPr>
            <a:spLocks noGrp="1"/>
          </p:cNvSpPr>
          <p:nvPr>
            <p:ph type="body" idx="1"/>
          </p:nvPr>
        </p:nvSpPr>
        <p:spPr/>
        <p:txBody>
          <a:bodyPr/>
          <a:lstStyle/>
          <a:p>
            <a:pPr algn="ctr"/>
            <a:r>
              <a:rPr lang="en-US" sz="2800" dirty="0"/>
              <a:t>Part 5</a:t>
            </a:r>
          </a:p>
        </p:txBody>
      </p:sp>
    </p:spTree>
    <p:extLst>
      <p:ext uri="{BB962C8B-B14F-4D97-AF65-F5344CB8AC3E}">
        <p14:creationId xmlns:p14="http://schemas.microsoft.com/office/powerpoint/2010/main" val="296694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a:t>
            </a:r>
            <a:br>
              <a:rPr lang="en-US" b="1" dirty="0"/>
            </a:br>
            <a:r>
              <a:rPr lang="en-US" b="1" dirty="0"/>
              <a:t>infrastructure costs? </a:t>
            </a:r>
          </a:p>
        </p:txBody>
      </p:sp>
      <p:sp>
        <p:nvSpPr>
          <p:cNvPr id="3" name="Content Placeholder 2"/>
          <p:cNvSpPr>
            <a:spLocks noGrp="1"/>
          </p:cNvSpPr>
          <p:nvPr>
            <p:ph idx="1"/>
          </p:nvPr>
        </p:nvSpPr>
        <p:spPr/>
        <p:txBody>
          <a:bodyPr>
            <a:normAutofit fontScale="92500" lnSpcReduction="10000"/>
          </a:bodyPr>
          <a:lstStyle/>
          <a:p>
            <a:pPr marL="0" indent="0">
              <a:buNone/>
            </a:pPr>
            <a:r>
              <a:rPr lang="en-US" sz="2600" b="1" dirty="0"/>
              <a:t>Non-personnel Costs </a:t>
            </a:r>
          </a:p>
          <a:p>
            <a:pPr marL="0" indent="0">
              <a:buNone/>
            </a:pPr>
            <a:r>
              <a:rPr lang="en-US" dirty="0"/>
              <a:t>Costs for the general operation of the one-stop center, including but not limited to: </a:t>
            </a:r>
          </a:p>
          <a:p>
            <a:pPr>
              <a:buFont typeface="Arial" panose="020B0604020202020204" pitchFamily="34" charset="0"/>
              <a:buChar char="•"/>
            </a:pPr>
            <a:r>
              <a:rPr lang="en-US" dirty="0"/>
              <a:t> Applicable facility costs (such as rent) including costs of utilities and maintenance </a:t>
            </a:r>
          </a:p>
          <a:p>
            <a:pPr>
              <a:buFont typeface="Arial" panose="020B0604020202020204" pitchFamily="34" charset="0"/>
              <a:buChar char="•"/>
            </a:pPr>
            <a:r>
              <a:rPr lang="en-US" dirty="0"/>
              <a:t> Equipment (including assessment-related products and assistive technology for individuals with disabilities) </a:t>
            </a:r>
          </a:p>
          <a:p>
            <a:pPr>
              <a:buFont typeface="Arial" panose="020B0604020202020204" pitchFamily="34" charset="0"/>
              <a:buChar char="•"/>
            </a:pPr>
            <a:r>
              <a:rPr lang="en-US" dirty="0"/>
              <a:t> Technology to facilitate access to the one-stop center, including technology used for the center’s planning and outreach activities </a:t>
            </a:r>
          </a:p>
          <a:p>
            <a:pPr>
              <a:buFont typeface="Arial" panose="020B0604020202020204" pitchFamily="34" charset="0"/>
              <a:buChar char="•"/>
            </a:pPr>
            <a:r>
              <a:rPr lang="en-US" dirty="0"/>
              <a:t> May consider common identifier costs as costs of one-stop infrastructure</a:t>
            </a:r>
          </a:p>
          <a:p>
            <a:pPr>
              <a:buFont typeface="Arial" panose="020B0604020202020204" pitchFamily="34" charset="0"/>
              <a:buChar char="•"/>
            </a:pPr>
            <a:r>
              <a:rPr lang="en-US" dirty="0"/>
              <a:t> May consider supplies to support the general operation of the one-stop center </a:t>
            </a:r>
          </a:p>
        </p:txBody>
      </p:sp>
    </p:spTree>
    <p:extLst>
      <p:ext uri="{BB962C8B-B14F-4D97-AF65-F5344CB8AC3E}">
        <p14:creationId xmlns:p14="http://schemas.microsoft.com/office/powerpoint/2010/main" val="481177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Non-personnel </a:t>
            </a:r>
            <a:br>
              <a:rPr lang="en-US" b="1" dirty="0"/>
            </a:br>
            <a:r>
              <a:rPr lang="en-US" b="1" dirty="0"/>
              <a:t>Means No Staff</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t>Non-personnel costs are all costs that are not compensation for personal services</a:t>
            </a:r>
          </a:p>
          <a:p>
            <a:pPr>
              <a:buFont typeface="Arial" panose="020B0604020202020204" pitchFamily="34" charset="0"/>
              <a:buChar char="•"/>
            </a:pPr>
            <a:r>
              <a:rPr lang="en-US" sz="2400" dirty="0"/>
              <a:t>BUT services performed by vendors or contractors are non-personnel costs and may be identified as infrastructure costs</a:t>
            </a:r>
          </a:p>
          <a:p>
            <a:pPr>
              <a:buFont typeface="Arial" panose="020B0604020202020204" pitchFamily="34" charset="0"/>
              <a:buChar char="•"/>
            </a:pPr>
            <a:r>
              <a:rPr lang="en-US" sz="2400" dirty="0"/>
              <a:t>Service Contracts </a:t>
            </a:r>
          </a:p>
          <a:p>
            <a:pPr>
              <a:buFont typeface="Arial" panose="020B0604020202020204" pitchFamily="34" charset="0"/>
              <a:buChar char="•"/>
            </a:pPr>
            <a:r>
              <a:rPr lang="en-US" sz="2400" dirty="0"/>
              <a:t>Necessary for the general operation of the one-stop </a:t>
            </a:r>
            <a:r>
              <a:rPr lang="en-US" sz="2400" dirty="0" smtClean="0"/>
              <a:t>center, such as:</a:t>
            </a:r>
            <a:endParaRPr lang="en-US" sz="2400" dirty="0"/>
          </a:p>
          <a:p>
            <a:pPr lvl="1">
              <a:buFont typeface="Arial" panose="020B0604020202020204" pitchFamily="34" charset="0"/>
              <a:buChar char="•"/>
            </a:pPr>
            <a:r>
              <a:rPr lang="en-US" sz="1800" dirty="0"/>
              <a:t>Technology-related</a:t>
            </a:r>
          </a:p>
          <a:p>
            <a:pPr lvl="1">
              <a:buFont typeface="Arial" panose="020B0604020202020204" pitchFamily="34" charset="0"/>
              <a:buChar char="•"/>
            </a:pPr>
            <a:r>
              <a:rPr lang="en-US" sz="1800" dirty="0"/>
              <a:t>Security</a:t>
            </a:r>
          </a:p>
        </p:txBody>
      </p:sp>
    </p:spTree>
    <p:extLst>
      <p:ext uri="{BB962C8B-B14F-4D97-AF65-F5344CB8AC3E}">
        <p14:creationId xmlns:p14="http://schemas.microsoft.com/office/powerpoint/2010/main" val="39688319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Does not count?</a:t>
            </a:r>
          </a:p>
        </p:txBody>
      </p:sp>
      <p:sp>
        <p:nvSpPr>
          <p:cNvPr id="3" name="Content Placeholder 2"/>
          <p:cNvSpPr>
            <a:spLocks noGrp="1"/>
          </p:cNvSpPr>
          <p:nvPr>
            <p:ph idx="1"/>
          </p:nvPr>
        </p:nvSpPr>
        <p:spPr/>
        <p:txBody>
          <a:bodyPr>
            <a:normAutofit/>
          </a:bodyPr>
          <a:lstStyle/>
          <a:p>
            <a:r>
              <a:rPr lang="en-US" sz="2400" b="1" dirty="0"/>
              <a:t>Personnel Costs Are not Infrastructure Costs </a:t>
            </a:r>
            <a:endParaRPr lang="en-US" sz="2400" dirty="0"/>
          </a:p>
          <a:p>
            <a:pPr>
              <a:buFont typeface="Arial" panose="020B0604020202020204" pitchFamily="34" charset="0"/>
              <a:buChar char="•"/>
            </a:pPr>
            <a:r>
              <a:rPr lang="en-US" dirty="0"/>
              <a:t> Personnel costs include salaries, wages, and fringe benefits of the employees of partner programs or their </a:t>
            </a:r>
            <a:r>
              <a:rPr lang="en-US" dirty="0" err="1"/>
              <a:t>subrecipients</a:t>
            </a:r>
            <a:endParaRPr lang="en-US" dirty="0"/>
          </a:p>
          <a:p>
            <a:pPr marL="0" indent="0">
              <a:buNone/>
            </a:pPr>
            <a:r>
              <a:rPr lang="en-US" b="1" dirty="0"/>
              <a:t>Examples:</a:t>
            </a:r>
          </a:p>
          <a:p>
            <a:pPr lvl="1">
              <a:buFont typeface="Arial" panose="020B0604020202020204" pitchFamily="34" charset="0"/>
              <a:buChar char="•"/>
            </a:pPr>
            <a:r>
              <a:rPr lang="en-US" dirty="0"/>
              <a:t>Instructors in a AEL class at a one-stop </a:t>
            </a:r>
            <a:r>
              <a:rPr lang="en-US" u="sng" dirty="0"/>
              <a:t>cannot be used as</a:t>
            </a:r>
            <a:r>
              <a:rPr lang="en-US" dirty="0"/>
              <a:t> infrastructure costs </a:t>
            </a:r>
          </a:p>
          <a:p>
            <a:pPr lvl="1">
              <a:buFont typeface="Arial" panose="020B0604020202020204" pitchFamily="34" charset="0"/>
              <a:buChar char="•"/>
            </a:pPr>
            <a:r>
              <a:rPr lang="en-US" dirty="0"/>
              <a:t>A greeter at a shared welcome desk who directs employers and customers to the one-stop services or staff </a:t>
            </a:r>
            <a:r>
              <a:rPr lang="en-US" u="sng" dirty="0"/>
              <a:t>cannot be used </a:t>
            </a:r>
            <a:r>
              <a:rPr lang="en-US" dirty="0"/>
              <a:t>as infrastructure cost</a:t>
            </a:r>
          </a:p>
          <a:p>
            <a:pPr>
              <a:buFont typeface="Arial" panose="020B0604020202020204" pitchFamily="34" charset="0"/>
              <a:buChar char="•"/>
            </a:pPr>
            <a:r>
              <a:rPr lang="en-US" dirty="0"/>
              <a:t>These would be personnel costs and would be identified as </a:t>
            </a:r>
            <a:r>
              <a:rPr lang="en-US" u="sng" dirty="0"/>
              <a:t>additional costs</a:t>
            </a:r>
            <a:r>
              <a:rPr lang="en-US" dirty="0"/>
              <a:t> – not infrastructure costs – in the one-stop operating budget</a:t>
            </a:r>
          </a:p>
        </p:txBody>
      </p:sp>
    </p:spTree>
    <p:extLst>
      <p:ext uri="{BB962C8B-B14F-4D97-AF65-F5344CB8AC3E}">
        <p14:creationId xmlns:p14="http://schemas.microsoft.com/office/powerpoint/2010/main" val="208101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b="1" dirty="0"/>
              <a:t>PURPOSE</a:t>
            </a:r>
            <a:endParaRPr lang="en-US" dirty="0"/>
          </a:p>
        </p:txBody>
      </p:sp>
      <p:sp>
        <p:nvSpPr>
          <p:cNvPr id="5" name="Content Placeholder 4"/>
          <p:cNvSpPr>
            <a:spLocks noGrp="1"/>
          </p:cNvSpPr>
          <p:nvPr>
            <p:ph idx="1"/>
          </p:nvPr>
        </p:nvSpPr>
        <p:spPr/>
        <p:txBody>
          <a:bodyPr>
            <a:normAutofit/>
          </a:bodyPr>
          <a:lstStyle/>
          <a:p>
            <a:r>
              <a:rPr lang="en-US" sz="2800" dirty="0"/>
              <a:t>To provide guidance on relating to developing and entering into memoranda of understanding (MOUs) with statutorily required and optional Texas workforce system partners (partners) relating to the operation and funding of Texas workforce system services including the contribution of one-stop infrastructure costs</a:t>
            </a:r>
          </a:p>
        </p:txBody>
      </p:sp>
    </p:spTree>
    <p:extLst>
      <p:ext uri="{BB962C8B-B14F-4D97-AF65-F5344CB8AC3E}">
        <p14:creationId xmlns:p14="http://schemas.microsoft.com/office/powerpoint/2010/main" val="1859216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Contribution parameters</a:t>
            </a:r>
          </a:p>
        </p:txBody>
      </p:sp>
      <p:sp>
        <p:nvSpPr>
          <p:cNvPr id="3" name="Content Placeholder 2"/>
          <p:cNvSpPr>
            <a:spLocks noGrp="1"/>
          </p:cNvSpPr>
          <p:nvPr>
            <p:ph idx="1"/>
          </p:nvPr>
        </p:nvSpPr>
        <p:spPr/>
        <p:txBody>
          <a:bodyPr>
            <a:normAutofit/>
          </a:bodyPr>
          <a:lstStyle/>
          <a:p>
            <a:pPr marL="0" indent="0">
              <a:buNone/>
            </a:pPr>
            <a:r>
              <a:rPr lang="en-US" sz="3200" dirty="0"/>
              <a:t>Partner contributions must be consistent with the program’s authorizing statute and regulations, as well as with the </a:t>
            </a:r>
            <a:r>
              <a:rPr lang="en-US" sz="3200" dirty="0" smtClean="0"/>
              <a:t>OMB Uniform </a:t>
            </a:r>
            <a:r>
              <a:rPr lang="en-US" sz="3200" dirty="0"/>
              <a:t>Administrative Requirements, Cost Principles, and Audit Requirements for Federal </a:t>
            </a:r>
            <a:r>
              <a:rPr lang="en-US" sz="3200" dirty="0" smtClean="0"/>
              <a:t>Awards (Uniform Guidance)</a:t>
            </a:r>
            <a:endParaRPr lang="en-US" sz="3200" dirty="0"/>
          </a:p>
        </p:txBody>
      </p:sp>
    </p:spTree>
    <p:extLst>
      <p:ext uri="{BB962C8B-B14F-4D97-AF65-F5344CB8AC3E}">
        <p14:creationId xmlns:p14="http://schemas.microsoft.com/office/powerpoint/2010/main" val="3726032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 to AEL, </a:t>
            </a:r>
            <a:br>
              <a:rPr lang="en-US" b="1" dirty="0"/>
            </a:br>
            <a:r>
              <a:rPr lang="en-US" b="1" dirty="0"/>
              <a:t>but Not to workforce </a:t>
            </a:r>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dirty="0"/>
              <a:t>Under the Workforce Investment Act costs were shared among partners, including infrastructure costs</a:t>
            </a:r>
          </a:p>
          <a:p>
            <a:pPr>
              <a:buFont typeface="Arial" panose="020B0604020202020204" pitchFamily="34" charset="0"/>
              <a:buChar char="•"/>
            </a:pPr>
            <a:r>
              <a:rPr lang="en-US" dirty="0"/>
              <a:t>Outlined and funded through Resource Sharing Agreements between local boards and one-stop partners</a:t>
            </a:r>
          </a:p>
          <a:p>
            <a:pPr>
              <a:buFont typeface="Arial" panose="020B0604020202020204" pitchFamily="34" charset="0"/>
              <a:buChar char="•"/>
            </a:pPr>
            <a:r>
              <a:rPr lang="en-US" dirty="0"/>
              <a:t>Funding arrangements were incorporated into the Memorandum of Understanding (MOU).</a:t>
            </a:r>
          </a:p>
          <a:p>
            <a:pPr>
              <a:buFont typeface="Arial" panose="020B0604020202020204" pitchFamily="34" charset="0"/>
              <a:buChar char="•"/>
            </a:pPr>
            <a:r>
              <a:rPr lang="en-US" dirty="0"/>
              <a:t>Uniform policy on acceptable methodologies for cost allocation and resource sharing with respect to funding the one-stop delivery system</a:t>
            </a:r>
          </a:p>
          <a:p>
            <a:pPr>
              <a:buFont typeface="Arial" panose="020B0604020202020204" pitchFamily="34" charset="0"/>
              <a:buChar char="•"/>
            </a:pPr>
            <a:r>
              <a:rPr lang="en-US" dirty="0"/>
              <a:t>Resource Sharing for Workforce Investment Act One-Stop Centers: Methodologies for Paying or Funding Each Partner Program’s Fair Share of Allocable One-Stop Costs; Notice (2001) </a:t>
            </a:r>
          </a:p>
          <a:p>
            <a:pPr>
              <a:buFont typeface="Arial" panose="020B0604020202020204" pitchFamily="34" charset="0"/>
              <a:buChar char="•"/>
            </a:pPr>
            <a:r>
              <a:rPr lang="en-US" dirty="0"/>
              <a:t>Also outlined in Part I of the One-Stop Financial Management Technical Assistance </a:t>
            </a:r>
            <a:r>
              <a:rPr lang="en-US" dirty="0" smtClean="0"/>
              <a:t>Guide </a:t>
            </a:r>
          </a:p>
          <a:p>
            <a:pPr lvl="1">
              <a:buFont typeface="Arial" panose="020B0604020202020204" pitchFamily="34" charset="0"/>
              <a:buChar char="•"/>
            </a:pPr>
            <a:r>
              <a:rPr lang="en-US" dirty="0" smtClean="0"/>
              <a:t>DOL </a:t>
            </a:r>
            <a:r>
              <a:rPr lang="en-US" dirty="0"/>
              <a:t>expected to update the Technical Assistance Guide to reflect the requirements of WIOA, the Uniform Guidance, in the near future</a:t>
            </a:r>
          </a:p>
        </p:txBody>
      </p:sp>
    </p:spTree>
    <p:extLst>
      <p:ext uri="{BB962C8B-B14F-4D97-AF65-F5344CB8AC3E}">
        <p14:creationId xmlns:p14="http://schemas.microsoft.com/office/powerpoint/2010/main" val="16543181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All partners </a:t>
            </a:r>
            <a:r>
              <a:rPr lang="en-US" b="1" dirty="0" smtClean="0"/>
              <a:t>Contribute</a:t>
            </a:r>
            <a:endParaRPr lang="en-US" b="1" dirty="0"/>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2400" dirty="0"/>
              <a:t>All one-stop partner programs must contribute to the infrastructure costs and certain additional costs of the one-stop delivery system based on their proportionate use</a:t>
            </a:r>
          </a:p>
          <a:p>
            <a:pPr>
              <a:buFont typeface="Arial" panose="020B0604020202020204" pitchFamily="34" charset="0"/>
              <a:buChar char="•"/>
            </a:pPr>
            <a:r>
              <a:rPr lang="en-US" sz="2400" dirty="0"/>
              <a:t>A partner’s contribution must be an allowable, reasonable, necessary, and allocable cost to the program, consistent with the Federal Cost Principles set forth in the Uniform Guidance</a:t>
            </a:r>
          </a:p>
        </p:txBody>
      </p:sp>
    </p:spTree>
    <p:extLst>
      <p:ext uri="{BB962C8B-B14F-4D97-AF65-F5344CB8AC3E}">
        <p14:creationId xmlns:p14="http://schemas.microsoft.com/office/powerpoint/2010/main" val="824058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Costs of common </a:t>
            </a:r>
            <a:br>
              <a:rPr lang="en-US" b="1" dirty="0"/>
            </a:br>
            <a:r>
              <a:rPr lang="en-US" b="1" dirty="0"/>
              <a:t>identifier can be Included</a:t>
            </a:r>
          </a:p>
        </p:txBody>
      </p:sp>
      <p:sp>
        <p:nvSpPr>
          <p:cNvPr id="3" name="Content Placeholder 2"/>
          <p:cNvSpPr>
            <a:spLocks noGrp="1"/>
          </p:cNvSpPr>
          <p:nvPr>
            <p:ph idx="1"/>
          </p:nvPr>
        </p:nvSpPr>
        <p:spPr/>
        <p:txBody>
          <a:bodyPr/>
          <a:lstStyle/>
          <a:p>
            <a:r>
              <a:rPr lang="en-US" sz="2400" dirty="0"/>
              <a:t>Costs associated with the development and use of the common identifier and supplies may be considered allowable infrastructure costs</a:t>
            </a:r>
          </a:p>
          <a:p>
            <a:r>
              <a:rPr lang="en-US" sz="2400" b="1" dirty="0"/>
              <a:t>Example: </a:t>
            </a:r>
            <a:r>
              <a:rPr lang="en-US" sz="2400" dirty="0"/>
              <a:t>Signage changes related to inclusion of American Job Center tag line</a:t>
            </a:r>
          </a:p>
        </p:txBody>
      </p:sp>
    </p:spTree>
    <p:extLst>
      <p:ext uri="{BB962C8B-B14F-4D97-AF65-F5344CB8AC3E}">
        <p14:creationId xmlns:p14="http://schemas.microsoft.com/office/powerpoint/2010/main" val="1521856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PROPORTIONATE USE </a:t>
            </a:r>
            <a:br>
              <a:rPr lang="en-US" b="1" dirty="0"/>
            </a:br>
            <a:r>
              <a:rPr lang="en-US" b="1" dirty="0"/>
              <a:t>&amp; RELATIVE BENEFIT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Contribution to infrastructure costs are based on proportionate use and relative benefits received from the one-stop delivery system.</a:t>
            </a:r>
          </a:p>
          <a:p>
            <a:pPr marL="0" indent="0">
              <a:buNone/>
            </a:pPr>
            <a:r>
              <a:rPr lang="en-US" sz="2400" b="1" dirty="0"/>
              <a:t>Examples: </a:t>
            </a:r>
          </a:p>
          <a:p>
            <a:pPr>
              <a:buFont typeface="Arial" panose="020B0604020202020204" pitchFamily="34" charset="0"/>
              <a:buChar char="•"/>
            </a:pPr>
            <a:r>
              <a:rPr lang="en-US" sz="2400" b="1" dirty="0"/>
              <a:t> Proportionate use: </a:t>
            </a:r>
          </a:p>
          <a:p>
            <a:pPr lvl="1">
              <a:buFont typeface="Arial" panose="020B0604020202020204" pitchFamily="34" charset="0"/>
              <a:buChar char="•"/>
            </a:pPr>
            <a:r>
              <a:rPr lang="en-US" sz="1800" dirty="0"/>
              <a:t>Does the AEL provider have a physical presence at the centers?</a:t>
            </a:r>
          </a:p>
          <a:p>
            <a:pPr>
              <a:buFont typeface="Arial" panose="020B0604020202020204" pitchFamily="34" charset="0"/>
              <a:buChar char="•"/>
            </a:pPr>
            <a:r>
              <a:rPr lang="en-US" sz="2400" b="1" dirty="0"/>
              <a:t> Relative benefits received:</a:t>
            </a:r>
          </a:p>
          <a:p>
            <a:pPr lvl="1">
              <a:buFont typeface="Arial" panose="020B0604020202020204" pitchFamily="34" charset="0"/>
              <a:buChar char="•"/>
            </a:pPr>
            <a:r>
              <a:rPr lang="en-US" sz="1800" dirty="0"/>
              <a:t>To what extent does co-enrollment occur across partners?</a:t>
            </a:r>
          </a:p>
        </p:txBody>
      </p:sp>
    </p:spTree>
    <p:extLst>
      <p:ext uri="{BB962C8B-B14F-4D97-AF65-F5344CB8AC3E}">
        <p14:creationId xmlns:p14="http://schemas.microsoft.com/office/powerpoint/2010/main" val="2853345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PROPORTIONATE USE</a:t>
            </a:r>
            <a:endParaRPr lang="en-US" dirty="0"/>
          </a:p>
        </p:txBody>
      </p:sp>
      <p:sp>
        <p:nvSpPr>
          <p:cNvPr id="3" name="Content Placeholder 2"/>
          <p:cNvSpPr>
            <a:spLocks noGrp="1"/>
          </p:cNvSpPr>
          <p:nvPr>
            <p:ph idx="1"/>
          </p:nvPr>
        </p:nvSpPr>
        <p:spPr/>
        <p:txBody>
          <a:bodyPr/>
          <a:lstStyle/>
          <a:p>
            <a:r>
              <a:rPr lang="en-US" sz="2400" dirty="0"/>
              <a:t>“Proportionate use” refers to a partner program contributing its fair share of the costs proportionate to:</a:t>
            </a:r>
          </a:p>
          <a:p>
            <a:pPr marL="457200" indent="-457200">
              <a:buFont typeface="+mj-lt"/>
              <a:buAutoNum type="arabicParenR"/>
            </a:pPr>
            <a:r>
              <a:rPr lang="en-US" sz="2400" dirty="0"/>
              <a:t>The use of the one-stop center by customers that may include reportable individuals and participants in its program at that one-stop center</a:t>
            </a:r>
          </a:p>
          <a:p>
            <a:pPr marL="457200" indent="-457200">
              <a:buFont typeface="+mj-lt"/>
              <a:buAutoNum type="arabicParenR"/>
            </a:pPr>
            <a:r>
              <a:rPr lang="en-US" sz="2400" dirty="0"/>
              <a:t>The amount of square footage occupied by the partner program in the one-stop center</a:t>
            </a:r>
          </a:p>
          <a:p>
            <a:pPr marL="457200" indent="-457200">
              <a:buFont typeface="+mj-lt"/>
              <a:buAutoNum type="arabicParenR"/>
            </a:pPr>
            <a:r>
              <a:rPr lang="en-US" sz="2400" dirty="0"/>
              <a:t>Another allocation base consistent with the Uniform Guidance</a:t>
            </a:r>
          </a:p>
        </p:txBody>
      </p:sp>
    </p:spTree>
    <p:extLst>
      <p:ext uri="{BB962C8B-B14F-4D97-AF65-F5344CB8AC3E}">
        <p14:creationId xmlns:p14="http://schemas.microsoft.com/office/powerpoint/2010/main" val="1299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RELATIVE BENEFIT</a:t>
            </a:r>
            <a:endParaRPr lang="en-US" dirty="0"/>
          </a:p>
        </p:txBody>
      </p:sp>
      <p:sp>
        <p:nvSpPr>
          <p:cNvPr id="3" name="Content Placeholder 2"/>
          <p:cNvSpPr>
            <a:spLocks noGrp="1"/>
          </p:cNvSpPr>
          <p:nvPr>
            <p:ph idx="1"/>
          </p:nvPr>
        </p:nvSpPr>
        <p:spPr>
          <a:xfrm>
            <a:off x="533400" y="1676400"/>
            <a:ext cx="8229600" cy="4023360"/>
          </a:xfrm>
        </p:spPr>
        <p:txBody>
          <a:bodyPr>
            <a:noAutofit/>
          </a:bodyPr>
          <a:lstStyle/>
          <a:p>
            <a:pPr>
              <a:buFont typeface="Arial" panose="020B0604020202020204" pitchFamily="34" charset="0"/>
              <a:buChar char="•"/>
            </a:pPr>
            <a:r>
              <a:rPr lang="en-US" dirty="0"/>
              <a:t>“Relative benefit” received from participating in the one-stop delivery system is another step in the cost allocation process</a:t>
            </a:r>
          </a:p>
          <a:p>
            <a:pPr>
              <a:buFont typeface="Arial" panose="020B0604020202020204" pitchFamily="34" charset="0"/>
              <a:buChar char="•"/>
            </a:pPr>
            <a:r>
              <a:rPr lang="en-US" dirty="0"/>
              <a:t>Determining relative benefit does not require partners to conduct an exact or absolute measurement of benefit, but instead to measure a partner’s benefit </a:t>
            </a:r>
            <a:r>
              <a:rPr lang="en-US" u="sng" dirty="0"/>
              <a:t>using reasonable methods</a:t>
            </a:r>
            <a:r>
              <a:rPr lang="en-US" dirty="0"/>
              <a:t> </a:t>
            </a:r>
          </a:p>
          <a:p>
            <a:pPr>
              <a:buFont typeface="Arial" panose="020B0604020202020204" pitchFamily="34" charset="0"/>
              <a:buChar char="•"/>
            </a:pPr>
            <a:r>
              <a:rPr lang="en-US" dirty="0"/>
              <a:t>Uniform Guidance requires that the process of assigning a cost or group of costs to one or more cost objectives must be in reasonable proportion to the benefit provided</a:t>
            </a:r>
          </a:p>
          <a:p>
            <a:pPr>
              <a:buFont typeface="Arial" panose="020B0604020202020204" pitchFamily="34" charset="0"/>
              <a:buChar char="•"/>
            </a:pPr>
            <a:r>
              <a:rPr lang="en-US" dirty="0"/>
              <a:t>The measurement of a one-stop partner’s share of infrastructure costs must be based on reasonable methods that </a:t>
            </a:r>
            <a:r>
              <a:rPr lang="en-US" u="sng" dirty="0"/>
              <a:t>are agreed to by all partners</a:t>
            </a:r>
            <a:endParaRPr lang="en-US" dirty="0"/>
          </a:p>
          <a:p>
            <a:pPr>
              <a:buFont typeface="Arial" panose="020B0604020202020204" pitchFamily="34" charset="0"/>
              <a:buChar char="•"/>
            </a:pPr>
            <a:r>
              <a:rPr lang="en-US" dirty="0"/>
              <a:t>Partner contributions that are initially based on budgeted amounts must be reviewed and reconciled periodically during the program year against actual costs incurred</a:t>
            </a:r>
          </a:p>
          <a:p>
            <a:pPr>
              <a:buFont typeface="Arial" panose="020B0604020202020204" pitchFamily="34" charset="0"/>
              <a:buChar char="•"/>
            </a:pPr>
            <a:r>
              <a:rPr lang="en-US" dirty="0"/>
              <a:t>Adjustments must be made to ensure that partner contributions are proportionate to their use of the one-stop center and relative benefits received</a:t>
            </a:r>
          </a:p>
        </p:txBody>
      </p:sp>
    </p:spTree>
    <p:extLst>
      <p:ext uri="{BB962C8B-B14F-4D97-AF65-F5344CB8AC3E}">
        <p14:creationId xmlns:p14="http://schemas.microsoft.com/office/powerpoint/2010/main" val="28372513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Service Integration Required</a:t>
            </a:r>
          </a:p>
        </p:txBody>
      </p:sp>
      <p:sp>
        <p:nvSpPr>
          <p:cNvPr id="3" name="Content Placeholder 2"/>
          <p:cNvSpPr>
            <a:spLocks noGrp="1"/>
          </p:cNvSpPr>
          <p:nvPr>
            <p:ph idx="1"/>
          </p:nvPr>
        </p:nvSpPr>
        <p:spPr/>
        <p:txBody>
          <a:bodyPr>
            <a:normAutofit/>
          </a:bodyPr>
          <a:lstStyle/>
          <a:p>
            <a:r>
              <a:rPr lang="en-US" sz="2400" dirty="0"/>
              <a:t>The required one-stop partners </a:t>
            </a:r>
            <a:r>
              <a:rPr lang="en-US" sz="2400" u="sng" dirty="0"/>
              <a:t>must provide </a:t>
            </a:r>
            <a:r>
              <a:rPr lang="en-US" sz="2400" dirty="0"/>
              <a:t>access to their programs in the comprehensive centers and contribute to the infrastructure costs of those centers.</a:t>
            </a:r>
          </a:p>
          <a:p>
            <a:r>
              <a:rPr lang="en-US" sz="2400" dirty="0"/>
              <a:t>These partners also make available each partner program’s applicable career services at the comprehensive one-stop centers and may contribute to shared services and shared operating costs.</a:t>
            </a:r>
          </a:p>
        </p:txBody>
      </p:sp>
    </p:spTree>
    <p:extLst>
      <p:ext uri="{BB962C8B-B14F-4D97-AF65-F5344CB8AC3E}">
        <p14:creationId xmlns:p14="http://schemas.microsoft.com/office/powerpoint/2010/main" val="1307591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Comprehensive vs </a:t>
            </a:r>
            <a:br>
              <a:rPr lang="en-US" b="1" dirty="0"/>
            </a:br>
            <a:r>
              <a:rPr lang="en-US" b="1" dirty="0"/>
              <a:t>Affiliate Sites</a:t>
            </a:r>
          </a:p>
        </p:txBody>
      </p:sp>
      <p:sp>
        <p:nvSpPr>
          <p:cNvPr id="5" name="Text Placeholder 4"/>
          <p:cNvSpPr>
            <a:spLocks noGrp="1"/>
          </p:cNvSpPr>
          <p:nvPr>
            <p:ph type="body" idx="1"/>
          </p:nvPr>
        </p:nvSpPr>
        <p:spPr/>
        <p:txBody>
          <a:bodyPr/>
          <a:lstStyle/>
          <a:p>
            <a:pPr algn="ctr"/>
            <a:r>
              <a:rPr lang="en-US" sz="2800" dirty="0"/>
              <a:t>Part 6</a:t>
            </a:r>
            <a:endParaRPr lang="en-US" dirty="0"/>
          </a:p>
        </p:txBody>
      </p:sp>
    </p:spTree>
    <p:extLst>
      <p:ext uri="{BB962C8B-B14F-4D97-AF65-F5344CB8AC3E}">
        <p14:creationId xmlns:p14="http://schemas.microsoft.com/office/powerpoint/2010/main" val="2008339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Sites Defined</a:t>
            </a:r>
            <a:endParaRPr lang="en-US" dirty="0"/>
          </a:p>
        </p:txBody>
      </p:sp>
      <p:sp>
        <p:nvSpPr>
          <p:cNvPr id="5" name="Text Placeholder 4"/>
          <p:cNvSpPr>
            <a:spLocks noGrp="1"/>
          </p:cNvSpPr>
          <p:nvPr>
            <p:ph type="body" idx="1"/>
          </p:nvPr>
        </p:nvSpPr>
        <p:spPr/>
        <p:txBody>
          <a:bodyPr>
            <a:normAutofit/>
          </a:bodyPr>
          <a:lstStyle/>
          <a:p>
            <a:r>
              <a:rPr lang="en-US" sz="2400" b="1" dirty="0"/>
              <a:t>Comprehensive Site</a:t>
            </a:r>
          </a:p>
        </p:txBody>
      </p:sp>
      <p:sp>
        <p:nvSpPr>
          <p:cNvPr id="3" name="Content Placeholder 2"/>
          <p:cNvSpPr>
            <a:spLocks noGrp="1"/>
          </p:cNvSpPr>
          <p:nvPr>
            <p:ph sz="half" idx="2"/>
          </p:nvPr>
        </p:nvSpPr>
        <p:spPr/>
        <p:txBody>
          <a:bodyPr>
            <a:noAutofit/>
          </a:bodyPr>
          <a:lstStyle/>
          <a:p>
            <a:pPr>
              <a:buFont typeface="Arial" panose="020B0604020202020204" pitchFamily="34" charset="0"/>
              <a:buChar char="•"/>
            </a:pPr>
            <a:r>
              <a:rPr lang="en-US" dirty="0"/>
              <a:t>A </a:t>
            </a:r>
            <a:r>
              <a:rPr lang="en-US" u="sng" dirty="0"/>
              <a:t>physical site </a:t>
            </a:r>
            <a:r>
              <a:rPr lang="en-US" dirty="0"/>
              <a:t>where job seekers and employer customers can access the programs, services, and activities of all required one-stop partners </a:t>
            </a:r>
          </a:p>
          <a:p>
            <a:pPr>
              <a:buFont typeface="Arial" panose="020B0604020202020204" pitchFamily="34" charset="0"/>
              <a:buChar char="•"/>
            </a:pPr>
            <a:r>
              <a:rPr lang="en-US" dirty="0"/>
              <a:t>Can include any additional partners as determined by the Board. </a:t>
            </a:r>
          </a:p>
          <a:p>
            <a:pPr>
              <a:buFont typeface="Arial" panose="020B0604020202020204" pitchFamily="34" charset="0"/>
              <a:buChar char="•"/>
            </a:pPr>
            <a:r>
              <a:rPr lang="en-US" dirty="0"/>
              <a:t>Each workforce area must have at least one comprehensive workforce center</a:t>
            </a:r>
          </a:p>
        </p:txBody>
      </p:sp>
      <p:sp>
        <p:nvSpPr>
          <p:cNvPr id="6" name="Text Placeholder 5"/>
          <p:cNvSpPr>
            <a:spLocks noGrp="1"/>
          </p:cNvSpPr>
          <p:nvPr>
            <p:ph type="body" sz="quarter" idx="3"/>
          </p:nvPr>
        </p:nvSpPr>
        <p:spPr/>
        <p:txBody>
          <a:bodyPr/>
          <a:lstStyle/>
          <a:p>
            <a:r>
              <a:rPr lang="en-US" sz="2400" b="1" dirty="0"/>
              <a:t>Affiliate Site</a:t>
            </a:r>
          </a:p>
        </p:txBody>
      </p:sp>
      <p:sp>
        <p:nvSpPr>
          <p:cNvPr id="4" name="Content Placeholder 3"/>
          <p:cNvSpPr>
            <a:spLocks noGrp="1"/>
          </p:cNvSpPr>
          <p:nvPr>
            <p:ph sz="quarter" idx="4"/>
          </p:nvPr>
        </p:nvSpPr>
        <p:spPr/>
        <p:txBody>
          <a:bodyPr>
            <a:normAutofit fontScale="92500" lnSpcReduction="10000"/>
          </a:bodyPr>
          <a:lstStyle/>
          <a:p>
            <a:r>
              <a:rPr lang="en-US" dirty="0"/>
              <a:t>An </a:t>
            </a:r>
            <a:r>
              <a:rPr lang="en-US" u="sng" dirty="0"/>
              <a:t>access point</a:t>
            </a:r>
            <a:r>
              <a:rPr lang="en-US" dirty="0"/>
              <a:t> in addition to the comprehensive center</a:t>
            </a:r>
          </a:p>
          <a:p>
            <a:pPr>
              <a:buFont typeface="Arial" panose="020B0604020202020204" pitchFamily="34" charset="0"/>
              <a:buChar char="•"/>
            </a:pPr>
            <a:r>
              <a:rPr lang="en-US" dirty="0"/>
              <a:t> Makes available one or more of the one-stop partners’ programs, services, and activities </a:t>
            </a:r>
          </a:p>
          <a:p>
            <a:pPr>
              <a:buFont typeface="Arial" panose="020B0604020202020204" pitchFamily="34" charset="0"/>
              <a:buChar char="•"/>
            </a:pPr>
            <a:r>
              <a:rPr lang="en-US" dirty="0"/>
              <a:t> Does not need to provide access to every required one-stop partner program</a:t>
            </a:r>
          </a:p>
          <a:p>
            <a:pPr>
              <a:buFont typeface="Arial" panose="020B0604020202020204" pitchFamily="34" charset="0"/>
              <a:buChar char="•"/>
            </a:pPr>
            <a:r>
              <a:rPr lang="en-US" dirty="0"/>
              <a:t> Frequency of program staff’s physical presence in the affiliated site determined locally</a:t>
            </a:r>
          </a:p>
        </p:txBody>
      </p:sp>
    </p:spTree>
    <p:extLst>
      <p:ext uri="{BB962C8B-B14F-4D97-AF65-F5344CB8AC3E}">
        <p14:creationId xmlns:p14="http://schemas.microsoft.com/office/powerpoint/2010/main" val="379221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a:t>Outline</a:t>
            </a:r>
          </a:p>
        </p:txBody>
      </p:sp>
      <p:sp>
        <p:nvSpPr>
          <p:cNvPr id="7" name="Content Placeholder 6"/>
          <p:cNvSpPr>
            <a:spLocks noGrp="1"/>
          </p:cNvSpPr>
          <p:nvPr>
            <p:ph idx="1"/>
          </p:nvPr>
        </p:nvSpPr>
        <p:spPr/>
        <p:txBody>
          <a:bodyPr>
            <a:normAutofit fontScale="85000" lnSpcReduction="20000"/>
          </a:bodyPr>
          <a:lstStyle/>
          <a:p>
            <a:pPr marL="514350" indent="-514350">
              <a:buFont typeface="+mj-lt"/>
              <a:buAutoNum type="romanUcPeriod"/>
            </a:pPr>
            <a:r>
              <a:rPr lang="en-US" sz="2800" dirty="0"/>
              <a:t>Local workforce  solutions system</a:t>
            </a:r>
          </a:p>
          <a:p>
            <a:pPr marL="514350" indent="-514350">
              <a:buFont typeface="+mj-lt"/>
              <a:buAutoNum type="romanUcPeriod"/>
            </a:pPr>
            <a:r>
              <a:rPr lang="en-US" sz="2800" dirty="0"/>
              <a:t>Memorandum of understanding </a:t>
            </a:r>
          </a:p>
          <a:p>
            <a:pPr marL="514350" indent="-514350">
              <a:buFont typeface="+mj-lt"/>
              <a:buAutoNum type="romanUcPeriod"/>
            </a:pPr>
            <a:r>
              <a:rPr lang="en-US" sz="2800" dirty="0"/>
              <a:t>Common identifier</a:t>
            </a:r>
          </a:p>
          <a:p>
            <a:pPr marL="514350" indent="-514350">
              <a:buFont typeface="+mj-lt"/>
              <a:buAutoNum type="romanUcPeriod"/>
            </a:pPr>
            <a:r>
              <a:rPr lang="en-US" sz="2800" dirty="0"/>
              <a:t>One-stop operating budgets and costs</a:t>
            </a:r>
          </a:p>
          <a:p>
            <a:pPr marL="514350" indent="-514350">
              <a:buFont typeface="+mj-lt"/>
              <a:buAutoNum type="romanUcPeriod"/>
            </a:pPr>
            <a:r>
              <a:rPr lang="en-US" sz="2800" dirty="0"/>
              <a:t>I</a:t>
            </a:r>
            <a:r>
              <a:rPr lang="en-US" sz="2800" dirty="0">
                <a:solidFill>
                  <a:schemeClr val="tx1"/>
                </a:solidFill>
              </a:rPr>
              <a:t>nfrastructure costs</a:t>
            </a:r>
          </a:p>
          <a:p>
            <a:pPr marL="514350" indent="-514350">
              <a:buFont typeface="+mj-lt"/>
              <a:buAutoNum type="romanUcPeriod"/>
            </a:pPr>
            <a:r>
              <a:rPr lang="en-US" sz="2800" dirty="0"/>
              <a:t>Comprehensive vs affiliate sites</a:t>
            </a:r>
          </a:p>
          <a:p>
            <a:pPr marL="514350" indent="-514350">
              <a:buFont typeface="+mj-lt"/>
              <a:buAutoNum type="romanUcPeriod"/>
            </a:pPr>
            <a:r>
              <a:rPr lang="en-US" sz="2800" dirty="0"/>
              <a:t>Infrastructure funding methods</a:t>
            </a:r>
          </a:p>
          <a:p>
            <a:pPr marL="514350" indent="-514350">
              <a:buFont typeface="+mj-lt"/>
              <a:buAutoNum type="romanUcPeriod"/>
            </a:pPr>
            <a:r>
              <a:rPr lang="en-US" sz="2800" dirty="0"/>
              <a:t>Third-party in-kind contributions </a:t>
            </a:r>
          </a:p>
          <a:p>
            <a:pPr marL="514350" indent="-514350">
              <a:buFont typeface="+mj-lt"/>
              <a:buAutoNum type="romanUcPeriod"/>
            </a:pPr>
            <a:r>
              <a:rPr lang="en-US" sz="2800" dirty="0"/>
              <a:t>How to start</a:t>
            </a:r>
            <a:endParaRPr lang="en-US" sz="2800" dirty="0">
              <a:solidFill>
                <a:schemeClr val="tx1"/>
              </a:solidFill>
            </a:endParaRPr>
          </a:p>
        </p:txBody>
      </p:sp>
    </p:spTree>
    <p:extLst>
      <p:ext uri="{BB962C8B-B14F-4D97-AF65-F5344CB8AC3E}">
        <p14:creationId xmlns:p14="http://schemas.microsoft.com/office/powerpoint/2010/main" val="31898288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Examples of Affiliate Sites</a:t>
            </a:r>
          </a:p>
        </p:txBody>
      </p:sp>
      <p:sp>
        <p:nvSpPr>
          <p:cNvPr id="5" name="Text Placeholder 4"/>
          <p:cNvSpPr>
            <a:spLocks noGrp="1"/>
          </p:cNvSpPr>
          <p:nvPr>
            <p:ph idx="1"/>
          </p:nvPr>
        </p:nvSpPr>
        <p:spPr/>
        <p:txBody>
          <a:bodyPr>
            <a:normAutofit/>
          </a:bodyPr>
          <a:lstStyle/>
          <a:p>
            <a:pPr>
              <a:buFont typeface="Arial" panose="020B0604020202020204" pitchFamily="34" charset="0"/>
              <a:buChar char="•"/>
            </a:pPr>
            <a:r>
              <a:rPr lang="en-US" sz="2400" dirty="0"/>
              <a:t>A full-time Workforce Solutions office at community college</a:t>
            </a:r>
          </a:p>
          <a:p>
            <a:pPr>
              <a:buFont typeface="Arial" panose="020B0604020202020204" pitchFamily="34" charset="0"/>
              <a:buChar char="•"/>
            </a:pPr>
            <a:r>
              <a:rPr lang="en-US" sz="2400" dirty="0"/>
              <a:t>Workforce </a:t>
            </a:r>
            <a:r>
              <a:rPr lang="en-US" sz="2400" dirty="0" smtClean="0"/>
              <a:t>Solutions </a:t>
            </a:r>
            <a:r>
              <a:rPr lang="en-US" sz="2400" dirty="0"/>
              <a:t>staff that are present at a public library, or other partner location, on an itinerant basis to provide services</a:t>
            </a:r>
          </a:p>
          <a:p>
            <a:pPr>
              <a:buFont typeface="Arial" panose="020B0604020202020204" pitchFamily="34" charset="0"/>
              <a:buChar char="•"/>
            </a:pPr>
            <a:r>
              <a:rPr lang="en-US" sz="2400" dirty="0"/>
              <a:t>Mobile units that allow </a:t>
            </a:r>
            <a:r>
              <a:rPr lang="en-US" sz="2400" dirty="0" smtClean="0"/>
              <a:t>Workforce </a:t>
            </a:r>
            <a:r>
              <a:rPr lang="en-US" sz="2400" dirty="0"/>
              <a:t>S</a:t>
            </a:r>
            <a:r>
              <a:rPr lang="en-US" sz="2400" dirty="0" smtClean="0"/>
              <a:t>olutions </a:t>
            </a:r>
            <a:r>
              <a:rPr lang="en-US" sz="2400" dirty="0"/>
              <a:t>staff to travel to remote locations in order to provide </a:t>
            </a:r>
            <a:r>
              <a:rPr lang="en-US" sz="2400" dirty="0" smtClean="0"/>
              <a:t>services</a:t>
            </a:r>
            <a:endParaRPr lang="en-US" sz="2400" dirty="0"/>
          </a:p>
        </p:txBody>
      </p:sp>
    </p:spTree>
    <p:extLst>
      <p:ext uri="{BB962C8B-B14F-4D97-AF65-F5344CB8AC3E}">
        <p14:creationId xmlns:p14="http://schemas.microsoft.com/office/powerpoint/2010/main" val="1325565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461504" cy="1499616"/>
          </a:xfrm>
        </p:spPr>
        <p:txBody>
          <a:bodyPr/>
          <a:lstStyle/>
          <a:p>
            <a:r>
              <a:rPr lang="en-US" b="1" dirty="0"/>
              <a:t>Affiliate Site </a:t>
            </a:r>
            <a:br>
              <a:rPr lang="en-US" b="1" dirty="0"/>
            </a:br>
            <a:r>
              <a:rPr lang="en-US" b="1" dirty="0"/>
              <a:t>&amp; infrastructure costs </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 </a:t>
            </a:r>
            <a:r>
              <a:rPr lang="en-US" sz="2400" dirty="0"/>
              <a:t>Only those partners that participate in the affiliate one-stop center would be required to contribute to the infrastructure costs for those centers</a:t>
            </a:r>
          </a:p>
          <a:p>
            <a:pPr>
              <a:buFont typeface="Arial" panose="020B0604020202020204" pitchFamily="34" charset="0"/>
              <a:buChar char="•"/>
            </a:pPr>
            <a:r>
              <a:rPr lang="en-US" sz="2400" dirty="0"/>
              <a:t>Includes one-stop affiliate centers where “access” to program, services, and activities are made available through a </a:t>
            </a:r>
            <a:r>
              <a:rPr lang="en-US" sz="2400" u="sng" dirty="0"/>
              <a:t>direct linkage </a:t>
            </a:r>
            <a:r>
              <a:rPr lang="en-US" sz="2400" dirty="0"/>
              <a:t>or </a:t>
            </a:r>
            <a:r>
              <a:rPr lang="en-US" sz="2400" u="sng" dirty="0"/>
              <a:t>physical presence</a:t>
            </a:r>
            <a:r>
              <a:rPr lang="en-US" sz="2400" dirty="0"/>
              <a:t>. </a:t>
            </a:r>
          </a:p>
        </p:txBody>
      </p:sp>
    </p:spTree>
    <p:extLst>
      <p:ext uri="{BB962C8B-B14F-4D97-AF65-F5344CB8AC3E}">
        <p14:creationId xmlns:p14="http://schemas.microsoft.com/office/powerpoint/2010/main" val="26463842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Direct Linkage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t>Direct linkage can take many forms and means providing a direct connection at Workforce Solutions center within a reasonable time</a:t>
            </a:r>
          </a:p>
          <a:p>
            <a:pPr>
              <a:buFont typeface="Arial" panose="020B0604020202020204" pitchFamily="34" charset="0"/>
              <a:buChar char="•"/>
            </a:pPr>
            <a:r>
              <a:rPr lang="en-US" sz="2400" dirty="0"/>
              <a:t>Can include phone or through a real-time web-based communication with to an AEL or other program staff member who can provide program information or services, including career services, to the customer. </a:t>
            </a:r>
          </a:p>
          <a:p>
            <a:pPr>
              <a:buFont typeface="Arial" panose="020B0604020202020204" pitchFamily="34" charset="0"/>
              <a:buChar char="•"/>
            </a:pPr>
            <a:r>
              <a:rPr lang="en-US" sz="2400" dirty="0"/>
              <a:t> Solely providing a phone number, web site, information, pamphlets, or materials </a:t>
            </a:r>
            <a:r>
              <a:rPr lang="en-US" sz="2400" u="sng" dirty="0"/>
              <a:t>does not constitute a “direct linkage”</a:t>
            </a:r>
            <a:r>
              <a:rPr lang="en-US" sz="2400" dirty="0"/>
              <a:t> </a:t>
            </a:r>
          </a:p>
          <a:p>
            <a:endParaRPr lang="en-US" sz="2400" dirty="0"/>
          </a:p>
        </p:txBody>
      </p:sp>
    </p:spTree>
    <p:extLst>
      <p:ext uri="{BB962C8B-B14F-4D97-AF65-F5344CB8AC3E}">
        <p14:creationId xmlns:p14="http://schemas.microsoft.com/office/powerpoint/2010/main" val="29243143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461504" cy="1499616"/>
          </a:xfrm>
        </p:spPr>
        <p:txBody>
          <a:bodyPr/>
          <a:lstStyle/>
          <a:p>
            <a:r>
              <a:rPr lang="en-US" b="1" dirty="0"/>
              <a:t>Multiple AEL partners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t>When two or more AEL grant recipients </a:t>
            </a:r>
            <a:r>
              <a:rPr lang="en-US" sz="2400" u="sng" dirty="0"/>
              <a:t>or </a:t>
            </a:r>
            <a:r>
              <a:rPr lang="en-US" sz="2400" u="sng" dirty="0" err="1" smtClean="0"/>
              <a:t>subrecipients</a:t>
            </a:r>
            <a:r>
              <a:rPr lang="en-US" sz="2400" u="sng" dirty="0" smtClean="0"/>
              <a:t> </a:t>
            </a:r>
            <a:r>
              <a:rPr lang="en-US" sz="2400" dirty="0" smtClean="0"/>
              <a:t>of </a:t>
            </a:r>
            <a:r>
              <a:rPr lang="en-US" sz="2400" dirty="0"/>
              <a:t>a required partner program are carrying out the program in a local area, </a:t>
            </a:r>
            <a:r>
              <a:rPr lang="en-US" sz="2400" u="sng" dirty="0"/>
              <a:t>both of these entities must contribute </a:t>
            </a:r>
            <a:r>
              <a:rPr lang="en-US" sz="2400" dirty="0"/>
              <a:t>to infrastructure costs, including at an affiliate center, if those partners are participating in that affiliate center.</a:t>
            </a:r>
          </a:p>
          <a:p>
            <a:pPr>
              <a:buFont typeface="Arial" panose="020B0604020202020204" pitchFamily="34" charset="0"/>
              <a:buChar char="•"/>
            </a:pPr>
            <a:r>
              <a:rPr lang="en-US" sz="2400" dirty="0"/>
              <a:t>In workforce areas with more than one AEL grant recipient all grant recipients must contribute</a:t>
            </a:r>
          </a:p>
          <a:p>
            <a:pPr>
              <a:buFont typeface="Arial" panose="020B0604020202020204" pitchFamily="34" charset="0"/>
              <a:buChar char="•"/>
            </a:pPr>
            <a:r>
              <a:rPr lang="en-US" sz="2400" dirty="0"/>
              <a:t>AEL consortia </a:t>
            </a:r>
            <a:r>
              <a:rPr lang="en-US" sz="2400" dirty="0" err="1" smtClean="0"/>
              <a:t>subrecipients</a:t>
            </a:r>
            <a:r>
              <a:rPr lang="en-US" sz="2400" dirty="0" smtClean="0"/>
              <a:t> </a:t>
            </a:r>
            <a:r>
              <a:rPr lang="en-US" sz="2400" dirty="0"/>
              <a:t>must </a:t>
            </a:r>
            <a:r>
              <a:rPr lang="en-US" sz="2400" dirty="0" smtClean="0"/>
              <a:t>contribute</a:t>
            </a:r>
            <a:endParaRPr lang="en-US" sz="2400" dirty="0"/>
          </a:p>
        </p:txBody>
      </p:sp>
    </p:spTree>
    <p:extLst>
      <p:ext uri="{BB962C8B-B14F-4D97-AF65-F5344CB8AC3E}">
        <p14:creationId xmlns:p14="http://schemas.microsoft.com/office/powerpoint/2010/main" val="23004545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INFRASTRUCTURE </a:t>
            </a:r>
            <a:br>
              <a:rPr lang="en-US" b="1" dirty="0"/>
            </a:br>
            <a:r>
              <a:rPr lang="en-US" b="1" dirty="0"/>
              <a:t>FUNDING Methods</a:t>
            </a:r>
          </a:p>
        </p:txBody>
      </p:sp>
      <p:sp>
        <p:nvSpPr>
          <p:cNvPr id="5" name="Text Placeholder 4"/>
          <p:cNvSpPr>
            <a:spLocks noGrp="1"/>
          </p:cNvSpPr>
          <p:nvPr>
            <p:ph type="body" idx="1"/>
          </p:nvPr>
        </p:nvSpPr>
        <p:spPr/>
        <p:txBody>
          <a:bodyPr>
            <a:normAutofit/>
          </a:bodyPr>
          <a:lstStyle/>
          <a:p>
            <a:pPr algn="ctr"/>
            <a:r>
              <a:rPr lang="en-US" sz="2800" dirty="0"/>
              <a:t>Part 7</a:t>
            </a:r>
          </a:p>
        </p:txBody>
      </p:sp>
    </p:spTree>
    <p:extLst>
      <p:ext uri="{BB962C8B-B14F-4D97-AF65-F5344CB8AC3E}">
        <p14:creationId xmlns:p14="http://schemas.microsoft.com/office/powerpoint/2010/main" val="2415968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Contribution methods</a:t>
            </a:r>
          </a:p>
        </p:txBody>
      </p:sp>
      <p:graphicFrame>
        <p:nvGraphicFramePr>
          <p:cNvPr id="4" name="Content Placeholder 3" descr="Table describes contributions of cash, non-cash and Third-Party In-Kind. &#10;" title="Table on contributions"/>
          <p:cNvGraphicFramePr>
            <a:graphicFrameLocks noGrp="1"/>
          </p:cNvGraphicFramePr>
          <p:nvPr>
            <p:ph idx="1"/>
            <p:extLst>
              <p:ext uri="{D42A27DB-BD31-4B8C-83A1-F6EECF244321}">
                <p14:modId xmlns:p14="http://schemas.microsoft.com/office/powerpoint/2010/main" val="322278239"/>
              </p:ext>
            </p:extLst>
          </p:nvPr>
        </p:nvGraphicFramePr>
        <p:xfrm>
          <a:off x="768350" y="2286000"/>
          <a:ext cx="7289799" cy="4221167"/>
        </p:xfrm>
        <a:graphic>
          <a:graphicData uri="http://schemas.openxmlformats.org/drawingml/2006/table">
            <a:tbl>
              <a:tblPr firstRow="1" bandRow="1">
                <a:tableStyleId>{5C22544A-7EE6-4342-B048-85BDC9FD1C3A}</a:tableStyleId>
              </a:tblPr>
              <a:tblGrid>
                <a:gridCol w="1746250">
                  <a:extLst>
                    <a:ext uri="{9D8B030D-6E8A-4147-A177-3AD203B41FA5}">
                      <a16:colId xmlns:a16="http://schemas.microsoft.com/office/drawing/2014/main" xmlns="" val="20000"/>
                    </a:ext>
                  </a:extLst>
                </a:gridCol>
                <a:gridCol w="1905000">
                  <a:extLst>
                    <a:ext uri="{9D8B030D-6E8A-4147-A177-3AD203B41FA5}">
                      <a16:colId xmlns:a16="http://schemas.microsoft.com/office/drawing/2014/main" xmlns="" val="20001"/>
                    </a:ext>
                  </a:extLst>
                </a:gridCol>
                <a:gridCol w="3638549">
                  <a:extLst>
                    <a:ext uri="{9D8B030D-6E8A-4147-A177-3AD203B41FA5}">
                      <a16:colId xmlns:a16="http://schemas.microsoft.com/office/drawing/2014/main" xmlns="" val="20002"/>
                    </a:ext>
                  </a:extLst>
                </a:gridCol>
              </a:tblGrid>
              <a:tr h="487993">
                <a:tc>
                  <a:txBody>
                    <a:bodyPr/>
                    <a:lstStyle/>
                    <a:p>
                      <a:pPr marL="0" marR="0" algn="ctr">
                        <a:lnSpc>
                          <a:spcPct val="115000"/>
                        </a:lnSpc>
                        <a:spcBef>
                          <a:spcPts val="0"/>
                        </a:spcBef>
                        <a:spcAft>
                          <a:spcPts val="0"/>
                        </a:spcAft>
                      </a:pPr>
                      <a:r>
                        <a:rPr lang="en-US" sz="2800" b="1" kern="1200" dirty="0">
                          <a:solidFill>
                            <a:schemeClr val="bg1"/>
                          </a:solidFill>
                          <a:effectLst/>
                          <a:latin typeface="+mn-lt"/>
                          <a:ea typeface="+mn-ea"/>
                          <a:cs typeface="+mn-cs"/>
                        </a:rPr>
                        <a:t>Cash </a:t>
                      </a:r>
                    </a:p>
                  </a:txBody>
                  <a:tcPr marL="68580" marR="68580" marT="0" marB="0"/>
                </a:tc>
                <a:tc>
                  <a:txBody>
                    <a:bodyPr/>
                    <a:lstStyle/>
                    <a:p>
                      <a:pPr marL="0" marR="0" algn="ctr">
                        <a:lnSpc>
                          <a:spcPct val="115000"/>
                        </a:lnSpc>
                        <a:spcBef>
                          <a:spcPts val="0"/>
                        </a:spcBef>
                        <a:spcAft>
                          <a:spcPts val="0"/>
                        </a:spcAft>
                      </a:pPr>
                      <a:r>
                        <a:rPr lang="en-US" sz="2800" b="1" kern="1200" dirty="0">
                          <a:solidFill>
                            <a:schemeClr val="bg1"/>
                          </a:solidFill>
                          <a:effectLst/>
                          <a:latin typeface="+mn-lt"/>
                          <a:ea typeface="+mn-ea"/>
                          <a:cs typeface="+mn-cs"/>
                        </a:rPr>
                        <a:t>Non-Cash </a:t>
                      </a:r>
                    </a:p>
                  </a:txBody>
                  <a:tcPr marL="68580" marR="68580" marT="0" marB="0"/>
                </a:tc>
                <a:tc>
                  <a:txBody>
                    <a:bodyPr/>
                    <a:lstStyle/>
                    <a:p>
                      <a:pPr algn="ctr"/>
                      <a:r>
                        <a:rPr lang="en-US" sz="2800" b="1" kern="1200" dirty="0">
                          <a:solidFill>
                            <a:schemeClr val="bg1"/>
                          </a:solidFill>
                          <a:effectLst/>
                          <a:latin typeface="+mn-lt"/>
                          <a:ea typeface="+mn-ea"/>
                          <a:cs typeface="+mn-cs"/>
                        </a:rPr>
                        <a:t>Third-Party In-Kind </a:t>
                      </a:r>
                      <a:endParaRPr lang="en-US" sz="2800" dirty="0">
                        <a:solidFill>
                          <a:schemeClr val="bg1"/>
                        </a:solidFill>
                      </a:endParaRPr>
                    </a:p>
                  </a:txBody>
                  <a:tcPr/>
                </a:tc>
                <a:extLst>
                  <a:ext uri="{0D108BD9-81ED-4DB2-BD59-A6C34878D82A}">
                    <a16:rowId xmlns:a16="http://schemas.microsoft.com/office/drawing/2014/main" xmlns="" val="10000"/>
                  </a:ext>
                </a:extLst>
              </a:tr>
              <a:tr h="37030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Cash funds provided to the local board or its designee by one-stop partners, either directly or by an interagency transfer, or by a third party </a:t>
                      </a:r>
                    </a:p>
                    <a:p>
                      <a:endParaRPr lang="en-US" dirty="0"/>
                    </a:p>
                  </a:txBody>
                  <a:tcPr/>
                </a:tc>
                <a:tc>
                  <a:txBody>
                    <a:bodyPr/>
                    <a:lstStyle/>
                    <a:p>
                      <a:pPr marL="114300" indent="-114300">
                        <a:buFont typeface="Arial" panose="020B0604020202020204" pitchFamily="34" charset="0"/>
                        <a:buChar char="•"/>
                      </a:pPr>
                      <a:r>
                        <a:rPr lang="en-US" sz="1800" kern="1200" dirty="0">
                          <a:solidFill>
                            <a:schemeClr val="dk1"/>
                          </a:solidFill>
                          <a:effectLst/>
                          <a:latin typeface="+mn-lt"/>
                          <a:ea typeface="+mn-ea"/>
                          <a:cs typeface="+mn-cs"/>
                        </a:rPr>
                        <a:t>Expenditures incurred by one-stop partners on behalf of the one-stop center; and </a:t>
                      </a:r>
                    </a:p>
                    <a:p>
                      <a:pPr marL="114300" indent="-114300">
                        <a:buFont typeface="Arial" panose="020B0604020202020204" pitchFamily="34" charset="0"/>
                        <a:buChar char="•"/>
                      </a:pPr>
                      <a:r>
                        <a:rPr lang="en-US" sz="1800" kern="1200" dirty="0">
                          <a:solidFill>
                            <a:schemeClr val="dk1"/>
                          </a:solidFill>
                          <a:effectLst/>
                          <a:latin typeface="+mn-lt"/>
                          <a:ea typeface="+mn-ea"/>
                          <a:cs typeface="+mn-cs"/>
                        </a:rPr>
                        <a:t>Non-cash contributions or goods or services contributed by a partner program and used by the one-stop center</a:t>
                      </a:r>
                    </a:p>
                  </a:txBody>
                  <a:tcPr/>
                </a:tc>
                <a:tc>
                  <a:txBody>
                    <a:bodyPr/>
                    <a:lstStyle/>
                    <a:p>
                      <a:pPr marL="114300" indent="-114300">
                        <a:buFont typeface="Arial" panose="020B0604020202020204" pitchFamily="34" charset="0"/>
                        <a:buChar char="•"/>
                      </a:pPr>
                      <a:r>
                        <a:rPr lang="en-US" sz="1800" kern="1200" dirty="0">
                          <a:solidFill>
                            <a:schemeClr val="dk1"/>
                          </a:solidFill>
                          <a:effectLst/>
                          <a:latin typeface="+mn-lt"/>
                          <a:ea typeface="+mn-ea"/>
                          <a:cs typeface="+mn-cs"/>
                        </a:rPr>
                        <a:t>Contributions of space, equipment, technology, non-personnel services, or other like items to support the infrastructure costs associated with one-stop operations, by a non-one-stop partner to: </a:t>
                      </a:r>
                    </a:p>
                    <a:p>
                      <a:pPr marL="571500" lvl="1" indent="-114300">
                        <a:buFont typeface="Arial" panose="020B0604020202020204" pitchFamily="34" charset="0"/>
                        <a:buChar char="•"/>
                      </a:pPr>
                      <a:r>
                        <a:rPr lang="en-US" sz="1800" kern="1200" dirty="0">
                          <a:solidFill>
                            <a:schemeClr val="dk1"/>
                          </a:solidFill>
                          <a:effectLst/>
                          <a:latin typeface="+mn-lt"/>
                          <a:ea typeface="+mn-ea"/>
                          <a:cs typeface="+mn-cs"/>
                        </a:rPr>
                        <a:t>Support the one-stop center in general</a:t>
                      </a:r>
                      <a:r>
                        <a:rPr lang="en-US"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or </a:t>
                      </a:r>
                    </a:p>
                    <a:p>
                      <a:pPr marL="571500" lvl="1" indent="-114300">
                        <a:buFont typeface="Arial" panose="020B0604020202020204" pitchFamily="34" charset="0"/>
                        <a:buChar char="•"/>
                      </a:pPr>
                      <a:r>
                        <a:rPr lang="en-US" sz="1800" kern="1200" dirty="0">
                          <a:solidFill>
                            <a:schemeClr val="dk1"/>
                          </a:solidFill>
                          <a:effectLst/>
                          <a:latin typeface="+mn-lt"/>
                          <a:ea typeface="+mn-ea"/>
                          <a:cs typeface="+mn-cs"/>
                        </a:rPr>
                        <a:t>Support the proportionate share of one-stop infrastructure costs of a specific partner</a:t>
                      </a:r>
                    </a:p>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60501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Non-cash &amp; Third-Party </a:t>
            </a:r>
            <a:r>
              <a:rPr lang="en-US" sz="4000" b="1" dirty="0"/>
              <a:t>In-Kind </a:t>
            </a:r>
            <a:endParaRPr lang="en-US" sz="4000" dirty="0"/>
          </a:p>
        </p:txBody>
      </p:sp>
      <p:sp>
        <p:nvSpPr>
          <p:cNvPr id="3" name="Content Placeholder 2"/>
          <p:cNvSpPr>
            <a:spLocks noGrp="1"/>
          </p:cNvSpPr>
          <p:nvPr>
            <p:ph idx="1"/>
          </p:nvPr>
        </p:nvSpPr>
        <p:spPr/>
        <p:txBody>
          <a:bodyPr>
            <a:normAutofit/>
          </a:bodyPr>
          <a:lstStyle/>
          <a:p>
            <a:r>
              <a:rPr lang="en-US" sz="2400" dirty="0"/>
              <a:t>More information </a:t>
            </a:r>
            <a:r>
              <a:rPr lang="en-US" sz="2400" dirty="0" smtClean="0"/>
              <a:t>is </a:t>
            </a:r>
            <a:r>
              <a:rPr lang="en-US" sz="2400" dirty="0"/>
              <a:t>forthcoming from </a:t>
            </a:r>
            <a:r>
              <a:rPr lang="en-US" sz="2400" dirty="0" smtClean="0"/>
              <a:t>TWC</a:t>
            </a:r>
            <a:endParaRPr lang="en-US" sz="2400" dirty="0"/>
          </a:p>
        </p:txBody>
      </p:sp>
    </p:spTree>
    <p:extLst>
      <p:ext uri="{BB962C8B-B14F-4D97-AF65-F5344CB8AC3E}">
        <p14:creationId xmlns:p14="http://schemas.microsoft.com/office/powerpoint/2010/main" val="21396228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Cash 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 </a:t>
            </a:r>
            <a:r>
              <a:rPr lang="en-US" sz="2400" dirty="0"/>
              <a:t>Contributions from the </a:t>
            </a:r>
            <a:r>
              <a:rPr lang="en-US" sz="2400" dirty="0" smtClean="0"/>
              <a:t>AEL programs </a:t>
            </a:r>
            <a:r>
              <a:rPr lang="en-US" sz="2400" dirty="0"/>
              <a:t>must be from local </a:t>
            </a:r>
            <a:r>
              <a:rPr lang="en-US" sz="2400" u="sng" dirty="0"/>
              <a:t>administrative funds</a:t>
            </a:r>
            <a:r>
              <a:rPr lang="en-US" sz="2400" dirty="0"/>
              <a:t>.</a:t>
            </a:r>
          </a:p>
          <a:p>
            <a:pPr>
              <a:buFont typeface="Arial" panose="020B0604020202020204" pitchFamily="34" charset="0"/>
              <a:buChar char="•"/>
            </a:pPr>
            <a:r>
              <a:rPr lang="en-US" sz="2400" dirty="0"/>
              <a:t> Contributions made using administrative funds may not exceed the amount available for administrative costs under the authorizing statute or regulations of the partner program.</a:t>
            </a:r>
          </a:p>
        </p:txBody>
      </p:sp>
    </p:spTree>
    <p:extLst>
      <p:ext uri="{BB962C8B-B14F-4D97-AF65-F5344CB8AC3E}">
        <p14:creationId xmlns:p14="http://schemas.microsoft.com/office/powerpoint/2010/main" val="13193956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AEL Administrative Limits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b="1" dirty="0"/>
              <a:t>AEFLA §231</a:t>
            </a:r>
            <a:r>
              <a:rPr lang="en-US" dirty="0"/>
              <a:t>: No more than 5 percent administrative costs, as defined by AEFLA, provided, however, that the Special Rule outlined in AEFLA §233(b) shall apply with effective justification, as appropriate.</a:t>
            </a:r>
          </a:p>
          <a:p>
            <a:pPr lvl="1"/>
            <a:r>
              <a:rPr lang="en-US" sz="1400" dirty="0"/>
              <a:t>(b) SPECIAL RULE.—In cases where the cost limits described in subsection (a) are too restrictive to allow for the activities described in subsection (a)(2), the eligible provider shall negotiate with the eligible agency in order to determine an adequate level of funds to be used for </a:t>
            </a:r>
            <a:r>
              <a:rPr lang="en-US" sz="1400" dirty="0" err="1"/>
              <a:t>noninstructional</a:t>
            </a:r>
            <a:r>
              <a:rPr lang="en-US" sz="1400" dirty="0"/>
              <a:t> </a:t>
            </a:r>
            <a:r>
              <a:rPr lang="en-US" sz="1400" dirty="0" smtClean="0"/>
              <a:t>purposes.</a:t>
            </a:r>
            <a:endParaRPr lang="en-US" sz="1400" b="1" dirty="0"/>
          </a:p>
          <a:p>
            <a:pPr>
              <a:buFont typeface="Arial" panose="020B0604020202020204" pitchFamily="34" charset="0"/>
              <a:buChar char="•"/>
            </a:pPr>
            <a:r>
              <a:rPr lang="en-US" b="1" dirty="0" smtClean="0"/>
              <a:t>AEFLA </a:t>
            </a:r>
            <a:r>
              <a:rPr lang="en-US" b="1" dirty="0"/>
              <a:t>§243 for EL/Civics: </a:t>
            </a:r>
            <a:r>
              <a:rPr lang="en-US" dirty="0"/>
              <a:t>No more than 5 percent administrative costs, as defined by AEFLA </a:t>
            </a:r>
            <a:endParaRPr lang="en-US" b="1" dirty="0"/>
          </a:p>
          <a:p>
            <a:pPr>
              <a:buFont typeface="Arial" panose="020B0604020202020204" pitchFamily="34" charset="0"/>
              <a:buChar char="•"/>
            </a:pPr>
            <a:r>
              <a:rPr lang="en-US" b="1" dirty="0"/>
              <a:t>TANF:</a:t>
            </a:r>
            <a:r>
              <a:rPr lang="en-US" dirty="0"/>
              <a:t> No more than 15 percent of the funds</a:t>
            </a:r>
          </a:p>
          <a:p>
            <a:pPr algn="r"/>
            <a:r>
              <a:rPr lang="en-US" sz="1400" dirty="0"/>
              <a:t>Source: TWC rule and  §800.68. Adult Education and Literacy and AEFLA</a:t>
            </a:r>
          </a:p>
        </p:txBody>
      </p:sp>
    </p:spTree>
    <p:extLst>
      <p:ext uri="{BB962C8B-B14F-4D97-AF65-F5344CB8AC3E}">
        <p14:creationId xmlns:p14="http://schemas.microsoft.com/office/powerpoint/2010/main" val="38850183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690104" cy="1499616"/>
          </a:xfrm>
        </p:spPr>
        <p:txBody>
          <a:bodyPr/>
          <a:lstStyle/>
          <a:p>
            <a:r>
              <a:rPr lang="en-US" b="1" dirty="0" smtClean="0"/>
              <a:t>Additional COSTS</a:t>
            </a:r>
            <a:endParaRPr lang="en-US" b="1" dirty="0"/>
          </a:p>
        </p:txBody>
      </p:sp>
      <p:grpSp>
        <p:nvGrpSpPr>
          <p:cNvPr id="10" name="Group 9" descr="Same Diagram as previos slide outlining One-Stop Operating Costs. The diagram branches into two sections, Infrastructure Costs and Additional Costs. Additional Costs is further clarified by two subsections, one reads Must include Applicable Career Services. The other reads May include Shared Operating Costs and Shared Services. A Call out box explains that there will be  future webinar on Applicable Career Services, Shared Operating Costs and Shared Services." title="Diagram"/>
          <p:cNvGrpSpPr/>
          <p:nvPr/>
        </p:nvGrpSpPr>
        <p:grpSpPr>
          <a:xfrm>
            <a:off x="1676400" y="1752600"/>
            <a:ext cx="7186839" cy="4648200"/>
            <a:chOff x="1676400" y="1752600"/>
            <a:chExt cx="7186839" cy="4648200"/>
          </a:xfrm>
        </p:grpSpPr>
        <p:grpSp>
          <p:nvGrpSpPr>
            <p:cNvPr id="26" name="Group 25"/>
            <p:cNvGrpSpPr/>
            <p:nvPr/>
          </p:nvGrpSpPr>
          <p:grpSpPr>
            <a:xfrm>
              <a:off x="1676400" y="1752600"/>
              <a:ext cx="5410200" cy="4648200"/>
              <a:chOff x="1676400" y="1752600"/>
              <a:chExt cx="5410200" cy="4648200"/>
            </a:xfrm>
          </p:grpSpPr>
          <p:sp>
            <p:nvSpPr>
              <p:cNvPr id="3" name="Rectangle 2"/>
              <p:cNvSpPr/>
              <p:nvPr/>
            </p:nvSpPr>
            <p:spPr>
              <a:xfrm>
                <a:off x="3200400" y="1752600"/>
                <a:ext cx="1905000" cy="8382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One-Stop Operating Costs</a:t>
                </a:r>
              </a:p>
            </p:txBody>
          </p:sp>
          <p:sp>
            <p:nvSpPr>
              <p:cNvPr id="6" name="Rectangle 5"/>
              <p:cNvSpPr/>
              <p:nvPr/>
            </p:nvSpPr>
            <p:spPr>
              <a:xfrm>
                <a:off x="5167086" y="4114800"/>
                <a:ext cx="19050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solidFill>
                  </a:rPr>
                  <a:t>Must </a:t>
                </a:r>
                <a:r>
                  <a:rPr lang="en-US" dirty="0">
                    <a:solidFill>
                      <a:schemeClr val="bg1"/>
                    </a:solidFill>
                  </a:rPr>
                  <a:t>include Applicable Career Services</a:t>
                </a:r>
              </a:p>
            </p:txBody>
          </p:sp>
          <p:sp>
            <p:nvSpPr>
              <p:cNvPr id="7" name="Rectangle 6"/>
              <p:cNvSpPr/>
              <p:nvPr/>
            </p:nvSpPr>
            <p:spPr>
              <a:xfrm>
                <a:off x="5181600" y="5410200"/>
                <a:ext cx="1905000" cy="9906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solidFill>
                  </a:rPr>
                  <a:t>May </a:t>
                </a:r>
                <a:r>
                  <a:rPr lang="en-US" dirty="0">
                    <a:solidFill>
                      <a:schemeClr val="bg1"/>
                    </a:solidFill>
                  </a:rPr>
                  <a:t>include Shared Operating Costs and Shared Services</a:t>
                </a:r>
              </a:p>
            </p:txBody>
          </p:sp>
          <p:cxnSp>
            <p:nvCxnSpPr>
              <p:cNvPr id="9" name="Straight Connector 8"/>
              <p:cNvCxnSpPr>
                <a:stCxn id="3" idx="2"/>
              </p:cNvCxnSpPr>
              <p:nvPr/>
            </p:nvCxnSpPr>
            <p:spPr>
              <a:xfrm>
                <a:off x="4152900" y="2590800"/>
                <a:ext cx="0" cy="249464"/>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5600700" y="2863396"/>
                <a:ext cx="0" cy="249464"/>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a:off x="2630714" y="2874736"/>
                <a:ext cx="0" cy="249464"/>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4800600" y="3886200"/>
                <a:ext cx="0" cy="194310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5" name="Straight Connector 14"/>
              <p:cNvCxnSpPr/>
              <p:nvPr/>
            </p:nvCxnSpPr>
            <p:spPr>
              <a:xfrm>
                <a:off x="2628900" y="2863396"/>
                <a:ext cx="2971800" cy="0"/>
              </a:xfrm>
              <a:prstGeom prst="line">
                <a:avLst/>
              </a:prstGeom>
              <a:ln w="28575"/>
            </p:spPr>
            <p:style>
              <a:lnRef idx="3">
                <a:schemeClr val="accent1"/>
              </a:lnRef>
              <a:fillRef idx="0">
                <a:schemeClr val="accent1"/>
              </a:fillRef>
              <a:effectRef idx="2">
                <a:schemeClr val="accent1"/>
              </a:effectRef>
              <a:fontRef idx="minor">
                <a:schemeClr val="tx1"/>
              </a:fontRef>
            </p:style>
          </p:cxnSp>
          <p:sp>
            <p:nvSpPr>
              <p:cNvPr id="4" name="Rectangle 3"/>
              <p:cNvSpPr/>
              <p:nvPr/>
            </p:nvSpPr>
            <p:spPr>
              <a:xfrm>
                <a:off x="1676400" y="3089728"/>
                <a:ext cx="1905000" cy="7964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Infrastructure </a:t>
                </a:r>
                <a:r>
                  <a:rPr lang="en-US" dirty="0" smtClean="0">
                    <a:solidFill>
                      <a:schemeClr val="bg1"/>
                    </a:solidFill>
                  </a:rPr>
                  <a:t>Costs </a:t>
                </a:r>
                <a:endParaRPr lang="en-US" dirty="0">
                  <a:solidFill>
                    <a:schemeClr val="bg1"/>
                  </a:solidFill>
                </a:endParaRPr>
              </a:p>
            </p:txBody>
          </p:sp>
          <p:sp>
            <p:nvSpPr>
              <p:cNvPr id="5" name="Rectangle 4"/>
              <p:cNvSpPr/>
              <p:nvPr/>
            </p:nvSpPr>
            <p:spPr>
              <a:xfrm>
                <a:off x="4648200" y="3089728"/>
                <a:ext cx="1905000" cy="7964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Additional Costs</a:t>
                </a:r>
              </a:p>
            </p:txBody>
          </p:sp>
          <p:cxnSp>
            <p:nvCxnSpPr>
              <p:cNvPr id="18" name="Straight Connector 17"/>
              <p:cNvCxnSpPr>
                <a:endCxn id="6" idx="1"/>
              </p:cNvCxnSpPr>
              <p:nvPr/>
            </p:nvCxnSpPr>
            <p:spPr>
              <a:xfrm>
                <a:off x="4800600" y="4648200"/>
                <a:ext cx="366486"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21" name="Straight Connector 20"/>
              <p:cNvCxnSpPr/>
              <p:nvPr/>
            </p:nvCxnSpPr>
            <p:spPr>
              <a:xfrm>
                <a:off x="4800600" y="5829300"/>
                <a:ext cx="387804" cy="0"/>
              </a:xfrm>
              <a:prstGeom prst="line">
                <a:avLst/>
              </a:prstGeom>
              <a:ln w="28575"/>
            </p:spPr>
            <p:style>
              <a:lnRef idx="3">
                <a:schemeClr val="accent1"/>
              </a:lnRef>
              <a:fillRef idx="0">
                <a:schemeClr val="accent1"/>
              </a:fillRef>
              <a:effectRef idx="2">
                <a:schemeClr val="accent1"/>
              </a:effectRef>
              <a:fontRef idx="minor">
                <a:schemeClr val="tx1"/>
              </a:fontRef>
            </p:style>
          </p:cxnSp>
        </p:grpSp>
        <p:sp>
          <p:nvSpPr>
            <p:cNvPr id="8" name="Oval 7"/>
            <p:cNvSpPr/>
            <p:nvPr/>
          </p:nvSpPr>
          <p:spPr>
            <a:xfrm>
              <a:off x="7248525" y="2999468"/>
              <a:ext cx="1614714" cy="1045936"/>
            </a:xfrm>
            <a:prstGeom prst="ellipse">
              <a:avLst/>
            </a:prstGeom>
            <a:solidFill>
              <a:schemeClr val="accent3">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Future Webinar</a:t>
              </a:r>
            </a:p>
          </p:txBody>
        </p:sp>
        <p:cxnSp>
          <p:nvCxnSpPr>
            <p:cNvPr id="14" name="Straight Arrow Connector 13"/>
            <p:cNvCxnSpPr/>
            <p:nvPr/>
          </p:nvCxnSpPr>
          <p:spPr>
            <a:xfrm flipH="1">
              <a:off x="6781800" y="3487964"/>
              <a:ext cx="533400" cy="0"/>
            </a:xfrm>
            <a:prstGeom prst="straightConnector1">
              <a:avLst/>
            </a:prstGeom>
            <a:ln w="19050">
              <a:tailEnd type="arrow"/>
            </a:ln>
          </p:spPr>
          <p:style>
            <a:lnRef idx="1">
              <a:schemeClr val="accent5"/>
            </a:lnRef>
            <a:fillRef idx="0">
              <a:schemeClr val="accent5"/>
            </a:fillRef>
            <a:effectRef idx="0">
              <a:schemeClr val="accent5"/>
            </a:effectRef>
            <a:fontRef idx="minor">
              <a:schemeClr val="tx1"/>
            </a:fontRef>
          </p:style>
        </p:cxnSp>
        <p:cxnSp>
          <p:nvCxnSpPr>
            <p:cNvPr id="22" name="Straight Arrow Connector 21"/>
            <p:cNvCxnSpPr>
              <a:stCxn id="8" idx="4"/>
            </p:cNvCxnSpPr>
            <p:nvPr/>
          </p:nvCxnSpPr>
          <p:spPr>
            <a:xfrm flipH="1">
              <a:off x="7162800" y="4045404"/>
              <a:ext cx="893082" cy="1860096"/>
            </a:xfrm>
            <a:prstGeom prst="straightConnector1">
              <a:avLst/>
            </a:prstGeom>
            <a:ln w="19050">
              <a:tailEnd type="arrow"/>
            </a:ln>
          </p:spPr>
          <p:style>
            <a:lnRef idx="1">
              <a:schemeClr val="accent5"/>
            </a:lnRef>
            <a:fillRef idx="0">
              <a:schemeClr val="accent5"/>
            </a:fillRef>
            <a:effectRef idx="0">
              <a:schemeClr val="accent5"/>
            </a:effectRef>
            <a:fontRef idx="minor">
              <a:schemeClr val="tx1"/>
            </a:fontRef>
          </p:style>
        </p:cxnSp>
        <p:cxnSp>
          <p:nvCxnSpPr>
            <p:cNvPr id="23" name="Straight Arrow Connector 22"/>
            <p:cNvCxnSpPr>
              <a:stCxn id="8" idx="4"/>
            </p:cNvCxnSpPr>
            <p:nvPr/>
          </p:nvCxnSpPr>
          <p:spPr>
            <a:xfrm flipH="1">
              <a:off x="7162800" y="4045404"/>
              <a:ext cx="893082" cy="602796"/>
            </a:xfrm>
            <a:prstGeom prst="straightConnector1">
              <a:avLst/>
            </a:prstGeom>
            <a:ln w="19050">
              <a:tailEnd type="arrow"/>
            </a:ln>
          </p:spPr>
          <p:style>
            <a:lnRef idx="1">
              <a:schemeClr val="accent5"/>
            </a:lnRef>
            <a:fillRef idx="0">
              <a:schemeClr val="accent5"/>
            </a:fillRef>
            <a:effectRef idx="0">
              <a:schemeClr val="accent5"/>
            </a:effectRef>
            <a:fontRef idx="minor">
              <a:schemeClr val="tx1"/>
            </a:fontRef>
          </p:style>
        </p:cxnSp>
      </p:grpSp>
      <p:pic>
        <p:nvPicPr>
          <p:cNvPr id="20" name="Picture 19" descr="Drawn circle around the words additional costs" title="Drawn Circl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0161" y="2890210"/>
            <a:ext cx="2481077" cy="1155194"/>
          </a:xfrm>
          <a:prstGeom prst="rect">
            <a:avLst/>
          </a:prstGeom>
        </p:spPr>
      </p:pic>
    </p:spTree>
    <p:extLst>
      <p:ext uri="{BB962C8B-B14F-4D97-AF65-F5344CB8AC3E}">
        <p14:creationId xmlns:p14="http://schemas.microsoft.com/office/powerpoint/2010/main" val="3570007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latin typeface="+mn-lt"/>
                <a:ea typeface="+mn-ea"/>
                <a:cs typeface="+mn-cs"/>
              </a:rPr>
              <a:t>JOINT EFFORT </a:t>
            </a:r>
            <a:br>
              <a:rPr lang="en-US" b="1" dirty="0">
                <a:solidFill>
                  <a:schemeClr val="tx1"/>
                </a:solidFill>
                <a:latin typeface="+mn-lt"/>
                <a:ea typeface="+mn-ea"/>
                <a:cs typeface="+mn-cs"/>
              </a:rPr>
            </a:br>
            <a:r>
              <a:rPr lang="en-US" b="1" dirty="0">
                <a:solidFill>
                  <a:schemeClr val="tx1"/>
                </a:solidFill>
                <a:latin typeface="+mn-lt"/>
                <a:ea typeface="+mn-ea"/>
                <a:cs typeface="+mn-cs"/>
              </a:rPr>
              <a:t>AND MESSAGE</a:t>
            </a:r>
            <a:endParaRPr lang="en-US" dirty="0"/>
          </a:p>
        </p:txBody>
      </p:sp>
      <p:sp>
        <p:nvSpPr>
          <p:cNvPr id="3" name="Content Placeholder 2"/>
          <p:cNvSpPr>
            <a:spLocks noGrp="1"/>
          </p:cNvSpPr>
          <p:nvPr>
            <p:ph idx="1"/>
          </p:nvPr>
        </p:nvSpPr>
        <p:spPr/>
        <p:txBody>
          <a:bodyPr/>
          <a:lstStyle/>
          <a:p>
            <a:r>
              <a:rPr lang="en-US" sz="2800" dirty="0">
                <a:solidFill>
                  <a:schemeClr val="tx1"/>
                </a:solidFill>
                <a:latin typeface="+mn-lt"/>
                <a:ea typeface="+mn-ea"/>
                <a:cs typeface="+mn-cs"/>
              </a:rPr>
              <a:t>Guidance jointly developed and released by the U.S. Departments of Labor (DOL), Education (ED), and Health and Human Services (HHS)</a:t>
            </a:r>
          </a:p>
          <a:p>
            <a:r>
              <a:rPr lang="en-US" sz="2800" dirty="0"/>
              <a:t>TWC Adult Education and Literacy, Workforce Policy, and Finance are similarly collaborating to promote and support Boards and providers</a:t>
            </a:r>
            <a:endParaRPr lang="en-US" sz="2800" dirty="0">
              <a:solidFill>
                <a:schemeClr val="tx1"/>
              </a:solidFill>
              <a:latin typeface="+mn-lt"/>
              <a:ea typeface="+mn-ea"/>
              <a:cs typeface="+mn-cs"/>
            </a:endParaRPr>
          </a:p>
          <a:p>
            <a:endParaRPr lang="en-US" dirty="0"/>
          </a:p>
        </p:txBody>
      </p:sp>
    </p:spTree>
    <p:extLst>
      <p:ext uri="{BB962C8B-B14F-4D97-AF65-F5344CB8AC3E}">
        <p14:creationId xmlns:p14="http://schemas.microsoft.com/office/powerpoint/2010/main" val="41192820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How to Start</a:t>
            </a:r>
            <a:endParaRPr lang="en-US" dirty="0"/>
          </a:p>
        </p:txBody>
      </p:sp>
      <p:sp>
        <p:nvSpPr>
          <p:cNvPr id="5" name="Text Placeholder 4"/>
          <p:cNvSpPr>
            <a:spLocks noGrp="1"/>
          </p:cNvSpPr>
          <p:nvPr>
            <p:ph type="body" idx="1"/>
          </p:nvPr>
        </p:nvSpPr>
        <p:spPr/>
        <p:txBody>
          <a:bodyPr>
            <a:normAutofit/>
          </a:bodyPr>
          <a:lstStyle/>
          <a:p>
            <a:pPr algn="ctr"/>
            <a:r>
              <a:rPr lang="en-US" sz="2800" dirty="0"/>
              <a:t>Part 8</a:t>
            </a:r>
          </a:p>
        </p:txBody>
      </p:sp>
    </p:spTree>
    <p:extLst>
      <p:ext uri="{BB962C8B-B14F-4D97-AF65-F5344CB8AC3E}">
        <p14:creationId xmlns:p14="http://schemas.microsoft.com/office/powerpoint/2010/main" val="42070560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How </a:t>
            </a:r>
            <a:r>
              <a:rPr lang="en-US" b="1" dirty="0" smtClean="0"/>
              <a:t>You can Start</a:t>
            </a:r>
            <a:endParaRPr lang="en-US" b="1" dirty="0"/>
          </a:p>
        </p:txBody>
      </p:sp>
      <p:sp>
        <p:nvSpPr>
          <p:cNvPr id="5" name="Content Placeholder 4"/>
          <p:cNvSpPr>
            <a:spLocks noGrp="1"/>
          </p:cNvSpPr>
          <p:nvPr>
            <p:ph idx="1"/>
          </p:nvPr>
        </p:nvSpPr>
        <p:spPr/>
        <p:txBody>
          <a:bodyPr>
            <a:normAutofit fontScale="92500" lnSpcReduction="10000"/>
          </a:bodyPr>
          <a:lstStyle/>
          <a:p>
            <a:pPr>
              <a:buFont typeface="Arial" panose="020B0604020202020204" pitchFamily="34" charset="0"/>
              <a:buChar char="•"/>
            </a:pPr>
            <a:r>
              <a:rPr lang="en-US" sz="2800" dirty="0" smtClean="0"/>
              <a:t>Reach out to the Board if you have not already been </a:t>
            </a:r>
            <a:r>
              <a:rPr lang="en-US" sz="2800" dirty="0" smtClean="0"/>
              <a:t>contacted</a:t>
            </a:r>
          </a:p>
          <a:p>
            <a:pPr lvl="0">
              <a:buFont typeface="Arial" panose="020B0604020202020204" pitchFamily="34" charset="0"/>
              <a:buChar char="•"/>
            </a:pPr>
            <a:r>
              <a:rPr lang="en-US" sz="2800" dirty="0"/>
              <a:t>Read the guidance </a:t>
            </a:r>
            <a:r>
              <a:rPr lang="en-US" sz="2800" dirty="0" smtClean="0"/>
              <a:t>and identify appropriate staff</a:t>
            </a:r>
            <a:endParaRPr lang="en-US" sz="2800" dirty="0" smtClean="0"/>
          </a:p>
          <a:p>
            <a:pPr>
              <a:buFont typeface="Arial" panose="020B0604020202020204" pitchFamily="34" charset="0"/>
              <a:buChar char="•"/>
            </a:pPr>
            <a:r>
              <a:rPr lang="en-US" sz="2800" dirty="0" smtClean="0"/>
              <a:t>Boards are in similar dialog with TWC Workforce </a:t>
            </a:r>
            <a:r>
              <a:rPr lang="en-US" sz="2800" dirty="0"/>
              <a:t>Program Policy </a:t>
            </a:r>
            <a:endParaRPr lang="en-US" sz="2800" dirty="0" smtClean="0"/>
          </a:p>
          <a:p>
            <a:pPr>
              <a:buFont typeface="Arial" panose="020B0604020202020204" pitchFamily="34" charset="0"/>
              <a:buChar char="•"/>
            </a:pPr>
            <a:r>
              <a:rPr lang="en-US" sz="2800" dirty="0" smtClean="0"/>
              <a:t>The </a:t>
            </a:r>
            <a:r>
              <a:rPr lang="en-US" sz="2800" dirty="0"/>
              <a:t>negotiations of cost sharing and allocation among partners </a:t>
            </a:r>
            <a:r>
              <a:rPr lang="en-US" sz="2800" u="sng" dirty="0"/>
              <a:t>must be conducted in good faith and in an open and transparent </a:t>
            </a:r>
            <a:r>
              <a:rPr lang="en-US" sz="2800" u="sng" dirty="0" smtClean="0"/>
              <a:t>environment.</a:t>
            </a:r>
            <a:endParaRPr lang="en-US" sz="2800" dirty="0"/>
          </a:p>
          <a:p>
            <a:pPr>
              <a:buFont typeface="Arial" panose="020B0604020202020204" pitchFamily="34" charset="0"/>
              <a:buChar char="•"/>
            </a:pPr>
            <a:r>
              <a:rPr lang="en-US" sz="2800" dirty="0" smtClean="0"/>
              <a:t>Full </a:t>
            </a:r>
            <a:r>
              <a:rPr lang="en-US" sz="2800" dirty="0"/>
              <a:t>disclosure of costs and funding is essential to this </a:t>
            </a:r>
            <a:r>
              <a:rPr lang="en-US" sz="2800" dirty="0" smtClean="0"/>
              <a:t>process.</a:t>
            </a:r>
            <a:endParaRPr lang="en-US" sz="2800" dirty="0"/>
          </a:p>
        </p:txBody>
      </p:sp>
    </p:spTree>
    <p:extLst>
      <p:ext uri="{BB962C8B-B14F-4D97-AF65-F5344CB8AC3E}">
        <p14:creationId xmlns:p14="http://schemas.microsoft.com/office/powerpoint/2010/main" val="7666948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Start, cont. </a:t>
            </a:r>
          </a:p>
        </p:txBody>
      </p:sp>
      <p:sp>
        <p:nvSpPr>
          <p:cNvPr id="3" name="Content Placeholder 2"/>
          <p:cNvSpPr>
            <a:spLocks noGrp="1"/>
          </p:cNvSpPr>
          <p:nvPr>
            <p:ph idx="1"/>
          </p:nvPr>
        </p:nvSpPr>
        <p:spPr>
          <a:xfrm>
            <a:off x="768096" y="1905000"/>
            <a:ext cx="7842504" cy="4023360"/>
          </a:xfrm>
        </p:spPr>
        <p:txBody>
          <a:bodyPr>
            <a:noAutofit/>
          </a:bodyPr>
          <a:lstStyle/>
          <a:p>
            <a:pPr marL="228600" indent="-228600">
              <a:buFont typeface="+mj-lt"/>
              <a:buAutoNum type="arabicParenR"/>
            </a:pPr>
            <a:r>
              <a:rPr lang="en-US" dirty="0"/>
              <a:t>Determine the infrastructure costs budget and the budget(s) for additional costs, which must include career services and may include shared services and shared operating costs for a particular comprehensive one-stop center</a:t>
            </a:r>
          </a:p>
          <a:p>
            <a:pPr marL="228600" indent="-228600">
              <a:buFont typeface="+mj-lt"/>
              <a:buAutoNum type="arabicParenR"/>
            </a:pPr>
            <a:r>
              <a:rPr lang="en-US" dirty="0"/>
              <a:t>Determine which methodologies are reasonable and acceptable</a:t>
            </a:r>
          </a:p>
          <a:p>
            <a:pPr marL="228600" indent="-228600">
              <a:buFont typeface="+mj-lt"/>
              <a:buAutoNum type="arabicParenR"/>
            </a:pPr>
            <a:r>
              <a:rPr lang="en-US" dirty="0"/>
              <a:t>Select the methodology (or methodologies) that will be applied to the different cost categories to determine the appropriate distribution base(s) under which to allocate infrastructure and additional costs </a:t>
            </a:r>
          </a:p>
          <a:p>
            <a:pPr marL="228600" indent="-228600">
              <a:buFont typeface="+mj-lt"/>
              <a:buAutoNum type="arabicParenR"/>
            </a:pPr>
            <a:r>
              <a:rPr lang="en-US" dirty="0" smtClean="0"/>
              <a:t>Partners </a:t>
            </a:r>
            <a:r>
              <a:rPr lang="en-US" dirty="0"/>
              <a:t>should focus on identifying methodologies that most effectively allocate costs based upon proportionate use and relative benefits received by the partners</a:t>
            </a:r>
          </a:p>
        </p:txBody>
      </p:sp>
    </p:spTree>
    <p:extLst>
      <p:ext uri="{BB962C8B-B14F-4D97-AF65-F5344CB8AC3E}">
        <p14:creationId xmlns:p14="http://schemas.microsoft.com/office/powerpoint/2010/main" val="38082473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a:t>
            </a:r>
            <a:endParaRPr lang="en-US" dirty="0"/>
          </a:p>
        </p:txBody>
      </p:sp>
      <p:sp>
        <p:nvSpPr>
          <p:cNvPr id="3" name="Content Placeholder 2"/>
          <p:cNvSpPr>
            <a:spLocks noGrp="1"/>
          </p:cNvSpPr>
          <p:nvPr>
            <p:ph idx="1"/>
          </p:nvPr>
        </p:nvSpPr>
        <p:spPr/>
        <p:txBody>
          <a:bodyPr/>
          <a:lstStyle/>
          <a:p>
            <a:pPr marL="91440" lvl="1" indent="-91440">
              <a:spcBef>
                <a:spcPts val="1200"/>
              </a:spcBef>
              <a:spcAft>
                <a:spcPts val="200"/>
              </a:spcAft>
              <a:buSzPct val="100000"/>
              <a:buFont typeface="Tw Cen MT" panose="020B0602020104020603" pitchFamily="34" charset="0"/>
              <a:buChar char=" "/>
            </a:pPr>
            <a:r>
              <a:rPr lang="en-US" sz="2400" dirty="0"/>
              <a:t>Please submit questions on MOUs, infrastructure cost and career services to this link. </a:t>
            </a:r>
            <a:r>
              <a:rPr lang="en-US" sz="2400" u="sng" dirty="0" smtClean="0">
                <a:hlinkClick r:id="rId2"/>
              </a:rPr>
              <a:t>Infrastructure cost and career services survey</a:t>
            </a:r>
            <a:r>
              <a:rPr lang="en-US" sz="2400" dirty="0"/>
              <a:t> </a:t>
            </a:r>
          </a:p>
          <a:p>
            <a:endParaRPr lang="en-US" dirty="0"/>
          </a:p>
        </p:txBody>
      </p:sp>
    </p:spTree>
    <p:extLst>
      <p:ext uri="{BB962C8B-B14F-4D97-AF65-F5344CB8AC3E}">
        <p14:creationId xmlns:p14="http://schemas.microsoft.com/office/powerpoint/2010/main" val="10704160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b="1" dirty="0" smtClean="0"/>
              <a:t>Thank you</a:t>
            </a:r>
            <a:endParaRPr lang="en-US" b="1" dirty="0"/>
          </a:p>
        </p:txBody>
      </p:sp>
      <p:sp>
        <p:nvSpPr>
          <p:cNvPr id="2" name="Subtitle 1"/>
          <p:cNvSpPr>
            <a:spLocks noGrp="1"/>
          </p:cNvSpPr>
          <p:nvPr>
            <p:ph type="subTitle" idx="1"/>
          </p:nvPr>
        </p:nvSpPr>
        <p:spPr/>
        <p:txBody>
          <a:bodyPr/>
          <a:lstStyle/>
          <a:p>
            <a:pPr algn="ctr"/>
            <a:r>
              <a:rPr lang="en-US" sz="2800" dirty="0" smtClean="0"/>
              <a:t>Conclusion</a:t>
            </a:r>
            <a:endParaRPr lang="en-US" dirty="0"/>
          </a:p>
        </p:txBody>
      </p:sp>
    </p:spTree>
    <p:extLst>
      <p:ext uri="{BB962C8B-B14F-4D97-AF65-F5344CB8AC3E}">
        <p14:creationId xmlns:p14="http://schemas.microsoft.com/office/powerpoint/2010/main" val="3138061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Federal SOURCES</a:t>
            </a:r>
            <a:endParaRPr lang="en-US" dirty="0"/>
          </a:p>
        </p:txBody>
      </p:sp>
      <p:sp>
        <p:nvSpPr>
          <p:cNvPr id="3" name="Content Placeholder 2"/>
          <p:cNvSpPr>
            <a:spLocks noGrp="1"/>
          </p:cNvSpPr>
          <p:nvPr>
            <p:ph idx="1"/>
          </p:nvPr>
        </p:nvSpPr>
        <p:spPr>
          <a:xfrm>
            <a:off x="768096" y="1828800"/>
            <a:ext cx="7290055" cy="4480560"/>
          </a:xfrm>
        </p:spPr>
        <p:txBody>
          <a:bodyPr>
            <a:normAutofit fontScale="70000" lnSpcReduction="20000"/>
          </a:bodyPr>
          <a:lstStyle/>
          <a:p>
            <a:pPr>
              <a:buFont typeface="Arial" panose="020B0604020202020204" pitchFamily="34" charset="0"/>
              <a:buChar char="•"/>
            </a:pPr>
            <a:r>
              <a:rPr lang="en-US" dirty="0"/>
              <a:t>Program Memorandum OCTAE 17-3: Infrastructure Funding of the One-Stop Delivery System (also DOL TEGL 17-16) </a:t>
            </a:r>
            <a:r>
              <a:rPr lang="en-US" dirty="0" smtClean="0">
                <a:hlinkClick r:id="rId2"/>
              </a:rPr>
              <a:t>Program Memorandum OCTAE 17-3</a:t>
            </a:r>
            <a:endParaRPr lang="en-US" dirty="0"/>
          </a:p>
          <a:p>
            <a:pPr>
              <a:buFont typeface="Arial" panose="020B0604020202020204" pitchFamily="34" charset="0"/>
              <a:buChar char="•"/>
            </a:pPr>
            <a:r>
              <a:rPr lang="en-US" dirty="0"/>
              <a:t>Program Memorandum OCTAE 17-4: One-Stop Operations Guidance for the American Job Center Network (also DOL TEGL 16-16) </a:t>
            </a:r>
            <a:r>
              <a:rPr lang="en-US" dirty="0" smtClean="0">
                <a:hlinkClick r:id="rId3"/>
              </a:rPr>
              <a:t>Program Memorandum OCTAE 17-4</a:t>
            </a:r>
            <a:endParaRPr lang="en-US" dirty="0"/>
          </a:p>
          <a:p>
            <a:pPr>
              <a:buFont typeface="Arial" panose="020B0604020202020204" pitchFamily="34" charset="0"/>
              <a:buChar char="•"/>
            </a:pPr>
            <a:r>
              <a:rPr lang="en-US" dirty="0"/>
              <a:t>WIOA One-Stop Infrastructure Costs - FAQs , released 12/27/16 </a:t>
            </a:r>
            <a:r>
              <a:rPr lang="en-US" dirty="0" smtClean="0">
                <a:hlinkClick r:id="rId4" action="ppaction://hlinkfile"/>
              </a:rPr>
              <a:t>WIOA One-Stop Infrastructure Costs - FAQs </a:t>
            </a:r>
            <a:endParaRPr lang="en-US" dirty="0"/>
          </a:p>
          <a:p>
            <a:pPr>
              <a:buFont typeface="Arial" panose="020B0604020202020204" pitchFamily="34" charset="0"/>
              <a:buChar char="•"/>
            </a:pPr>
            <a:r>
              <a:rPr lang="en-US" dirty="0"/>
              <a:t>Resource Sharing for Workforce Investment Act One-stop Centers: Methodologies for Paying or Funding Each Partner Program’s Fair Share of Allocable One-Stop Costs 5/31/2001 </a:t>
            </a:r>
            <a:r>
              <a:rPr lang="en-US" dirty="0" smtClean="0">
                <a:hlinkClick r:id="rId5"/>
              </a:rPr>
              <a:t>Resource Sharing for Workforce Investment Act One-stop Centers</a:t>
            </a:r>
            <a:endParaRPr lang="en-US" dirty="0"/>
          </a:p>
          <a:p>
            <a:pPr>
              <a:buFont typeface="Arial" panose="020B0604020202020204" pitchFamily="34" charset="0"/>
              <a:buChar char="•"/>
            </a:pPr>
            <a:r>
              <a:rPr lang="en-US" dirty="0"/>
              <a:t>Office of Management and Budget (OMB) CFR Chapter II, Part 200, et al. Uniform Administrative Requirements, Cost Principles, and Audit Requirements for Federal Awards; Final Guidance and Final </a:t>
            </a:r>
            <a:r>
              <a:rPr lang="en-US" dirty="0" smtClean="0"/>
              <a:t>Rule (Uniform Guidance) ). </a:t>
            </a:r>
            <a:r>
              <a:rPr lang="en-US" dirty="0"/>
              <a:t>Final Guidance published at 78 FR 78589 (December 26, 2013) and Final Rule published at 79 FR 75867 (December 19, </a:t>
            </a:r>
            <a:r>
              <a:rPr lang="en-US" dirty="0" smtClean="0"/>
              <a:t>2014). </a:t>
            </a:r>
            <a:r>
              <a:rPr lang="en-US" dirty="0" smtClean="0">
                <a:hlinkClick r:id="rId6"/>
              </a:rPr>
              <a:t>Uniform Guidance</a:t>
            </a:r>
            <a:r>
              <a:rPr lang="en-US" dirty="0" smtClean="0"/>
              <a:t> </a:t>
            </a:r>
            <a:endParaRPr lang="en-US" dirty="0" smtClean="0"/>
          </a:p>
          <a:p>
            <a:pPr>
              <a:buFont typeface="Arial" panose="020B0604020202020204" pitchFamily="34" charset="0"/>
              <a:buChar char="•"/>
            </a:pPr>
            <a:r>
              <a:rPr lang="en-US" dirty="0"/>
              <a:t>Department of Education (USED) 2 CFR 3474 (79 FR 76091, December 19, 2014). Uniform Administrative Requirements, Cost Principles, and Audit Requirements for Federal Awards, December 19, </a:t>
            </a:r>
            <a:r>
              <a:rPr lang="en-US" dirty="0" smtClean="0"/>
              <a:t>2014</a:t>
            </a:r>
            <a:r>
              <a:rPr lang="en-US" dirty="0"/>
              <a:t>. </a:t>
            </a:r>
            <a:r>
              <a:rPr lang="en-US" dirty="0" smtClean="0">
                <a:hlinkClick r:id="rId7" tooltip="Uniform Guidance (ED)"/>
              </a:rPr>
              <a:t>Uniform Guidance (ED)</a:t>
            </a:r>
            <a:endParaRPr lang="en-US" dirty="0" smtClean="0"/>
          </a:p>
          <a:p>
            <a:pPr>
              <a:buFont typeface="Arial" panose="020B0604020202020204" pitchFamily="34" charset="0"/>
              <a:buChar char="•"/>
            </a:pPr>
            <a:r>
              <a:rPr lang="en-US" dirty="0" smtClean="0"/>
              <a:t>Department </a:t>
            </a:r>
            <a:r>
              <a:rPr lang="en-US" dirty="0"/>
              <a:t>of Labor (DOL) One-Stop Financial Management Technical Assistance Guide (TAG), which can be found at </a:t>
            </a:r>
            <a:r>
              <a:rPr lang="en-US" dirty="0" smtClean="0">
                <a:hlinkClick r:id="rId8"/>
              </a:rPr>
              <a:t>One-Stop Financial Management Technical Assistance Guide</a:t>
            </a:r>
            <a:endParaRPr lang="en-US" dirty="0"/>
          </a:p>
        </p:txBody>
      </p:sp>
    </p:spTree>
    <p:extLst>
      <p:ext uri="{BB962C8B-B14F-4D97-AF65-F5344CB8AC3E}">
        <p14:creationId xmlns:p14="http://schemas.microsoft.com/office/powerpoint/2010/main" val="81507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State SOURCES</a:t>
            </a:r>
            <a:endParaRPr lang="en-US" dirty="0"/>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dirty="0"/>
              <a:t> WD Letter 01-17:  Texas Workforce System Partners’ Memoranda of Understanding, Including Infrastructure Funding Costs—Update. </a:t>
            </a:r>
            <a:r>
              <a:rPr lang="en-US" dirty="0" smtClean="0">
                <a:hlinkClick r:id="rId2"/>
              </a:rPr>
              <a:t>WD </a:t>
            </a:r>
            <a:r>
              <a:rPr lang="en-US" smtClean="0">
                <a:hlinkClick r:id="rId2"/>
              </a:rPr>
              <a:t>Letter 01-17</a:t>
            </a:r>
            <a:r>
              <a:rPr lang="en-US" smtClean="0"/>
              <a:t>, </a:t>
            </a:r>
            <a:r>
              <a:rPr lang="en-US">
                <a:hlinkClick r:id="rId3"/>
              </a:rPr>
              <a:t>Attachment 1 of WD </a:t>
            </a:r>
            <a:r>
              <a:rPr lang="en-US" smtClean="0">
                <a:hlinkClick r:id="rId3"/>
              </a:rPr>
              <a:t>1-17</a:t>
            </a:r>
            <a:endParaRPr lang="en-US" dirty="0"/>
          </a:p>
          <a:p>
            <a:pPr>
              <a:buFont typeface="Arial" panose="020B0604020202020204" pitchFamily="34" charset="0"/>
              <a:buChar char="•"/>
            </a:pPr>
            <a:r>
              <a:rPr lang="en-US" dirty="0"/>
              <a:t>WD </a:t>
            </a:r>
            <a:r>
              <a:rPr lang="en-US" dirty="0" smtClean="0"/>
              <a:t>Letter 04-17</a:t>
            </a:r>
            <a:r>
              <a:rPr lang="en-US" dirty="0"/>
              <a:t>: Common Identifier for Local Workforce Development Boards. </a:t>
            </a:r>
            <a:r>
              <a:rPr lang="en-US" dirty="0" smtClean="0">
                <a:hlinkClick r:id="rId4"/>
              </a:rPr>
              <a:t>WD Letter 04-17</a:t>
            </a:r>
            <a:endParaRPr lang="en-US" dirty="0"/>
          </a:p>
          <a:p>
            <a:pPr>
              <a:buFont typeface="Arial" panose="020B0604020202020204" pitchFamily="34" charset="0"/>
              <a:buChar char="•"/>
            </a:pPr>
            <a:r>
              <a:rPr lang="en-US" dirty="0"/>
              <a:t> Texas Workforce </a:t>
            </a:r>
            <a:r>
              <a:rPr lang="en-US" dirty="0" smtClean="0"/>
              <a:t>Commission, </a:t>
            </a:r>
            <a:r>
              <a:rPr lang="en-US" dirty="0"/>
              <a:t>Financial Manual for Grants &amp; </a:t>
            </a:r>
            <a:r>
              <a:rPr lang="en-US" dirty="0" smtClean="0"/>
              <a:t>Contracts. </a:t>
            </a:r>
            <a:r>
              <a:rPr lang="en-US" dirty="0" smtClean="0">
                <a:hlinkClick r:id="rId5"/>
              </a:rPr>
              <a:t>Financial Manual for Grants &amp; Contracts</a:t>
            </a:r>
            <a:endParaRPr lang="en-US" dirty="0" smtClean="0"/>
          </a:p>
          <a:p>
            <a:pPr>
              <a:buFont typeface="Arial" panose="020B0604020202020204" pitchFamily="34" charset="0"/>
              <a:buChar char="•"/>
            </a:pPr>
            <a:r>
              <a:rPr lang="en-US" dirty="0" smtClean="0"/>
              <a:t>Texas </a:t>
            </a:r>
            <a:r>
              <a:rPr lang="en-US" dirty="0"/>
              <a:t>Comptroller of Public </a:t>
            </a:r>
            <a:r>
              <a:rPr lang="en-US" dirty="0" smtClean="0"/>
              <a:t>Accounts, Uniform </a:t>
            </a:r>
            <a:r>
              <a:rPr lang="en-US" dirty="0"/>
              <a:t>G</a:t>
            </a:r>
            <a:r>
              <a:rPr lang="en-US" dirty="0" smtClean="0"/>
              <a:t>rant Management Standards (As </a:t>
            </a:r>
            <a:r>
              <a:rPr lang="en-US" dirty="0"/>
              <a:t>a</a:t>
            </a:r>
            <a:r>
              <a:rPr lang="en-US" dirty="0" smtClean="0"/>
              <a:t>dopted </a:t>
            </a:r>
            <a:r>
              <a:rPr lang="en-US" dirty="0"/>
              <a:t>June </a:t>
            </a:r>
            <a:r>
              <a:rPr lang="en-US" dirty="0" smtClean="0"/>
              <a:t>2004). </a:t>
            </a:r>
            <a:r>
              <a:rPr lang="en-US" u="sng" dirty="0" smtClean="0">
                <a:hlinkClick r:id="rId6"/>
              </a:rPr>
              <a:t>Uniform Grant Management Standards</a:t>
            </a: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754269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Local Workforce </a:t>
            </a:r>
            <a:br>
              <a:rPr lang="en-US" b="1" dirty="0"/>
            </a:br>
            <a:r>
              <a:rPr lang="en-US" b="1" dirty="0"/>
              <a:t>Solutions System</a:t>
            </a:r>
          </a:p>
        </p:txBody>
      </p:sp>
      <p:sp>
        <p:nvSpPr>
          <p:cNvPr id="5" name="Text Placeholder 4"/>
          <p:cNvSpPr>
            <a:spLocks noGrp="1"/>
          </p:cNvSpPr>
          <p:nvPr>
            <p:ph type="body" idx="1"/>
          </p:nvPr>
        </p:nvSpPr>
        <p:spPr/>
        <p:txBody>
          <a:bodyPr/>
          <a:lstStyle/>
          <a:p>
            <a:pPr algn="ctr"/>
            <a:r>
              <a:rPr lang="en-US" sz="2800" dirty="0"/>
              <a:t>Part 1</a:t>
            </a:r>
            <a:endParaRPr lang="en-US" dirty="0"/>
          </a:p>
        </p:txBody>
      </p:sp>
    </p:spTree>
    <p:extLst>
      <p:ext uri="{BB962C8B-B14F-4D97-AF65-F5344CB8AC3E}">
        <p14:creationId xmlns:p14="http://schemas.microsoft.com/office/powerpoint/2010/main" val="4087983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Terms</a:t>
            </a:r>
          </a:p>
        </p:txBody>
      </p:sp>
      <p:sp>
        <p:nvSpPr>
          <p:cNvPr id="5" name="Content Placeholder 4"/>
          <p:cNvSpPr>
            <a:spLocks noGrp="1"/>
          </p:cNvSpPr>
          <p:nvPr>
            <p:ph idx="1"/>
          </p:nvPr>
        </p:nvSpPr>
        <p:spPr/>
        <p:txBody>
          <a:bodyPr>
            <a:normAutofit/>
          </a:bodyPr>
          <a:lstStyle/>
          <a:p>
            <a:r>
              <a:rPr lang="en-US" sz="2400" b="1" dirty="0"/>
              <a:t>State System</a:t>
            </a:r>
          </a:p>
          <a:p>
            <a:pPr>
              <a:buFont typeface="Arial" panose="020B0604020202020204" pitchFamily="34" charset="0"/>
              <a:buChar char="•"/>
            </a:pPr>
            <a:r>
              <a:rPr lang="en-US" sz="2400" dirty="0"/>
              <a:t> One-stop delivery system (WIOA) </a:t>
            </a:r>
          </a:p>
          <a:p>
            <a:pPr>
              <a:buFont typeface="Arial" panose="020B0604020202020204" pitchFamily="34" charset="0"/>
              <a:buChar char="•"/>
            </a:pPr>
            <a:r>
              <a:rPr lang="en-US" sz="2400" dirty="0"/>
              <a:t> Texas Workforce Solutions system (Texas)</a:t>
            </a:r>
          </a:p>
          <a:p>
            <a:endParaRPr lang="en-US" sz="2400" b="1" dirty="0"/>
          </a:p>
          <a:p>
            <a:r>
              <a:rPr lang="en-US" sz="2400" b="1" dirty="0"/>
              <a:t>Local Offices</a:t>
            </a:r>
          </a:p>
          <a:p>
            <a:pPr lvl="1">
              <a:buFont typeface="Arial" panose="020B0604020202020204" pitchFamily="34" charset="0"/>
              <a:buChar char="•"/>
            </a:pPr>
            <a:r>
              <a:rPr lang="en-US" sz="2400" dirty="0"/>
              <a:t> One stop centers / American Job Centers (WIOA) </a:t>
            </a:r>
          </a:p>
          <a:p>
            <a:pPr lvl="1">
              <a:buFont typeface="Arial" panose="020B0604020202020204" pitchFamily="34" charset="0"/>
              <a:buChar char="•"/>
            </a:pPr>
            <a:r>
              <a:rPr lang="en-US" sz="2400" dirty="0"/>
              <a:t> Workforce Solutions Office (Texas)</a:t>
            </a:r>
          </a:p>
        </p:txBody>
      </p:sp>
    </p:spTree>
    <p:extLst>
      <p:ext uri="{BB962C8B-B14F-4D97-AF65-F5344CB8AC3E}">
        <p14:creationId xmlns:p14="http://schemas.microsoft.com/office/powerpoint/2010/main" val="1435334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4825F1AF-8DBC-4E3D-9F3D-688338DA83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5085</TotalTime>
  <Words>3596</Words>
  <Application>Microsoft Office PowerPoint</Application>
  <PresentationFormat>On-screen Show (4:3)</PresentationFormat>
  <Paragraphs>300</Paragraphs>
  <Slides>54</Slides>
  <Notes>8</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Integral</vt:lpstr>
      <vt:lpstr>one-stop delivery system and Infrastructure Costs under WIOA, Part 1 </vt:lpstr>
      <vt:lpstr>Presenters</vt:lpstr>
      <vt:lpstr>PURPOSE</vt:lpstr>
      <vt:lpstr>Outline</vt:lpstr>
      <vt:lpstr>JOINT EFFORT  AND MESSAGE</vt:lpstr>
      <vt:lpstr>Federal SOURCES</vt:lpstr>
      <vt:lpstr>State SOURCES</vt:lpstr>
      <vt:lpstr>Local Workforce  Solutions System</vt:lpstr>
      <vt:lpstr>Terms</vt:lpstr>
      <vt:lpstr>Vision Texas Workforce Solutions </vt:lpstr>
      <vt:lpstr>Who are required partners?</vt:lpstr>
      <vt:lpstr>AEL requirement In  one-stop delivery system </vt:lpstr>
      <vt:lpstr>Memorandum of Understanding</vt:lpstr>
      <vt:lpstr>Memorandum of Understanding </vt:lpstr>
      <vt:lpstr>MOU, WHAT MUST BE IN IT?</vt:lpstr>
      <vt:lpstr>Due Dates and Checklist</vt:lpstr>
      <vt:lpstr>System focus,  not just co-location </vt:lpstr>
      <vt:lpstr>Common identifier</vt:lpstr>
      <vt:lpstr>Branding, Common identifier</vt:lpstr>
      <vt:lpstr>Ael and the Use of the  Common identifier</vt:lpstr>
      <vt:lpstr>One-Stop Operating Budgets and Costs</vt:lpstr>
      <vt:lpstr>Master Budget</vt:lpstr>
      <vt:lpstr>One-stop Operating Costs</vt:lpstr>
      <vt:lpstr>One-stop Operating Costs, cont.</vt:lpstr>
      <vt:lpstr>periodic reconciliation</vt:lpstr>
      <vt:lpstr>INFRASTRUCTURE COSTs</vt:lpstr>
      <vt:lpstr>What are  infrastructure costs? </vt:lpstr>
      <vt:lpstr>Non-personnel  Means No Staff</vt:lpstr>
      <vt:lpstr>What Does not count?</vt:lpstr>
      <vt:lpstr>Contribution parameters</vt:lpstr>
      <vt:lpstr>New to AEL,  but Not to workforce </vt:lpstr>
      <vt:lpstr>All partners Contribute</vt:lpstr>
      <vt:lpstr>Costs of common  identifier can be Included</vt:lpstr>
      <vt:lpstr>PROPORTIONATE USE  &amp; RELATIVE BENEFIT</vt:lpstr>
      <vt:lpstr>PROPORTIONATE USE</vt:lpstr>
      <vt:lpstr>RELATIVE BENEFIT</vt:lpstr>
      <vt:lpstr>Service Integration Required</vt:lpstr>
      <vt:lpstr>Comprehensive vs  Affiliate Sites</vt:lpstr>
      <vt:lpstr>Sites Defined</vt:lpstr>
      <vt:lpstr>Examples of Affiliate Sites</vt:lpstr>
      <vt:lpstr>Affiliate Site  &amp; infrastructure costs </vt:lpstr>
      <vt:lpstr>Direct Linkage</vt:lpstr>
      <vt:lpstr>Multiple AEL partners</vt:lpstr>
      <vt:lpstr>INFRASTRUCTURE  FUNDING Methods</vt:lpstr>
      <vt:lpstr>3 Contribution methods</vt:lpstr>
      <vt:lpstr>Non-cash &amp; Third-Party In-Kind </vt:lpstr>
      <vt:lpstr>Cash Contributions</vt:lpstr>
      <vt:lpstr>AEL Administrative Limits</vt:lpstr>
      <vt:lpstr>Additional COSTS</vt:lpstr>
      <vt:lpstr>How to Start</vt:lpstr>
      <vt:lpstr>How You can Start</vt:lpstr>
      <vt:lpstr>How to Start, cont. </vt:lpstr>
      <vt:lpstr>Questions</vt:lpstr>
      <vt:lpstr>Thank you</vt:lpstr>
    </vt:vector>
  </TitlesOfParts>
  <Company>Texas Workforce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Marathon</dc:title>
  <dc:creator>Tupa, Carrie</dc:creator>
  <cp:lastModifiedBy>Green,Anson</cp:lastModifiedBy>
  <cp:revision>191</cp:revision>
  <cp:lastPrinted>2017-01-31T12:38:55Z</cp:lastPrinted>
  <dcterms:created xsi:type="dcterms:W3CDTF">2015-06-16T17:06:19Z</dcterms:created>
  <dcterms:modified xsi:type="dcterms:W3CDTF">2017-02-10T13:36:23Z</dcterms:modified>
</cp:coreProperties>
</file>