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120" r:id="rId1"/>
  </p:sldMasterIdLst>
  <p:notesMasterIdLst>
    <p:notesMasterId r:id="rId87"/>
  </p:notesMasterIdLst>
  <p:handoutMasterIdLst>
    <p:handoutMasterId r:id="rId88"/>
  </p:handoutMasterIdLst>
  <p:sldIdLst>
    <p:sldId id="256" r:id="rId2"/>
    <p:sldId id="343" r:id="rId3"/>
    <p:sldId id="344" r:id="rId4"/>
    <p:sldId id="345" r:id="rId5"/>
    <p:sldId id="257" r:id="rId6"/>
    <p:sldId id="258" r:id="rId7"/>
    <p:sldId id="259" r:id="rId8"/>
    <p:sldId id="263" r:id="rId9"/>
    <p:sldId id="260" r:id="rId10"/>
    <p:sldId id="261" r:id="rId11"/>
    <p:sldId id="268" r:id="rId12"/>
    <p:sldId id="273" r:id="rId13"/>
    <p:sldId id="264" r:id="rId14"/>
    <p:sldId id="265" r:id="rId15"/>
    <p:sldId id="346" r:id="rId16"/>
    <p:sldId id="266" r:id="rId17"/>
    <p:sldId id="267" r:id="rId18"/>
    <p:sldId id="328" r:id="rId19"/>
    <p:sldId id="329" r:id="rId20"/>
    <p:sldId id="347" r:id="rId21"/>
    <p:sldId id="330" r:id="rId22"/>
    <p:sldId id="331" r:id="rId23"/>
    <p:sldId id="332" r:id="rId24"/>
    <p:sldId id="333" r:id="rId25"/>
    <p:sldId id="334" r:id="rId26"/>
    <p:sldId id="279" r:id="rId27"/>
    <p:sldId id="280" r:id="rId28"/>
    <p:sldId id="272" r:id="rId29"/>
    <p:sldId id="275" r:id="rId30"/>
    <p:sldId id="274" r:id="rId31"/>
    <p:sldId id="276" r:id="rId32"/>
    <p:sldId id="281" r:id="rId33"/>
    <p:sldId id="269" r:id="rId34"/>
    <p:sldId id="270" r:id="rId35"/>
    <p:sldId id="335" r:id="rId36"/>
    <p:sldId id="271" r:id="rId37"/>
    <p:sldId id="282" r:id="rId38"/>
    <p:sldId id="283" r:id="rId39"/>
    <p:sldId id="348" r:id="rId40"/>
    <p:sldId id="284" r:id="rId41"/>
    <p:sldId id="336" r:id="rId42"/>
    <p:sldId id="337" r:id="rId43"/>
    <p:sldId id="338" r:id="rId44"/>
    <p:sldId id="339" r:id="rId45"/>
    <p:sldId id="340" r:id="rId46"/>
    <p:sldId id="341"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342" r:id="rId60"/>
    <p:sldId id="297" r:id="rId61"/>
    <p:sldId id="298" r:id="rId62"/>
    <p:sldId id="300" r:id="rId63"/>
    <p:sldId id="301" r:id="rId64"/>
    <p:sldId id="302" r:id="rId65"/>
    <p:sldId id="303" r:id="rId66"/>
    <p:sldId id="304" r:id="rId67"/>
    <p:sldId id="305" r:id="rId68"/>
    <p:sldId id="307" r:id="rId69"/>
    <p:sldId id="308" r:id="rId70"/>
    <p:sldId id="349" r:id="rId71"/>
    <p:sldId id="309" r:id="rId72"/>
    <p:sldId id="310" r:id="rId73"/>
    <p:sldId id="306" r:id="rId74"/>
    <p:sldId id="312" r:id="rId75"/>
    <p:sldId id="311" r:id="rId76"/>
    <p:sldId id="313" r:id="rId77"/>
    <p:sldId id="314" r:id="rId78"/>
    <p:sldId id="316" r:id="rId79"/>
    <p:sldId id="317" r:id="rId80"/>
    <p:sldId id="318" r:id="rId81"/>
    <p:sldId id="319" r:id="rId82"/>
    <p:sldId id="320" r:id="rId83"/>
    <p:sldId id="322" r:id="rId84"/>
    <p:sldId id="350" r:id="rId85"/>
    <p:sldId id="327" r:id="rId86"/>
  </p:sldIdLst>
  <p:sldSz cx="9906000" cy="6858000" type="A4"/>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509" autoAdjust="0"/>
  </p:normalViewPr>
  <p:slideViewPr>
    <p:cSldViewPr snapToGrid="0">
      <p:cViewPr varScale="1">
        <p:scale>
          <a:sx n="43" d="100"/>
          <a:sy n="43" d="100"/>
        </p:scale>
        <p:origin x="-1325" y="-5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F4312-EA59-454D-9EFC-48422D4D0922}"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5C06A97C-1C97-4E8C-B405-78D38DE7885F}">
      <dgm:prSet phldrT="[Text]" custT="1"/>
      <dgm:spPr/>
      <dgm:t>
        <a:bodyPr anchor="ctr"/>
        <a:lstStyle/>
        <a:p>
          <a:pPr algn="ctr"/>
          <a:r>
            <a:rPr lang="en-US" sz="1600" b="1" dirty="0" smtClean="0"/>
            <a:t>June 30, 2016</a:t>
          </a:r>
          <a:endParaRPr lang="en-US" sz="1600" b="1" dirty="0"/>
        </a:p>
      </dgm:t>
    </dgm:pt>
    <dgm:pt modelId="{55E78E2A-DBCF-40A5-99B0-447CD7D17EC9}" type="parTrans" cxnId="{ED2423CB-0548-45C0-90AC-2F059438B128}">
      <dgm:prSet/>
      <dgm:spPr/>
      <dgm:t>
        <a:bodyPr/>
        <a:lstStyle/>
        <a:p>
          <a:endParaRPr lang="en-US" sz="4000"/>
        </a:p>
      </dgm:t>
    </dgm:pt>
    <dgm:pt modelId="{188C14FD-0CD0-4FBD-9D11-EC53FDA00ED2}" type="sibTrans" cxnId="{ED2423CB-0548-45C0-90AC-2F059438B128}">
      <dgm:prSet/>
      <dgm:spPr/>
      <dgm:t>
        <a:bodyPr/>
        <a:lstStyle/>
        <a:p>
          <a:endParaRPr lang="en-US" sz="4000"/>
        </a:p>
      </dgm:t>
    </dgm:pt>
    <dgm:pt modelId="{EB224418-D6DE-42B6-AD60-C24ABD09CA8E}">
      <dgm:prSet phldrT="[Text]" custT="1"/>
      <dgm:spPr/>
      <dgm:t>
        <a:bodyPr/>
        <a:lstStyle/>
        <a:p>
          <a:endParaRPr lang="en-US" sz="1200" dirty="0" smtClean="0"/>
        </a:p>
        <a:p>
          <a:r>
            <a:rPr lang="en-US" sz="1200" dirty="0" smtClean="0"/>
            <a:t>- Final Regulations and revised NRS tables released</a:t>
          </a:r>
          <a:endParaRPr lang="en-US" sz="1200" dirty="0"/>
        </a:p>
      </dgm:t>
    </dgm:pt>
    <dgm:pt modelId="{27A0A29C-0297-4B61-8F7A-1C56A73A1783}" type="parTrans" cxnId="{CE336E67-D1EA-42AE-9D9A-24F2D6991214}">
      <dgm:prSet/>
      <dgm:spPr/>
      <dgm:t>
        <a:bodyPr/>
        <a:lstStyle/>
        <a:p>
          <a:endParaRPr lang="en-US" sz="4000"/>
        </a:p>
      </dgm:t>
    </dgm:pt>
    <dgm:pt modelId="{35DF7405-1EBE-4FDF-8456-87DEFE2B237F}" type="sibTrans" cxnId="{CE336E67-D1EA-42AE-9D9A-24F2D6991214}">
      <dgm:prSet/>
      <dgm:spPr/>
      <dgm:t>
        <a:bodyPr/>
        <a:lstStyle/>
        <a:p>
          <a:endParaRPr lang="en-US" sz="4000"/>
        </a:p>
      </dgm:t>
    </dgm:pt>
    <dgm:pt modelId="{DC8FBB1F-867B-4CC7-8D29-8471A4D67B59}">
      <dgm:prSet phldrT="[Text]" custT="1"/>
      <dgm:spPr/>
      <dgm:t>
        <a:bodyPr anchor="ctr"/>
        <a:lstStyle/>
        <a:p>
          <a:pPr algn="ctr"/>
          <a:r>
            <a:rPr lang="en-US" sz="1600" b="1" dirty="0" smtClean="0"/>
            <a:t>Summer 2016</a:t>
          </a:r>
          <a:endParaRPr lang="en-US" sz="1600" b="1" dirty="0"/>
        </a:p>
      </dgm:t>
    </dgm:pt>
    <dgm:pt modelId="{15A7790A-5D14-4235-930D-18B9DB3624E6}" type="parTrans" cxnId="{A426E0F5-3226-4267-91F3-495E08166B95}">
      <dgm:prSet/>
      <dgm:spPr/>
      <dgm:t>
        <a:bodyPr/>
        <a:lstStyle/>
        <a:p>
          <a:endParaRPr lang="en-US" sz="4000"/>
        </a:p>
      </dgm:t>
    </dgm:pt>
    <dgm:pt modelId="{55B1C212-46D5-4982-998E-444D2D9100A9}" type="sibTrans" cxnId="{A426E0F5-3226-4267-91F3-495E08166B95}">
      <dgm:prSet/>
      <dgm:spPr/>
      <dgm:t>
        <a:bodyPr/>
        <a:lstStyle/>
        <a:p>
          <a:endParaRPr lang="en-US" sz="4000"/>
        </a:p>
      </dgm:t>
    </dgm:pt>
    <dgm:pt modelId="{13FA4A4E-6875-4014-B9FB-ACC27F7E78A1}">
      <dgm:prSet phldrT="[Text]" custT="1"/>
      <dgm:spPr/>
      <dgm:t>
        <a:bodyPr/>
        <a:lstStyle/>
        <a:p>
          <a:endParaRPr lang="en-US" sz="1200" dirty="0" smtClean="0"/>
        </a:p>
        <a:p>
          <a:r>
            <a:rPr lang="en-US" sz="1200" dirty="0" smtClean="0"/>
            <a:t>- Roll-out of trainings/ information related to the new requirements</a:t>
          </a:r>
          <a:endParaRPr lang="en-US" sz="1200" dirty="0"/>
        </a:p>
      </dgm:t>
    </dgm:pt>
    <dgm:pt modelId="{55509854-AB15-4813-9CB3-D74BB15F471D}" type="parTrans" cxnId="{9C52F6BF-E4CA-43A2-BCA7-475DAF603D19}">
      <dgm:prSet/>
      <dgm:spPr/>
      <dgm:t>
        <a:bodyPr/>
        <a:lstStyle/>
        <a:p>
          <a:endParaRPr lang="en-US" sz="4000"/>
        </a:p>
      </dgm:t>
    </dgm:pt>
    <dgm:pt modelId="{AB77A821-5DCF-4F6D-A8B7-6F15A694E314}" type="sibTrans" cxnId="{9C52F6BF-E4CA-43A2-BCA7-475DAF603D19}">
      <dgm:prSet/>
      <dgm:spPr/>
      <dgm:t>
        <a:bodyPr/>
        <a:lstStyle/>
        <a:p>
          <a:endParaRPr lang="en-US" sz="4000"/>
        </a:p>
      </dgm:t>
    </dgm:pt>
    <dgm:pt modelId="{4FFC1979-3509-41AD-97C5-53798095F035}">
      <dgm:prSet phldrT="[Text]" custT="1"/>
      <dgm:spPr/>
      <dgm:t>
        <a:bodyPr anchor="ctr"/>
        <a:lstStyle/>
        <a:p>
          <a:pPr algn="ctr"/>
          <a:r>
            <a:rPr lang="en-US" sz="1600" b="1" dirty="0" smtClean="0"/>
            <a:t>Fall 2017 (October)</a:t>
          </a:r>
          <a:endParaRPr lang="en-US" sz="1600" b="1" dirty="0"/>
        </a:p>
      </dgm:t>
    </dgm:pt>
    <dgm:pt modelId="{B8AB7106-FCF0-40C2-B172-40C07C5BC60F}" type="parTrans" cxnId="{1A717759-F357-4D2A-B6B7-8C0AAA1929B4}">
      <dgm:prSet/>
      <dgm:spPr/>
      <dgm:t>
        <a:bodyPr/>
        <a:lstStyle/>
        <a:p>
          <a:endParaRPr lang="en-US" sz="4000"/>
        </a:p>
      </dgm:t>
    </dgm:pt>
    <dgm:pt modelId="{DDA4A559-A186-4D0D-BD40-61ABDF680432}" type="sibTrans" cxnId="{1A717759-F357-4D2A-B6B7-8C0AAA1929B4}">
      <dgm:prSet/>
      <dgm:spPr/>
      <dgm:t>
        <a:bodyPr/>
        <a:lstStyle/>
        <a:p>
          <a:endParaRPr lang="en-US" sz="4000"/>
        </a:p>
      </dgm:t>
    </dgm:pt>
    <dgm:pt modelId="{C2D1D132-5B05-4284-8104-24B3DE1F311D}">
      <dgm:prSet phldrT="[Text]" custT="1"/>
      <dgm:spPr/>
      <dgm:t>
        <a:bodyPr/>
        <a:lstStyle/>
        <a:p>
          <a:endParaRPr lang="en-US" sz="1200" dirty="0" smtClean="0"/>
        </a:p>
        <a:p>
          <a:r>
            <a:rPr lang="en-US" sz="1200" dirty="0" smtClean="0"/>
            <a:t>- First joint report submitted to feds</a:t>
          </a:r>
          <a:endParaRPr lang="en-US" sz="1200" dirty="0"/>
        </a:p>
      </dgm:t>
    </dgm:pt>
    <dgm:pt modelId="{4F9E4A64-5E76-4BE8-B235-37663CCB9002}" type="parTrans" cxnId="{857DBE21-972F-4BA9-A969-F5C889AC46EF}">
      <dgm:prSet/>
      <dgm:spPr/>
      <dgm:t>
        <a:bodyPr/>
        <a:lstStyle/>
        <a:p>
          <a:endParaRPr lang="en-US" sz="4000"/>
        </a:p>
      </dgm:t>
    </dgm:pt>
    <dgm:pt modelId="{2665C498-7A6D-4A1D-BFC6-C1EABA850863}" type="sibTrans" cxnId="{857DBE21-972F-4BA9-A969-F5C889AC46EF}">
      <dgm:prSet/>
      <dgm:spPr/>
      <dgm:t>
        <a:bodyPr/>
        <a:lstStyle/>
        <a:p>
          <a:endParaRPr lang="en-US" sz="4000"/>
        </a:p>
      </dgm:t>
    </dgm:pt>
    <dgm:pt modelId="{7B76DCD0-C5BD-48D7-B01F-63431D64E05F}">
      <dgm:prSet phldrT="[Text]" custT="1"/>
      <dgm:spPr/>
      <dgm:t>
        <a:bodyPr/>
        <a:lstStyle/>
        <a:p>
          <a:r>
            <a:rPr lang="en-US" sz="1200" dirty="0" smtClean="0"/>
            <a:t>- Collection for joint reporting elements in TEAMS released/ begins 7/1</a:t>
          </a:r>
          <a:endParaRPr lang="en-US" sz="1200" dirty="0"/>
        </a:p>
      </dgm:t>
    </dgm:pt>
    <dgm:pt modelId="{62928124-1BD9-40D8-AEDE-F8970035BAE1}" type="parTrans" cxnId="{70DB6548-15CE-4B7A-B833-478624BF8545}">
      <dgm:prSet/>
      <dgm:spPr/>
      <dgm:t>
        <a:bodyPr/>
        <a:lstStyle/>
        <a:p>
          <a:endParaRPr lang="en-US" sz="4000"/>
        </a:p>
      </dgm:t>
    </dgm:pt>
    <dgm:pt modelId="{DBC8387F-6C6E-4CDF-83E3-2F478470728D}" type="sibTrans" cxnId="{70DB6548-15CE-4B7A-B833-478624BF8545}">
      <dgm:prSet/>
      <dgm:spPr/>
      <dgm:t>
        <a:bodyPr/>
        <a:lstStyle/>
        <a:p>
          <a:endParaRPr lang="en-US" sz="4000"/>
        </a:p>
      </dgm:t>
    </dgm:pt>
    <dgm:pt modelId="{1F873697-8069-4479-997B-49937F4A187A}">
      <dgm:prSet phldrT="[Text]" custT="1"/>
      <dgm:spPr/>
      <dgm:t>
        <a:bodyPr anchor="ctr"/>
        <a:lstStyle/>
        <a:p>
          <a:pPr algn="ctr"/>
          <a:r>
            <a:rPr lang="en-US" sz="1600" b="1" dirty="0" smtClean="0"/>
            <a:t>Fall 2016</a:t>
          </a:r>
          <a:endParaRPr lang="en-US" sz="1600" b="1" dirty="0"/>
        </a:p>
      </dgm:t>
    </dgm:pt>
    <dgm:pt modelId="{0D5E277F-1D18-4ED9-A3DF-744F39B3AD66}" type="parTrans" cxnId="{7D93315E-D7C8-4813-A72E-8B16F3A41CAB}">
      <dgm:prSet/>
      <dgm:spPr/>
      <dgm:t>
        <a:bodyPr/>
        <a:lstStyle/>
        <a:p>
          <a:endParaRPr lang="en-US" sz="4000"/>
        </a:p>
      </dgm:t>
    </dgm:pt>
    <dgm:pt modelId="{5F00E09D-996A-410C-B1A7-9774E09F21AC}" type="sibTrans" cxnId="{7D93315E-D7C8-4813-A72E-8B16F3A41CAB}">
      <dgm:prSet/>
      <dgm:spPr/>
      <dgm:t>
        <a:bodyPr/>
        <a:lstStyle/>
        <a:p>
          <a:endParaRPr lang="en-US" sz="4000"/>
        </a:p>
      </dgm:t>
    </dgm:pt>
    <dgm:pt modelId="{51F9B5C2-9C2C-4BD0-A372-AA3208DF2134}">
      <dgm:prSet phldrT="[Text]" custT="1"/>
      <dgm:spPr/>
      <dgm:t>
        <a:bodyPr/>
        <a:lstStyle/>
        <a:p>
          <a:endParaRPr lang="en-US" sz="1200" dirty="0" smtClean="0"/>
        </a:p>
        <a:p>
          <a:r>
            <a:rPr lang="en-US" sz="1200" dirty="0" smtClean="0"/>
            <a:t>- Public ICR regarding (new) revised NRS tables which will incorporate additional changes</a:t>
          </a:r>
          <a:endParaRPr lang="en-US" sz="1200" dirty="0"/>
        </a:p>
      </dgm:t>
    </dgm:pt>
    <dgm:pt modelId="{0E33F640-A25B-49C1-B8E5-0C2430FF3744}" type="parTrans" cxnId="{E7B62339-FE50-49D4-9E49-6C8D406BD45C}">
      <dgm:prSet/>
      <dgm:spPr/>
      <dgm:t>
        <a:bodyPr/>
        <a:lstStyle/>
        <a:p>
          <a:endParaRPr lang="en-US" sz="4000"/>
        </a:p>
      </dgm:t>
    </dgm:pt>
    <dgm:pt modelId="{3FA2EEA9-FEEF-484A-BE48-7F2B3DE4987E}" type="sibTrans" cxnId="{E7B62339-FE50-49D4-9E49-6C8D406BD45C}">
      <dgm:prSet/>
      <dgm:spPr/>
      <dgm:t>
        <a:bodyPr/>
        <a:lstStyle/>
        <a:p>
          <a:endParaRPr lang="en-US" sz="4000"/>
        </a:p>
      </dgm:t>
    </dgm:pt>
    <dgm:pt modelId="{7CE43D39-4BA6-4ABB-A63A-82957393C5DC}">
      <dgm:prSet phldrT="[Text]" custT="1"/>
      <dgm:spPr/>
      <dgm:t>
        <a:bodyPr anchor="ctr"/>
        <a:lstStyle/>
        <a:p>
          <a:pPr algn="ctr"/>
          <a:r>
            <a:rPr lang="en-US" sz="1600" b="1" dirty="0" smtClean="0"/>
            <a:t>Spring 2017</a:t>
          </a:r>
          <a:endParaRPr lang="en-US" sz="1600" b="1" dirty="0"/>
        </a:p>
      </dgm:t>
    </dgm:pt>
    <dgm:pt modelId="{89ADB050-DFDE-44DE-8477-B97F2FF1C6A7}" type="parTrans" cxnId="{725928F5-2DC2-4EB5-B2DA-69004768D345}">
      <dgm:prSet/>
      <dgm:spPr/>
      <dgm:t>
        <a:bodyPr/>
        <a:lstStyle/>
        <a:p>
          <a:endParaRPr lang="en-US" sz="4000"/>
        </a:p>
      </dgm:t>
    </dgm:pt>
    <dgm:pt modelId="{DD6F0DB4-5ACF-4922-B9D0-38E3FCE4410F}" type="sibTrans" cxnId="{725928F5-2DC2-4EB5-B2DA-69004768D345}">
      <dgm:prSet/>
      <dgm:spPr/>
      <dgm:t>
        <a:bodyPr/>
        <a:lstStyle/>
        <a:p>
          <a:endParaRPr lang="en-US" sz="4000"/>
        </a:p>
      </dgm:t>
    </dgm:pt>
    <dgm:pt modelId="{DAAD77C7-231F-433A-B0B2-5402D07ACE44}">
      <dgm:prSet phldrT="[Text]" custT="1"/>
      <dgm:spPr/>
      <dgm:t>
        <a:bodyPr/>
        <a:lstStyle/>
        <a:p>
          <a:endParaRPr lang="en-US" sz="1200" dirty="0" smtClean="0"/>
        </a:p>
        <a:p>
          <a:r>
            <a:rPr lang="en-US" sz="1200" dirty="0" smtClean="0"/>
            <a:t>- (New) revised NRS tables released/ incorporated</a:t>
          </a:r>
          <a:endParaRPr lang="en-US" sz="1200" dirty="0"/>
        </a:p>
      </dgm:t>
    </dgm:pt>
    <dgm:pt modelId="{8A73979A-1549-4594-84B5-E22E789C33BE}" type="parTrans" cxnId="{113B8DB1-D555-4A7D-B584-3C91DB02A778}">
      <dgm:prSet/>
      <dgm:spPr/>
      <dgm:t>
        <a:bodyPr/>
        <a:lstStyle/>
        <a:p>
          <a:endParaRPr lang="en-US" sz="4000"/>
        </a:p>
      </dgm:t>
    </dgm:pt>
    <dgm:pt modelId="{F17B97A9-B2DE-41EF-B5E5-E2B64F57410B}" type="sibTrans" cxnId="{113B8DB1-D555-4A7D-B584-3C91DB02A778}">
      <dgm:prSet/>
      <dgm:spPr/>
      <dgm:t>
        <a:bodyPr/>
        <a:lstStyle/>
        <a:p>
          <a:endParaRPr lang="en-US" sz="4000"/>
        </a:p>
      </dgm:t>
    </dgm:pt>
    <dgm:pt modelId="{44B15951-E15A-42CC-A468-DE1DB4665DC4}">
      <dgm:prSet phldrT="[Text]" custT="1"/>
      <dgm:spPr/>
      <dgm:t>
        <a:bodyPr/>
        <a:lstStyle/>
        <a:p>
          <a:r>
            <a:rPr lang="en-US" sz="1200" dirty="0" smtClean="0"/>
            <a:t>- First report on revised NRS tables submitted to the Department of education</a:t>
          </a:r>
          <a:endParaRPr lang="en-US" sz="1200" dirty="0"/>
        </a:p>
      </dgm:t>
    </dgm:pt>
    <dgm:pt modelId="{AEB5CEEB-2701-4FF0-8D3F-AAE1E4B7F080}" type="parTrans" cxnId="{288FB9D2-CC22-42DB-9CB5-A762D5CB71AD}">
      <dgm:prSet/>
      <dgm:spPr/>
      <dgm:t>
        <a:bodyPr/>
        <a:lstStyle/>
        <a:p>
          <a:endParaRPr lang="en-US" sz="4000"/>
        </a:p>
      </dgm:t>
    </dgm:pt>
    <dgm:pt modelId="{BB48213D-E8D8-4074-86F1-8F3DBAE9D7F7}" type="sibTrans" cxnId="{288FB9D2-CC22-42DB-9CB5-A762D5CB71AD}">
      <dgm:prSet/>
      <dgm:spPr/>
      <dgm:t>
        <a:bodyPr/>
        <a:lstStyle/>
        <a:p>
          <a:endParaRPr lang="en-US" sz="4000"/>
        </a:p>
      </dgm:t>
    </dgm:pt>
    <dgm:pt modelId="{4EC7C9C1-8532-4C95-8226-1E7C60019A43}">
      <dgm:prSet phldrT="[Text]" custT="1"/>
      <dgm:spPr/>
      <dgm:t>
        <a:bodyPr anchor="ctr"/>
        <a:lstStyle/>
        <a:p>
          <a:pPr algn="ctr"/>
          <a:r>
            <a:rPr lang="en-US" sz="1600" b="1" dirty="0" smtClean="0"/>
            <a:t>July 1, 2017</a:t>
          </a:r>
          <a:endParaRPr lang="en-US" sz="1600" b="1" dirty="0"/>
        </a:p>
      </dgm:t>
    </dgm:pt>
    <dgm:pt modelId="{8C3BCBF1-D972-4516-8C30-2FEDBE3ECD30}" type="parTrans" cxnId="{97EEBC9B-0165-4C50-84D0-870B53E490BE}">
      <dgm:prSet/>
      <dgm:spPr/>
      <dgm:t>
        <a:bodyPr/>
        <a:lstStyle/>
        <a:p>
          <a:endParaRPr lang="en-US" sz="4000"/>
        </a:p>
      </dgm:t>
    </dgm:pt>
    <dgm:pt modelId="{93B9D522-F595-4C33-B4F9-F4759AAE300E}" type="sibTrans" cxnId="{97EEBC9B-0165-4C50-84D0-870B53E490BE}">
      <dgm:prSet/>
      <dgm:spPr/>
      <dgm:t>
        <a:bodyPr/>
        <a:lstStyle/>
        <a:p>
          <a:endParaRPr lang="en-US" sz="4000"/>
        </a:p>
      </dgm:t>
    </dgm:pt>
    <dgm:pt modelId="{F5A79760-CA6B-45BB-81B2-52550439D8A9}">
      <dgm:prSet phldrT="[Text]" custT="1"/>
      <dgm:spPr/>
      <dgm:t>
        <a:bodyPr/>
        <a:lstStyle/>
        <a:p>
          <a:endParaRPr lang="en-US" sz="1200" dirty="0" smtClean="0"/>
        </a:p>
        <a:p>
          <a:r>
            <a:rPr lang="en-US" sz="1200" dirty="0" smtClean="0"/>
            <a:t>- Start of PY’17</a:t>
          </a:r>
          <a:endParaRPr lang="en-US" sz="1200" dirty="0"/>
        </a:p>
      </dgm:t>
    </dgm:pt>
    <dgm:pt modelId="{C1191BDA-8414-4F74-ABD3-BFF029F875A0}" type="parTrans" cxnId="{E1D97A15-79D6-4A8C-B3D7-5A3774438DCD}">
      <dgm:prSet/>
      <dgm:spPr/>
      <dgm:t>
        <a:bodyPr/>
        <a:lstStyle/>
        <a:p>
          <a:endParaRPr lang="en-US" sz="4000"/>
        </a:p>
      </dgm:t>
    </dgm:pt>
    <dgm:pt modelId="{D0B7AA31-E43D-4233-A4C6-8FED097628A5}" type="sibTrans" cxnId="{E1D97A15-79D6-4A8C-B3D7-5A3774438DCD}">
      <dgm:prSet/>
      <dgm:spPr/>
      <dgm:t>
        <a:bodyPr/>
        <a:lstStyle/>
        <a:p>
          <a:endParaRPr lang="en-US" sz="4000"/>
        </a:p>
      </dgm:t>
    </dgm:pt>
    <dgm:pt modelId="{9B624339-520F-487B-9E9E-EB9BEF0ED938}" type="pres">
      <dgm:prSet presAssocID="{83BF4312-EA59-454D-9EFC-48422D4D0922}" presName="Name0" presStyleCnt="0">
        <dgm:presLayoutVars>
          <dgm:chMax val="7"/>
          <dgm:chPref val="7"/>
          <dgm:dir/>
          <dgm:animOne val="branch"/>
          <dgm:animLvl val="lvl"/>
        </dgm:presLayoutVars>
      </dgm:prSet>
      <dgm:spPr/>
      <dgm:t>
        <a:bodyPr/>
        <a:lstStyle/>
        <a:p>
          <a:endParaRPr lang="en-US"/>
        </a:p>
      </dgm:t>
    </dgm:pt>
    <dgm:pt modelId="{AE87CC5A-9EBB-4675-9A33-8067D197ABA3}" type="pres">
      <dgm:prSet presAssocID="{5C06A97C-1C97-4E8C-B405-78D38DE7885F}" presName="composite" presStyleCnt="0"/>
      <dgm:spPr/>
    </dgm:pt>
    <dgm:pt modelId="{D6907B43-7C28-4407-A8E9-86ABC4A39FD1}" type="pres">
      <dgm:prSet presAssocID="{5C06A97C-1C97-4E8C-B405-78D38DE7885F}" presName="BackAccent" presStyleLbl="bgShp" presStyleIdx="0" presStyleCnt="6"/>
      <dgm:spPr/>
    </dgm:pt>
    <dgm:pt modelId="{16B0F2AB-6D63-480D-8E64-FAF563F7B1BA}" type="pres">
      <dgm:prSet presAssocID="{5C06A97C-1C97-4E8C-B405-78D38DE7885F}" presName="Accent" presStyleLbl="alignNode1" presStyleIdx="0" presStyleCnt="6"/>
      <dgm:spPr/>
    </dgm:pt>
    <dgm:pt modelId="{44FC0AD1-CC69-4C11-905D-D2376C9E62E3}" type="pres">
      <dgm:prSet presAssocID="{5C06A97C-1C97-4E8C-B405-78D38DE7885F}" presName="Child" presStyleLbl="revTx" presStyleIdx="0" presStyleCnt="12" custScaleX="130711">
        <dgm:presLayoutVars>
          <dgm:chMax val="0"/>
          <dgm:chPref val="0"/>
          <dgm:bulletEnabled val="1"/>
        </dgm:presLayoutVars>
      </dgm:prSet>
      <dgm:spPr/>
      <dgm:t>
        <a:bodyPr/>
        <a:lstStyle/>
        <a:p>
          <a:endParaRPr lang="en-US"/>
        </a:p>
      </dgm:t>
    </dgm:pt>
    <dgm:pt modelId="{525D94D9-1025-4343-9D0C-5D2AC57F7573}" type="pres">
      <dgm:prSet presAssocID="{5C06A97C-1C97-4E8C-B405-78D38DE7885F}" presName="Parent" presStyleLbl="revTx" presStyleIdx="1" presStyleCnt="12" custScaleX="140692">
        <dgm:presLayoutVars>
          <dgm:chMax val="1"/>
          <dgm:chPref val="1"/>
          <dgm:bulletEnabled val="1"/>
        </dgm:presLayoutVars>
      </dgm:prSet>
      <dgm:spPr/>
      <dgm:t>
        <a:bodyPr/>
        <a:lstStyle/>
        <a:p>
          <a:endParaRPr lang="en-US"/>
        </a:p>
      </dgm:t>
    </dgm:pt>
    <dgm:pt modelId="{246A5A6E-6AB3-4321-8F11-11B29CFD83F7}" type="pres">
      <dgm:prSet presAssocID="{188C14FD-0CD0-4FBD-9D11-EC53FDA00ED2}" presName="sibTrans" presStyleCnt="0"/>
      <dgm:spPr/>
    </dgm:pt>
    <dgm:pt modelId="{BB0C8AC5-2ED4-4671-B351-D67C5BCCFAD0}" type="pres">
      <dgm:prSet presAssocID="{DC8FBB1F-867B-4CC7-8D29-8471A4D67B59}" presName="composite" presStyleCnt="0"/>
      <dgm:spPr/>
    </dgm:pt>
    <dgm:pt modelId="{A0237A09-BCD5-4C5F-925B-41E58A9DF5BD}" type="pres">
      <dgm:prSet presAssocID="{DC8FBB1F-867B-4CC7-8D29-8471A4D67B59}" presName="BackAccent" presStyleLbl="bgShp" presStyleIdx="1" presStyleCnt="6"/>
      <dgm:spPr/>
    </dgm:pt>
    <dgm:pt modelId="{AC04A494-D572-4997-B853-19A2CD08A15A}" type="pres">
      <dgm:prSet presAssocID="{DC8FBB1F-867B-4CC7-8D29-8471A4D67B59}" presName="Accent" presStyleLbl="alignNode1" presStyleIdx="1" presStyleCnt="6"/>
      <dgm:spPr/>
    </dgm:pt>
    <dgm:pt modelId="{55A6D89D-0945-46CF-BF15-0C32C7AD5992}" type="pres">
      <dgm:prSet presAssocID="{DC8FBB1F-867B-4CC7-8D29-8471A4D67B59}" presName="Child" presStyleLbl="revTx" presStyleIdx="2" presStyleCnt="12" custScaleX="118994">
        <dgm:presLayoutVars>
          <dgm:chMax val="0"/>
          <dgm:chPref val="0"/>
          <dgm:bulletEnabled val="1"/>
        </dgm:presLayoutVars>
      </dgm:prSet>
      <dgm:spPr/>
      <dgm:t>
        <a:bodyPr/>
        <a:lstStyle/>
        <a:p>
          <a:endParaRPr lang="en-US"/>
        </a:p>
      </dgm:t>
    </dgm:pt>
    <dgm:pt modelId="{53FE0363-9E0C-4183-B97E-0B048BB4D800}" type="pres">
      <dgm:prSet presAssocID="{DC8FBB1F-867B-4CC7-8D29-8471A4D67B59}" presName="Parent" presStyleLbl="revTx" presStyleIdx="3" presStyleCnt="12" custScaleX="120673">
        <dgm:presLayoutVars>
          <dgm:chMax val="1"/>
          <dgm:chPref val="1"/>
          <dgm:bulletEnabled val="1"/>
        </dgm:presLayoutVars>
      </dgm:prSet>
      <dgm:spPr/>
      <dgm:t>
        <a:bodyPr/>
        <a:lstStyle/>
        <a:p>
          <a:endParaRPr lang="en-US"/>
        </a:p>
      </dgm:t>
    </dgm:pt>
    <dgm:pt modelId="{337B54CC-9108-4364-93B0-3A8FD60EA2E7}" type="pres">
      <dgm:prSet presAssocID="{55B1C212-46D5-4982-998E-444D2D9100A9}" presName="sibTrans" presStyleCnt="0"/>
      <dgm:spPr/>
    </dgm:pt>
    <dgm:pt modelId="{231CE3A8-3499-4CA4-B8F0-F6C2A71DFFCA}" type="pres">
      <dgm:prSet presAssocID="{1F873697-8069-4479-997B-49937F4A187A}" presName="composite" presStyleCnt="0"/>
      <dgm:spPr/>
    </dgm:pt>
    <dgm:pt modelId="{681498FA-1EAF-4D69-A8AD-03DB796E67B5}" type="pres">
      <dgm:prSet presAssocID="{1F873697-8069-4479-997B-49937F4A187A}" presName="BackAccent" presStyleLbl="bgShp" presStyleIdx="2" presStyleCnt="6"/>
      <dgm:spPr/>
    </dgm:pt>
    <dgm:pt modelId="{71F93026-3AC4-4081-9C43-AD201EC96051}" type="pres">
      <dgm:prSet presAssocID="{1F873697-8069-4479-997B-49937F4A187A}" presName="Accent" presStyleLbl="alignNode1" presStyleIdx="2" presStyleCnt="6"/>
      <dgm:spPr/>
    </dgm:pt>
    <dgm:pt modelId="{DBDAFFE0-8DF3-44B1-A194-66FC34932C76}" type="pres">
      <dgm:prSet presAssocID="{1F873697-8069-4479-997B-49937F4A187A}" presName="Child" presStyleLbl="revTx" presStyleIdx="4" presStyleCnt="12" custScaleX="140340">
        <dgm:presLayoutVars>
          <dgm:chMax val="0"/>
          <dgm:chPref val="0"/>
          <dgm:bulletEnabled val="1"/>
        </dgm:presLayoutVars>
      </dgm:prSet>
      <dgm:spPr/>
      <dgm:t>
        <a:bodyPr/>
        <a:lstStyle/>
        <a:p>
          <a:endParaRPr lang="en-US"/>
        </a:p>
      </dgm:t>
    </dgm:pt>
    <dgm:pt modelId="{C3DF9AF3-7258-406A-9B6B-4A491DCCE227}" type="pres">
      <dgm:prSet presAssocID="{1F873697-8069-4479-997B-49937F4A187A}" presName="Parent" presStyleLbl="revTx" presStyleIdx="5" presStyleCnt="12" custScaleX="128129">
        <dgm:presLayoutVars>
          <dgm:chMax val="1"/>
          <dgm:chPref val="1"/>
          <dgm:bulletEnabled val="1"/>
        </dgm:presLayoutVars>
      </dgm:prSet>
      <dgm:spPr/>
      <dgm:t>
        <a:bodyPr/>
        <a:lstStyle/>
        <a:p>
          <a:endParaRPr lang="en-US"/>
        </a:p>
      </dgm:t>
    </dgm:pt>
    <dgm:pt modelId="{C78BD1D1-048D-4ACC-B8C6-B1244B51E302}" type="pres">
      <dgm:prSet presAssocID="{5F00E09D-996A-410C-B1A7-9774E09F21AC}" presName="sibTrans" presStyleCnt="0"/>
      <dgm:spPr/>
    </dgm:pt>
    <dgm:pt modelId="{1E08AE41-E444-4CC8-A8DB-5C869FED055E}" type="pres">
      <dgm:prSet presAssocID="{7CE43D39-4BA6-4ABB-A63A-82957393C5DC}" presName="composite" presStyleCnt="0"/>
      <dgm:spPr/>
    </dgm:pt>
    <dgm:pt modelId="{7BB3AC65-62E6-46F6-A081-B90715DC0C44}" type="pres">
      <dgm:prSet presAssocID="{7CE43D39-4BA6-4ABB-A63A-82957393C5DC}" presName="BackAccent" presStyleLbl="bgShp" presStyleIdx="3" presStyleCnt="6"/>
      <dgm:spPr/>
    </dgm:pt>
    <dgm:pt modelId="{429F5191-9A92-4932-BE5E-D7F9D747D09B}" type="pres">
      <dgm:prSet presAssocID="{7CE43D39-4BA6-4ABB-A63A-82957393C5DC}" presName="Accent" presStyleLbl="alignNode1" presStyleIdx="3" presStyleCnt="6"/>
      <dgm:spPr/>
    </dgm:pt>
    <dgm:pt modelId="{B1762171-C84A-4389-A9A1-2C54E759EDB6}" type="pres">
      <dgm:prSet presAssocID="{7CE43D39-4BA6-4ABB-A63A-82957393C5DC}" presName="Child" presStyleLbl="revTx" presStyleIdx="6" presStyleCnt="12">
        <dgm:presLayoutVars>
          <dgm:chMax val="0"/>
          <dgm:chPref val="0"/>
          <dgm:bulletEnabled val="1"/>
        </dgm:presLayoutVars>
      </dgm:prSet>
      <dgm:spPr/>
      <dgm:t>
        <a:bodyPr/>
        <a:lstStyle/>
        <a:p>
          <a:endParaRPr lang="en-US"/>
        </a:p>
      </dgm:t>
    </dgm:pt>
    <dgm:pt modelId="{7B4EA0C2-A246-42FE-B623-4C4268C8A1F6}" type="pres">
      <dgm:prSet presAssocID="{7CE43D39-4BA6-4ABB-A63A-82957393C5DC}" presName="Parent" presStyleLbl="revTx" presStyleIdx="7" presStyleCnt="12">
        <dgm:presLayoutVars>
          <dgm:chMax val="1"/>
          <dgm:chPref val="1"/>
          <dgm:bulletEnabled val="1"/>
        </dgm:presLayoutVars>
      </dgm:prSet>
      <dgm:spPr/>
      <dgm:t>
        <a:bodyPr/>
        <a:lstStyle/>
        <a:p>
          <a:endParaRPr lang="en-US"/>
        </a:p>
      </dgm:t>
    </dgm:pt>
    <dgm:pt modelId="{A3EDE24B-2245-46DE-A49C-A00529C5B9FD}" type="pres">
      <dgm:prSet presAssocID="{DD6F0DB4-5ACF-4922-B9D0-38E3FCE4410F}" presName="sibTrans" presStyleCnt="0"/>
      <dgm:spPr/>
    </dgm:pt>
    <dgm:pt modelId="{CF5CDBDF-8D51-4FC1-83F1-B7CA7E8C1990}" type="pres">
      <dgm:prSet presAssocID="{4EC7C9C1-8532-4C95-8226-1E7C60019A43}" presName="composite" presStyleCnt="0"/>
      <dgm:spPr/>
    </dgm:pt>
    <dgm:pt modelId="{1BDC6A0A-A373-4B50-85B8-895F85CEDEC2}" type="pres">
      <dgm:prSet presAssocID="{4EC7C9C1-8532-4C95-8226-1E7C60019A43}" presName="BackAccent" presStyleLbl="bgShp" presStyleIdx="4" presStyleCnt="6"/>
      <dgm:spPr/>
    </dgm:pt>
    <dgm:pt modelId="{AE3692E3-9610-408D-B4BA-422E44017B25}" type="pres">
      <dgm:prSet presAssocID="{4EC7C9C1-8532-4C95-8226-1E7C60019A43}" presName="Accent" presStyleLbl="alignNode1" presStyleIdx="4" presStyleCnt="6"/>
      <dgm:spPr/>
    </dgm:pt>
    <dgm:pt modelId="{92A4F7F5-1CA9-4D8E-90CA-32AFABC2E448}" type="pres">
      <dgm:prSet presAssocID="{4EC7C9C1-8532-4C95-8226-1E7C60019A43}" presName="Child" presStyleLbl="revTx" presStyleIdx="8" presStyleCnt="12">
        <dgm:presLayoutVars>
          <dgm:chMax val="0"/>
          <dgm:chPref val="0"/>
          <dgm:bulletEnabled val="1"/>
        </dgm:presLayoutVars>
      </dgm:prSet>
      <dgm:spPr/>
      <dgm:t>
        <a:bodyPr/>
        <a:lstStyle/>
        <a:p>
          <a:endParaRPr lang="en-US"/>
        </a:p>
      </dgm:t>
    </dgm:pt>
    <dgm:pt modelId="{E9F81182-6D46-4D13-B2DC-7DED7650A302}" type="pres">
      <dgm:prSet presAssocID="{4EC7C9C1-8532-4C95-8226-1E7C60019A43}" presName="Parent" presStyleLbl="revTx" presStyleIdx="9" presStyleCnt="12">
        <dgm:presLayoutVars>
          <dgm:chMax val="1"/>
          <dgm:chPref val="1"/>
          <dgm:bulletEnabled val="1"/>
        </dgm:presLayoutVars>
      </dgm:prSet>
      <dgm:spPr/>
      <dgm:t>
        <a:bodyPr/>
        <a:lstStyle/>
        <a:p>
          <a:endParaRPr lang="en-US"/>
        </a:p>
      </dgm:t>
    </dgm:pt>
    <dgm:pt modelId="{30E93E4C-F55C-4729-9472-C75A8B2ACCFC}" type="pres">
      <dgm:prSet presAssocID="{93B9D522-F595-4C33-B4F9-F4759AAE300E}" presName="sibTrans" presStyleCnt="0"/>
      <dgm:spPr/>
    </dgm:pt>
    <dgm:pt modelId="{1ECFC112-F27D-48F8-A3DF-FCFE365A7E7A}" type="pres">
      <dgm:prSet presAssocID="{4FFC1979-3509-41AD-97C5-53798095F035}" presName="composite" presStyleCnt="0"/>
      <dgm:spPr/>
    </dgm:pt>
    <dgm:pt modelId="{C89ECF23-4DC1-440A-8EFA-B5C662F65E5F}" type="pres">
      <dgm:prSet presAssocID="{4FFC1979-3509-41AD-97C5-53798095F035}" presName="BackAccent" presStyleLbl="bgShp" presStyleIdx="5" presStyleCnt="6"/>
      <dgm:spPr/>
    </dgm:pt>
    <dgm:pt modelId="{C524BB79-4A22-4870-BFE0-2B0F6FC50F60}" type="pres">
      <dgm:prSet presAssocID="{4FFC1979-3509-41AD-97C5-53798095F035}" presName="Accent" presStyleLbl="alignNode1" presStyleIdx="5" presStyleCnt="6"/>
      <dgm:spPr/>
    </dgm:pt>
    <dgm:pt modelId="{3EC79E36-E0DE-447E-BBAF-0573E3260077}" type="pres">
      <dgm:prSet presAssocID="{4FFC1979-3509-41AD-97C5-53798095F035}" presName="Child" presStyleLbl="revTx" presStyleIdx="10" presStyleCnt="12">
        <dgm:presLayoutVars>
          <dgm:chMax val="0"/>
          <dgm:chPref val="0"/>
          <dgm:bulletEnabled val="1"/>
        </dgm:presLayoutVars>
      </dgm:prSet>
      <dgm:spPr/>
      <dgm:t>
        <a:bodyPr/>
        <a:lstStyle/>
        <a:p>
          <a:endParaRPr lang="en-US"/>
        </a:p>
      </dgm:t>
    </dgm:pt>
    <dgm:pt modelId="{CC755707-AA47-491F-A2D6-F5EB8B6C79F4}" type="pres">
      <dgm:prSet presAssocID="{4FFC1979-3509-41AD-97C5-53798095F035}" presName="Parent" presStyleLbl="revTx" presStyleIdx="11" presStyleCnt="12" custScaleX="170404">
        <dgm:presLayoutVars>
          <dgm:chMax val="1"/>
          <dgm:chPref val="1"/>
          <dgm:bulletEnabled val="1"/>
        </dgm:presLayoutVars>
      </dgm:prSet>
      <dgm:spPr/>
      <dgm:t>
        <a:bodyPr/>
        <a:lstStyle/>
        <a:p>
          <a:endParaRPr lang="en-US"/>
        </a:p>
      </dgm:t>
    </dgm:pt>
  </dgm:ptLst>
  <dgm:cxnLst>
    <dgm:cxn modelId="{97EEBC9B-0165-4C50-84D0-870B53E490BE}" srcId="{83BF4312-EA59-454D-9EFC-48422D4D0922}" destId="{4EC7C9C1-8532-4C95-8226-1E7C60019A43}" srcOrd="4" destOrd="0" parTransId="{8C3BCBF1-D972-4516-8C30-2FEDBE3ECD30}" sibTransId="{93B9D522-F595-4C33-B4F9-F4759AAE300E}"/>
    <dgm:cxn modelId="{E1D97A15-79D6-4A8C-B3D7-5A3774438DCD}" srcId="{4EC7C9C1-8532-4C95-8226-1E7C60019A43}" destId="{F5A79760-CA6B-45BB-81B2-52550439D8A9}" srcOrd="0" destOrd="0" parTransId="{C1191BDA-8414-4F74-ABD3-BFF029F875A0}" sibTransId="{D0B7AA31-E43D-4233-A4C6-8FED097628A5}"/>
    <dgm:cxn modelId="{725928F5-2DC2-4EB5-B2DA-69004768D345}" srcId="{83BF4312-EA59-454D-9EFC-48422D4D0922}" destId="{7CE43D39-4BA6-4ABB-A63A-82957393C5DC}" srcOrd="3" destOrd="0" parTransId="{89ADB050-DFDE-44DE-8477-B97F2FF1C6A7}" sibTransId="{DD6F0DB4-5ACF-4922-B9D0-38E3FCE4410F}"/>
    <dgm:cxn modelId="{A426E0F5-3226-4267-91F3-495E08166B95}" srcId="{83BF4312-EA59-454D-9EFC-48422D4D0922}" destId="{DC8FBB1F-867B-4CC7-8D29-8471A4D67B59}" srcOrd="1" destOrd="0" parTransId="{15A7790A-5D14-4235-930D-18B9DB3624E6}" sibTransId="{55B1C212-46D5-4982-998E-444D2D9100A9}"/>
    <dgm:cxn modelId="{1A717759-F357-4D2A-B6B7-8C0AAA1929B4}" srcId="{83BF4312-EA59-454D-9EFC-48422D4D0922}" destId="{4FFC1979-3509-41AD-97C5-53798095F035}" srcOrd="5" destOrd="0" parTransId="{B8AB7106-FCF0-40C2-B172-40C07C5BC60F}" sibTransId="{DDA4A559-A186-4D0D-BD40-61ABDF680432}"/>
    <dgm:cxn modelId="{CB876E68-F1FC-4587-BE83-848098B1B1FA}" type="presOf" srcId="{7CE43D39-4BA6-4ABB-A63A-82957393C5DC}" destId="{7B4EA0C2-A246-42FE-B623-4C4268C8A1F6}" srcOrd="0" destOrd="0" presId="urn:microsoft.com/office/officeart/2008/layout/IncreasingCircleProcess"/>
    <dgm:cxn modelId="{DB351013-9B22-4A08-9427-B25424B76438}" type="presOf" srcId="{1F873697-8069-4479-997B-49937F4A187A}" destId="{C3DF9AF3-7258-406A-9B6B-4A491DCCE227}" srcOrd="0" destOrd="0" presId="urn:microsoft.com/office/officeart/2008/layout/IncreasingCircleProcess"/>
    <dgm:cxn modelId="{3EB3CBE2-84BF-4F63-9F19-1F651C3C30F8}" type="presOf" srcId="{4EC7C9C1-8532-4C95-8226-1E7C60019A43}" destId="{E9F81182-6D46-4D13-B2DC-7DED7650A302}" srcOrd="0" destOrd="0" presId="urn:microsoft.com/office/officeart/2008/layout/IncreasingCircleProcess"/>
    <dgm:cxn modelId="{55779B48-F883-4A0E-B2BB-9C242AEB3094}" type="presOf" srcId="{DAAD77C7-231F-433A-B0B2-5402D07ACE44}" destId="{B1762171-C84A-4389-A9A1-2C54E759EDB6}" srcOrd="0" destOrd="0" presId="urn:microsoft.com/office/officeart/2008/layout/IncreasingCircleProcess"/>
    <dgm:cxn modelId="{298B1B8C-C6BE-4B2D-AEE1-9D7E7F47C52E}" type="presOf" srcId="{C2D1D132-5B05-4284-8104-24B3DE1F311D}" destId="{3EC79E36-E0DE-447E-BBAF-0573E3260077}" srcOrd="0" destOrd="0" presId="urn:microsoft.com/office/officeart/2008/layout/IncreasingCircleProcess"/>
    <dgm:cxn modelId="{857DBE21-972F-4BA9-A969-F5C889AC46EF}" srcId="{4FFC1979-3509-41AD-97C5-53798095F035}" destId="{C2D1D132-5B05-4284-8104-24B3DE1F311D}" srcOrd="0" destOrd="0" parTransId="{4F9E4A64-5E76-4BE8-B235-37663CCB9002}" sibTransId="{2665C498-7A6D-4A1D-BFC6-C1EABA850863}"/>
    <dgm:cxn modelId="{9C52F6BF-E4CA-43A2-BCA7-475DAF603D19}" srcId="{DC8FBB1F-867B-4CC7-8D29-8471A4D67B59}" destId="{13FA4A4E-6875-4014-B9FB-ACC27F7E78A1}" srcOrd="0" destOrd="0" parTransId="{55509854-AB15-4813-9CB3-D74BB15F471D}" sibTransId="{AB77A821-5DCF-4F6D-A8B7-6F15A694E314}"/>
    <dgm:cxn modelId="{47CEF922-97E3-4237-BA2D-EE34739D512A}" type="presOf" srcId="{13FA4A4E-6875-4014-B9FB-ACC27F7E78A1}" destId="{55A6D89D-0945-46CF-BF15-0C32C7AD5992}" srcOrd="0" destOrd="0" presId="urn:microsoft.com/office/officeart/2008/layout/IncreasingCircleProcess"/>
    <dgm:cxn modelId="{9995B5D8-1655-482B-AE00-5BB5FF9A1C47}" type="presOf" srcId="{DC8FBB1F-867B-4CC7-8D29-8471A4D67B59}" destId="{53FE0363-9E0C-4183-B97E-0B048BB4D800}" srcOrd="0" destOrd="0" presId="urn:microsoft.com/office/officeart/2008/layout/IncreasingCircleProcess"/>
    <dgm:cxn modelId="{6B20DBCA-B5E4-4A6B-AF05-6FE146DD41B3}" type="presOf" srcId="{7B76DCD0-C5BD-48D7-B01F-63431D64E05F}" destId="{44FC0AD1-CC69-4C11-905D-D2376C9E62E3}" srcOrd="0" destOrd="1" presId="urn:microsoft.com/office/officeart/2008/layout/IncreasingCircleProcess"/>
    <dgm:cxn modelId="{288FB9D2-CC22-42DB-9CB5-A762D5CB71AD}" srcId="{4FFC1979-3509-41AD-97C5-53798095F035}" destId="{44B15951-E15A-42CC-A468-DE1DB4665DC4}" srcOrd="1" destOrd="0" parTransId="{AEB5CEEB-2701-4FF0-8D3F-AAE1E4B7F080}" sibTransId="{BB48213D-E8D8-4074-86F1-8F3DBAE9D7F7}"/>
    <dgm:cxn modelId="{ED2423CB-0548-45C0-90AC-2F059438B128}" srcId="{83BF4312-EA59-454D-9EFC-48422D4D0922}" destId="{5C06A97C-1C97-4E8C-B405-78D38DE7885F}" srcOrd="0" destOrd="0" parTransId="{55E78E2A-DBCF-40A5-99B0-447CD7D17EC9}" sibTransId="{188C14FD-0CD0-4FBD-9D11-EC53FDA00ED2}"/>
    <dgm:cxn modelId="{DCAEBC53-3746-49F3-8B31-B56D4BC20B63}" type="presOf" srcId="{44B15951-E15A-42CC-A468-DE1DB4665DC4}" destId="{3EC79E36-E0DE-447E-BBAF-0573E3260077}" srcOrd="0" destOrd="1" presId="urn:microsoft.com/office/officeart/2008/layout/IncreasingCircleProcess"/>
    <dgm:cxn modelId="{CE336E67-D1EA-42AE-9D9A-24F2D6991214}" srcId="{5C06A97C-1C97-4E8C-B405-78D38DE7885F}" destId="{EB224418-D6DE-42B6-AD60-C24ABD09CA8E}" srcOrd="0" destOrd="0" parTransId="{27A0A29C-0297-4B61-8F7A-1C56A73A1783}" sibTransId="{35DF7405-1EBE-4FDF-8456-87DEFE2B237F}"/>
    <dgm:cxn modelId="{2CB74E01-EE5F-4E00-9ABB-4B12846BE647}" type="presOf" srcId="{51F9B5C2-9C2C-4BD0-A372-AA3208DF2134}" destId="{DBDAFFE0-8DF3-44B1-A194-66FC34932C76}" srcOrd="0" destOrd="0" presId="urn:microsoft.com/office/officeart/2008/layout/IncreasingCircleProcess"/>
    <dgm:cxn modelId="{113B8DB1-D555-4A7D-B584-3C91DB02A778}" srcId="{7CE43D39-4BA6-4ABB-A63A-82957393C5DC}" destId="{DAAD77C7-231F-433A-B0B2-5402D07ACE44}" srcOrd="0" destOrd="0" parTransId="{8A73979A-1549-4594-84B5-E22E789C33BE}" sibTransId="{F17B97A9-B2DE-41EF-B5E5-E2B64F57410B}"/>
    <dgm:cxn modelId="{1BBB0B92-38D2-42B4-A9CD-56F5E281C649}" type="presOf" srcId="{5C06A97C-1C97-4E8C-B405-78D38DE7885F}" destId="{525D94D9-1025-4343-9D0C-5D2AC57F7573}" srcOrd="0" destOrd="0" presId="urn:microsoft.com/office/officeart/2008/layout/IncreasingCircleProcess"/>
    <dgm:cxn modelId="{CFB568BD-C03F-4FF9-B8E6-FBA2E60E4C9A}" type="presOf" srcId="{EB224418-D6DE-42B6-AD60-C24ABD09CA8E}" destId="{44FC0AD1-CC69-4C11-905D-D2376C9E62E3}" srcOrd="0" destOrd="0" presId="urn:microsoft.com/office/officeart/2008/layout/IncreasingCircleProcess"/>
    <dgm:cxn modelId="{E7B62339-FE50-49D4-9E49-6C8D406BD45C}" srcId="{1F873697-8069-4479-997B-49937F4A187A}" destId="{51F9B5C2-9C2C-4BD0-A372-AA3208DF2134}" srcOrd="0" destOrd="0" parTransId="{0E33F640-A25B-49C1-B8E5-0C2430FF3744}" sibTransId="{3FA2EEA9-FEEF-484A-BE48-7F2B3DE4987E}"/>
    <dgm:cxn modelId="{C5A6BF07-F881-405E-81CB-8A64E9902E08}" type="presOf" srcId="{F5A79760-CA6B-45BB-81B2-52550439D8A9}" destId="{92A4F7F5-1CA9-4D8E-90CA-32AFABC2E448}" srcOrd="0" destOrd="0" presId="urn:microsoft.com/office/officeart/2008/layout/IncreasingCircleProcess"/>
    <dgm:cxn modelId="{0BFB0083-DA36-48CE-8714-CB6A302B7651}" type="presOf" srcId="{83BF4312-EA59-454D-9EFC-48422D4D0922}" destId="{9B624339-520F-487B-9E9E-EB9BEF0ED938}" srcOrd="0" destOrd="0" presId="urn:microsoft.com/office/officeart/2008/layout/IncreasingCircleProcess"/>
    <dgm:cxn modelId="{70DB6548-15CE-4B7A-B833-478624BF8545}" srcId="{5C06A97C-1C97-4E8C-B405-78D38DE7885F}" destId="{7B76DCD0-C5BD-48D7-B01F-63431D64E05F}" srcOrd="1" destOrd="0" parTransId="{62928124-1BD9-40D8-AEDE-F8970035BAE1}" sibTransId="{DBC8387F-6C6E-4CDF-83E3-2F478470728D}"/>
    <dgm:cxn modelId="{7D93315E-D7C8-4813-A72E-8B16F3A41CAB}" srcId="{83BF4312-EA59-454D-9EFC-48422D4D0922}" destId="{1F873697-8069-4479-997B-49937F4A187A}" srcOrd="2" destOrd="0" parTransId="{0D5E277F-1D18-4ED9-A3DF-744F39B3AD66}" sibTransId="{5F00E09D-996A-410C-B1A7-9774E09F21AC}"/>
    <dgm:cxn modelId="{C387FFDE-2D7F-4ACA-A211-234FB48C729C}" type="presOf" srcId="{4FFC1979-3509-41AD-97C5-53798095F035}" destId="{CC755707-AA47-491F-A2D6-F5EB8B6C79F4}" srcOrd="0" destOrd="0" presId="urn:microsoft.com/office/officeart/2008/layout/IncreasingCircleProcess"/>
    <dgm:cxn modelId="{005C8D4B-9DE3-4B65-A300-AFDCF5D29F10}" type="presParOf" srcId="{9B624339-520F-487B-9E9E-EB9BEF0ED938}" destId="{AE87CC5A-9EBB-4675-9A33-8067D197ABA3}" srcOrd="0" destOrd="0" presId="urn:microsoft.com/office/officeart/2008/layout/IncreasingCircleProcess"/>
    <dgm:cxn modelId="{4294E157-CD11-4A26-BE4B-90FE385D0A81}" type="presParOf" srcId="{AE87CC5A-9EBB-4675-9A33-8067D197ABA3}" destId="{D6907B43-7C28-4407-A8E9-86ABC4A39FD1}" srcOrd="0" destOrd="0" presId="urn:microsoft.com/office/officeart/2008/layout/IncreasingCircleProcess"/>
    <dgm:cxn modelId="{BB38A448-4FE8-4159-8C67-AC2BE595578D}" type="presParOf" srcId="{AE87CC5A-9EBB-4675-9A33-8067D197ABA3}" destId="{16B0F2AB-6D63-480D-8E64-FAF563F7B1BA}" srcOrd="1" destOrd="0" presId="urn:microsoft.com/office/officeart/2008/layout/IncreasingCircleProcess"/>
    <dgm:cxn modelId="{45532768-9FA7-4B2B-A617-8C6A223BA2D7}" type="presParOf" srcId="{AE87CC5A-9EBB-4675-9A33-8067D197ABA3}" destId="{44FC0AD1-CC69-4C11-905D-D2376C9E62E3}" srcOrd="2" destOrd="0" presId="urn:microsoft.com/office/officeart/2008/layout/IncreasingCircleProcess"/>
    <dgm:cxn modelId="{4395DCB1-E1DC-4D9E-99B0-275561FC2327}" type="presParOf" srcId="{AE87CC5A-9EBB-4675-9A33-8067D197ABA3}" destId="{525D94D9-1025-4343-9D0C-5D2AC57F7573}" srcOrd="3" destOrd="0" presId="urn:microsoft.com/office/officeart/2008/layout/IncreasingCircleProcess"/>
    <dgm:cxn modelId="{F81F7166-9DFF-48FC-BA69-2496971E6907}" type="presParOf" srcId="{9B624339-520F-487B-9E9E-EB9BEF0ED938}" destId="{246A5A6E-6AB3-4321-8F11-11B29CFD83F7}" srcOrd="1" destOrd="0" presId="urn:microsoft.com/office/officeart/2008/layout/IncreasingCircleProcess"/>
    <dgm:cxn modelId="{F8E35B75-9486-46C2-BA58-74206B68B1C8}" type="presParOf" srcId="{9B624339-520F-487B-9E9E-EB9BEF0ED938}" destId="{BB0C8AC5-2ED4-4671-B351-D67C5BCCFAD0}" srcOrd="2" destOrd="0" presId="urn:microsoft.com/office/officeart/2008/layout/IncreasingCircleProcess"/>
    <dgm:cxn modelId="{A7EA7CD4-FF53-4C59-A322-58B52859C70D}" type="presParOf" srcId="{BB0C8AC5-2ED4-4671-B351-D67C5BCCFAD0}" destId="{A0237A09-BCD5-4C5F-925B-41E58A9DF5BD}" srcOrd="0" destOrd="0" presId="urn:microsoft.com/office/officeart/2008/layout/IncreasingCircleProcess"/>
    <dgm:cxn modelId="{BEB2EBA8-70E9-485A-B2B7-AF5DC2F25229}" type="presParOf" srcId="{BB0C8AC5-2ED4-4671-B351-D67C5BCCFAD0}" destId="{AC04A494-D572-4997-B853-19A2CD08A15A}" srcOrd="1" destOrd="0" presId="urn:microsoft.com/office/officeart/2008/layout/IncreasingCircleProcess"/>
    <dgm:cxn modelId="{5A2E38A9-979C-48C6-818C-876BB3050425}" type="presParOf" srcId="{BB0C8AC5-2ED4-4671-B351-D67C5BCCFAD0}" destId="{55A6D89D-0945-46CF-BF15-0C32C7AD5992}" srcOrd="2" destOrd="0" presId="urn:microsoft.com/office/officeart/2008/layout/IncreasingCircleProcess"/>
    <dgm:cxn modelId="{9E7F5263-A0DF-48F6-874D-BFFE53EDE7C9}" type="presParOf" srcId="{BB0C8AC5-2ED4-4671-B351-D67C5BCCFAD0}" destId="{53FE0363-9E0C-4183-B97E-0B048BB4D800}" srcOrd="3" destOrd="0" presId="urn:microsoft.com/office/officeart/2008/layout/IncreasingCircleProcess"/>
    <dgm:cxn modelId="{F34AC56B-1052-427B-97AA-3BF22ECFE22F}" type="presParOf" srcId="{9B624339-520F-487B-9E9E-EB9BEF0ED938}" destId="{337B54CC-9108-4364-93B0-3A8FD60EA2E7}" srcOrd="3" destOrd="0" presId="urn:microsoft.com/office/officeart/2008/layout/IncreasingCircleProcess"/>
    <dgm:cxn modelId="{3CFB8C69-2752-47AE-9F13-D1179ECAB19B}" type="presParOf" srcId="{9B624339-520F-487B-9E9E-EB9BEF0ED938}" destId="{231CE3A8-3499-4CA4-B8F0-F6C2A71DFFCA}" srcOrd="4" destOrd="0" presId="urn:microsoft.com/office/officeart/2008/layout/IncreasingCircleProcess"/>
    <dgm:cxn modelId="{A4B1C58E-FC30-405C-8129-1780ADCC9C77}" type="presParOf" srcId="{231CE3A8-3499-4CA4-B8F0-F6C2A71DFFCA}" destId="{681498FA-1EAF-4D69-A8AD-03DB796E67B5}" srcOrd="0" destOrd="0" presId="urn:microsoft.com/office/officeart/2008/layout/IncreasingCircleProcess"/>
    <dgm:cxn modelId="{A19F5EE6-7538-4098-9D59-4661A7F029F8}" type="presParOf" srcId="{231CE3A8-3499-4CA4-B8F0-F6C2A71DFFCA}" destId="{71F93026-3AC4-4081-9C43-AD201EC96051}" srcOrd="1" destOrd="0" presId="urn:microsoft.com/office/officeart/2008/layout/IncreasingCircleProcess"/>
    <dgm:cxn modelId="{8F3546E8-E59E-47DF-95DA-F012B16D637F}" type="presParOf" srcId="{231CE3A8-3499-4CA4-B8F0-F6C2A71DFFCA}" destId="{DBDAFFE0-8DF3-44B1-A194-66FC34932C76}" srcOrd="2" destOrd="0" presId="urn:microsoft.com/office/officeart/2008/layout/IncreasingCircleProcess"/>
    <dgm:cxn modelId="{F88FCFD3-BE54-4F23-AFFA-514476BBBCDC}" type="presParOf" srcId="{231CE3A8-3499-4CA4-B8F0-F6C2A71DFFCA}" destId="{C3DF9AF3-7258-406A-9B6B-4A491DCCE227}" srcOrd="3" destOrd="0" presId="urn:microsoft.com/office/officeart/2008/layout/IncreasingCircleProcess"/>
    <dgm:cxn modelId="{290AE176-EAB4-437A-92B3-27C16AC423B8}" type="presParOf" srcId="{9B624339-520F-487B-9E9E-EB9BEF0ED938}" destId="{C78BD1D1-048D-4ACC-B8C6-B1244B51E302}" srcOrd="5" destOrd="0" presId="urn:microsoft.com/office/officeart/2008/layout/IncreasingCircleProcess"/>
    <dgm:cxn modelId="{E31BBD27-26DC-4E23-A359-5A758C0D36FF}" type="presParOf" srcId="{9B624339-520F-487B-9E9E-EB9BEF0ED938}" destId="{1E08AE41-E444-4CC8-A8DB-5C869FED055E}" srcOrd="6" destOrd="0" presId="urn:microsoft.com/office/officeart/2008/layout/IncreasingCircleProcess"/>
    <dgm:cxn modelId="{9B0A0963-2B16-49F8-A679-0B807DF032E5}" type="presParOf" srcId="{1E08AE41-E444-4CC8-A8DB-5C869FED055E}" destId="{7BB3AC65-62E6-46F6-A081-B90715DC0C44}" srcOrd="0" destOrd="0" presId="urn:microsoft.com/office/officeart/2008/layout/IncreasingCircleProcess"/>
    <dgm:cxn modelId="{D1AE9825-29F7-4E37-AF96-2A25FAAC8E52}" type="presParOf" srcId="{1E08AE41-E444-4CC8-A8DB-5C869FED055E}" destId="{429F5191-9A92-4932-BE5E-D7F9D747D09B}" srcOrd="1" destOrd="0" presId="urn:microsoft.com/office/officeart/2008/layout/IncreasingCircleProcess"/>
    <dgm:cxn modelId="{3D43BD40-2972-4E79-AAAD-1A6857FD7D46}" type="presParOf" srcId="{1E08AE41-E444-4CC8-A8DB-5C869FED055E}" destId="{B1762171-C84A-4389-A9A1-2C54E759EDB6}" srcOrd="2" destOrd="0" presId="urn:microsoft.com/office/officeart/2008/layout/IncreasingCircleProcess"/>
    <dgm:cxn modelId="{060A7ECB-E1F0-4232-A653-4023608FE12E}" type="presParOf" srcId="{1E08AE41-E444-4CC8-A8DB-5C869FED055E}" destId="{7B4EA0C2-A246-42FE-B623-4C4268C8A1F6}" srcOrd="3" destOrd="0" presId="urn:microsoft.com/office/officeart/2008/layout/IncreasingCircleProcess"/>
    <dgm:cxn modelId="{BB7DA95B-92C9-4851-AC9B-F374535E0EC7}" type="presParOf" srcId="{9B624339-520F-487B-9E9E-EB9BEF0ED938}" destId="{A3EDE24B-2245-46DE-A49C-A00529C5B9FD}" srcOrd="7" destOrd="0" presId="urn:microsoft.com/office/officeart/2008/layout/IncreasingCircleProcess"/>
    <dgm:cxn modelId="{E2A3B79C-2F5F-4734-B243-FEEC0DA2EAB2}" type="presParOf" srcId="{9B624339-520F-487B-9E9E-EB9BEF0ED938}" destId="{CF5CDBDF-8D51-4FC1-83F1-B7CA7E8C1990}" srcOrd="8" destOrd="0" presId="urn:microsoft.com/office/officeart/2008/layout/IncreasingCircleProcess"/>
    <dgm:cxn modelId="{F1285947-4501-4313-BDB7-3D4C537EEA7C}" type="presParOf" srcId="{CF5CDBDF-8D51-4FC1-83F1-B7CA7E8C1990}" destId="{1BDC6A0A-A373-4B50-85B8-895F85CEDEC2}" srcOrd="0" destOrd="0" presId="urn:microsoft.com/office/officeart/2008/layout/IncreasingCircleProcess"/>
    <dgm:cxn modelId="{AD63D777-B745-4A97-B3DD-39BC33F7BE30}" type="presParOf" srcId="{CF5CDBDF-8D51-4FC1-83F1-B7CA7E8C1990}" destId="{AE3692E3-9610-408D-B4BA-422E44017B25}" srcOrd="1" destOrd="0" presId="urn:microsoft.com/office/officeart/2008/layout/IncreasingCircleProcess"/>
    <dgm:cxn modelId="{F827F8C3-83C0-4A94-B616-59FAB750AD9B}" type="presParOf" srcId="{CF5CDBDF-8D51-4FC1-83F1-B7CA7E8C1990}" destId="{92A4F7F5-1CA9-4D8E-90CA-32AFABC2E448}" srcOrd="2" destOrd="0" presId="urn:microsoft.com/office/officeart/2008/layout/IncreasingCircleProcess"/>
    <dgm:cxn modelId="{559DA99E-026C-43BB-8E27-3AE7257EC919}" type="presParOf" srcId="{CF5CDBDF-8D51-4FC1-83F1-B7CA7E8C1990}" destId="{E9F81182-6D46-4D13-B2DC-7DED7650A302}" srcOrd="3" destOrd="0" presId="urn:microsoft.com/office/officeart/2008/layout/IncreasingCircleProcess"/>
    <dgm:cxn modelId="{5C63C0B3-CD28-4CB0-A188-277678438448}" type="presParOf" srcId="{9B624339-520F-487B-9E9E-EB9BEF0ED938}" destId="{30E93E4C-F55C-4729-9472-C75A8B2ACCFC}" srcOrd="9" destOrd="0" presId="urn:microsoft.com/office/officeart/2008/layout/IncreasingCircleProcess"/>
    <dgm:cxn modelId="{82F9C0F2-B1A4-4BDE-B32F-5CFF431BF415}" type="presParOf" srcId="{9B624339-520F-487B-9E9E-EB9BEF0ED938}" destId="{1ECFC112-F27D-48F8-A3DF-FCFE365A7E7A}" srcOrd="10" destOrd="0" presId="urn:microsoft.com/office/officeart/2008/layout/IncreasingCircleProcess"/>
    <dgm:cxn modelId="{48922A16-C46C-444E-800E-24EE1A14AB20}" type="presParOf" srcId="{1ECFC112-F27D-48F8-A3DF-FCFE365A7E7A}" destId="{C89ECF23-4DC1-440A-8EFA-B5C662F65E5F}" srcOrd="0" destOrd="0" presId="urn:microsoft.com/office/officeart/2008/layout/IncreasingCircleProcess"/>
    <dgm:cxn modelId="{58FA4A3B-7E4E-42DC-8FF9-6CF202693D25}" type="presParOf" srcId="{1ECFC112-F27D-48F8-A3DF-FCFE365A7E7A}" destId="{C524BB79-4A22-4870-BFE0-2B0F6FC50F60}" srcOrd="1" destOrd="0" presId="urn:microsoft.com/office/officeart/2008/layout/IncreasingCircleProcess"/>
    <dgm:cxn modelId="{D4F0D7BB-B289-49DA-B2C2-4BEA77F14057}" type="presParOf" srcId="{1ECFC112-F27D-48F8-A3DF-FCFE365A7E7A}" destId="{3EC79E36-E0DE-447E-BBAF-0573E3260077}" srcOrd="2" destOrd="0" presId="urn:microsoft.com/office/officeart/2008/layout/IncreasingCircleProcess"/>
    <dgm:cxn modelId="{ED80963C-3DE2-405A-98C4-43A25274FE58}" type="presParOf" srcId="{1ECFC112-F27D-48F8-A3DF-FCFE365A7E7A}" destId="{CC755707-AA47-491F-A2D6-F5EB8B6C79F4}"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BF4312-EA59-454D-9EFC-48422D4D0922}"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5C06A97C-1C97-4E8C-B405-78D38DE7885F}">
      <dgm:prSet phldrT="[Text]" custT="1"/>
      <dgm:spPr/>
      <dgm:t>
        <a:bodyPr anchor="ctr"/>
        <a:lstStyle/>
        <a:p>
          <a:pPr algn="ctr"/>
          <a:r>
            <a:rPr lang="en-US" sz="1600" b="1" dirty="0" smtClean="0"/>
            <a:t>June 30, 2016</a:t>
          </a:r>
          <a:endParaRPr lang="en-US" sz="1600" b="1" dirty="0"/>
        </a:p>
      </dgm:t>
    </dgm:pt>
    <dgm:pt modelId="{55E78E2A-DBCF-40A5-99B0-447CD7D17EC9}" type="parTrans" cxnId="{ED2423CB-0548-45C0-90AC-2F059438B128}">
      <dgm:prSet/>
      <dgm:spPr/>
      <dgm:t>
        <a:bodyPr/>
        <a:lstStyle/>
        <a:p>
          <a:endParaRPr lang="en-US" sz="4000"/>
        </a:p>
      </dgm:t>
    </dgm:pt>
    <dgm:pt modelId="{188C14FD-0CD0-4FBD-9D11-EC53FDA00ED2}" type="sibTrans" cxnId="{ED2423CB-0548-45C0-90AC-2F059438B128}">
      <dgm:prSet/>
      <dgm:spPr/>
      <dgm:t>
        <a:bodyPr/>
        <a:lstStyle/>
        <a:p>
          <a:endParaRPr lang="en-US" sz="4000"/>
        </a:p>
      </dgm:t>
    </dgm:pt>
    <dgm:pt modelId="{EB224418-D6DE-42B6-AD60-C24ABD09CA8E}">
      <dgm:prSet phldrT="[Text]" custT="1"/>
      <dgm:spPr/>
      <dgm:t>
        <a:bodyPr/>
        <a:lstStyle/>
        <a:p>
          <a:endParaRPr lang="en-US" sz="1200" dirty="0" smtClean="0"/>
        </a:p>
        <a:p>
          <a:r>
            <a:rPr lang="en-US" sz="1200" dirty="0" smtClean="0"/>
            <a:t>- Final Regulations and revised NRS tables released</a:t>
          </a:r>
          <a:endParaRPr lang="en-US" sz="1200" dirty="0"/>
        </a:p>
      </dgm:t>
    </dgm:pt>
    <dgm:pt modelId="{27A0A29C-0297-4B61-8F7A-1C56A73A1783}" type="parTrans" cxnId="{CE336E67-D1EA-42AE-9D9A-24F2D6991214}">
      <dgm:prSet/>
      <dgm:spPr/>
      <dgm:t>
        <a:bodyPr/>
        <a:lstStyle/>
        <a:p>
          <a:endParaRPr lang="en-US" sz="4000"/>
        </a:p>
      </dgm:t>
    </dgm:pt>
    <dgm:pt modelId="{35DF7405-1EBE-4FDF-8456-87DEFE2B237F}" type="sibTrans" cxnId="{CE336E67-D1EA-42AE-9D9A-24F2D6991214}">
      <dgm:prSet/>
      <dgm:spPr/>
      <dgm:t>
        <a:bodyPr/>
        <a:lstStyle/>
        <a:p>
          <a:endParaRPr lang="en-US" sz="4000"/>
        </a:p>
      </dgm:t>
    </dgm:pt>
    <dgm:pt modelId="{DC8FBB1F-867B-4CC7-8D29-8471A4D67B59}">
      <dgm:prSet phldrT="[Text]" custT="1"/>
      <dgm:spPr/>
      <dgm:t>
        <a:bodyPr anchor="ctr"/>
        <a:lstStyle/>
        <a:p>
          <a:pPr algn="ctr"/>
          <a:r>
            <a:rPr lang="en-US" sz="1600" b="1" dirty="0" smtClean="0"/>
            <a:t>Summer 2016</a:t>
          </a:r>
          <a:endParaRPr lang="en-US" sz="1600" b="1" dirty="0"/>
        </a:p>
      </dgm:t>
    </dgm:pt>
    <dgm:pt modelId="{15A7790A-5D14-4235-930D-18B9DB3624E6}" type="parTrans" cxnId="{A426E0F5-3226-4267-91F3-495E08166B95}">
      <dgm:prSet/>
      <dgm:spPr/>
      <dgm:t>
        <a:bodyPr/>
        <a:lstStyle/>
        <a:p>
          <a:endParaRPr lang="en-US" sz="4000"/>
        </a:p>
      </dgm:t>
    </dgm:pt>
    <dgm:pt modelId="{55B1C212-46D5-4982-998E-444D2D9100A9}" type="sibTrans" cxnId="{A426E0F5-3226-4267-91F3-495E08166B95}">
      <dgm:prSet/>
      <dgm:spPr/>
      <dgm:t>
        <a:bodyPr/>
        <a:lstStyle/>
        <a:p>
          <a:endParaRPr lang="en-US" sz="4000"/>
        </a:p>
      </dgm:t>
    </dgm:pt>
    <dgm:pt modelId="{13FA4A4E-6875-4014-B9FB-ACC27F7E78A1}">
      <dgm:prSet phldrT="[Text]" custT="1"/>
      <dgm:spPr/>
      <dgm:t>
        <a:bodyPr/>
        <a:lstStyle/>
        <a:p>
          <a:endParaRPr lang="en-US" sz="1200" dirty="0" smtClean="0"/>
        </a:p>
        <a:p>
          <a:r>
            <a:rPr lang="en-US" sz="1200" dirty="0" smtClean="0"/>
            <a:t>- Roll-out of trainings/ information related to the new requirements</a:t>
          </a:r>
          <a:endParaRPr lang="en-US" sz="1200" dirty="0"/>
        </a:p>
      </dgm:t>
    </dgm:pt>
    <dgm:pt modelId="{55509854-AB15-4813-9CB3-D74BB15F471D}" type="parTrans" cxnId="{9C52F6BF-E4CA-43A2-BCA7-475DAF603D19}">
      <dgm:prSet/>
      <dgm:spPr/>
      <dgm:t>
        <a:bodyPr/>
        <a:lstStyle/>
        <a:p>
          <a:endParaRPr lang="en-US" sz="4000"/>
        </a:p>
      </dgm:t>
    </dgm:pt>
    <dgm:pt modelId="{AB77A821-5DCF-4F6D-A8B7-6F15A694E314}" type="sibTrans" cxnId="{9C52F6BF-E4CA-43A2-BCA7-475DAF603D19}">
      <dgm:prSet/>
      <dgm:spPr/>
      <dgm:t>
        <a:bodyPr/>
        <a:lstStyle/>
        <a:p>
          <a:endParaRPr lang="en-US" sz="4000"/>
        </a:p>
      </dgm:t>
    </dgm:pt>
    <dgm:pt modelId="{4FFC1979-3509-41AD-97C5-53798095F035}">
      <dgm:prSet phldrT="[Text]" custT="1"/>
      <dgm:spPr/>
      <dgm:t>
        <a:bodyPr anchor="ctr"/>
        <a:lstStyle/>
        <a:p>
          <a:pPr algn="ctr"/>
          <a:r>
            <a:rPr lang="en-US" sz="1600" b="1" dirty="0" smtClean="0"/>
            <a:t>Fall 2017 (October)</a:t>
          </a:r>
          <a:endParaRPr lang="en-US" sz="1600" b="1" dirty="0"/>
        </a:p>
      </dgm:t>
    </dgm:pt>
    <dgm:pt modelId="{B8AB7106-FCF0-40C2-B172-40C07C5BC60F}" type="parTrans" cxnId="{1A717759-F357-4D2A-B6B7-8C0AAA1929B4}">
      <dgm:prSet/>
      <dgm:spPr/>
      <dgm:t>
        <a:bodyPr/>
        <a:lstStyle/>
        <a:p>
          <a:endParaRPr lang="en-US" sz="4000"/>
        </a:p>
      </dgm:t>
    </dgm:pt>
    <dgm:pt modelId="{DDA4A559-A186-4D0D-BD40-61ABDF680432}" type="sibTrans" cxnId="{1A717759-F357-4D2A-B6B7-8C0AAA1929B4}">
      <dgm:prSet/>
      <dgm:spPr/>
      <dgm:t>
        <a:bodyPr/>
        <a:lstStyle/>
        <a:p>
          <a:endParaRPr lang="en-US" sz="4000"/>
        </a:p>
      </dgm:t>
    </dgm:pt>
    <dgm:pt modelId="{C2D1D132-5B05-4284-8104-24B3DE1F311D}">
      <dgm:prSet phldrT="[Text]" custT="1"/>
      <dgm:spPr/>
      <dgm:t>
        <a:bodyPr/>
        <a:lstStyle/>
        <a:p>
          <a:endParaRPr lang="en-US" sz="1200" dirty="0" smtClean="0"/>
        </a:p>
        <a:p>
          <a:r>
            <a:rPr lang="en-US" sz="1200" dirty="0" smtClean="0"/>
            <a:t>- First joint report submitted to feds</a:t>
          </a:r>
          <a:endParaRPr lang="en-US" sz="1200" dirty="0"/>
        </a:p>
      </dgm:t>
    </dgm:pt>
    <dgm:pt modelId="{4F9E4A64-5E76-4BE8-B235-37663CCB9002}" type="parTrans" cxnId="{857DBE21-972F-4BA9-A969-F5C889AC46EF}">
      <dgm:prSet/>
      <dgm:spPr/>
      <dgm:t>
        <a:bodyPr/>
        <a:lstStyle/>
        <a:p>
          <a:endParaRPr lang="en-US" sz="4000"/>
        </a:p>
      </dgm:t>
    </dgm:pt>
    <dgm:pt modelId="{2665C498-7A6D-4A1D-BFC6-C1EABA850863}" type="sibTrans" cxnId="{857DBE21-972F-4BA9-A969-F5C889AC46EF}">
      <dgm:prSet/>
      <dgm:spPr/>
      <dgm:t>
        <a:bodyPr/>
        <a:lstStyle/>
        <a:p>
          <a:endParaRPr lang="en-US" sz="4000"/>
        </a:p>
      </dgm:t>
    </dgm:pt>
    <dgm:pt modelId="{7B76DCD0-C5BD-48D7-B01F-63431D64E05F}">
      <dgm:prSet phldrT="[Text]" custT="1"/>
      <dgm:spPr/>
      <dgm:t>
        <a:bodyPr/>
        <a:lstStyle/>
        <a:p>
          <a:r>
            <a:rPr lang="en-US" sz="1200" dirty="0" smtClean="0"/>
            <a:t>- Collection for joint reporting elements in TEAMS released/ begins 7/1</a:t>
          </a:r>
          <a:endParaRPr lang="en-US" sz="1200" dirty="0"/>
        </a:p>
      </dgm:t>
    </dgm:pt>
    <dgm:pt modelId="{62928124-1BD9-40D8-AEDE-F8970035BAE1}" type="parTrans" cxnId="{70DB6548-15CE-4B7A-B833-478624BF8545}">
      <dgm:prSet/>
      <dgm:spPr/>
      <dgm:t>
        <a:bodyPr/>
        <a:lstStyle/>
        <a:p>
          <a:endParaRPr lang="en-US" sz="4000"/>
        </a:p>
      </dgm:t>
    </dgm:pt>
    <dgm:pt modelId="{DBC8387F-6C6E-4CDF-83E3-2F478470728D}" type="sibTrans" cxnId="{70DB6548-15CE-4B7A-B833-478624BF8545}">
      <dgm:prSet/>
      <dgm:spPr/>
      <dgm:t>
        <a:bodyPr/>
        <a:lstStyle/>
        <a:p>
          <a:endParaRPr lang="en-US" sz="4000"/>
        </a:p>
      </dgm:t>
    </dgm:pt>
    <dgm:pt modelId="{1F873697-8069-4479-997B-49937F4A187A}">
      <dgm:prSet phldrT="[Text]" custT="1"/>
      <dgm:spPr/>
      <dgm:t>
        <a:bodyPr anchor="ctr"/>
        <a:lstStyle/>
        <a:p>
          <a:pPr algn="ctr"/>
          <a:r>
            <a:rPr lang="en-US" sz="1600" b="1" dirty="0" smtClean="0"/>
            <a:t>Fall 2016</a:t>
          </a:r>
          <a:endParaRPr lang="en-US" sz="1600" b="1" dirty="0"/>
        </a:p>
      </dgm:t>
    </dgm:pt>
    <dgm:pt modelId="{0D5E277F-1D18-4ED9-A3DF-744F39B3AD66}" type="parTrans" cxnId="{7D93315E-D7C8-4813-A72E-8B16F3A41CAB}">
      <dgm:prSet/>
      <dgm:spPr/>
      <dgm:t>
        <a:bodyPr/>
        <a:lstStyle/>
        <a:p>
          <a:endParaRPr lang="en-US" sz="4000"/>
        </a:p>
      </dgm:t>
    </dgm:pt>
    <dgm:pt modelId="{5F00E09D-996A-410C-B1A7-9774E09F21AC}" type="sibTrans" cxnId="{7D93315E-D7C8-4813-A72E-8B16F3A41CAB}">
      <dgm:prSet/>
      <dgm:spPr/>
      <dgm:t>
        <a:bodyPr/>
        <a:lstStyle/>
        <a:p>
          <a:endParaRPr lang="en-US" sz="4000"/>
        </a:p>
      </dgm:t>
    </dgm:pt>
    <dgm:pt modelId="{51F9B5C2-9C2C-4BD0-A372-AA3208DF2134}">
      <dgm:prSet phldrT="[Text]" custT="1"/>
      <dgm:spPr/>
      <dgm:t>
        <a:bodyPr/>
        <a:lstStyle/>
        <a:p>
          <a:endParaRPr lang="en-US" sz="1200" dirty="0" smtClean="0"/>
        </a:p>
        <a:p>
          <a:r>
            <a:rPr lang="en-US" sz="1200" dirty="0" smtClean="0"/>
            <a:t>- Public ICR regarding (new) revised NRS tables which will incorporate additional changes</a:t>
          </a:r>
          <a:endParaRPr lang="en-US" sz="1200" dirty="0"/>
        </a:p>
      </dgm:t>
    </dgm:pt>
    <dgm:pt modelId="{0E33F640-A25B-49C1-B8E5-0C2430FF3744}" type="parTrans" cxnId="{E7B62339-FE50-49D4-9E49-6C8D406BD45C}">
      <dgm:prSet/>
      <dgm:spPr/>
      <dgm:t>
        <a:bodyPr/>
        <a:lstStyle/>
        <a:p>
          <a:endParaRPr lang="en-US" sz="4000"/>
        </a:p>
      </dgm:t>
    </dgm:pt>
    <dgm:pt modelId="{3FA2EEA9-FEEF-484A-BE48-7F2B3DE4987E}" type="sibTrans" cxnId="{E7B62339-FE50-49D4-9E49-6C8D406BD45C}">
      <dgm:prSet/>
      <dgm:spPr/>
      <dgm:t>
        <a:bodyPr/>
        <a:lstStyle/>
        <a:p>
          <a:endParaRPr lang="en-US" sz="4000"/>
        </a:p>
      </dgm:t>
    </dgm:pt>
    <dgm:pt modelId="{7CE43D39-4BA6-4ABB-A63A-82957393C5DC}">
      <dgm:prSet phldrT="[Text]" custT="1"/>
      <dgm:spPr/>
      <dgm:t>
        <a:bodyPr anchor="ctr"/>
        <a:lstStyle/>
        <a:p>
          <a:pPr algn="ctr"/>
          <a:r>
            <a:rPr lang="en-US" sz="1600" b="1" dirty="0" smtClean="0"/>
            <a:t>Spring 2017</a:t>
          </a:r>
          <a:endParaRPr lang="en-US" sz="1600" b="1" dirty="0"/>
        </a:p>
      </dgm:t>
    </dgm:pt>
    <dgm:pt modelId="{89ADB050-DFDE-44DE-8477-B97F2FF1C6A7}" type="parTrans" cxnId="{725928F5-2DC2-4EB5-B2DA-69004768D345}">
      <dgm:prSet/>
      <dgm:spPr/>
      <dgm:t>
        <a:bodyPr/>
        <a:lstStyle/>
        <a:p>
          <a:endParaRPr lang="en-US" sz="4000"/>
        </a:p>
      </dgm:t>
    </dgm:pt>
    <dgm:pt modelId="{DD6F0DB4-5ACF-4922-B9D0-38E3FCE4410F}" type="sibTrans" cxnId="{725928F5-2DC2-4EB5-B2DA-69004768D345}">
      <dgm:prSet/>
      <dgm:spPr/>
      <dgm:t>
        <a:bodyPr/>
        <a:lstStyle/>
        <a:p>
          <a:endParaRPr lang="en-US" sz="4000"/>
        </a:p>
      </dgm:t>
    </dgm:pt>
    <dgm:pt modelId="{DAAD77C7-231F-433A-B0B2-5402D07ACE44}">
      <dgm:prSet phldrT="[Text]" custT="1"/>
      <dgm:spPr/>
      <dgm:t>
        <a:bodyPr/>
        <a:lstStyle/>
        <a:p>
          <a:endParaRPr lang="en-US" sz="1200" dirty="0" smtClean="0"/>
        </a:p>
        <a:p>
          <a:r>
            <a:rPr lang="en-US" sz="1200" dirty="0" smtClean="0"/>
            <a:t>- (New) revised NRS tables released/ incorporated</a:t>
          </a:r>
          <a:endParaRPr lang="en-US" sz="1200" dirty="0"/>
        </a:p>
      </dgm:t>
    </dgm:pt>
    <dgm:pt modelId="{8A73979A-1549-4594-84B5-E22E789C33BE}" type="parTrans" cxnId="{113B8DB1-D555-4A7D-B584-3C91DB02A778}">
      <dgm:prSet/>
      <dgm:spPr/>
      <dgm:t>
        <a:bodyPr/>
        <a:lstStyle/>
        <a:p>
          <a:endParaRPr lang="en-US" sz="4000"/>
        </a:p>
      </dgm:t>
    </dgm:pt>
    <dgm:pt modelId="{F17B97A9-B2DE-41EF-B5E5-E2B64F57410B}" type="sibTrans" cxnId="{113B8DB1-D555-4A7D-B584-3C91DB02A778}">
      <dgm:prSet/>
      <dgm:spPr/>
      <dgm:t>
        <a:bodyPr/>
        <a:lstStyle/>
        <a:p>
          <a:endParaRPr lang="en-US" sz="4000"/>
        </a:p>
      </dgm:t>
    </dgm:pt>
    <dgm:pt modelId="{44B15951-E15A-42CC-A468-DE1DB4665DC4}">
      <dgm:prSet phldrT="[Text]" custT="1"/>
      <dgm:spPr/>
      <dgm:t>
        <a:bodyPr/>
        <a:lstStyle/>
        <a:p>
          <a:r>
            <a:rPr lang="en-US" sz="1200" dirty="0" smtClean="0"/>
            <a:t>- First report on revised NRS tables submitted to the department of education</a:t>
          </a:r>
          <a:endParaRPr lang="en-US" sz="1200" dirty="0"/>
        </a:p>
      </dgm:t>
    </dgm:pt>
    <dgm:pt modelId="{AEB5CEEB-2701-4FF0-8D3F-AAE1E4B7F080}" type="parTrans" cxnId="{288FB9D2-CC22-42DB-9CB5-A762D5CB71AD}">
      <dgm:prSet/>
      <dgm:spPr/>
      <dgm:t>
        <a:bodyPr/>
        <a:lstStyle/>
        <a:p>
          <a:endParaRPr lang="en-US" sz="4000"/>
        </a:p>
      </dgm:t>
    </dgm:pt>
    <dgm:pt modelId="{BB48213D-E8D8-4074-86F1-8F3DBAE9D7F7}" type="sibTrans" cxnId="{288FB9D2-CC22-42DB-9CB5-A762D5CB71AD}">
      <dgm:prSet/>
      <dgm:spPr/>
      <dgm:t>
        <a:bodyPr/>
        <a:lstStyle/>
        <a:p>
          <a:endParaRPr lang="en-US" sz="4000"/>
        </a:p>
      </dgm:t>
    </dgm:pt>
    <dgm:pt modelId="{4EC7C9C1-8532-4C95-8226-1E7C60019A43}">
      <dgm:prSet phldrT="[Text]" custT="1"/>
      <dgm:spPr/>
      <dgm:t>
        <a:bodyPr anchor="ctr"/>
        <a:lstStyle/>
        <a:p>
          <a:pPr algn="ctr"/>
          <a:r>
            <a:rPr lang="en-US" sz="1600" b="1" dirty="0" smtClean="0"/>
            <a:t>July 1, 2017</a:t>
          </a:r>
          <a:endParaRPr lang="en-US" sz="1600" b="1" dirty="0"/>
        </a:p>
      </dgm:t>
    </dgm:pt>
    <dgm:pt modelId="{8C3BCBF1-D972-4516-8C30-2FEDBE3ECD30}" type="parTrans" cxnId="{97EEBC9B-0165-4C50-84D0-870B53E490BE}">
      <dgm:prSet/>
      <dgm:spPr/>
      <dgm:t>
        <a:bodyPr/>
        <a:lstStyle/>
        <a:p>
          <a:endParaRPr lang="en-US" sz="4000"/>
        </a:p>
      </dgm:t>
    </dgm:pt>
    <dgm:pt modelId="{93B9D522-F595-4C33-B4F9-F4759AAE300E}" type="sibTrans" cxnId="{97EEBC9B-0165-4C50-84D0-870B53E490BE}">
      <dgm:prSet/>
      <dgm:spPr/>
      <dgm:t>
        <a:bodyPr/>
        <a:lstStyle/>
        <a:p>
          <a:endParaRPr lang="en-US" sz="4000"/>
        </a:p>
      </dgm:t>
    </dgm:pt>
    <dgm:pt modelId="{F5A79760-CA6B-45BB-81B2-52550439D8A9}">
      <dgm:prSet phldrT="[Text]" custT="1"/>
      <dgm:spPr/>
      <dgm:t>
        <a:bodyPr/>
        <a:lstStyle/>
        <a:p>
          <a:endParaRPr lang="en-US" sz="1200" dirty="0" smtClean="0"/>
        </a:p>
        <a:p>
          <a:r>
            <a:rPr lang="en-US" sz="1200" dirty="0" smtClean="0"/>
            <a:t>- Start of PY’17</a:t>
          </a:r>
          <a:endParaRPr lang="en-US" sz="1200" dirty="0"/>
        </a:p>
      </dgm:t>
    </dgm:pt>
    <dgm:pt modelId="{C1191BDA-8414-4F74-ABD3-BFF029F875A0}" type="parTrans" cxnId="{E1D97A15-79D6-4A8C-B3D7-5A3774438DCD}">
      <dgm:prSet/>
      <dgm:spPr/>
      <dgm:t>
        <a:bodyPr/>
        <a:lstStyle/>
        <a:p>
          <a:endParaRPr lang="en-US" sz="4000"/>
        </a:p>
      </dgm:t>
    </dgm:pt>
    <dgm:pt modelId="{D0B7AA31-E43D-4233-A4C6-8FED097628A5}" type="sibTrans" cxnId="{E1D97A15-79D6-4A8C-B3D7-5A3774438DCD}">
      <dgm:prSet/>
      <dgm:spPr/>
      <dgm:t>
        <a:bodyPr/>
        <a:lstStyle/>
        <a:p>
          <a:endParaRPr lang="en-US" sz="4000"/>
        </a:p>
      </dgm:t>
    </dgm:pt>
    <dgm:pt modelId="{9B624339-520F-487B-9E9E-EB9BEF0ED938}" type="pres">
      <dgm:prSet presAssocID="{83BF4312-EA59-454D-9EFC-48422D4D0922}" presName="Name0" presStyleCnt="0">
        <dgm:presLayoutVars>
          <dgm:chMax val="7"/>
          <dgm:chPref val="7"/>
          <dgm:dir/>
          <dgm:animOne val="branch"/>
          <dgm:animLvl val="lvl"/>
        </dgm:presLayoutVars>
      </dgm:prSet>
      <dgm:spPr/>
      <dgm:t>
        <a:bodyPr/>
        <a:lstStyle/>
        <a:p>
          <a:endParaRPr lang="en-US"/>
        </a:p>
      </dgm:t>
    </dgm:pt>
    <dgm:pt modelId="{AE87CC5A-9EBB-4675-9A33-8067D197ABA3}" type="pres">
      <dgm:prSet presAssocID="{5C06A97C-1C97-4E8C-B405-78D38DE7885F}" presName="composite" presStyleCnt="0"/>
      <dgm:spPr/>
    </dgm:pt>
    <dgm:pt modelId="{D6907B43-7C28-4407-A8E9-86ABC4A39FD1}" type="pres">
      <dgm:prSet presAssocID="{5C06A97C-1C97-4E8C-B405-78D38DE7885F}" presName="BackAccent" presStyleLbl="bgShp" presStyleIdx="0" presStyleCnt="6"/>
      <dgm:spPr/>
    </dgm:pt>
    <dgm:pt modelId="{16B0F2AB-6D63-480D-8E64-FAF563F7B1BA}" type="pres">
      <dgm:prSet presAssocID="{5C06A97C-1C97-4E8C-B405-78D38DE7885F}" presName="Accent" presStyleLbl="alignNode1" presStyleIdx="0" presStyleCnt="6"/>
      <dgm:spPr/>
    </dgm:pt>
    <dgm:pt modelId="{44FC0AD1-CC69-4C11-905D-D2376C9E62E3}" type="pres">
      <dgm:prSet presAssocID="{5C06A97C-1C97-4E8C-B405-78D38DE7885F}" presName="Child" presStyleLbl="revTx" presStyleIdx="0" presStyleCnt="12" custScaleX="130711">
        <dgm:presLayoutVars>
          <dgm:chMax val="0"/>
          <dgm:chPref val="0"/>
          <dgm:bulletEnabled val="1"/>
        </dgm:presLayoutVars>
      </dgm:prSet>
      <dgm:spPr/>
      <dgm:t>
        <a:bodyPr/>
        <a:lstStyle/>
        <a:p>
          <a:endParaRPr lang="en-US"/>
        </a:p>
      </dgm:t>
    </dgm:pt>
    <dgm:pt modelId="{525D94D9-1025-4343-9D0C-5D2AC57F7573}" type="pres">
      <dgm:prSet presAssocID="{5C06A97C-1C97-4E8C-B405-78D38DE7885F}" presName="Parent" presStyleLbl="revTx" presStyleIdx="1" presStyleCnt="12" custScaleX="140692">
        <dgm:presLayoutVars>
          <dgm:chMax val="1"/>
          <dgm:chPref val="1"/>
          <dgm:bulletEnabled val="1"/>
        </dgm:presLayoutVars>
      </dgm:prSet>
      <dgm:spPr/>
      <dgm:t>
        <a:bodyPr/>
        <a:lstStyle/>
        <a:p>
          <a:endParaRPr lang="en-US"/>
        </a:p>
      </dgm:t>
    </dgm:pt>
    <dgm:pt modelId="{246A5A6E-6AB3-4321-8F11-11B29CFD83F7}" type="pres">
      <dgm:prSet presAssocID="{188C14FD-0CD0-4FBD-9D11-EC53FDA00ED2}" presName="sibTrans" presStyleCnt="0"/>
      <dgm:spPr/>
    </dgm:pt>
    <dgm:pt modelId="{BB0C8AC5-2ED4-4671-B351-D67C5BCCFAD0}" type="pres">
      <dgm:prSet presAssocID="{DC8FBB1F-867B-4CC7-8D29-8471A4D67B59}" presName="composite" presStyleCnt="0"/>
      <dgm:spPr/>
    </dgm:pt>
    <dgm:pt modelId="{A0237A09-BCD5-4C5F-925B-41E58A9DF5BD}" type="pres">
      <dgm:prSet presAssocID="{DC8FBB1F-867B-4CC7-8D29-8471A4D67B59}" presName="BackAccent" presStyleLbl="bgShp" presStyleIdx="1" presStyleCnt="6"/>
      <dgm:spPr/>
    </dgm:pt>
    <dgm:pt modelId="{AC04A494-D572-4997-B853-19A2CD08A15A}" type="pres">
      <dgm:prSet presAssocID="{DC8FBB1F-867B-4CC7-8D29-8471A4D67B59}" presName="Accent" presStyleLbl="alignNode1" presStyleIdx="1" presStyleCnt="6"/>
      <dgm:spPr/>
    </dgm:pt>
    <dgm:pt modelId="{55A6D89D-0945-46CF-BF15-0C32C7AD5992}" type="pres">
      <dgm:prSet presAssocID="{DC8FBB1F-867B-4CC7-8D29-8471A4D67B59}" presName="Child" presStyleLbl="revTx" presStyleIdx="2" presStyleCnt="12" custScaleX="118994">
        <dgm:presLayoutVars>
          <dgm:chMax val="0"/>
          <dgm:chPref val="0"/>
          <dgm:bulletEnabled val="1"/>
        </dgm:presLayoutVars>
      </dgm:prSet>
      <dgm:spPr/>
      <dgm:t>
        <a:bodyPr/>
        <a:lstStyle/>
        <a:p>
          <a:endParaRPr lang="en-US"/>
        </a:p>
      </dgm:t>
    </dgm:pt>
    <dgm:pt modelId="{53FE0363-9E0C-4183-B97E-0B048BB4D800}" type="pres">
      <dgm:prSet presAssocID="{DC8FBB1F-867B-4CC7-8D29-8471A4D67B59}" presName="Parent" presStyleLbl="revTx" presStyleIdx="3" presStyleCnt="12" custScaleX="120673">
        <dgm:presLayoutVars>
          <dgm:chMax val="1"/>
          <dgm:chPref val="1"/>
          <dgm:bulletEnabled val="1"/>
        </dgm:presLayoutVars>
      </dgm:prSet>
      <dgm:spPr/>
      <dgm:t>
        <a:bodyPr/>
        <a:lstStyle/>
        <a:p>
          <a:endParaRPr lang="en-US"/>
        </a:p>
      </dgm:t>
    </dgm:pt>
    <dgm:pt modelId="{337B54CC-9108-4364-93B0-3A8FD60EA2E7}" type="pres">
      <dgm:prSet presAssocID="{55B1C212-46D5-4982-998E-444D2D9100A9}" presName="sibTrans" presStyleCnt="0"/>
      <dgm:spPr/>
    </dgm:pt>
    <dgm:pt modelId="{231CE3A8-3499-4CA4-B8F0-F6C2A71DFFCA}" type="pres">
      <dgm:prSet presAssocID="{1F873697-8069-4479-997B-49937F4A187A}" presName="composite" presStyleCnt="0"/>
      <dgm:spPr/>
    </dgm:pt>
    <dgm:pt modelId="{681498FA-1EAF-4D69-A8AD-03DB796E67B5}" type="pres">
      <dgm:prSet presAssocID="{1F873697-8069-4479-997B-49937F4A187A}" presName="BackAccent" presStyleLbl="bgShp" presStyleIdx="2" presStyleCnt="6"/>
      <dgm:spPr/>
    </dgm:pt>
    <dgm:pt modelId="{71F93026-3AC4-4081-9C43-AD201EC96051}" type="pres">
      <dgm:prSet presAssocID="{1F873697-8069-4479-997B-49937F4A187A}" presName="Accent" presStyleLbl="alignNode1" presStyleIdx="2" presStyleCnt="6"/>
      <dgm:spPr/>
    </dgm:pt>
    <dgm:pt modelId="{DBDAFFE0-8DF3-44B1-A194-66FC34932C76}" type="pres">
      <dgm:prSet presAssocID="{1F873697-8069-4479-997B-49937F4A187A}" presName="Child" presStyleLbl="revTx" presStyleIdx="4" presStyleCnt="12" custScaleX="140340">
        <dgm:presLayoutVars>
          <dgm:chMax val="0"/>
          <dgm:chPref val="0"/>
          <dgm:bulletEnabled val="1"/>
        </dgm:presLayoutVars>
      </dgm:prSet>
      <dgm:spPr/>
      <dgm:t>
        <a:bodyPr/>
        <a:lstStyle/>
        <a:p>
          <a:endParaRPr lang="en-US"/>
        </a:p>
      </dgm:t>
    </dgm:pt>
    <dgm:pt modelId="{C3DF9AF3-7258-406A-9B6B-4A491DCCE227}" type="pres">
      <dgm:prSet presAssocID="{1F873697-8069-4479-997B-49937F4A187A}" presName="Parent" presStyleLbl="revTx" presStyleIdx="5" presStyleCnt="12" custScaleX="128129">
        <dgm:presLayoutVars>
          <dgm:chMax val="1"/>
          <dgm:chPref val="1"/>
          <dgm:bulletEnabled val="1"/>
        </dgm:presLayoutVars>
      </dgm:prSet>
      <dgm:spPr/>
      <dgm:t>
        <a:bodyPr/>
        <a:lstStyle/>
        <a:p>
          <a:endParaRPr lang="en-US"/>
        </a:p>
      </dgm:t>
    </dgm:pt>
    <dgm:pt modelId="{C78BD1D1-048D-4ACC-B8C6-B1244B51E302}" type="pres">
      <dgm:prSet presAssocID="{5F00E09D-996A-410C-B1A7-9774E09F21AC}" presName="sibTrans" presStyleCnt="0"/>
      <dgm:spPr/>
    </dgm:pt>
    <dgm:pt modelId="{1E08AE41-E444-4CC8-A8DB-5C869FED055E}" type="pres">
      <dgm:prSet presAssocID="{7CE43D39-4BA6-4ABB-A63A-82957393C5DC}" presName="composite" presStyleCnt="0"/>
      <dgm:spPr/>
    </dgm:pt>
    <dgm:pt modelId="{7BB3AC65-62E6-46F6-A081-B90715DC0C44}" type="pres">
      <dgm:prSet presAssocID="{7CE43D39-4BA6-4ABB-A63A-82957393C5DC}" presName="BackAccent" presStyleLbl="bgShp" presStyleIdx="3" presStyleCnt="6"/>
      <dgm:spPr/>
    </dgm:pt>
    <dgm:pt modelId="{429F5191-9A92-4932-BE5E-D7F9D747D09B}" type="pres">
      <dgm:prSet presAssocID="{7CE43D39-4BA6-4ABB-A63A-82957393C5DC}" presName="Accent" presStyleLbl="alignNode1" presStyleIdx="3" presStyleCnt="6"/>
      <dgm:spPr/>
    </dgm:pt>
    <dgm:pt modelId="{B1762171-C84A-4389-A9A1-2C54E759EDB6}" type="pres">
      <dgm:prSet presAssocID="{7CE43D39-4BA6-4ABB-A63A-82957393C5DC}" presName="Child" presStyleLbl="revTx" presStyleIdx="6" presStyleCnt="12">
        <dgm:presLayoutVars>
          <dgm:chMax val="0"/>
          <dgm:chPref val="0"/>
          <dgm:bulletEnabled val="1"/>
        </dgm:presLayoutVars>
      </dgm:prSet>
      <dgm:spPr/>
      <dgm:t>
        <a:bodyPr/>
        <a:lstStyle/>
        <a:p>
          <a:endParaRPr lang="en-US"/>
        </a:p>
      </dgm:t>
    </dgm:pt>
    <dgm:pt modelId="{7B4EA0C2-A246-42FE-B623-4C4268C8A1F6}" type="pres">
      <dgm:prSet presAssocID="{7CE43D39-4BA6-4ABB-A63A-82957393C5DC}" presName="Parent" presStyleLbl="revTx" presStyleIdx="7" presStyleCnt="12">
        <dgm:presLayoutVars>
          <dgm:chMax val="1"/>
          <dgm:chPref val="1"/>
          <dgm:bulletEnabled val="1"/>
        </dgm:presLayoutVars>
      </dgm:prSet>
      <dgm:spPr/>
      <dgm:t>
        <a:bodyPr/>
        <a:lstStyle/>
        <a:p>
          <a:endParaRPr lang="en-US"/>
        </a:p>
      </dgm:t>
    </dgm:pt>
    <dgm:pt modelId="{A3EDE24B-2245-46DE-A49C-A00529C5B9FD}" type="pres">
      <dgm:prSet presAssocID="{DD6F0DB4-5ACF-4922-B9D0-38E3FCE4410F}" presName="sibTrans" presStyleCnt="0"/>
      <dgm:spPr/>
    </dgm:pt>
    <dgm:pt modelId="{CF5CDBDF-8D51-4FC1-83F1-B7CA7E8C1990}" type="pres">
      <dgm:prSet presAssocID="{4EC7C9C1-8532-4C95-8226-1E7C60019A43}" presName="composite" presStyleCnt="0"/>
      <dgm:spPr/>
    </dgm:pt>
    <dgm:pt modelId="{1BDC6A0A-A373-4B50-85B8-895F85CEDEC2}" type="pres">
      <dgm:prSet presAssocID="{4EC7C9C1-8532-4C95-8226-1E7C60019A43}" presName="BackAccent" presStyleLbl="bgShp" presStyleIdx="4" presStyleCnt="6"/>
      <dgm:spPr/>
    </dgm:pt>
    <dgm:pt modelId="{AE3692E3-9610-408D-B4BA-422E44017B25}" type="pres">
      <dgm:prSet presAssocID="{4EC7C9C1-8532-4C95-8226-1E7C60019A43}" presName="Accent" presStyleLbl="alignNode1" presStyleIdx="4" presStyleCnt="6"/>
      <dgm:spPr/>
    </dgm:pt>
    <dgm:pt modelId="{92A4F7F5-1CA9-4D8E-90CA-32AFABC2E448}" type="pres">
      <dgm:prSet presAssocID="{4EC7C9C1-8532-4C95-8226-1E7C60019A43}" presName="Child" presStyleLbl="revTx" presStyleIdx="8" presStyleCnt="12">
        <dgm:presLayoutVars>
          <dgm:chMax val="0"/>
          <dgm:chPref val="0"/>
          <dgm:bulletEnabled val="1"/>
        </dgm:presLayoutVars>
      </dgm:prSet>
      <dgm:spPr/>
      <dgm:t>
        <a:bodyPr/>
        <a:lstStyle/>
        <a:p>
          <a:endParaRPr lang="en-US"/>
        </a:p>
      </dgm:t>
    </dgm:pt>
    <dgm:pt modelId="{E9F81182-6D46-4D13-B2DC-7DED7650A302}" type="pres">
      <dgm:prSet presAssocID="{4EC7C9C1-8532-4C95-8226-1E7C60019A43}" presName="Parent" presStyleLbl="revTx" presStyleIdx="9" presStyleCnt="12">
        <dgm:presLayoutVars>
          <dgm:chMax val="1"/>
          <dgm:chPref val="1"/>
          <dgm:bulletEnabled val="1"/>
        </dgm:presLayoutVars>
      </dgm:prSet>
      <dgm:spPr/>
      <dgm:t>
        <a:bodyPr/>
        <a:lstStyle/>
        <a:p>
          <a:endParaRPr lang="en-US"/>
        </a:p>
      </dgm:t>
    </dgm:pt>
    <dgm:pt modelId="{30E93E4C-F55C-4729-9472-C75A8B2ACCFC}" type="pres">
      <dgm:prSet presAssocID="{93B9D522-F595-4C33-B4F9-F4759AAE300E}" presName="sibTrans" presStyleCnt="0"/>
      <dgm:spPr/>
    </dgm:pt>
    <dgm:pt modelId="{1ECFC112-F27D-48F8-A3DF-FCFE365A7E7A}" type="pres">
      <dgm:prSet presAssocID="{4FFC1979-3509-41AD-97C5-53798095F035}" presName="composite" presStyleCnt="0"/>
      <dgm:spPr/>
    </dgm:pt>
    <dgm:pt modelId="{C89ECF23-4DC1-440A-8EFA-B5C662F65E5F}" type="pres">
      <dgm:prSet presAssocID="{4FFC1979-3509-41AD-97C5-53798095F035}" presName="BackAccent" presStyleLbl="bgShp" presStyleIdx="5" presStyleCnt="6"/>
      <dgm:spPr/>
    </dgm:pt>
    <dgm:pt modelId="{C524BB79-4A22-4870-BFE0-2B0F6FC50F60}" type="pres">
      <dgm:prSet presAssocID="{4FFC1979-3509-41AD-97C5-53798095F035}" presName="Accent" presStyleLbl="alignNode1" presStyleIdx="5" presStyleCnt="6"/>
      <dgm:spPr/>
    </dgm:pt>
    <dgm:pt modelId="{3EC79E36-E0DE-447E-BBAF-0573E3260077}" type="pres">
      <dgm:prSet presAssocID="{4FFC1979-3509-41AD-97C5-53798095F035}" presName="Child" presStyleLbl="revTx" presStyleIdx="10" presStyleCnt="12">
        <dgm:presLayoutVars>
          <dgm:chMax val="0"/>
          <dgm:chPref val="0"/>
          <dgm:bulletEnabled val="1"/>
        </dgm:presLayoutVars>
      </dgm:prSet>
      <dgm:spPr/>
      <dgm:t>
        <a:bodyPr/>
        <a:lstStyle/>
        <a:p>
          <a:endParaRPr lang="en-US"/>
        </a:p>
      </dgm:t>
    </dgm:pt>
    <dgm:pt modelId="{CC755707-AA47-491F-A2D6-F5EB8B6C79F4}" type="pres">
      <dgm:prSet presAssocID="{4FFC1979-3509-41AD-97C5-53798095F035}" presName="Parent" presStyleLbl="revTx" presStyleIdx="11" presStyleCnt="12" custScaleX="170404">
        <dgm:presLayoutVars>
          <dgm:chMax val="1"/>
          <dgm:chPref val="1"/>
          <dgm:bulletEnabled val="1"/>
        </dgm:presLayoutVars>
      </dgm:prSet>
      <dgm:spPr/>
      <dgm:t>
        <a:bodyPr/>
        <a:lstStyle/>
        <a:p>
          <a:endParaRPr lang="en-US"/>
        </a:p>
      </dgm:t>
    </dgm:pt>
  </dgm:ptLst>
  <dgm:cxnLst>
    <dgm:cxn modelId="{B483FF4E-27B9-425C-9FD8-5A8DF1692D72}" type="presOf" srcId="{13FA4A4E-6875-4014-B9FB-ACC27F7E78A1}" destId="{55A6D89D-0945-46CF-BF15-0C32C7AD5992}" srcOrd="0" destOrd="0" presId="urn:microsoft.com/office/officeart/2008/layout/IncreasingCircleProcess"/>
    <dgm:cxn modelId="{E1D97A15-79D6-4A8C-B3D7-5A3774438DCD}" srcId="{4EC7C9C1-8532-4C95-8226-1E7C60019A43}" destId="{F5A79760-CA6B-45BB-81B2-52550439D8A9}" srcOrd="0" destOrd="0" parTransId="{C1191BDA-8414-4F74-ABD3-BFF029F875A0}" sibTransId="{D0B7AA31-E43D-4233-A4C6-8FED097628A5}"/>
    <dgm:cxn modelId="{ED2423CB-0548-45C0-90AC-2F059438B128}" srcId="{83BF4312-EA59-454D-9EFC-48422D4D0922}" destId="{5C06A97C-1C97-4E8C-B405-78D38DE7885F}" srcOrd="0" destOrd="0" parTransId="{55E78E2A-DBCF-40A5-99B0-447CD7D17EC9}" sibTransId="{188C14FD-0CD0-4FBD-9D11-EC53FDA00ED2}"/>
    <dgm:cxn modelId="{2D3E39EA-C2A4-444D-B32D-A169A58BEA79}" type="presOf" srcId="{F5A79760-CA6B-45BB-81B2-52550439D8A9}" destId="{92A4F7F5-1CA9-4D8E-90CA-32AFABC2E448}" srcOrd="0" destOrd="0" presId="urn:microsoft.com/office/officeart/2008/layout/IncreasingCircleProcess"/>
    <dgm:cxn modelId="{B832DAC6-F72D-4670-A88B-E8B26461239D}" type="presOf" srcId="{51F9B5C2-9C2C-4BD0-A372-AA3208DF2134}" destId="{DBDAFFE0-8DF3-44B1-A194-66FC34932C76}" srcOrd="0" destOrd="0" presId="urn:microsoft.com/office/officeart/2008/layout/IncreasingCircleProcess"/>
    <dgm:cxn modelId="{AEDFE1F4-A0EA-4D48-B960-6E25812FB740}" type="presOf" srcId="{83BF4312-EA59-454D-9EFC-48422D4D0922}" destId="{9B624339-520F-487B-9E9E-EB9BEF0ED938}" srcOrd="0" destOrd="0" presId="urn:microsoft.com/office/officeart/2008/layout/IncreasingCircleProcess"/>
    <dgm:cxn modelId="{113B8DB1-D555-4A7D-B584-3C91DB02A778}" srcId="{7CE43D39-4BA6-4ABB-A63A-82957393C5DC}" destId="{DAAD77C7-231F-433A-B0B2-5402D07ACE44}" srcOrd="0" destOrd="0" parTransId="{8A73979A-1549-4594-84B5-E22E789C33BE}" sibTransId="{F17B97A9-B2DE-41EF-B5E5-E2B64F57410B}"/>
    <dgm:cxn modelId="{1F49DA85-1F63-44F2-9BB0-4B430CCEB5A1}" type="presOf" srcId="{C2D1D132-5B05-4284-8104-24B3DE1F311D}" destId="{3EC79E36-E0DE-447E-BBAF-0573E3260077}" srcOrd="0" destOrd="0" presId="urn:microsoft.com/office/officeart/2008/layout/IncreasingCircleProcess"/>
    <dgm:cxn modelId="{7D93315E-D7C8-4813-A72E-8B16F3A41CAB}" srcId="{83BF4312-EA59-454D-9EFC-48422D4D0922}" destId="{1F873697-8069-4479-997B-49937F4A187A}" srcOrd="2" destOrd="0" parTransId="{0D5E277F-1D18-4ED9-A3DF-744F39B3AD66}" sibTransId="{5F00E09D-996A-410C-B1A7-9774E09F21AC}"/>
    <dgm:cxn modelId="{1A717759-F357-4D2A-B6B7-8C0AAA1929B4}" srcId="{83BF4312-EA59-454D-9EFC-48422D4D0922}" destId="{4FFC1979-3509-41AD-97C5-53798095F035}" srcOrd="5" destOrd="0" parTransId="{B8AB7106-FCF0-40C2-B172-40C07C5BC60F}" sibTransId="{DDA4A559-A186-4D0D-BD40-61ABDF680432}"/>
    <dgm:cxn modelId="{E7B62339-FE50-49D4-9E49-6C8D406BD45C}" srcId="{1F873697-8069-4479-997B-49937F4A187A}" destId="{51F9B5C2-9C2C-4BD0-A372-AA3208DF2134}" srcOrd="0" destOrd="0" parTransId="{0E33F640-A25B-49C1-B8E5-0C2430FF3744}" sibTransId="{3FA2EEA9-FEEF-484A-BE48-7F2B3DE4987E}"/>
    <dgm:cxn modelId="{97EEBC9B-0165-4C50-84D0-870B53E490BE}" srcId="{83BF4312-EA59-454D-9EFC-48422D4D0922}" destId="{4EC7C9C1-8532-4C95-8226-1E7C60019A43}" srcOrd="4" destOrd="0" parTransId="{8C3BCBF1-D972-4516-8C30-2FEDBE3ECD30}" sibTransId="{93B9D522-F595-4C33-B4F9-F4759AAE300E}"/>
    <dgm:cxn modelId="{857DBE21-972F-4BA9-A969-F5C889AC46EF}" srcId="{4FFC1979-3509-41AD-97C5-53798095F035}" destId="{C2D1D132-5B05-4284-8104-24B3DE1F311D}" srcOrd="0" destOrd="0" parTransId="{4F9E4A64-5E76-4BE8-B235-37663CCB9002}" sibTransId="{2665C498-7A6D-4A1D-BFC6-C1EABA850863}"/>
    <dgm:cxn modelId="{CE336E67-D1EA-42AE-9D9A-24F2D6991214}" srcId="{5C06A97C-1C97-4E8C-B405-78D38DE7885F}" destId="{EB224418-D6DE-42B6-AD60-C24ABD09CA8E}" srcOrd="0" destOrd="0" parTransId="{27A0A29C-0297-4B61-8F7A-1C56A73A1783}" sibTransId="{35DF7405-1EBE-4FDF-8456-87DEFE2B237F}"/>
    <dgm:cxn modelId="{8A01DCB5-65D5-4DAF-ADC0-65A613C1A050}" type="presOf" srcId="{4FFC1979-3509-41AD-97C5-53798095F035}" destId="{CC755707-AA47-491F-A2D6-F5EB8B6C79F4}" srcOrd="0" destOrd="0" presId="urn:microsoft.com/office/officeart/2008/layout/IncreasingCircleProcess"/>
    <dgm:cxn modelId="{725928F5-2DC2-4EB5-B2DA-69004768D345}" srcId="{83BF4312-EA59-454D-9EFC-48422D4D0922}" destId="{7CE43D39-4BA6-4ABB-A63A-82957393C5DC}" srcOrd="3" destOrd="0" parTransId="{89ADB050-DFDE-44DE-8477-B97F2FF1C6A7}" sibTransId="{DD6F0DB4-5ACF-4922-B9D0-38E3FCE4410F}"/>
    <dgm:cxn modelId="{9C52F6BF-E4CA-43A2-BCA7-475DAF603D19}" srcId="{DC8FBB1F-867B-4CC7-8D29-8471A4D67B59}" destId="{13FA4A4E-6875-4014-B9FB-ACC27F7E78A1}" srcOrd="0" destOrd="0" parTransId="{55509854-AB15-4813-9CB3-D74BB15F471D}" sibTransId="{AB77A821-5DCF-4F6D-A8B7-6F15A694E314}"/>
    <dgm:cxn modelId="{A5DDEB0C-ACC6-4A94-BAB0-C5955544E8DA}" type="presOf" srcId="{5C06A97C-1C97-4E8C-B405-78D38DE7885F}" destId="{525D94D9-1025-4343-9D0C-5D2AC57F7573}" srcOrd="0" destOrd="0" presId="urn:microsoft.com/office/officeart/2008/layout/IncreasingCircleProcess"/>
    <dgm:cxn modelId="{C6D8A613-2ED3-478A-AE7F-9A1ECE00FD7F}" type="presOf" srcId="{DC8FBB1F-867B-4CC7-8D29-8471A4D67B59}" destId="{53FE0363-9E0C-4183-B97E-0B048BB4D800}" srcOrd="0" destOrd="0" presId="urn:microsoft.com/office/officeart/2008/layout/IncreasingCircleProcess"/>
    <dgm:cxn modelId="{A426E0F5-3226-4267-91F3-495E08166B95}" srcId="{83BF4312-EA59-454D-9EFC-48422D4D0922}" destId="{DC8FBB1F-867B-4CC7-8D29-8471A4D67B59}" srcOrd="1" destOrd="0" parTransId="{15A7790A-5D14-4235-930D-18B9DB3624E6}" sibTransId="{55B1C212-46D5-4982-998E-444D2D9100A9}"/>
    <dgm:cxn modelId="{288FB9D2-CC22-42DB-9CB5-A762D5CB71AD}" srcId="{4FFC1979-3509-41AD-97C5-53798095F035}" destId="{44B15951-E15A-42CC-A468-DE1DB4665DC4}" srcOrd="1" destOrd="0" parTransId="{AEB5CEEB-2701-4FF0-8D3F-AAE1E4B7F080}" sibTransId="{BB48213D-E8D8-4074-86F1-8F3DBAE9D7F7}"/>
    <dgm:cxn modelId="{1E232445-E7D0-4E5F-B26D-BA3C6A8D93F2}" type="presOf" srcId="{44B15951-E15A-42CC-A468-DE1DB4665DC4}" destId="{3EC79E36-E0DE-447E-BBAF-0573E3260077}" srcOrd="0" destOrd="1" presId="urn:microsoft.com/office/officeart/2008/layout/IncreasingCircleProcess"/>
    <dgm:cxn modelId="{1ED23F13-396C-444D-97CD-31C6CE777DA4}" type="presOf" srcId="{7CE43D39-4BA6-4ABB-A63A-82957393C5DC}" destId="{7B4EA0C2-A246-42FE-B623-4C4268C8A1F6}" srcOrd="0" destOrd="0" presId="urn:microsoft.com/office/officeart/2008/layout/IncreasingCircleProcess"/>
    <dgm:cxn modelId="{1DA80F43-15A2-4315-9FB5-123897606A7E}" type="presOf" srcId="{7B76DCD0-C5BD-48D7-B01F-63431D64E05F}" destId="{44FC0AD1-CC69-4C11-905D-D2376C9E62E3}" srcOrd="0" destOrd="1" presId="urn:microsoft.com/office/officeart/2008/layout/IncreasingCircleProcess"/>
    <dgm:cxn modelId="{6FE60C11-B627-4AC4-83C6-535239EC4251}" type="presOf" srcId="{4EC7C9C1-8532-4C95-8226-1E7C60019A43}" destId="{E9F81182-6D46-4D13-B2DC-7DED7650A302}" srcOrd="0" destOrd="0" presId="urn:microsoft.com/office/officeart/2008/layout/IncreasingCircleProcess"/>
    <dgm:cxn modelId="{D66B0B41-4221-4B0F-8FB7-EFE089A03360}" type="presOf" srcId="{EB224418-D6DE-42B6-AD60-C24ABD09CA8E}" destId="{44FC0AD1-CC69-4C11-905D-D2376C9E62E3}" srcOrd="0" destOrd="0" presId="urn:microsoft.com/office/officeart/2008/layout/IncreasingCircleProcess"/>
    <dgm:cxn modelId="{70DB6548-15CE-4B7A-B833-478624BF8545}" srcId="{5C06A97C-1C97-4E8C-B405-78D38DE7885F}" destId="{7B76DCD0-C5BD-48D7-B01F-63431D64E05F}" srcOrd="1" destOrd="0" parTransId="{62928124-1BD9-40D8-AEDE-F8970035BAE1}" sibTransId="{DBC8387F-6C6E-4CDF-83E3-2F478470728D}"/>
    <dgm:cxn modelId="{7D828157-D466-4B66-8024-788889D83DA6}" type="presOf" srcId="{DAAD77C7-231F-433A-B0B2-5402D07ACE44}" destId="{B1762171-C84A-4389-A9A1-2C54E759EDB6}" srcOrd="0" destOrd="0" presId="urn:microsoft.com/office/officeart/2008/layout/IncreasingCircleProcess"/>
    <dgm:cxn modelId="{C2750DBF-3A99-43B1-96FA-4C824D4152DD}" type="presOf" srcId="{1F873697-8069-4479-997B-49937F4A187A}" destId="{C3DF9AF3-7258-406A-9B6B-4A491DCCE227}" srcOrd="0" destOrd="0" presId="urn:microsoft.com/office/officeart/2008/layout/IncreasingCircleProcess"/>
    <dgm:cxn modelId="{1400450E-AA58-4ABD-B61C-9F23342AFD27}" type="presParOf" srcId="{9B624339-520F-487B-9E9E-EB9BEF0ED938}" destId="{AE87CC5A-9EBB-4675-9A33-8067D197ABA3}" srcOrd="0" destOrd="0" presId="urn:microsoft.com/office/officeart/2008/layout/IncreasingCircleProcess"/>
    <dgm:cxn modelId="{D595C4C3-18BC-4648-9CC7-FDBE9FBF80B9}" type="presParOf" srcId="{AE87CC5A-9EBB-4675-9A33-8067D197ABA3}" destId="{D6907B43-7C28-4407-A8E9-86ABC4A39FD1}" srcOrd="0" destOrd="0" presId="urn:microsoft.com/office/officeart/2008/layout/IncreasingCircleProcess"/>
    <dgm:cxn modelId="{D90BE3F7-67F7-4D3E-9810-1E14C101AB5F}" type="presParOf" srcId="{AE87CC5A-9EBB-4675-9A33-8067D197ABA3}" destId="{16B0F2AB-6D63-480D-8E64-FAF563F7B1BA}" srcOrd="1" destOrd="0" presId="urn:microsoft.com/office/officeart/2008/layout/IncreasingCircleProcess"/>
    <dgm:cxn modelId="{F0B30601-6069-4883-A975-8FB63128D599}" type="presParOf" srcId="{AE87CC5A-9EBB-4675-9A33-8067D197ABA3}" destId="{44FC0AD1-CC69-4C11-905D-D2376C9E62E3}" srcOrd="2" destOrd="0" presId="urn:microsoft.com/office/officeart/2008/layout/IncreasingCircleProcess"/>
    <dgm:cxn modelId="{5F268B03-D862-45D5-A8B0-6526A10F7FC2}" type="presParOf" srcId="{AE87CC5A-9EBB-4675-9A33-8067D197ABA3}" destId="{525D94D9-1025-4343-9D0C-5D2AC57F7573}" srcOrd="3" destOrd="0" presId="urn:microsoft.com/office/officeart/2008/layout/IncreasingCircleProcess"/>
    <dgm:cxn modelId="{085AF787-B818-4243-8FC3-5DA93B33DC03}" type="presParOf" srcId="{9B624339-520F-487B-9E9E-EB9BEF0ED938}" destId="{246A5A6E-6AB3-4321-8F11-11B29CFD83F7}" srcOrd="1" destOrd="0" presId="urn:microsoft.com/office/officeart/2008/layout/IncreasingCircleProcess"/>
    <dgm:cxn modelId="{DD1639CD-BB74-4FCD-8D4F-95FD6C6E17E0}" type="presParOf" srcId="{9B624339-520F-487B-9E9E-EB9BEF0ED938}" destId="{BB0C8AC5-2ED4-4671-B351-D67C5BCCFAD0}" srcOrd="2" destOrd="0" presId="urn:microsoft.com/office/officeart/2008/layout/IncreasingCircleProcess"/>
    <dgm:cxn modelId="{9236D7C9-4FD4-4771-AE6F-6AAEE57C830E}" type="presParOf" srcId="{BB0C8AC5-2ED4-4671-B351-D67C5BCCFAD0}" destId="{A0237A09-BCD5-4C5F-925B-41E58A9DF5BD}" srcOrd="0" destOrd="0" presId="urn:microsoft.com/office/officeart/2008/layout/IncreasingCircleProcess"/>
    <dgm:cxn modelId="{BAAD07E6-52E8-4650-B79F-567DA895FB8E}" type="presParOf" srcId="{BB0C8AC5-2ED4-4671-B351-D67C5BCCFAD0}" destId="{AC04A494-D572-4997-B853-19A2CD08A15A}" srcOrd="1" destOrd="0" presId="urn:microsoft.com/office/officeart/2008/layout/IncreasingCircleProcess"/>
    <dgm:cxn modelId="{861D29EA-E62B-4359-95AA-40CFB42B1FF0}" type="presParOf" srcId="{BB0C8AC5-2ED4-4671-B351-D67C5BCCFAD0}" destId="{55A6D89D-0945-46CF-BF15-0C32C7AD5992}" srcOrd="2" destOrd="0" presId="urn:microsoft.com/office/officeart/2008/layout/IncreasingCircleProcess"/>
    <dgm:cxn modelId="{4465B72D-60AE-4379-A15E-12F8803F7E17}" type="presParOf" srcId="{BB0C8AC5-2ED4-4671-B351-D67C5BCCFAD0}" destId="{53FE0363-9E0C-4183-B97E-0B048BB4D800}" srcOrd="3" destOrd="0" presId="urn:microsoft.com/office/officeart/2008/layout/IncreasingCircleProcess"/>
    <dgm:cxn modelId="{27C549CB-527D-430A-854E-56553ACD9575}" type="presParOf" srcId="{9B624339-520F-487B-9E9E-EB9BEF0ED938}" destId="{337B54CC-9108-4364-93B0-3A8FD60EA2E7}" srcOrd="3" destOrd="0" presId="urn:microsoft.com/office/officeart/2008/layout/IncreasingCircleProcess"/>
    <dgm:cxn modelId="{A7A2F969-2588-4E7A-B162-27A2F86FCCBF}" type="presParOf" srcId="{9B624339-520F-487B-9E9E-EB9BEF0ED938}" destId="{231CE3A8-3499-4CA4-B8F0-F6C2A71DFFCA}" srcOrd="4" destOrd="0" presId="urn:microsoft.com/office/officeart/2008/layout/IncreasingCircleProcess"/>
    <dgm:cxn modelId="{6155A88A-A06B-4653-8658-FBA2E0EE1960}" type="presParOf" srcId="{231CE3A8-3499-4CA4-B8F0-F6C2A71DFFCA}" destId="{681498FA-1EAF-4D69-A8AD-03DB796E67B5}" srcOrd="0" destOrd="0" presId="urn:microsoft.com/office/officeart/2008/layout/IncreasingCircleProcess"/>
    <dgm:cxn modelId="{113C0359-A320-452C-9001-BF0F4914F0F4}" type="presParOf" srcId="{231CE3A8-3499-4CA4-B8F0-F6C2A71DFFCA}" destId="{71F93026-3AC4-4081-9C43-AD201EC96051}" srcOrd="1" destOrd="0" presId="urn:microsoft.com/office/officeart/2008/layout/IncreasingCircleProcess"/>
    <dgm:cxn modelId="{E61D9B69-7A39-4CAE-B849-9B71423F7370}" type="presParOf" srcId="{231CE3A8-3499-4CA4-B8F0-F6C2A71DFFCA}" destId="{DBDAFFE0-8DF3-44B1-A194-66FC34932C76}" srcOrd="2" destOrd="0" presId="urn:microsoft.com/office/officeart/2008/layout/IncreasingCircleProcess"/>
    <dgm:cxn modelId="{ECD759B0-8AF5-4B6A-B3E3-1B9DEEE92994}" type="presParOf" srcId="{231CE3A8-3499-4CA4-B8F0-F6C2A71DFFCA}" destId="{C3DF9AF3-7258-406A-9B6B-4A491DCCE227}" srcOrd="3" destOrd="0" presId="urn:microsoft.com/office/officeart/2008/layout/IncreasingCircleProcess"/>
    <dgm:cxn modelId="{0E78DBB7-71BB-45E7-9E59-0E1E5F8B471B}" type="presParOf" srcId="{9B624339-520F-487B-9E9E-EB9BEF0ED938}" destId="{C78BD1D1-048D-4ACC-B8C6-B1244B51E302}" srcOrd="5" destOrd="0" presId="urn:microsoft.com/office/officeart/2008/layout/IncreasingCircleProcess"/>
    <dgm:cxn modelId="{4D5F1FB3-C81F-465E-B8B4-B5110CB38898}" type="presParOf" srcId="{9B624339-520F-487B-9E9E-EB9BEF0ED938}" destId="{1E08AE41-E444-4CC8-A8DB-5C869FED055E}" srcOrd="6" destOrd="0" presId="urn:microsoft.com/office/officeart/2008/layout/IncreasingCircleProcess"/>
    <dgm:cxn modelId="{7D071E0D-9BFF-4A29-A13A-09C1AF3A2A23}" type="presParOf" srcId="{1E08AE41-E444-4CC8-A8DB-5C869FED055E}" destId="{7BB3AC65-62E6-46F6-A081-B90715DC0C44}" srcOrd="0" destOrd="0" presId="urn:microsoft.com/office/officeart/2008/layout/IncreasingCircleProcess"/>
    <dgm:cxn modelId="{0CBE6B9D-31A0-42A6-9A85-A2D359A08EF5}" type="presParOf" srcId="{1E08AE41-E444-4CC8-A8DB-5C869FED055E}" destId="{429F5191-9A92-4932-BE5E-D7F9D747D09B}" srcOrd="1" destOrd="0" presId="urn:microsoft.com/office/officeart/2008/layout/IncreasingCircleProcess"/>
    <dgm:cxn modelId="{8511253D-D207-43D7-A3A9-8BEFA28F86B7}" type="presParOf" srcId="{1E08AE41-E444-4CC8-A8DB-5C869FED055E}" destId="{B1762171-C84A-4389-A9A1-2C54E759EDB6}" srcOrd="2" destOrd="0" presId="urn:microsoft.com/office/officeart/2008/layout/IncreasingCircleProcess"/>
    <dgm:cxn modelId="{04B7B9B2-362B-4A11-932A-1D59FCCEC9C5}" type="presParOf" srcId="{1E08AE41-E444-4CC8-A8DB-5C869FED055E}" destId="{7B4EA0C2-A246-42FE-B623-4C4268C8A1F6}" srcOrd="3" destOrd="0" presId="urn:microsoft.com/office/officeart/2008/layout/IncreasingCircleProcess"/>
    <dgm:cxn modelId="{166D081B-8E6E-4ACF-9DFC-0164F916486E}" type="presParOf" srcId="{9B624339-520F-487B-9E9E-EB9BEF0ED938}" destId="{A3EDE24B-2245-46DE-A49C-A00529C5B9FD}" srcOrd="7" destOrd="0" presId="urn:microsoft.com/office/officeart/2008/layout/IncreasingCircleProcess"/>
    <dgm:cxn modelId="{3F1DF9F8-A32D-46AB-AA65-8C87FEF8F774}" type="presParOf" srcId="{9B624339-520F-487B-9E9E-EB9BEF0ED938}" destId="{CF5CDBDF-8D51-4FC1-83F1-B7CA7E8C1990}" srcOrd="8" destOrd="0" presId="urn:microsoft.com/office/officeart/2008/layout/IncreasingCircleProcess"/>
    <dgm:cxn modelId="{1055A782-97AF-467B-A218-7ADDF0C3DD88}" type="presParOf" srcId="{CF5CDBDF-8D51-4FC1-83F1-B7CA7E8C1990}" destId="{1BDC6A0A-A373-4B50-85B8-895F85CEDEC2}" srcOrd="0" destOrd="0" presId="urn:microsoft.com/office/officeart/2008/layout/IncreasingCircleProcess"/>
    <dgm:cxn modelId="{DF983174-300A-4905-A725-13CD541F48BB}" type="presParOf" srcId="{CF5CDBDF-8D51-4FC1-83F1-B7CA7E8C1990}" destId="{AE3692E3-9610-408D-B4BA-422E44017B25}" srcOrd="1" destOrd="0" presId="urn:microsoft.com/office/officeart/2008/layout/IncreasingCircleProcess"/>
    <dgm:cxn modelId="{8A47D763-C710-4832-A3C3-847EC8F322FF}" type="presParOf" srcId="{CF5CDBDF-8D51-4FC1-83F1-B7CA7E8C1990}" destId="{92A4F7F5-1CA9-4D8E-90CA-32AFABC2E448}" srcOrd="2" destOrd="0" presId="urn:microsoft.com/office/officeart/2008/layout/IncreasingCircleProcess"/>
    <dgm:cxn modelId="{DDF19B4A-2E24-4976-9295-E5123A1E53B4}" type="presParOf" srcId="{CF5CDBDF-8D51-4FC1-83F1-B7CA7E8C1990}" destId="{E9F81182-6D46-4D13-B2DC-7DED7650A302}" srcOrd="3" destOrd="0" presId="urn:microsoft.com/office/officeart/2008/layout/IncreasingCircleProcess"/>
    <dgm:cxn modelId="{3FFE2E04-F4EE-4CBC-9391-3D3A278A0339}" type="presParOf" srcId="{9B624339-520F-487B-9E9E-EB9BEF0ED938}" destId="{30E93E4C-F55C-4729-9472-C75A8B2ACCFC}" srcOrd="9" destOrd="0" presId="urn:microsoft.com/office/officeart/2008/layout/IncreasingCircleProcess"/>
    <dgm:cxn modelId="{B3F17111-8E1A-4FA9-AE0A-879B20472D15}" type="presParOf" srcId="{9B624339-520F-487B-9E9E-EB9BEF0ED938}" destId="{1ECFC112-F27D-48F8-A3DF-FCFE365A7E7A}" srcOrd="10" destOrd="0" presId="urn:microsoft.com/office/officeart/2008/layout/IncreasingCircleProcess"/>
    <dgm:cxn modelId="{ED0106DC-4DF5-4379-A0F1-6A1926E8FAF3}" type="presParOf" srcId="{1ECFC112-F27D-48F8-A3DF-FCFE365A7E7A}" destId="{C89ECF23-4DC1-440A-8EFA-B5C662F65E5F}" srcOrd="0" destOrd="0" presId="urn:microsoft.com/office/officeart/2008/layout/IncreasingCircleProcess"/>
    <dgm:cxn modelId="{DB734056-E7CE-411A-92DB-3D1FBDFCAB29}" type="presParOf" srcId="{1ECFC112-F27D-48F8-A3DF-FCFE365A7E7A}" destId="{C524BB79-4A22-4870-BFE0-2B0F6FC50F60}" srcOrd="1" destOrd="0" presId="urn:microsoft.com/office/officeart/2008/layout/IncreasingCircleProcess"/>
    <dgm:cxn modelId="{EFA2D374-6273-4E4A-B8C9-E127B87E51EF}" type="presParOf" srcId="{1ECFC112-F27D-48F8-A3DF-FCFE365A7E7A}" destId="{3EC79E36-E0DE-447E-BBAF-0573E3260077}" srcOrd="2" destOrd="0" presId="urn:microsoft.com/office/officeart/2008/layout/IncreasingCircleProcess"/>
    <dgm:cxn modelId="{01F9E08E-28E8-4AE4-A594-9145447AADFD}" type="presParOf" srcId="{1ECFC112-F27D-48F8-A3DF-FCFE365A7E7A}" destId="{CC755707-AA47-491F-A2D6-F5EB8B6C79F4}"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80E9EE-81C9-4881-91D8-1007777E6617}" type="doc">
      <dgm:prSet loTypeId="urn:microsoft.com/office/officeart/2005/8/layout/hProcess9" loCatId="process" qsTypeId="urn:microsoft.com/office/officeart/2005/8/quickstyle/simple1" qsCatId="simple" csTypeId="urn:microsoft.com/office/officeart/2005/8/colors/accent1_2" csCatId="accent1" phldr="1"/>
      <dgm:spPr/>
    </dgm:pt>
    <dgm:pt modelId="{41E25F4F-CAD6-4549-A118-92D6BAFC5464}">
      <dgm:prSet phldrT="[Text]"/>
      <dgm:spPr/>
      <dgm:t>
        <a:bodyPr/>
        <a:lstStyle/>
        <a:p>
          <a:r>
            <a:rPr lang="en-US" dirty="0" smtClean="0"/>
            <a:t>TEAMS Modifications</a:t>
          </a:r>
          <a:endParaRPr lang="en-US" dirty="0"/>
        </a:p>
      </dgm:t>
    </dgm:pt>
    <dgm:pt modelId="{D24E2AF1-28ED-45B0-B539-055B16ECC118}" type="parTrans" cxnId="{A170C856-0BD3-4682-9E3E-F8A881D27A26}">
      <dgm:prSet/>
      <dgm:spPr/>
      <dgm:t>
        <a:bodyPr/>
        <a:lstStyle/>
        <a:p>
          <a:endParaRPr lang="en-US"/>
        </a:p>
      </dgm:t>
    </dgm:pt>
    <dgm:pt modelId="{1080E9BF-0C9A-4C63-AE8C-CDAEEF5525DD}" type="sibTrans" cxnId="{A170C856-0BD3-4682-9E3E-F8A881D27A26}">
      <dgm:prSet/>
      <dgm:spPr/>
      <dgm:t>
        <a:bodyPr/>
        <a:lstStyle/>
        <a:p>
          <a:endParaRPr lang="en-US"/>
        </a:p>
      </dgm:t>
    </dgm:pt>
    <dgm:pt modelId="{E69D7743-B3B6-4F6F-A1D1-58E76F4ECF2B}">
      <dgm:prSet phldrT="[Text]"/>
      <dgm:spPr/>
      <dgm:t>
        <a:bodyPr/>
        <a:lstStyle/>
        <a:p>
          <a:r>
            <a:rPr lang="en-US" dirty="0" smtClean="0"/>
            <a:t>TEAMS Trainings</a:t>
          </a:r>
          <a:endParaRPr lang="en-US" dirty="0"/>
        </a:p>
      </dgm:t>
    </dgm:pt>
    <dgm:pt modelId="{63691706-DF36-4243-A164-ACCFFA257148}" type="parTrans" cxnId="{7B065339-E201-44B0-A62A-2870DDA96CEC}">
      <dgm:prSet/>
      <dgm:spPr/>
      <dgm:t>
        <a:bodyPr/>
        <a:lstStyle/>
        <a:p>
          <a:endParaRPr lang="en-US"/>
        </a:p>
      </dgm:t>
    </dgm:pt>
    <dgm:pt modelId="{250A2421-CA29-4504-A501-16F017E8E06C}" type="sibTrans" cxnId="{7B065339-E201-44B0-A62A-2870DDA96CEC}">
      <dgm:prSet/>
      <dgm:spPr/>
      <dgm:t>
        <a:bodyPr/>
        <a:lstStyle/>
        <a:p>
          <a:endParaRPr lang="en-US"/>
        </a:p>
      </dgm:t>
    </dgm:pt>
    <dgm:pt modelId="{EBD021EE-394F-4798-BCA7-160EB4728D04}">
      <dgm:prSet phldrT="[Text]"/>
      <dgm:spPr/>
      <dgm:t>
        <a:bodyPr/>
        <a:lstStyle/>
        <a:p>
          <a:r>
            <a:rPr lang="en-US" dirty="0" smtClean="0"/>
            <a:t>Regular updates from TWC</a:t>
          </a:r>
          <a:endParaRPr lang="en-US" dirty="0"/>
        </a:p>
      </dgm:t>
    </dgm:pt>
    <dgm:pt modelId="{D152C36E-FE1B-4B4E-A109-E91E1D441DAC}" type="parTrans" cxnId="{89E125B3-78BA-400D-B40F-9E330C3C95D5}">
      <dgm:prSet/>
      <dgm:spPr/>
      <dgm:t>
        <a:bodyPr/>
        <a:lstStyle/>
        <a:p>
          <a:endParaRPr lang="en-US"/>
        </a:p>
      </dgm:t>
    </dgm:pt>
    <dgm:pt modelId="{C4977064-B3B1-449F-A373-D1E95147F4FC}" type="sibTrans" cxnId="{89E125B3-78BA-400D-B40F-9E330C3C95D5}">
      <dgm:prSet/>
      <dgm:spPr/>
      <dgm:t>
        <a:bodyPr/>
        <a:lstStyle/>
        <a:p>
          <a:endParaRPr lang="en-US"/>
        </a:p>
      </dgm:t>
    </dgm:pt>
    <dgm:pt modelId="{30B3B036-D995-423B-AFFF-5B28E30565DF}" type="pres">
      <dgm:prSet presAssocID="{6D80E9EE-81C9-4881-91D8-1007777E6617}" presName="CompostProcess" presStyleCnt="0">
        <dgm:presLayoutVars>
          <dgm:dir/>
          <dgm:resizeHandles val="exact"/>
        </dgm:presLayoutVars>
      </dgm:prSet>
      <dgm:spPr/>
    </dgm:pt>
    <dgm:pt modelId="{BB4D4C55-0C3C-42EF-A3DB-D5B983DEAF5F}" type="pres">
      <dgm:prSet presAssocID="{6D80E9EE-81C9-4881-91D8-1007777E6617}" presName="arrow" presStyleLbl="bgShp" presStyleIdx="0" presStyleCnt="1"/>
      <dgm:spPr/>
    </dgm:pt>
    <dgm:pt modelId="{502040CC-F55C-42CE-AC36-23F07C8E2C95}" type="pres">
      <dgm:prSet presAssocID="{6D80E9EE-81C9-4881-91D8-1007777E6617}" presName="linearProcess" presStyleCnt="0"/>
      <dgm:spPr/>
    </dgm:pt>
    <dgm:pt modelId="{85F5C0BC-4BC8-4F0E-889E-3663A34804FA}" type="pres">
      <dgm:prSet presAssocID="{41E25F4F-CAD6-4549-A118-92D6BAFC5464}" presName="textNode" presStyleLbl="node1" presStyleIdx="0" presStyleCnt="3">
        <dgm:presLayoutVars>
          <dgm:bulletEnabled val="1"/>
        </dgm:presLayoutVars>
      </dgm:prSet>
      <dgm:spPr/>
      <dgm:t>
        <a:bodyPr/>
        <a:lstStyle/>
        <a:p>
          <a:endParaRPr lang="en-US"/>
        </a:p>
      </dgm:t>
    </dgm:pt>
    <dgm:pt modelId="{C58A177B-5064-4698-BF95-4DBD78F4D4B2}" type="pres">
      <dgm:prSet presAssocID="{1080E9BF-0C9A-4C63-AE8C-CDAEEF5525DD}" presName="sibTrans" presStyleCnt="0"/>
      <dgm:spPr/>
    </dgm:pt>
    <dgm:pt modelId="{0E7D01AF-B89C-47D6-8252-DC127333A77F}" type="pres">
      <dgm:prSet presAssocID="{E69D7743-B3B6-4F6F-A1D1-58E76F4ECF2B}" presName="textNode" presStyleLbl="node1" presStyleIdx="1" presStyleCnt="3">
        <dgm:presLayoutVars>
          <dgm:bulletEnabled val="1"/>
        </dgm:presLayoutVars>
      </dgm:prSet>
      <dgm:spPr/>
      <dgm:t>
        <a:bodyPr/>
        <a:lstStyle/>
        <a:p>
          <a:endParaRPr lang="en-US"/>
        </a:p>
      </dgm:t>
    </dgm:pt>
    <dgm:pt modelId="{FD8C0D43-F5C1-489E-A618-B69391411C64}" type="pres">
      <dgm:prSet presAssocID="{250A2421-CA29-4504-A501-16F017E8E06C}" presName="sibTrans" presStyleCnt="0"/>
      <dgm:spPr/>
    </dgm:pt>
    <dgm:pt modelId="{4ACF5E9F-F608-4B30-ABE4-9898E0816883}" type="pres">
      <dgm:prSet presAssocID="{EBD021EE-394F-4798-BCA7-160EB4728D04}" presName="textNode" presStyleLbl="node1" presStyleIdx="2" presStyleCnt="3">
        <dgm:presLayoutVars>
          <dgm:bulletEnabled val="1"/>
        </dgm:presLayoutVars>
      </dgm:prSet>
      <dgm:spPr/>
      <dgm:t>
        <a:bodyPr/>
        <a:lstStyle/>
        <a:p>
          <a:endParaRPr lang="en-US"/>
        </a:p>
      </dgm:t>
    </dgm:pt>
  </dgm:ptLst>
  <dgm:cxnLst>
    <dgm:cxn modelId="{A170C856-0BD3-4682-9E3E-F8A881D27A26}" srcId="{6D80E9EE-81C9-4881-91D8-1007777E6617}" destId="{41E25F4F-CAD6-4549-A118-92D6BAFC5464}" srcOrd="0" destOrd="0" parTransId="{D24E2AF1-28ED-45B0-B539-055B16ECC118}" sibTransId="{1080E9BF-0C9A-4C63-AE8C-CDAEEF5525DD}"/>
    <dgm:cxn modelId="{89E125B3-78BA-400D-B40F-9E330C3C95D5}" srcId="{6D80E9EE-81C9-4881-91D8-1007777E6617}" destId="{EBD021EE-394F-4798-BCA7-160EB4728D04}" srcOrd="2" destOrd="0" parTransId="{D152C36E-FE1B-4B4E-A109-E91E1D441DAC}" sibTransId="{C4977064-B3B1-449F-A373-D1E95147F4FC}"/>
    <dgm:cxn modelId="{07C0B5EB-85E5-4182-AAE3-E5791F411AAC}" type="presOf" srcId="{EBD021EE-394F-4798-BCA7-160EB4728D04}" destId="{4ACF5E9F-F608-4B30-ABE4-9898E0816883}" srcOrd="0" destOrd="0" presId="urn:microsoft.com/office/officeart/2005/8/layout/hProcess9"/>
    <dgm:cxn modelId="{D5F3C2D6-9A69-478D-A182-B73E1BD05D42}" type="presOf" srcId="{E69D7743-B3B6-4F6F-A1D1-58E76F4ECF2B}" destId="{0E7D01AF-B89C-47D6-8252-DC127333A77F}" srcOrd="0" destOrd="0" presId="urn:microsoft.com/office/officeart/2005/8/layout/hProcess9"/>
    <dgm:cxn modelId="{2029D943-FA1B-436E-9FF2-C7555CA2AF4A}" type="presOf" srcId="{41E25F4F-CAD6-4549-A118-92D6BAFC5464}" destId="{85F5C0BC-4BC8-4F0E-889E-3663A34804FA}" srcOrd="0" destOrd="0" presId="urn:microsoft.com/office/officeart/2005/8/layout/hProcess9"/>
    <dgm:cxn modelId="{46737AB0-A056-428C-99D4-F1E8353B7BB7}" type="presOf" srcId="{6D80E9EE-81C9-4881-91D8-1007777E6617}" destId="{30B3B036-D995-423B-AFFF-5B28E30565DF}" srcOrd="0" destOrd="0" presId="urn:microsoft.com/office/officeart/2005/8/layout/hProcess9"/>
    <dgm:cxn modelId="{7B065339-E201-44B0-A62A-2870DDA96CEC}" srcId="{6D80E9EE-81C9-4881-91D8-1007777E6617}" destId="{E69D7743-B3B6-4F6F-A1D1-58E76F4ECF2B}" srcOrd="1" destOrd="0" parTransId="{63691706-DF36-4243-A164-ACCFFA257148}" sibTransId="{250A2421-CA29-4504-A501-16F017E8E06C}"/>
    <dgm:cxn modelId="{D774BDB9-E451-4142-9142-DB8B80682FBA}" type="presParOf" srcId="{30B3B036-D995-423B-AFFF-5B28E30565DF}" destId="{BB4D4C55-0C3C-42EF-A3DB-D5B983DEAF5F}" srcOrd="0" destOrd="0" presId="urn:microsoft.com/office/officeart/2005/8/layout/hProcess9"/>
    <dgm:cxn modelId="{38394509-CA2E-4955-93F2-6B02A3812BCA}" type="presParOf" srcId="{30B3B036-D995-423B-AFFF-5B28E30565DF}" destId="{502040CC-F55C-42CE-AC36-23F07C8E2C95}" srcOrd="1" destOrd="0" presId="urn:microsoft.com/office/officeart/2005/8/layout/hProcess9"/>
    <dgm:cxn modelId="{9A7E3BF7-AE51-433B-B44A-D25F556B0BEE}" type="presParOf" srcId="{502040CC-F55C-42CE-AC36-23F07C8E2C95}" destId="{85F5C0BC-4BC8-4F0E-889E-3663A34804FA}" srcOrd="0" destOrd="0" presId="urn:microsoft.com/office/officeart/2005/8/layout/hProcess9"/>
    <dgm:cxn modelId="{B1222989-E234-471E-9BFD-BD4BF8273F0D}" type="presParOf" srcId="{502040CC-F55C-42CE-AC36-23F07C8E2C95}" destId="{C58A177B-5064-4698-BF95-4DBD78F4D4B2}" srcOrd="1" destOrd="0" presId="urn:microsoft.com/office/officeart/2005/8/layout/hProcess9"/>
    <dgm:cxn modelId="{061C2FFF-1618-48B2-BBB2-DABDD232CE91}" type="presParOf" srcId="{502040CC-F55C-42CE-AC36-23F07C8E2C95}" destId="{0E7D01AF-B89C-47D6-8252-DC127333A77F}" srcOrd="2" destOrd="0" presId="urn:microsoft.com/office/officeart/2005/8/layout/hProcess9"/>
    <dgm:cxn modelId="{C59C0975-A6C2-4A93-992D-CA49AEE4F1F4}" type="presParOf" srcId="{502040CC-F55C-42CE-AC36-23F07C8E2C95}" destId="{FD8C0D43-F5C1-489E-A618-B69391411C64}" srcOrd="3" destOrd="0" presId="urn:microsoft.com/office/officeart/2005/8/layout/hProcess9"/>
    <dgm:cxn modelId="{8AEF1556-DDE2-4E4F-906D-A90CA4B577ED}" type="presParOf" srcId="{502040CC-F55C-42CE-AC36-23F07C8E2C95}" destId="{4ACF5E9F-F608-4B30-ABE4-9898E0816883}"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B6BDD5-7426-4902-9570-0512B25043E8}" type="doc">
      <dgm:prSet loTypeId="urn:microsoft.com/office/officeart/2005/8/layout/chevron1" loCatId="process" qsTypeId="urn:microsoft.com/office/officeart/2005/8/quickstyle/simple1" qsCatId="simple" csTypeId="urn:microsoft.com/office/officeart/2005/8/colors/accent1_2" csCatId="accent1" phldr="1"/>
      <dgm:spPr/>
    </dgm:pt>
    <dgm:pt modelId="{9BF3F500-EF23-4337-95DF-4D52B8C77979}">
      <dgm:prSet phldrT="[Text]"/>
      <dgm:spPr/>
      <dgm:t>
        <a:bodyPr/>
        <a:lstStyle/>
        <a:p>
          <a:r>
            <a:rPr lang="en-US" b="1" dirty="0" smtClean="0"/>
            <a:t>July 1: </a:t>
          </a:r>
          <a:r>
            <a:rPr lang="en-US" dirty="0" smtClean="0"/>
            <a:t>Participant has a planned gap that begins July 1, ends October 15</a:t>
          </a:r>
          <a:endParaRPr lang="en-US" dirty="0"/>
        </a:p>
      </dgm:t>
    </dgm:pt>
    <dgm:pt modelId="{5EA55849-81B1-455A-8EE6-23C580696EF1}" type="parTrans" cxnId="{025DC722-D68E-4B34-A5D7-7721258CADD2}">
      <dgm:prSet/>
      <dgm:spPr/>
      <dgm:t>
        <a:bodyPr/>
        <a:lstStyle/>
        <a:p>
          <a:endParaRPr lang="en-US"/>
        </a:p>
      </dgm:t>
    </dgm:pt>
    <dgm:pt modelId="{3F7A6B6D-1330-4E8E-BCCD-5FA813D9B8DA}" type="sibTrans" cxnId="{025DC722-D68E-4B34-A5D7-7721258CADD2}">
      <dgm:prSet/>
      <dgm:spPr/>
      <dgm:t>
        <a:bodyPr/>
        <a:lstStyle/>
        <a:p>
          <a:endParaRPr lang="en-US"/>
        </a:p>
      </dgm:t>
    </dgm:pt>
    <dgm:pt modelId="{EEC60D56-A2A4-402E-93A8-EE740E0E1995}">
      <dgm:prSet phldrT="[Text]"/>
      <dgm:spPr/>
      <dgm:t>
        <a:bodyPr/>
        <a:lstStyle/>
        <a:p>
          <a:r>
            <a:rPr lang="en-US" b="1" dirty="0" smtClean="0"/>
            <a:t>October 15</a:t>
          </a:r>
          <a:r>
            <a:rPr lang="en-US" dirty="0" smtClean="0"/>
            <a:t>: Customer doesn’t return to services as planned</a:t>
          </a:r>
          <a:endParaRPr lang="en-US" dirty="0"/>
        </a:p>
      </dgm:t>
    </dgm:pt>
    <dgm:pt modelId="{9DECAC24-E56C-4977-A90F-15A34D90D7FE}" type="parTrans" cxnId="{18BF7164-F666-4154-97EB-EC0E09154529}">
      <dgm:prSet/>
      <dgm:spPr/>
      <dgm:t>
        <a:bodyPr/>
        <a:lstStyle/>
        <a:p>
          <a:endParaRPr lang="en-US"/>
        </a:p>
      </dgm:t>
    </dgm:pt>
    <dgm:pt modelId="{D1336622-9A56-46D6-B28C-77C1AB0AAC68}" type="sibTrans" cxnId="{18BF7164-F666-4154-97EB-EC0E09154529}">
      <dgm:prSet/>
      <dgm:spPr/>
      <dgm:t>
        <a:bodyPr/>
        <a:lstStyle/>
        <a:p>
          <a:endParaRPr lang="en-US"/>
        </a:p>
      </dgm:t>
    </dgm:pt>
    <dgm:pt modelId="{69FECC43-1826-4E6F-876B-5327C7FD03A0}" type="pres">
      <dgm:prSet presAssocID="{9FB6BDD5-7426-4902-9570-0512B25043E8}" presName="Name0" presStyleCnt="0">
        <dgm:presLayoutVars>
          <dgm:dir/>
          <dgm:animLvl val="lvl"/>
          <dgm:resizeHandles val="exact"/>
        </dgm:presLayoutVars>
      </dgm:prSet>
      <dgm:spPr/>
    </dgm:pt>
    <dgm:pt modelId="{F81921C0-A12C-40B5-B353-404F9767D297}" type="pres">
      <dgm:prSet presAssocID="{9BF3F500-EF23-4337-95DF-4D52B8C77979}" presName="parTxOnly" presStyleLbl="node1" presStyleIdx="0" presStyleCnt="2">
        <dgm:presLayoutVars>
          <dgm:chMax val="0"/>
          <dgm:chPref val="0"/>
          <dgm:bulletEnabled val="1"/>
        </dgm:presLayoutVars>
      </dgm:prSet>
      <dgm:spPr/>
      <dgm:t>
        <a:bodyPr/>
        <a:lstStyle/>
        <a:p>
          <a:endParaRPr lang="en-US"/>
        </a:p>
      </dgm:t>
    </dgm:pt>
    <dgm:pt modelId="{3570D745-24B9-40EC-A781-C5DE10C52FF8}" type="pres">
      <dgm:prSet presAssocID="{3F7A6B6D-1330-4E8E-BCCD-5FA813D9B8DA}" presName="parTxOnlySpace" presStyleCnt="0"/>
      <dgm:spPr/>
    </dgm:pt>
    <dgm:pt modelId="{88A9FB61-3DFB-478B-AE3A-84D2052C8360}" type="pres">
      <dgm:prSet presAssocID="{EEC60D56-A2A4-402E-93A8-EE740E0E1995}" presName="parTxOnly" presStyleLbl="node1" presStyleIdx="1" presStyleCnt="2">
        <dgm:presLayoutVars>
          <dgm:chMax val="0"/>
          <dgm:chPref val="0"/>
          <dgm:bulletEnabled val="1"/>
        </dgm:presLayoutVars>
      </dgm:prSet>
      <dgm:spPr/>
      <dgm:t>
        <a:bodyPr/>
        <a:lstStyle/>
        <a:p>
          <a:endParaRPr lang="en-US"/>
        </a:p>
      </dgm:t>
    </dgm:pt>
  </dgm:ptLst>
  <dgm:cxnLst>
    <dgm:cxn modelId="{54515CB8-D19B-4C68-B8E5-389C9F63E580}" type="presOf" srcId="{9FB6BDD5-7426-4902-9570-0512B25043E8}" destId="{69FECC43-1826-4E6F-876B-5327C7FD03A0}" srcOrd="0" destOrd="0" presId="urn:microsoft.com/office/officeart/2005/8/layout/chevron1"/>
    <dgm:cxn modelId="{4F13F14D-14A9-4F12-81F6-D2E3BBA93807}" type="presOf" srcId="{EEC60D56-A2A4-402E-93A8-EE740E0E1995}" destId="{88A9FB61-3DFB-478B-AE3A-84D2052C8360}" srcOrd="0" destOrd="0" presId="urn:microsoft.com/office/officeart/2005/8/layout/chevron1"/>
    <dgm:cxn modelId="{025DC722-D68E-4B34-A5D7-7721258CADD2}" srcId="{9FB6BDD5-7426-4902-9570-0512B25043E8}" destId="{9BF3F500-EF23-4337-95DF-4D52B8C77979}" srcOrd="0" destOrd="0" parTransId="{5EA55849-81B1-455A-8EE6-23C580696EF1}" sibTransId="{3F7A6B6D-1330-4E8E-BCCD-5FA813D9B8DA}"/>
    <dgm:cxn modelId="{F367724F-FA99-4236-A142-EBBCEA47CB99}" type="presOf" srcId="{9BF3F500-EF23-4337-95DF-4D52B8C77979}" destId="{F81921C0-A12C-40B5-B353-404F9767D297}" srcOrd="0" destOrd="0" presId="urn:microsoft.com/office/officeart/2005/8/layout/chevron1"/>
    <dgm:cxn modelId="{18BF7164-F666-4154-97EB-EC0E09154529}" srcId="{9FB6BDD5-7426-4902-9570-0512B25043E8}" destId="{EEC60D56-A2A4-402E-93A8-EE740E0E1995}" srcOrd="1" destOrd="0" parTransId="{9DECAC24-E56C-4977-A90F-15A34D90D7FE}" sibTransId="{D1336622-9A56-46D6-B28C-77C1AB0AAC68}"/>
    <dgm:cxn modelId="{69672B87-634A-4535-8539-8553D17DC57F}" type="presParOf" srcId="{69FECC43-1826-4E6F-876B-5327C7FD03A0}" destId="{F81921C0-A12C-40B5-B353-404F9767D297}" srcOrd="0" destOrd="0" presId="urn:microsoft.com/office/officeart/2005/8/layout/chevron1"/>
    <dgm:cxn modelId="{250D98F1-8389-4DAF-99B7-C6E5D339DCB0}" type="presParOf" srcId="{69FECC43-1826-4E6F-876B-5327C7FD03A0}" destId="{3570D745-24B9-40EC-A781-C5DE10C52FF8}" srcOrd="1" destOrd="0" presId="urn:microsoft.com/office/officeart/2005/8/layout/chevron1"/>
    <dgm:cxn modelId="{86340263-B495-4DA3-B296-EC4B3000AA82}" type="presParOf" srcId="{69FECC43-1826-4E6F-876B-5327C7FD03A0}" destId="{88A9FB61-3DFB-478B-AE3A-84D2052C8360}"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B6BDD5-7426-4902-9570-0512B25043E8}" type="doc">
      <dgm:prSet loTypeId="urn:microsoft.com/office/officeart/2005/8/layout/chevron1" loCatId="process" qsTypeId="urn:microsoft.com/office/officeart/2005/8/quickstyle/simple1" qsCatId="simple" csTypeId="urn:microsoft.com/office/officeart/2005/8/colors/accent1_2" csCatId="accent1" phldr="1"/>
      <dgm:spPr/>
    </dgm:pt>
    <dgm:pt modelId="{9BF3F500-EF23-4337-95DF-4D52B8C77979}">
      <dgm:prSet phldrT="[Text]"/>
      <dgm:spPr/>
      <dgm:t>
        <a:bodyPr/>
        <a:lstStyle/>
        <a:p>
          <a:r>
            <a:rPr lang="en-US" b="1" dirty="0" smtClean="0"/>
            <a:t>July 1: </a:t>
          </a:r>
          <a:r>
            <a:rPr lang="en-US" dirty="0" smtClean="0"/>
            <a:t>Participant has a planned gap that begins July 1, ends October 15</a:t>
          </a:r>
          <a:endParaRPr lang="en-US" dirty="0"/>
        </a:p>
      </dgm:t>
    </dgm:pt>
    <dgm:pt modelId="{5EA55849-81B1-455A-8EE6-23C580696EF1}" type="parTrans" cxnId="{025DC722-D68E-4B34-A5D7-7721258CADD2}">
      <dgm:prSet/>
      <dgm:spPr/>
      <dgm:t>
        <a:bodyPr/>
        <a:lstStyle/>
        <a:p>
          <a:endParaRPr lang="en-US"/>
        </a:p>
      </dgm:t>
    </dgm:pt>
    <dgm:pt modelId="{3F7A6B6D-1330-4E8E-BCCD-5FA813D9B8DA}" type="sibTrans" cxnId="{025DC722-D68E-4B34-A5D7-7721258CADD2}">
      <dgm:prSet/>
      <dgm:spPr/>
      <dgm:t>
        <a:bodyPr/>
        <a:lstStyle/>
        <a:p>
          <a:endParaRPr lang="en-US"/>
        </a:p>
      </dgm:t>
    </dgm:pt>
    <dgm:pt modelId="{EEC60D56-A2A4-402E-93A8-EE740E0E1995}">
      <dgm:prSet phldrT="[Text]"/>
      <dgm:spPr/>
      <dgm:t>
        <a:bodyPr/>
        <a:lstStyle/>
        <a:p>
          <a:r>
            <a:rPr lang="en-US" b="1" dirty="0" smtClean="0"/>
            <a:t>October 15</a:t>
          </a:r>
          <a:r>
            <a:rPr lang="en-US" dirty="0" smtClean="0"/>
            <a:t>: Customer doesn’t return to services as planned</a:t>
          </a:r>
          <a:endParaRPr lang="en-US" dirty="0"/>
        </a:p>
      </dgm:t>
    </dgm:pt>
    <dgm:pt modelId="{9DECAC24-E56C-4977-A90F-15A34D90D7FE}" type="parTrans" cxnId="{18BF7164-F666-4154-97EB-EC0E09154529}">
      <dgm:prSet/>
      <dgm:spPr/>
      <dgm:t>
        <a:bodyPr/>
        <a:lstStyle/>
        <a:p>
          <a:endParaRPr lang="en-US"/>
        </a:p>
      </dgm:t>
    </dgm:pt>
    <dgm:pt modelId="{D1336622-9A56-46D6-B28C-77C1AB0AAC68}" type="sibTrans" cxnId="{18BF7164-F666-4154-97EB-EC0E09154529}">
      <dgm:prSet/>
      <dgm:spPr/>
      <dgm:t>
        <a:bodyPr/>
        <a:lstStyle/>
        <a:p>
          <a:endParaRPr lang="en-US"/>
        </a:p>
      </dgm:t>
    </dgm:pt>
    <dgm:pt modelId="{F375971D-E7F2-4923-8DF5-2A8FE96B11F4}">
      <dgm:prSet phldrT="[Text]"/>
      <dgm:spPr/>
      <dgm:t>
        <a:bodyPr/>
        <a:lstStyle/>
        <a:p>
          <a:r>
            <a:rPr lang="en-US" dirty="0" smtClean="0"/>
            <a:t>Exit Retroactively calculated at end of September (90 days)</a:t>
          </a:r>
          <a:endParaRPr lang="en-US" dirty="0"/>
        </a:p>
      </dgm:t>
    </dgm:pt>
    <dgm:pt modelId="{A9047C7A-DC4E-41E7-8C5F-0A76095694C1}" type="parTrans" cxnId="{2017AF83-FECC-4C6A-9926-085150DB71FC}">
      <dgm:prSet/>
      <dgm:spPr/>
      <dgm:t>
        <a:bodyPr/>
        <a:lstStyle/>
        <a:p>
          <a:endParaRPr lang="en-US"/>
        </a:p>
      </dgm:t>
    </dgm:pt>
    <dgm:pt modelId="{CF6C179A-3A36-4028-AD92-C0FB33D28984}" type="sibTrans" cxnId="{2017AF83-FECC-4C6A-9926-085150DB71FC}">
      <dgm:prSet/>
      <dgm:spPr/>
      <dgm:t>
        <a:bodyPr/>
        <a:lstStyle/>
        <a:p>
          <a:endParaRPr lang="en-US"/>
        </a:p>
      </dgm:t>
    </dgm:pt>
    <dgm:pt modelId="{69FECC43-1826-4E6F-876B-5327C7FD03A0}" type="pres">
      <dgm:prSet presAssocID="{9FB6BDD5-7426-4902-9570-0512B25043E8}" presName="Name0" presStyleCnt="0">
        <dgm:presLayoutVars>
          <dgm:dir/>
          <dgm:animLvl val="lvl"/>
          <dgm:resizeHandles val="exact"/>
        </dgm:presLayoutVars>
      </dgm:prSet>
      <dgm:spPr/>
    </dgm:pt>
    <dgm:pt modelId="{F81921C0-A12C-40B5-B353-404F9767D297}" type="pres">
      <dgm:prSet presAssocID="{9BF3F500-EF23-4337-95DF-4D52B8C77979}" presName="parTxOnly" presStyleLbl="node1" presStyleIdx="0" presStyleCnt="3">
        <dgm:presLayoutVars>
          <dgm:chMax val="0"/>
          <dgm:chPref val="0"/>
          <dgm:bulletEnabled val="1"/>
        </dgm:presLayoutVars>
      </dgm:prSet>
      <dgm:spPr/>
      <dgm:t>
        <a:bodyPr/>
        <a:lstStyle/>
        <a:p>
          <a:endParaRPr lang="en-US"/>
        </a:p>
      </dgm:t>
    </dgm:pt>
    <dgm:pt modelId="{3570D745-24B9-40EC-A781-C5DE10C52FF8}" type="pres">
      <dgm:prSet presAssocID="{3F7A6B6D-1330-4E8E-BCCD-5FA813D9B8DA}" presName="parTxOnlySpace" presStyleCnt="0"/>
      <dgm:spPr/>
    </dgm:pt>
    <dgm:pt modelId="{876893A5-A073-47C9-89B3-DC1D4710725D}" type="pres">
      <dgm:prSet presAssocID="{F375971D-E7F2-4923-8DF5-2A8FE96B11F4}" presName="parTxOnly" presStyleLbl="node1" presStyleIdx="1" presStyleCnt="3">
        <dgm:presLayoutVars>
          <dgm:chMax val="0"/>
          <dgm:chPref val="0"/>
          <dgm:bulletEnabled val="1"/>
        </dgm:presLayoutVars>
      </dgm:prSet>
      <dgm:spPr/>
      <dgm:t>
        <a:bodyPr/>
        <a:lstStyle/>
        <a:p>
          <a:endParaRPr lang="en-US"/>
        </a:p>
      </dgm:t>
    </dgm:pt>
    <dgm:pt modelId="{DE906331-8C0B-4F2F-9028-221C1583453D}" type="pres">
      <dgm:prSet presAssocID="{CF6C179A-3A36-4028-AD92-C0FB33D28984}" presName="parTxOnlySpace" presStyleCnt="0"/>
      <dgm:spPr/>
    </dgm:pt>
    <dgm:pt modelId="{88A9FB61-3DFB-478B-AE3A-84D2052C8360}" type="pres">
      <dgm:prSet presAssocID="{EEC60D56-A2A4-402E-93A8-EE740E0E1995}" presName="parTxOnly" presStyleLbl="node1" presStyleIdx="2" presStyleCnt="3">
        <dgm:presLayoutVars>
          <dgm:chMax val="0"/>
          <dgm:chPref val="0"/>
          <dgm:bulletEnabled val="1"/>
        </dgm:presLayoutVars>
      </dgm:prSet>
      <dgm:spPr/>
      <dgm:t>
        <a:bodyPr/>
        <a:lstStyle/>
        <a:p>
          <a:endParaRPr lang="en-US"/>
        </a:p>
      </dgm:t>
    </dgm:pt>
  </dgm:ptLst>
  <dgm:cxnLst>
    <dgm:cxn modelId="{6067B86E-F4FB-4F5A-9661-CC1056A389CF}" type="presOf" srcId="{9BF3F500-EF23-4337-95DF-4D52B8C77979}" destId="{F81921C0-A12C-40B5-B353-404F9767D297}" srcOrd="0" destOrd="0" presId="urn:microsoft.com/office/officeart/2005/8/layout/chevron1"/>
    <dgm:cxn modelId="{7FAF7D3F-10E2-467C-B75F-7559FF9460B5}" type="presOf" srcId="{EEC60D56-A2A4-402E-93A8-EE740E0E1995}" destId="{88A9FB61-3DFB-478B-AE3A-84D2052C8360}" srcOrd="0" destOrd="0" presId="urn:microsoft.com/office/officeart/2005/8/layout/chevron1"/>
    <dgm:cxn modelId="{18BF7164-F666-4154-97EB-EC0E09154529}" srcId="{9FB6BDD5-7426-4902-9570-0512B25043E8}" destId="{EEC60D56-A2A4-402E-93A8-EE740E0E1995}" srcOrd="2" destOrd="0" parTransId="{9DECAC24-E56C-4977-A90F-15A34D90D7FE}" sibTransId="{D1336622-9A56-46D6-B28C-77C1AB0AAC68}"/>
    <dgm:cxn modelId="{2017AF83-FECC-4C6A-9926-085150DB71FC}" srcId="{9FB6BDD5-7426-4902-9570-0512B25043E8}" destId="{F375971D-E7F2-4923-8DF5-2A8FE96B11F4}" srcOrd="1" destOrd="0" parTransId="{A9047C7A-DC4E-41E7-8C5F-0A76095694C1}" sibTransId="{CF6C179A-3A36-4028-AD92-C0FB33D28984}"/>
    <dgm:cxn modelId="{0E7DA4B2-BE52-4368-98DB-A84CB6F27CA0}" type="presOf" srcId="{9FB6BDD5-7426-4902-9570-0512B25043E8}" destId="{69FECC43-1826-4E6F-876B-5327C7FD03A0}" srcOrd="0" destOrd="0" presId="urn:microsoft.com/office/officeart/2005/8/layout/chevron1"/>
    <dgm:cxn modelId="{025DC722-D68E-4B34-A5D7-7721258CADD2}" srcId="{9FB6BDD5-7426-4902-9570-0512B25043E8}" destId="{9BF3F500-EF23-4337-95DF-4D52B8C77979}" srcOrd="0" destOrd="0" parTransId="{5EA55849-81B1-455A-8EE6-23C580696EF1}" sibTransId="{3F7A6B6D-1330-4E8E-BCCD-5FA813D9B8DA}"/>
    <dgm:cxn modelId="{5B15E7DC-0187-4F85-92C7-1ED75E1D9E2B}" type="presOf" srcId="{F375971D-E7F2-4923-8DF5-2A8FE96B11F4}" destId="{876893A5-A073-47C9-89B3-DC1D4710725D}" srcOrd="0" destOrd="0" presId="urn:microsoft.com/office/officeart/2005/8/layout/chevron1"/>
    <dgm:cxn modelId="{6E1B3D91-FDFD-4002-A454-CB3B9CBFB00B}" type="presParOf" srcId="{69FECC43-1826-4E6F-876B-5327C7FD03A0}" destId="{F81921C0-A12C-40B5-B353-404F9767D297}" srcOrd="0" destOrd="0" presId="urn:microsoft.com/office/officeart/2005/8/layout/chevron1"/>
    <dgm:cxn modelId="{F245E392-E9AE-4A3B-BE4A-A366992DC23D}" type="presParOf" srcId="{69FECC43-1826-4E6F-876B-5327C7FD03A0}" destId="{3570D745-24B9-40EC-A781-C5DE10C52FF8}" srcOrd="1" destOrd="0" presId="urn:microsoft.com/office/officeart/2005/8/layout/chevron1"/>
    <dgm:cxn modelId="{35573A48-A021-46C6-B9B7-D98AB25C752C}" type="presParOf" srcId="{69FECC43-1826-4E6F-876B-5327C7FD03A0}" destId="{876893A5-A073-47C9-89B3-DC1D4710725D}" srcOrd="2" destOrd="0" presId="urn:microsoft.com/office/officeart/2005/8/layout/chevron1"/>
    <dgm:cxn modelId="{3C9F8E88-BEB8-446D-8562-3EE530385E4B}" type="presParOf" srcId="{69FECC43-1826-4E6F-876B-5327C7FD03A0}" destId="{DE906331-8C0B-4F2F-9028-221C1583453D}" srcOrd="3" destOrd="0" presId="urn:microsoft.com/office/officeart/2005/8/layout/chevron1"/>
    <dgm:cxn modelId="{F53312E7-F02B-49EA-85F7-A1AE2C081D6A}" type="presParOf" srcId="{69FECC43-1826-4E6F-876B-5327C7FD03A0}" destId="{88A9FB61-3DFB-478B-AE3A-84D2052C836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976CC-9764-4248-9089-F5BCE1749815}"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80173C21-C9CF-4739-A338-0FBE3BBEB452}">
      <dgm:prSet phldrT="[Text]"/>
      <dgm:spPr/>
      <dgm:t>
        <a:bodyPr/>
        <a:lstStyle/>
        <a:p>
          <a:r>
            <a:rPr lang="en-US" dirty="0" smtClean="0"/>
            <a:t>*Measurable Skill Gain</a:t>
          </a:r>
          <a:endParaRPr lang="en-US" dirty="0"/>
        </a:p>
      </dgm:t>
    </dgm:pt>
    <dgm:pt modelId="{D7151709-3B6E-4F23-9E0D-5C5459ACF7E5}" type="parTrans" cxnId="{51A30C90-4D7D-44C1-833B-6E69E5E91BAE}">
      <dgm:prSet/>
      <dgm:spPr/>
      <dgm:t>
        <a:bodyPr/>
        <a:lstStyle/>
        <a:p>
          <a:endParaRPr lang="en-US"/>
        </a:p>
      </dgm:t>
    </dgm:pt>
    <dgm:pt modelId="{EB033CCB-2C88-4919-957E-EAA359F75F49}" type="sibTrans" cxnId="{51A30C90-4D7D-44C1-833B-6E69E5E91BAE}">
      <dgm:prSet/>
      <dgm:spPr/>
      <dgm:t>
        <a:bodyPr/>
        <a:lstStyle/>
        <a:p>
          <a:endParaRPr lang="en-US"/>
        </a:p>
      </dgm:t>
    </dgm:pt>
    <dgm:pt modelId="{61B430A5-42CC-4B1C-B9C9-F6024E79EDE2}">
      <dgm:prSet phldrT="[Text]"/>
      <dgm:spPr/>
      <dgm:t>
        <a:bodyPr/>
        <a:lstStyle/>
        <a:p>
          <a:r>
            <a:rPr lang="en-US" dirty="0" smtClean="0"/>
            <a:t>*Secondary Diploma/ Equivalent</a:t>
          </a:r>
          <a:endParaRPr lang="en-US" dirty="0"/>
        </a:p>
      </dgm:t>
    </dgm:pt>
    <dgm:pt modelId="{394ADB66-0C48-45D3-8D4B-9085F863D203}" type="parTrans" cxnId="{6BD1FD4D-48D7-4B73-8D46-E3DB5EA2DE65}">
      <dgm:prSet/>
      <dgm:spPr>
        <a:ln>
          <a:solidFill>
            <a:schemeClr val="tx1"/>
          </a:solidFill>
        </a:ln>
      </dgm:spPr>
      <dgm:t>
        <a:bodyPr/>
        <a:lstStyle/>
        <a:p>
          <a:endParaRPr lang="en-US"/>
        </a:p>
      </dgm:t>
    </dgm:pt>
    <dgm:pt modelId="{E02D4830-6B56-49E5-B305-4097C494889F}" type="sibTrans" cxnId="{6BD1FD4D-48D7-4B73-8D46-E3DB5EA2DE65}">
      <dgm:prSet/>
      <dgm:spPr/>
      <dgm:t>
        <a:bodyPr/>
        <a:lstStyle/>
        <a:p>
          <a:endParaRPr lang="en-US"/>
        </a:p>
      </dgm:t>
    </dgm:pt>
    <dgm:pt modelId="{BD87748F-46F9-4B4B-B055-4A3F8A5D016F}">
      <dgm:prSet phldrT="[Text]"/>
      <dgm:spPr/>
      <dgm:t>
        <a:bodyPr/>
        <a:lstStyle/>
        <a:p>
          <a:r>
            <a:rPr lang="en-US" dirty="0" smtClean="0"/>
            <a:t>Progress toward Milestones</a:t>
          </a:r>
          <a:endParaRPr lang="en-US" dirty="0"/>
        </a:p>
      </dgm:t>
    </dgm:pt>
    <dgm:pt modelId="{B6D09951-2EB9-4CBC-8250-1125C84DBAE0}" type="parTrans" cxnId="{35FBDBA1-F360-49FE-A28C-03860E54F17C}">
      <dgm:prSet/>
      <dgm:spPr>
        <a:ln>
          <a:solidFill>
            <a:schemeClr val="tx1"/>
          </a:solidFill>
        </a:ln>
      </dgm:spPr>
      <dgm:t>
        <a:bodyPr/>
        <a:lstStyle/>
        <a:p>
          <a:endParaRPr lang="en-US"/>
        </a:p>
      </dgm:t>
    </dgm:pt>
    <dgm:pt modelId="{DC922754-8B47-4253-8364-45421E6858A3}" type="sibTrans" cxnId="{35FBDBA1-F360-49FE-A28C-03860E54F17C}">
      <dgm:prSet/>
      <dgm:spPr/>
      <dgm:t>
        <a:bodyPr/>
        <a:lstStyle/>
        <a:p>
          <a:endParaRPr lang="en-US"/>
        </a:p>
      </dgm:t>
    </dgm:pt>
    <dgm:pt modelId="{3778D2DE-8334-43A1-B3F5-708F50454AF9}">
      <dgm:prSet phldrT="[Text]"/>
      <dgm:spPr/>
      <dgm:t>
        <a:bodyPr/>
        <a:lstStyle/>
        <a:p>
          <a:r>
            <a:rPr lang="en-US" dirty="0" smtClean="0"/>
            <a:t>Secondary or Post-Secondary Transcript</a:t>
          </a:r>
          <a:endParaRPr lang="en-US" dirty="0"/>
        </a:p>
      </dgm:t>
    </dgm:pt>
    <dgm:pt modelId="{FC1DA52B-F44A-4FF7-803E-19BB16884347}" type="parTrans" cxnId="{02260DAC-E530-47FF-8E2A-13DBC2310617}">
      <dgm:prSet/>
      <dgm:spPr/>
      <dgm:t>
        <a:bodyPr/>
        <a:lstStyle/>
        <a:p>
          <a:endParaRPr lang="en-US"/>
        </a:p>
      </dgm:t>
    </dgm:pt>
    <dgm:pt modelId="{6F39ADE9-E3A6-4DBD-91FB-ECAF37C7E758}" type="sibTrans" cxnId="{02260DAC-E530-47FF-8E2A-13DBC2310617}">
      <dgm:prSet/>
      <dgm:spPr/>
      <dgm:t>
        <a:bodyPr/>
        <a:lstStyle/>
        <a:p>
          <a:endParaRPr lang="en-US"/>
        </a:p>
      </dgm:t>
    </dgm:pt>
    <dgm:pt modelId="{7FC96466-3930-4ED9-BCC3-FB6AFD4F9A8A}">
      <dgm:prSet phldrT="[Text]"/>
      <dgm:spPr/>
      <dgm:t>
        <a:bodyPr/>
        <a:lstStyle/>
        <a:p>
          <a:r>
            <a:rPr lang="en-US" dirty="0" smtClean="0"/>
            <a:t>*Program Exit + Entry into Postsecondary Education</a:t>
          </a:r>
          <a:endParaRPr lang="en-US" dirty="0"/>
        </a:p>
      </dgm:t>
    </dgm:pt>
    <dgm:pt modelId="{032D3722-0BAE-4877-A13C-12AD8AD85307}" type="parTrans" cxnId="{6A411F87-0878-48DB-BEBD-DDB64684938F}">
      <dgm:prSet/>
      <dgm:spPr>
        <a:ln>
          <a:solidFill>
            <a:schemeClr val="tx1"/>
          </a:solidFill>
        </a:ln>
      </dgm:spPr>
      <dgm:t>
        <a:bodyPr/>
        <a:lstStyle/>
        <a:p>
          <a:endParaRPr lang="en-US"/>
        </a:p>
      </dgm:t>
    </dgm:pt>
    <dgm:pt modelId="{15030053-1D1D-4669-8768-48F7C6197C32}" type="sibTrans" cxnId="{6A411F87-0878-48DB-BEBD-DDB64684938F}">
      <dgm:prSet/>
      <dgm:spPr/>
      <dgm:t>
        <a:bodyPr/>
        <a:lstStyle/>
        <a:p>
          <a:endParaRPr lang="en-US"/>
        </a:p>
      </dgm:t>
    </dgm:pt>
    <dgm:pt modelId="{EF2FCCF4-25AC-4FEE-8B34-09C3B02B484C}">
      <dgm:prSet phldrT="[Text]"/>
      <dgm:spPr/>
      <dgm:t>
        <a:bodyPr/>
        <a:lstStyle/>
        <a:p>
          <a:r>
            <a:rPr lang="en-US" dirty="0" smtClean="0"/>
            <a:t>*Educational Functioning Level Gain</a:t>
          </a:r>
          <a:endParaRPr lang="en-US" dirty="0"/>
        </a:p>
      </dgm:t>
    </dgm:pt>
    <dgm:pt modelId="{12332612-0C3C-4F7A-9721-82B6FCC69EF3}" type="parTrans" cxnId="{C7D0EEC6-E1FD-46DC-8563-C794D42FE757}">
      <dgm:prSet/>
      <dgm:spPr/>
      <dgm:t>
        <a:bodyPr/>
        <a:lstStyle/>
        <a:p>
          <a:endParaRPr lang="en-US"/>
        </a:p>
      </dgm:t>
    </dgm:pt>
    <dgm:pt modelId="{243D00F6-1026-469F-9DFA-110520AE8603}" type="sibTrans" cxnId="{C7D0EEC6-E1FD-46DC-8563-C794D42FE757}">
      <dgm:prSet/>
      <dgm:spPr/>
      <dgm:t>
        <a:bodyPr/>
        <a:lstStyle/>
        <a:p>
          <a:endParaRPr lang="en-US"/>
        </a:p>
      </dgm:t>
    </dgm:pt>
    <dgm:pt modelId="{08F07569-7C04-473C-BFFB-E5884E2E5B40}">
      <dgm:prSet phldrT="[Text]"/>
      <dgm:spPr/>
      <dgm:t>
        <a:bodyPr/>
        <a:lstStyle/>
        <a:p>
          <a:r>
            <a:rPr lang="en-US" dirty="0" smtClean="0"/>
            <a:t>*Pre-Post Test</a:t>
          </a:r>
          <a:endParaRPr lang="en-US" dirty="0"/>
        </a:p>
      </dgm:t>
    </dgm:pt>
    <dgm:pt modelId="{65DF3A74-DB32-4183-9B21-D380F5229B63}" type="parTrans" cxnId="{CB160BDD-E642-4437-9DD7-E1FE6695605B}">
      <dgm:prSet/>
      <dgm:spPr>
        <a:ln>
          <a:solidFill>
            <a:schemeClr val="tx1"/>
          </a:solidFill>
        </a:ln>
      </dgm:spPr>
      <dgm:t>
        <a:bodyPr/>
        <a:lstStyle/>
        <a:p>
          <a:endParaRPr lang="en-US"/>
        </a:p>
      </dgm:t>
    </dgm:pt>
    <dgm:pt modelId="{6E90EC16-641A-495F-A943-6B068EB6C361}" type="sibTrans" cxnId="{CB160BDD-E642-4437-9DD7-E1FE6695605B}">
      <dgm:prSet/>
      <dgm:spPr/>
      <dgm:t>
        <a:bodyPr/>
        <a:lstStyle/>
        <a:p>
          <a:endParaRPr lang="en-US"/>
        </a:p>
      </dgm:t>
    </dgm:pt>
    <dgm:pt modelId="{6B9CFBE6-E3D4-4268-A2C0-A0EDDFF534BF}">
      <dgm:prSet phldrT="[Text]"/>
      <dgm:spPr/>
      <dgm:t>
        <a:bodyPr/>
        <a:lstStyle/>
        <a:p>
          <a:r>
            <a:rPr lang="en-US" dirty="0" smtClean="0"/>
            <a:t>*Completion of Carnegie Units</a:t>
          </a:r>
          <a:endParaRPr lang="en-US" dirty="0"/>
        </a:p>
      </dgm:t>
    </dgm:pt>
    <dgm:pt modelId="{C18A4081-F5AA-4463-B717-EF16C5518638}" type="parTrans" cxnId="{9C7FA981-5C76-484F-85CB-509EB90B6303}">
      <dgm:prSet/>
      <dgm:spPr/>
      <dgm:t>
        <a:bodyPr/>
        <a:lstStyle/>
        <a:p>
          <a:endParaRPr lang="en-US"/>
        </a:p>
      </dgm:t>
    </dgm:pt>
    <dgm:pt modelId="{80742E2A-2545-49A6-BA48-5A20AC637E54}" type="sibTrans" cxnId="{9C7FA981-5C76-484F-85CB-509EB90B6303}">
      <dgm:prSet/>
      <dgm:spPr/>
      <dgm:t>
        <a:bodyPr/>
        <a:lstStyle/>
        <a:p>
          <a:endParaRPr lang="en-US"/>
        </a:p>
      </dgm:t>
    </dgm:pt>
    <dgm:pt modelId="{8C9158C6-8BFE-4B0A-87A7-945F6C5EEE07}">
      <dgm:prSet phldrT="[Text]"/>
      <dgm:spPr/>
      <dgm:t>
        <a:bodyPr/>
        <a:lstStyle/>
        <a:p>
          <a:r>
            <a:rPr lang="en-US" dirty="0" smtClean="0"/>
            <a:t>Passing Technical / Occupational Knowledge Based Exam </a:t>
          </a:r>
          <a:endParaRPr lang="en-US" dirty="0"/>
        </a:p>
      </dgm:t>
    </dgm:pt>
    <dgm:pt modelId="{93B0F586-6D2C-4075-9A8D-25F8B5F6CDA1}" type="parTrans" cxnId="{826FF78B-807A-49CF-B423-0CAF70C1B75B}">
      <dgm:prSet/>
      <dgm:spPr>
        <a:ln>
          <a:solidFill>
            <a:schemeClr val="tx1"/>
          </a:solidFill>
        </a:ln>
      </dgm:spPr>
      <dgm:t>
        <a:bodyPr/>
        <a:lstStyle/>
        <a:p>
          <a:endParaRPr lang="en-US"/>
        </a:p>
      </dgm:t>
    </dgm:pt>
    <dgm:pt modelId="{FDC9130A-4E2B-4E4A-BDAC-35896393D7E5}" type="sibTrans" cxnId="{826FF78B-807A-49CF-B423-0CAF70C1B75B}">
      <dgm:prSet/>
      <dgm:spPr/>
      <dgm:t>
        <a:bodyPr/>
        <a:lstStyle/>
        <a:p>
          <a:endParaRPr lang="en-US"/>
        </a:p>
      </dgm:t>
    </dgm:pt>
    <dgm:pt modelId="{72CAF259-D878-48D3-A44A-F9E39B213344}" type="pres">
      <dgm:prSet presAssocID="{453976CC-9764-4248-9089-F5BCE1749815}" presName="hierChild1" presStyleCnt="0">
        <dgm:presLayoutVars>
          <dgm:chPref val="1"/>
          <dgm:dir/>
          <dgm:animOne val="branch"/>
          <dgm:animLvl val="lvl"/>
          <dgm:resizeHandles/>
        </dgm:presLayoutVars>
      </dgm:prSet>
      <dgm:spPr/>
      <dgm:t>
        <a:bodyPr/>
        <a:lstStyle/>
        <a:p>
          <a:endParaRPr lang="en-US"/>
        </a:p>
      </dgm:t>
    </dgm:pt>
    <dgm:pt modelId="{F45E8420-866A-405B-9D1B-1263B57C0A38}" type="pres">
      <dgm:prSet presAssocID="{80173C21-C9CF-4739-A338-0FBE3BBEB452}" presName="hierRoot1" presStyleCnt="0"/>
      <dgm:spPr/>
      <dgm:t>
        <a:bodyPr/>
        <a:lstStyle/>
        <a:p>
          <a:endParaRPr lang="en-US"/>
        </a:p>
      </dgm:t>
    </dgm:pt>
    <dgm:pt modelId="{31CDD361-E455-440D-AB4D-7E7FC72E90D7}" type="pres">
      <dgm:prSet presAssocID="{80173C21-C9CF-4739-A338-0FBE3BBEB452}" presName="composite" presStyleCnt="0"/>
      <dgm:spPr/>
      <dgm:t>
        <a:bodyPr/>
        <a:lstStyle/>
        <a:p>
          <a:endParaRPr lang="en-US"/>
        </a:p>
      </dgm:t>
    </dgm:pt>
    <dgm:pt modelId="{F0E7BE8B-8451-4A15-A170-6FEBE37A1952}" type="pres">
      <dgm:prSet presAssocID="{80173C21-C9CF-4739-A338-0FBE3BBEB452}" presName="background" presStyleLbl="node0" presStyleIdx="0" presStyleCnt="1"/>
      <dgm:spPr/>
      <dgm:t>
        <a:bodyPr/>
        <a:lstStyle/>
        <a:p>
          <a:endParaRPr lang="en-US"/>
        </a:p>
      </dgm:t>
    </dgm:pt>
    <dgm:pt modelId="{A8932CD3-C990-41C8-BD0B-FD43ECF1E110}" type="pres">
      <dgm:prSet presAssocID="{80173C21-C9CF-4739-A338-0FBE3BBEB452}" presName="text" presStyleLbl="fgAcc0" presStyleIdx="0" presStyleCnt="1">
        <dgm:presLayoutVars>
          <dgm:chPref val="3"/>
        </dgm:presLayoutVars>
      </dgm:prSet>
      <dgm:spPr/>
      <dgm:t>
        <a:bodyPr/>
        <a:lstStyle/>
        <a:p>
          <a:endParaRPr lang="en-US"/>
        </a:p>
      </dgm:t>
    </dgm:pt>
    <dgm:pt modelId="{04C0477A-ABAF-4416-B4D1-7F65921DC30D}" type="pres">
      <dgm:prSet presAssocID="{80173C21-C9CF-4739-A338-0FBE3BBEB452}" presName="hierChild2" presStyleCnt="0"/>
      <dgm:spPr/>
      <dgm:t>
        <a:bodyPr/>
        <a:lstStyle/>
        <a:p>
          <a:endParaRPr lang="en-US"/>
        </a:p>
      </dgm:t>
    </dgm:pt>
    <dgm:pt modelId="{B1C7AD33-B3F0-4C88-8C81-668E32744C91}" type="pres">
      <dgm:prSet presAssocID="{394ADB66-0C48-45D3-8D4B-9085F863D203}" presName="Name10" presStyleLbl="parChTrans1D2" presStyleIdx="0" presStyleCnt="5"/>
      <dgm:spPr/>
      <dgm:t>
        <a:bodyPr/>
        <a:lstStyle/>
        <a:p>
          <a:endParaRPr lang="en-US"/>
        </a:p>
      </dgm:t>
    </dgm:pt>
    <dgm:pt modelId="{97DFC8F6-42EC-4811-84A0-970A00A97D52}" type="pres">
      <dgm:prSet presAssocID="{61B430A5-42CC-4B1C-B9C9-F6024E79EDE2}" presName="hierRoot2" presStyleCnt="0"/>
      <dgm:spPr/>
      <dgm:t>
        <a:bodyPr/>
        <a:lstStyle/>
        <a:p>
          <a:endParaRPr lang="en-US"/>
        </a:p>
      </dgm:t>
    </dgm:pt>
    <dgm:pt modelId="{C671051B-C80B-4534-9E57-D24805BDC686}" type="pres">
      <dgm:prSet presAssocID="{61B430A5-42CC-4B1C-B9C9-F6024E79EDE2}" presName="composite2" presStyleCnt="0"/>
      <dgm:spPr/>
      <dgm:t>
        <a:bodyPr/>
        <a:lstStyle/>
        <a:p>
          <a:endParaRPr lang="en-US"/>
        </a:p>
      </dgm:t>
    </dgm:pt>
    <dgm:pt modelId="{30D9B907-CD95-464F-B15F-1F30D3663BB6}" type="pres">
      <dgm:prSet presAssocID="{61B430A5-42CC-4B1C-B9C9-F6024E79EDE2}" presName="background2" presStyleLbl="node2" presStyleIdx="0" presStyleCnt="5"/>
      <dgm:spPr>
        <a:solidFill>
          <a:schemeClr val="accent1"/>
        </a:solidFill>
      </dgm:spPr>
      <dgm:t>
        <a:bodyPr/>
        <a:lstStyle/>
        <a:p>
          <a:endParaRPr lang="en-US"/>
        </a:p>
      </dgm:t>
    </dgm:pt>
    <dgm:pt modelId="{82F2EB95-B8C8-43A0-93D9-B6B8001C032D}" type="pres">
      <dgm:prSet presAssocID="{61B430A5-42CC-4B1C-B9C9-F6024E79EDE2}" presName="text2" presStyleLbl="fgAcc2" presStyleIdx="0" presStyleCnt="5">
        <dgm:presLayoutVars>
          <dgm:chPref val="3"/>
        </dgm:presLayoutVars>
      </dgm:prSet>
      <dgm:spPr/>
      <dgm:t>
        <a:bodyPr/>
        <a:lstStyle/>
        <a:p>
          <a:endParaRPr lang="en-US"/>
        </a:p>
      </dgm:t>
    </dgm:pt>
    <dgm:pt modelId="{9EE4132B-1218-4599-80CF-2AB65AAAD7B2}" type="pres">
      <dgm:prSet presAssocID="{61B430A5-42CC-4B1C-B9C9-F6024E79EDE2}" presName="hierChild3" presStyleCnt="0"/>
      <dgm:spPr/>
      <dgm:t>
        <a:bodyPr/>
        <a:lstStyle/>
        <a:p>
          <a:endParaRPr lang="en-US"/>
        </a:p>
      </dgm:t>
    </dgm:pt>
    <dgm:pt modelId="{834E69E9-8C59-4123-9FE4-C1FFE21FC748}" type="pres">
      <dgm:prSet presAssocID="{FC1DA52B-F44A-4FF7-803E-19BB16884347}" presName="Name10" presStyleLbl="parChTrans1D2" presStyleIdx="1" presStyleCnt="5"/>
      <dgm:spPr/>
      <dgm:t>
        <a:bodyPr/>
        <a:lstStyle/>
        <a:p>
          <a:endParaRPr lang="en-US"/>
        </a:p>
      </dgm:t>
    </dgm:pt>
    <dgm:pt modelId="{FD38F103-77BF-494A-A443-6150AA057750}" type="pres">
      <dgm:prSet presAssocID="{3778D2DE-8334-43A1-B3F5-708F50454AF9}" presName="hierRoot2" presStyleCnt="0"/>
      <dgm:spPr/>
      <dgm:t>
        <a:bodyPr/>
        <a:lstStyle/>
        <a:p>
          <a:endParaRPr lang="en-US"/>
        </a:p>
      </dgm:t>
    </dgm:pt>
    <dgm:pt modelId="{27119E2A-B421-475F-AF94-DA0B51E3E078}" type="pres">
      <dgm:prSet presAssocID="{3778D2DE-8334-43A1-B3F5-708F50454AF9}" presName="composite2" presStyleCnt="0"/>
      <dgm:spPr/>
      <dgm:t>
        <a:bodyPr/>
        <a:lstStyle/>
        <a:p>
          <a:endParaRPr lang="en-US"/>
        </a:p>
      </dgm:t>
    </dgm:pt>
    <dgm:pt modelId="{B9EFCAE7-ADA7-45C7-91A2-1B2F162D430D}" type="pres">
      <dgm:prSet presAssocID="{3778D2DE-8334-43A1-B3F5-708F50454AF9}" presName="background2" presStyleLbl="node2" presStyleIdx="1" presStyleCnt="5"/>
      <dgm:spPr>
        <a:solidFill>
          <a:schemeClr val="accent4"/>
        </a:solidFill>
      </dgm:spPr>
      <dgm:t>
        <a:bodyPr/>
        <a:lstStyle/>
        <a:p>
          <a:endParaRPr lang="en-US"/>
        </a:p>
      </dgm:t>
    </dgm:pt>
    <dgm:pt modelId="{38FD5CC0-7C6F-4BF3-AFA7-B52E421C4356}" type="pres">
      <dgm:prSet presAssocID="{3778D2DE-8334-43A1-B3F5-708F50454AF9}" presName="text2" presStyleLbl="fgAcc2" presStyleIdx="1" presStyleCnt="5">
        <dgm:presLayoutVars>
          <dgm:chPref val="3"/>
        </dgm:presLayoutVars>
      </dgm:prSet>
      <dgm:spPr/>
      <dgm:t>
        <a:bodyPr/>
        <a:lstStyle/>
        <a:p>
          <a:endParaRPr lang="en-US"/>
        </a:p>
      </dgm:t>
    </dgm:pt>
    <dgm:pt modelId="{3B509DD0-668F-4B46-873B-07C1B1FA7A80}" type="pres">
      <dgm:prSet presAssocID="{3778D2DE-8334-43A1-B3F5-708F50454AF9}" presName="hierChild3" presStyleCnt="0"/>
      <dgm:spPr/>
      <dgm:t>
        <a:bodyPr/>
        <a:lstStyle/>
        <a:p>
          <a:endParaRPr lang="en-US"/>
        </a:p>
      </dgm:t>
    </dgm:pt>
    <dgm:pt modelId="{28801B3C-4A60-49F8-A92C-D57373E5FF4E}" type="pres">
      <dgm:prSet presAssocID="{12332612-0C3C-4F7A-9721-82B6FCC69EF3}" presName="Name10" presStyleLbl="parChTrans1D2" presStyleIdx="2" presStyleCnt="5"/>
      <dgm:spPr/>
      <dgm:t>
        <a:bodyPr/>
        <a:lstStyle/>
        <a:p>
          <a:endParaRPr lang="en-US"/>
        </a:p>
      </dgm:t>
    </dgm:pt>
    <dgm:pt modelId="{52C6A826-E6CD-4D3D-8B69-5F0DA9352DE5}" type="pres">
      <dgm:prSet presAssocID="{EF2FCCF4-25AC-4FEE-8B34-09C3B02B484C}" presName="hierRoot2" presStyleCnt="0"/>
      <dgm:spPr/>
      <dgm:t>
        <a:bodyPr/>
        <a:lstStyle/>
        <a:p>
          <a:endParaRPr lang="en-US"/>
        </a:p>
      </dgm:t>
    </dgm:pt>
    <dgm:pt modelId="{6A227CD7-8B13-44B9-8B7A-DA8200521510}" type="pres">
      <dgm:prSet presAssocID="{EF2FCCF4-25AC-4FEE-8B34-09C3B02B484C}" presName="composite2" presStyleCnt="0"/>
      <dgm:spPr/>
      <dgm:t>
        <a:bodyPr/>
        <a:lstStyle/>
        <a:p>
          <a:endParaRPr lang="en-US"/>
        </a:p>
      </dgm:t>
    </dgm:pt>
    <dgm:pt modelId="{8EC33199-A51E-46D3-8123-D518AB41CEAC}" type="pres">
      <dgm:prSet presAssocID="{EF2FCCF4-25AC-4FEE-8B34-09C3B02B484C}" presName="background2" presStyleLbl="node2" presStyleIdx="2" presStyleCnt="5"/>
      <dgm:spPr>
        <a:solidFill>
          <a:schemeClr val="accent1"/>
        </a:solidFill>
      </dgm:spPr>
      <dgm:t>
        <a:bodyPr/>
        <a:lstStyle/>
        <a:p>
          <a:endParaRPr lang="en-US"/>
        </a:p>
      </dgm:t>
    </dgm:pt>
    <dgm:pt modelId="{EE98BC8A-0D3E-4230-8D97-BAF94A90E1D3}" type="pres">
      <dgm:prSet presAssocID="{EF2FCCF4-25AC-4FEE-8B34-09C3B02B484C}" presName="text2" presStyleLbl="fgAcc2" presStyleIdx="2" presStyleCnt="5">
        <dgm:presLayoutVars>
          <dgm:chPref val="3"/>
        </dgm:presLayoutVars>
      </dgm:prSet>
      <dgm:spPr/>
      <dgm:t>
        <a:bodyPr/>
        <a:lstStyle/>
        <a:p>
          <a:endParaRPr lang="en-US"/>
        </a:p>
      </dgm:t>
    </dgm:pt>
    <dgm:pt modelId="{D3519484-8418-4681-B0CB-1B07F5BF0617}" type="pres">
      <dgm:prSet presAssocID="{EF2FCCF4-25AC-4FEE-8B34-09C3B02B484C}" presName="hierChild3" presStyleCnt="0"/>
      <dgm:spPr/>
      <dgm:t>
        <a:bodyPr/>
        <a:lstStyle/>
        <a:p>
          <a:endParaRPr lang="en-US"/>
        </a:p>
      </dgm:t>
    </dgm:pt>
    <dgm:pt modelId="{2C60A9C4-2666-4ECB-B921-BEFC3A58B9FC}" type="pres">
      <dgm:prSet presAssocID="{65DF3A74-DB32-4183-9B21-D380F5229B63}" presName="Name17" presStyleLbl="parChTrans1D3" presStyleIdx="0" presStyleCnt="3"/>
      <dgm:spPr/>
      <dgm:t>
        <a:bodyPr/>
        <a:lstStyle/>
        <a:p>
          <a:endParaRPr lang="en-US"/>
        </a:p>
      </dgm:t>
    </dgm:pt>
    <dgm:pt modelId="{3E3E2D9A-153E-4CA0-A1D2-C85E2BF64382}" type="pres">
      <dgm:prSet presAssocID="{08F07569-7C04-473C-BFFB-E5884E2E5B40}" presName="hierRoot3" presStyleCnt="0"/>
      <dgm:spPr/>
      <dgm:t>
        <a:bodyPr/>
        <a:lstStyle/>
        <a:p>
          <a:endParaRPr lang="en-US"/>
        </a:p>
      </dgm:t>
    </dgm:pt>
    <dgm:pt modelId="{2B3AD8F6-48F2-4135-BA91-03D2186B5592}" type="pres">
      <dgm:prSet presAssocID="{08F07569-7C04-473C-BFFB-E5884E2E5B40}" presName="composite3" presStyleCnt="0"/>
      <dgm:spPr/>
      <dgm:t>
        <a:bodyPr/>
        <a:lstStyle/>
        <a:p>
          <a:endParaRPr lang="en-US"/>
        </a:p>
      </dgm:t>
    </dgm:pt>
    <dgm:pt modelId="{D1075DE7-C98B-43C2-9C4B-472D4D5C39CC}" type="pres">
      <dgm:prSet presAssocID="{08F07569-7C04-473C-BFFB-E5884E2E5B40}" presName="background3" presStyleLbl="node3" presStyleIdx="0" presStyleCnt="3"/>
      <dgm:spPr>
        <a:solidFill>
          <a:schemeClr val="accent1"/>
        </a:solidFill>
      </dgm:spPr>
      <dgm:t>
        <a:bodyPr/>
        <a:lstStyle/>
        <a:p>
          <a:endParaRPr lang="en-US"/>
        </a:p>
      </dgm:t>
    </dgm:pt>
    <dgm:pt modelId="{71C7353B-9A2B-4A80-BEAE-110B4EA16BEF}" type="pres">
      <dgm:prSet presAssocID="{08F07569-7C04-473C-BFFB-E5884E2E5B40}" presName="text3" presStyleLbl="fgAcc3" presStyleIdx="0" presStyleCnt="3">
        <dgm:presLayoutVars>
          <dgm:chPref val="3"/>
        </dgm:presLayoutVars>
      </dgm:prSet>
      <dgm:spPr/>
      <dgm:t>
        <a:bodyPr/>
        <a:lstStyle/>
        <a:p>
          <a:endParaRPr lang="en-US"/>
        </a:p>
      </dgm:t>
    </dgm:pt>
    <dgm:pt modelId="{E97BA19B-DBF7-45FA-ADD8-81D94422FED6}" type="pres">
      <dgm:prSet presAssocID="{08F07569-7C04-473C-BFFB-E5884E2E5B40}" presName="hierChild4" presStyleCnt="0"/>
      <dgm:spPr/>
      <dgm:t>
        <a:bodyPr/>
        <a:lstStyle/>
        <a:p>
          <a:endParaRPr lang="en-US"/>
        </a:p>
      </dgm:t>
    </dgm:pt>
    <dgm:pt modelId="{D3D6274E-7A53-4535-8DDB-6FEFD9595D6A}" type="pres">
      <dgm:prSet presAssocID="{C18A4081-F5AA-4463-B717-EF16C5518638}" presName="Name17" presStyleLbl="parChTrans1D3" presStyleIdx="1" presStyleCnt="3"/>
      <dgm:spPr/>
      <dgm:t>
        <a:bodyPr/>
        <a:lstStyle/>
        <a:p>
          <a:endParaRPr lang="en-US"/>
        </a:p>
      </dgm:t>
    </dgm:pt>
    <dgm:pt modelId="{A3DB5066-E0CB-40CC-9F6E-BEA2AFBEBE0E}" type="pres">
      <dgm:prSet presAssocID="{6B9CFBE6-E3D4-4268-A2C0-A0EDDFF534BF}" presName="hierRoot3" presStyleCnt="0"/>
      <dgm:spPr/>
      <dgm:t>
        <a:bodyPr/>
        <a:lstStyle/>
        <a:p>
          <a:endParaRPr lang="en-US"/>
        </a:p>
      </dgm:t>
    </dgm:pt>
    <dgm:pt modelId="{7139797D-92E8-4916-9845-E0AFD1AD1044}" type="pres">
      <dgm:prSet presAssocID="{6B9CFBE6-E3D4-4268-A2C0-A0EDDFF534BF}" presName="composite3" presStyleCnt="0"/>
      <dgm:spPr/>
      <dgm:t>
        <a:bodyPr/>
        <a:lstStyle/>
        <a:p>
          <a:endParaRPr lang="en-US"/>
        </a:p>
      </dgm:t>
    </dgm:pt>
    <dgm:pt modelId="{7EA3BF8F-283A-4488-9B12-4C5EBBB54C94}" type="pres">
      <dgm:prSet presAssocID="{6B9CFBE6-E3D4-4268-A2C0-A0EDDFF534BF}" presName="background3" presStyleLbl="node3" presStyleIdx="1" presStyleCnt="3"/>
      <dgm:spPr>
        <a:solidFill>
          <a:schemeClr val="accent1"/>
        </a:solidFill>
      </dgm:spPr>
      <dgm:t>
        <a:bodyPr/>
        <a:lstStyle/>
        <a:p>
          <a:endParaRPr lang="en-US"/>
        </a:p>
      </dgm:t>
    </dgm:pt>
    <dgm:pt modelId="{059DC607-FBE6-41B2-9D16-71536358F980}" type="pres">
      <dgm:prSet presAssocID="{6B9CFBE6-E3D4-4268-A2C0-A0EDDFF534BF}" presName="text3" presStyleLbl="fgAcc3" presStyleIdx="1" presStyleCnt="3">
        <dgm:presLayoutVars>
          <dgm:chPref val="3"/>
        </dgm:presLayoutVars>
      </dgm:prSet>
      <dgm:spPr/>
      <dgm:t>
        <a:bodyPr/>
        <a:lstStyle/>
        <a:p>
          <a:endParaRPr lang="en-US"/>
        </a:p>
      </dgm:t>
    </dgm:pt>
    <dgm:pt modelId="{79A9525B-8E91-491C-B758-C33D27C4ECA6}" type="pres">
      <dgm:prSet presAssocID="{6B9CFBE6-E3D4-4268-A2C0-A0EDDFF534BF}" presName="hierChild4" presStyleCnt="0"/>
      <dgm:spPr/>
      <dgm:t>
        <a:bodyPr/>
        <a:lstStyle/>
        <a:p>
          <a:endParaRPr lang="en-US"/>
        </a:p>
      </dgm:t>
    </dgm:pt>
    <dgm:pt modelId="{06BAE34E-7767-4414-951F-4910FB40E198}" type="pres">
      <dgm:prSet presAssocID="{032D3722-0BAE-4877-A13C-12AD8AD85307}" presName="Name17" presStyleLbl="parChTrans1D3" presStyleIdx="2" presStyleCnt="3"/>
      <dgm:spPr/>
      <dgm:t>
        <a:bodyPr/>
        <a:lstStyle/>
        <a:p>
          <a:endParaRPr lang="en-US"/>
        </a:p>
      </dgm:t>
    </dgm:pt>
    <dgm:pt modelId="{E88A685A-1A53-4BBB-8D90-9EA5B28AC334}" type="pres">
      <dgm:prSet presAssocID="{7FC96466-3930-4ED9-BCC3-FB6AFD4F9A8A}" presName="hierRoot3" presStyleCnt="0"/>
      <dgm:spPr/>
      <dgm:t>
        <a:bodyPr/>
        <a:lstStyle/>
        <a:p>
          <a:endParaRPr lang="en-US"/>
        </a:p>
      </dgm:t>
    </dgm:pt>
    <dgm:pt modelId="{D8721F69-A605-4786-8403-041A1ED081CA}" type="pres">
      <dgm:prSet presAssocID="{7FC96466-3930-4ED9-BCC3-FB6AFD4F9A8A}" presName="composite3" presStyleCnt="0"/>
      <dgm:spPr/>
      <dgm:t>
        <a:bodyPr/>
        <a:lstStyle/>
        <a:p>
          <a:endParaRPr lang="en-US"/>
        </a:p>
      </dgm:t>
    </dgm:pt>
    <dgm:pt modelId="{16079577-A354-4200-BFC0-0317D576280B}" type="pres">
      <dgm:prSet presAssocID="{7FC96466-3930-4ED9-BCC3-FB6AFD4F9A8A}" presName="background3" presStyleLbl="node3" presStyleIdx="2" presStyleCnt="3"/>
      <dgm:spPr>
        <a:solidFill>
          <a:schemeClr val="accent1"/>
        </a:solidFill>
      </dgm:spPr>
      <dgm:t>
        <a:bodyPr/>
        <a:lstStyle/>
        <a:p>
          <a:endParaRPr lang="en-US"/>
        </a:p>
      </dgm:t>
    </dgm:pt>
    <dgm:pt modelId="{86B1EE9E-8E57-4BDB-A5A1-8424B8033CE1}" type="pres">
      <dgm:prSet presAssocID="{7FC96466-3930-4ED9-BCC3-FB6AFD4F9A8A}" presName="text3" presStyleLbl="fgAcc3" presStyleIdx="2" presStyleCnt="3">
        <dgm:presLayoutVars>
          <dgm:chPref val="3"/>
        </dgm:presLayoutVars>
      </dgm:prSet>
      <dgm:spPr/>
      <dgm:t>
        <a:bodyPr/>
        <a:lstStyle/>
        <a:p>
          <a:endParaRPr lang="en-US"/>
        </a:p>
      </dgm:t>
    </dgm:pt>
    <dgm:pt modelId="{592322CD-DD10-4E04-93CB-DA384A03E959}" type="pres">
      <dgm:prSet presAssocID="{7FC96466-3930-4ED9-BCC3-FB6AFD4F9A8A}" presName="hierChild4" presStyleCnt="0"/>
      <dgm:spPr/>
      <dgm:t>
        <a:bodyPr/>
        <a:lstStyle/>
        <a:p>
          <a:endParaRPr lang="en-US"/>
        </a:p>
      </dgm:t>
    </dgm:pt>
    <dgm:pt modelId="{4FF74024-DA40-494B-9CFD-200A9FB8E043}" type="pres">
      <dgm:prSet presAssocID="{B6D09951-2EB9-4CBC-8250-1125C84DBAE0}" presName="Name10" presStyleLbl="parChTrans1D2" presStyleIdx="3" presStyleCnt="5"/>
      <dgm:spPr/>
      <dgm:t>
        <a:bodyPr/>
        <a:lstStyle/>
        <a:p>
          <a:endParaRPr lang="en-US"/>
        </a:p>
      </dgm:t>
    </dgm:pt>
    <dgm:pt modelId="{ADA35E1C-7524-4E04-A3C8-D503EDB753D3}" type="pres">
      <dgm:prSet presAssocID="{BD87748F-46F9-4B4B-B055-4A3F8A5D016F}" presName="hierRoot2" presStyleCnt="0"/>
      <dgm:spPr/>
      <dgm:t>
        <a:bodyPr/>
        <a:lstStyle/>
        <a:p>
          <a:endParaRPr lang="en-US"/>
        </a:p>
      </dgm:t>
    </dgm:pt>
    <dgm:pt modelId="{8B434672-55CF-4B57-AA07-56B1BAC61F2E}" type="pres">
      <dgm:prSet presAssocID="{BD87748F-46F9-4B4B-B055-4A3F8A5D016F}" presName="composite2" presStyleCnt="0"/>
      <dgm:spPr/>
      <dgm:t>
        <a:bodyPr/>
        <a:lstStyle/>
        <a:p>
          <a:endParaRPr lang="en-US"/>
        </a:p>
      </dgm:t>
    </dgm:pt>
    <dgm:pt modelId="{75D79646-877D-43FA-A157-0A998AF49372}" type="pres">
      <dgm:prSet presAssocID="{BD87748F-46F9-4B4B-B055-4A3F8A5D016F}" presName="background2" presStyleLbl="node2" presStyleIdx="3" presStyleCnt="5"/>
      <dgm:spPr>
        <a:solidFill>
          <a:schemeClr val="accent4"/>
        </a:solidFill>
      </dgm:spPr>
      <dgm:t>
        <a:bodyPr/>
        <a:lstStyle/>
        <a:p>
          <a:endParaRPr lang="en-US"/>
        </a:p>
      </dgm:t>
    </dgm:pt>
    <dgm:pt modelId="{93DDCB5F-BDD2-45D4-95F1-590D049E368D}" type="pres">
      <dgm:prSet presAssocID="{BD87748F-46F9-4B4B-B055-4A3F8A5D016F}" presName="text2" presStyleLbl="fgAcc2" presStyleIdx="3" presStyleCnt="5">
        <dgm:presLayoutVars>
          <dgm:chPref val="3"/>
        </dgm:presLayoutVars>
      </dgm:prSet>
      <dgm:spPr/>
      <dgm:t>
        <a:bodyPr/>
        <a:lstStyle/>
        <a:p>
          <a:endParaRPr lang="en-US"/>
        </a:p>
      </dgm:t>
    </dgm:pt>
    <dgm:pt modelId="{296D4B3A-3B85-4CEB-B0E9-E65AD886F895}" type="pres">
      <dgm:prSet presAssocID="{BD87748F-46F9-4B4B-B055-4A3F8A5D016F}" presName="hierChild3" presStyleCnt="0"/>
      <dgm:spPr/>
      <dgm:t>
        <a:bodyPr/>
        <a:lstStyle/>
        <a:p>
          <a:endParaRPr lang="en-US"/>
        </a:p>
      </dgm:t>
    </dgm:pt>
    <dgm:pt modelId="{711B840A-28E7-4B19-8C7A-EA2EE309CC55}" type="pres">
      <dgm:prSet presAssocID="{93B0F586-6D2C-4075-9A8D-25F8B5F6CDA1}" presName="Name10" presStyleLbl="parChTrans1D2" presStyleIdx="4" presStyleCnt="5"/>
      <dgm:spPr/>
      <dgm:t>
        <a:bodyPr/>
        <a:lstStyle/>
        <a:p>
          <a:endParaRPr lang="en-US"/>
        </a:p>
      </dgm:t>
    </dgm:pt>
    <dgm:pt modelId="{C6B22E3B-8CBA-4A2C-ABE1-AB5E93EF623D}" type="pres">
      <dgm:prSet presAssocID="{8C9158C6-8BFE-4B0A-87A7-945F6C5EEE07}" presName="hierRoot2" presStyleCnt="0"/>
      <dgm:spPr/>
      <dgm:t>
        <a:bodyPr/>
        <a:lstStyle/>
        <a:p>
          <a:endParaRPr lang="en-US"/>
        </a:p>
      </dgm:t>
    </dgm:pt>
    <dgm:pt modelId="{BCAD81D9-F644-4E62-9063-A99291ED8500}" type="pres">
      <dgm:prSet presAssocID="{8C9158C6-8BFE-4B0A-87A7-945F6C5EEE07}" presName="composite2" presStyleCnt="0"/>
      <dgm:spPr/>
      <dgm:t>
        <a:bodyPr/>
        <a:lstStyle/>
        <a:p>
          <a:endParaRPr lang="en-US"/>
        </a:p>
      </dgm:t>
    </dgm:pt>
    <dgm:pt modelId="{67CA624D-23AF-4922-BB7F-B642E0F7379A}" type="pres">
      <dgm:prSet presAssocID="{8C9158C6-8BFE-4B0A-87A7-945F6C5EEE07}" presName="background2" presStyleLbl="node2" presStyleIdx="4" presStyleCnt="5"/>
      <dgm:spPr>
        <a:solidFill>
          <a:schemeClr val="accent4"/>
        </a:solidFill>
      </dgm:spPr>
      <dgm:t>
        <a:bodyPr/>
        <a:lstStyle/>
        <a:p>
          <a:endParaRPr lang="en-US"/>
        </a:p>
      </dgm:t>
    </dgm:pt>
    <dgm:pt modelId="{FBFD6B33-F6DD-427F-AA45-5017AB5BE034}" type="pres">
      <dgm:prSet presAssocID="{8C9158C6-8BFE-4B0A-87A7-945F6C5EEE07}" presName="text2" presStyleLbl="fgAcc2" presStyleIdx="4" presStyleCnt="5">
        <dgm:presLayoutVars>
          <dgm:chPref val="3"/>
        </dgm:presLayoutVars>
      </dgm:prSet>
      <dgm:spPr/>
      <dgm:t>
        <a:bodyPr/>
        <a:lstStyle/>
        <a:p>
          <a:endParaRPr lang="en-US"/>
        </a:p>
      </dgm:t>
    </dgm:pt>
    <dgm:pt modelId="{5659157A-C42F-4AE9-8471-6FB9DBDC127F}" type="pres">
      <dgm:prSet presAssocID="{8C9158C6-8BFE-4B0A-87A7-945F6C5EEE07}" presName="hierChild3" presStyleCnt="0"/>
      <dgm:spPr/>
      <dgm:t>
        <a:bodyPr/>
        <a:lstStyle/>
        <a:p>
          <a:endParaRPr lang="en-US"/>
        </a:p>
      </dgm:t>
    </dgm:pt>
  </dgm:ptLst>
  <dgm:cxnLst>
    <dgm:cxn modelId="{02260DAC-E530-47FF-8E2A-13DBC2310617}" srcId="{80173C21-C9CF-4739-A338-0FBE3BBEB452}" destId="{3778D2DE-8334-43A1-B3F5-708F50454AF9}" srcOrd="1" destOrd="0" parTransId="{FC1DA52B-F44A-4FF7-803E-19BB16884347}" sibTransId="{6F39ADE9-E3A6-4DBD-91FB-ECAF37C7E758}"/>
    <dgm:cxn modelId="{C7D0EEC6-E1FD-46DC-8563-C794D42FE757}" srcId="{80173C21-C9CF-4739-A338-0FBE3BBEB452}" destId="{EF2FCCF4-25AC-4FEE-8B34-09C3B02B484C}" srcOrd="2" destOrd="0" parTransId="{12332612-0C3C-4F7A-9721-82B6FCC69EF3}" sibTransId="{243D00F6-1026-469F-9DFA-110520AE8603}"/>
    <dgm:cxn modelId="{35FBDBA1-F360-49FE-A28C-03860E54F17C}" srcId="{80173C21-C9CF-4739-A338-0FBE3BBEB452}" destId="{BD87748F-46F9-4B4B-B055-4A3F8A5D016F}" srcOrd="3" destOrd="0" parTransId="{B6D09951-2EB9-4CBC-8250-1125C84DBAE0}" sibTransId="{DC922754-8B47-4253-8364-45421E6858A3}"/>
    <dgm:cxn modelId="{2278BF71-4678-416E-AD40-7CA6FAF8A572}" type="presOf" srcId="{394ADB66-0C48-45D3-8D4B-9085F863D203}" destId="{B1C7AD33-B3F0-4C88-8C81-668E32744C91}" srcOrd="0" destOrd="0" presId="urn:microsoft.com/office/officeart/2005/8/layout/hierarchy1"/>
    <dgm:cxn modelId="{BF967A6D-ADEA-4350-BC74-557A9FC18413}" type="presOf" srcId="{453976CC-9764-4248-9089-F5BCE1749815}" destId="{72CAF259-D878-48D3-A44A-F9E39B213344}" srcOrd="0" destOrd="0" presId="urn:microsoft.com/office/officeart/2005/8/layout/hierarchy1"/>
    <dgm:cxn modelId="{F0F94D99-B8F0-472B-94D7-53CD1AF70855}" type="presOf" srcId="{EF2FCCF4-25AC-4FEE-8B34-09C3B02B484C}" destId="{EE98BC8A-0D3E-4230-8D97-BAF94A90E1D3}" srcOrd="0" destOrd="0" presId="urn:microsoft.com/office/officeart/2005/8/layout/hierarchy1"/>
    <dgm:cxn modelId="{6983A76C-7422-4F62-A86A-7355DE1703B3}" type="presOf" srcId="{032D3722-0BAE-4877-A13C-12AD8AD85307}" destId="{06BAE34E-7767-4414-951F-4910FB40E198}" srcOrd="0" destOrd="0" presId="urn:microsoft.com/office/officeart/2005/8/layout/hierarchy1"/>
    <dgm:cxn modelId="{9C7FA981-5C76-484F-85CB-509EB90B6303}" srcId="{EF2FCCF4-25AC-4FEE-8B34-09C3B02B484C}" destId="{6B9CFBE6-E3D4-4268-A2C0-A0EDDFF534BF}" srcOrd="1" destOrd="0" parTransId="{C18A4081-F5AA-4463-B717-EF16C5518638}" sibTransId="{80742E2A-2545-49A6-BA48-5A20AC637E54}"/>
    <dgm:cxn modelId="{CB40B0BD-0FEF-4641-A690-FC7B95F9E337}" type="presOf" srcId="{C18A4081-F5AA-4463-B717-EF16C5518638}" destId="{D3D6274E-7A53-4535-8DDB-6FEFD9595D6A}" srcOrd="0" destOrd="0" presId="urn:microsoft.com/office/officeart/2005/8/layout/hierarchy1"/>
    <dgm:cxn modelId="{842811DE-BC29-4FE0-8D64-817D86D4A9E8}" type="presOf" srcId="{61B430A5-42CC-4B1C-B9C9-F6024E79EDE2}" destId="{82F2EB95-B8C8-43A0-93D9-B6B8001C032D}" srcOrd="0" destOrd="0" presId="urn:microsoft.com/office/officeart/2005/8/layout/hierarchy1"/>
    <dgm:cxn modelId="{F2A5C59C-3F30-4F2B-B451-7FAB44CB85F5}" type="presOf" srcId="{7FC96466-3930-4ED9-BCC3-FB6AFD4F9A8A}" destId="{86B1EE9E-8E57-4BDB-A5A1-8424B8033CE1}" srcOrd="0" destOrd="0" presId="urn:microsoft.com/office/officeart/2005/8/layout/hierarchy1"/>
    <dgm:cxn modelId="{ECD9F771-5654-424D-A001-AD1E97C65F5D}" type="presOf" srcId="{6B9CFBE6-E3D4-4268-A2C0-A0EDDFF534BF}" destId="{059DC607-FBE6-41B2-9D16-71536358F980}" srcOrd="0" destOrd="0" presId="urn:microsoft.com/office/officeart/2005/8/layout/hierarchy1"/>
    <dgm:cxn modelId="{CB160BDD-E642-4437-9DD7-E1FE6695605B}" srcId="{EF2FCCF4-25AC-4FEE-8B34-09C3B02B484C}" destId="{08F07569-7C04-473C-BFFB-E5884E2E5B40}" srcOrd="0" destOrd="0" parTransId="{65DF3A74-DB32-4183-9B21-D380F5229B63}" sibTransId="{6E90EC16-641A-495F-A943-6B068EB6C361}"/>
    <dgm:cxn modelId="{09F2F289-CCFF-431E-831E-70067E6B4A19}" type="presOf" srcId="{3778D2DE-8334-43A1-B3F5-708F50454AF9}" destId="{38FD5CC0-7C6F-4BF3-AFA7-B52E421C4356}" srcOrd="0" destOrd="0" presId="urn:microsoft.com/office/officeart/2005/8/layout/hierarchy1"/>
    <dgm:cxn modelId="{51A30C90-4D7D-44C1-833B-6E69E5E91BAE}" srcId="{453976CC-9764-4248-9089-F5BCE1749815}" destId="{80173C21-C9CF-4739-A338-0FBE3BBEB452}" srcOrd="0" destOrd="0" parTransId="{D7151709-3B6E-4F23-9E0D-5C5459ACF7E5}" sibTransId="{EB033CCB-2C88-4919-957E-EAA359F75F49}"/>
    <dgm:cxn modelId="{6BD1FD4D-48D7-4B73-8D46-E3DB5EA2DE65}" srcId="{80173C21-C9CF-4739-A338-0FBE3BBEB452}" destId="{61B430A5-42CC-4B1C-B9C9-F6024E79EDE2}" srcOrd="0" destOrd="0" parTransId="{394ADB66-0C48-45D3-8D4B-9085F863D203}" sibTransId="{E02D4830-6B56-49E5-B305-4097C494889F}"/>
    <dgm:cxn modelId="{6A411F87-0878-48DB-BEBD-DDB64684938F}" srcId="{EF2FCCF4-25AC-4FEE-8B34-09C3B02B484C}" destId="{7FC96466-3930-4ED9-BCC3-FB6AFD4F9A8A}" srcOrd="2" destOrd="0" parTransId="{032D3722-0BAE-4877-A13C-12AD8AD85307}" sibTransId="{15030053-1D1D-4669-8768-48F7C6197C32}"/>
    <dgm:cxn modelId="{826FF78B-807A-49CF-B423-0CAF70C1B75B}" srcId="{80173C21-C9CF-4739-A338-0FBE3BBEB452}" destId="{8C9158C6-8BFE-4B0A-87A7-945F6C5EEE07}" srcOrd="4" destOrd="0" parTransId="{93B0F586-6D2C-4075-9A8D-25F8B5F6CDA1}" sibTransId="{FDC9130A-4E2B-4E4A-BDAC-35896393D7E5}"/>
    <dgm:cxn modelId="{21A1CE06-6B14-45B9-8BE0-7216C02FB22C}" type="presOf" srcId="{FC1DA52B-F44A-4FF7-803E-19BB16884347}" destId="{834E69E9-8C59-4123-9FE4-C1FFE21FC748}" srcOrd="0" destOrd="0" presId="urn:microsoft.com/office/officeart/2005/8/layout/hierarchy1"/>
    <dgm:cxn modelId="{60223568-04AD-463E-A93F-6037E698D68C}" type="presOf" srcId="{BD87748F-46F9-4B4B-B055-4A3F8A5D016F}" destId="{93DDCB5F-BDD2-45D4-95F1-590D049E368D}" srcOrd="0" destOrd="0" presId="urn:microsoft.com/office/officeart/2005/8/layout/hierarchy1"/>
    <dgm:cxn modelId="{BB099B52-5D0D-4574-B816-A1F3FB5CBEB9}" type="presOf" srcId="{B6D09951-2EB9-4CBC-8250-1125C84DBAE0}" destId="{4FF74024-DA40-494B-9CFD-200A9FB8E043}" srcOrd="0" destOrd="0" presId="urn:microsoft.com/office/officeart/2005/8/layout/hierarchy1"/>
    <dgm:cxn modelId="{05A59653-8A73-4A19-97F7-3A77B6428BC1}" type="presOf" srcId="{93B0F586-6D2C-4075-9A8D-25F8B5F6CDA1}" destId="{711B840A-28E7-4B19-8C7A-EA2EE309CC55}" srcOrd="0" destOrd="0" presId="urn:microsoft.com/office/officeart/2005/8/layout/hierarchy1"/>
    <dgm:cxn modelId="{EBD0D2BD-476F-4AA9-BA82-A13AC7637BFD}" type="presOf" srcId="{8C9158C6-8BFE-4B0A-87A7-945F6C5EEE07}" destId="{FBFD6B33-F6DD-427F-AA45-5017AB5BE034}" srcOrd="0" destOrd="0" presId="urn:microsoft.com/office/officeart/2005/8/layout/hierarchy1"/>
    <dgm:cxn modelId="{2AEE81FF-2682-46A5-A04B-B183FC5B49B2}" type="presOf" srcId="{12332612-0C3C-4F7A-9721-82B6FCC69EF3}" destId="{28801B3C-4A60-49F8-A92C-D57373E5FF4E}" srcOrd="0" destOrd="0" presId="urn:microsoft.com/office/officeart/2005/8/layout/hierarchy1"/>
    <dgm:cxn modelId="{18AD4422-DF52-4EA6-AB87-6287BF694765}" type="presOf" srcId="{65DF3A74-DB32-4183-9B21-D380F5229B63}" destId="{2C60A9C4-2666-4ECB-B921-BEFC3A58B9FC}" srcOrd="0" destOrd="0" presId="urn:microsoft.com/office/officeart/2005/8/layout/hierarchy1"/>
    <dgm:cxn modelId="{DD165140-A738-49C5-A412-AFE28CD8C29B}" type="presOf" srcId="{08F07569-7C04-473C-BFFB-E5884E2E5B40}" destId="{71C7353B-9A2B-4A80-BEAE-110B4EA16BEF}" srcOrd="0" destOrd="0" presId="urn:microsoft.com/office/officeart/2005/8/layout/hierarchy1"/>
    <dgm:cxn modelId="{D772464A-EDA1-4594-BF42-5ACC1443F76B}" type="presOf" srcId="{80173C21-C9CF-4739-A338-0FBE3BBEB452}" destId="{A8932CD3-C990-41C8-BD0B-FD43ECF1E110}" srcOrd="0" destOrd="0" presId="urn:microsoft.com/office/officeart/2005/8/layout/hierarchy1"/>
    <dgm:cxn modelId="{EFEC6853-6BDC-4CBD-A2C5-A9FFF1C4F9C9}" type="presParOf" srcId="{72CAF259-D878-48D3-A44A-F9E39B213344}" destId="{F45E8420-866A-405B-9D1B-1263B57C0A38}" srcOrd="0" destOrd="0" presId="urn:microsoft.com/office/officeart/2005/8/layout/hierarchy1"/>
    <dgm:cxn modelId="{226FD3FE-3DBE-42F5-819E-63B3B3A31894}" type="presParOf" srcId="{F45E8420-866A-405B-9D1B-1263B57C0A38}" destId="{31CDD361-E455-440D-AB4D-7E7FC72E90D7}" srcOrd="0" destOrd="0" presId="urn:microsoft.com/office/officeart/2005/8/layout/hierarchy1"/>
    <dgm:cxn modelId="{32C2BA14-5AA4-4180-81B7-4EA0F172EBD7}" type="presParOf" srcId="{31CDD361-E455-440D-AB4D-7E7FC72E90D7}" destId="{F0E7BE8B-8451-4A15-A170-6FEBE37A1952}" srcOrd="0" destOrd="0" presId="urn:microsoft.com/office/officeart/2005/8/layout/hierarchy1"/>
    <dgm:cxn modelId="{AA688465-DCEE-4847-92FC-C771FD38149D}" type="presParOf" srcId="{31CDD361-E455-440D-AB4D-7E7FC72E90D7}" destId="{A8932CD3-C990-41C8-BD0B-FD43ECF1E110}" srcOrd="1" destOrd="0" presId="urn:microsoft.com/office/officeart/2005/8/layout/hierarchy1"/>
    <dgm:cxn modelId="{E2439343-DD1C-47FA-B6F5-932C43EF8247}" type="presParOf" srcId="{F45E8420-866A-405B-9D1B-1263B57C0A38}" destId="{04C0477A-ABAF-4416-B4D1-7F65921DC30D}" srcOrd="1" destOrd="0" presId="urn:microsoft.com/office/officeart/2005/8/layout/hierarchy1"/>
    <dgm:cxn modelId="{A6F7125D-5B4B-428A-A71F-BC18F1466A2A}" type="presParOf" srcId="{04C0477A-ABAF-4416-B4D1-7F65921DC30D}" destId="{B1C7AD33-B3F0-4C88-8C81-668E32744C91}" srcOrd="0" destOrd="0" presId="urn:microsoft.com/office/officeart/2005/8/layout/hierarchy1"/>
    <dgm:cxn modelId="{54D699FD-CFD7-4E28-9008-6643DE4B4361}" type="presParOf" srcId="{04C0477A-ABAF-4416-B4D1-7F65921DC30D}" destId="{97DFC8F6-42EC-4811-84A0-970A00A97D52}" srcOrd="1" destOrd="0" presId="urn:microsoft.com/office/officeart/2005/8/layout/hierarchy1"/>
    <dgm:cxn modelId="{2D5337FF-C611-4218-8186-322238B5B731}" type="presParOf" srcId="{97DFC8F6-42EC-4811-84A0-970A00A97D52}" destId="{C671051B-C80B-4534-9E57-D24805BDC686}" srcOrd="0" destOrd="0" presId="urn:microsoft.com/office/officeart/2005/8/layout/hierarchy1"/>
    <dgm:cxn modelId="{AB8414A3-3CA2-4A40-B88E-3398CD7E986C}" type="presParOf" srcId="{C671051B-C80B-4534-9E57-D24805BDC686}" destId="{30D9B907-CD95-464F-B15F-1F30D3663BB6}" srcOrd="0" destOrd="0" presId="urn:microsoft.com/office/officeart/2005/8/layout/hierarchy1"/>
    <dgm:cxn modelId="{662D3121-D198-4C8E-8867-790848BB2C35}" type="presParOf" srcId="{C671051B-C80B-4534-9E57-D24805BDC686}" destId="{82F2EB95-B8C8-43A0-93D9-B6B8001C032D}" srcOrd="1" destOrd="0" presId="urn:microsoft.com/office/officeart/2005/8/layout/hierarchy1"/>
    <dgm:cxn modelId="{BCEA3D77-930F-4E70-931F-C77322967D58}" type="presParOf" srcId="{97DFC8F6-42EC-4811-84A0-970A00A97D52}" destId="{9EE4132B-1218-4599-80CF-2AB65AAAD7B2}" srcOrd="1" destOrd="0" presId="urn:microsoft.com/office/officeart/2005/8/layout/hierarchy1"/>
    <dgm:cxn modelId="{67C63DB9-6054-4FA0-B345-723C26A053E8}" type="presParOf" srcId="{04C0477A-ABAF-4416-B4D1-7F65921DC30D}" destId="{834E69E9-8C59-4123-9FE4-C1FFE21FC748}" srcOrd="2" destOrd="0" presId="urn:microsoft.com/office/officeart/2005/8/layout/hierarchy1"/>
    <dgm:cxn modelId="{39A4E615-B092-4F08-A80B-1578B61C1EA8}" type="presParOf" srcId="{04C0477A-ABAF-4416-B4D1-7F65921DC30D}" destId="{FD38F103-77BF-494A-A443-6150AA057750}" srcOrd="3" destOrd="0" presId="urn:microsoft.com/office/officeart/2005/8/layout/hierarchy1"/>
    <dgm:cxn modelId="{E4A7EDF3-ADD0-49BC-86F5-BAF86568A793}" type="presParOf" srcId="{FD38F103-77BF-494A-A443-6150AA057750}" destId="{27119E2A-B421-475F-AF94-DA0B51E3E078}" srcOrd="0" destOrd="0" presId="urn:microsoft.com/office/officeart/2005/8/layout/hierarchy1"/>
    <dgm:cxn modelId="{4FECD08E-C1AF-442F-B4C6-47AC754CEA4B}" type="presParOf" srcId="{27119E2A-B421-475F-AF94-DA0B51E3E078}" destId="{B9EFCAE7-ADA7-45C7-91A2-1B2F162D430D}" srcOrd="0" destOrd="0" presId="urn:microsoft.com/office/officeart/2005/8/layout/hierarchy1"/>
    <dgm:cxn modelId="{DD2A8E09-E858-4BFA-8297-882B264415BB}" type="presParOf" srcId="{27119E2A-B421-475F-AF94-DA0B51E3E078}" destId="{38FD5CC0-7C6F-4BF3-AFA7-B52E421C4356}" srcOrd="1" destOrd="0" presId="urn:microsoft.com/office/officeart/2005/8/layout/hierarchy1"/>
    <dgm:cxn modelId="{6724DC10-26A3-4FAE-9B2D-50FF42B436AE}" type="presParOf" srcId="{FD38F103-77BF-494A-A443-6150AA057750}" destId="{3B509DD0-668F-4B46-873B-07C1B1FA7A80}" srcOrd="1" destOrd="0" presId="urn:microsoft.com/office/officeart/2005/8/layout/hierarchy1"/>
    <dgm:cxn modelId="{A00F98A7-1B10-41FA-8B4B-60154F2DB232}" type="presParOf" srcId="{04C0477A-ABAF-4416-B4D1-7F65921DC30D}" destId="{28801B3C-4A60-49F8-A92C-D57373E5FF4E}" srcOrd="4" destOrd="0" presId="urn:microsoft.com/office/officeart/2005/8/layout/hierarchy1"/>
    <dgm:cxn modelId="{E204ECF1-80BB-4F2A-B5F1-76275E9F2181}" type="presParOf" srcId="{04C0477A-ABAF-4416-B4D1-7F65921DC30D}" destId="{52C6A826-E6CD-4D3D-8B69-5F0DA9352DE5}" srcOrd="5" destOrd="0" presId="urn:microsoft.com/office/officeart/2005/8/layout/hierarchy1"/>
    <dgm:cxn modelId="{7A181925-E195-4CD9-83CD-3A4AE0DE44B7}" type="presParOf" srcId="{52C6A826-E6CD-4D3D-8B69-5F0DA9352DE5}" destId="{6A227CD7-8B13-44B9-8B7A-DA8200521510}" srcOrd="0" destOrd="0" presId="urn:microsoft.com/office/officeart/2005/8/layout/hierarchy1"/>
    <dgm:cxn modelId="{06024640-CB2B-4A26-ABC1-6810FA6F14E0}" type="presParOf" srcId="{6A227CD7-8B13-44B9-8B7A-DA8200521510}" destId="{8EC33199-A51E-46D3-8123-D518AB41CEAC}" srcOrd="0" destOrd="0" presId="urn:microsoft.com/office/officeart/2005/8/layout/hierarchy1"/>
    <dgm:cxn modelId="{1702A7AE-3A6D-47A3-87BB-761253BF61A5}" type="presParOf" srcId="{6A227CD7-8B13-44B9-8B7A-DA8200521510}" destId="{EE98BC8A-0D3E-4230-8D97-BAF94A90E1D3}" srcOrd="1" destOrd="0" presId="urn:microsoft.com/office/officeart/2005/8/layout/hierarchy1"/>
    <dgm:cxn modelId="{563D3E31-3D77-41B6-AA4C-69D2B04C693D}" type="presParOf" srcId="{52C6A826-E6CD-4D3D-8B69-5F0DA9352DE5}" destId="{D3519484-8418-4681-B0CB-1B07F5BF0617}" srcOrd="1" destOrd="0" presId="urn:microsoft.com/office/officeart/2005/8/layout/hierarchy1"/>
    <dgm:cxn modelId="{4EE3565C-3F08-4F59-BF7D-861786C6B577}" type="presParOf" srcId="{D3519484-8418-4681-B0CB-1B07F5BF0617}" destId="{2C60A9C4-2666-4ECB-B921-BEFC3A58B9FC}" srcOrd="0" destOrd="0" presId="urn:microsoft.com/office/officeart/2005/8/layout/hierarchy1"/>
    <dgm:cxn modelId="{E686E814-959A-4FB8-9465-65BAC46D921F}" type="presParOf" srcId="{D3519484-8418-4681-B0CB-1B07F5BF0617}" destId="{3E3E2D9A-153E-4CA0-A1D2-C85E2BF64382}" srcOrd="1" destOrd="0" presId="urn:microsoft.com/office/officeart/2005/8/layout/hierarchy1"/>
    <dgm:cxn modelId="{43C6E93C-5FFE-4D3E-B66D-81A3BA37BA37}" type="presParOf" srcId="{3E3E2D9A-153E-4CA0-A1D2-C85E2BF64382}" destId="{2B3AD8F6-48F2-4135-BA91-03D2186B5592}" srcOrd="0" destOrd="0" presId="urn:microsoft.com/office/officeart/2005/8/layout/hierarchy1"/>
    <dgm:cxn modelId="{9B9B957A-540C-4E1E-8510-94E3B5A3F875}" type="presParOf" srcId="{2B3AD8F6-48F2-4135-BA91-03D2186B5592}" destId="{D1075DE7-C98B-43C2-9C4B-472D4D5C39CC}" srcOrd="0" destOrd="0" presId="urn:microsoft.com/office/officeart/2005/8/layout/hierarchy1"/>
    <dgm:cxn modelId="{CEBA851D-639F-4003-AD0E-0982ADB63F63}" type="presParOf" srcId="{2B3AD8F6-48F2-4135-BA91-03D2186B5592}" destId="{71C7353B-9A2B-4A80-BEAE-110B4EA16BEF}" srcOrd="1" destOrd="0" presId="urn:microsoft.com/office/officeart/2005/8/layout/hierarchy1"/>
    <dgm:cxn modelId="{4BC62C6A-E490-4499-A415-11F1A902FDCF}" type="presParOf" srcId="{3E3E2D9A-153E-4CA0-A1D2-C85E2BF64382}" destId="{E97BA19B-DBF7-45FA-ADD8-81D94422FED6}" srcOrd="1" destOrd="0" presId="urn:microsoft.com/office/officeart/2005/8/layout/hierarchy1"/>
    <dgm:cxn modelId="{ED221628-2CCE-4511-8CD5-CB598C3F0412}" type="presParOf" srcId="{D3519484-8418-4681-B0CB-1B07F5BF0617}" destId="{D3D6274E-7A53-4535-8DDB-6FEFD9595D6A}" srcOrd="2" destOrd="0" presId="urn:microsoft.com/office/officeart/2005/8/layout/hierarchy1"/>
    <dgm:cxn modelId="{4630B19F-1163-4A9F-B0B4-466AFB5BA644}" type="presParOf" srcId="{D3519484-8418-4681-B0CB-1B07F5BF0617}" destId="{A3DB5066-E0CB-40CC-9F6E-BEA2AFBEBE0E}" srcOrd="3" destOrd="0" presId="urn:microsoft.com/office/officeart/2005/8/layout/hierarchy1"/>
    <dgm:cxn modelId="{77FF1221-3F0B-4CAA-94A9-E5A3E48B7A78}" type="presParOf" srcId="{A3DB5066-E0CB-40CC-9F6E-BEA2AFBEBE0E}" destId="{7139797D-92E8-4916-9845-E0AFD1AD1044}" srcOrd="0" destOrd="0" presId="urn:microsoft.com/office/officeart/2005/8/layout/hierarchy1"/>
    <dgm:cxn modelId="{DD62F7B4-8340-407D-BE6D-72A9D76A7BA3}" type="presParOf" srcId="{7139797D-92E8-4916-9845-E0AFD1AD1044}" destId="{7EA3BF8F-283A-4488-9B12-4C5EBBB54C94}" srcOrd="0" destOrd="0" presId="urn:microsoft.com/office/officeart/2005/8/layout/hierarchy1"/>
    <dgm:cxn modelId="{09C8CCC0-0A9E-4A9E-917C-FFAFF937B5FD}" type="presParOf" srcId="{7139797D-92E8-4916-9845-E0AFD1AD1044}" destId="{059DC607-FBE6-41B2-9D16-71536358F980}" srcOrd="1" destOrd="0" presId="urn:microsoft.com/office/officeart/2005/8/layout/hierarchy1"/>
    <dgm:cxn modelId="{7647F25F-FB2A-49D1-9211-3C84D5685EF3}" type="presParOf" srcId="{A3DB5066-E0CB-40CC-9F6E-BEA2AFBEBE0E}" destId="{79A9525B-8E91-491C-B758-C33D27C4ECA6}" srcOrd="1" destOrd="0" presId="urn:microsoft.com/office/officeart/2005/8/layout/hierarchy1"/>
    <dgm:cxn modelId="{48D5184C-2B34-4EB4-908C-3A8680621A84}" type="presParOf" srcId="{D3519484-8418-4681-B0CB-1B07F5BF0617}" destId="{06BAE34E-7767-4414-951F-4910FB40E198}" srcOrd="4" destOrd="0" presId="urn:microsoft.com/office/officeart/2005/8/layout/hierarchy1"/>
    <dgm:cxn modelId="{E80095F0-085B-4BB5-BB01-9B42EE039D16}" type="presParOf" srcId="{D3519484-8418-4681-B0CB-1B07F5BF0617}" destId="{E88A685A-1A53-4BBB-8D90-9EA5B28AC334}" srcOrd="5" destOrd="0" presId="urn:microsoft.com/office/officeart/2005/8/layout/hierarchy1"/>
    <dgm:cxn modelId="{DE559C38-5133-44B9-8C4F-7BC708A55207}" type="presParOf" srcId="{E88A685A-1A53-4BBB-8D90-9EA5B28AC334}" destId="{D8721F69-A605-4786-8403-041A1ED081CA}" srcOrd="0" destOrd="0" presId="urn:microsoft.com/office/officeart/2005/8/layout/hierarchy1"/>
    <dgm:cxn modelId="{46A29407-C009-4D7A-AB51-519687946D6C}" type="presParOf" srcId="{D8721F69-A605-4786-8403-041A1ED081CA}" destId="{16079577-A354-4200-BFC0-0317D576280B}" srcOrd="0" destOrd="0" presId="urn:microsoft.com/office/officeart/2005/8/layout/hierarchy1"/>
    <dgm:cxn modelId="{AFDB4D80-6BDA-4CC6-80A4-C96D965087B9}" type="presParOf" srcId="{D8721F69-A605-4786-8403-041A1ED081CA}" destId="{86B1EE9E-8E57-4BDB-A5A1-8424B8033CE1}" srcOrd="1" destOrd="0" presId="urn:microsoft.com/office/officeart/2005/8/layout/hierarchy1"/>
    <dgm:cxn modelId="{802038EF-6F55-48B2-8A87-1A78048DF793}" type="presParOf" srcId="{E88A685A-1A53-4BBB-8D90-9EA5B28AC334}" destId="{592322CD-DD10-4E04-93CB-DA384A03E959}" srcOrd="1" destOrd="0" presId="urn:microsoft.com/office/officeart/2005/8/layout/hierarchy1"/>
    <dgm:cxn modelId="{62F7AC9F-FB34-4432-B75D-D12F95AA6D20}" type="presParOf" srcId="{04C0477A-ABAF-4416-B4D1-7F65921DC30D}" destId="{4FF74024-DA40-494B-9CFD-200A9FB8E043}" srcOrd="6" destOrd="0" presId="urn:microsoft.com/office/officeart/2005/8/layout/hierarchy1"/>
    <dgm:cxn modelId="{8417184D-7F94-40A2-9791-171A561664F1}" type="presParOf" srcId="{04C0477A-ABAF-4416-B4D1-7F65921DC30D}" destId="{ADA35E1C-7524-4E04-A3C8-D503EDB753D3}" srcOrd="7" destOrd="0" presId="urn:microsoft.com/office/officeart/2005/8/layout/hierarchy1"/>
    <dgm:cxn modelId="{72B24761-0A71-4B7C-974B-D3BDC58FDED6}" type="presParOf" srcId="{ADA35E1C-7524-4E04-A3C8-D503EDB753D3}" destId="{8B434672-55CF-4B57-AA07-56B1BAC61F2E}" srcOrd="0" destOrd="0" presId="urn:microsoft.com/office/officeart/2005/8/layout/hierarchy1"/>
    <dgm:cxn modelId="{7D32242B-FCDF-482C-BC4D-78A85AD085C6}" type="presParOf" srcId="{8B434672-55CF-4B57-AA07-56B1BAC61F2E}" destId="{75D79646-877D-43FA-A157-0A998AF49372}" srcOrd="0" destOrd="0" presId="urn:microsoft.com/office/officeart/2005/8/layout/hierarchy1"/>
    <dgm:cxn modelId="{5B9B017A-1DFD-4F92-B4AF-AE9770B4B168}" type="presParOf" srcId="{8B434672-55CF-4B57-AA07-56B1BAC61F2E}" destId="{93DDCB5F-BDD2-45D4-95F1-590D049E368D}" srcOrd="1" destOrd="0" presId="urn:microsoft.com/office/officeart/2005/8/layout/hierarchy1"/>
    <dgm:cxn modelId="{4FD1AA7F-2F18-421C-9FC3-F59F2FDD5FF7}" type="presParOf" srcId="{ADA35E1C-7524-4E04-A3C8-D503EDB753D3}" destId="{296D4B3A-3B85-4CEB-B0E9-E65AD886F895}" srcOrd="1" destOrd="0" presId="urn:microsoft.com/office/officeart/2005/8/layout/hierarchy1"/>
    <dgm:cxn modelId="{4A114011-2E11-43F1-BEAA-3F5582F0AFE6}" type="presParOf" srcId="{04C0477A-ABAF-4416-B4D1-7F65921DC30D}" destId="{711B840A-28E7-4B19-8C7A-EA2EE309CC55}" srcOrd="8" destOrd="0" presId="urn:microsoft.com/office/officeart/2005/8/layout/hierarchy1"/>
    <dgm:cxn modelId="{C3144251-A840-4E40-8D5E-DF283B2365D3}" type="presParOf" srcId="{04C0477A-ABAF-4416-B4D1-7F65921DC30D}" destId="{C6B22E3B-8CBA-4A2C-ABE1-AB5E93EF623D}" srcOrd="9" destOrd="0" presId="urn:microsoft.com/office/officeart/2005/8/layout/hierarchy1"/>
    <dgm:cxn modelId="{2D1A5FF0-5446-4FA5-922B-BFF054521BCA}" type="presParOf" srcId="{C6B22E3B-8CBA-4A2C-ABE1-AB5E93EF623D}" destId="{BCAD81D9-F644-4E62-9063-A99291ED8500}" srcOrd="0" destOrd="0" presId="urn:microsoft.com/office/officeart/2005/8/layout/hierarchy1"/>
    <dgm:cxn modelId="{44FFAA7A-A1A3-41FA-AABA-8D21F5898385}" type="presParOf" srcId="{BCAD81D9-F644-4E62-9063-A99291ED8500}" destId="{67CA624D-23AF-4922-BB7F-B642E0F7379A}" srcOrd="0" destOrd="0" presId="urn:microsoft.com/office/officeart/2005/8/layout/hierarchy1"/>
    <dgm:cxn modelId="{C7219015-0016-4DAD-9559-FFFE49A5D22B}" type="presParOf" srcId="{BCAD81D9-F644-4E62-9063-A99291ED8500}" destId="{FBFD6B33-F6DD-427F-AA45-5017AB5BE034}" srcOrd="1" destOrd="0" presId="urn:microsoft.com/office/officeart/2005/8/layout/hierarchy1"/>
    <dgm:cxn modelId="{07B49488-0580-4742-961D-115DA6281E42}" type="presParOf" srcId="{C6B22E3B-8CBA-4A2C-ABE1-AB5E93EF623D}" destId="{5659157A-C42F-4AE9-8471-6FB9DBDC12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E04FA0-C030-4FA2-800A-C875AEDFF05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B6A0B5-4E5C-4774-AC99-0160C59F134C}">
      <dgm:prSet phldrT="[Text]"/>
      <dgm:spPr/>
      <dgm:t>
        <a:bodyPr/>
        <a:lstStyle/>
        <a:p>
          <a:r>
            <a:rPr lang="en-US" b="1" dirty="0" smtClean="0"/>
            <a:t>Participant</a:t>
          </a:r>
          <a:r>
            <a:rPr lang="en-US" dirty="0" smtClean="0"/>
            <a:t> (12+ hours and a baseline assessment)</a:t>
          </a:r>
          <a:endParaRPr lang="en-US" dirty="0"/>
        </a:p>
      </dgm:t>
    </dgm:pt>
    <dgm:pt modelId="{942645F8-BBAA-4A6A-AE2C-6DE7702DC81D}" type="parTrans" cxnId="{7BA01381-8BD3-49D3-B011-D32EFD85C731}">
      <dgm:prSet/>
      <dgm:spPr/>
      <dgm:t>
        <a:bodyPr/>
        <a:lstStyle/>
        <a:p>
          <a:endParaRPr lang="en-US"/>
        </a:p>
      </dgm:t>
    </dgm:pt>
    <dgm:pt modelId="{D6B56A3B-7DA0-4790-9F0A-4C8FA7D6AE53}" type="sibTrans" cxnId="{7BA01381-8BD3-49D3-B011-D32EFD85C731}">
      <dgm:prSet/>
      <dgm:spPr/>
      <dgm:t>
        <a:bodyPr/>
        <a:lstStyle/>
        <a:p>
          <a:endParaRPr lang="en-US"/>
        </a:p>
      </dgm:t>
    </dgm:pt>
    <dgm:pt modelId="{378AC518-0E40-4058-B64D-5BBF4C172BEC}">
      <dgm:prSet phldrT="[Text]"/>
      <dgm:spPr/>
      <dgm:t>
        <a:bodyPr/>
        <a:lstStyle/>
        <a:p>
          <a:r>
            <a:rPr lang="en-US" dirty="0" smtClean="0"/>
            <a:t>EFL Gain</a:t>
          </a:r>
          <a:endParaRPr lang="en-US" dirty="0"/>
        </a:p>
      </dgm:t>
    </dgm:pt>
    <dgm:pt modelId="{34D07D49-61F8-45C2-85CC-5B71B504B6E1}" type="parTrans" cxnId="{230159D0-CB5B-4B98-9C0F-2E021BA6D885}">
      <dgm:prSet/>
      <dgm:spPr/>
      <dgm:t>
        <a:bodyPr/>
        <a:lstStyle/>
        <a:p>
          <a:endParaRPr lang="en-US"/>
        </a:p>
      </dgm:t>
    </dgm:pt>
    <dgm:pt modelId="{F91717A1-3D20-473F-A1A8-352CDAD0092F}" type="sibTrans" cxnId="{230159D0-CB5B-4B98-9C0F-2E021BA6D885}">
      <dgm:prSet/>
      <dgm:spPr/>
      <dgm:t>
        <a:bodyPr/>
        <a:lstStyle/>
        <a:p>
          <a:endParaRPr lang="en-US"/>
        </a:p>
      </dgm:t>
    </dgm:pt>
    <dgm:pt modelId="{DD361745-7FD3-431F-8AFA-9E53B713519A}">
      <dgm:prSet phldrT="[Text]"/>
      <dgm:spPr/>
      <dgm:t>
        <a:bodyPr/>
        <a:lstStyle/>
        <a:p>
          <a:r>
            <a:rPr lang="en-US" dirty="0" smtClean="0"/>
            <a:t>Post-test</a:t>
          </a:r>
          <a:endParaRPr lang="en-US" dirty="0"/>
        </a:p>
      </dgm:t>
    </dgm:pt>
    <dgm:pt modelId="{9371025D-FB94-43B5-87C0-55CB683BA2A5}" type="parTrans" cxnId="{FBD9FFCF-17C0-468C-9517-FF11A9770E76}">
      <dgm:prSet/>
      <dgm:spPr/>
      <dgm:t>
        <a:bodyPr/>
        <a:lstStyle/>
        <a:p>
          <a:endParaRPr lang="en-US"/>
        </a:p>
      </dgm:t>
    </dgm:pt>
    <dgm:pt modelId="{931FF831-E9D0-4EB6-8E31-BB97ECF12F6A}" type="sibTrans" cxnId="{FBD9FFCF-17C0-468C-9517-FF11A9770E76}">
      <dgm:prSet/>
      <dgm:spPr/>
      <dgm:t>
        <a:bodyPr/>
        <a:lstStyle/>
        <a:p>
          <a:endParaRPr lang="en-US"/>
        </a:p>
      </dgm:t>
    </dgm:pt>
    <dgm:pt modelId="{87981056-4D41-4F39-A856-50651840DB62}">
      <dgm:prSet phldrT="[Text]"/>
      <dgm:spPr/>
      <dgm:t>
        <a:bodyPr/>
        <a:lstStyle/>
        <a:p>
          <a:r>
            <a:rPr lang="en-US" dirty="0" smtClean="0"/>
            <a:t>Exit </a:t>
          </a:r>
          <a:r>
            <a:rPr lang="en-US" i="1" dirty="0" smtClean="0"/>
            <a:t>and</a:t>
          </a:r>
          <a:r>
            <a:rPr lang="en-US" i="0" dirty="0" smtClean="0"/>
            <a:t> Entry into Postsecondary Education </a:t>
          </a:r>
          <a:r>
            <a:rPr lang="en-US" b="1" i="0" dirty="0" smtClean="0"/>
            <a:t>in the program year</a:t>
          </a:r>
          <a:endParaRPr lang="en-US" dirty="0"/>
        </a:p>
      </dgm:t>
    </dgm:pt>
    <dgm:pt modelId="{A084E6BD-15C9-40EA-9EFB-0304DC2F4DB6}" type="parTrans" cxnId="{1CA3C95F-28A2-4F0F-A162-B69477E9328E}">
      <dgm:prSet/>
      <dgm:spPr/>
      <dgm:t>
        <a:bodyPr/>
        <a:lstStyle/>
        <a:p>
          <a:endParaRPr lang="en-US"/>
        </a:p>
      </dgm:t>
    </dgm:pt>
    <dgm:pt modelId="{FA5007D9-A1E4-4392-9E62-66ACF6676B80}" type="sibTrans" cxnId="{1CA3C95F-28A2-4F0F-A162-B69477E9328E}">
      <dgm:prSet/>
      <dgm:spPr/>
      <dgm:t>
        <a:bodyPr/>
        <a:lstStyle/>
        <a:p>
          <a:endParaRPr lang="en-US"/>
        </a:p>
      </dgm:t>
    </dgm:pt>
    <dgm:pt modelId="{29D3301D-6C24-4118-8B45-EF5791334642}">
      <dgm:prSet phldrT="[Text]"/>
      <dgm:spPr/>
      <dgm:t>
        <a:bodyPr/>
        <a:lstStyle/>
        <a:p>
          <a:r>
            <a:rPr lang="en-US" dirty="0" smtClean="0"/>
            <a:t>High school equivalency</a:t>
          </a:r>
          <a:endParaRPr lang="en-US" dirty="0"/>
        </a:p>
      </dgm:t>
    </dgm:pt>
    <dgm:pt modelId="{7176E92D-0155-42C4-938E-2F019C4B04AF}" type="parTrans" cxnId="{5ED5EADC-56D2-4CD7-9398-E1AE201D97D7}">
      <dgm:prSet/>
      <dgm:spPr/>
      <dgm:t>
        <a:bodyPr/>
        <a:lstStyle/>
        <a:p>
          <a:endParaRPr lang="en-US"/>
        </a:p>
      </dgm:t>
    </dgm:pt>
    <dgm:pt modelId="{9A94F0EE-1CBA-4C8E-8908-02885082BBC2}" type="sibTrans" cxnId="{5ED5EADC-56D2-4CD7-9398-E1AE201D97D7}">
      <dgm:prSet/>
      <dgm:spPr/>
      <dgm:t>
        <a:bodyPr/>
        <a:lstStyle/>
        <a:p>
          <a:endParaRPr lang="en-US"/>
        </a:p>
      </dgm:t>
    </dgm:pt>
    <dgm:pt modelId="{EF0DFB5F-BB22-4386-924B-13882B748A81}" type="pres">
      <dgm:prSet presAssocID="{69E04FA0-C030-4FA2-800A-C875AEDFF05E}" presName="diagram" presStyleCnt="0">
        <dgm:presLayoutVars>
          <dgm:chPref val="1"/>
          <dgm:dir/>
          <dgm:animOne val="branch"/>
          <dgm:animLvl val="lvl"/>
          <dgm:resizeHandles val="exact"/>
        </dgm:presLayoutVars>
      </dgm:prSet>
      <dgm:spPr/>
      <dgm:t>
        <a:bodyPr/>
        <a:lstStyle/>
        <a:p>
          <a:endParaRPr lang="en-US"/>
        </a:p>
      </dgm:t>
    </dgm:pt>
    <dgm:pt modelId="{72785A45-3443-4171-AC6A-9925AF366087}" type="pres">
      <dgm:prSet presAssocID="{94B6A0B5-4E5C-4774-AC99-0160C59F134C}" presName="root1" presStyleCnt="0"/>
      <dgm:spPr/>
    </dgm:pt>
    <dgm:pt modelId="{0E6FCC69-0215-4101-BCBB-736DE94569A3}" type="pres">
      <dgm:prSet presAssocID="{94B6A0B5-4E5C-4774-AC99-0160C59F134C}" presName="LevelOneTextNode" presStyleLbl="node0" presStyleIdx="0" presStyleCnt="1">
        <dgm:presLayoutVars>
          <dgm:chPref val="3"/>
        </dgm:presLayoutVars>
      </dgm:prSet>
      <dgm:spPr/>
      <dgm:t>
        <a:bodyPr/>
        <a:lstStyle/>
        <a:p>
          <a:endParaRPr lang="en-US"/>
        </a:p>
      </dgm:t>
    </dgm:pt>
    <dgm:pt modelId="{FDDC00E6-199B-48AF-9D2A-2EC1866C8B48}" type="pres">
      <dgm:prSet presAssocID="{94B6A0B5-4E5C-4774-AC99-0160C59F134C}" presName="level2hierChild" presStyleCnt="0"/>
      <dgm:spPr/>
    </dgm:pt>
    <dgm:pt modelId="{9B507574-2155-4C3F-84D6-16B4B1396628}" type="pres">
      <dgm:prSet presAssocID="{34D07D49-61F8-45C2-85CC-5B71B504B6E1}" presName="conn2-1" presStyleLbl="parChTrans1D2" presStyleIdx="0" presStyleCnt="2"/>
      <dgm:spPr/>
      <dgm:t>
        <a:bodyPr/>
        <a:lstStyle/>
        <a:p>
          <a:endParaRPr lang="en-US"/>
        </a:p>
      </dgm:t>
    </dgm:pt>
    <dgm:pt modelId="{CC2DB6D0-9A0F-41FE-B82D-13E315DAB773}" type="pres">
      <dgm:prSet presAssocID="{34D07D49-61F8-45C2-85CC-5B71B504B6E1}" presName="connTx" presStyleLbl="parChTrans1D2" presStyleIdx="0" presStyleCnt="2"/>
      <dgm:spPr/>
      <dgm:t>
        <a:bodyPr/>
        <a:lstStyle/>
        <a:p>
          <a:endParaRPr lang="en-US"/>
        </a:p>
      </dgm:t>
    </dgm:pt>
    <dgm:pt modelId="{48EE33B1-1E82-4EEE-B2A1-C17398DAC38B}" type="pres">
      <dgm:prSet presAssocID="{378AC518-0E40-4058-B64D-5BBF4C172BEC}" presName="root2" presStyleCnt="0"/>
      <dgm:spPr/>
    </dgm:pt>
    <dgm:pt modelId="{1AE8440A-73F6-49D1-9645-E9D8CCF7C6FE}" type="pres">
      <dgm:prSet presAssocID="{378AC518-0E40-4058-B64D-5BBF4C172BEC}" presName="LevelTwoTextNode" presStyleLbl="node2" presStyleIdx="0" presStyleCnt="2" custLinFactNeighborX="-97" custLinFactNeighborY="-61908">
        <dgm:presLayoutVars>
          <dgm:chPref val="3"/>
        </dgm:presLayoutVars>
      </dgm:prSet>
      <dgm:spPr/>
      <dgm:t>
        <a:bodyPr/>
        <a:lstStyle/>
        <a:p>
          <a:endParaRPr lang="en-US"/>
        </a:p>
      </dgm:t>
    </dgm:pt>
    <dgm:pt modelId="{AFF784F0-51E3-4EC3-B425-B613E59A1204}" type="pres">
      <dgm:prSet presAssocID="{378AC518-0E40-4058-B64D-5BBF4C172BEC}" presName="level3hierChild" presStyleCnt="0"/>
      <dgm:spPr/>
    </dgm:pt>
    <dgm:pt modelId="{EF66C9F0-00D4-42F6-A5DD-E8A6DFB7FE29}" type="pres">
      <dgm:prSet presAssocID="{9371025D-FB94-43B5-87C0-55CB683BA2A5}" presName="conn2-1" presStyleLbl="parChTrans1D3" presStyleIdx="0" presStyleCnt="2"/>
      <dgm:spPr/>
      <dgm:t>
        <a:bodyPr/>
        <a:lstStyle/>
        <a:p>
          <a:endParaRPr lang="en-US"/>
        </a:p>
      </dgm:t>
    </dgm:pt>
    <dgm:pt modelId="{6B21B26F-C71A-4BB7-BD05-3B0155436972}" type="pres">
      <dgm:prSet presAssocID="{9371025D-FB94-43B5-87C0-55CB683BA2A5}" presName="connTx" presStyleLbl="parChTrans1D3" presStyleIdx="0" presStyleCnt="2"/>
      <dgm:spPr/>
      <dgm:t>
        <a:bodyPr/>
        <a:lstStyle/>
        <a:p>
          <a:endParaRPr lang="en-US"/>
        </a:p>
      </dgm:t>
    </dgm:pt>
    <dgm:pt modelId="{8BB13134-AD83-413C-87A9-1F9592501EB1}" type="pres">
      <dgm:prSet presAssocID="{DD361745-7FD3-431F-8AFA-9E53B713519A}" presName="root2" presStyleCnt="0"/>
      <dgm:spPr/>
    </dgm:pt>
    <dgm:pt modelId="{DEBAF814-1DFC-41B6-AA8A-35546A1CB05D}" type="pres">
      <dgm:prSet presAssocID="{DD361745-7FD3-431F-8AFA-9E53B713519A}" presName="LevelTwoTextNode" presStyleLbl="node3" presStyleIdx="0" presStyleCnt="2" custLinFactNeighborX="938" custLinFactNeighborY="-60716">
        <dgm:presLayoutVars>
          <dgm:chPref val="3"/>
        </dgm:presLayoutVars>
      </dgm:prSet>
      <dgm:spPr/>
      <dgm:t>
        <a:bodyPr/>
        <a:lstStyle/>
        <a:p>
          <a:endParaRPr lang="en-US"/>
        </a:p>
      </dgm:t>
    </dgm:pt>
    <dgm:pt modelId="{161D412A-E75F-4D7D-B954-395FB0367374}" type="pres">
      <dgm:prSet presAssocID="{DD361745-7FD3-431F-8AFA-9E53B713519A}" presName="level3hierChild" presStyleCnt="0"/>
      <dgm:spPr/>
    </dgm:pt>
    <dgm:pt modelId="{93A16FD7-C278-4B07-8521-07736D9CD597}" type="pres">
      <dgm:prSet presAssocID="{A084E6BD-15C9-40EA-9EFB-0304DC2F4DB6}" presName="conn2-1" presStyleLbl="parChTrans1D3" presStyleIdx="1" presStyleCnt="2"/>
      <dgm:spPr/>
      <dgm:t>
        <a:bodyPr/>
        <a:lstStyle/>
        <a:p>
          <a:endParaRPr lang="en-US"/>
        </a:p>
      </dgm:t>
    </dgm:pt>
    <dgm:pt modelId="{962D26F4-6E72-4B83-B655-8BCAD9D72EE9}" type="pres">
      <dgm:prSet presAssocID="{A084E6BD-15C9-40EA-9EFB-0304DC2F4DB6}" presName="connTx" presStyleLbl="parChTrans1D3" presStyleIdx="1" presStyleCnt="2"/>
      <dgm:spPr/>
      <dgm:t>
        <a:bodyPr/>
        <a:lstStyle/>
        <a:p>
          <a:endParaRPr lang="en-US"/>
        </a:p>
      </dgm:t>
    </dgm:pt>
    <dgm:pt modelId="{4E861B50-CDD2-4D50-8F85-169BCBEEF7B1}" type="pres">
      <dgm:prSet presAssocID="{87981056-4D41-4F39-A856-50651840DB62}" presName="root2" presStyleCnt="0"/>
      <dgm:spPr/>
    </dgm:pt>
    <dgm:pt modelId="{9AF6D6E4-1FD7-4948-A6E1-E3F55CAF3BD0}" type="pres">
      <dgm:prSet presAssocID="{87981056-4D41-4F39-A856-50651840DB62}" presName="LevelTwoTextNode" presStyleLbl="node3" presStyleIdx="1" presStyleCnt="2" custLinFactNeighborX="-469" custLinFactNeighborY="-39396">
        <dgm:presLayoutVars>
          <dgm:chPref val="3"/>
        </dgm:presLayoutVars>
      </dgm:prSet>
      <dgm:spPr/>
      <dgm:t>
        <a:bodyPr/>
        <a:lstStyle/>
        <a:p>
          <a:endParaRPr lang="en-US"/>
        </a:p>
      </dgm:t>
    </dgm:pt>
    <dgm:pt modelId="{518B3C8D-0302-46B2-8F28-1292257F7C40}" type="pres">
      <dgm:prSet presAssocID="{87981056-4D41-4F39-A856-50651840DB62}" presName="level3hierChild" presStyleCnt="0"/>
      <dgm:spPr/>
    </dgm:pt>
    <dgm:pt modelId="{59C889A5-A8EF-4BB9-8355-0DD70C246526}" type="pres">
      <dgm:prSet presAssocID="{7176E92D-0155-42C4-938E-2F019C4B04AF}" presName="conn2-1" presStyleLbl="parChTrans1D2" presStyleIdx="1" presStyleCnt="2"/>
      <dgm:spPr/>
      <dgm:t>
        <a:bodyPr/>
        <a:lstStyle/>
        <a:p>
          <a:endParaRPr lang="en-US"/>
        </a:p>
      </dgm:t>
    </dgm:pt>
    <dgm:pt modelId="{1BDA3D65-BE5E-4501-A489-1FFE28C8468A}" type="pres">
      <dgm:prSet presAssocID="{7176E92D-0155-42C4-938E-2F019C4B04AF}" presName="connTx" presStyleLbl="parChTrans1D2" presStyleIdx="1" presStyleCnt="2"/>
      <dgm:spPr/>
      <dgm:t>
        <a:bodyPr/>
        <a:lstStyle/>
        <a:p>
          <a:endParaRPr lang="en-US"/>
        </a:p>
      </dgm:t>
    </dgm:pt>
    <dgm:pt modelId="{0E1E91EE-F041-4545-9F1E-E48F002BC23F}" type="pres">
      <dgm:prSet presAssocID="{29D3301D-6C24-4118-8B45-EF5791334642}" presName="root2" presStyleCnt="0"/>
      <dgm:spPr/>
    </dgm:pt>
    <dgm:pt modelId="{112BEB5C-50BD-441F-BF91-1A2CE0F098DF}" type="pres">
      <dgm:prSet presAssocID="{29D3301D-6C24-4118-8B45-EF5791334642}" presName="LevelTwoTextNode" presStyleLbl="node2" presStyleIdx="1" presStyleCnt="2" custLinFactNeighborX="-97" custLinFactNeighborY="39396">
        <dgm:presLayoutVars>
          <dgm:chPref val="3"/>
        </dgm:presLayoutVars>
      </dgm:prSet>
      <dgm:spPr/>
      <dgm:t>
        <a:bodyPr/>
        <a:lstStyle/>
        <a:p>
          <a:endParaRPr lang="en-US"/>
        </a:p>
      </dgm:t>
    </dgm:pt>
    <dgm:pt modelId="{25CE8F94-7B5A-4D9E-AF44-C30C8F83E29F}" type="pres">
      <dgm:prSet presAssocID="{29D3301D-6C24-4118-8B45-EF5791334642}" presName="level3hierChild" presStyleCnt="0"/>
      <dgm:spPr/>
    </dgm:pt>
  </dgm:ptLst>
  <dgm:cxnLst>
    <dgm:cxn modelId="{16105749-4224-49EE-B2D7-EB98831C45A5}" type="presOf" srcId="{34D07D49-61F8-45C2-85CC-5B71B504B6E1}" destId="{CC2DB6D0-9A0F-41FE-B82D-13E315DAB773}" srcOrd="1" destOrd="0" presId="urn:microsoft.com/office/officeart/2005/8/layout/hierarchy2"/>
    <dgm:cxn modelId="{CA423077-B45C-4AD1-B553-49453EB6C001}" type="presOf" srcId="{A084E6BD-15C9-40EA-9EFB-0304DC2F4DB6}" destId="{93A16FD7-C278-4B07-8521-07736D9CD597}" srcOrd="0" destOrd="0" presId="urn:microsoft.com/office/officeart/2005/8/layout/hierarchy2"/>
    <dgm:cxn modelId="{7BA01381-8BD3-49D3-B011-D32EFD85C731}" srcId="{69E04FA0-C030-4FA2-800A-C875AEDFF05E}" destId="{94B6A0B5-4E5C-4774-AC99-0160C59F134C}" srcOrd="0" destOrd="0" parTransId="{942645F8-BBAA-4A6A-AE2C-6DE7702DC81D}" sibTransId="{D6B56A3B-7DA0-4790-9F0A-4C8FA7D6AE53}"/>
    <dgm:cxn modelId="{491EFFA5-0D32-43FD-B7BD-203B7B6FD710}" type="presOf" srcId="{9371025D-FB94-43B5-87C0-55CB683BA2A5}" destId="{EF66C9F0-00D4-42F6-A5DD-E8A6DFB7FE29}" srcOrd="0" destOrd="0" presId="urn:microsoft.com/office/officeart/2005/8/layout/hierarchy2"/>
    <dgm:cxn modelId="{230159D0-CB5B-4B98-9C0F-2E021BA6D885}" srcId="{94B6A0B5-4E5C-4774-AC99-0160C59F134C}" destId="{378AC518-0E40-4058-B64D-5BBF4C172BEC}" srcOrd="0" destOrd="0" parTransId="{34D07D49-61F8-45C2-85CC-5B71B504B6E1}" sibTransId="{F91717A1-3D20-473F-A1A8-352CDAD0092F}"/>
    <dgm:cxn modelId="{FBD9FFCF-17C0-468C-9517-FF11A9770E76}" srcId="{378AC518-0E40-4058-B64D-5BBF4C172BEC}" destId="{DD361745-7FD3-431F-8AFA-9E53B713519A}" srcOrd="0" destOrd="0" parTransId="{9371025D-FB94-43B5-87C0-55CB683BA2A5}" sibTransId="{931FF831-E9D0-4EB6-8E31-BB97ECF12F6A}"/>
    <dgm:cxn modelId="{90F9DD10-ACD0-463E-811B-201697452272}" type="presOf" srcId="{94B6A0B5-4E5C-4774-AC99-0160C59F134C}" destId="{0E6FCC69-0215-4101-BCBB-736DE94569A3}" srcOrd="0" destOrd="0" presId="urn:microsoft.com/office/officeart/2005/8/layout/hierarchy2"/>
    <dgm:cxn modelId="{F6AEB6C4-74B4-46B5-A3C5-1DBD2679E100}" type="presOf" srcId="{7176E92D-0155-42C4-938E-2F019C4B04AF}" destId="{1BDA3D65-BE5E-4501-A489-1FFE28C8468A}" srcOrd="1" destOrd="0" presId="urn:microsoft.com/office/officeart/2005/8/layout/hierarchy2"/>
    <dgm:cxn modelId="{5ED5EADC-56D2-4CD7-9398-E1AE201D97D7}" srcId="{94B6A0B5-4E5C-4774-AC99-0160C59F134C}" destId="{29D3301D-6C24-4118-8B45-EF5791334642}" srcOrd="1" destOrd="0" parTransId="{7176E92D-0155-42C4-938E-2F019C4B04AF}" sibTransId="{9A94F0EE-1CBA-4C8E-8908-02885082BBC2}"/>
    <dgm:cxn modelId="{3C534563-FF71-4B10-B066-0D8147E7EEDB}" type="presOf" srcId="{A084E6BD-15C9-40EA-9EFB-0304DC2F4DB6}" destId="{962D26F4-6E72-4B83-B655-8BCAD9D72EE9}" srcOrd="1" destOrd="0" presId="urn:microsoft.com/office/officeart/2005/8/layout/hierarchy2"/>
    <dgm:cxn modelId="{5C146AFF-3C9E-4648-8883-1D74A4FC78B4}" type="presOf" srcId="{87981056-4D41-4F39-A856-50651840DB62}" destId="{9AF6D6E4-1FD7-4948-A6E1-E3F55CAF3BD0}" srcOrd="0" destOrd="0" presId="urn:microsoft.com/office/officeart/2005/8/layout/hierarchy2"/>
    <dgm:cxn modelId="{C4081492-5655-44F9-BDF8-83F08F520578}" type="presOf" srcId="{34D07D49-61F8-45C2-85CC-5B71B504B6E1}" destId="{9B507574-2155-4C3F-84D6-16B4B1396628}" srcOrd="0" destOrd="0" presId="urn:microsoft.com/office/officeart/2005/8/layout/hierarchy2"/>
    <dgm:cxn modelId="{DB940EE8-3ABC-4113-BA40-DA11777B42DE}" type="presOf" srcId="{DD361745-7FD3-431F-8AFA-9E53B713519A}" destId="{DEBAF814-1DFC-41B6-AA8A-35546A1CB05D}" srcOrd="0" destOrd="0" presId="urn:microsoft.com/office/officeart/2005/8/layout/hierarchy2"/>
    <dgm:cxn modelId="{D5DF0276-0FD7-44E1-AE7E-58D7BC0A6A02}" type="presOf" srcId="{7176E92D-0155-42C4-938E-2F019C4B04AF}" destId="{59C889A5-A8EF-4BB9-8355-0DD70C246526}" srcOrd="0" destOrd="0" presId="urn:microsoft.com/office/officeart/2005/8/layout/hierarchy2"/>
    <dgm:cxn modelId="{1CA3C95F-28A2-4F0F-A162-B69477E9328E}" srcId="{378AC518-0E40-4058-B64D-5BBF4C172BEC}" destId="{87981056-4D41-4F39-A856-50651840DB62}" srcOrd="1" destOrd="0" parTransId="{A084E6BD-15C9-40EA-9EFB-0304DC2F4DB6}" sibTransId="{FA5007D9-A1E4-4392-9E62-66ACF6676B80}"/>
    <dgm:cxn modelId="{1D85C2D5-A742-44F5-B75E-A73B0A004887}" type="presOf" srcId="{29D3301D-6C24-4118-8B45-EF5791334642}" destId="{112BEB5C-50BD-441F-BF91-1A2CE0F098DF}" srcOrd="0" destOrd="0" presId="urn:microsoft.com/office/officeart/2005/8/layout/hierarchy2"/>
    <dgm:cxn modelId="{FE20D17E-A0C2-413A-9CFE-9FEAB474CA5A}" type="presOf" srcId="{9371025D-FB94-43B5-87C0-55CB683BA2A5}" destId="{6B21B26F-C71A-4BB7-BD05-3B0155436972}" srcOrd="1" destOrd="0" presId="urn:microsoft.com/office/officeart/2005/8/layout/hierarchy2"/>
    <dgm:cxn modelId="{7F256854-8171-40B0-831C-2F546A8BA185}" type="presOf" srcId="{378AC518-0E40-4058-B64D-5BBF4C172BEC}" destId="{1AE8440A-73F6-49D1-9645-E9D8CCF7C6FE}" srcOrd="0" destOrd="0" presId="urn:microsoft.com/office/officeart/2005/8/layout/hierarchy2"/>
    <dgm:cxn modelId="{06B53F33-2B51-4A86-8650-3391F4F5F061}" type="presOf" srcId="{69E04FA0-C030-4FA2-800A-C875AEDFF05E}" destId="{EF0DFB5F-BB22-4386-924B-13882B748A81}" srcOrd="0" destOrd="0" presId="urn:microsoft.com/office/officeart/2005/8/layout/hierarchy2"/>
    <dgm:cxn modelId="{AC92BCF7-C8D9-4E84-B117-B998A90A7B6D}" type="presParOf" srcId="{EF0DFB5F-BB22-4386-924B-13882B748A81}" destId="{72785A45-3443-4171-AC6A-9925AF366087}" srcOrd="0" destOrd="0" presId="urn:microsoft.com/office/officeart/2005/8/layout/hierarchy2"/>
    <dgm:cxn modelId="{DF8F2371-8951-48A1-9686-6FC2396B428A}" type="presParOf" srcId="{72785A45-3443-4171-AC6A-9925AF366087}" destId="{0E6FCC69-0215-4101-BCBB-736DE94569A3}" srcOrd="0" destOrd="0" presId="urn:microsoft.com/office/officeart/2005/8/layout/hierarchy2"/>
    <dgm:cxn modelId="{68F5148B-FC4D-4620-ADB9-9B1656E18118}" type="presParOf" srcId="{72785A45-3443-4171-AC6A-9925AF366087}" destId="{FDDC00E6-199B-48AF-9D2A-2EC1866C8B48}" srcOrd="1" destOrd="0" presId="urn:microsoft.com/office/officeart/2005/8/layout/hierarchy2"/>
    <dgm:cxn modelId="{151EF840-C070-49E1-802E-D69D24E645C1}" type="presParOf" srcId="{FDDC00E6-199B-48AF-9D2A-2EC1866C8B48}" destId="{9B507574-2155-4C3F-84D6-16B4B1396628}" srcOrd="0" destOrd="0" presId="urn:microsoft.com/office/officeart/2005/8/layout/hierarchy2"/>
    <dgm:cxn modelId="{24EA81E4-C24F-4581-B87C-BAB803DCBE55}" type="presParOf" srcId="{9B507574-2155-4C3F-84D6-16B4B1396628}" destId="{CC2DB6D0-9A0F-41FE-B82D-13E315DAB773}" srcOrd="0" destOrd="0" presId="urn:microsoft.com/office/officeart/2005/8/layout/hierarchy2"/>
    <dgm:cxn modelId="{2EF68E6D-9419-44B4-B8A2-94DF30FA2867}" type="presParOf" srcId="{FDDC00E6-199B-48AF-9D2A-2EC1866C8B48}" destId="{48EE33B1-1E82-4EEE-B2A1-C17398DAC38B}" srcOrd="1" destOrd="0" presId="urn:microsoft.com/office/officeart/2005/8/layout/hierarchy2"/>
    <dgm:cxn modelId="{2F946DA7-FFC8-490A-8FCB-D703D6FF6868}" type="presParOf" srcId="{48EE33B1-1E82-4EEE-B2A1-C17398DAC38B}" destId="{1AE8440A-73F6-49D1-9645-E9D8CCF7C6FE}" srcOrd="0" destOrd="0" presId="urn:microsoft.com/office/officeart/2005/8/layout/hierarchy2"/>
    <dgm:cxn modelId="{BCAE97AF-3F52-484B-8932-A473EB8A0A32}" type="presParOf" srcId="{48EE33B1-1E82-4EEE-B2A1-C17398DAC38B}" destId="{AFF784F0-51E3-4EC3-B425-B613E59A1204}" srcOrd="1" destOrd="0" presId="urn:microsoft.com/office/officeart/2005/8/layout/hierarchy2"/>
    <dgm:cxn modelId="{1B4193E6-7C35-411A-B063-32E7FFB4DDAA}" type="presParOf" srcId="{AFF784F0-51E3-4EC3-B425-B613E59A1204}" destId="{EF66C9F0-00D4-42F6-A5DD-E8A6DFB7FE29}" srcOrd="0" destOrd="0" presId="urn:microsoft.com/office/officeart/2005/8/layout/hierarchy2"/>
    <dgm:cxn modelId="{D6FDB2D1-07B1-498C-82CD-3F53CB175EAA}" type="presParOf" srcId="{EF66C9F0-00D4-42F6-A5DD-E8A6DFB7FE29}" destId="{6B21B26F-C71A-4BB7-BD05-3B0155436972}" srcOrd="0" destOrd="0" presId="urn:microsoft.com/office/officeart/2005/8/layout/hierarchy2"/>
    <dgm:cxn modelId="{6F13F69C-2E9F-4DF8-A093-DBC0EFE8D7F7}" type="presParOf" srcId="{AFF784F0-51E3-4EC3-B425-B613E59A1204}" destId="{8BB13134-AD83-413C-87A9-1F9592501EB1}" srcOrd="1" destOrd="0" presId="urn:microsoft.com/office/officeart/2005/8/layout/hierarchy2"/>
    <dgm:cxn modelId="{E569922C-7B86-4111-AAF6-264C78700A12}" type="presParOf" srcId="{8BB13134-AD83-413C-87A9-1F9592501EB1}" destId="{DEBAF814-1DFC-41B6-AA8A-35546A1CB05D}" srcOrd="0" destOrd="0" presId="urn:microsoft.com/office/officeart/2005/8/layout/hierarchy2"/>
    <dgm:cxn modelId="{47CA9107-DC1B-4E76-B9EB-249BC936F483}" type="presParOf" srcId="{8BB13134-AD83-413C-87A9-1F9592501EB1}" destId="{161D412A-E75F-4D7D-B954-395FB0367374}" srcOrd="1" destOrd="0" presId="urn:microsoft.com/office/officeart/2005/8/layout/hierarchy2"/>
    <dgm:cxn modelId="{AA109A69-5680-44CF-88DA-A3BFACCDADAB}" type="presParOf" srcId="{AFF784F0-51E3-4EC3-B425-B613E59A1204}" destId="{93A16FD7-C278-4B07-8521-07736D9CD597}" srcOrd="2" destOrd="0" presId="urn:microsoft.com/office/officeart/2005/8/layout/hierarchy2"/>
    <dgm:cxn modelId="{6A353911-C13B-42BF-B190-A36FF3E5F7FC}" type="presParOf" srcId="{93A16FD7-C278-4B07-8521-07736D9CD597}" destId="{962D26F4-6E72-4B83-B655-8BCAD9D72EE9}" srcOrd="0" destOrd="0" presId="urn:microsoft.com/office/officeart/2005/8/layout/hierarchy2"/>
    <dgm:cxn modelId="{31364BCD-DCCD-41EC-8177-6AFD453097D9}" type="presParOf" srcId="{AFF784F0-51E3-4EC3-B425-B613E59A1204}" destId="{4E861B50-CDD2-4D50-8F85-169BCBEEF7B1}" srcOrd="3" destOrd="0" presId="urn:microsoft.com/office/officeart/2005/8/layout/hierarchy2"/>
    <dgm:cxn modelId="{A61F1A28-AC09-46F5-93D7-0D6A2054D95F}" type="presParOf" srcId="{4E861B50-CDD2-4D50-8F85-169BCBEEF7B1}" destId="{9AF6D6E4-1FD7-4948-A6E1-E3F55CAF3BD0}" srcOrd="0" destOrd="0" presId="urn:microsoft.com/office/officeart/2005/8/layout/hierarchy2"/>
    <dgm:cxn modelId="{26BD9DA6-0B2A-4E4F-8825-C97278AFC321}" type="presParOf" srcId="{4E861B50-CDD2-4D50-8F85-169BCBEEF7B1}" destId="{518B3C8D-0302-46B2-8F28-1292257F7C40}" srcOrd="1" destOrd="0" presId="urn:microsoft.com/office/officeart/2005/8/layout/hierarchy2"/>
    <dgm:cxn modelId="{C8A1DA56-3DF5-42CA-9374-4BCC5FE127CA}" type="presParOf" srcId="{FDDC00E6-199B-48AF-9D2A-2EC1866C8B48}" destId="{59C889A5-A8EF-4BB9-8355-0DD70C246526}" srcOrd="2" destOrd="0" presId="urn:microsoft.com/office/officeart/2005/8/layout/hierarchy2"/>
    <dgm:cxn modelId="{F33841A0-8040-481E-9CF6-DB741584C694}" type="presParOf" srcId="{59C889A5-A8EF-4BB9-8355-0DD70C246526}" destId="{1BDA3D65-BE5E-4501-A489-1FFE28C8468A}" srcOrd="0" destOrd="0" presId="urn:microsoft.com/office/officeart/2005/8/layout/hierarchy2"/>
    <dgm:cxn modelId="{9C91057A-C6A5-4077-BEEA-2DC29A04BF94}" type="presParOf" srcId="{FDDC00E6-199B-48AF-9D2A-2EC1866C8B48}" destId="{0E1E91EE-F041-4545-9F1E-E48F002BC23F}" srcOrd="3" destOrd="0" presId="urn:microsoft.com/office/officeart/2005/8/layout/hierarchy2"/>
    <dgm:cxn modelId="{885E3B7A-0F30-4CA6-B453-EAD538FDE01E}" type="presParOf" srcId="{0E1E91EE-F041-4545-9F1E-E48F002BC23F}" destId="{112BEB5C-50BD-441F-BF91-1A2CE0F098DF}" srcOrd="0" destOrd="0" presId="urn:microsoft.com/office/officeart/2005/8/layout/hierarchy2"/>
    <dgm:cxn modelId="{DAEAAAED-DFD0-4EE5-96A6-49EF1E299DDD}" type="presParOf" srcId="{0E1E91EE-F041-4545-9F1E-E48F002BC23F}" destId="{25CE8F94-7B5A-4D9E-AF44-C30C8F83E29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3976CC-9764-4248-9089-F5BCE1749815}"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80173C21-C9CF-4739-A338-0FBE3BBEB452}">
      <dgm:prSet phldrT="[Text]"/>
      <dgm:spPr/>
      <dgm:t>
        <a:bodyPr/>
        <a:lstStyle/>
        <a:p>
          <a:r>
            <a:rPr lang="en-US" dirty="0" smtClean="0"/>
            <a:t>*Measurable Skill Gain</a:t>
          </a:r>
          <a:endParaRPr lang="en-US" dirty="0"/>
        </a:p>
      </dgm:t>
    </dgm:pt>
    <dgm:pt modelId="{D7151709-3B6E-4F23-9E0D-5C5459ACF7E5}" type="parTrans" cxnId="{51A30C90-4D7D-44C1-833B-6E69E5E91BAE}">
      <dgm:prSet/>
      <dgm:spPr/>
      <dgm:t>
        <a:bodyPr/>
        <a:lstStyle/>
        <a:p>
          <a:endParaRPr lang="en-US"/>
        </a:p>
      </dgm:t>
    </dgm:pt>
    <dgm:pt modelId="{EB033CCB-2C88-4919-957E-EAA359F75F49}" type="sibTrans" cxnId="{51A30C90-4D7D-44C1-833B-6E69E5E91BAE}">
      <dgm:prSet/>
      <dgm:spPr/>
      <dgm:t>
        <a:bodyPr/>
        <a:lstStyle/>
        <a:p>
          <a:endParaRPr lang="en-US"/>
        </a:p>
      </dgm:t>
    </dgm:pt>
    <dgm:pt modelId="{61B430A5-42CC-4B1C-B9C9-F6024E79EDE2}">
      <dgm:prSet phldrT="[Text]"/>
      <dgm:spPr/>
      <dgm:t>
        <a:bodyPr/>
        <a:lstStyle/>
        <a:p>
          <a:r>
            <a:rPr lang="en-US" dirty="0" smtClean="0"/>
            <a:t>*Secondary Diploma/ Equivalent</a:t>
          </a:r>
          <a:endParaRPr lang="en-US" dirty="0"/>
        </a:p>
      </dgm:t>
    </dgm:pt>
    <dgm:pt modelId="{394ADB66-0C48-45D3-8D4B-9085F863D203}" type="parTrans" cxnId="{6BD1FD4D-48D7-4B73-8D46-E3DB5EA2DE65}">
      <dgm:prSet/>
      <dgm:spPr>
        <a:ln>
          <a:solidFill>
            <a:schemeClr val="tx1"/>
          </a:solidFill>
        </a:ln>
      </dgm:spPr>
      <dgm:t>
        <a:bodyPr/>
        <a:lstStyle/>
        <a:p>
          <a:endParaRPr lang="en-US"/>
        </a:p>
      </dgm:t>
    </dgm:pt>
    <dgm:pt modelId="{E02D4830-6B56-49E5-B305-4097C494889F}" type="sibTrans" cxnId="{6BD1FD4D-48D7-4B73-8D46-E3DB5EA2DE65}">
      <dgm:prSet/>
      <dgm:spPr/>
      <dgm:t>
        <a:bodyPr/>
        <a:lstStyle/>
        <a:p>
          <a:endParaRPr lang="en-US"/>
        </a:p>
      </dgm:t>
    </dgm:pt>
    <dgm:pt modelId="{BD87748F-46F9-4B4B-B055-4A3F8A5D016F}">
      <dgm:prSet phldrT="[Text]"/>
      <dgm:spPr/>
      <dgm:t>
        <a:bodyPr/>
        <a:lstStyle/>
        <a:p>
          <a:r>
            <a:rPr lang="en-US" dirty="0" smtClean="0"/>
            <a:t>Progress toward Milestones</a:t>
          </a:r>
          <a:endParaRPr lang="en-US" dirty="0"/>
        </a:p>
      </dgm:t>
    </dgm:pt>
    <dgm:pt modelId="{B6D09951-2EB9-4CBC-8250-1125C84DBAE0}" type="parTrans" cxnId="{35FBDBA1-F360-49FE-A28C-03860E54F17C}">
      <dgm:prSet/>
      <dgm:spPr>
        <a:ln>
          <a:solidFill>
            <a:schemeClr val="tx1"/>
          </a:solidFill>
        </a:ln>
      </dgm:spPr>
      <dgm:t>
        <a:bodyPr/>
        <a:lstStyle/>
        <a:p>
          <a:endParaRPr lang="en-US"/>
        </a:p>
      </dgm:t>
    </dgm:pt>
    <dgm:pt modelId="{DC922754-8B47-4253-8364-45421E6858A3}" type="sibTrans" cxnId="{35FBDBA1-F360-49FE-A28C-03860E54F17C}">
      <dgm:prSet/>
      <dgm:spPr/>
      <dgm:t>
        <a:bodyPr/>
        <a:lstStyle/>
        <a:p>
          <a:endParaRPr lang="en-US"/>
        </a:p>
      </dgm:t>
    </dgm:pt>
    <dgm:pt modelId="{3778D2DE-8334-43A1-B3F5-708F50454AF9}">
      <dgm:prSet phldrT="[Text]"/>
      <dgm:spPr/>
      <dgm:t>
        <a:bodyPr/>
        <a:lstStyle/>
        <a:p>
          <a:r>
            <a:rPr lang="en-US" dirty="0" smtClean="0"/>
            <a:t>Secondary or Post-Secondary Transcript</a:t>
          </a:r>
          <a:endParaRPr lang="en-US" dirty="0"/>
        </a:p>
      </dgm:t>
    </dgm:pt>
    <dgm:pt modelId="{FC1DA52B-F44A-4FF7-803E-19BB16884347}" type="parTrans" cxnId="{02260DAC-E530-47FF-8E2A-13DBC2310617}">
      <dgm:prSet/>
      <dgm:spPr/>
      <dgm:t>
        <a:bodyPr/>
        <a:lstStyle/>
        <a:p>
          <a:endParaRPr lang="en-US"/>
        </a:p>
      </dgm:t>
    </dgm:pt>
    <dgm:pt modelId="{6F39ADE9-E3A6-4DBD-91FB-ECAF37C7E758}" type="sibTrans" cxnId="{02260DAC-E530-47FF-8E2A-13DBC2310617}">
      <dgm:prSet/>
      <dgm:spPr/>
      <dgm:t>
        <a:bodyPr/>
        <a:lstStyle/>
        <a:p>
          <a:endParaRPr lang="en-US"/>
        </a:p>
      </dgm:t>
    </dgm:pt>
    <dgm:pt modelId="{7FC96466-3930-4ED9-BCC3-FB6AFD4F9A8A}">
      <dgm:prSet phldrT="[Text]"/>
      <dgm:spPr/>
      <dgm:t>
        <a:bodyPr/>
        <a:lstStyle/>
        <a:p>
          <a:r>
            <a:rPr lang="en-US" dirty="0" smtClean="0"/>
            <a:t>*Program Exit + Entry into Postsecondary Education</a:t>
          </a:r>
          <a:endParaRPr lang="en-US" dirty="0"/>
        </a:p>
      </dgm:t>
    </dgm:pt>
    <dgm:pt modelId="{032D3722-0BAE-4877-A13C-12AD8AD85307}" type="parTrans" cxnId="{6A411F87-0878-48DB-BEBD-DDB64684938F}">
      <dgm:prSet/>
      <dgm:spPr>
        <a:ln>
          <a:solidFill>
            <a:schemeClr val="tx1"/>
          </a:solidFill>
        </a:ln>
      </dgm:spPr>
      <dgm:t>
        <a:bodyPr/>
        <a:lstStyle/>
        <a:p>
          <a:endParaRPr lang="en-US"/>
        </a:p>
      </dgm:t>
    </dgm:pt>
    <dgm:pt modelId="{15030053-1D1D-4669-8768-48F7C6197C32}" type="sibTrans" cxnId="{6A411F87-0878-48DB-BEBD-DDB64684938F}">
      <dgm:prSet/>
      <dgm:spPr/>
      <dgm:t>
        <a:bodyPr/>
        <a:lstStyle/>
        <a:p>
          <a:endParaRPr lang="en-US"/>
        </a:p>
      </dgm:t>
    </dgm:pt>
    <dgm:pt modelId="{EF2FCCF4-25AC-4FEE-8B34-09C3B02B484C}">
      <dgm:prSet phldrT="[Text]"/>
      <dgm:spPr/>
      <dgm:t>
        <a:bodyPr/>
        <a:lstStyle/>
        <a:p>
          <a:r>
            <a:rPr lang="en-US" dirty="0" smtClean="0"/>
            <a:t>*Educational Functioning Level Gain</a:t>
          </a:r>
          <a:endParaRPr lang="en-US" dirty="0"/>
        </a:p>
      </dgm:t>
    </dgm:pt>
    <dgm:pt modelId="{12332612-0C3C-4F7A-9721-82B6FCC69EF3}" type="parTrans" cxnId="{C7D0EEC6-E1FD-46DC-8563-C794D42FE757}">
      <dgm:prSet/>
      <dgm:spPr/>
      <dgm:t>
        <a:bodyPr/>
        <a:lstStyle/>
        <a:p>
          <a:endParaRPr lang="en-US"/>
        </a:p>
      </dgm:t>
    </dgm:pt>
    <dgm:pt modelId="{243D00F6-1026-469F-9DFA-110520AE8603}" type="sibTrans" cxnId="{C7D0EEC6-E1FD-46DC-8563-C794D42FE757}">
      <dgm:prSet/>
      <dgm:spPr/>
      <dgm:t>
        <a:bodyPr/>
        <a:lstStyle/>
        <a:p>
          <a:endParaRPr lang="en-US"/>
        </a:p>
      </dgm:t>
    </dgm:pt>
    <dgm:pt modelId="{08F07569-7C04-473C-BFFB-E5884E2E5B40}">
      <dgm:prSet phldrT="[Text]"/>
      <dgm:spPr/>
      <dgm:t>
        <a:bodyPr/>
        <a:lstStyle/>
        <a:p>
          <a:r>
            <a:rPr lang="en-US" dirty="0" smtClean="0"/>
            <a:t>*Pre-Post Test</a:t>
          </a:r>
          <a:endParaRPr lang="en-US" dirty="0"/>
        </a:p>
      </dgm:t>
    </dgm:pt>
    <dgm:pt modelId="{65DF3A74-DB32-4183-9B21-D380F5229B63}" type="parTrans" cxnId="{CB160BDD-E642-4437-9DD7-E1FE6695605B}">
      <dgm:prSet/>
      <dgm:spPr>
        <a:ln>
          <a:solidFill>
            <a:schemeClr val="tx1"/>
          </a:solidFill>
        </a:ln>
      </dgm:spPr>
      <dgm:t>
        <a:bodyPr/>
        <a:lstStyle/>
        <a:p>
          <a:endParaRPr lang="en-US"/>
        </a:p>
      </dgm:t>
    </dgm:pt>
    <dgm:pt modelId="{6E90EC16-641A-495F-A943-6B068EB6C361}" type="sibTrans" cxnId="{CB160BDD-E642-4437-9DD7-E1FE6695605B}">
      <dgm:prSet/>
      <dgm:spPr/>
      <dgm:t>
        <a:bodyPr/>
        <a:lstStyle/>
        <a:p>
          <a:endParaRPr lang="en-US"/>
        </a:p>
      </dgm:t>
    </dgm:pt>
    <dgm:pt modelId="{6B9CFBE6-E3D4-4268-A2C0-A0EDDFF534BF}">
      <dgm:prSet phldrT="[Text]"/>
      <dgm:spPr/>
      <dgm:t>
        <a:bodyPr/>
        <a:lstStyle/>
        <a:p>
          <a:r>
            <a:rPr lang="en-US" dirty="0" smtClean="0"/>
            <a:t>*Completion of Carnegie Units</a:t>
          </a:r>
          <a:endParaRPr lang="en-US" dirty="0"/>
        </a:p>
      </dgm:t>
    </dgm:pt>
    <dgm:pt modelId="{C18A4081-F5AA-4463-B717-EF16C5518638}" type="parTrans" cxnId="{9C7FA981-5C76-484F-85CB-509EB90B6303}">
      <dgm:prSet/>
      <dgm:spPr/>
      <dgm:t>
        <a:bodyPr/>
        <a:lstStyle/>
        <a:p>
          <a:endParaRPr lang="en-US"/>
        </a:p>
      </dgm:t>
    </dgm:pt>
    <dgm:pt modelId="{80742E2A-2545-49A6-BA48-5A20AC637E54}" type="sibTrans" cxnId="{9C7FA981-5C76-484F-85CB-509EB90B6303}">
      <dgm:prSet/>
      <dgm:spPr/>
      <dgm:t>
        <a:bodyPr/>
        <a:lstStyle/>
        <a:p>
          <a:endParaRPr lang="en-US"/>
        </a:p>
      </dgm:t>
    </dgm:pt>
    <dgm:pt modelId="{8C9158C6-8BFE-4B0A-87A7-945F6C5EEE07}">
      <dgm:prSet phldrT="[Text]"/>
      <dgm:spPr/>
      <dgm:t>
        <a:bodyPr/>
        <a:lstStyle/>
        <a:p>
          <a:r>
            <a:rPr lang="en-US" dirty="0" smtClean="0"/>
            <a:t>Passing Technical / Occupational Knowledge Based Exam </a:t>
          </a:r>
          <a:endParaRPr lang="en-US" dirty="0"/>
        </a:p>
      </dgm:t>
    </dgm:pt>
    <dgm:pt modelId="{93B0F586-6D2C-4075-9A8D-25F8B5F6CDA1}" type="parTrans" cxnId="{826FF78B-807A-49CF-B423-0CAF70C1B75B}">
      <dgm:prSet/>
      <dgm:spPr>
        <a:ln>
          <a:solidFill>
            <a:schemeClr val="tx1"/>
          </a:solidFill>
        </a:ln>
      </dgm:spPr>
      <dgm:t>
        <a:bodyPr/>
        <a:lstStyle/>
        <a:p>
          <a:endParaRPr lang="en-US"/>
        </a:p>
      </dgm:t>
    </dgm:pt>
    <dgm:pt modelId="{FDC9130A-4E2B-4E4A-BDAC-35896393D7E5}" type="sibTrans" cxnId="{826FF78B-807A-49CF-B423-0CAF70C1B75B}">
      <dgm:prSet/>
      <dgm:spPr/>
      <dgm:t>
        <a:bodyPr/>
        <a:lstStyle/>
        <a:p>
          <a:endParaRPr lang="en-US"/>
        </a:p>
      </dgm:t>
    </dgm:pt>
    <dgm:pt modelId="{72CAF259-D878-48D3-A44A-F9E39B213344}" type="pres">
      <dgm:prSet presAssocID="{453976CC-9764-4248-9089-F5BCE1749815}" presName="hierChild1" presStyleCnt="0">
        <dgm:presLayoutVars>
          <dgm:chPref val="1"/>
          <dgm:dir/>
          <dgm:animOne val="branch"/>
          <dgm:animLvl val="lvl"/>
          <dgm:resizeHandles/>
        </dgm:presLayoutVars>
      </dgm:prSet>
      <dgm:spPr/>
      <dgm:t>
        <a:bodyPr/>
        <a:lstStyle/>
        <a:p>
          <a:endParaRPr lang="en-US"/>
        </a:p>
      </dgm:t>
    </dgm:pt>
    <dgm:pt modelId="{F45E8420-866A-405B-9D1B-1263B57C0A38}" type="pres">
      <dgm:prSet presAssocID="{80173C21-C9CF-4739-A338-0FBE3BBEB452}" presName="hierRoot1" presStyleCnt="0"/>
      <dgm:spPr/>
      <dgm:t>
        <a:bodyPr/>
        <a:lstStyle/>
        <a:p>
          <a:endParaRPr lang="en-US"/>
        </a:p>
      </dgm:t>
    </dgm:pt>
    <dgm:pt modelId="{31CDD361-E455-440D-AB4D-7E7FC72E90D7}" type="pres">
      <dgm:prSet presAssocID="{80173C21-C9CF-4739-A338-0FBE3BBEB452}" presName="composite" presStyleCnt="0"/>
      <dgm:spPr/>
      <dgm:t>
        <a:bodyPr/>
        <a:lstStyle/>
        <a:p>
          <a:endParaRPr lang="en-US"/>
        </a:p>
      </dgm:t>
    </dgm:pt>
    <dgm:pt modelId="{F0E7BE8B-8451-4A15-A170-6FEBE37A1952}" type="pres">
      <dgm:prSet presAssocID="{80173C21-C9CF-4739-A338-0FBE3BBEB452}" presName="background" presStyleLbl="node0" presStyleIdx="0" presStyleCnt="1"/>
      <dgm:spPr/>
      <dgm:t>
        <a:bodyPr/>
        <a:lstStyle/>
        <a:p>
          <a:endParaRPr lang="en-US"/>
        </a:p>
      </dgm:t>
    </dgm:pt>
    <dgm:pt modelId="{A8932CD3-C990-41C8-BD0B-FD43ECF1E110}" type="pres">
      <dgm:prSet presAssocID="{80173C21-C9CF-4739-A338-0FBE3BBEB452}" presName="text" presStyleLbl="fgAcc0" presStyleIdx="0" presStyleCnt="1">
        <dgm:presLayoutVars>
          <dgm:chPref val="3"/>
        </dgm:presLayoutVars>
      </dgm:prSet>
      <dgm:spPr/>
      <dgm:t>
        <a:bodyPr/>
        <a:lstStyle/>
        <a:p>
          <a:endParaRPr lang="en-US"/>
        </a:p>
      </dgm:t>
    </dgm:pt>
    <dgm:pt modelId="{04C0477A-ABAF-4416-B4D1-7F65921DC30D}" type="pres">
      <dgm:prSet presAssocID="{80173C21-C9CF-4739-A338-0FBE3BBEB452}" presName="hierChild2" presStyleCnt="0"/>
      <dgm:spPr/>
      <dgm:t>
        <a:bodyPr/>
        <a:lstStyle/>
        <a:p>
          <a:endParaRPr lang="en-US"/>
        </a:p>
      </dgm:t>
    </dgm:pt>
    <dgm:pt modelId="{B1C7AD33-B3F0-4C88-8C81-668E32744C91}" type="pres">
      <dgm:prSet presAssocID="{394ADB66-0C48-45D3-8D4B-9085F863D203}" presName="Name10" presStyleLbl="parChTrans1D2" presStyleIdx="0" presStyleCnt="5"/>
      <dgm:spPr/>
      <dgm:t>
        <a:bodyPr/>
        <a:lstStyle/>
        <a:p>
          <a:endParaRPr lang="en-US"/>
        </a:p>
      </dgm:t>
    </dgm:pt>
    <dgm:pt modelId="{97DFC8F6-42EC-4811-84A0-970A00A97D52}" type="pres">
      <dgm:prSet presAssocID="{61B430A5-42CC-4B1C-B9C9-F6024E79EDE2}" presName="hierRoot2" presStyleCnt="0"/>
      <dgm:spPr/>
      <dgm:t>
        <a:bodyPr/>
        <a:lstStyle/>
        <a:p>
          <a:endParaRPr lang="en-US"/>
        </a:p>
      </dgm:t>
    </dgm:pt>
    <dgm:pt modelId="{C671051B-C80B-4534-9E57-D24805BDC686}" type="pres">
      <dgm:prSet presAssocID="{61B430A5-42CC-4B1C-B9C9-F6024E79EDE2}" presName="composite2" presStyleCnt="0"/>
      <dgm:spPr/>
      <dgm:t>
        <a:bodyPr/>
        <a:lstStyle/>
        <a:p>
          <a:endParaRPr lang="en-US"/>
        </a:p>
      </dgm:t>
    </dgm:pt>
    <dgm:pt modelId="{30D9B907-CD95-464F-B15F-1F30D3663BB6}" type="pres">
      <dgm:prSet presAssocID="{61B430A5-42CC-4B1C-B9C9-F6024E79EDE2}" presName="background2" presStyleLbl="node2" presStyleIdx="0" presStyleCnt="5"/>
      <dgm:spPr>
        <a:solidFill>
          <a:schemeClr val="accent1"/>
        </a:solidFill>
      </dgm:spPr>
      <dgm:t>
        <a:bodyPr/>
        <a:lstStyle/>
        <a:p>
          <a:endParaRPr lang="en-US"/>
        </a:p>
      </dgm:t>
    </dgm:pt>
    <dgm:pt modelId="{82F2EB95-B8C8-43A0-93D9-B6B8001C032D}" type="pres">
      <dgm:prSet presAssocID="{61B430A5-42CC-4B1C-B9C9-F6024E79EDE2}" presName="text2" presStyleLbl="fgAcc2" presStyleIdx="0" presStyleCnt="5">
        <dgm:presLayoutVars>
          <dgm:chPref val="3"/>
        </dgm:presLayoutVars>
      </dgm:prSet>
      <dgm:spPr/>
      <dgm:t>
        <a:bodyPr/>
        <a:lstStyle/>
        <a:p>
          <a:endParaRPr lang="en-US"/>
        </a:p>
      </dgm:t>
    </dgm:pt>
    <dgm:pt modelId="{9EE4132B-1218-4599-80CF-2AB65AAAD7B2}" type="pres">
      <dgm:prSet presAssocID="{61B430A5-42CC-4B1C-B9C9-F6024E79EDE2}" presName="hierChild3" presStyleCnt="0"/>
      <dgm:spPr/>
      <dgm:t>
        <a:bodyPr/>
        <a:lstStyle/>
        <a:p>
          <a:endParaRPr lang="en-US"/>
        </a:p>
      </dgm:t>
    </dgm:pt>
    <dgm:pt modelId="{834E69E9-8C59-4123-9FE4-C1FFE21FC748}" type="pres">
      <dgm:prSet presAssocID="{FC1DA52B-F44A-4FF7-803E-19BB16884347}" presName="Name10" presStyleLbl="parChTrans1D2" presStyleIdx="1" presStyleCnt="5"/>
      <dgm:spPr/>
      <dgm:t>
        <a:bodyPr/>
        <a:lstStyle/>
        <a:p>
          <a:endParaRPr lang="en-US"/>
        </a:p>
      </dgm:t>
    </dgm:pt>
    <dgm:pt modelId="{FD38F103-77BF-494A-A443-6150AA057750}" type="pres">
      <dgm:prSet presAssocID="{3778D2DE-8334-43A1-B3F5-708F50454AF9}" presName="hierRoot2" presStyleCnt="0"/>
      <dgm:spPr/>
      <dgm:t>
        <a:bodyPr/>
        <a:lstStyle/>
        <a:p>
          <a:endParaRPr lang="en-US"/>
        </a:p>
      </dgm:t>
    </dgm:pt>
    <dgm:pt modelId="{27119E2A-B421-475F-AF94-DA0B51E3E078}" type="pres">
      <dgm:prSet presAssocID="{3778D2DE-8334-43A1-B3F5-708F50454AF9}" presName="composite2" presStyleCnt="0"/>
      <dgm:spPr/>
      <dgm:t>
        <a:bodyPr/>
        <a:lstStyle/>
        <a:p>
          <a:endParaRPr lang="en-US"/>
        </a:p>
      </dgm:t>
    </dgm:pt>
    <dgm:pt modelId="{B9EFCAE7-ADA7-45C7-91A2-1B2F162D430D}" type="pres">
      <dgm:prSet presAssocID="{3778D2DE-8334-43A1-B3F5-708F50454AF9}" presName="background2" presStyleLbl="node2" presStyleIdx="1" presStyleCnt="5"/>
      <dgm:spPr>
        <a:solidFill>
          <a:schemeClr val="accent4"/>
        </a:solidFill>
      </dgm:spPr>
      <dgm:t>
        <a:bodyPr/>
        <a:lstStyle/>
        <a:p>
          <a:endParaRPr lang="en-US"/>
        </a:p>
      </dgm:t>
    </dgm:pt>
    <dgm:pt modelId="{38FD5CC0-7C6F-4BF3-AFA7-B52E421C4356}" type="pres">
      <dgm:prSet presAssocID="{3778D2DE-8334-43A1-B3F5-708F50454AF9}" presName="text2" presStyleLbl="fgAcc2" presStyleIdx="1" presStyleCnt="5">
        <dgm:presLayoutVars>
          <dgm:chPref val="3"/>
        </dgm:presLayoutVars>
      </dgm:prSet>
      <dgm:spPr/>
      <dgm:t>
        <a:bodyPr/>
        <a:lstStyle/>
        <a:p>
          <a:endParaRPr lang="en-US"/>
        </a:p>
      </dgm:t>
    </dgm:pt>
    <dgm:pt modelId="{3B509DD0-668F-4B46-873B-07C1B1FA7A80}" type="pres">
      <dgm:prSet presAssocID="{3778D2DE-8334-43A1-B3F5-708F50454AF9}" presName="hierChild3" presStyleCnt="0"/>
      <dgm:spPr/>
      <dgm:t>
        <a:bodyPr/>
        <a:lstStyle/>
        <a:p>
          <a:endParaRPr lang="en-US"/>
        </a:p>
      </dgm:t>
    </dgm:pt>
    <dgm:pt modelId="{28801B3C-4A60-49F8-A92C-D57373E5FF4E}" type="pres">
      <dgm:prSet presAssocID="{12332612-0C3C-4F7A-9721-82B6FCC69EF3}" presName="Name10" presStyleLbl="parChTrans1D2" presStyleIdx="2" presStyleCnt="5"/>
      <dgm:spPr/>
      <dgm:t>
        <a:bodyPr/>
        <a:lstStyle/>
        <a:p>
          <a:endParaRPr lang="en-US"/>
        </a:p>
      </dgm:t>
    </dgm:pt>
    <dgm:pt modelId="{52C6A826-E6CD-4D3D-8B69-5F0DA9352DE5}" type="pres">
      <dgm:prSet presAssocID="{EF2FCCF4-25AC-4FEE-8B34-09C3B02B484C}" presName="hierRoot2" presStyleCnt="0"/>
      <dgm:spPr/>
      <dgm:t>
        <a:bodyPr/>
        <a:lstStyle/>
        <a:p>
          <a:endParaRPr lang="en-US"/>
        </a:p>
      </dgm:t>
    </dgm:pt>
    <dgm:pt modelId="{6A227CD7-8B13-44B9-8B7A-DA8200521510}" type="pres">
      <dgm:prSet presAssocID="{EF2FCCF4-25AC-4FEE-8B34-09C3B02B484C}" presName="composite2" presStyleCnt="0"/>
      <dgm:spPr/>
      <dgm:t>
        <a:bodyPr/>
        <a:lstStyle/>
        <a:p>
          <a:endParaRPr lang="en-US"/>
        </a:p>
      </dgm:t>
    </dgm:pt>
    <dgm:pt modelId="{8EC33199-A51E-46D3-8123-D518AB41CEAC}" type="pres">
      <dgm:prSet presAssocID="{EF2FCCF4-25AC-4FEE-8B34-09C3B02B484C}" presName="background2" presStyleLbl="node2" presStyleIdx="2" presStyleCnt="5"/>
      <dgm:spPr>
        <a:solidFill>
          <a:schemeClr val="accent1"/>
        </a:solidFill>
      </dgm:spPr>
      <dgm:t>
        <a:bodyPr/>
        <a:lstStyle/>
        <a:p>
          <a:endParaRPr lang="en-US"/>
        </a:p>
      </dgm:t>
    </dgm:pt>
    <dgm:pt modelId="{EE98BC8A-0D3E-4230-8D97-BAF94A90E1D3}" type="pres">
      <dgm:prSet presAssocID="{EF2FCCF4-25AC-4FEE-8B34-09C3B02B484C}" presName="text2" presStyleLbl="fgAcc2" presStyleIdx="2" presStyleCnt="5">
        <dgm:presLayoutVars>
          <dgm:chPref val="3"/>
        </dgm:presLayoutVars>
      </dgm:prSet>
      <dgm:spPr/>
      <dgm:t>
        <a:bodyPr/>
        <a:lstStyle/>
        <a:p>
          <a:endParaRPr lang="en-US"/>
        </a:p>
      </dgm:t>
    </dgm:pt>
    <dgm:pt modelId="{D3519484-8418-4681-B0CB-1B07F5BF0617}" type="pres">
      <dgm:prSet presAssocID="{EF2FCCF4-25AC-4FEE-8B34-09C3B02B484C}" presName="hierChild3" presStyleCnt="0"/>
      <dgm:spPr/>
      <dgm:t>
        <a:bodyPr/>
        <a:lstStyle/>
        <a:p>
          <a:endParaRPr lang="en-US"/>
        </a:p>
      </dgm:t>
    </dgm:pt>
    <dgm:pt modelId="{2C60A9C4-2666-4ECB-B921-BEFC3A58B9FC}" type="pres">
      <dgm:prSet presAssocID="{65DF3A74-DB32-4183-9B21-D380F5229B63}" presName="Name17" presStyleLbl="parChTrans1D3" presStyleIdx="0" presStyleCnt="3"/>
      <dgm:spPr/>
      <dgm:t>
        <a:bodyPr/>
        <a:lstStyle/>
        <a:p>
          <a:endParaRPr lang="en-US"/>
        </a:p>
      </dgm:t>
    </dgm:pt>
    <dgm:pt modelId="{3E3E2D9A-153E-4CA0-A1D2-C85E2BF64382}" type="pres">
      <dgm:prSet presAssocID="{08F07569-7C04-473C-BFFB-E5884E2E5B40}" presName="hierRoot3" presStyleCnt="0"/>
      <dgm:spPr/>
      <dgm:t>
        <a:bodyPr/>
        <a:lstStyle/>
        <a:p>
          <a:endParaRPr lang="en-US"/>
        </a:p>
      </dgm:t>
    </dgm:pt>
    <dgm:pt modelId="{2B3AD8F6-48F2-4135-BA91-03D2186B5592}" type="pres">
      <dgm:prSet presAssocID="{08F07569-7C04-473C-BFFB-E5884E2E5B40}" presName="composite3" presStyleCnt="0"/>
      <dgm:spPr/>
      <dgm:t>
        <a:bodyPr/>
        <a:lstStyle/>
        <a:p>
          <a:endParaRPr lang="en-US"/>
        </a:p>
      </dgm:t>
    </dgm:pt>
    <dgm:pt modelId="{D1075DE7-C98B-43C2-9C4B-472D4D5C39CC}" type="pres">
      <dgm:prSet presAssocID="{08F07569-7C04-473C-BFFB-E5884E2E5B40}" presName="background3" presStyleLbl="node3" presStyleIdx="0" presStyleCnt="3"/>
      <dgm:spPr>
        <a:solidFill>
          <a:schemeClr val="accent1"/>
        </a:solidFill>
      </dgm:spPr>
      <dgm:t>
        <a:bodyPr/>
        <a:lstStyle/>
        <a:p>
          <a:endParaRPr lang="en-US"/>
        </a:p>
      </dgm:t>
    </dgm:pt>
    <dgm:pt modelId="{71C7353B-9A2B-4A80-BEAE-110B4EA16BEF}" type="pres">
      <dgm:prSet presAssocID="{08F07569-7C04-473C-BFFB-E5884E2E5B40}" presName="text3" presStyleLbl="fgAcc3" presStyleIdx="0" presStyleCnt="3">
        <dgm:presLayoutVars>
          <dgm:chPref val="3"/>
        </dgm:presLayoutVars>
      </dgm:prSet>
      <dgm:spPr/>
      <dgm:t>
        <a:bodyPr/>
        <a:lstStyle/>
        <a:p>
          <a:endParaRPr lang="en-US"/>
        </a:p>
      </dgm:t>
    </dgm:pt>
    <dgm:pt modelId="{E97BA19B-DBF7-45FA-ADD8-81D94422FED6}" type="pres">
      <dgm:prSet presAssocID="{08F07569-7C04-473C-BFFB-E5884E2E5B40}" presName="hierChild4" presStyleCnt="0"/>
      <dgm:spPr/>
      <dgm:t>
        <a:bodyPr/>
        <a:lstStyle/>
        <a:p>
          <a:endParaRPr lang="en-US"/>
        </a:p>
      </dgm:t>
    </dgm:pt>
    <dgm:pt modelId="{D3D6274E-7A53-4535-8DDB-6FEFD9595D6A}" type="pres">
      <dgm:prSet presAssocID="{C18A4081-F5AA-4463-B717-EF16C5518638}" presName="Name17" presStyleLbl="parChTrans1D3" presStyleIdx="1" presStyleCnt="3"/>
      <dgm:spPr/>
      <dgm:t>
        <a:bodyPr/>
        <a:lstStyle/>
        <a:p>
          <a:endParaRPr lang="en-US"/>
        </a:p>
      </dgm:t>
    </dgm:pt>
    <dgm:pt modelId="{A3DB5066-E0CB-40CC-9F6E-BEA2AFBEBE0E}" type="pres">
      <dgm:prSet presAssocID="{6B9CFBE6-E3D4-4268-A2C0-A0EDDFF534BF}" presName="hierRoot3" presStyleCnt="0"/>
      <dgm:spPr/>
      <dgm:t>
        <a:bodyPr/>
        <a:lstStyle/>
        <a:p>
          <a:endParaRPr lang="en-US"/>
        </a:p>
      </dgm:t>
    </dgm:pt>
    <dgm:pt modelId="{7139797D-92E8-4916-9845-E0AFD1AD1044}" type="pres">
      <dgm:prSet presAssocID="{6B9CFBE6-E3D4-4268-A2C0-A0EDDFF534BF}" presName="composite3" presStyleCnt="0"/>
      <dgm:spPr/>
      <dgm:t>
        <a:bodyPr/>
        <a:lstStyle/>
        <a:p>
          <a:endParaRPr lang="en-US"/>
        </a:p>
      </dgm:t>
    </dgm:pt>
    <dgm:pt modelId="{7EA3BF8F-283A-4488-9B12-4C5EBBB54C94}" type="pres">
      <dgm:prSet presAssocID="{6B9CFBE6-E3D4-4268-A2C0-A0EDDFF534BF}" presName="background3" presStyleLbl="node3" presStyleIdx="1" presStyleCnt="3"/>
      <dgm:spPr>
        <a:solidFill>
          <a:schemeClr val="accent1"/>
        </a:solidFill>
      </dgm:spPr>
      <dgm:t>
        <a:bodyPr/>
        <a:lstStyle/>
        <a:p>
          <a:endParaRPr lang="en-US"/>
        </a:p>
      </dgm:t>
    </dgm:pt>
    <dgm:pt modelId="{059DC607-FBE6-41B2-9D16-71536358F980}" type="pres">
      <dgm:prSet presAssocID="{6B9CFBE6-E3D4-4268-A2C0-A0EDDFF534BF}" presName="text3" presStyleLbl="fgAcc3" presStyleIdx="1" presStyleCnt="3">
        <dgm:presLayoutVars>
          <dgm:chPref val="3"/>
        </dgm:presLayoutVars>
      </dgm:prSet>
      <dgm:spPr/>
      <dgm:t>
        <a:bodyPr/>
        <a:lstStyle/>
        <a:p>
          <a:endParaRPr lang="en-US"/>
        </a:p>
      </dgm:t>
    </dgm:pt>
    <dgm:pt modelId="{79A9525B-8E91-491C-B758-C33D27C4ECA6}" type="pres">
      <dgm:prSet presAssocID="{6B9CFBE6-E3D4-4268-A2C0-A0EDDFF534BF}" presName="hierChild4" presStyleCnt="0"/>
      <dgm:spPr/>
      <dgm:t>
        <a:bodyPr/>
        <a:lstStyle/>
        <a:p>
          <a:endParaRPr lang="en-US"/>
        </a:p>
      </dgm:t>
    </dgm:pt>
    <dgm:pt modelId="{06BAE34E-7767-4414-951F-4910FB40E198}" type="pres">
      <dgm:prSet presAssocID="{032D3722-0BAE-4877-A13C-12AD8AD85307}" presName="Name17" presStyleLbl="parChTrans1D3" presStyleIdx="2" presStyleCnt="3"/>
      <dgm:spPr/>
      <dgm:t>
        <a:bodyPr/>
        <a:lstStyle/>
        <a:p>
          <a:endParaRPr lang="en-US"/>
        </a:p>
      </dgm:t>
    </dgm:pt>
    <dgm:pt modelId="{E88A685A-1A53-4BBB-8D90-9EA5B28AC334}" type="pres">
      <dgm:prSet presAssocID="{7FC96466-3930-4ED9-BCC3-FB6AFD4F9A8A}" presName="hierRoot3" presStyleCnt="0"/>
      <dgm:spPr/>
      <dgm:t>
        <a:bodyPr/>
        <a:lstStyle/>
        <a:p>
          <a:endParaRPr lang="en-US"/>
        </a:p>
      </dgm:t>
    </dgm:pt>
    <dgm:pt modelId="{D8721F69-A605-4786-8403-041A1ED081CA}" type="pres">
      <dgm:prSet presAssocID="{7FC96466-3930-4ED9-BCC3-FB6AFD4F9A8A}" presName="composite3" presStyleCnt="0"/>
      <dgm:spPr/>
      <dgm:t>
        <a:bodyPr/>
        <a:lstStyle/>
        <a:p>
          <a:endParaRPr lang="en-US"/>
        </a:p>
      </dgm:t>
    </dgm:pt>
    <dgm:pt modelId="{16079577-A354-4200-BFC0-0317D576280B}" type="pres">
      <dgm:prSet presAssocID="{7FC96466-3930-4ED9-BCC3-FB6AFD4F9A8A}" presName="background3" presStyleLbl="node3" presStyleIdx="2" presStyleCnt="3"/>
      <dgm:spPr>
        <a:solidFill>
          <a:schemeClr val="accent1"/>
        </a:solidFill>
      </dgm:spPr>
      <dgm:t>
        <a:bodyPr/>
        <a:lstStyle/>
        <a:p>
          <a:endParaRPr lang="en-US"/>
        </a:p>
      </dgm:t>
    </dgm:pt>
    <dgm:pt modelId="{86B1EE9E-8E57-4BDB-A5A1-8424B8033CE1}" type="pres">
      <dgm:prSet presAssocID="{7FC96466-3930-4ED9-BCC3-FB6AFD4F9A8A}" presName="text3" presStyleLbl="fgAcc3" presStyleIdx="2" presStyleCnt="3">
        <dgm:presLayoutVars>
          <dgm:chPref val="3"/>
        </dgm:presLayoutVars>
      </dgm:prSet>
      <dgm:spPr/>
      <dgm:t>
        <a:bodyPr/>
        <a:lstStyle/>
        <a:p>
          <a:endParaRPr lang="en-US"/>
        </a:p>
      </dgm:t>
    </dgm:pt>
    <dgm:pt modelId="{592322CD-DD10-4E04-93CB-DA384A03E959}" type="pres">
      <dgm:prSet presAssocID="{7FC96466-3930-4ED9-BCC3-FB6AFD4F9A8A}" presName="hierChild4" presStyleCnt="0"/>
      <dgm:spPr/>
      <dgm:t>
        <a:bodyPr/>
        <a:lstStyle/>
        <a:p>
          <a:endParaRPr lang="en-US"/>
        </a:p>
      </dgm:t>
    </dgm:pt>
    <dgm:pt modelId="{4FF74024-DA40-494B-9CFD-200A9FB8E043}" type="pres">
      <dgm:prSet presAssocID="{B6D09951-2EB9-4CBC-8250-1125C84DBAE0}" presName="Name10" presStyleLbl="parChTrans1D2" presStyleIdx="3" presStyleCnt="5"/>
      <dgm:spPr/>
      <dgm:t>
        <a:bodyPr/>
        <a:lstStyle/>
        <a:p>
          <a:endParaRPr lang="en-US"/>
        </a:p>
      </dgm:t>
    </dgm:pt>
    <dgm:pt modelId="{ADA35E1C-7524-4E04-A3C8-D503EDB753D3}" type="pres">
      <dgm:prSet presAssocID="{BD87748F-46F9-4B4B-B055-4A3F8A5D016F}" presName="hierRoot2" presStyleCnt="0"/>
      <dgm:spPr/>
      <dgm:t>
        <a:bodyPr/>
        <a:lstStyle/>
        <a:p>
          <a:endParaRPr lang="en-US"/>
        </a:p>
      </dgm:t>
    </dgm:pt>
    <dgm:pt modelId="{8B434672-55CF-4B57-AA07-56B1BAC61F2E}" type="pres">
      <dgm:prSet presAssocID="{BD87748F-46F9-4B4B-B055-4A3F8A5D016F}" presName="composite2" presStyleCnt="0"/>
      <dgm:spPr/>
      <dgm:t>
        <a:bodyPr/>
        <a:lstStyle/>
        <a:p>
          <a:endParaRPr lang="en-US"/>
        </a:p>
      </dgm:t>
    </dgm:pt>
    <dgm:pt modelId="{75D79646-877D-43FA-A157-0A998AF49372}" type="pres">
      <dgm:prSet presAssocID="{BD87748F-46F9-4B4B-B055-4A3F8A5D016F}" presName="background2" presStyleLbl="node2" presStyleIdx="3" presStyleCnt="5"/>
      <dgm:spPr>
        <a:solidFill>
          <a:schemeClr val="accent4"/>
        </a:solidFill>
      </dgm:spPr>
      <dgm:t>
        <a:bodyPr/>
        <a:lstStyle/>
        <a:p>
          <a:endParaRPr lang="en-US"/>
        </a:p>
      </dgm:t>
    </dgm:pt>
    <dgm:pt modelId="{93DDCB5F-BDD2-45D4-95F1-590D049E368D}" type="pres">
      <dgm:prSet presAssocID="{BD87748F-46F9-4B4B-B055-4A3F8A5D016F}" presName="text2" presStyleLbl="fgAcc2" presStyleIdx="3" presStyleCnt="5">
        <dgm:presLayoutVars>
          <dgm:chPref val="3"/>
        </dgm:presLayoutVars>
      </dgm:prSet>
      <dgm:spPr/>
      <dgm:t>
        <a:bodyPr/>
        <a:lstStyle/>
        <a:p>
          <a:endParaRPr lang="en-US"/>
        </a:p>
      </dgm:t>
    </dgm:pt>
    <dgm:pt modelId="{296D4B3A-3B85-4CEB-B0E9-E65AD886F895}" type="pres">
      <dgm:prSet presAssocID="{BD87748F-46F9-4B4B-B055-4A3F8A5D016F}" presName="hierChild3" presStyleCnt="0"/>
      <dgm:spPr/>
      <dgm:t>
        <a:bodyPr/>
        <a:lstStyle/>
        <a:p>
          <a:endParaRPr lang="en-US"/>
        </a:p>
      </dgm:t>
    </dgm:pt>
    <dgm:pt modelId="{711B840A-28E7-4B19-8C7A-EA2EE309CC55}" type="pres">
      <dgm:prSet presAssocID="{93B0F586-6D2C-4075-9A8D-25F8B5F6CDA1}" presName="Name10" presStyleLbl="parChTrans1D2" presStyleIdx="4" presStyleCnt="5"/>
      <dgm:spPr/>
      <dgm:t>
        <a:bodyPr/>
        <a:lstStyle/>
        <a:p>
          <a:endParaRPr lang="en-US"/>
        </a:p>
      </dgm:t>
    </dgm:pt>
    <dgm:pt modelId="{C6B22E3B-8CBA-4A2C-ABE1-AB5E93EF623D}" type="pres">
      <dgm:prSet presAssocID="{8C9158C6-8BFE-4B0A-87A7-945F6C5EEE07}" presName="hierRoot2" presStyleCnt="0"/>
      <dgm:spPr/>
      <dgm:t>
        <a:bodyPr/>
        <a:lstStyle/>
        <a:p>
          <a:endParaRPr lang="en-US"/>
        </a:p>
      </dgm:t>
    </dgm:pt>
    <dgm:pt modelId="{BCAD81D9-F644-4E62-9063-A99291ED8500}" type="pres">
      <dgm:prSet presAssocID="{8C9158C6-8BFE-4B0A-87A7-945F6C5EEE07}" presName="composite2" presStyleCnt="0"/>
      <dgm:spPr/>
      <dgm:t>
        <a:bodyPr/>
        <a:lstStyle/>
        <a:p>
          <a:endParaRPr lang="en-US"/>
        </a:p>
      </dgm:t>
    </dgm:pt>
    <dgm:pt modelId="{67CA624D-23AF-4922-BB7F-B642E0F7379A}" type="pres">
      <dgm:prSet presAssocID="{8C9158C6-8BFE-4B0A-87A7-945F6C5EEE07}" presName="background2" presStyleLbl="node2" presStyleIdx="4" presStyleCnt="5"/>
      <dgm:spPr>
        <a:solidFill>
          <a:schemeClr val="accent4"/>
        </a:solidFill>
      </dgm:spPr>
      <dgm:t>
        <a:bodyPr/>
        <a:lstStyle/>
        <a:p>
          <a:endParaRPr lang="en-US"/>
        </a:p>
      </dgm:t>
    </dgm:pt>
    <dgm:pt modelId="{FBFD6B33-F6DD-427F-AA45-5017AB5BE034}" type="pres">
      <dgm:prSet presAssocID="{8C9158C6-8BFE-4B0A-87A7-945F6C5EEE07}" presName="text2" presStyleLbl="fgAcc2" presStyleIdx="4" presStyleCnt="5">
        <dgm:presLayoutVars>
          <dgm:chPref val="3"/>
        </dgm:presLayoutVars>
      </dgm:prSet>
      <dgm:spPr/>
      <dgm:t>
        <a:bodyPr/>
        <a:lstStyle/>
        <a:p>
          <a:endParaRPr lang="en-US"/>
        </a:p>
      </dgm:t>
    </dgm:pt>
    <dgm:pt modelId="{5659157A-C42F-4AE9-8471-6FB9DBDC127F}" type="pres">
      <dgm:prSet presAssocID="{8C9158C6-8BFE-4B0A-87A7-945F6C5EEE07}" presName="hierChild3" presStyleCnt="0"/>
      <dgm:spPr/>
      <dgm:t>
        <a:bodyPr/>
        <a:lstStyle/>
        <a:p>
          <a:endParaRPr lang="en-US"/>
        </a:p>
      </dgm:t>
    </dgm:pt>
  </dgm:ptLst>
  <dgm:cxnLst>
    <dgm:cxn modelId="{97F8B03F-34B1-493B-92A6-CDE390808665}" type="presOf" srcId="{453976CC-9764-4248-9089-F5BCE1749815}" destId="{72CAF259-D878-48D3-A44A-F9E39B213344}" srcOrd="0" destOrd="0" presId="urn:microsoft.com/office/officeart/2005/8/layout/hierarchy1"/>
    <dgm:cxn modelId="{CB19AA39-AD61-48FD-BAC9-6F7C54415FC9}" type="presOf" srcId="{80173C21-C9CF-4739-A338-0FBE3BBEB452}" destId="{A8932CD3-C990-41C8-BD0B-FD43ECF1E110}" srcOrd="0" destOrd="0" presId="urn:microsoft.com/office/officeart/2005/8/layout/hierarchy1"/>
    <dgm:cxn modelId="{29ED8BFD-304F-448C-BD28-8335386AE038}" type="presOf" srcId="{C18A4081-F5AA-4463-B717-EF16C5518638}" destId="{D3D6274E-7A53-4535-8DDB-6FEFD9595D6A}" srcOrd="0" destOrd="0" presId="urn:microsoft.com/office/officeart/2005/8/layout/hierarchy1"/>
    <dgm:cxn modelId="{C7D0EEC6-E1FD-46DC-8563-C794D42FE757}" srcId="{80173C21-C9CF-4739-A338-0FBE3BBEB452}" destId="{EF2FCCF4-25AC-4FEE-8B34-09C3B02B484C}" srcOrd="2" destOrd="0" parTransId="{12332612-0C3C-4F7A-9721-82B6FCC69EF3}" sibTransId="{243D00F6-1026-469F-9DFA-110520AE8603}"/>
    <dgm:cxn modelId="{96CCE9DF-15BF-4108-B10A-9F47FB5CE183}" type="presOf" srcId="{93B0F586-6D2C-4075-9A8D-25F8B5F6CDA1}" destId="{711B840A-28E7-4B19-8C7A-EA2EE309CC55}" srcOrd="0" destOrd="0" presId="urn:microsoft.com/office/officeart/2005/8/layout/hierarchy1"/>
    <dgm:cxn modelId="{52D30BE2-67D6-4CBC-A87A-8C8AD48B6AA9}" type="presOf" srcId="{7FC96466-3930-4ED9-BCC3-FB6AFD4F9A8A}" destId="{86B1EE9E-8E57-4BDB-A5A1-8424B8033CE1}" srcOrd="0" destOrd="0" presId="urn:microsoft.com/office/officeart/2005/8/layout/hierarchy1"/>
    <dgm:cxn modelId="{79337FDE-2797-4A2B-B564-266F5D8AE6DD}" type="presOf" srcId="{08F07569-7C04-473C-BFFB-E5884E2E5B40}" destId="{71C7353B-9A2B-4A80-BEAE-110B4EA16BEF}" srcOrd="0" destOrd="0" presId="urn:microsoft.com/office/officeart/2005/8/layout/hierarchy1"/>
    <dgm:cxn modelId="{A5639065-2EAF-44A7-9C6A-1F0A61F3A7A3}" type="presOf" srcId="{3778D2DE-8334-43A1-B3F5-708F50454AF9}" destId="{38FD5CC0-7C6F-4BF3-AFA7-B52E421C4356}" srcOrd="0" destOrd="0" presId="urn:microsoft.com/office/officeart/2005/8/layout/hierarchy1"/>
    <dgm:cxn modelId="{35FBDBA1-F360-49FE-A28C-03860E54F17C}" srcId="{80173C21-C9CF-4739-A338-0FBE3BBEB452}" destId="{BD87748F-46F9-4B4B-B055-4A3F8A5D016F}" srcOrd="3" destOrd="0" parTransId="{B6D09951-2EB9-4CBC-8250-1125C84DBAE0}" sibTransId="{DC922754-8B47-4253-8364-45421E6858A3}"/>
    <dgm:cxn modelId="{185C99B4-DCB5-4DF6-8486-AFE32A7832F9}" type="presOf" srcId="{6B9CFBE6-E3D4-4268-A2C0-A0EDDFF534BF}" destId="{059DC607-FBE6-41B2-9D16-71536358F980}" srcOrd="0" destOrd="0" presId="urn:microsoft.com/office/officeart/2005/8/layout/hierarchy1"/>
    <dgm:cxn modelId="{02260DAC-E530-47FF-8E2A-13DBC2310617}" srcId="{80173C21-C9CF-4739-A338-0FBE3BBEB452}" destId="{3778D2DE-8334-43A1-B3F5-708F50454AF9}" srcOrd="1" destOrd="0" parTransId="{FC1DA52B-F44A-4FF7-803E-19BB16884347}" sibTransId="{6F39ADE9-E3A6-4DBD-91FB-ECAF37C7E758}"/>
    <dgm:cxn modelId="{CC23C9E5-9702-4C48-B8F5-7989A5A4378D}" type="presOf" srcId="{8C9158C6-8BFE-4B0A-87A7-945F6C5EEE07}" destId="{FBFD6B33-F6DD-427F-AA45-5017AB5BE034}" srcOrd="0" destOrd="0" presId="urn:microsoft.com/office/officeart/2005/8/layout/hierarchy1"/>
    <dgm:cxn modelId="{CB160BDD-E642-4437-9DD7-E1FE6695605B}" srcId="{EF2FCCF4-25AC-4FEE-8B34-09C3B02B484C}" destId="{08F07569-7C04-473C-BFFB-E5884E2E5B40}" srcOrd="0" destOrd="0" parTransId="{65DF3A74-DB32-4183-9B21-D380F5229B63}" sibTransId="{6E90EC16-641A-495F-A943-6B068EB6C361}"/>
    <dgm:cxn modelId="{6A411F87-0878-48DB-BEBD-DDB64684938F}" srcId="{EF2FCCF4-25AC-4FEE-8B34-09C3B02B484C}" destId="{7FC96466-3930-4ED9-BCC3-FB6AFD4F9A8A}" srcOrd="2" destOrd="0" parTransId="{032D3722-0BAE-4877-A13C-12AD8AD85307}" sibTransId="{15030053-1D1D-4669-8768-48F7C6197C32}"/>
    <dgm:cxn modelId="{D2B97B3B-980F-45A6-8F49-C0B696BF3E1F}" type="presOf" srcId="{032D3722-0BAE-4877-A13C-12AD8AD85307}" destId="{06BAE34E-7767-4414-951F-4910FB40E198}" srcOrd="0" destOrd="0" presId="urn:microsoft.com/office/officeart/2005/8/layout/hierarchy1"/>
    <dgm:cxn modelId="{5FE07135-DA98-468D-A6ED-770532A67BA5}" type="presOf" srcId="{EF2FCCF4-25AC-4FEE-8B34-09C3B02B484C}" destId="{EE98BC8A-0D3E-4230-8D97-BAF94A90E1D3}" srcOrd="0" destOrd="0" presId="urn:microsoft.com/office/officeart/2005/8/layout/hierarchy1"/>
    <dgm:cxn modelId="{51A30C90-4D7D-44C1-833B-6E69E5E91BAE}" srcId="{453976CC-9764-4248-9089-F5BCE1749815}" destId="{80173C21-C9CF-4739-A338-0FBE3BBEB452}" srcOrd="0" destOrd="0" parTransId="{D7151709-3B6E-4F23-9E0D-5C5459ACF7E5}" sibTransId="{EB033CCB-2C88-4919-957E-EAA359F75F49}"/>
    <dgm:cxn modelId="{E8E7303E-7CD9-4219-81F3-B351B33BAAE1}" type="presOf" srcId="{B6D09951-2EB9-4CBC-8250-1125C84DBAE0}" destId="{4FF74024-DA40-494B-9CFD-200A9FB8E043}" srcOrd="0" destOrd="0" presId="urn:microsoft.com/office/officeart/2005/8/layout/hierarchy1"/>
    <dgm:cxn modelId="{5D58A4EE-F195-46F6-9DA1-12CBB4AED191}" type="presOf" srcId="{FC1DA52B-F44A-4FF7-803E-19BB16884347}" destId="{834E69E9-8C59-4123-9FE4-C1FFE21FC748}" srcOrd="0" destOrd="0" presId="urn:microsoft.com/office/officeart/2005/8/layout/hierarchy1"/>
    <dgm:cxn modelId="{6BD1FD4D-48D7-4B73-8D46-E3DB5EA2DE65}" srcId="{80173C21-C9CF-4739-A338-0FBE3BBEB452}" destId="{61B430A5-42CC-4B1C-B9C9-F6024E79EDE2}" srcOrd="0" destOrd="0" parTransId="{394ADB66-0C48-45D3-8D4B-9085F863D203}" sibTransId="{E02D4830-6B56-49E5-B305-4097C494889F}"/>
    <dgm:cxn modelId="{826FF78B-807A-49CF-B423-0CAF70C1B75B}" srcId="{80173C21-C9CF-4739-A338-0FBE3BBEB452}" destId="{8C9158C6-8BFE-4B0A-87A7-945F6C5EEE07}" srcOrd="4" destOrd="0" parTransId="{93B0F586-6D2C-4075-9A8D-25F8B5F6CDA1}" sibTransId="{FDC9130A-4E2B-4E4A-BDAC-35896393D7E5}"/>
    <dgm:cxn modelId="{6D1F6C02-E013-4E57-AFA2-2898C9EE932D}" type="presOf" srcId="{12332612-0C3C-4F7A-9721-82B6FCC69EF3}" destId="{28801B3C-4A60-49F8-A92C-D57373E5FF4E}" srcOrd="0" destOrd="0" presId="urn:microsoft.com/office/officeart/2005/8/layout/hierarchy1"/>
    <dgm:cxn modelId="{AD99952F-AAFC-498F-B7E7-7B8DA83A250B}" type="presOf" srcId="{61B430A5-42CC-4B1C-B9C9-F6024E79EDE2}" destId="{82F2EB95-B8C8-43A0-93D9-B6B8001C032D}" srcOrd="0" destOrd="0" presId="urn:microsoft.com/office/officeart/2005/8/layout/hierarchy1"/>
    <dgm:cxn modelId="{9C7FA981-5C76-484F-85CB-509EB90B6303}" srcId="{EF2FCCF4-25AC-4FEE-8B34-09C3B02B484C}" destId="{6B9CFBE6-E3D4-4268-A2C0-A0EDDFF534BF}" srcOrd="1" destOrd="0" parTransId="{C18A4081-F5AA-4463-B717-EF16C5518638}" sibTransId="{80742E2A-2545-49A6-BA48-5A20AC637E54}"/>
    <dgm:cxn modelId="{93EAA61D-E5E0-412C-97FA-7B5C49D97C83}" type="presOf" srcId="{65DF3A74-DB32-4183-9B21-D380F5229B63}" destId="{2C60A9C4-2666-4ECB-B921-BEFC3A58B9FC}" srcOrd="0" destOrd="0" presId="urn:microsoft.com/office/officeart/2005/8/layout/hierarchy1"/>
    <dgm:cxn modelId="{6FA90F61-7F95-4FCD-88E8-6DE7659160A3}" type="presOf" srcId="{394ADB66-0C48-45D3-8D4B-9085F863D203}" destId="{B1C7AD33-B3F0-4C88-8C81-668E32744C91}" srcOrd="0" destOrd="0" presId="urn:microsoft.com/office/officeart/2005/8/layout/hierarchy1"/>
    <dgm:cxn modelId="{D44DE7AC-1D78-4E97-A644-57C2B9490C5A}" type="presOf" srcId="{BD87748F-46F9-4B4B-B055-4A3F8A5D016F}" destId="{93DDCB5F-BDD2-45D4-95F1-590D049E368D}" srcOrd="0" destOrd="0" presId="urn:microsoft.com/office/officeart/2005/8/layout/hierarchy1"/>
    <dgm:cxn modelId="{7CFBB473-BF1E-4F5C-B53C-D7A75F7BCD23}" type="presParOf" srcId="{72CAF259-D878-48D3-A44A-F9E39B213344}" destId="{F45E8420-866A-405B-9D1B-1263B57C0A38}" srcOrd="0" destOrd="0" presId="urn:microsoft.com/office/officeart/2005/8/layout/hierarchy1"/>
    <dgm:cxn modelId="{FA30F465-84B9-4180-AC8F-1213D04A42A8}" type="presParOf" srcId="{F45E8420-866A-405B-9D1B-1263B57C0A38}" destId="{31CDD361-E455-440D-AB4D-7E7FC72E90D7}" srcOrd="0" destOrd="0" presId="urn:microsoft.com/office/officeart/2005/8/layout/hierarchy1"/>
    <dgm:cxn modelId="{8B2702F7-4766-4B49-99C2-FE1C8D5E186E}" type="presParOf" srcId="{31CDD361-E455-440D-AB4D-7E7FC72E90D7}" destId="{F0E7BE8B-8451-4A15-A170-6FEBE37A1952}" srcOrd="0" destOrd="0" presId="urn:microsoft.com/office/officeart/2005/8/layout/hierarchy1"/>
    <dgm:cxn modelId="{856A1EBB-8F64-437F-AD54-C608BF75C5F0}" type="presParOf" srcId="{31CDD361-E455-440D-AB4D-7E7FC72E90D7}" destId="{A8932CD3-C990-41C8-BD0B-FD43ECF1E110}" srcOrd="1" destOrd="0" presId="urn:microsoft.com/office/officeart/2005/8/layout/hierarchy1"/>
    <dgm:cxn modelId="{6293D636-1FF6-4344-B642-84C7C9A1A9FA}" type="presParOf" srcId="{F45E8420-866A-405B-9D1B-1263B57C0A38}" destId="{04C0477A-ABAF-4416-B4D1-7F65921DC30D}" srcOrd="1" destOrd="0" presId="urn:microsoft.com/office/officeart/2005/8/layout/hierarchy1"/>
    <dgm:cxn modelId="{D81FD4FF-6340-48F7-AE5B-3E97EDEDADF1}" type="presParOf" srcId="{04C0477A-ABAF-4416-B4D1-7F65921DC30D}" destId="{B1C7AD33-B3F0-4C88-8C81-668E32744C91}" srcOrd="0" destOrd="0" presId="urn:microsoft.com/office/officeart/2005/8/layout/hierarchy1"/>
    <dgm:cxn modelId="{181289D0-61FD-4D20-A70F-6C719E31B53B}" type="presParOf" srcId="{04C0477A-ABAF-4416-B4D1-7F65921DC30D}" destId="{97DFC8F6-42EC-4811-84A0-970A00A97D52}" srcOrd="1" destOrd="0" presId="urn:microsoft.com/office/officeart/2005/8/layout/hierarchy1"/>
    <dgm:cxn modelId="{FA37CDB4-142C-403E-9DED-D20A4028FB22}" type="presParOf" srcId="{97DFC8F6-42EC-4811-84A0-970A00A97D52}" destId="{C671051B-C80B-4534-9E57-D24805BDC686}" srcOrd="0" destOrd="0" presId="urn:microsoft.com/office/officeart/2005/8/layout/hierarchy1"/>
    <dgm:cxn modelId="{04579957-98D9-4E40-9B29-10778BDE7379}" type="presParOf" srcId="{C671051B-C80B-4534-9E57-D24805BDC686}" destId="{30D9B907-CD95-464F-B15F-1F30D3663BB6}" srcOrd="0" destOrd="0" presId="urn:microsoft.com/office/officeart/2005/8/layout/hierarchy1"/>
    <dgm:cxn modelId="{92356D08-4FFE-4014-9A3C-A26B12A316C9}" type="presParOf" srcId="{C671051B-C80B-4534-9E57-D24805BDC686}" destId="{82F2EB95-B8C8-43A0-93D9-B6B8001C032D}" srcOrd="1" destOrd="0" presId="urn:microsoft.com/office/officeart/2005/8/layout/hierarchy1"/>
    <dgm:cxn modelId="{6A1F2463-A93D-450F-B180-413BE3E462CD}" type="presParOf" srcId="{97DFC8F6-42EC-4811-84A0-970A00A97D52}" destId="{9EE4132B-1218-4599-80CF-2AB65AAAD7B2}" srcOrd="1" destOrd="0" presId="urn:microsoft.com/office/officeart/2005/8/layout/hierarchy1"/>
    <dgm:cxn modelId="{A66605A9-E4D4-4FD8-86C1-F46D2E87D92A}" type="presParOf" srcId="{04C0477A-ABAF-4416-B4D1-7F65921DC30D}" destId="{834E69E9-8C59-4123-9FE4-C1FFE21FC748}" srcOrd="2" destOrd="0" presId="urn:microsoft.com/office/officeart/2005/8/layout/hierarchy1"/>
    <dgm:cxn modelId="{49D7852D-348C-44FB-9450-AFDAD9049AAB}" type="presParOf" srcId="{04C0477A-ABAF-4416-B4D1-7F65921DC30D}" destId="{FD38F103-77BF-494A-A443-6150AA057750}" srcOrd="3" destOrd="0" presId="urn:microsoft.com/office/officeart/2005/8/layout/hierarchy1"/>
    <dgm:cxn modelId="{75782880-2B79-4DA8-B9FA-E9BED9E9CA31}" type="presParOf" srcId="{FD38F103-77BF-494A-A443-6150AA057750}" destId="{27119E2A-B421-475F-AF94-DA0B51E3E078}" srcOrd="0" destOrd="0" presId="urn:microsoft.com/office/officeart/2005/8/layout/hierarchy1"/>
    <dgm:cxn modelId="{76E7A372-19EE-4B9D-A3CF-D37FC9D53DC2}" type="presParOf" srcId="{27119E2A-B421-475F-AF94-DA0B51E3E078}" destId="{B9EFCAE7-ADA7-45C7-91A2-1B2F162D430D}" srcOrd="0" destOrd="0" presId="urn:microsoft.com/office/officeart/2005/8/layout/hierarchy1"/>
    <dgm:cxn modelId="{59EEFE0C-FC4B-41D4-B1C8-5415B5286C53}" type="presParOf" srcId="{27119E2A-B421-475F-AF94-DA0B51E3E078}" destId="{38FD5CC0-7C6F-4BF3-AFA7-B52E421C4356}" srcOrd="1" destOrd="0" presId="urn:microsoft.com/office/officeart/2005/8/layout/hierarchy1"/>
    <dgm:cxn modelId="{D8ED7251-5C9F-4B57-87E6-BAAF6AA7911B}" type="presParOf" srcId="{FD38F103-77BF-494A-A443-6150AA057750}" destId="{3B509DD0-668F-4B46-873B-07C1B1FA7A80}" srcOrd="1" destOrd="0" presId="urn:microsoft.com/office/officeart/2005/8/layout/hierarchy1"/>
    <dgm:cxn modelId="{67E3F4E6-25EE-4D5F-BE84-AAE39F0D1C58}" type="presParOf" srcId="{04C0477A-ABAF-4416-B4D1-7F65921DC30D}" destId="{28801B3C-4A60-49F8-A92C-D57373E5FF4E}" srcOrd="4" destOrd="0" presId="urn:microsoft.com/office/officeart/2005/8/layout/hierarchy1"/>
    <dgm:cxn modelId="{0781C081-088F-4446-9CDB-B0C6C286AC1B}" type="presParOf" srcId="{04C0477A-ABAF-4416-B4D1-7F65921DC30D}" destId="{52C6A826-E6CD-4D3D-8B69-5F0DA9352DE5}" srcOrd="5" destOrd="0" presId="urn:microsoft.com/office/officeart/2005/8/layout/hierarchy1"/>
    <dgm:cxn modelId="{47DF6EBF-C3C4-46E7-AE1A-6A9A1AA20A00}" type="presParOf" srcId="{52C6A826-E6CD-4D3D-8B69-5F0DA9352DE5}" destId="{6A227CD7-8B13-44B9-8B7A-DA8200521510}" srcOrd="0" destOrd="0" presId="urn:microsoft.com/office/officeart/2005/8/layout/hierarchy1"/>
    <dgm:cxn modelId="{749CAF55-983B-44A3-8AAB-C11075403358}" type="presParOf" srcId="{6A227CD7-8B13-44B9-8B7A-DA8200521510}" destId="{8EC33199-A51E-46D3-8123-D518AB41CEAC}" srcOrd="0" destOrd="0" presId="urn:microsoft.com/office/officeart/2005/8/layout/hierarchy1"/>
    <dgm:cxn modelId="{58337A99-C035-4F83-8679-87B807A6C5CF}" type="presParOf" srcId="{6A227CD7-8B13-44B9-8B7A-DA8200521510}" destId="{EE98BC8A-0D3E-4230-8D97-BAF94A90E1D3}" srcOrd="1" destOrd="0" presId="urn:microsoft.com/office/officeart/2005/8/layout/hierarchy1"/>
    <dgm:cxn modelId="{2715CAF7-3523-4875-B4CD-47CE4073F30F}" type="presParOf" srcId="{52C6A826-E6CD-4D3D-8B69-5F0DA9352DE5}" destId="{D3519484-8418-4681-B0CB-1B07F5BF0617}" srcOrd="1" destOrd="0" presId="urn:microsoft.com/office/officeart/2005/8/layout/hierarchy1"/>
    <dgm:cxn modelId="{ACA299C7-973C-46D2-832B-7B56C72981A3}" type="presParOf" srcId="{D3519484-8418-4681-B0CB-1B07F5BF0617}" destId="{2C60A9C4-2666-4ECB-B921-BEFC3A58B9FC}" srcOrd="0" destOrd="0" presId="urn:microsoft.com/office/officeart/2005/8/layout/hierarchy1"/>
    <dgm:cxn modelId="{1330CCAE-6987-4BF4-B041-5AC3ED3D5FF4}" type="presParOf" srcId="{D3519484-8418-4681-B0CB-1B07F5BF0617}" destId="{3E3E2D9A-153E-4CA0-A1D2-C85E2BF64382}" srcOrd="1" destOrd="0" presId="urn:microsoft.com/office/officeart/2005/8/layout/hierarchy1"/>
    <dgm:cxn modelId="{82C9D194-0E51-43FB-91DE-668EC4FDCC8C}" type="presParOf" srcId="{3E3E2D9A-153E-4CA0-A1D2-C85E2BF64382}" destId="{2B3AD8F6-48F2-4135-BA91-03D2186B5592}" srcOrd="0" destOrd="0" presId="urn:microsoft.com/office/officeart/2005/8/layout/hierarchy1"/>
    <dgm:cxn modelId="{E643CA99-6A94-4F6C-A89C-5BF0E5F8247F}" type="presParOf" srcId="{2B3AD8F6-48F2-4135-BA91-03D2186B5592}" destId="{D1075DE7-C98B-43C2-9C4B-472D4D5C39CC}" srcOrd="0" destOrd="0" presId="urn:microsoft.com/office/officeart/2005/8/layout/hierarchy1"/>
    <dgm:cxn modelId="{7B579385-7144-4C36-A0DE-2D52E34BE197}" type="presParOf" srcId="{2B3AD8F6-48F2-4135-BA91-03D2186B5592}" destId="{71C7353B-9A2B-4A80-BEAE-110B4EA16BEF}" srcOrd="1" destOrd="0" presId="urn:microsoft.com/office/officeart/2005/8/layout/hierarchy1"/>
    <dgm:cxn modelId="{26A5884A-5EDC-4BF4-BEBF-DCF1451865BD}" type="presParOf" srcId="{3E3E2D9A-153E-4CA0-A1D2-C85E2BF64382}" destId="{E97BA19B-DBF7-45FA-ADD8-81D94422FED6}" srcOrd="1" destOrd="0" presId="urn:microsoft.com/office/officeart/2005/8/layout/hierarchy1"/>
    <dgm:cxn modelId="{96827A08-B632-4A4F-9B10-EDB71E128CA1}" type="presParOf" srcId="{D3519484-8418-4681-B0CB-1B07F5BF0617}" destId="{D3D6274E-7A53-4535-8DDB-6FEFD9595D6A}" srcOrd="2" destOrd="0" presId="urn:microsoft.com/office/officeart/2005/8/layout/hierarchy1"/>
    <dgm:cxn modelId="{E38EBC94-4EBD-409A-AA89-F8CF8F964A8F}" type="presParOf" srcId="{D3519484-8418-4681-B0CB-1B07F5BF0617}" destId="{A3DB5066-E0CB-40CC-9F6E-BEA2AFBEBE0E}" srcOrd="3" destOrd="0" presId="urn:microsoft.com/office/officeart/2005/8/layout/hierarchy1"/>
    <dgm:cxn modelId="{934B9F0A-0142-4149-A379-CF52EB8032DE}" type="presParOf" srcId="{A3DB5066-E0CB-40CC-9F6E-BEA2AFBEBE0E}" destId="{7139797D-92E8-4916-9845-E0AFD1AD1044}" srcOrd="0" destOrd="0" presId="urn:microsoft.com/office/officeart/2005/8/layout/hierarchy1"/>
    <dgm:cxn modelId="{AA86B627-B436-4B0D-BAC5-ED28BB299AEC}" type="presParOf" srcId="{7139797D-92E8-4916-9845-E0AFD1AD1044}" destId="{7EA3BF8F-283A-4488-9B12-4C5EBBB54C94}" srcOrd="0" destOrd="0" presId="urn:microsoft.com/office/officeart/2005/8/layout/hierarchy1"/>
    <dgm:cxn modelId="{641A3AB2-3536-4664-919B-B02921C1E2F9}" type="presParOf" srcId="{7139797D-92E8-4916-9845-E0AFD1AD1044}" destId="{059DC607-FBE6-41B2-9D16-71536358F980}" srcOrd="1" destOrd="0" presId="urn:microsoft.com/office/officeart/2005/8/layout/hierarchy1"/>
    <dgm:cxn modelId="{90DAB212-7DF9-4309-AD6E-10F4E4C370AB}" type="presParOf" srcId="{A3DB5066-E0CB-40CC-9F6E-BEA2AFBEBE0E}" destId="{79A9525B-8E91-491C-B758-C33D27C4ECA6}" srcOrd="1" destOrd="0" presId="urn:microsoft.com/office/officeart/2005/8/layout/hierarchy1"/>
    <dgm:cxn modelId="{978DA2D1-24B2-4A8D-A9E0-258529F6860E}" type="presParOf" srcId="{D3519484-8418-4681-B0CB-1B07F5BF0617}" destId="{06BAE34E-7767-4414-951F-4910FB40E198}" srcOrd="4" destOrd="0" presId="urn:microsoft.com/office/officeart/2005/8/layout/hierarchy1"/>
    <dgm:cxn modelId="{B2D18937-7D96-466F-A757-CD57B17ACE19}" type="presParOf" srcId="{D3519484-8418-4681-B0CB-1B07F5BF0617}" destId="{E88A685A-1A53-4BBB-8D90-9EA5B28AC334}" srcOrd="5" destOrd="0" presId="urn:microsoft.com/office/officeart/2005/8/layout/hierarchy1"/>
    <dgm:cxn modelId="{D3B18EBD-FC2A-45B2-B3E8-7CCCE690E7C0}" type="presParOf" srcId="{E88A685A-1A53-4BBB-8D90-9EA5B28AC334}" destId="{D8721F69-A605-4786-8403-041A1ED081CA}" srcOrd="0" destOrd="0" presId="urn:microsoft.com/office/officeart/2005/8/layout/hierarchy1"/>
    <dgm:cxn modelId="{B279A045-59F4-4928-848D-DF02CC7252DA}" type="presParOf" srcId="{D8721F69-A605-4786-8403-041A1ED081CA}" destId="{16079577-A354-4200-BFC0-0317D576280B}" srcOrd="0" destOrd="0" presId="urn:microsoft.com/office/officeart/2005/8/layout/hierarchy1"/>
    <dgm:cxn modelId="{0960D179-33C9-4B6F-96A1-9D9C68CD310C}" type="presParOf" srcId="{D8721F69-A605-4786-8403-041A1ED081CA}" destId="{86B1EE9E-8E57-4BDB-A5A1-8424B8033CE1}" srcOrd="1" destOrd="0" presId="urn:microsoft.com/office/officeart/2005/8/layout/hierarchy1"/>
    <dgm:cxn modelId="{7D60CA95-C110-4D53-B6FB-B8EB05BADF8B}" type="presParOf" srcId="{E88A685A-1A53-4BBB-8D90-9EA5B28AC334}" destId="{592322CD-DD10-4E04-93CB-DA384A03E959}" srcOrd="1" destOrd="0" presId="urn:microsoft.com/office/officeart/2005/8/layout/hierarchy1"/>
    <dgm:cxn modelId="{0C1CAF94-950D-47EA-AF40-0B9CAF6FB2A6}" type="presParOf" srcId="{04C0477A-ABAF-4416-B4D1-7F65921DC30D}" destId="{4FF74024-DA40-494B-9CFD-200A9FB8E043}" srcOrd="6" destOrd="0" presId="urn:microsoft.com/office/officeart/2005/8/layout/hierarchy1"/>
    <dgm:cxn modelId="{2D0BFD8D-7B83-4924-A883-D9FEF20761D4}" type="presParOf" srcId="{04C0477A-ABAF-4416-B4D1-7F65921DC30D}" destId="{ADA35E1C-7524-4E04-A3C8-D503EDB753D3}" srcOrd="7" destOrd="0" presId="urn:microsoft.com/office/officeart/2005/8/layout/hierarchy1"/>
    <dgm:cxn modelId="{79D27B79-A160-4DF0-93F6-7CA08F6D6682}" type="presParOf" srcId="{ADA35E1C-7524-4E04-A3C8-D503EDB753D3}" destId="{8B434672-55CF-4B57-AA07-56B1BAC61F2E}" srcOrd="0" destOrd="0" presId="urn:microsoft.com/office/officeart/2005/8/layout/hierarchy1"/>
    <dgm:cxn modelId="{1034AC13-C604-482B-A70A-ADC98E7743C7}" type="presParOf" srcId="{8B434672-55CF-4B57-AA07-56B1BAC61F2E}" destId="{75D79646-877D-43FA-A157-0A998AF49372}" srcOrd="0" destOrd="0" presId="urn:microsoft.com/office/officeart/2005/8/layout/hierarchy1"/>
    <dgm:cxn modelId="{368BFDE3-993C-4945-A46F-D3582B1AE593}" type="presParOf" srcId="{8B434672-55CF-4B57-AA07-56B1BAC61F2E}" destId="{93DDCB5F-BDD2-45D4-95F1-590D049E368D}" srcOrd="1" destOrd="0" presId="urn:microsoft.com/office/officeart/2005/8/layout/hierarchy1"/>
    <dgm:cxn modelId="{D6C6DEC6-1E69-4EA5-AE1B-0AB5B0E5DD4B}" type="presParOf" srcId="{ADA35E1C-7524-4E04-A3C8-D503EDB753D3}" destId="{296D4B3A-3B85-4CEB-B0E9-E65AD886F895}" srcOrd="1" destOrd="0" presId="urn:microsoft.com/office/officeart/2005/8/layout/hierarchy1"/>
    <dgm:cxn modelId="{A6065FDC-14D0-42F6-8DC7-4597EF0D5D16}" type="presParOf" srcId="{04C0477A-ABAF-4416-B4D1-7F65921DC30D}" destId="{711B840A-28E7-4B19-8C7A-EA2EE309CC55}" srcOrd="8" destOrd="0" presId="urn:microsoft.com/office/officeart/2005/8/layout/hierarchy1"/>
    <dgm:cxn modelId="{B36FAF1E-67BF-45AE-ADBD-E6C118DC9BB5}" type="presParOf" srcId="{04C0477A-ABAF-4416-B4D1-7F65921DC30D}" destId="{C6B22E3B-8CBA-4A2C-ABE1-AB5E93EF623D}" srcOrd="9" destOrd="0" presId="urn:microsoft.com/office/officeart/2005/8/layout/hierarchy1"/>
    <dgm:cxn modelId="{DAD52F4F-7670-4A53-AAF7-7D60E7501082}" type="presParOf" srcId="{C6B22E3B-8CBA-4A2C-ABE1-AB5E93EF623D}" destId="{BCAD81D9-F644-4E62-9063-A99291ED8500}" srcOrd="0" destOrd="0" presId="urn:microsoft.com/office/officeart/2005/8/layout/hierarchy1"/>
    <dgm:cxn modelId="{C21CC3B2-5DE7-4728-B510-D0CD2F716845}" type="presParOf" srcId="{BCAD81D9-F644-4E62-9063-A99291ED8500}" destId="{67CA624D-23AF-4922-BB7F-B642E0F7379A}" srcOrd="0" destOrd="0" presId="urn:microsoft.com/office/officeart/2005/8/layout/hierarchy1"/>
    <dgm:cxn modelId="{56E275DE-F786-4E4C-B2F7-3717CD9C3268}" type="presParOf" srcId="{BCAD81D9-F644-4E62-9063-A99291ED8500}" destId="{FBFD6B33-F6DD-427F-AA45-5017AB5BE034}" srcOrd="1" destOrd="0" presId="urn:microsoft.com/office/officeart/2005/8/layout/hierarchy1"/>
    <dgm:cxn modelId="{887BE2B6-1948-44C4-A86A-53DAF71F17CD}" type="presParOf" srcId="{C6B22E3B-8CBA-4A2C-ABE1-AB5E93EF623D}" destId="{5659157A-C42F-4AE9-8471-6FB9DBDC12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7B43-7C28-4407-A8E9-86ABC4A39FD1}">
      <dsp:nvSpPr>
        <dsp:cNvPr id="0" name=""/>
        <dsp:cNvSpPr/>
      </dsp:nvSpPr>
      <dsp:spPr>
        <a:xfrm>
          <a:off x="3709"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0F2AB-6D63-480D-8E64-FAF563F7B1BA}">
      <dsp:nvSpPr>
        <dsp:cNvPr id="0" name=""/>
        <dsp:cNvSpPr/>
      </dsp:nvSpPr>
      <dsp:spPr>
        <a:xfrm>
          <a:off x="32345" y="28636"/>
          <a:ext cx="229088" cy="229088"/>
        </a:xfrm>
        <a:prstGeom prst="chord">
          <a:avLst>
            <a:gd name="adj1" fmla="val 2508618"/>
            <a:gd name="adj2" fmla="val 8291382"/>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C0AD1-CC69-4C11-905D-D2376C9E62E3}">
      <dsp:nvSpPr>
        <dsp:cNvPr id="0" name=""/>
        <dsp:cNvSpPr/>
      </dsp:nvSpPr>
      <dsp:spPr>
        <a:xfrm>
          <a:off x="219644" y="286360"/>
          <a:ext cx="1107318"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Final Regulations and revised NRS tables released</a:t>
          </a:r>
          <a:endParaRPr lang="en-US" sz="1200" kern="1200" dirty="0"/>
        </a:p>
        <a:p>
          <a:pPr lvl="0" algn="l" defTabSz="533400">
            <a:lnSpc>
              <a:spcPct val="90000"/>
            </a:lnSpc>
            <a:spcBef>
              <a:spcPct val="0"/>
            </a:spcBef>
            <a:spcAft>
              <a:spcPct val="35000"/>
            </a:spcAft>
          </a:pPr>
          <a:r>
            <a:rPr lang="en-US" sz="1200" kern="1200" dirty="0" smtClean="0"/>
            <a:t>- Collection for joint reporting elements in TEAMS released/ begins 7/1</a:t>
          </a:r>
          <a:endParaRPr lang="en-US" sz="1200" kern="1200" dirty="0"/>
        </a:p>
      </dsp:txBody>
      <dsp:txXfrm>
        <a:off x="219644" y="286360"/>
        <a:ext cx="1107318" cy="1205101"/>
      </dsp:txXfrm>
    </dsp:sp>
    <dsp:sp modelId="{525D94D9-1025-4343-9D0C-5D2AC57F7573}">
      <dsp:nvSpPr>
        <dsp:cNvPr id="0" name=""/>
        <dsp:cNvSpPr/>
      </dsp:nvSpPr>
      <dsp:spPr>
        <a:xfrm>
          <a:off x="177367" y="0"/>
          <a:ext cx="1191873"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June 30, 2016</a:t>
          </a:r>
          <a:endParaRPr lang="en-US" sz="1600" b="1" kern="1200" dirty="0"/>
        </a:p>
      </dsp:txBody>
      <dsp:txXfrm>
        <a:off x="177367" y="0"/>
        <a:ext cx="1191873" cy="286360"/>
      </dsp:txXfrm>
    </dsp:sp>
    <dsp:sp modelId="{A0237A09-BCD5-4C5F-925B-41E58A9DF5BD}">
      <dsp:nvSpPr>
        <dsp:cNvPr id="0" name=""/>
        <dsp:cNvSpPr/>
      </dsp:nvSpPr>
      <dsp:spPr>
        <a:xfrm>
          <a:off x="1428898"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4A494-D572-4997-B853-19A2CD08A15A}">
      <dsp:nvSpPr>
        <dsp:cNvPr id="0" name=""/>
        <dsp:cNvSpPr/>
      </dsp:nvSpPr>
      <dsp:spPr>
        <a:xfrm>
          <a:off x="1457534" y="28636"/>
          <a:ext cx="229088" cy="229088"/>
        </a:xfrm>
        <a:prstGeom prst="chord">
          <a:avLst>
            <a:gd name="adj1" fmla="val 1168272"/>
            <a:gd name="adj2" fmla="val 9631728"/>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6D89D-0945-46CF-BF15-0C32C7AD5992}">
      <dsp:nvSpPr>
        <dsp:cNvPr id="0" name=""/>
        <dsp:cNvSpPr/>
      </dsp:nvSpPr>
      <dsp:spPr>
        <a:xfrm>
          <a:off x="1694464" y="286360"/>
          <a:ext cx="1008058"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Roll-out of trainings/ information related to the new requirements</a:t>
          </a:r>
          <a:endParaRPr lang="en-US" sz="1200" kern="1200" dirty="0"/>
        </a:p>
      </dsp:txBody>
      <dsp:txXfrm>
        <a:off x="1694464" y="286360"/>
        <a:ext cx="1008058" cy="1205101"/>
      </dsp:txXfrm>
    </dsp:sp>
    <dsp:sp modelId="{53FE0363-9E0C-4183-B97E-0B048BB4D800}">
      <dsp:nvSpPr>
        <dsp:cNvPr id="0" name=""/>
        <dsp:cNvSpPr/>
      </dsp:nvSpPr>
      <dsp:spPr>
        <a:xfrm>
          <a:off x="1687352" y="0"/>
          <a:ext cx="1022282"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Summer 2016</a:t>
          </a:r>
          <a:endParaRPr lang="en-US" sz="1600" b="1" kern="1200" dirty="0"/>
        </a:p>
      </dsp:txBody>
      <dsp:txXfrm>
        <a:off x="1687352" y="0"/>
        <a:ext cx="1022282" cy="286360"/>
      </dsp:txXfrm>
    </dsp:sp>
    <dsp:sp modelId="{681498FA-1EAF-4D69-A8AD-03DB796E67B5}">
      <dsp:nvSpPr>
        <dsp:cNvPr id="0" name=""/>
        <dsp:cNvSpPr/>
      </dsp:nvSpPr>
      <dsp:spPr>
        <a:xfrm>
          <a:off x="2769292"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93026-3AC4-4081-9C43-AD201EC96051}">
      <dsp:nvSpPr>
        <dsp:cNvPr id="0" name=""/>
        <dsp:cNvSpPr/>
      </dsp:nvSpPr>
      <dsp:spPr>
        <a:xfrm>
          <a:off x="2797928" y="28636"/>
          <a:ext cx="229088" cy="229088"/>
        </a:xfrm>
        <a:prstGeom prst="chord">
          <a:avLst>
            <a:gd name="adj1" fmla="val 0"/>
            <a:gd name="adj2" fmla="val 108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AFFE0-8DF3-44B1-A194-66FC34932C76}">
      <dsp:nvSpPr>
        <dsp:cNvPr id="0" name=""/>
        <dsp:cNvSpPr/>
      </dsp:nvSpPr>
      <dsp:spPr>
        <a:xfrm>
          <a:off x="2944441" y="286360"/>
          <a:ext cx="1188891"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Public ICR regarding (new) revised NRS tables which will incorporate additional changes</a:t>
          </a:r>
          <a:endParaRPr lang="en-US" sz="1200" kern="1200" dirty="0"/>
        </a:p>
      </dsp:txBody>
      <dsp:txXfrm>
        <a:off x="2944441" y="286360"/>
        <a:ext cx="1188891" cy="1205101"/>
      </dsp:txXfrm>
    </dsp:sp>
    <dsp:sp modelId="{C3DF9AF3-7258-406A-9B6B-4A491DCCE227}">
      <dsp:nvSpPr>
        <dsp:cNvPr id="0" name=""/>
        <dsp:cNvSpPr/>
      </dsp:nvSpPr>
      <dsp:spPr>
        <a:xfrm>
          <a:off x="2996164" y="0"/>
          <a:ext cx="1085445"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Fall 2016</a:t>
          </a:r>
          <a:endParaRPr lang="en-US" sz="1600" b="1" kern="1200" dirty="0"/>
        </a:p>
      </dsp:txBody>
      <dsp:txXfrm>
        <a:off x="2996164" y="0"/>
        <a:ext cx="1085445" cy="286360"/>
      </dsp:txXfrm>
    </dsp:sp>
    <dsp:sp modelId="{7BB3AC65-62E6-46F6-A081-B90715DC0C44}">
      <dsp:nvSpPr>
        <dsp:cNvPr id="0" name=""/>
        <dsp:cNvSpPr/>
      </dsp:nvSpPr>
      <dsp:spPr>
        <a:xfrm>
          <a:off x="4192991"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F5191-9A92-4932-BE5E-D7F9D747D09B}">
      <dsp:nvSpPr>
        <dsp:cNvPr id="0" name=""/>
        <dsp:cNvSpPr/>
      </dsp:nvSpPr>
      <dsp:spPr>
        <a:xfrm>
          <a:off x="4221627" y="28636"/>
          <a:ext cx="229088" cy="229088"/>
        </a:xfrm>
        <a:prstGeom prst="chord">
          <a:avLst>
            <a:gd name="adj1" fmla="val 20431728"/>
            <a:gd name="adj2" fmla="val 11968272"/>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62171-C84A-4389-A9A1-2C54E759EDB6}">
      <dsp:nvSpPr>
        <dsp:cNvPr id="0" name=""/>
        <dsp:cNvSpPr/>
      </dsp:nvSpPr>
      <dsp:spPr>
        <a:xfrm>
          <a:off x="4539010" y="286360"/>
          <a:ext cx="847150"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(New) revised NRS tables released/ incorporated</a:t>
          </a:r>
          <a:endParaRPr lang="en-US" sz="1200" kern="1200" dirty="0"/>
        </a:p>
      </dsp:txBody>
      <dsp:txXfrm>
        <a:off x="4539010" y="286360"/>
        <a:ext cx="847150" cy="1205101"/>
      </dsp:txXfrm>
    </dsp:sp>
    <dsp:sp modelId="{7B4EA0C2-A246-42FE-B623-4C4268C8A1F6}">
      <dsp:nvSpPr>
        <dsp:cNvPr id="0" name=""/>
        <dsp:cNvSpPr/>
      </dsp:nvSpPr>
      <dsp:spPr>
        <a:xfrm>
          <a:off x="4539010" y="0"/>
          <a:ext cx="847150"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Spring 2017</a:t>
          </a:r>
          <a:endParaRPr lang="en-US" sz="1600" b="1" kern="1200" dirty="0"/>
        </a:p>
      </dsp:txBody>
      <dsp:txXfrm>
        <a:off x="4539010" y="0"/>
        <a:ext cx="847150" cy="286360"/>
      </dsp:txXfrm>
    </dsp:sp>
    <dsp:sp modelId="{1BDC6A0A-A373-4B50-85B8-895F85CEDEC2}">
      <dsp:nvSpPr>
        <dsp:cNvPr id="0" name=""/>
        <dsp:cNvSpPr/>
      </dsp:nvSpPr>
      <dsp:spPr>
        <a:xfrm>
          <a:off x="5445819"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692E3-9610-408D-B4BA-422E44017B25}">
      <dsp:nvSpPr>
        <dsp:cNvPr id="0" name=""/>
        <dsp:cNvSpPr/>
      </dsp:nvSpPr>
      <dsp:spPr>
        <a:xfrm>
          <a:off x="5474455" y="28636"/>
          <a:ext cx="229088" cy="229088"/>
        </a:xfrm>
        <a:prstGeom prst="chord">
          <a:avLst>
            <a:gd name="adj1" fmla="val 19091382"/>
            <a:gd name="adj2" fmla="val 13308618"/>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4F7F5-1CA9-4D8E-90CA-32AFABC2E448}">
      <dsp:nvSpPr>
        <dsp:cNvPr id="0" name=""/>
        <dsp:cNvSpPr/>
      </dsp:nvSpPr>
      <dsp:spPr>
        <a:xfrm>
          <a:off x="5791838" y="286360"/>
          <a:ext cx="847150"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Start of PY’17</a:t>
          </a:r>
          <a:endParaRPr lang="en-US" sz="1200" kern="1200" dirty="0"/>
        </a:p>
      </dsp:txBody>
      <dsp:txXfrm>
        <a:off x="5791838" y="286360"/>
        <a:ext cx="847150" cy="1205101"/>
      </dsp:txXfrm>
    </dsp:sp>
    <dsp:sp modelId="{E9F81182-6D46-4D13-B2DC-7DED7650A302}">
      <dsp:nvSpPr>
        <dsp:cNvPr id="0" name=""/>
        <dsp:cNvSpPr/>
      </dsp:nvSpPr>
      <dsp:spPr>
        <a:xfrm>
          <a:off x="5791838" y="0"/>
          <a:ext cx="847150"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July 1, 2017</a:t>
          </a:r>
          <a:endParaRPr lang="en-US" sz="1600" b="1" kern="1200" dirty="0"/>
        </a:p>
      </dsp:txBody>
      <dsp:txXfrm>
        <a:off x="5791838" y="0"/>
        <a:ext cx="847150" cy="286360"/>
      </dsp:txXfrm>
    </dsp:sp>
    <dsp:sp modelId="{C89ECF23-4DC1-440A-8EFA-B5C662F65E5F}">
      <dsp:nvSpPr>
        <dsp:cNvPr id="0" name=""/>
        <dsp:cNvSpPr/>
      </dsp:nvSpPr>
      <dsp:spPr>
        <a:xfrm>
          <a:off x="6698648"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4BB79-4A22-4870-BFE0-2B0F6FC50F60}">
      <dsp:nvSpPr>
        <dsp:cNvPr id="0" name=""/>
        <dsp:cNvSpPr/>
      </dsp:nvSpPr>
      <dsp:spPr>
        <a:xfrm>
          <a:off x="6727284" y="28636"/>
          <a:ext cx="229088" cy="229088"/>
        </a:xfrm>
        <a:prstGeom prst="chord">
          <a:avLst>
            <a:gd name="adj1" fmla="val 16200000"/>
            <a:gd name="adj2" fmla="val 162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79E36-E0DE-447E-BBAF-0573E3260077}">
      <dsp:nvSpPr>
        <dsp:cNvPr id="0" name=""/>
        <dsp:cNvSpPr/>
      </dsp:nvSpPr>
      <dsp:spPr>
        <a:xfrm>
          <a:off x="7044667" y="286360"/>
          <a:ext cx="847150"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First joint report submitted to feds</a:t>
          </a:r>
          <a:endParaRPr lang="en-US" sz="1200" kern="1200" dirty="0"/>
        </a:p>
        <a:p>
          <a:pPr lvl="0" algn="l" defTabSz="533400">
            <a:lnSpc>
              <a:spcPct val="90000"/>
            </a:lnSpc>
            <a:spcBef>
              <a:spcPct val="0"/>
            </a:spcBef>
            <a:spcAft>
              <a:spcPct val="35000"/>
            </a:spcAft>
          </a:pPr>
          <a:r>
            <a:rPr lang="en-US" sz="1200" kern="1200" dirty="0" smtClean="0"/>
            <a:t>- First report on revised NRS tables submitted to the Department of education</a:t>
          </a:r>
          <a:endParaRPr lang="en-US" sz="1200" kern="1200" dirty="0"/>
        </a:p>
      </dsp:txBody>
      <dsp:txXfrm>
        <a:off x="7044667" y="286360"/>
        <a:ext cx="847150" cy="1205101"/>
      </dsp:txXfrm>
    </dsp:sp>
    <dsp:sp modelId="{CC755707-AA47-491F-A2D6-F5EB8B6C79F4}">
      <dsp:nvSpPr>
        <dsp:cNvPr id="0" name=""/>
        <dsp:cNvSpPr/>
      </dsp:nvSpPr>
      <dsp:spPr>
        <a:xfrm>
          <a:off x="6746453" y="0"/>
          <a:ext cx="1443578"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Fall 2017 (October)</a:t>
          </a:r>
          <a:endParaRPr lang="en-US" sz="1600" b="1" kern="1200" dirty="0"/>
        </a:p>
      </dsp:txBody>
      <dsp:txXfrm>
        <a:off x="6746453" y="0"/>
        <a:ext cx="1443578" cy="286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7B43-7C28-4407-A8E9-86ABC4A39FD1}">
      <dsp:nvSpPr>
        <dsp:cNvPr id="0" name=""/>
        <dsp:cNvSpPr/>
      </dsp:nvSpPr>
      <dsp:spPr>
        <a:xfrm>
          <a:off x="3709"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0F2AB-6D63-480D-8E64-FAF563F7B1BA}">
      <dsp:nvSpPr>
        <dsp:cNvPr id="0" name=""/>
        <dsp:cNvSpPr/>
      </dsp:nvSpPr>
      <dsp:spPr>
        <a:xfrm>
          <a:off x="32345" y="28636"/>
          <a:ext cx="229088" cy="229088"/>
        </a:xfrm>
        <a:prstGeom prst="chord">
          <a:avLst>
            <a:gd name="adj1" fmla="val 2508618"/>
            <a:gd name="adj2" fmla="val 8291382"/>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C0AD1-CC69-4C11-905D-D2376C9E62E3}">
      <dsp:nvSpPr>
        <dsp:cNvPr id="0" name=""/>
        <dsp:cNvSpPr/>
      </dsp:nvSpPr>
      <dsp:spPr>
        <a:xfrm>
          <a:off x="219644" y="286360"/>
          <a:ext cx="1107318"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Final Regulations and revised NRS tables released</a:t>
          </a:r>
          <a:endParaRPr lang="en-US" sz="1200" kern="1200" dirty="0"/>
        </a:p>
        <a:p>
          <a:pPr lvl="0" algn="l" defTabSz="533400">
            <a:lnSpc>
              <a:spcPct val="90000"/>
            </a:lnSpc>
            <a:spcBef>
              <a:spcPct val="0"/>
            </a:spcBef>
            <a:spcAft>
              <a:spcPct val="35000"/>
            </a:spcAft>
          </a:pPr>
          <a:r>
            <a:rPr lang="en-US" sz="1200" kern="1200" dirty="0" smtClean="0"/>
            <a:t>- Collection for joint reporting elements in TEAMS released/ begins 7/1</a:t>
          </a:r>
          <a:endParaRPr lang="en-US" sz="1200" kern="1200" dirty="0"/>
        </a:p>
      </dsp:txBody>
      <dsp:txXfrm>
        <a:off x="219644" y="286360"/>
        <a:ext cx="1107318" cy="1205101"/>
      </dsp:txXfrm>
    </dsp:sp>
    <dsp:sp modelId="{525D94D9-1025-4343-9D0C-5D2AC57F7573}">
      <dsp:nvSpPr>
        <dsp:cNvPr id="0" name=""/>
        <dsp:cNvSpPr/>
      </dsp:nvSpPr>
      <dsp:spPr>
        <a:xfrm>
          <a:off x="177367" y="0"/>
          <a:ext cx="1191873"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June 30, 2016</a:t>
          </a:r>
          <a:endParaRPr lang="en-US" sz="1600" b="1" kern="1200" dirty="0"/>
        </a:p>
      </dsp:txBody>
      <dsp:txXfrm>
        <a:off x="177367" y="0"/>
        <a:ext cx="1191873" cy="286360"/>
      </dsp:txXfrm>
    </dsp:sp>
    <dsp:sp modelId="{A0237A09-BCD5-4C5F-925B-41E58A9DF5BD}">
      <dsp:nvSpPr>
        <dsp:cNvPr id="0" name=""/>
        <dsp:cNvSpPr/>
      </dsp:nvSpPr>
      <dsp:spPr>
        <a:xfrm>
          <a:off x="1428898"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4A494-D572-4997-B853-19A2CD08A15A}">
      <dsp:nvSpPr>
        <dsp:cNvPr id="0" name=""/>
        <dsp:cNvSpPr/>
      </dsp:nvSpPr>
      <dsp:spPr>
        <a:xfrm>
          <a:off x="1457534" y="28636"/>
          <a:ext cx="229088" cy="229088"/>
        </a:xfrm>
        <a:prstGeom prst="chord">
          <a:avLst>
            <a:gd name="adj1" fmla="val 1168272"/>
            <a:gd name="adj2" fmla="val 9631728"/>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6D89D-0945-46CF-BF15-0C32C7AD5992}">
      <dsp:nvSpPr>
        <dsp:cNvPr id="0" name=""/>
        <dsp:cNvSpPr/>
      </dsp:nvSpPr>
      <dsp:spPr>
        <a:xfrm>
          <a:off x="1694464" y="286360"/>
          <a:ext cx="1008058"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Roll-out of trainings/ information related to the new requirements</a:t>
          </a:r>
          <a:endParaRPr lang="en-US" sz="1200" kern="1200" dirty="0"/>
        </a:p>
      </dsp:txBody>
      <dsp:txXfrm>
        <a:off x="1694464" y="286360"/>
        <a:ext cx="1008058" cy="1205101"/>
      </dsp:txXfrm>
    </dsp:sp>
    <dsp:sp modelId="{53FE0363-9E0C-4183-B97E-0B048BB4D800}">
      <dsp:nvSpPr>
        <dsp:cNvPr id="0" name=""/>
        <dsp:cNvSpPr/>
      </dsp:nvSpPr>
      <dsp:spPr>
        <a:xfrm>
          <a:off x="1687352" y="0"/>
          <a:ext cx="1022282"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Summer 2016</a:t>
          </a:r>
          <a:endParaRPr lang="en-US" sz="1600" b="1" kern="1200" dirty="0"/>
        </a:p>
      </dsp:txBody>
      <dsp:txXfrm>
        <a:off x="1687352" y="0"/>
        <a:ext cx="1022282" cy="286360"/>
      </dsp:txXfrm>
    </dsp:sp>
    <dsp:sp modelId="{681498FA-1EAF-4D69-A8AD-03DB796E67B5}">
      <dsp:nvSpPr>
        <dsp:cNvPr id="0" name=""/>
        <dsp:cNvSpPr/>
      </dsp:nvSpPr>
      <dsp:spPr>
        <a:xfrm>
          <a:off x="2769292"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93026-3AC4-4081-9C43-AD201EC96051}">
      <dsp:nvSpPr>
        <dsp:cNvPr id="0" name=""/>
        <dsp:cNvSpPr/>
      </dsp:nvSpPr>
      <dsp:spPr>
        <a:xfrm>
          <a:off x="2797928" y="28636"/>
          <a:ext cx="229088" cy="229088"/>
        </a:xfrm>
        <a:prstGeom prst="chord">
          <a:avLst>
            <a:gd name="adj1" fmla="val 0"/>
            <a:gd name="adj2" fmla="val 108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AFFE0-8DF3-44B1-A194-66FC34932C76}">
      <dsp:nvSpPr>
        <dsp:cNvPr id="0" name=""/>
        <dsp:cNvSpPr/>
      </dsp:nvSpPr>
      <dsp:spPr>
        <a:xfrm>
          <a:off x="2944441" y="286360"/>
          <a:ext cx="1188891"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Public ICR regarding (new) revised NRS tables which will incorporate additional changes</a:t>
          </a:r>
          <a:endParaRPr lang="en-US" sz="1200" kern="1200" dirty="0"/>
        </a:p>
      </dsp:txBody>
      <dsp:txXfrm>
        <a:off x="2944441" y="286360"/>
        <a:ext cx="1188891" cy="1205101"/>
      </dsp:txXfrm>
    </dsp:sp>
    <dsp:sp modelId="{C3DF9AF3-7258-406A-9B6B-4A491DCCE227}">
      <dsp:nvSpPr>
        <dsp:cNvPr id="0" name=""/>
        <dsp:cNvSpPr/>
      </dsp:nvSpPr>
      <dsp:spPr>
        <a:xfrm>
          <a:off x="2996164" y="0"/>
          <a:ext cx="1085445"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Fall 2016</a:t>
          </a:r>
          <a:endParaRPr lang="en-US" sz="1600" b="1" kern="1200" dirty="0"/>
        </a:p>
      </dsp:txBody>
      <dsp:txXfrm>
        <a:off x="2996164" y="0"/>
        <a:ext cx="1085445" cy="286360"/>
      </dsp:txXfrm>
    </dsp:sp>
    <dsp:sp modelId="{7BB3AC65-62E6-46F6-A081-B90715DC0C44}">
      <dsp:nvSpPr>
        <dsp:cNvPr id="0" name=""/>
        <dsp:cNvSpPr/>
      </dsp:nvSpPr>
      <dsp:spPr>
        <a:xfrm>
          <a:off x="4192991"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F5191-9A92-4932-BE5E-D7F9D747D09B}">
      <dsp:nvSpPr>
        <dsp:cNvPr id="0" name=""/>
        <dsp:cNvSpPr/>
      </dsp:nvSpPr>
      <dsp:spPr>
        <a:xfrm>
          <a:off x="4221627" y="28636"/>
          <a:ext cx="229088" cy="229088"/>
        </a:xfrm>
        <a:prstGeom prst="chord">
          <a:avLst>
            <a:gd name="adj1" fmla="val 20431728"/>
            <a:gd name="adj2" fmla="val 11968272"/>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62171-C84A-4389-A9A1-2C54E759EDB6}">
      <dsp:nvSpPr>
        <dsp:cNvPr id="0" name=""/>
        <dsp:cNvSpPr/>
      </dsp:nvSpPr>
      <dsp:spPr>
        <a:xfrm>
          <a:off x="4539010" y="286360"/>
          <a:ext cx="847150"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(New) revised NRS tables released/ incorporated</a:t>
          </a:r>
          <a:endParaRPr lang="en-US" sz="1200" kern="1200" dirty="0"/>
        </a:p>
      </dsp:txBody>
      <dsp:txXfrm>
        <a:off x="4539010" y="286360"/>
        <a:ext cx="847150" cy="1205101"/>
      </dsp:txXfrm>
    </dsp:sp>
    <dsp:sp modelId="{7B4EA0C2-A246-42FE-B623-4C4268C8A1F6}">
      <dsp:nvSpPr>
        <dsp:cNvPr id="0" name=""/>
        <dsp:cNvSpPr/>
      </dsp:nvSpPr>
      <dsp:spPr>
        <a:xfrm>
          <a:off x="4539010" y="0"/>
          <a:ext cx="847150"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Spring 2017</a:t>
          </a:r>
          <a:endParaRPr lang="en-US" sz="1600" b="1" kern="1200" dirty="0"/>
        </a:p>
      </dsp:txBody>
      <dsp:txXfrm>
        <a:off x="4539010" y="0"/>
        <a:ext cx="847150" cy="286360"/>
      </dsp:txXfrm>
    </dsp:sp>
    <dsp:sp modelId="{1BDC6A0A-A373-4B50-85B8-895F85CEDEC2}">
      <dsp:nvSpPr>
        <dsp:cNvPr id="0" name=""/>
        <dsp:cNvSpPr/>
      </dsp:nvSpPr>
      <dsp:spPr>
        <a:xfrm>
          <a:off x="5445819"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692E3-9610-408D-B4BA-422E44017B25}">
      <dsp:nvSpPr>
        <dsp:cNvPr id="0" name=""/>
        <dsp:cNvSpPr/>
      </dsp:nvSpPr>
      <dsp:spPr>
        <a:xfrm>
          <a:off x="5474455" y="28636"/>
          <a:ext cx="229088" cy="229088"/>
        </a:xfrm>
        <a:prstGeom prst="chord">
          <a:avLst>
            <a:gd name="adj1" fmla="val 19091382"/>
            <a:gd name="adj2" fmla="val 13308618"/>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4F7F5-1CA9-4D8E-90CA-32AFABC2E448}">
      <dsp:nvSpPr>
        <dsp:cNvPr id="0" name=""/>
        <dsp:cNvSpPr/>
      </dsp:nvSpPr>
      <dsp:spPr>
        <a:xfrm>
          <a:off x="5791838" y="286360"/>
          <a:ext cx="847150"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Start of PY’17</a:t>
          </a:r>
          <a:endParaRPr lang="en-US" sz="1200" kern="1200" dirty="0"/>
        </a:p>
      </dsp:txBody>
      <dsp:txXfrm>
        <a:off x="5791838" y="286360"/>
        <a:ext cx="847150" cy="1205101"/>
      </dsp:txXfrm>
    </dsp:sp>
    <dsp:sp modelId="{E9F81182-6D46-4D13-B2DC-7DED7650A302}">
      <dsp:nvSpPr>
        <dsp:cNvPr id="0" name=""/>
        <dsp:cNvSpPr/>
      </dsp:nvSpPr>
      <dsp:spPr>
        <a:xfrm>
          <a:off x="5791838" y="0"/>
          <a:ext cx="847150"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July 1, 2017</a:t>
          </a:r>
          <a:endParaRPr lang="en-US" sz="1600" b="1" kern="1200" dirty="0"/>
        </a:p>
      </dsp:txBody>
      <dsp:txXfrm>
        <a:off x="5791838" y="0"/>
        <a:ext cx="847150" cy="286360"/>
      </dsp:txXfrm>
    </dsp:sp>
    <dsp:sp modelId="{C89ECF23-4DC1-440A-8EFA-B5C662F65E5F}">
      <dsp:nvSpPr>
        <dsp:cNvPr id="0" name=""/>
        <dsp:cNvSpPr/>
      </dsp:nvSpPr>
      <dsp:spPr>
        <a:xfrm>
          <a:off x="6698648" y="0"/>
          <a:ext cx="286360" cy="2863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4BB79-4A22-4870-BFE0-2B0F6FC50F60}">
      <dsp:nvSpPr>
        <dsp:cNvPr id="0" name=""/>
        <dsp:cNvSpPr/>
      </dsp:nvSpPr>
      <dsp:spPr>
        <a:xfrm>
          <a:off x="6727284" y="28636"/>
          <a:ext cx="229088" cy="229088"/>
        </a:xfrm>
        <a:prstGeom prst="chord">
          <a:avLst>
            <a:gd name="adj1" fmla="val 16200000"/>
            <a:gd name="adj2" fmla="val 162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79E36-E0DE-447E-BBAF-0573E3260077}">
      <dsp:nvSpPr>
        <dsp:cNvPr id="0" name=""/>
        <dsp:cNvSpPr/>
      </dsp:nvSpPr>
      <dsp:spPr>
        <a:xfrm>
          <a:off x="7044667" y="286360"/>
          <a:ext cx="847150" cy="120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 First joint report submitted to feds</a:t>
          </a:r>
          <a:endParaRPr lang="en-US" sz="1200" kern="1200" dirty="0"/>
        </a:p>
        <a:p>
          <a:pPr lvl="0" algn="l" defTabSz="533400">
            <a:lnSpc>
              <a:spcPct val="90000"/>
            </a:lnSpc>
            <a:spcBef>
              <a:spcPct val="0"/>
            </a:spcBef>
            <a:spcAft>
              <a:spcPct val="35000"/>
            </a:spcAft>
          </a:pPr>
          <a:r>
            <a:rPr lang="en-US" sz="1200" kern="1200" dirty="0" smtClean="0"/>
            <a:t>- First report on revised NRS tables submitted to the department of education</a:t>
          </a:r>
          <a:endParaRPr lang="en-US" sz="1200" kern="1200" dirty="0"/>
        </a:p>
      </dsp:txBody>
      <dsp:txXfrm>
        <a:off x="7044667" y="286360"/>
        <a:ext cx="847150" cy="1205101"/>
      </dsp:txXfrm>
    </dsp:sp>
    <dsp:sp modelId="{CC755707-AA47-491F-A2D6-F5EB8B6C79F4}">
      <dsp:nvSpPr>
        <dsp:cNvPr id="0" name=""/>
        <dsp:cNvSpPr/>
      </dsp:nvSpPr>
      <dsp:spPr>
        <a:xfrm>
          <a:off x="6746453" y="0"/>
          <a:ext cx="1443578" cy="28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Fall 2017 (October)</a:t>
          </a:r>
          <a:endParaRPr lang="en-US" sz="1600" b="1" kern="1200" dirty="0"/>
        </a:p>
      </dsp:txBody>
      <dsp:txXfrm>
        <a:off x="6746453" y="0"/>
        <a:ext cx="1443578" cy="286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D4C55-0C3C-42EF-A3DB-D5B983DEAF5F}">
      <dsp:nvSpPr>
        <dsp:cNvPr id="0" name=""/>
        <dsp:cNvSpPr/>
      </dsp:nvSpPr>
      <dsp:spPr>
        <a:xfrm>
          <a:off x="495299" y="0"/>
          <a:ext cx="5613400" cy="17934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5C0BC-4BC8-4F0E-889E-3663A34804FA}">
      <dsp:nvSpPr>
        <dsp:cNvPr id="0" name=""/>
        <dsp:cNvSpPr/>
      </dsp:nvSpPr>
      <dsp:spPr>
        <a:xfrm>
          <a:off x="7094" y="538031"/>
          <a:ext cx="2125662" cy="717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TEAMS Modifications</a:t>
          </a:r>
          <a:endParaRPr lang="en-US" sz="1800" kern="1200" dirty="0"/>
        </a:p>
      </dsp:txBody>
      <dsp:txXfrm>
        <a:off x="42113" y="573050"/>
        <a:ext cx="2055624" cy="647337"/>
      </dsp:txXfrm>
    </dsp:sp>
    <dsp:sp modelId="{0E7D01AF-B89C-47D6-8252-DC127333A77F}">
      <dsp:nvSpPr>
        <dsp:cNvPr id="0" name=""/>
        <dsp:cNvSpPr/>
      </dsp:nvSpPr>
      <dsp:spPr>
        <a:xfrm>
          <a:off x="2239168" y="538031"/>
          <a:ext cx="2125662" cy="717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TEAMS Trainings</a:t>
          </a:r>
          <a:endParaRPr lang="en-US" sz="1800" kern="1200" dirty="0"/>
        </a:p>
      </dsp:txBody>
      <dsp:txXfrm>
        <a:off x="2274187" y="573050"/>
        <a:ext cx="2055624" cy="647337"/>
      </dsp:txXfrm>
    </dsp:sp>
    <dsp:sp modelId="{4ACF5E9F-F608-4B30-ABE4-9898E0816883}">
      <dsp:nvSpPr>
        <dsp:cNvPr id="0" name=""/>
        <dsp:cNvSpPr/>
      </dsp:nvSpPr>
      <dsp:spPr>
        <a:xfrm>
          <a:off x="4471243" y="538031"/>
          <a:ext cx="2125662" cy="717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Regular updates from TWC</a:t>
          </a:r>
          <a:endParaRPr lang="en-US" sz="1800" kern="1200" dirty="0"/>
        </a:p>
      </dsp:txBody>
      <dsp:txXfrm>
        <a:off x="4506262" y="573050"/>
        <a:ext cx="2055624" cy="647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840A-28E7-4B19-8C7A-EA2EE309CC55}">
      <dsp:nvSpPr>
        <dsp:cNvPr id="0" name=""/>
        <dsp:cNvSpPr/>
      </dsp:nvSpPr>
      <dsp:spPr>
        <a:xfrm>
          <a:off x="4747247" y="1328152"/>
          <a:ext cx="3938366" cy="468576"/>
        </a:xfrm>
        <a:custGeom>
          <a:avLst/>
          <a:gdLst/>
          <a:ahLst/>
          <a:cxnLst/>
          <a:rect l="0" t="0" r="0" b="0"/>
          <a:pathLst>
            <a:path>
              <a:moveTo>
                <a:pt x="0" y="0"/>
              </a:moveTo>
              <a:lnTo>
                <a:pt x="0" y="319320"/>
              </a:lnTo>
              <a:lnTo>
                <a:pt x="3938366" y="319320"/>
              </a:lnTo>
              <a:lnTo>
                <a:pt x="3938366"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FF74024-DA40-494B-9CFD-200A9FB8E043}">
      <dsp:nvSpPr>
        <dsp:cNvPr id="0" name=""/>
        <dsp:cNvSpPr/>
      </dsp:nvSpPr>
      <dsp:spPr>
        <a:xfrm>
          <a:off x="4747247" y="1328152"/>
          <a:ext cx="1969183" cy="468576"/>
        </a:xfrm>
        <a:custGeom>
          <a:avLst/>
          <a:gdLst/>
          <a:ahLst/>
          <a:cxnLst/>
          <a:rect l="0" t="0" r="0" b="0"/>
          <a:pathLst>
            <a:path>
              <a:moveTo>
                <a:pt x="0" y="0"/>
              </a:moveTo>
              <a:lnTo>
                <a:pt x="0" y="319320"/>
              </a:lnTo>
              <a:lnTo>
                <a:pt x="1969183" y="319320"/>
              </a:lnTo>
              <a:lnTo>
                <a:pt x="1969183"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6BAE34E-7767-4414-951F-4910FB40E198}">
      <dsp:nvSpPr>
        <dsp:cNvPr id="0" name=""/>
        <dsp:cNvSpPr/>
      </dsp:nvSpPr>
      <dsp:spPr>
        <a:xfrm>
          <a:off x="4747247" y="2819809"/>
          <a:ext cx="1969183" cy="468576"/>
        </a:xfrm>
        <a:custGeom>
          <a:avLst/>
          <a:gdLst/>
          <a:ahLst/>
          <a:cxnLst/>
          <a:rect l="0" t="0" r="0" b="0"/>
          <a:pathLst>
            <a:path>
              <a:moveTo>
                <a:pt x="0" y="0"/>
              </a:moveTo>
              <a:lnTo>
                <a:pt x="0" y="319320"/>
              </a:lnTo>
              <a:lnTo>
                <a:pt x="1969183" y="319320"/>
              </a:lnTo>
              <a:lnTo>
                <a:pt x="1969183"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D6274E-7A53-4535-8DDB-6FEFD9595D6A}">
      <dsp:nvSpPr>
        <dsp:cNvPr id="0" name=""/>
        <dsp:cNvSpPr/>
      </dsp:nvSpPr>
      <dsp:spPr>
        <a:xfrm>
          <a:off x="4701527" y="2819809"/>
          <a:ext cx="91440" cy="468576"/>
        </a:xfrm>
        <a:custGeom>
          <a:avLst/>
          <a:gdLst/>
          <a:ahLst/>
          <a:cxnLst/>
          <a:rect l="0" t="0" r="0" b="0"/>
          <a:pathLst>
            <a:path>
              <a:moveTo>
                <a:pt x="45720" y="0"/>
              </a:moveTo>
              <a:lnTo>
                <a:pt x="45720" y="46857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0A9C4-2666-4ECB-B921-BEFC3A58B9FC}">
      <dsp:nvSpPr>
        <dsp:cNvPr id="0" name=""/>
        <dsp:cNvSpPr/>
      </dsp:nvSpPr>
      <dsp:spPr>
        <a:xfrm>
          <a:off x="2778064" y="2819809"/>
          <a:ext cx="1969183" cy="468576"/>
        </a:xfrm>
        <a:custGeom>
          <a:avLst/>
          <a:gdLst/>
          <a:ahLst/>
          <a:cxnLst/>
          <a:rect l="0" t="0" r="0" b="0"/>
          <a:pathLst>
            <a:path>
              <a:moveTo>
                <a:pt x="1969183" y="0"/>
              </a:moveTo>
              <a:lnTo>
                <a:pt x="1969183" y="319320"/>
              </a:lnTo>
              <a:lnTo>
                <a:pt x="0" y="319320"/>
              </a:lnTo>
              <a:lnTo>
                <a:pt x="0"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8801B3C-4A60-49F8-A92C-D57373E5FF4E}">
      <dsp:nvSpPr>
        <dsp:cNvPr id="0" name=""/>
        <dsp:cNvSpPr/>
      </dsp:nvSpPr>
      <dsp:spPr>
        <a:xfrm>
          <a:off x="4701527" y="1328152"/>
          <a:ext cx="91440" cy="468576"/>
        </a:xfrm>
        <a:custGeom>
          <a:avLst/>
          <a:gdLst/>
          <a:ahLst/>
          <a:cxnLst/>
          <a:rect l="0" t="0" r="0" b="0"/>
          <a:pathLst>
            <a:path>
              <a:moveTo>
                <a:pt x="45720" y="0"/>
              </a:moveTo>
              <a:lnTo>
                <a:pt x="45720" y="46857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E69E9-8C59-4123-9FE4-C1FFE21FC748}">
      <dsp:nvSpPr>
        <dsp:cNvPr id="0" name=""/>
        <dsp:cNvSpPr/>
      </dsp:nvSpPr>
      <dsp:spPr>
        <a:xfrm>
          <a:off x="2778064" y="1328152"/>
          <a:ext cx="1969183" cy="468576"/>
        </a:xfrm>
        <a:custGeom>
          <a:avLst/>
          <a:gdLst/>
          <a:ahLst/>
          <a:cxnLst/>
          <a:rect l="0" t="0" r="0" b="0"/>
          <a:pathLst>
            <a:path>
              <a:moveTo>
                <a:pt x="1969183" y="0"/>
              </a:moveTo>
              <a:lnTo>
                <a:pt x="1969183" y="319320"/>
              </a:lnTo>
              <a:lnTo>
                <a:pt x="0" y="319320"/>
              </a:lnTo>
              <a:lnTo>
                <a:pt x="0" y="46857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7AD33-B3F0-4C88-8C81-668E32744C91}">
      <dsp:nvSpPr>
        <dsp:cNvPr id="0" name=""/>
        <dsp:cNvSpPr/>
      </dsp:nvSpPr>
      <dsp:spPr>
        <a:xfrm>
          <a:off x="808881" y="1328152"/>
          <a:ext cx="3938366" cy="468576"/>
        </a:xfrm>
        <a:custGeom>
          <a:avLst/>
          <a:gdLst/>
          <a:ahLst/>
          <a:cxnLst/>
          <a:rect l="0" t="0" r="0" b="0"/>
          <a:pathLst>
            <a:path>
              <a:moveTo>
                <a:pt x="3938366" y="0"/>
              </a:moveTo>
              <a:lnTo>
                <a:pt x="3938366" y="319320"/>
              </a:lnTo>
              <a:lnTo>
                <a:pt x="0" y="319320"/>
              </a:lnTo>
              <a:lnTo>
                <a:pt x="0"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E7BE8B-8451-4A15-A170-6FEBE37A1952}">
      <dsp:nvSpPr>
        <dsp:cNvPr id="0" name=""/>
        <dsp:cNvSpPr/>
      </dsp:nvSpPr>
      <dsp:spPr>
        <a:xfrm>
          <a:off x="3941672" y="305072"/>
          <a:ext cx="1611149" cy="102308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8932CD3-C990-41C8-BD0B-FD43ECF1E110}">
      <dsp:nvSpPr>
        <dsp:cNvPr id="0" name=""/>
        <dsp:cNvSpPr/>
      </dsp:nvSpPr>
      <dsp:spPr>
        <a:xfrm>
          <a:off x="4120689" y="475138"/>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*Measurable Skill Gain</a:t>
          </a:r>
          <a:endParaRPr lang="en-US" sz="1300" kern="1200" dirty="0"/>
        </a:p>
      </dsp:txBody>
      <dsp:txXfrm>
        <a:off x="4150654" y="505103"/>
        <a:ext cx="1551219" cy="963150"/>
      </dsp:txXfrm>
    </dsp:sp>
    <dsp:sp modelId="{30D9B907-CD95-464F-B15F-1F30D3663BB6}">
      <dsp:nvSpPr>
        <dsp:cNvPr id="0" name=""/>
        <dsp:cNvSpPr/>
      </dsp:nvSpPr>
      <dsp:spPr>
        <a:xfrm>
          <a:off x="3306" y="1796729"/>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2F2EB95-B8C8-43A0-93D9-B6B8001C032D}">
      <dsp:nvSpPr>
        <dsp:cNvPr id="0" name=""/>
        <dsp:cNvSpPr/>
      </dsp:nvSpPr>
      <dsp:spPr>
        <a:xfrm>
          <a:off x="182323"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*Secondary Diploma/ Equivalent</a:t>
          </a:r>
          <a:endParaRPr lang="en-US" sz="1300" kern="1200" dirty="0"/>
        </a:p>
      </dsp:txBody>
      <dsp:txXfrm>
        <a:off x="212288" y="1996759"/>
        <a:ext cx="1551219" cy="963150"/>
      </dsp:txXfrm>
    </dsp:sp>
    <dsp:sp modelId="{B9EFCAE7-ADA7-45C7-91A2-1B2F162D430D}">
      <dsp:nvSpPr>
        <dsp:cNvPr id="0" name=""/>
        <dsp:cNvSpPr/>
      </dsp:nvSpPr>
      <dsp:spPr>
        <a:xfrm>
          <a:off x="1972489" y="1796729"/>
          <a:ext cx="1611149" cy="1023080"/>
        </a:xfrm>
        <a:prstGeom prst="roundRect">
          <a:avLst>
            <a:gd name="adj" fmla="val 10000"/>
          </a:avLst>
        </a:prstGeom>
        <a:solidFill>
          <a:schemeClr val="accent4"/>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8FD5CC0-7C6F-4BF3-AFA7-B52E421C4356}">
      <dsp:nvSpPr>
        <dsp:cNvPr id="0" name=""/>
        <dsp:cNvSpPr/>
      </dsp:nvSpPr>
      <dsp:spPr>
        <a:xfrm>
          <a:off x="2151506"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Secondary or Post-Secondary Transcript</a:t>
          </a:r>
          <a:endParaRPr lang="en-US" sz="1300" kern="1200" dirty="0"/>
        </a:p>
      </dsp:txBody>
      <dsp:txXfrm>
        <a:off x="2181471" y="1996759"/>
        <a:ext cx="1551219" cy="963150"/>
      </dsp:txXfrm>
    </dsp:sp>
    <dsp:sp modelId="{8EC33199-A51E-46D3-8123-D518AB41CEAC}">
      <dsp:nvSpPr>
        <dsp:cNvPr id="0" name=""/>
        <dsp:cNvSpPr/>
      </dsp:nvSpPr>
      <dsp:spPr>
        <a:xfrm>
          <a:off x="3941672" y="1796729"/>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E98BC8A-0D3E-4230-8D97-BAF94A90E1D3}">
      <dsp:nvSpPr>
        <dsp:cNvPr id="0" name=""/>
        <dsp:cNvSpPr/>
      </dsp:nvSpPr>
      <dsp:spPr>
        <a:xfrm>
          <a:off x="4120689"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*Educational Functioning Level Gain</a:t>
          </a:r>
          <a:endParaRPr lang="en-US" sz="1300" kern="1200" dirty="0"/>
        </a:p>
      </dsp:txBody>
      <dsp:txXfrm>
        <a:off x="4150654" y="1996759"/>
        <a:ext cx="1551219" cy="963150"/>
      </dsp:txXfrm>
    </dsp:sp>
    <dsp:sp modelId="{D1075DE7-C98B-43C2-9C4B-472D4D5C39CC}">
      <dsp:nvSpPr>
        <dsp:cNvPr id="0" name=""/>
        <dsp:cNvSpPr/>
      </dsp:nvSpPr>
      <dsp:spPr>
        <a:xfrm>
          <a:off x="1972489" y="3288385"/>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71C7353B-9A2B-4A80-BEAE-110B4EA16BEF}">
      <dsp:nvSpPr>
        <dsp:cNvPr id="0" name=""/>
        <dsp:cNvSpPr/>
      </dsp:nvSpPr>
      <dsp:spPr>
        <a:xfrm>
          <a:off x="2151506" y="3458451"/>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*Pre-Post Test</a:t>
          </a:r>
          <a:endParaRPr lang="en-US" sz="1300" kern="1200" dirty="0"/>
        </a:p>
      </dsp:txBody>
      <dsp:txXfrm>
        <a:off x="2181471" y="3488416"/>
        <a:ext cx="1551219" cy="963150"/>
      </dsp:txXfrm>
    </dsp:sp>
    <dsp:sp modelId="{7EA3BF8F-283A-4488-9B12-4C5EBBB54C94}">
      <dsp:nvSpPr>
        <dsp:cNvPr id="0" name=""/>
        <dsp:cNvSpPr/>
      </dsp:nvSpPr>
      <dsp:spPr>
        <a:xfrm>
          <a:off x="3941672" y="3288385"/>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59DC607-FBE6-41B2-9D16-71536358F980}">
      <dsp:nvSpPr>
        <dsp:cNvPr id="0" name=""/>
        <dsp:cNvSpPr/>
      </dsp:nvSpPr>
      <dsp:spPr>
        <a:xfrm>
          <a:off x="4120689" y="3458451"/>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*Completion of Carnegie Units</a:t>
          </a:r>
          <a:endParaRPr lang="en-US" sz="1300" kern="1200" dirty="0"/>
        </a:p>
      </dsp:txBody>
      <dsp:txXfrm>
        <a:off x="4150654" y="3488416"/>
        <a:ext cx="1551219" cy="963150"/>
      </dsp:txXfrm>
    </dsp:sp>
    <dsp:sp modelId="{16079577-A354-4200-BFC0-0317D576280B}">
      <dsp:nvSpPr>
        <dsp:cNvPr id="0" name=""/>
        <dsp:cNvSpPr/>
      </dsp:nvSpPr>
      <dsp:spPr>
        <a:xfrm>
          <a:off x="5910855" y="3288385"/>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6B1EE9E-8E57-4BDB-A5A1-8424B8033CE1}">
      <dsp:nvSpPr>
        <dsp:cNvPr id="0" name=""/>
        <dsp:cNvSpPr/>
      </dsp:nvSpPr>
      <dsp:spPr>
        <a:xfrm>
          <a:off x="6089872" y="3458451"/>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*Program Exit + Entry into Postsecondary Education</a:t>
          </a:r>
          <a:endParaRPr lang="en-US" sz="1300" kern="1200" dirty="0"/>
        </a:p>
      </dsp:txBody>
      <dsp:txXfrm>
        <a:off x="6119837" y="3488416"/>
        <a:ext cx="1551219" cy="963150"/>
      </dsp:txXfrm>
    </dsp:sp>
    <dsp:sp modelId="{75D79646-877D-43FA-A157-0A998AF49372}">
      <dsp:nvSpPr>
        <dsp:cNvPr id="0" name=""/>
        <dsp:cNvSpPr/>
      </dsp:nvSpPr>
      <dsp:spPr>
        <a:xfrm>
          <a:off x="5910855" y="1796729"/>
          <a:ext cx="1611149" cy="1023080"/>
        </a:xfrm>
        <a:prstGeom prst="roundRect">
          <a:avLst>
            <a:gd name="adj" fmla="val 10000"/>
          </a:avLst>
        </a:prstGeom>
        <a:solidFill>
          <a:schemeClr val="accent4"/>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3DDCB5F-BDD2-45D4-95F1-590D049E368D}">
      <dsp:nvSpPr>
        <dsp:cNvPr id="0" name=""/>
        <dsp:cNvSpPr/>
      </dsp:nvSpPr>
      <dsp:spPr>
        <a:xfrm>
          <a:off x="6089872"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Progress toward Milestones</a:t>
          </a:r>
          <a:endParaRPr lang="en-US" sz="1300" kern="1200" dirty="0"/>
        </a:p>
      </dsp:txBody>
      <dsp:txXfrm>
        <a:off x="6119837" y="1996759"/>
        <a:ext cx="1551219" cy="963150"/>
      </dsp:txXfrm>
    </dsp:sp>
    <dsp:sp modelId="{67CA624D-23AF-4922-BB7F-B642E0F7379A}">
      <dsp:nvSpPr>
        <dsp:cNvPr id="0" name=""/>
        <dsp:cNvSpPr/>
      </dsp:nvSpPr>
      <dsp:spPr>
        <a:xfrm>
          <a:off x="7880039" y="1796729"/>
          <a:ext cx="1611149" cy="1023080"/>
        </a:xfrm>
        <a:prstGeom prst="roundRect">
          <a:avLst>
            <a:gd name="adj" fmla="val 10000"/>
          </a:avLst>
        </a:prstGeom>
        <a:solidFill>
          <a:schemeClr val="accent4"/>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BFD6B33-F6DD-427F-AA45-5017AB5BE034}">
      <dsp:nvSpPr>
        <dsp:cNvPr id="0" name=""/>
        <dsp:cNvSpPr/>
      </dsp:nvSpPr>
      <dsp:spPr>
        <a:xfrm>
          <a:off x="8059055"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Passing Technical / Occupational Knowledge Based Exam </a:t>
          </a:r>
          <a:endParaRPr lang="en-US" sz="1300" kern="1200" dirty="0"/>
        </a:p>
      </dsp:txBody>
      <dsp:txXfrm>
        <a:off x="8089020" y="1996759"/>
        <a:ext cx="1551219" cy="963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FCC69-0215-4101-BCBB-736DE94569A3}">
      <dsp:nvSpPr>
        <dsp:cNvPr id="0" name=""/>
        <dsp:cNvSpPr/>
      </dsp:nvSpPr>
      <dsp:spPr>
        <a:xfrm>
          <a:off x="2829" y="1894789"/>
          <a:ext cx="1911448" cy="9557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Participant</a:t>
          </a:r>
          <a:r>
            <a:rPr lang="en-US" sz="1500" kern="1200" dirty="0" smtClean="0"/>
            <a:t> (12+ hours and a baseline assessment)</a:t>
          </a:r>
          <a:endParaRPr lang="en-US" sz="1500" kern="1200" dirty="0"/>
        </a:p>
      </dsp:txBody>
      <dsp:txXfrm>
        <a:off x="30821" y="1922781"/>
        <a:ext cx="1855464" cy="899740"/>
      </dsp:txXfrm>
    </dsp:sp>
    <dsp:sp modelId="{9B507574-2155-4C3F-84D6-16B4B1396628}">
      <dsp:nvSpPr>
        <dsp:cNvPr id="0" name=""/>
        <dsp:cNvSpPr/>
      </dsp:nvSpPr>
      <dsp:spPr>
        <a:xfrm rot="18225401">
          <a:off x="1609325" y="1781545"/>
          <a:ext cx="1372629" cy="41000"/>
        </a:xfrm>
        <a:custGeom>
          <a:avLst/>
          <a:gdLst/>
          <a:ahLst/>
          <a:cxnLst/>
          <a:rect l="0" t="0" r="0" b="0"/>
          <a:pathLst>
            <a:path>
              <a:moveTo>
                <a:pt x="0" y="20500"/>
              </a:moveTo>
              <a:lnTo>
                <a:pt x="1372629" y="205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61324" y="1767730"/>
        <a:ext cx="68631" cy="68631"/>
      </dsp:txXfrm>
    </dsp:sp>
    <dsp:sp modelId="{1AE8440A-73F6-49D1-9645-E9D8CCF7C6FE}">
      <dsp:nvSpPr>
        <dsp:cNvPr id="0" name=""/>
        <dsp:cNvSpPr/>
      </dsp:nvSpPr>
      <dsp:spPr>
        <a:xfrm>
          <a:off x="2677002" y="753578"/>
          <a:ext cx="1911448" cy="9557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EFL Gain</a:t>
          </a:r>
          <a:endParaRPr lang="en-US" sz="1500" kern="1200" dirty="0"/>
        </a:p>
      </dsp:txBody>
      <dsp:txXfrm>
        <a:off x="2704994" y="781570"/>
        <a:ext cx="1855464" cy="899740"/>
      </dsp:txXfrm>
    </dsp:sp>
    <dsp:sp modelId="{EF66C9F0-00D4-42F6-A5DD-E8A6DFB7FE29}">
      <dsp:nvSpPr>
        <dsp:cNvPr id="0" name=""/>
        <dsp:cNvSpPr/>
      </dsp:nvSpPr>
      <dsp:spPr>
        <a:xfrm rot="19501483">
          <a:off x="4503675" y="941865"/>
          <a:ext cx="938812" cy="41000"/>
        </a:xfrm>
        <a:custGeom>
          <a:avLst/>
          <a:gdLst/>
          <a:ahLst/>
          <a:cxnLst/>
          <a:rect l="0" t="0" r="0" b="0"/>
          <a:pathLst>
            <a:path>
              <a:moveTo>
                <a:pt x="0" y="20500"/>
              </a:moveTo>
              <a:lnTo>
                <a:pt x="938812" y="2050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49612" y="938895"/>
        <a:ext cx="46940" cy="46940"/>
      </dsp:txXfrm>
    </dsp:sp>
    <dsp:sp modelId="{DEBAF814-1DFC-41B6-AA8A-35546A1CB05D}">
      <dsp:nvSpPr>
        <dsp:cNvPr id="0" name=""/>
        <dsp:cNvSpPr/>
      </dsp:nvSpPr>
      <dsp:spPr>
        <a:xfrm>
          <a:off x="5357713" y="215429"/>
          <a:ext cx="1911448" cy="9557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Post-test</a:t>
          </a:r>
          <a:endParaRPr lang="en-US" sz="1500" kern="1200" dirty="0"/>
        </a:p>
      </dsp:txBody>
      <dsp:txXfrm>
        <a:off x="5385705" y="243421"/>
        <a:ext cx="1855464" cy="899740"/>
      </dsp:txXfrm>
    </dsp:sp>
    <dsp:sp modelId="{93A16FD7-C278-4B07-8521-07736D9CD597}">
      <dsp:nvSpPr>
        <dsp:cNvPr id="0" name=""/>
        <dsp:cNvSpPr/>
      </dsp:nvSpPr>
      <dsp:spPr>
        <a:xfrm rot="2716318">
          <a:off x="4429013" y="1593287"/>
          <a:ext cx="1076343" cy="41000"/>
        </a:xfrm>
        <a:custGeom>
          <a:avLst/>
          <a:gdLst/>
          <a:ahLst/>
          <a:cxnLst/>
          <a:rect l="0" t="0" r="0" b="0"/>
          <a:pathLst>
            <a:path>
              <a:moveTo>
                <a:pt x="0" y="20500"/>
              </a:moveTo>
              <a:lnTo>
                <a:pt x="1076343" y="2050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40276" y="1586879"/>
        <a:ext cx="53817" cy="53817"/>
      </dsp:txXfrm>
    </dsp:sp>
    <dsp:sp modelId="{9AF6D6E4-1FD7-4948-A6E1-E3F55CAF3BD0}">
      <dsp:nvSpPr>
        <dsp:cNvPr id="0" name=""/>
        <dsp:cNvSpPr/>
      </dsp:nvSpPr>
      <dsp:spPr>
        <a:xfrm>
          <a:off x="5345919" y="1518272"/>
          <a:ext cx="1911448" cy="9557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Exit </a:t>
          </a:r>
          <a:r>
            <a:rPr lang="en-US" sz="1500" i="1" kern="1200" dirty="0" smtClean="0"/>
            <a:t>and</a:t>
          </a:r>
          <a:r>
            <a:rPr lang="en-US" sz="1500" i="0" kern="1200" dirty="0" smtClean="0"/>
            <a:t> Entry into Postsecondary Education </a:t>
          </a:r>
          <a:r>
            <a:rPr lang="en-US" sz="1500" b="1" i="0" kern="1200" dirty="0" smtClean="0"/>
            <a:t>in the program year</a:t>
          </a:r>
          <a:endParaRPr lang="en-US" sz="1500" kern="1200" dirty="0"/>
        </a:p>
      </dsp:txBody>
      <dsp:txXfrm>
        <a:off x="5373911" y="1546264"/>
        <a:ext cx="1855464" cy="899740"/>
      </dsp:txXfrm>
    </dsp:sp>
    <dsp:sp modelId="{59C889A5-A8EF-4BB9-8355-0DD70C246526}">
      <dsp:nvSpPr>
        <dsp:cNvPr id="0" name=""/>
        <dsp:cNvSpPr/>
      </dsp:nvSpPr>
      <dsp:spPr>
        <a:xfrm rot="3031456">
          <a:off x="1695778" y="2815180"/>
          <a:ext cx="1199722" cy="41000"/>
        </a:xfrm>
        <a:custGeom>
          <a:avLst/>
          <a:gdLst/>
          <a:ahLst/>
          <a:cxnLst/>
          <a:rect l="0" t="0" r="0" b="0"/>
          <a:pathLst>
            <a:path>
              <a:moveTo>
                <a:pt x="0" y="20500"/>
              </a:moveTo>
              <a:lnTo>
                <a:pt x="1199722" y="205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65647" y="2805687"/>
        <a:ext cx="59986" cy="59986"/>
      </dsp:txXfrm>
    </dsp:sp>
    <dsp:sp modelId="{112BEB5C-50BD-441F-BF91-1A2CE0F098DF}">
      <dsp:nvSpPr>
        <dsp:cNvPr id="0" name=""/>
        <dsp:cNvSpPr/>
      </dsp:nvSpPr>
      <dsp:spPr>
        <a:xfrm>
          <a:off x="2677002" y="2820848"/>
          <a:ext cx="1911448" cy="9557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High school equivalency</a:t>
          </a:r>
          <a:endParaRPr lang="en-US" sz="1500" kern="1200" dirty="0"/>
        </a:p>
      </dsp:txBody>
      <dsp:txXfrm>
        <a:off x="2704994" y="2848840"/>
        <a:ext cx="1855464" cy="899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840A-28E7-4B19-8C7A-EA2EE309CC55}">
      <dsp:nvSpPr>
        <dsp:cNvPr id="0" name=""/>
        <dsp:cNvSpPr/>
      </dsp:nvSpPr>
      <dsp:spPr>
        <a:xfrm>
          <a:off x="4747247" y="1328152"/>
          <a:ext cx="3938366" cy="468576"/>
        </a:xfrm>
        <a:custGeom>
          <a:avLst/>
          <a:gdLst/>
          <a:ahLst/>
          <a:cxnLst/>
          <a:rect l="0" t="0" r="0" b="0"/>
          <a:pathLst>
            <a:path>
              <a:moveTo>
                <a:pt x="0" y="0"/>
              </a:moveTo>
              <a:lnTo>
                <a:pt x="0" y="319320"/>
              </a:lnTo>
              <a:lnTo>
                <a:pt x="3938366" y="319320"/>
              </a:lnTo>
              <a:lnTo>
                <a:pt x="3938366"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FF74024-DA40-494B-9CFD-200A9FB8E043}">
      <dsp:nvSpPr>
        <dsp:cNvPr id="0" name=""/>
        <dsp:cNvSpPr/>
      </dsp:nvSpPr>
      <dsp:spPr>
        <a:xfrm>
          <a:off x="4747247" y="1328152"/>
          <a:ext cx="1969183" cy="468576"/>
        </a:xfrm>
        <a:custGeom>
          <a:avLst/>
          <a:gdLst/>
          <a:ahLst/>
          <a:cxnLst/>
          <a:rect l="0" t="0" r="0" b="0"/>
          <a:pathLst>
            <a:path>
              <a:moveTo>
                <a:pt x="0" y="0"/>
              </a:moveTo>
              <a:lnTo>
                <a:pt x="0" y="319320"/>
              </a:lnTo>
              <a:lnTo>
                <a:pt x="1969183" y="319320"/>
              </a:lnTo>
              <a:lnTo>
                <a:pt x="1969183"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6BAE34E-7767-4414-951F-4910FB40E198}">
      <dsp:nvSpPr>
        <dsp:cNvPr id="0" name=""/>
        <dsp:cNvSpPr/>
      </dsp:nvSpPr>
      <dsp:spPr>
        <a:xfrm>
          <a:off x="4747247" y="2819809"/>
          <a:ext cx="1969183" cy="468576"/>
        </a:xfrm>
        <a:custGeom>
          <a:avLst/>
          <a:gdLst/>
          <a:ahLst/>
          <a:cxnLst/>
          <a:rect l="0" t="0" r="0" b="0"/>
          <a:pathLst>
            <a:path>
              <a:moveTo>
                <a:pt x="0" y="0"/>
              </a:moveTo>
              <a:lnTo>
                <a:pt x="0" y="319320"/>
              </a:lnTo>
              <a:lnTo>
                <a:pt x="1969183" y="319320"/>
              </a:lnTo>
              <a:lnTo>
                <a:pt x="1969183"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D6274E-7A53-4535-8DDB-6FEFD9595D6A}">
      <dsp:nvSpPr>
        <dsp:cNvPr id="0" name=""/>
        <dsp:cNvSpPr/>
      </dsp:nvSpPr>
      <dsp:spPr>
        <a:xfrm>
          <a:off x="4701527" y="2819809"/>
          <a:ext cx="91440" cy="468576"/>
        </a:xfrm>
        <a:custGeom>
          <a:avLst/>
          <a:gdLst/>
          <a:ahLst/>
          <a:cxnLst/>
          <a:rect l="0" t="0" r="0" b="0"/>
          <a:pathLst>
            <a:path>
              <a:moveTo>
                <a:pt x="45720" y="0"/>
              </a:moveTo>
              <a:lnTo>
                <a:pt x="45720" y="46857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0A9C4-2666-4ECB-B921-BEFC3A58B9FC}">
      <dsp:nvSpPr>
        <dsp:cNvPr id="0" name=""/>
        <dsp:cNvSpPr/>
      </dsp:nvSpPr>
      <dsp:spPr>
        <a:xfrm>
          <a:off x="2778064" y="2819809"/>
          <a:ext cx="1969183" cy="468576"/>
        </a:xfrm>
        <a:custGeom>
          <a:avLst/>
          <a:gdLst/>
          <a:ahLst/>
          <a:cxnLst/>
          <a:rect l="0" t="0" r="0" b="0"/>
          <a:pathLst>
            <a:path>
              <a:moveTo>
                <a:pt x="1969183" y="0"/>
              </a:moveTo>
              <a:lnTo>
                <a:pt x="1969183" y="319320"/>
              </a:lnTo>
              <a:lnTo>
                <a:pt x="0" y="319320"/>
              </a:lnTo>
              <a:lnTo>
                <a:pt x="0"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8801B3C-4A60-49F8-A92C-D57373E5FF4E}">
      <dsp:nvSpPr>
        <dsp:cNvPr id="0" name=""/>
        <dsp:cNvSpPr/>
      </dsp:nvSpPr>
      <dsp:spPr>
        <a:xfrm>
          <a:off x="4701527" y="1328152"/>
          <a:ext cx="91440" cy="468576"/>
        </a:xfrm>
        <a:custGeom>
          <a:avLst/>
          <a:gdLst/>
          <a:ahLst/>
          <a:cxnLst/>
          <a:rect l="0" t="0" r="0" b="0"/>
          <a:pathLst>
            <a:path>
              <a:moveTo>
                <a:pt x="45720" y="0"/>
              </a:moveTo>
              <a:lnTo>
                <a:pt x="45720" y="46857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E69E9-8C59-4123-9FE4-C1FFE21FC748}">
      <dsp:nvSpPr>
        <dsp:cNvPr id="0" name=""/>
        <dsp:cNvSpPr/>
      </dsp:nvSpPr>
      <dsp:spPr>
        <a:xfrm>
          <a:off x="2778064" y="1328152"/>
          <a:ext cx="1969183" cy="468576"/>
        </a:xfrm>
        <a:custGeom>
          <a:avLst/>
          <a:gdLst/>
          <a:ahLst/>
          <a:cxnLst/>
          <a:rect l="0" t="0" r="0" b="0"/>
          <a:pathLst>
            <a:path>
              <a:moveTo>
                <a:pt x="1969183" y="0"/>
              </a:moveTo>
              <a:lnTo>
                <a:pt x="1969183" y="319320"/>
              </a:lnTo>
              <a:lnTo>
                <a:pt x="0" y="319320"/>
              </a:lnTo>
              <a:lnTo>
                <a:pt x="0" y="46857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7AD33-B3F0-4C88-8C81-668E32744C91}">
      <dsp:nvSpPr>
        <dsp:cNvPr id="0" name=""/>
        <dsp:cNvSpPr/>
      </dsp:nvSpPr>
      <dsp:spPr>
        <a:xfrm>
          <a:off x="808881" y="1328152"/>
          <a:ext cx="3938366" cy="468576"/>
        </a:xfrm>
        <a:custGeom>
          <a:avLst/>
          <a:gdLst/>
          <a:ahLst/>
          <a:cxnLst/>
          <a:rect l="0" t="0" r="0" b="0"/>
          <a:pathLst>
            <a:path>
              <a:moveTo>
                <a:pt x="3938366" y="0"/>
              </a:moveTo>
              <a:lnTo>
                <a:pt x="3938366" y="319320"/>
              </a:lnTo>
              <a:lnTo>
                <a:pt x="0" y="319320"/>
              </a:lnTo>
              <a:lnTo>
                <a:pt x="0" y="468576"/>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E7BE8B-8451-4A15-A170-6FEBE37A1952}">
      <dsp:nvSpPr>
        <dsp:cNvPr id="0" name=""/>
        <dsp:cNvSpPr/>
      </dsp:nvSpPr>
      <dsp:spPr>
        <a:xfrm>
          <a:off x="3941672" y="305072"/>
          <a:ext cx="1611149" cy="102308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8932CD3-C990-41C8-BD0B-FD43ECF1E110}">
      <dsp:nvSpPr>
        <dsp:cNvPr id="0" name=""/>
        <dsp:cNvSpPr/>
      </dsp:nvSpPr>
      <dsp:spPr>
        <a:xfrm>
          <a:off x="4120689" y="475138"/>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*Measurable Skill Gain</a:t>
          </a:r>
          <a:endParaRPr lang="en-US" sz="1300" kern="1200" dirty="0"/>
        </a:p>
      </dsp:txBody>
      <dsp:txXfrm>
        <a:off x="4150654" y="505103"/>
        <a:ext cx="1551219" cy="963150"/>
      </dsp:txXfrm>
    </dsp:sp>
    <dsp:sp modelId="{30D9B907-CD95-464F-B15F-1F30D3663BB6}">
      <dsp:nvSpPr>
        <dsp:cNvPr id="0" name=""/>
        <dsp:cNvSpPr/>
      </dsp:nvSpPr>
      <dsp:spPr>
        <a:xfrm>
          <a:off x="3306" y="1796729"/>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2F2EB95-B8C8-43A0-93D9-B6B8001C032D}">
      <dsp:nvSpPr>
        <dsp:cNvPr id="0" name=""/>
        <dsp:cNvSpPr/>
      </dsp:nvSpPr>
      <dsp:spPr>
        <a:xfrm>
          <a:off x="182323"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*Secondary Diploma/ Equivalent</a:t>
          </a:r>
          <a:endParaRPr lang="en-US" sz="1300" kern="1200" dirty="0"/>
        </a:p>
      </dsp:txBody>
      <dsp:txXfrm>
        <a:off x="212288" y="1996759"/>
        <a:ext cx="1551219" cy="963150"/>
      </dsp:txXfrm>
    </dsp:sp>
    <dsp:sp modelId="{B9EFCAE7-ADA7-45C7-91A2-1B2F162D430D}">
      <dsp:nvSpPr>
        <dsp:cNvPr id="0" name=""/>
        <dsp:cNvSpPr/>
      </dsp:nvSpPr>
      <dsp:spPr>
        <a:xfrm>
          <a:off x="1972489" y="1796729"/>
          <a:ext cx="1611149" cy="1023080"/>
        </a:xfrm>
        <a:prstGeom prst="roundRect">
          <a:avLst>
            <a:gd name="adj" fmla="val 10000"/>
          </a:avLst>
        </a:prstGeom>
        <a:solidFill>
          <a:schemeClr val="accent4"/>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8FD5CC0-7C6F-4BF3-AFA7-B52E421C4356}">
      <dsp:nvSpPr>
        <dsp:cNvPr id="0" name=""/>
        <dsp:cNvSpPr/>
      </dsp:nvSpPr>
      <dsp:spPr>
        <a:xfrm>
          <a:off x="2151506"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Secondary or Post-Secondary Transcript</a:t>
          </a:r>
          <a:endParaRPr lang="en-US" sz="1300" kern="1200" dirty="0"/>
        </a:p>
      </dsp:txBody>
      <dsp:txXfrm>
        <a:off x="2181471" y="1996759"/>
        <a:ext cx="1551219" cy="963150"/>
      </dsp:txXfrm>
    </dsp:sp>
    <dsp:sp modelId="{8EC33199-A51E-46D3-8123-D518AB41CEAC}">
      <dsp:nvSpPr>
        <dsp:cNvPr id="0" name=""/>
        <dsp:cNvSpPr/>
      </dsp:nvSpPr>
      <dsp:spPr>
        <a:xfrm>
          <a:off x="3941672" y="1796729"/>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E98BC8A-0D3E-4230-8D97-BAF94A90E1D3}">
      <dsp:nvSpPr>
        <dsp:cNvPr id="0" name=""/>
        <dsp:cNvSpPr/>
      </dsp:nvSpPr>
      <dsp:spPr>
        <a:xfrm>
          <a:off x="4120689"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*Educational Functioning Level Gain</a:t>
          </a:r>
          <a:endParaRPr lang="en-US" sz="1300" kern="1200" dirty="0"/>
        </a:p>
      </dsp:txBody>
      <dsp:txXfrm>
        <a:off x="4150654" y="1996759"/>
        <a:ext cx="1551219" cy="963150"/>
      </dsp:txXfrm>
    </dsp:sp>
    <dsp:sp modelId="{D1075DE7-C98B-43C2-9C4B-472D4D5C39CC}">
      <dsp:nvSpPr>
        <dsp:cNvPr id="0" name=""/>
        <dsp:cNvSpPr/>
      </dsp:nvSpPr>
      <dsp:spPr>
        <a:xfrm>
          <a:off x="1972489" y="3288385"/>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71C7353B-9A2B-4A80-BEAE-110B4EA16BEF}">
      <dsp:nvSpPr>
        <dsp:cNvPr id="0" name=""/>
        <dsp:cNvSpPr/>
      </dsp:nvSpPr>
      <dsp:spPr>
        <a:xfrm>
          <a:off x="2151506" y="3458451"/>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*Pre-Post Test</a:t>
          </a:r>
          <a:endParaRPr lang="en-US" sz="1300" kern="1200" dirty="0"/>
        </a:p>
      </dsp:txBody>
      <dsp:txXfrm>
        <a:off x="2181471" y="3488416"/>
        <a:ext cx="1551219" cy="963150"/>
      </dsp:txXfrm>
    </dsp:sp>
    <dsp:sp modelId="{7EA3BF8F-283A-4488-9B12-4C5EBBB54C94}">
      <dsp:nvSpPr>
        <dsp:cNvPr id="0" name=""/>
        <dsp:cNvSpPr/>
      </dsp:nvSpPr>
      <dsp:spPr>
        <a:xfrm>
          <a:off x="3941672" y="3288385"/>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59DC607-FBE6-41B2-9D16-71536358F980}">
      <dsp:nvSpPr>
        <dsp:cNvPr id="0" name=""/>
        <dsp:cNvSpPr/>
      </dsp:nvSpPr>
      <dsp:spPr>
        <a:xfrm>
          <a:off x="4120689" y="3458451"/>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*Completion of Carnegie Units</a:t>
          </a:r>
          <a:endParaRPr lang="en-US" sz="1300" kern="1200" dirty="0"/>
        </a:p>
      </dsp:txBody>
      <dsp:txXfrm>
        <a:off x="4150654" y="3488416"/>
        <a:ext cx="1551219" cy="963150"/>
      </dsp:txXfrm>
    </dsp:sp>
    <dsp:sp modelId="{16079577-A354-4200-BFC0-0317D576280B}">
      <dsp:nvSpPr>
        <dsp:cNvPr id="0" name=""/>
        <dsp:cNvSpPr/>
      </dsp:nvSpPr>
      <dsp:spPr>
        <a:xfrm>
          <a:off x="5910855" y="3288385"/>
          <a:ext cx="1611149" cy="1023080"/>
        </a:xfrm>
        <a:prstGeom prst="roundRect">
          <a:avLst>
            <a:gd name="adj" fmla="val 10000"/>
          </a:avLst>
        </a:prstGeom>
        <a:solidFill>
          <a:schemeClr val="accent1"/>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6B1EE9E-8E57-4BDB-A5A1-8424B8033CE1}">
      <dsp:nvSpPr>
        <dsp:cNvPr id="0" name=""/>
        <dsp:cNvSpPr/>
      </dsp:nvSpPr>
      <dsp:spPr>
        <a:xfrm>
          <a:off x="6089872" y="3458451"/>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*Program Exit + Entry into Postsecondary Education</a:t>
          </a:r>
          <a:endParaRPr lang="en-US" sz="1300" kern="1200" dirty="0"/>
        </a:p>
      </dsp:txBody>
      <dsp:txXfrm>
        <a:off x="6119837" y="3488416"/>
        <a:ext cx="1551219" cy="963150"/>
      </dsp:txXfrm>
    </dsp:sp>
    <dsp:sp modelId="{75D79646-877D-43FA-A157-0A998AF49372}">
      <dsp:nvSpPr>
        <dsp:cNvPr id="0" name=""/>
        <dsp:cNvSpPr/>
      </dsp:nvSpPr>
      <dsp:spPr>
        <a:xfrm>
          <a:off x="5910855" y="1796729"/>
          <a:ext cx="1611149" cy="1023080"/>
        </a:xfrm>
        <a:prstGeom prst="roundRect">
          <a:avLst>
            <a:gd name="adj" fmla="val 10000"/>
          </a:avLst>
        </a:prstGeom>
        <a:solidFill>
          <a:schemeClr val="accent4"/>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3DDCB5F-BDD2-45D4-95F1-590D049E368D}">
      <dsp:nvSpPr>
        <dsp:cNvPr id="0" name=""/>
        <dsp:cNvSpPr/>
      </dsp:nvSpPr>
      <dsp:spPr>
        <a:xfrm>
          <a:off x="6089872"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Progress toward Milestones</a:t>
          </a:r>
          <a:endParaRPr lang="en-US" sz="1300" kern="1200" dirty="0"/>
        </a:p>
      </dsp:txBody>
      <dsp:txXfrm>
        <a:off x="6119837" y="1996759"/>
        <a:ext cx="1551219" cy="963150"/>
      </dsp:txXfrm>
    </dsp:sp>
    <dsp:sp modelId="{67CA624D-23AF-4922-BB7F-B642E0F7379A}">
      <dsp:nvSpPr>
        <dsp:cNvPr id="0" name=""/>
        <dsp:cNvSpPr/>
      </dsp:nvSpPr>
      <dsp:spPr>
        <a:xfrm>
          <a:off x="7880039" y="1796729"/>
          <a:ext cx="1611149" cy="1023080"/>
        </a:xfrm>
        <a:prstGeom prst="roundRect">
          <a:avLst>
            <a:gd name="adj" fmla="val 10000"/>
          </a:avLst>
        </a:prstGeom>
        <a:solidFill>
          <a:schemeClr val="accent4"/>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BFD6B33-F6DD-427F-AA45-5017AB5BE034}">
      <dsp:nvSpPr>
        <dsp:cNvPr id="0" name=""/>
        <dsp:cNvSpPr/>
      </dsp:nvSpPr>
      <dsp:spPr>
        <a:xfrm>
          <a:off x="8059055" y="1966794"/>
          <a:ext cx="1611149" cy="102308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Passing Technical / Occupational Knowledge Based Exam </a:t>
          </a:r>
          <a:endParaRPr lang="en-US" sz="1300" kern="1200" dirty="0"/>
        </a:p>
      </dsp:txBody>
      <dsp:txXfrm>
        <a:off x="8089020" y="1996759"/>
        <a:ext cx="1551219" cy="963150"/>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EC06081-ED2C-482C-B467-39D469839101}" type="datetimeFigureOut">
              <a:rPr lang="en-US" smtClean="0"/>
              <a:t>7/27/2016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FE5911BD-9B59-41E9-A5BF-C40E782965BF}" type="slidenum">
              <a:rPr lang="en-US" smtClean="0"/>
              <a:t>‹#›</a:t>
            </a:fld>
            <a:endParaRPr lang="en-US"/>
          </a:p>
        </p:txBody>
      </p:sp>
    </p:spTree>
    <p:extLst>
      <p:ext uri="{BB962C8B-B14F-4D97-AF65-F5344CB8AC3E}">
        <p14:creationId xmlns:p14="http://schemas.microsoft.com/office/powerpoint/2010/main" val="4041362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4B42D95-BB26-4A47-96D2-D95E1CEA4D6B}" type="datetimeFigureOut">
              <a:rPr lang="en-US" smtClean="0"/>
              <a:t>7/27/2016</a:t>
            </a:fld>
            <a:endParaRPr lang="en-US"/>
          </a:p>
        </p:txBody>
      </p:sp>
      <p:sp>
        <p:nvSpPr>
          <p:cNvPr id="4" name="Slide Image Placeholder 3"/>
          <p:cNvSpPr>
            <a:spLocks noGrp="1" noRot="1" noChangeAspect="1"/>
          </p:cNvSpPr>
          <p:nvPr>
            <p:ph type="sldImg" idx="2"/>
          </p:nvPr>
        </p:nvSpPr>
        <p:spPr>
          <a:xfrm>
            <a:off x="990600" y="698500"/>
            <a:ext cx="504190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131B91E-6D80-49A8-A4D9-C871BAF404E2}" type="slidenum">
              <a:rPr lang="en-US" smtClean="0"/>
              <a:t>‹#›</a:t>
            </a:fld>
            <a:endParaRPr lang="en-US"/>
          </a:p>
        </p:txBody>
      </p:sp>
    </p:spTree>
    <p:extLst>
      <p:ext uri="{BB962C8B-B14F-4D97-AF65-F5344CB8AC3E}">
        <p14:creationId xmlns:p14="http://schemas.microsoft.com/office/powerpoint/2010/main" val="149749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This is Carrie Tupa with the Texas workforce commission.  I want to thank you for joining our webinar today, WIOA Performance Regulations and New NRS Tables.  </a:t>
            </a:r>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a:t>
            </a:fld>
            <a:endParaRPr lang="en-US"/>
          </a:p>
        </p:txBody>
      </p:sp>
    </p:spTree>
    <p:extLst>
      <p:ext uri="{BB962C8B-B14F-4D97-AF65-F5344CB8AC3E}">
        <p14:creationId xmlns:p14="http://schemas.microsoft.com/office/powerpoint/2010/main" val="146709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10</a:t>
            </a:fld>
            <a:endParaRPr lang="en-US"/>
          </a:p>
        </p:txBody>
      </p:sp>
    </p:spTree>
    <p:extLst>
      <p:ext uri="{BB962C8B-B14F-4D97-AF65-F5344CB8AC3E}">
        <p14:creationId xmlns:p14="http://schemas.microsoft.com/office/powerpoint/2010/main" val="199931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11</a:t>
            </a:fld>
            <a:endParaRPr lang="en-US"/>
          </a:p>
        </p:txBody>
      </p:sp>
    </p:spTree>
    <p:extLst>
      <p:ext uri="{BB962C8B-B14F-4D97-AF65-F5344CB8AC3E}">
        <p14:creationId xmlns:p14="http://schemas.microsoft.com/office/powerpoint/2010/main" val="88826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12</a:t>
            </a:fld>
            <a:endParaRPr lang="en-US"/>
          </a:p>
        </p:txBody>
      </p:sp>
    </p:spTree>
    <p:extLst>
      <p:ext uri="{BB962C8B-B14F-4D97-AF65-F5344CB8AC3E}">
        <p14:creationId xmlns:p14="http://schemas.microsoft.com/office/powerpoint/2010/main" val="293864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2662" indent="-297177">
              <a:defRPr>
                <a:solidFill>
                  <a:schemeClr val="tx1"/>
                </a:solidFill>
                <a:latin typeface="Lucida Sans Unicode" pitchFamily="34" charset="0"/>
              </a:defRPr>
            </a:lvl2pPr>
            <a:lvl3pPr marL="1188710" indent="-237742">
              <a:defRPr>
                <a:solidFill>
                  <a:schemeClr val="tx1"/>
                </a:solidFill>
                <a:latin typeface="Lucida Sans Unicode" pitchFamily="34" charset="0"/>
              </a:defRPr>
            </a:lvl3pPr>
            <a:lvl4pPr marL="1664194" indent="-237742">
              <a:defRPr>
                <a:solidFill>
                  <a:schemeClr val="tx1"/>
                </a:solidFill>
                <a:latin typeface="Lucida Sans Unicode" pitchFamily="34" charset="0"/>
              </a:defRPr>
            </a:lvl4pPr>
            <a:lvl5pPr marL="2139679" indent="-237742">
              <a:defRPr>
                <a:solidFill>
                  <a:schemeClr val="tx1"/>
                </a:solidFill>
                <a:latin typeface="Lucida Sans Unicode" pitchFamily="34" charset="0"/>
              </a:defRPr>
            </a:lvl5pPr>
            <a:lvl6pPr marL="2615162" indent="-237742" fontAlgn="base">
              <a:spcBef>
                <a:spcPct val="0"/>
              </a:spcBef>
              <a:spcAft>
                <a:spcPct val="0"/>
              </a:spcAft>
              <a:defRPr>
                <a:solidFill>
                  <a:schemeClr val="tx1"/>
                </a:solidFill>
                <a:latin typeface="Lucida Sans Unicode" pitchFamily="34" charset="0"/>
              </a:defRPr>
            </a:lvl6pPr>
            <a:lvl7pPr marL="3090646" indent="-237742" fontAlgn="base">
              <a:spcBef>
                <a:spcPct val="0"/>
              </a:spcBef>
              <a:spcAft>
                <a:spcPct val="0"/>
              </a:spcAft>
              <a:defRPr>
                <a:solidFill>
                  <a:schemeClr val="tx1"/>
                </a:solidFill>
                <a:latin typeface="Lucida Sans Unicode" pitchFamily="34" charset="0"/>
              </a:defRPr>
            </a:lvl7pPr>
            <a:lvl8pPr marL="3566131" indent="-237742" fontAlgn="base">
              <a:spcBef>
                <a:spcPct val="0"/>
              </a:spcBef>
              <a:spcAft>
                <a:spcPct val="0"/>
              </a:spcAft>
              <a:defRPr>
                <a:solidFill>
                  <a:schemeClr val="tx1"/>
                </a:solidFill>
                <a:latin typeface="Lucida Sans Unicode" pitchFamily="34" charset="0"/>
              </a:defRPr>
            </a:lvl8pPr>
            <a:lvl9pPr marL="4041615" indent="-237742"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9738C23-55F5-4D07-AE29-98DD63CCF383}" type="slidenum">
              <a:rPr lang="en-US" altLang="en-US">
                <a:solidFill>
                  <a:srgbClr val="000000"/>
                </a:solidFill>
                <a:latin typeface="Calibri" pitchFamily="34" charset="0"/>
              </a:rPr>
              <a:pPr fontAlgn="base">
                <a:spcBef>
                  <a:spcPct val="0"/>
                </a:spcBef>
                <a:spcAft>
                  <a:spcPct val="0"/>
                </a:spcAft>
              </a:pPr>
              <a:t>13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33569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14</a:t>
            </a:fld>
            <a:endParaRPr lang="en-US"/>
          </a:p>
        </p:txBody>
      </p:sp>
    </p:spTree>
    <p:extLst>
      <p:ext uri="{BB962C8B-B14F-4D97-AF65-F5344CB8AC3E}">
        <p14:creationId xmlns:p14="http://schemas.microsoft.com/office/powerpoint/2010/main" val="110514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15</a:t>
            </a:fld>
            <a:endParaRPr lang="en-US"/>
          </a:p>
        </p:txBody>
      </p:sp>
    </p:spTree>
    <p:extLst>
      <p:ext uri="{BB962C8B-B14F-4D97-AF65-F5344CB8AC3E}">
        <p14:creationId xmlns:p14="http://schemas.microsoft.com/office/powerpoint/2010/main" val="56846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16</a:t>
            </a:fld>
            <a:endParaRPr lang="en-US"/>
          </a:p>
        </p:txBody>
      </p:sp>
    </p:spTree>
    <p:extLst>
      <p:ext uri="{BB962C8B-B14F-4D97-AF65-F5344CB8AC3E}">
        <p14:creationId xmlns:p14="http://schemas.microsoft.com/office/powerpoint/2010/main" val="212685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17</a:t>
            </a:fld>
            <a:endParaRPr lang="en-US"/>
          </a:p>
        </p:txBody>
      </p:sp>
    </p:spTree>
    <p:extLst>
      <p:ext uri="{BB962C8B-B14F-4D97-AF65-F5344CB8AC3E}">
        <p14:creationId xmlns:p14="http://schemas.microsoft.com/office/powerpoint/2010/main" val="414895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18</a:t>
            </a:fld>
            <a:endParaRPr lang="en-US"/>
          </a:p>
        </p:txBody>
      </p:sp>
    </p:spTree>
    <p:extLst>
      <p:ext uri="{BB962C8B-B14F-4D97-AF65-F5344CB8AC3E}">
        <p14:creationId xmlns:p14="http://schemas.microsoft.com/office/powerpoint/2010/main" val="392769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19</a:t>
            </a:fld>
            <a:endParaRPr lang="en-US"/>
          </a:p>
        </p:txBody>
      </p:sp>
    </p:spTree>
    <p:extLst>
      <p:ext uri="{BB962C8B-B14F-4D97-AF65-F5344CB8AC3E}">
        <p14:creationId xmlns:p14="http://schemas.microsoft.com/office/powerpoint/2010/main" val="226950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a:t>
            </a:fld>
            <a:endParaRPr lang="en-US"/>
          </a:p>
        </p:txBody>
      </p:sp>
    </p:spTree>
    <p:extLst>
      <p:ext uri="{BB962C8B-B14F-4D97-AF65-F5344CB8AC3E}">
        <p14:creationId xmlns:p14="http://schemas.microsoft.com/office/powerpoint/2010/main" val="187387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20</a:t>
            </a:fld>
            <a:endParaRPr lang="en-US"/>
          </a:p>
        </p:txBody>
      </p:sp>
    </p:spTree>
    <p:extLst>
      <p:ext uri="{BB962C8B-B14F-4D97-AF65-F5344CB8AC3E}">
        <p14:creationId xmlns:p14="http://schemas.microsoft.com/office/powerpoint/2010/main" val="2556797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21</a:t>
            </a:fld>
            <a:endParaRPr lang="en-US"/>
          </a:p>
        </p:txBody>
      </p:sp>
    </p:spTree>
    <p:extLst>
      <p:ext uri="{BB962C8B-B14F-4D97-AF65-F5344CB8AC3E}">
        <p14:creationId xmlns:p14="http://schemas.microsoft.com/office/powerpoint/2010/main" val="127199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22</a:t>
            </a:fld>
            <a:endParaRPr lang="en-US"/>
          </a:p>
        </p:txBody>
      </p:sp>
    </p:spTree>
    <p:extLst>
      <p:ext uri="{BB962C8B-B14F-4D97-AF65-F5344CB8AC3E}">
        <p14:creationId xmlns:p14="http://schemas.microsoft.com/office/powerpoint/2010/main" val="254652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23</a:t>
            </a:fld>
            <a:endParaRPr lang="en-US"/>
          </a:p>
        </p:txBody>
      </p:sp>
    </p:spTree>
    <p:extLst>
      <p:ext uri="{BB962C8B-B14F-4D97-AF65-F5344CB8AC3E}">
        <p14:creationId xmlns:p14="http://schemas.microsoft.com/office/powerpoint/2010/main" val="52939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24</a:t>
            </a:fld>
            <a:endParaRPr lang="en-US"/>
          </a:p>
        </p:txBody>
      </p:sp>
    </p:spTree>
    <p:extLst>
      <p:ext uri="{BB962C8B-B14F-4D97-AF65-F5344CB8AC3E}">
        <p14:creationId xmlns:p14="http://schemas.microsoft.com/office/powerpoint/2010/main" val="242248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25</a:t>
            </a:fld>
            <a:endParaRPr lang="en-US"/>
          </a:p>
        </p:txBody>
      </p:sp>
    </p:spTree>
    <p:extLst>
      <p:ext uri="{BB962C8B-B14F-4D97-AF65-F5344CB8AC3E}">
        <p14:creationId xmlns:p14="http://schemas.microsoft.com/office/powerpoint/2010/main" val="399402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26</a:t>
            </a:fld>
            <a:endParaRPr lang="en-US"/>
          </a:p>
        </p:txBody>
      </p:sp>
    </p:spTree>
    <p:extLst>
      <p:ext uri="{BB962C8B-B14F-4D97-AF65-F5344CB8AC3E}">
        <p14:creationId xmlns:p14="http://schemas.microsoft.com/office/powerpoint/2010/main" val="1377330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ts val="0"/>
              </a:spcBef>
              <a:buClrTx/>
              <a:buSzTx/>
              <a:defRPr/>
            </a:pPr>
            <a:r>
              <a:rPr lang="en-US" dirty="0" smtClean="0"/>
              <a:t>However, Current contracts do not calculate targets this way (for example, you do not get credit for one participant who enrolls in multiple services, </a:t>
            </a:r>
            <a:r>
              <a:rPr lang="en-US" dirty="0" err="1" smtClean="0"/>
              <a:t>etc</a:t>
            </a:r>
            <a:r>
              <a:rPr lang="en-US" dirty="0" smtClean="0"/>
              <a:t>)</a:t>
            </a:r>
          </a:p>
          <a:p>
            <a:pPr marL="0" indent="0" defTabSz="914400">
              <a:spcBef>
                <a:spcPts val="0"/>
              </a:spcBef>
              <a:buClrTx/>
              <a:buSzTx/>
              <a:buNone/>
              <a:defRPr/>
            </a:pPr>
            <a:endParaRPr lang="en-US" dirty="0" smtClean="0"/>
          </a:p>
          <a:p>
            <a:pPr defTabSz="914400">
              <a:spcBef>
                <a:spcPts val="0"/>
              </a:spcBef>
              <a:buClrTx/>
              <a:buSzTx/>
              <a:defRPr/>
            </a:pPr>
            <a:r>
              <a:rPr lang="en-US" dirty="0" smtClean="0"/>
              <a:t>Future contracted targets will address period of performance requirements</a:t>
            </a:r>
          </a:p>
          <a:p>
            <a:pPr marL="0" indent="0" defTabSz="914400">
              <a:spcBef>
                <a:spcPts val="0"/>
              </a:spcBef>
              <a:buClrTx/>
              <a:buSzTx/>
              <a:buNone/>
              <a:defRPr/>
            </a:pPr>
            <a:endParaRPr lang="en-US" dirty="0" smtClean="0"/>
          </a:p>
          <a:p>
            <a:pPr defTabSz="914400">
              <a:spcBef>
                <a:spcPts val="0"/>
              </a:spcBef>
              <a:buClrTx/>
              <a:buSzTx/>
              <a:defRPr/>
            </a:pPr>
            <a:r>
              <a:rPr lang="en-US" dirty="0" smtClean="0"/>
              <a:t>TEAMS will be modified to calculate periods of participation in this manner for the next contracting</a:t>
            </a:r>
            <a:r>
              <a:rPr lang="en-US" baseline="0" dirty="0" smtClean="0"/>
              <a:t> period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27</a:t>
            </a:fld>
            <a:endParaRPr lang="en-US"/>
          </a:p>
        </p:txBody>
      </p:sp>
    </p:spTree>
    <p:extLst>
      <p:ext uri="{BB962C8B-B14F-4D97-AF65-F5344CB8AC3E}">
        <p14:creationId xmlns:p14="http://schemas.microsoft.com/office/powerpoint/2010/main" val="1377330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28</a:t>
            </a:fld>
            <a:endParaRPr lang="en-US"/>
          </a:p>
        </p:txBody>
      </p:sp>
    </p:spTree>
    <p:extLst>
      <p:ext uri="{BB962C8B-B14F-4D97-AF65-F5344CB8AC3E}">
        <p14:creationId xmlns:p14="http://schemas.microsoft.com/office/powerpoint/2010/main" val="1874094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29</a:t>
            </a:fld>
            <a:endParaRPr lang="en-US"/>
          </a:p>
        </p:txBody>
      </p:sp>
    </p:spTree>
    <p:extLst>
      <p:ext uri="{BB962C8B-B14F-4D97-AF65-F5344CB8AC3E}">
        <p14:creationId xmlns:p14="http://schemas.microsoft.com/office/powerpoint/2010/main" val="268876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3</a:t>
            </a:fld>
            <a:endParaRPr lang="en-US"/>
          </a:p>
        </p:txBody>
      </p:sp>
    </p:spTree>
    <p:extLst>
      <p:ext uri="{BB962C8B-B14F-4D97-AF65-F5344CB8AC3E}">
        <p14:creationId xmlns:p14="http://schemas.microsoft.com/office/powerpoint/2010/main" val="2284699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30</a:t>
            </a:fld>
            <a:endParaRPr lang="en-US"/>
          </a:p>
        </p:txBody>
      </p:sp>
    </p:spTree>
    <p:extLst>
      <p:ext uri="{BB962C8B-B14F-4D97-AF65-F5344CB8AC3E}">
        <p14:creationId xmlns:p14="http://schemas.microsoft.com/office/powerpoint/2010/main" val="4045417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31</a:t>
            </a:fld>
            <a:endParaRPr lang="en-US"/>
          </a:p>
        </p:txBody>
      </p:sp>
    </p:spTree>
    <p:extLst>
      <p:ext uri="{BB962C8B-B14F-4D97-AF65-F5344CB8AC3E}">
        <p14:creationId xmlns:p14="http://schemas.microsoft.com/office/powerpoint/2010/main" val="3123607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32</a:t>
            </a:fld>
            <a:endParaRPr lang="en-US"/>
          </a:p>
        </p:txBody>
      </p:sp>
    </p:spTree>
    <p:extLst>
      <p:ext uri="{BB962C8B-B14F-4D97-AF65-F5344CB8AC3E}">
        <p14:creationId xmlns:p14="http://schemas.microsoft.com/office/powerpoint/2010/main" val="355333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33</a:t>
            </a:fld>
            <a:endParaRPr lang="en-US"/>
          </a:p>
        </p:txBody>
      </p:sp>
    </p:spTree>
    <p:extLst>
      <p:ext uri="{BB962C8B-B14F-4D97-AF65-F5344CB8AC3E}">
        <p14:creationId xmlns:p14="http://schemas.microsoft.com/office/powerpoint/2010/main" val="578140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34</a:t>
            </a:fld>
            <a:endParaRPr lang="en-US"/>
          </a:p>
        </p:txBody>
      </p:sp>
    </p:spTree>
    <p:extLst>
      <p:ext uri="{BB962C8B-B14F-4D97-AF65-F5344CB8AC3E}">
        <p14:creationId xmlns:p14="http://schemas.microsoft.com/office/powerpoint/2010/main" val="3025267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35</a:t>
            </a:fld>
            <a:endParaRPr lang="en-US"/>
          </a:p>
        </p:txBody>
      </p:sp>
    </p:spTree>
    <p:extLst>
      <p:ext uri="{BB962C8B-B14F-4D97-AF65-F5344CB8AC3E}">
        <p14:creationId xmlns:p14="http://schemas.microsoft.com/office/powerpoint/2010/main" val="3229305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36</a:t>
            </a:fld>
            <a:endParaRPr lang="en-US"/>
          </a:p>
        </p:txBody>
      </p:sp>
    </p:spTree>
    <p:extLst>
      <p:ext uri="{BB962C8B-B14F-4D97-AF65-F5344CB8AC3E}">
        <p14:creationId xmlns:p14="http://schemas.microsoft.com/office/powerpoint/2010/main" val="709580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37</a:t>
            </a:fld>
            <a:endParaRPr lang="en-US"/>
          </a:p>
        </p:txBody>
      </p:sp>
    </p:spTree>
    <p:extLst>
      <p:ext uri="{BB962C8B-B14F-4D97-AF65-F5344CB8AC3E}">
        <p14:creationId xmlns:p14="http://schemas.microsoft.com/office/powerpoint/2010/main" val="2679389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38</a:t>
            </a:fld>
            <a:endParaRPr lang="en-US"/>
          </a:p>
        </p:txBody>
      </p:sp>
    </p:spTree>
    <p:extLst>
      <p:ext uri="{BB962C8B-B14F-4D97-AF65-F5344CB8AC3E}">
        <p14:creationId xmlns:p14="http://schemas.microsoft.com/office/powerpoint/2010/main" val="4027502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39</a:t>
            </a:fld>
            <a:endParaRPr lang="en-US"/>
          </a:p>
        </p:txBody>
      </p:sp>
    </p:spTree>
    <p:extLst>
      <p:ext uri="{BB962C8B-B14F-4D97-AF65-F5344CB8AC3E}">
        <p14:creationId xmlns:p14="http://schemas.microsoft.com/office/powerpoint/2010/main" val="304219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4</a:t>
            </a:fld>
            <a:endParaRPr lang="en-US"/>
          </a:p>
        </p:txBody>
      </p:sp>
    </p:spTree>
    <p:extLst>
      <p:ext uri="{BB962C8B-B14F-4D97-AF65-F5344CB8AC3E}">
        <p14:creationId xmlns:p14="http://schemas.microsoft.com/office/powerpoint/2010/main" val="581306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40</a:t>
            </a:fld>
            <a:endParaRPr lang="en-US"/>
          </a:p>
        </p:txBody>
      </p:sp>
    </p:spTree>
    <p:extLst>
      <p:ext uri="{BB962C8B-B14F-4D97-AF65-F5344CB8AC3E}">
        <p14:creationId xmlns:p14="http://schemas.microsoft.com/office/powerpoint/2010/main" val="4219278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41</a:t>
            </a:fld>
            <a:endParaRPr lang="en-US"/>
          </a:p>
        </p:txBody>
      </p:sp>
    </p:spTree>
    <p:extLst>
      <p:ext uri="{BB962C8B-B14F-4D97-AF65-F5344CB8AC3E}">
        <p14:creationId xmlns:p14="http://schemas.microsoft.com/office/powerpoint/2010/main" val="2008227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42</a:t>
            </a:fld>
            <a:endParaRPr lang="en-US"/>
          </a:p>
        </p:txBody>
      </p:sp>
    </p:spTree>
    <p:extLst>
      <p:ext uri="{BB962C8B-B14F-4D97-AF65-F5344CB8AC3E}">
        <p14:creationId xmlns:p14="http://schemas.microsoft.com/office/powerpoint/2010/main" val="3825535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43</a:t>
            </a:fld>
            <a:endParaRPr lang="en-US"/>
          </a:p>
        </p:txBody>
      </p:sp>
    </p:spTree>
    <p:extLst>
      <p:ext uri="{BB962C8B-B14F-4D97-AF65-F5344CB8AC3E}">
        <p14:creationId xmlns:p14="http://schemas.microsoft.com/office/powerpoint/2010/main" val="1531812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44</a:t>
            </a:fld>
            <a:endParaRPr lang="en-US"/>
          </a:p>
        </p:txBody>
      </p:sp>
    </p:spTree>
    <p:extLst>
      <p:ext uri="{BB962C8B-B14F-4D97-AF65-F5344CB8AC3E}">
        <p14:creationId xmlns:p14="http://schemas.microsoft.com/office/powerpoint/2010/main" val="3258272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45</a:t>
            </a:fld>
            <a:endParaRPr lang="en-US"/>
          </a:p>
        </p:txBody>
      </p:sp>
    </p:spTree>
    <p:extLst>
      <p:ext uri="{BB962C8B-B14F-4D97-AF65-F5344CB8AC3E}">
        <p14:creationId xmlns:p14="http://schemas.microsoft.com/office/powerpoint/2010/main" val="2288114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46</a:t>
            </a:fld>
            <a:endParaRPr lang="en-US"/>
          </a:p>
        </p:txBody>
      </p:sp>
    </p:spTree>
    <p:extLst>
      <p:ext uri="{BB962C8B-B14F-4D97-AF65-F5344CB8AC3E}">
        <p14:creationId xmlns:p14="http://schemas.microsoft.com/office/powerpoint/2010/main" val="4136005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47</a:t>
            </a:fld>
            <a:endParaRPr lang="en-US"/>
          </a:p>
        </p:txBody>
      </p:sp>
    </p:spTree>
    <p:extLst>
      <p:ext uri="{BB962C8B-B14F-4D97-AF65-F5344CB8AC3E}">
        <p14:creationId xmlns:p14="http://schemas.microsoft.com/office/powerpoint/2010/main" val="3891829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48</a:t>
            </a:fld>
            <a:endParaRPr lang="en-US"/>
          </a:p>
        </p:txBody>
      </p:sp>
    </p:spTree>
    <p:extLst>
      <p:ext uri="{BB962C8B-B14F-4D97-AF65-F5344CB8AC3E}">
        <p14:creationId xmlns:p14="http://schemas.microsoft.com/office/powerpoint/2010/main" val="3441658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49</a:t>
            </a:fld>
            <a:endParaRPr lang="en-US"/>
          </a:p>
        </p:txBody>
      </p:sp>
    </p:spTree>
    <p:extLst>
      <p:ext uri="{BB962C8B-B14F-4D97-AF65-F5344CB8AC3E}">
        <p14:creationId xmlns:p14="http://schemas.microsoft.com/office/powerpoint/2010/main" val="124051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5</a:t>
            </a:fld>
            <a:endParaRPr lang="en-US"/>
          </a:p>
        </p:txBody>
      </p:sp>
    </p:spTree>
    <p:extLst>
      <p:ext uri="{BB962C8B-B14F-4D97-AF65-F5344CB8AC3E}">
        <p14:creationId xmlns:p14="http://schemas.microsoft.com/office/powerpoint/2010/main" val="918087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50</a:t>
            </a:fld>
            <a:endParaRPr lang="en-US"/>
          </a:p>
        </p:txBody>
      </p:sp>
    </p:spTree>
    <p:extLst>
      <p:ext uri="{BB962C8B-B14F-4D97-AF65-F5344CB8AC3E}">
        <p14:creationId xmlns:p14="http://schemas.microsoft.com/office/powerpoint/2010/main" val="649625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51</a:t>
            </a:fld>
            <a:endParaRPr lang="en-US"/>
          </a:p>
        </p:txBody>
      </p:sp>
    </p:spTree>
    <p:extLst>
      <p:ext uri="{BB962C8B-B14F-4D97-AF65-F5344CB8AC3E}">
        <p14:creationId xmlns:p14="http://schemas.microsoft.com/office/powerpoint/2010/main" val="38224714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52</a:t>
            </a:fld>
            <a:endParaRPr lang="en-US"/>
          </a:p>
        </p:txBody>
      </p:sp>
    </p:spTree>
    <p:extLst>
      <p:ext uri="{BB962C8B-B14F-4D97-AF65-F5344CB8AC3E}">
        <p14:creationId xmlns:p14="http://schemas.microsoft.com/office/powerpoint/2010/main" val="3164785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53</a:t>
            </a:fld>
            <a:endParaRPr lang="en-US"/>
          </a:p>
        </p:txBody>
      </p:sp>
    </p:spTree>
    <p:extLst>
      <p:ext uri="{BB962C8B-B14F-4D97-AF65-F5344CB8AC3E}">
        <p14:creationId xmlns:p14="http://schemas.microsoft.com/office/powerpoint/2010/main" val="3725038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54</a:t>
            </a:fld>
            <a:endParaRPr lang="en-US"/>
          </a:p>
        </p:txBody>
      </p:sp>
    </p:spTree>
    <p:extLst>
      <p:ext uri="{BB962C8B-B14F-4D97-AF65-F5344CB8AC3E}">
        <p14:creationId xmlns:p14="http://schemas.microsoft.com/office/powerpoint/2010/main" val="3452824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55</a:t>
            </a:fld>
            <a:endParaRPr lang="en-US"/>
          </a:p>
        </p:txBody>
      </p:sp>
    </p:spTree>
    <p:extLst>
      <p:ext uri="{BB962C8B-B14F-4D97-AF65-F5344CB8AC3E}">
        <p14:creationId xmlns:p14="http://schemas.microsoft.com/office/powerpoint/2010/main" val="2933988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56</a:t>
            </a:fld>
            <a:endParaRPr lang="en-US"/>
          </a:p>
        </p:txBody>
      </p:sp>
    </p:spTree>
    <p:extLst>
      <p:ext uri="{BB962C8B-B14F-4D97-AF65-F5344CB8AC3E}">
        <p14:creationId xmlns:p14="http://schemas.microsoft.com/office/powerpoint/2010/main" val="895775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57</a:t>
            </a:fld>
            <a:endParaRPr lang="en-US"/>
          </a:p>
        </p:txBody>
      </p:sp>
    </p:spTree>
    <p:extLst>
      <p:ext uri="{BB962C8B-B14F-4D97-AF65-F5344CB8AC3E}">
        <p14:creationId xmlns:p14="http://schemas.microsoft.com/office/powerpoint/2010/main" val="1160934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58</a:t>
            </a:fld>
            <a:endParaRPr lang="en-US"/>
          </a:p>
        </p:txBody>
      </p:sp>
    </p:spTree>
    <p:extLst>
      <p:ext uri="{BB962C8B-B14F-4D97-AF65-F5344CB8AC3E}">
        <p14:creationId xmlns:p14="http://schemas.microsoft.com/office/powerpoint/2010/main" val="20992709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59</a:t>
            </a:fld>
            <a:endParaRPr lang="en-US"/>
          </a:p>
        </p:txBody>
      </p:sp>
    </p:spTree>
    <p:extLst>
      <p:ext uri="{BB962C8B-B14F-4D97-AF65-F5344CB8AC3E}">
        <p14:creationId xmlns:p14="http://schemas.microsoft.com/office/powerpoint/2010/main" val="268876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6</a:t>
            </a:fld>
            <a:endParaRPr lang="en-US"/>
          </a:p>
        </p:txBody>
      </p:sp>
    </p:spTree>
    <p:extLst>
      <p:ext uri="{BB962C8B-B14F-4D97-AF65-F5344CB8AC3E}">
        <p14:creationId xmlns:p14="http://schemas.microsoft.com/office/powerpoint/2010/main" val="12250339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60</a:t>
            </a:fld>
            <a:endParaRPr lang="en-US"/>
          </a:p>
        </p:txBody>
      </p:sp>
    </p:spTree>
    <p:extLst>
      <p:ext uri="{BB962C8B-B14F-4D97-AF65-F5344CB8AC3E}">
        <p14:creationId xmlns:p14="http://schemas.microsoft.com/office/powerpoint/2010/main" val="22655594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61</a:t>
            </a:fld>
            <a:endParaRPr lang="en-US"/>
          </a:p>
        </p:txBody>
      </p:sp>
    </p:spTree>
    <p:extLst>
      <p:ext uri="{BB962C8B-B14F-4D97-AF65-F5344CB8AC3E}">
        <p14:creationId xmlns:p14="http://schemas.microsoft.com/office/powerpoint/2010/main" val="22784126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62</a:t>
            </a:fld>
            <a:endParaRPr lang="en-US"/>
          </a:p>
        </p:txBody>
      </p:sp>
    </p:spTree>
    <p:extLst>
      <p:ext uri="{BB962C8B-B14F-4D97-AF65-F5344CB8AC3E}">
        <p14:creationId xmlns:p14="http://schemas.microsoft.com/office/powerpoint/2010/main" val="204667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63</a:t>
            </a:fld>
            <a:endParaRPr lang="en-US"/>
          </a:p>
        </p:txBody>
      </p:sp>
    </p:spTree>
    <p:extLst>
      <p:ext uri="{BB962C8B-B14F-4D97-AF65-F5344CB8AC3E}">
        <p14:creationId xmlns:p14="http://schemas.microsoft.com/office/powerpoint/2010/main" val="3947449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64</a:t>
            </a:fld>
            <a:endParaRPr lang="en-US"/>
          </a:p>
        </p:txBody>
      </p:sp>
    </p:spTree>
    <p:extLst>
      <p:ext uri="{BB962C8B-B14F-4D97-AF65-F5344CB8AC3E}">
        <p14:creationId xmlns:p14="http://schemas.microsoft.com/office/powerpoint/2010/main" val="3487951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65</a:t>
            </a:fld>
            <a:endParaRPr lang="en-US"/>
          </a:p>
        </p:txBody>
      </p:sp>
    </p:spTree>
    <p:extLst>
      <p:ext uri="{BB962C8B-B14F-4D97-AF65-F5344CB8AC3E}">
        <p14:creationId xmlns:p14="http://schemas.microsoft.com/office/powerpoint/2010/main" val="2797206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66</a:t>
            </a:fld>
            <a:endParaRPr lang="en-US"/>
          </a:p>
        </p:txBody>
      </p:sp>
    </p:spTree>
    <p:extLst>
      <p:ext uri="{BB962C8B-B14F-4D97-AF65-F5344CB8AC3E}">
        <p14:creationId xmlns:p14="http://schemas.microsoft.com/office/powerpoint/2010/main" val="4131726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67</a:t>
            </a:fld>
            <a:endParaRPr lang="en-US"/>
          </a:p>
        </p:txBody>
      </p:sp>
    </p:spTree>
    <p:extLst>
      <p:ext uri="{BB962C8B-B14F-4D97-AF65-F5344CB8AC3E}">
        <p14:creationId xmlns:p14="http://schemas.microsoft.com/office/powerpoint/2010/main" val="834089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68</a:t>
            </a:fld>
            <a:endParaRPr lang="en-US"/>
          </a:p>
        </p:txBody>
      </p:sp>
    </p:spTree>
    <p:extLst>
      <p:ext uri="{BB962C8B-B14F-4D97-AF65-F5344CB8AC3E}">
        <p14:creationId xmlns:p14="http://schemas.microsoft.com/office/powerpoint/2010/main" val="3526712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69</a:t>
            </a:fld>
            <a:endParaRPr lang="en-US"/>
          </a:p>
        </p:txBody>
      </p:sp>
    </p:spTree>
    <p:extLst>
      <p:ext uri="{BB962C8B-B14F-4D97-AF65-F5344CB8AC3E}">
        <p14:creationId xmlns:p14="http://schemas.microsoft.com/office/powerpoint/2010/main" val="77622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7</a:t>
            </a:fld>
            <a:endParaRPr lang="en-US"/>
          </a:p>
        </p:txBody>
      </p:sp>
    </p:spTree>
    <p:extLst>
      <p:ext uri="{BB962C8B-B14F-4D97-AF65-F5344CB8AC3E}">
        <p14:creationId xmlns:p14="http://schemas.microsoft.com/office/powerpoint/2010/main" val="7780656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70</a:t>
            </a:fld>
            <a:endParaRPr lang="en-US"/>
          </a:p>
        </p:txBody>
      </p:sp>
    </p:spTree>
    <p:extLst>
      <p:ext uri="{BB962C8B-B14F-4D97-AF65-F5344CB8AC3E}">
        <p14:creationId xmlns:p14="http://schemas.microsoft.com/office/powerpoint/2010/main" val="4657362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71</a:t>
            </a:fld>
            <a:endParaRPr lang="en-US"/>
          </a:p>
        </p:txBody>
      </p:sp>
    </p:spTree>
    <p:extLst>
      <p:ext uri="{BB962C8B-B14F-4D97-AF65-F5344CB8AC3E}">
        <p14:creationId xmlns:p14="http://schemas.microsoft.com/office/powerpoint/2010/main" val="33630768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72</a:t>
            </a:fld>
            <a:endParaRPr lang="en-US"/>
          </a:p>
        </p:txBody>
      </p:sp>
    </p:spTree>
    <p:extLst>
      <p:ext uri="{BB962C8B-B14F-4D97-AF65-F5344CB8AC3E}">
        <p14:creationId xmlns:p14="http://schemas.microsoft.com/office/powerpoint/2010/main" val="32677726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73</a:t>
            </a:fld>
            <a:endParaRPr lang="en-US"/>
          </a:p>
        </p:txBody>
      </p:sp>
    </p:spTree>
    <p:extLst>
      <p:ext uri="{BB962C8B-B14F-4D97-AF65-F5344CB8AC3E}">
        <p14:creationId xmlns:p14="http://schemas.microsoft.com/office/powerpoint/2010/main" val="10951076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74</a:t>
            </a:fld>
            <a:endParaRPr lang="en-US"/>
          </a:p>
        </p:txBody>
      </p:sp>
    </p:spTree>
    <p:extLst>
      <p:ext uri="{BB962C8B-B14F-4D97-AF65-F5344CB8AC3E}">
        <p14:creationId xmlns:p14="http://schemas.microsoft.com/office/powerpoint/2010/main" val="30000412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75</a:t>
            </a:fld>
            <a:endParaRPr lang="en-US"/>
          </a:p>
        </p:txBody>
      </p:sp>
    </p:spTree>
    <p:extLst>
      <p:ext uri="{BB962C8B-B14F-4D97-AF65-F5344CB8AC3E}">
        <p14:creationId xmlns:p14="http://schemas.microsoft.com/office/powerpoint/2010/main" val="27795960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76</a:t>
            </a:fld>
            <a:endParaRPr lang="en-US"/>
          </a:p>
        </p:txBody>
      </p:sp>
    </p:spTree>
    <p:extLst>
      <p:ext uri="{BB962C8B-B14F-4D97-AF65-F5344CB8AC3E}">
        <p14:creationId xmlns:p14="http://schemas.microsoft.com/office/powerpoint/2010/main" val="22529335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77</a:t>
            </a:fld>
            <a:endParaRPr lang="en-US"/>
          </a:p>
        </p:txBody>
      </p:sp>
    </p:spTree>
    <p:extLst>
      <p:ext uri="{BB962C8B-B14F-4D97-AF65-F5344CB8AC3E}">
        <p14:creationId xmlns:p14="http://schemas.microsoft.com/office/powerpoint/2010/main" val="5252616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78</a:t>
            </a:fld>
            <a:endParaRPr lang="en-US"/>
          </a:p>
        </p:txBody>
      </p:sp>
    </p:spTree>
    <p:extLst>
      <p:ext uri="{BB962C8B-B14F-4D97-AF65-F5344CB8AC3E}">
        <p14:creationId xmlns:p14="http://schemas.microsoft.com/office/powerpoint/2010/main" val="4090533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79</a:t>
            </a:fld>
            <a:endParaRPr lang="en-US"/>
          </a:p>
        </p:txBody>
      </p:sp>
    </p:spTree>
    <p:extLst>
      <p:ext uri="{BB962C8B-B14F-4D97-AF65-F5344CB8AC3E}">
        <p14:creationId xmlns:p14="http://schemas.microsoft.com/office/powerpoint/2010/main" val="381464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you’ll see right away or have</a:t>
            </a:r>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8</a:t>
            </a:fld>
            <a:endParaRPr lang="en-US"/>
          </a:p>
        </p:txBody>
      </p:sp>
    </p:spTree>
    <p:extLst>
      <p:ext uri="{BB962C8B-B14F-4D97-AF65-F5344CB8AC3E}">
        <p14:creationId xmlns:p14="http://schemas.microsoft.com/office/powerpoint/2010/main" val="29135850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80</a:t>
            </a:fld>
            <a:endParaRPr lang="en-US"/>
          </a:p>
        </p:txBody>
      </p:sp>
    </p:spTree>
    <p:extLst>
      <p:ext uri="{BB962C8B-B14F-4D97-AF65-F5344CB8AC3E}">
        <p14:creationId xmlns:p14="http://schemas.microsoft.com/office/powerpoint/2010/main" val="31566479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81</a:t>
            </a:fld>
            <a:endParaRPr lang="en-US"/>
          </a:p>
        </p:txBody>
      </p:sp>
    </p:spTree>
    <p:extLst>
      <p:ext uri="{BB962C8B-B14F-4D97-AF65-F5344CB8AC3E}">
        <p14:creationId xmlns:p14="http://schemas.microsoft.com/office/powerpoint/2010/main" val="19817617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82</a:t>
            </a:fld>
            <a:endParaRPr lang="en-US"/>
          </a:p>
        </p:txBody>
      </p:sp>
    </p:spTree>
    <p:extLst>
      <p:ext uri="{BB962C8B-B14F-4D97-AF65-F5344CB8AC3E}">
        <p14:creationId xmlns:p14="http://schemas.microsoft.com/office/powerpoint/2010/main" val="2746301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83</a:t>
            </a:fld>
            <a:endParaRPr lang="en-US"/>
          </a:p>
        </p:txBody>
      </p:sp>
    </p:spTree>
    <p:extLst>
      <p:ext uri="{BB962C8B-B14F-4D97-AF65-F5344CB8AC3E}">
        <p14:creationId xmlns:p14="http://schemas.microsoft.com/office/powerpoint/2010/main" val="3965038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31B91E-6D80-49A8-A4D9-C871BAF404E2}" type="slidenum">
              <a:rPr lang="en-US" smtClean="0"/>
              <a:t>85</a:t>
            </a:fld>
            <a:endParaRPr lang="en-US"/>
          </a:p>
        </p:txBody>
      </p:sp>
    </p:spTree>
    <p:extLst>
      <p:ext uri="{BB962C8B-B14F-4D97-AF65-F5344CB8AC3E}">
        <p14:creationId xmlns:p14="http://schemas.microsoft.com/office/powerpoint/2010/main" val="8591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31B91E-6D80-49A8-A4D9-C871BAF404E2}" type="slidenum">
              <a:rPr lang="en-US" smtClean="0"/>
              <a:t>9</a:t>
            </a:fld>
            <a:endParaRPr lang="en-US"/>
          </a:p>
        </p:txBody>
      </p:sp>
    </p:spTree>
    <p:extLst>
      <p:ext uri="{BB962C8B-B14F-4D97-AF65-F5344CB8AC3E}">
        <p14:creationId xmlns:p14="http://schemas.microsoft.com/office/powerpoint/2010/main" val="288609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8401" y="1447801"/>
            <a:ext cx="7170847"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938401" y="4777380"/>
            <a:ext cx="717084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771B40-D821-4A06-8979-6193A7633D4F}"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84660033"/>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402" y="4800587"/>
            <a:ext cx="717084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8401" y="685800"/>
            <a:ext cx="717084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38402" y="5367325"/>
            <a:ext cx="717084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A52FD-EFB2-4C32-8F8E-C4A020AD6482}" type="datetime1">
              <a:rPr lang="en-US" smtClean="0"/>
              <a:t>7/27/2016</a:t>
            </a:fld>
            <a:endParaRPr lang="en-US" dirty="0"/>
          </a:p>
        </p:txBody>
      </p:sp>
      <p:sp>
        <p:nvSpPr>
          <p:cNvPr id="6" name="Footer Placeholder 5"/>
          <p:cNvSpPr>
            <a:spLocks noGrp="1"/>
          </p:cNvSpPr>
          <p:nvPr>
            <p:ph type="ftr" sz="quarter" idx="11"/>
          </p:nvPr>
        </p:nvSpPr>
        <p:spPr/>
        <p:txBody>
          <a:bodyPr/>
          <a:lstStyle/>
          <a:p>
            <a:r>
              <a:rPr lang="en-US" smtClean="0"/>
              <a:t>WIOA Performance and NRS Tables - Intro - 7.22.16</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43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38401" y="1447800"/>
            <a:ext cx="717084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938401" y="3657600"/>
            <a:ext cx="717084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90F61-9ABA-4BE9-89EF-D7530AE3FD7C}"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2801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9526" y="1447800"/>
            <a:ext cx="6499443"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568450" y="3771174"/>
            <a:ext cx="591471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938401" y="4350657"/>
            <a:ext cx="717084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FB8BA-8411-46D5-B83E-7AABFE187177}"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2" name="TextBox 11"/>
          <p:cNvSpPr txBox="1"/>
          <p:nvPr/>
        </p:nvSpPr>
        <p:spPr>
          <a:xfrm>
            <a:off x="729864" y="971253"/>
            <a:ext cx="65155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7581023" y="2613787"/>
            <a:ext cx="65155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195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38400" y="3124201"/>
            <a:ext cx="717084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38401" y="4777381"/>
            <a:ext cx="717084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0C908-850E-4E60-9653-FA5768F2DF99}"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4706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514269" y="1981200"/>
            <a:ext cx="239432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530126" y="2667000"/>
            <a:ext cx="237847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155473" y="1981200"/>
            <a:ext cx="238569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146899" y="2667000"/>
            <a:ext cx="239427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788819" y="1981200"/>
            <a:ext cx="238234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788819" y="2667000"/>
            <a:ext cx="238234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027490"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56809"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C78EE3-2641-4632-9094-2AD0D48AF1A3}" type="datetime1">
              <a:rPr lang="en-US" smtClean="0"/>
              <a:t>7/27/2016</a:t>
            </a:fld>
            <a:endParaRPr lang="en-US" dirty="0"/>
          </a:p>
        </p:txBody>
      </p:sp>
      <p:sp>
        <p:nvSpPr>
          <p:cNvPr id="4"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6171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530126" y="4250949"/>
            <a:ext cx="238879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530126" y="2209800"/>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530126" y="4827212"/>
            <a:ext cx="238879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160117" y="4250949"/>
            <a:ext cx="238105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160117" y="2209800"/>
            <a:ext cx="238105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159018" y="4827211"/>
            <a:ext cx="23842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788819" y="4250949"/>
            <a:ext cx="238234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788818" y="2209800"/>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788717" y="4827209"/>
            <a:ext cx="23854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027490"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56809"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1FF7BF-E4A3-447B-A7DB-9E60A27637A8}" type="datetime1">
              <a:rPr lang="en-US" smtClean="0"/>
              <a:t>7/27/2016</a:t>
            </a:fld>
            <a:endParaRPr lang="en-US" dirty="0"/>
          </a:p>
        </p:txBody>
      </p:sp>
      <p:sp>
        <p:nvSpPr>
          <p:cNvPr id="4"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50306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FEE3EA-3C4A-4B6B-89AB-EF63A670DD3E}"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83065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7173" y="430214"/>
            <a:ext cx="1423988"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0126" y="887414"/>
            <a:ext cx="603130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A58B5-5E31-4371-B8F6-02C055C2FEF7}"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6375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F532768-2810-49F4-AC24-18B317B41C22}"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6214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402" y="2861734"/>
            <a:ext cx="7170846"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38401" y="4777381"/>
            <a:ext cx="717084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FF2EF-F2F2-4CD3-8175-734AFDC90A91}" type="datetime1">
              <a:rPr lang="en-US" smtClean="0"/>
              <a:t>7/27/2016</a:t>
            </a:fld>
            <a:endParaRPr lang="en-US" dirty="0"/>
          </a:p>
        </p:txBody>
      </p:sp>
      <p:sp>
        <p:nvSpPr>
          <p:cNvPr id="5" name="Footer Placeholder 4"/>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0749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6442" y="2060576"/>
            <a:ext cx="3572025"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276" y="2056093"/>
            <a:ext cx="357202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2B6EDC-4FDA-416B-8A40-A90456ADD564}" type="datetime1">
              <a:rPr lang="en-US" smtClean="0"/>
              <a:t>7/27/2016</a:t>
            </a:fld>
            <a:endParaRPr lang="en-US" dirty="0"/>
          </a:p>
        </p:txBody>
      </p:sp>
      <p:sp>
        <p:nvSpPr>
          <p:cNvPr id="6" name="Footer Placeholder 5"/>
          <p:cNvSpPr>
            <a:spLocks noGrp="1"/>
          </p:cNvSpPr>
          <p:nvPr>
            <p:ph type="ftr" sz="quarter" idx="11"/>
          </p:nvPr>
        </p:nvSpPr>
        <p:spPr/>
        <p:txBody>
          <a:bodyPr/>
          <a:lstStyle/>
          <a:p>
            <a:r>
              <a:rPr lang="en-US" smtClean="0"/>
              <a:t>WIOA Performance and NRS Tables - Intro - 7.22.16</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580779594"/>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96442" y="1905000"/>
            <a:ext cx="35720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6442" y="2514600"/>
            <a:ext cx="3572025"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278" y="1905000"/>
            <a:ext cx="35720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94278" y="2514600"/>
            <a:ext cx="3572025"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AFB4A0-F895-4107-8DB5-7A2CF04DD005}" type="datetime1">
              <a:rPr lang="en-US" smtClean="0"/>
              <a:t>7/27/2016</a:t>
            </a:fld>
            <a:endParaRPr lang="en-US" dirty="0"/>
          </a:p>
        </p:txBody>
      </p:sp>
      <p:sp>
        <p:nvSpPr>
          <p:cNvPr id="8" name="Footer Placeholder 7"/>
          <p:cNvSpPr>
            <a:spLocks noGrp="1"/>
          </p:cNvSpPr>
          <p:nvPr>
            <p:ph type="ftr" sz="quarter" idx="11"/>
          </p:nvPr>
        </p:nvSpPr>
        <p:spPr/>
        <p:txBody>
          <a:bodyPr/>
          <a:lstStyle/>
          <a:p>
            <a:r>
              <a:rPr lang="en-US" smtClean="0"/>
              <a:t>WIOA Performance and NRS Tables - Intro - 7.22.16</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01542783"/>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6F208C-1331-49F2-AAA1-184CE3107847}" type="datetime1">
              <a:rPr lang="en-US" smtClean="0"/>
              <a:t>7/27/2016</a:t>
            </a:fld>
            <a:endParaRPr lang="en-US" dirty="0"/>
          </a:p>
        </p:txBody>
      </p:sp>
      <p:sp>
        <p:nvSpPr>
          <p:cNvPr id="5"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579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E8DC83-A8EC-47FC-9A49-236110B87E56}" type="datetime1">
              <a:rPr lang="en-US" smtClean="0"/>
              <a:t>7/27/2016</a:t>
            </a:fld>
            <a:endParaRPr lang="en-US" dirty="0"/>
          </a:p>
        </p:txBody>
      </p:sp>
      <p:sp>
        <p:nvSpPr>
          <p:cNvPr id="5" name="Footer Placeholder 2"/>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490375096"/>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399" y="1447800"/>
            <a:ext cx="2763365"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7501" y="1447800"/>
            <a:ext cx="422174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38400" y="3129281"/>
            <a:ext cx="2763364"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DF4243D-C91F-4C6B-8EF6-8DFEF668000B}" type="datetime1">
              <a:rPr lang="en-US" smtClean="0"/>
              <a:t>7/27/2016</a:t>
            </a:fld>
            <a:endParaRPr lang="en-US" dirty="0"/>
          </a:p>
        </p:txBody>
      </p:sp>
      <p:sp>
        <p:nvSpPr>
          <p:cNvPr id="5" name="Footer Placeholder 5"/>
          <p:cNvSpPr>
            <a:spLocks noGrp="1"/>
          </p:cNvSpPr>
          <p:nvPr>
            <p:ph type="ftr" sz="quarter" idx="11"/>
          </p:nvPr>
        </p:nvSpPr>
        <p:spPr/>
        <p:txBody>
          <a:bodyPr/>
          <a:lstStyle/>
          <a:p>
            <a:r>
              <a:rPr lang="en-US" smtClean="0"/>
              <a:t>WIOA Performance and NRS Tables - Intro - 7.22.16</a:t>
            </a:r>
            <a:endParaRPr lang="en-US" dirty="0"/>
          </a:p>
        </p:txBody>
      </p:sp>
      <p:sp>
        <p:nvSpPr>
          <p:cNvPr id="6"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46369623"/>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7550" y="1854192"/>
            <a:ext cx="413798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6506" y="1143000"/>
            <a:ext cx="26003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38401" y="3657600"/>
            <a:ext cx="4131545"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E0250-0193-426A-9AA7-C386380D439E}" type="datetime1">
              <a:rPr lang="en-US" smtClean="0"/>
              <a:t>7/27/2016</a:t>
            </a:fld>
            <a:endParaRPr lang="en-US" dirty="0"/>
          </a:p>
        </p:txBody>
      </p:sp>
      <p:sp>
        <p:nvSpPr>
          <p:cNvPr id="6" name="Footer Placeholder 5"/>
          <p:cNvSpPr>
            <a:spLocks noGrp="1"/>
          </p:cNvSpPr>
          <p:nvPr>
            <p:ph type="ftr" sz="quarter" idx="11"/>
          </p:nvPr>
        </p:nvSpPr>
        <p:spPr/>
        <p:txBody>
          <a:bodyPr/>
          <a:lstStyle/>
          <a:p>
            <a:r>
              <a:rPr lang="en-US" smtClean="0"/>
              <a:t>WIOA Performance and NRS Tables - Intro - 7.22.16</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7131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28007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236960" cy="2365453"/>
          </a:xfrm>
          <a:prstGeom prst="rect">
            <a:avLst/>
          </a:prstGeom>
        </p:spPr>
      </p:pic>
      <p:sp>
        <p:nvSpPr>
          <p:cNvPr id="16" name="Oval 15"/>
          <p:cNvSpPr/>
          <p:nvPr/>
        </p:nvSpPr>
        <p:spPr>
          <a:xfrm>
            <a:off x="6994822" y="1676400"/>
            <a:ext cx="2290763"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6499523" y="1"/>
            <a:ext cx="1302752"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992276" y="6096000"/>
            <a:ext cx="807409" cy="762000"/>
          </a:xfrm>
          <a:prstGeom prst="rect">
            <a:avLst/>
          </a:prstGeom>
        </p:spPr>
      </p:pic>
      <p:sp>
        <p:nvSpPr>
          <p:cNvPr id="14" name="Rectangle 13"/>
          <p:cNvSpPr/>
          <p:nvPr/>
        </p:nvSpPr>
        <p:spPr>
          <a:xfrm>
            <a:off x="8480722" y="0"/>
            <a:ext cx="557213"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24966" y="452718"/>
            <a:ext cx="7641337"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96441" y="2052919"/>
            <a:ext cx="7269065"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158588" y="1819276"/>
            <a:ext cx="990599" cy="24764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5954865-927F-4459-BB37-65B370973E55}" type="datetime1">
              <a:rPr lang="en-US" smtClean="0"/>
              <a:t>7/27/2016</a:t>
            </a:fld>
            <a:endParaRPr lang="en-US" dirty="0"/>
          </a:p>
        </p:txBody>
      </p:sp>
      <p:sp>
        <p:nvSpPr>
          <p:cNvPr id="5" name="Footer Placeholder 4"/>
          <p:cNvSpPr>
            <a:spLocks noGrp="1"/>
          </p:cNvSpPr>
          <p:nvPr>
            <p:ph type="ftr" sz="quarter" idx="3"/>
          </p:nvPr>
        </p:nvSpPr>
        <p:spPr>
          <a:xfrm rot="5400000">
            <a:off x="6911298" y="3253873"/>
            <a:ext cx="3859795" cy="24765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WIOA Performance and NRS Tables - Intro - 7.22.16</a:t>
            </a:r>
            <a:endParaRPr lang="en-US" dirty="0"/>
          </a:p>
        </p:txBody>
      </p:sp>
      <p:sp>
        <p:nvSpPr>
          <p:cNvPr id="6" name="Slide Number Placeholder 5"/>
          <p:cNvSpPr>
            <a:spLocks noGrp="1"/>
          </p:cNvSpPr>
          <p:nvPr>
            <p:ph type="sldNum" sz="quarter" idx="4"/>
          </p:nvPr>
        </p:nvSpPr>
        <p:spPr bwMode="gray">
          <a:xfrm>
            <a:off x="8411439" y="295730"/>
            <a:ext cx="681037"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04211166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1.wdp"/><Relationship Id="rId4" Type="http://schemas.openxmlformats.org/officeDocument/2006/relationships/diagramLayout" Target="../diagrams/layout7.xml"/><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doleta.gov/performance/reporting/eta_default.cf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nrsweb.org/foundations/tables.asp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2.png"/><Relationship Id="rId7"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3.png"/><Relationship Id="rId7"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3.png"/><Relationship Id="rId7"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5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6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 Id="rId5" Type="http://schemas.openxmlformats.org/officeDocument/2006/relationships/image" Target="../media/image11.gif"/><Relationship Id="rId4" Type="http://schemas.openxmlformats.org/officeDocument/2006/relationships/hyperlink" Target="http://www.google.com/url?sa=i&amp;rct=j&amp;q=&amp;esrc=s&amp;source=images&amp;cd=&amp;cad=rja&amp;uact=8&amp;ved=0ahUKEwim64bvq_bNAhUGbSYKHeLCAlQQjRwIBw&amp;url=http://www.compensationcafe.com/2011/01/grandfathering-red-circled-jobs.html&amp;psig=AFQjCNHmXozjifxjoBJ7xqfyadBS11HPdQ&amp;ust=1468702108885514"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dailysun.bowdoin.edu/2013/03/8-ways-to-avoid-procrastination-inc/now-later/&amp;bvm=bv.127178174,d.cWw&amp;psig=AFQjCNG13f9DoavY2RRO1ciiURTCQf8gGg&amp;ust=146869433106041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google.com/url?sa=i&amp;rct=j&amp;q=&amp;esrc=s&amp;source=images&amp;cd=&amp;cad=rja&amp;uact=8&amp;ved=0ahUKEwju-byMnfbNAhXEcz4KHTS0DnIQjRwIBA&amp;url=http://www.freeiconspng.com/free-images/red-vertical-arrow-png-4733&amp;psig=AFQjCNEdohLQheSI_5voDwrWnVDtA8Q7nQ&amp;ust=1468698148165481"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surveymonkey.com/r/NewWIOANR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WIOA </a:t>
            </a:r>
            <a:r>
              <a:rPr lang="en-US" sz="6000" dirty="0" smtClean="0"/>
              <a:t>Performance Regulations </a:t>
            </a:r>
            <a:r>
              <a:rPr lang="en-US" sz="6000" dirty="0"/>
              <a:t>and </a:t>
            </a:r>
            <a:r>
              <a:rPr lang="en-US" sz="6000" dirty="0" smtClean="0"/>
              <a:t>New NRS Tables</a:t>
            </a:r>
            <a:endParaRPr lang="en-US" sz="6000"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2"/>
                </a:solidFill>
              </a:rPr>
              <a:t>Carrie Tupa</a:t>
            </a:r>
          </a:p>
          <a:p>
            <a:r>
              <a:rPr lang="en-US" dirty="0" smtClean="0">
                <a:solidFill>
                  <a:schemeClr val="tx2"/>
                </a:solidFill>
              </a:rPr>
              <a:t>Texas Workforce Commission</a:t>
            </a:r>
          </a:p>
          <a:p>
            <a:r>
              <a:rPr lang="en-US" dirty="0" smtClean="0">
                <a:solidFill>
                  <a:schemeClr val="tx2"/>
                </a:solidFill>
              </a:rPr>
              <a:t>Adult Education and Literacy</a:t>
            </a:r>
            <a:endParaRPr lang="en-US" dirty="0">
              <a:solidFill>
                <a:schemeClr val="tx2"/>
              </a:solidFill>
            </a:endParaRPr>
          </a:p>
        </p:txBody>
      </p:sp>
    </p:spTree>
    <p:extLst>
      <p:ext uri="{BB962C8B-B14F-4D97-AF65-F5344CB8AC3E}">
        <p14:creationId xmlns:p14="http://schemas.microsoft.com/office/powerpoint/2010/main" val="180722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Introduction of the </a:t>
            </a:r>
            <a:r>
              <a:rPr lang="en-US" dirty="0" smtClean="0"/>
              <a:t>Final Regulations </a:t>
            </a:r>
            <a:r>
              <a:rPr lang="en-US" dirty="0"/>
              <a:t>R</a:t>
            </a:r>
            <a:r>
              <a:rPr lang="en-US" dirty="0" smtClean="0"/>
              <a:t>elated </a:t>
            </a:r>
            <a:r>
              <a:rPr lang="en-US" dirty="0"/>
              <a:t>to </a:t>
            </a:r>
            <a:r>
              <a:rPr lang="en-US" dirty="0" smtClean="0"/>
              <a:t>Performance </a:t>
            </a:r>
            <a:r>
              <a:rPr lang="en-US" dirty="0"/>
              <a:t>and </a:t>
            </a:r>
            <a:r>
              <a:rPr lang="en-US" dirty="0" smtClean="0"/>
              <a:t>Accountability for WIOA</a:t>
            </a:r>
            <a:endParaRPr lang="en-US" dirty="0"/>
          </a:p>
        </p:txBody>
      </p:sp>
      <p:sp>
        <p:nvSpPr>
          <p:cNvPr id="8" name="Text Placeholder 7"/>
          <p:cNvSpPr>
            <a:spLocks noGrp="1"/>
          </p:cNvSpPr>
          <p:nvPr>
            <p:ph type="body" idx="1"/>
          </p:nvPr>
        </p:nvSpPr>
        <p:spPr/>
        <p:txBody>
          <a:bodyPr/>
          <a:lstStyle/>
          <a:p>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43868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Tenets</a:t>
            </a:r>
            <a:endParaRPr 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11</a:t>
            </a:fld>
            <a:endParaRPr lang="en-US" dirty="0"/>
          </a:p>
        </p:txBody>
      </p:sp>
    </p:spTree>
    <p:extLst>
      <p:ext uri="{BB962C8B-B14F-4D97-AF65-F5344CB8AC3E}">
        <p14:creationId xmlns:p14="http://schemas.microsoft.com/office/powerpoint/2010/main" val="214722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 is a Participant?</a:t>
            </a:r>
            <a:endParaRPr lang="en-US" dirty="0"/>
          </a:p>
        </p:txBody>
      </p:sp>
      <p:sp>
        <p:nvSpPr>
          <p:cNvPr id="7" name="Text Placeholder 6"/>
          <p:cNvSpPr>
            <a:spLocks noGrp="1"/>
          </p:cNvSpPr>
          <p:nvPr>
            <p:ph type="body" idx="1"/>
          </p:nvPr>
        </p:nvSpPr>
        <p:spPr/>
        <p:txBody>
          <a:bodyPr/>
          <a:lstStyle/>
          <a:p>
            <a:r>
              <a:rPr lang="en-US" dirty="0" smtClean="0">
                <a:solidFill>
                  <a:schemeClr val="tx2"/>
                </a:solidFill>
              </a:rPr>
              <a:t>…And how long are they a participant?</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3803547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able indicating the differences between a participant and a reportable individual" title="Table"/>
          <p:cNvGraphicFramePr>
            <a:graphicFrameLocks noGrp="1"/>
          </p:cNvGraphicFramePr>
          <p:nvPr>
            <p:ph idx="1"/>
            <p:extLst>
              <p:ext uri="{D42A27DB-BD31-4B8C-83A1-F6EECF244321}">
                <p14:modId xmlns:p14="http://schemas.microsoft.com/office/powerpoint/2010/main" val="2683632438"/>
              </p:ext>
            </p:extLst>
          </p:nvPr>
        </p:nvGraphicFramePr>
        <p:xfrm>
          <a:off x="457200" y="1967265"/>
          <a:ext cx="8915400" cy="3750053"/>
        </p:xfrm>
        <a:graphic>
          <a:graphicData uri="http://schemas.openxmlformats.org/drawingml/2006/table">
            <a:tbl>
              <a:tblPr firstRow="1" bandRow="1">
                <a:tableStyleId>{5C22544A-7EE6-4342-B048-85BDC9FD1C3A}</a:tableStyleId>
              </a:tblPr>
              <a:tblGrid>
                <a:gridCol w="4457700"/>
                <a:gridCol w="4457700"/>
              </a:tblGrid>
              <a:tr h="369768">
                <a:tc>
                  <a:txBody>
                    <a:bodyPr/>
                    <a:lstStyle/>
                    <a:p>
                      <a:pPr algn="ctr"/>
                      <a:r>
                        <a:rPr lang="en-US" sz="2000" dirty="0" smtClean="0"/>
                        <a:t>Participant</a:t>
                      </a:r>
                      <a:endParaRPr lang="en-US" sz="2000" dirty="0"/>
                    </a:p>
                  </a:txBody>
                  <a:tcPr marL="74295" marR="74295"/>
                </a:tc>
                <a:tc>
                  <a:txBody>
                    <a:bodyPr/>
                    <a:lstStyle/>
                    <a:p>
                      <a:pPr algn="ctr"/>
                      <a:r>
                        <a:rPr lang="en-US" sz="2000" dirty="0" smtClean="0"/>
                        <a:t>R</a:t>
                      </a:r>
                      <a:r>
                        <a:rPr lang="en-US" sz="1800" dirty="0" smtClean="0"/>
                        <a:t>eportable Individual</a:t>
                      </a:r>
                      <a:endParaRPr lang="en-US" sz="2400" dirty="0"/>
                    </a:p>
                  </a:txBody>
                  <a:tcPr marL="74295" marR="74295"/>
                </a:tc>
              </a:tr>
              <a:tr h="1952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i="0" kern="1200" dirty="0" smtClean="0">
                          <a:solidFill>
                            <a:schemeClr val="dk1"/>
                          </a:solidFill>
                          <a:effectLst/>
                          <a:latin typeface="+mn-lt"/>
                          <a:ea typeface="+mn-ea"/>
                          <a:cs typeface="+mn-cs"/>
                        </a:rPr>
                        <a:t>A reportable individual who has received services other than the services described in § 677.150(a)(3), after satisfying all applicable programmatic requirements for the provision of services, such as eligibility determination.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i="0" kern="1200" dirty="0" smtClean="0">
                        <a:solidFill>
                          <a:schemeClr val="dk1"/>
                        </a:solidFill>
                        <a:effectLst/>
                        <a:latin typeface="+mn-lt"/>
                        <a:ea typeface="+mn-ea"/>
                        <a:cs typeface="+mn-cs"/>
                      </a:endParaRPr>
                    </a:p>
                  </a:txBody>
                  <a:tcPr marL="74295" marR="74295"/>
                </a:tc>
                <a:tc>
                  <a:txBody>
                    <a:bodyPr/>
                    <a:lstStyle/>
                    <a:p>
                      <a:r>
                        <a:rPr kumimoji="0" lang="en-US" sz="1400" u="sng" kern="1200" dirty="0" smtClean="0">
                          <a:solidFill>
                            <a:schemeClr val="dk1"/>
                          </a:solidFill>
                          <a:effectLst/>
                          <a:latin typeface="+mn-lt"/>
                          <a:ea typeface="+mn-ea"/>
                          <a:cs typeface="+mn-cs"/>
                        </a:rPr>
                        <a:t>Reportable individual</a:t>
                      </a:r>
                      <a:r>
                        <a:rPr kumimoji="0" lang="en-US" sz="1400" kern="1200" dirty="0" smtClean="0">
                          <a:solidFill>
                            <a:schemeClr val="dk1"/>
                          </a:solidFill>
                          <a:effectLst/>
                          <a:latin typeface="+mn-lt"/>
                          <a:ea typeface="+mn-ea"/>
                          <a:cs typeface="+mn-cs"/>
                        </a:rPr>
                        <a:t>.  An individual who has taken action that demonstrates an intent to use program services and who meets specific reporting criteria of the program, including:</a:t>
                      </a:r>
                    </a:p>
                    <a:p>
                      <a:r>
                        <a:rPr kumimoji="0" lang="en-US" sz="1200" kern="1200" dirty="0" smtClean="0">
                          <a:solidFill>
                            <a:schemeClr val="dk1"/>
                          </a:solidFill>
                          <a:effectLst/>
                          <a:latin typeface="+mn-lt"/>
                          <a:ea typeface="+mn-ea"/>
                          <a:cs typeface="+mn-cs"/>
                        </a:rPr>
                        <a:t>    (1)  Individuals who provide identifying    </a:t>
                      </a:r>
                    </a:p>
                    <a:p>
                      <a:r>
                        <a:rPr kumimoji="0" lang="en-US" sz="1200" kern="1200" dirty="0" smtClean="0">
                          <a:solidFill>
                            <a:schemeClr val="dk1"/>
                          </a:solidFill>
                          <a:effectLst/>
                          <a:latin typeface="+mn-lt"/>
                          <a:ea typeface="+mn-ea"/>
                          <a:cs typeface="+mn-cs"/>
                        </a:rPr>
                        <a:t>          information;</a:t>
                      </a:r>
                    </a:p>
                    <a:p>
                      <a:r>
                        <a:rPr kumimoji="0" lang="en-US" sz="1200" kern="1200" dirty="0" smtClean="0">
                          <a:solidFill>
                            <a:schemeClr val="dk1"/>
                          </a:solidFill>
                          <a:effectLst/>
                          <a:latin typeface="+mn-lt"/>
                          <a:ea typeface="+mn-ea"/>
                          <a:cs typeface="+mn-cs"/>
                        </a:rPr>
                        <a:t>    (2)  Individuals who only use the self-service </a:t>
                      </a:r>
                    </a:p>
                    <a:p>
                      <a:r>
                        <a:rPr kumimoji="0" lang="en-US" sz="1200" kern="1200" dirty="0" smtClean="0">
                          <a:solidFill>
                            <a:schemeClr val="dk1"/>
                          </a:solidFill>
                          <a:effectLst/>
                          <a:latin typeface="+mn-lt"/>
                          <a:ea typeface="+mn-ea"/>
                          <a:cs typeface="+mn-cs"/>
                        </a:rPr>
                        <a:t>          system; or</a:t>
                      </a:r>
                    </a:p>
                    <a:p>
                      <a:r>
                        <a:rPr kumimoji="0" lang="en-US" sz="1200" kern="1200" dirty="0" smtClean="0">
                          <a:solidFill>
                            <a:schemeClr val="dk1"/>
                          </a:solidFill>
                          <a:effectLst/>
                          <a:latin typeface="+mn-lt"/>
                          <a:ea typeface="+mn-ea"/>
                          <a:cs typeface="+mn-cs"/>
                        </a:rPr>
                        <a:t>    (3)  Individuals who only receive information</a:t>
                      </a:r>
                      <a:r>
                        <a:rPr kumimoji="0" lang="en-US" sz="1200" kern="1200" baseline="0" dirty="0" smtClean="0">
                          <a:solidFill>
                            <a:schemeClr val="dk1"/>
                          </a:solidFill>
                          <a:effectLst/>
                          <a:latin typeface="+mn-lt"/>
                          <a:ea typeface="+mn-ea"/>
                          <a:cs typeface="+mn-cs"/>
                        </a:rPr>
                        <a:t>   </a:t>
                      </a:r>
                    </a:p>
                    <a:p>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only services or activities.</a:t>
                      </a:r>
                      <a:endParaRPr kumimoji="0" lang="en-US" sz="1200" kern="1200" dirty="0">
                        <a:solidFill>
                          <a:schemeClr val="dk1"/>
                        </a:solidFill>
                        <a:effectLst/>
                        <a:latin typeface="+mn-lt"/>
                        <a:ea typeface="+mn-ea"/>
                        <a:cs typeface="+mn-cs"/>
                      </a:endParaRPr>
                    </a:p>
                  </a:txBody>
                  <a:tcPr marL="74295" marR="74295"/>
                </a:tc>
              </a:tr>
              <a:tr h="597318">
                <a:tc>
                  <a:txBody>
                    <a:bodyPr/>
                    <a:lstStyle/>
                    <a:p>
                      <a:r>
                        <a:rPr kumimoji="0" lang="en-US" sz="1200" kern="1200" dirty="0" smtClean="0">
                          <a:solidFill>
                            <a:schemeClr val="dk1"/>
                          </a:solidFill>
                          <a:effectLst/>
                          <a:latin typeface="+mn-lt"/>
                          <a:ea typeface="+mn-ea"/>
                          <a:cs typeface="+mn-cs"/>
                        </a:rPr>
                        <a:t>For Title II, when</a:t>
                      </a:r>
                      <a:r>
                        <a:rPr kumimoji="0" lang="en-US" sz="1200" kern="1200" baseline="0" dirty="0" smtClean="0">
                          <a:solidFill>
                            <a:schemeClr val="dk1"/>
                          </a:solidFill>
                          <a:effectLst/>
                          <a:latin typeface="+mn-lt"/>
                          <a:ea typeface="+mn-ea"/>
                          <a:cs typeface="+mn-cs"/>
                        </a:rPr>
                        <a:t> an individual </a:t>
                      </a:r>
                      <a:r>
                        <a:rPr kumimoji="0" lang="en-US" sz="1200" kern="1200" dirty="0" smtClean="0">
                          <a:solidFill>
                            <a:schemeClr val="dk1"/>
                          </a:solidFill>
                          <a:effectLst/>
                          <a:latin typeface="+mn-lt"/>
                          <a:ea typeface="+mn-ea"/>
                          <a:cs typeface="+mn-cs"/>
                        </a:rPr>
                        <a:t>in an AEFLA program has completed at least 12 contact hours</a:t>
                      </a:r>
                      <a:r>
                        <a:rPr kumimoji="0" lang="en-US" sz="1200" kern="1200" baseline="0" dirty="0" smtClean="0">
                          <a:solidFill>
                            <a:schemeClr val="dk1"/>
                          </a:solidFill>
                          <a:effectLst/>
                          <a:latin typeface="+mn-lt"/>
                          <a:ea typeface="+mn-ea"/>
                          <a:cs typeface="+mn-cs"/>
                        </a:rPr>
                        <a:t> they are considered a participant. </a:t>
                      </a:r>
                      <a:endParaRPr lang="en-US" sz="1200" dirty="0"/>
                    </a:p>
                  </a:txBody>
                  <a:tcPr marL="74295" marR="7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An adult in an AEFLA program who has completed </a:t>
                      </a:r>
                      <a:r>
                        <a:rPr kumimoji="0" lang="en-US" sz="1200" b="1" u="sng" kern="1200" dirty="0" smtClean="0">
                          <a:solidFill>
                            <a:schemeClr val="dk1"/>
                          </a:solidFill>
                          <a:effectLst/>
                          <a:latin typeface="+mn-lt"/>
                          <a:ea typeface="+mn-ea"/>
                          <a:cs typeface="+mn-cs"/>
                        </a:rPr>
                        <a:t>less than </a:t>
                      </a:r>
                      <a:r>
                        <a:rPr kumimoji="0" lang="en-US" sz="1200" kern="1200" dirty="0" smtClean="0">
                          <a:solidFill>
                            <a:schemeClr val="dk1"/>
                          </a:solidFill>
                          <a:effectLst/>
                          <a:latin typeface="+mn-lt"/>
                          <a:ea typeface="+mn-ea"/>
                          <a:cs typeface="+mn-cs"/>
                        </a:rPr>
                        <a:t>12 contact hours.</a:t>
                      </a:r>
                      <a:endParaRPr lang="en-US" sz="1200" dirty="0" smtClean="0"/>
                    </a:p>
                  </a:txBody>
                  <a:tcPr marL="74295" marR="74295"/>
                </a:tc>
              </a:tr>
              <a:tr h="671573">
                <a:tc>
                  <a:txBody>
                    <a:bodyPr/>
                    <a:lstStyle/>
                    <a:p>
                      <a:r>
                        <a:rPr lang="en-US" sz="1200" dirty="0" smtClean="0"/>
                        <a:t>Participants count towards</a:t>
                      </a:r>
                      <a:r>
                        <a:rPr lang="en-US" sz="1200" baseline="0" dirty="0" smtClean="0"/>
                        <a:t> accountability measures.</a:t>
                      </a:r>
                      <a:endParaRPr lang="en-US" sz="1200" dirty="0"/>
                    </a:p>
                  </a:txBody>
                  <a:tcPr marL="74295" marR="74295"/>
                </a:tc>
                <a:tc>
                  <a:txBody>
                    <a:bodyPr/>
                    <a:lstStyle/>
                    <a:p>
                      <a:r>
                        <a:rPr lang="en-US" sz="1200" dirty="0" smtClean="0"/>
                        <a:t>Reportable Individuals </a:t>
                      </a:r>
                      <a:r>
                        <a:rPr lang="en-US" sz="1200" b="1" u="sng" dirty="0" smtClean="0"/>
                        <a:t>DO NOT</a:t>
                      </a:r>
                      <a:r>
                        <a:rPr lang="en-US" sz="1200" dirty="0" smtClean="0"/>
                        <a:t> count towards accountability measures. </a:t>
                      </a:r>
                      <a:endParaRPr lang="en-US" sz="1200" dirty="0"/>
                    </a:p>
                  </a:txBody>
                  <a:tcPr marL="74295" marR="74295"/>
                </a:tc>
              </a:tr>
            </a:tbl>
          </a:graphicData>
        </a:graphic>
      </p:graphicFrame>
      <p:sp>
        <p:nvSpPr>
          <p:cNvPr id="61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CDB4E87-F58F-4BAE-9BD1-CCE14A289390}" type="slidenum">
              <a:rPr lang="en-US" altLang="en-US">
                <a:solidFill>
                  <a:schemeClr val="bg1"/>
                </a:solidFill>
              </a:rPr>
              <a:pPr fontAlgn="base">
                <a:spcBef>
                  <a:spcPct val="0"/>
                </a:spcBef>
                <a:spcAft>
                  <a:spcPct val="0"/>
                </a:spcAft>
              </a:pPr>
              <a:t>13</a:t>
            </a:fld>
            <a:endParaRPr lang="en-US" altLang="en-US" dirty="0">
              <a:solidFill>
                <a:schemeClr val="bg1"/>
              </a:solidFill>
            </a:endParaRPr>
          </a:p>
        </p:txBody>
      </p:sp>
      <p:sp>
        <p:nvSpPr>
          <p:cNvPr id="4" name="Title 3"/>
          <p:cNvSpPr>
            <a:spLocks noGrp="1"/>
          </p:cNvSpPr>
          <p:nvPr>
            <p:ph type="title"/>
          </p:nvPr>
        </p:nvSpPr>
        <p:spPr/>
        <p:txBody>
          <a:bodyPr/>
          <a:lstStyle/>
          <a:p>
            <a:pPr fontAlgn="auto">
              <a:spcAft>
                <a:spcPts val="0"/>
              </a:spcAft>
              <a:defRPr/>
            </a:pPr>
            <a:r>
              <a:rPr lang="en-US" sz="3200" dirty="0" smtClean="0"/>
              <a:t>Participant vs Reportable Individual for Title II programs</a:t>
            </a:r>
            <a:endParaRPr lang="en-US" sz="3200" dirty="0"/>
          </a:p>
        </p:txBody>
      </p:sp>
      <p:sp>
        <p:nvSpPr>
          <p:cNvPr id="2" name="TextBox 1"/>
          <p:cNvSpPr txBox="1"/>
          <p:nvPr/>
        </p:nvSpPr>
        <p:spPr>
          <a:xfrm>
            <a:off x="457199" y="5803831"/>
            <a:ext cx="6332183" cy="261610"/>
          </a:xfrm>
          <a:prstGeom prst="rect">
            <a:avLst/>
          </a:prstGeom>
          <a:noFill/>
        </p:spPr>
        <p:txBody>
          <a:bodyPr wrap="none" rtlCol="0">
            <a:spAutoFit/>
          </a:bodyPr>
          <a:lstStyle/>
          <a:p>
            <a:r>
              <a:rPr lang="en-US" sz="1100" dirty="0" smtClean="0"/>
              <a:t>From the Department of Education/AIR presentation on July 12, 2016 in St. Paul, Minnesota</a:t>
            </a:r>
            <a:endParaRPr lang="en-US" sz="1100" dirty="0"/>
          </a:p>
        </p:txBody>
      </p:sp>
      <p:sp>
        <p:nvSpPr>
          <p:cNvPr id="6" name="TextBox 5"/>
          <p:cNvSpPr txBox="1"/>
          <p:nvPr/>
        </p:nvSpPr>
        <p:spPr>
          <a:xfrm>
            <a:off x="7252545" y="42163"/>
            <a:ext cx="1200970" cy="584775"/>
          </a:xfrm>
          <a:prstGeom prst="rect">
            <a:avLst/>
          </a:prstGeom>
          <a:noFill/>
        </p:spPr>
        <p:txBody>
          <a:bodyPr wrap="none" rtlCol="0">
            <a:spAutoFit/>
          </a:bodyPr>
          <a:lstStyle/>
          <a:p>
            <a:r>
              <a:rPr lang="en-US" sz="3200" b="1" dirty="0" smtClean="0">
                <a:solidFill>
                  <a:srgbClr val="FF0000"/>
                </a:solidFill>
              </a:rPr>
              <a:t>NOW</a:t>
            </a:r>
            <a:endParaRPr lang="en-US" sz="3200" b="1" dirty="0">
              <a:solidFill>
                <a:srgbClr val="FF0000"/>
              </a:solidFill>
            </a:endParaRPr>
          </a:p>
        </p:txBody>
      </p:sp>
      <p:sp>
        <p:nvSpPr>
          <p:cNvPr id="3" name="Footer Placeholder 2"/>
          <p:cNvSpPr>
            <a:spLocks noGrp="1"/>
          </p:cNvSpPr>
          <p:nvPr>
            <p:ph type="ftr" sz="quarter" idx="11"/>
          </p:nvPr>
        </p:nvSpPr>
        <p:spPr/>
        <p:txBody>
          <a:bodyPr/>
          <a:lstStyle/>
          <a:p>
            <a:r>
              <a:rPr lang="en-US" smtClean="0"/>
              <a:t>WIOA Performance and NRS Tables - Intro - 7.22.16</a:t>
            </a:r>
            <a:endParaRPr lang="en-US" dirty="0"/>
          </a:p>
        </p:txBody>
      </p:sp>
    </p:spTree>
    <p:extLst>
      <p:ext uri="{BB962C8B-B14F-4D97-AF65-F5344CB8AC3E}">
        <p14:creationId xmlns:p14="http://schemas.microsoft.com/office/powerpoint/2010/main" val="3326863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Participant vs Reportable Individual </a:t>
            </a:r>
            <a:r>
              <a:rPr lang="en-US" sz="3200" dirty="0" smtClean="0">
                <a:solidFill>
                  <a:schemeClr val="bg1"/>
                </a:solidFill>
              </a:rPr>
              <a:t>(2)</a:t>
            </a:r>
            <a:endParaRPr lang="en-US" sz="3200" dirty="0">
              <a:solidFill>
                <a:schemeClr val="bg1"/>
              </a:solidFill>
            </a:endParaRPr>
          </a:p>
        </p:txBody>
      </p:sp>
      <p:sp>
        <p:nvSpPr>
          <p:cNvPr id="8" name="Text Placeholder 7"/>
          <p:cNvSpPr>
            <a:spLocks noGrp="1"/>
          </p:cNvSpPr>
          <p:nvPr>
            <p:ph type="body" idx="1"/>
          </p:nvPr>
        </p:nvSpPr>
        <p:spPr/>
        <p:txBody>
          <a:bodyPr/>
          <a:lstStyle/>
          <a:p>
            <a:r>
              <a:rPr lang="en-US" dirty="0" smtClean="0">
                <a:solidFill>
                  <a:schemeClr val="tx2"/>
                </a:solidFill>
              </a:rPr>
              <a:t>Participant	</a:t>
            </a:r>
            <a:endParaRPr lang="en-US" dirty="0">
              <a:solidFill>
                <a:schemeClr val="tx2"/>
              </a:solidFill>
            </a:endParaRPr>
          </a:p>
        </p:txBody>
      </p:sp>
      <p:sp>
        <p:nvSpPr>
          <p:cNvPr id="9" name="Content Placeholder 8"/>
          <p:cNvSpPr>
            <a:spLocks noGrp="1"/>
          </p:cNvSpPr>
          <p:nvPr>
            <p:ph sz="half" idx="2"/>
          </p:nvPr>
        </p:nvSpPr>
        <p:spPr/>
        <p:txBody>
          <a:bodyPr/>
          <a:lstStyle/>
          <a:p>
            <a:pPr>
              <a:buClr>
                <a:schemeClr val="tx2"/>
              </a:buClr>
            </a:pPr>
            <a:r>
              <a:rPr lang="en-US" dirty="0" smtClean="0">
                <a:solidFill>
                  <a:schemeClr val="tx2"/>
                </a:solidFill>
              </a:rPr>
              <a:t>Goes into denominator for various measures as appropriate (more on this later)</a:t>
            </a:r>
          </a:p>
          <a:p>
            <a:pPr>
              <a:buClr>
                <a:schemeClr val="tx2"/>
              </a:buClr>
            </a:pPr>
            <a:r>
              <a:rPr lang="en-US" dirty="0" smtClean="0">
                <a:solidFill>
                  <a:schemeClr val="tx2"/>
                </a:solidFill>
              </a:rPr>
              <a:t>Your participants with 12+ hours</a:t>
            </a:r>
            <a:endParaRPr lang="en-US" dirty="0">
              <a:solidFill>
                <a:schemeClr val="tx2"/>
              </a:solidFill>
            </a:endParaRPr>
          </a:p>
        </p:txBody>
      </p:sp>
      <p:sp>
        <p:nvSpPr>
          <p:cNvPr id="10" name="Text Placeholder 9"/>
          <p:cNvSpPr>
            <a:spLocks noGrp="1"/>
          </p:cNvSpPr>
          <p:nvPr>
            <p:ph type="body" sz="quarter" idx="3"/>
          </p:nvPr>
        </p:nvSpPr>
        <p:spPr/>
        <p:txBody>
          <a:bodyPr/>
          <a:lstStyle/>
          <a:p>
            <a:r>
              <a:rPr lang="en-US" dirty="0" smtClean="0">
                <a:solidFill>
                  <a:schemeClr val="tx2"/>
                </a:solidFill>
              </a:rPr>
              <a:t>Reportable Individual</a:t>
            </a:r>
            <a:endParaRPr lang="en-US" dirty="0">
              <a:solidFill>
                <a:schemeClr val="tx2"/>
              </a:solidFill>
            </a:endParaRPr>
          </a:p>
        </p:txBody>
      </p:sp>
      <p:sp>
        <p:nvSpPr>
          <p:cNvPr id="11" name="Content Placeholder 10"/>
          <p:cNvSpPr>
            <a:spLocks noGrp="1"/>
          </p:cNvSpPr>
          <p:nvPr>
            <p:ph sz="quarter" idx="4"/>
          </p:nvPr>
        </p:nvSpPr>
        <p:spPr/>
        <p:txBody>
          <a:bodyPr/>
          <a:lstStyle/>
          <a:p>
            <a:pPr>
              <a:buClr>
                <a:schemeClr val="tx2"/>
              </a:buClr>
            </a:pPr>
            <a:r>
              <a:rPr lang="en-US" dirty="0" smtClean="0">
                <a:solidFill>
                  <a:schemeClr val="tx2"/>
                </a:solidFill>
              </a:rPr>
              <a:t>Goes into joint report as “reportable individual” </a:t>
            </a:r>
          </a:p>
          <a:p>
            <a:pPr>
              <a:buClr>
                <a:schemeClr val="tx2"/>
              </a:buClr>
            </a:pPr>
            <a:r>
              <a:rPr lang="en-US" dirty="0" smtClean="0">
                <a:solidFill>
                  <a:schemeClr val="tx2"/>
                </a:solidFill>
              </a:rPr>
              <a:t>Your participants with &lt; 12 hours</a:t>
            </a:r>
          </a:p>
          <a:p>
            <a:pPr>
              <a:buClr>
                <a:schemeClr val="tx2"/>
              </a:buClr>
            </a:pPr>
            <a:r>
              <a:rPr lang="en-US" dirty="0" smtClean="0">
                <a:solidFill>
                  <a:schemeClr val="tx2"/>
                </a:solidFill>
              </a:rPr>
              <a:t>Is why </a:t>
            </a:r>
            <a:r>
              <a:rPr lang="en-US" u="sng" dirty="0" smtClean="0">
                <a:solidFill>
                  <a:schemeClr val="tx2"/>
                </a:solidFill>
              </a:rPr>
              <a:t>all</a:t>
            </a:r>
            <a:r>
              <a:rPr lang="en-US" dirty="0" smtClean="0">
                <a:solidFill>
                  <a:schemeClr val="tx2"/>
                </a:solidFill>
              </a:rPr>
              <a:t> those you screen go into TEAMS</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14</a:t>
            </a:fld>
            <a:endParaRPr lang="en-US" dirty="0">
              <a:solidFill>
                <a:schemeClr val="bg1"/>
              </a:solidFill>
            </a:endParaRPr>
          </a:p>
        </p:txBody>
      </p:sp>
      <p:sp>
        <p:nvSpPr>
          <p:cNvPr id="13" name="TextBox 12"/>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192974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Entry and Exit</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15</a:t>
            </a:fld>
            <a:endParaRPr lang="en-US" dirty="0"/>
          </a:p>
        </p:txBody>
      </p:sp>
    </p:spTree>
    <p:extLst>
      <p:ext uri="{BB962C8B-B14F-4D97-AF65-F5344CB8AC3E}">
        <p14:creationId xmlns:p14="http://schemas.microsoft.com/office/powerpoint/2010/main" val="3213305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Entry and Exit </a:t>
            </a:r>
            <a:r>
              <a:rPr lang="en-US" dirty="0" smtClean="0">
                <a:solidFill>
                  <a:schemeClr val="bg1"/>
                </a:solidFill>
              </a:rPr>
              <a:t>(2)</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solidFill>
                  <a:schemeClr val="tx2"/>
                </a:solidFill>
              </a:rPr>
              <a:t>Program Entry	</a:t>
            </a:r>
            <a:endParaRPr lang="en-US" dirty="0">
              <a:solidFill>
                <a:schemeClr val="tx2"/>
              </a:solidFill>
            </a:endParaRPr>
          </a:p>
        </p:txBody>
      </p:sp>
      <p:sp>
        <p:nvSpPr>
          <p:cNvPr id="4" name="Content Placeholder 3"/>
          <p:cNvSpPr>
            <a:spLocks noGrp="1"/>
          </p:cNvSpPr>
          <p:nvPr>
            <p:ph sz="half" idx="2"/>
          </p:nvPr>
        </p:nvSpPr>
        <p:spPr/>
        <p:txBody>
          <a:bodyPr/>
          <a:lstStyle/>
          <a:p>
            <a:pPr>
              <a:buClr>
                <a:schemeClr val="tx2"/>
              </a:buClr>
            </a:pPr>
            <a:r>
              <a:rPr lang="en-US" dirty="0" smtClean="0">
                <a:solidFill>
                  <a:schemeClr val="tx2"/>
                </a:solidFill>
              </a:rPr>
              <a:t>The </a:t>
            </a:r>
            <a:r>
              <a:rPr lang="en-US" dirty="0">
                <a:solidFill>
                  <a:schemeClr val="tx2"/>
                </a:solidFill>
              </a:rPr>
              <a:t>date that a reportable individual enrolls in an adult education and family literacy program</a:t>
            </a:r>
          </a:p>
        </p:txBody>
      </p:sp>
      <p:sp>
        <p:nvSpPr>
          <p:cNvPr id="5" name="Text Placeholder 4"/>
          <p:cNvSpPr>
            <a:spLocks noGrp="1"/>
          </p:cNvSpPr>
          <p:nvPr>
            <p:ph type="body" sz="quarter" idx="3"/>
          </p:nvPr>
        </p:nvSpPr>
        <p:spPr/>
        <p:txBody>
          <a:bodyPr/>
          <a:lstStyle/>
          <a:p>
            <a:r>
              <a:rPr lang="en-US" dirty="0" smtClean="0">
                <a:solidFill>
                  <a:schemeClr val="tx2"/>
                </a:solidFill>
              </a:rPr>
              <a:t>Program Exit</a:t>
            </a:r>
            <a:endParaRPr lang="en-US" dirty="0">
              <a:solidFill>
                <a:schemeClr val="tx2"/>
              </a:solidFill>
            </a:endParaRPr>
          </a:p>
        </p:txBody>
      </p:sp>
      <p:sp>
        <p:nvSpPr>
          <p:cNvPr id="6" name="Content Placeholder 5"/>
          <p:cNvSpPr>
            <a:spLocks noGrp="1"/>
          </p:cNvSpPr>
          <p:nvPr>
            <p:ph sz="quarter" idx="4"/>
          </p:nvPr>
        </p:nvSpPr>
        <p:spPr/>
        <p:txBody>
          <a:bodyPr>
            <a:normAutofit/>
          </a:bodyPr>
          <a:lstStyle/>
          <a:p>
            <a:pPr>
              <a:buClr>
                <a:schemeClr val="tx2"/>
              </a:buClr>
            </a:pPr>
            <a:r>
              <a:rPr lang="en-US" dirty="0" smtClean="0">
                <a:solidFill>
                  <a:schemeClr val="tx2"/>
                </a:solidFill>
              </a:rPr>
              <a:t>The </a:t>
            </a:r>
            <a:r>
              <a:rPr lang="en-US" dirty="0">
                <a:solidFill>
                  <a:schemeClr val="tx2"/>
                </a:solidFill>
              </a:rPr>
              <a:t>last date of service. </a:t>
            </a:r>
          </a:p>
          <a:p>
            <a:pPr>
              <a:buClr>
                <a:schemeClr val="tx2"/>
              </a:buClr>
            </a:pPr>
            <a:r>
              <a:rPr lang="en-US" dirty="0" smtClean="0">
                <a:solidFill>
                  <a:schemeClr val="tx2"/>
                </a:solidFill>
              </a:rPr>
              <a:t>The </a:t>
            </a:r>
            <a:r>
              <a:rPr lang="en-US" dirty="0">
                <a:solidFill>
                  <a:schemeClr val="tx2"/>
                </a:solidFill>
              </a:rPr>
              <a:t>last day of service cannot be determined until at least 90 days have elapsed since the participant last received </a:t>
            </a:r>
            <a:r>
              <a:rPr lang="en-US" dirty="0" smtClean="0">
                <a:solidFill>
                  <a:schemeClr val="tx2"/>
                </a:solidFill>
              </a:rPr>
              <a:t>services.</a:t>
            </a:r>
          </a:p>
          <a:p>
            <a:pPr>
              <a:buClr>
                <a:schemeClr val="tx2"/>
              </a:buClr>
            </a:pPr>
            <a:r>
              <a:rPr lang="en-US" dirty="0" smtClean="0">
                <a:solidFill>
                  <a:schemeClr val="tx2"/>
                </a:solidFill>
              </a:rPr>
              <a:t>This </a:t>
            </a:r>
            <a:r>
              <a:rPr lang="en-US" dirty="0">
                <a:solidFill>
                  <a:schemeClr val="tx2"/>
                </a:solidFill>
              </a:rPr>
              <a:t>also requires that there are no plans to provide the participant with future </a:t>
            </a:r>
            <a:r>
              <a:rPr lang="en-US" dirty="0" smtClean="0">
                <a:solidFill>
                  <a:schemeClr val="tx2"/>
                </a:solidFill>
              </a:rPr>
              <a:t>services</a:t>
            </a:r>
            <a:r>
              <a:rPr lang="en-US" dirty="0">
                <a:solidFill>
                  <a:schemeClr val="tx2"/>
                </a:solidFill>
              </a:rPr>
              <a:t> </a:t>
            </a:r>
            <a:r>
              <a:rPr lang="en-US" dirty="0" smtClean="0">
                <a:solidFill>
                  <a:schemeClr val="tx2"/>
                </a:solidFill>
              </a:rPr>
              <a:t>(</a:t>
            </a:r>
            <a:r>
              <a:rPr lang="en-US" dirty="0" err="1" smtClean="0">
                <a:solidFill>
                  <a:schemeClr val="tx2"/>
                </a:solidFill>
              </a:rPr>
              <a:t>ie</a:t>
            </a:r>
            <a:r>
              <a:rPr lang="en-US" dirty="0" smtClean="0">
                <a:solidFill>
                  <a:schemeClr val="tx2"/>
                </a:solidFill>
              </a:rPr>
              <a:t> “Planned Gap”)</a:t>
            </a:r>
            <a:endParaRPr lang="en-US" dirty="0">
              <a:solidFill>
                <a:schemeClr val="tx2"/>
              </a:solidFill>
            </a:endParaRPr>
          </a:p>
          <a:p>
            <a:pPr>
              <a:buClr>
                <a:schemeClr val="tx2"/>
              </a:buClr>
            </a:pPr>
            <a:endParaRPr lang="en-US" dirty="0">
              <a:solidFill>
                <a:schemeClr val="tx2"/>
              </a:solidFill>
            </a:endParaRPr>
          </a:p>
        </p:txBody>
      </p:sp>
      <p:sp>
        <p:nvSpPr>
          <p:cNvPr id="7" name="Footer Placeholder 6"/>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8" name="Slide Number Placeholder 7"/>
          <p:cNvSpPr>
            <a:spLocks noGrp="1"/>
          </p:cNvSpPr>
          <p:nvPr>
            <p:ph type="sldNum" sz="quarter" idx="12"/>
          </p:nvPr>
        </p:nvSpPr>
        <p:spPr/>
        <p:txBody>
          <a:bodyPr/>
          <a:lstStyle/>
          <a:p>
            <a:fld id="{FAEF9944-A4F6-4C59-AEBD-678D6480B8EA}" type="slidenum">
              <a:rPr lang="en-US" smtClean="0">
                <a:solidFill>
                  <a:schemeClr val="bg1"/>
                </a:solidFill>
              </a:rPr>
              <a:t>16</a:t>
            </a:fld>
            <a:endParaRPr lang="en-US" dirty="0">
              <a:solidFill>
                <a:schemeClr val="bg1"/>
              </a:solidFill>
            </a:endParaRPr>
          </a:p>
        </p:txBody>
      </p:sp>
      <p:sp>
        <p:nvSpPr>
          <p:cNvPr id="10" name="TextBox 9"/>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4268605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Program Exit: “Planned Gap in Service”</a:t>
            </a:r>
            <a:endParaRPr lang="en-US" dirty="0"/>
          </a:p>
        </p:txBody>
      </p:sp>
      <p:sp>
        <p:nvSpPr>
          <p:cNvPr id="9" name="Content Placeholder 8"/>
          <p:cNvSpPr>
            <a:spLocks noGrp="1"/>
          </p:cNvSpPr>
          <p:nvPr>
            <p:ph idx="1"/>
          </p:nvPr>
        </p:nvSpPr>
        <p:spPr/>
        <p:txBody>
          <a:bodyPr>
            <a:normAutofit fontScale="92500" lnSpcReduction="20000"/>
          </a:bodyPr>
          <a:lstStyle/>
          <a:p>
            <a:pPr>
              <a:buClr>
                <a:schemeClr val="tx2">
                  <a:lumMod val="75000"/>
                </a:schemeClr>
              </a:buClr>
            </a:pPr>
            <a:r>
              <a:rPr lang="en-US" dirty="0" smtClean="0"/>
              <a:t>A planned gap has a </a:t>
            </a:r>
            <a:r>
              <a:rPr lang="en-US" i="1" dirty="0" smtClean="0"/>
              <a:t>planned</a:t>
            </a:r>
            <a:r>
              <a:rPr lang="en-US" dirty="0" smtClean="0"/>
              <a:t> end-point</a:t>
            </a:r>
          </a:p>
          <a:p>
            <a:pPr marL="457200" lvl="1" indent="0">
              <a:buClr>
                <a:schemeClr val="tx2">
                  <a:lumMod val="75000"/>
                </a:schemeClr>
              </a:buClr>
              <a:buNone/>
            </a:pPr>
            <a:r>
              <a:rPr lang="en-US" dirty="0" smtClean="0"/>
              <a:t>Examples: </a:t>
            </a:r>
          </a:p>
          <a:p>
            <a:pPr lvl="1">
              <a:buClr>
                <a:schemeClr val="tx2">
                  <a:lumMod val="75000"/>
                </a:schemeClr>
              </a:buClr>
            </a:pPr>
            <a:r>
              <a:rPr lang="en-US" dirty="0" smtClean="0"/>
              <a:t>Participant is enrolled in a class that begins more than 90 days after their last class</a:t>
            </a:r>
          </a:p>
          <a:p>
            <a:pPr lvl="1">
              <a:buClr>
                <a:schemeClr val="tx2">
                  <a:lumMod val="75000"/>
                </a:schemeClr>
              </a:buClr>
            </a:pPr>
            <a:r>
              <a:rPr lang="en-US" dirty="0" smtClean="0"/>
              <a:t>Participant is scheduled for progress test more than 90 days after their last service</a:t>
            </a:r>
          </a:p>
          <a:p>
            <a:pPr marL="342900" lvl="1" indent="-342900">
              <a:buClr>
                <a:schemeClr val="tx2">
                  <a:lumMod val="75000"/>
                </a:schemeClr>
              </a:buClr>
            </a:pPr>
            <a:r>
              <a:rPr lang="en-US" dirty="0" smtClean="0"/>
              <a:t>Planned gaps cannot be </a:t>
            </a:r>
            <a:r>
              <a:rPr lang="en-US" i="1" dirty="0" smtClean="0"/>
              <a:t>longer</a:t>
            </a:r>
            <a:r>
              <a:rPr lang="en-US" dirty="0" smtClean="0"/>
              <a:t> than 180 days</a:t>
            </a:r>
          </a:p>
          <a:p>
            <a:pPr marL="342900" lvl="1" indent="-342900">
              <a:buClr>
                <a:schemeClr val="tx2">
                  <a:lumMod val="75000"/>
                </a:schemeClr>
              </a:buClr>
            </a:pPr>
            <a:r>
              <a:rPr lang="en-US" dirty="0" smtClean="0"/>
              <a:t>If </a:t>
            </a:r>
            <a:r>
              <a:rPr lang="en-US" dirty="0"/>
              <a:t>you use the “planned gap in service” feature, you need to indicate when service will resume, which needs to tie back to an actual class date, semester start, etc.   </a:t>
            </a:r>
          </a:p>
          <a:p>
            <a:pPr>
              <a:buClr>
                <a:schemeClr val="tx2">
                  <a:lumMod val="75000"/>
                </a:schemeClr>
              </a:buClr>
            </a:pPr>
            <a:endParaRPr lang="en-US" dirty="0" smtClean="0"/>
          </a:p>
          <a:p>
            <a:pPr>
              <a:buClr>
                <a:schemeClr val="tx2">
                  <a:lumMod val="75000"/>
                </a:schemeClr>
              </a:buClr>
            </a:pPr>
            <a:r>
              <a:rPr lang="en-US" dirty="0" smtClean="0"/>
              <a:t>If a participant has a planned gap and does not return for services as planned, the date of exit is retroactive (to when they </a:t>
            </a:r>
            <a:r>
              <a:rPr lang="en-US" i="1" dirty="0" smtClean="0"/>
              <a:t>would</a:t>
            </a:r>
            <a:r>
              <a:rPr lang="en-US" dirty="0" smtClean="0"/>
              <a:t> have exited)</a:t>
            </a:r>
          </a:p>
          <a:p>
            <a:pPr lvl="1">
              <a:buClr>
                <a:schemeClr val="tx2">
                  <a:lumMod val="75000"/>
                </a:schemeClr>
              </a:buClr>
            </a:pPr>
            <a:endParaRPr lang="en-US" dirty="0"/>
          </a:p>
        </p:txBody>
      </p:sp>
      <p:sp>
        <p:nvSpPr>
          <p:cNvPr id="7" name="Footer Placeholder 6"/>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8" name="Slide Number Placeholder 7"/>
          <p:cNvSpPr>
            <a:spLocks noGrp="1"/>
          </p:cNvSpPr>
          <p:nvPr>
            <p:ph type="sldNum" sz="quarter" idx="12"/>
          </p:nvPr>
        </p:nvSpPr>
        <p:spPr/>
        <p:txBody>
          <a:bodyPr/>
          <a:lstStyle/>
          <a:p>
            <a:fld id="{FAEF9944-A4F6-4C59-AEBD-678D6480B8EA}" type="slidenum">
              <a:rPr lang="en-US" smtClean="0">
                <a:solidFill>
                  <a:schemeClr val="bg1"/>
                </a:solidFill>
              </a:rPr>
              <a:t>17</a:t>
            </a:fld>
            <a:endParaRPr lang="en-US" dirty="0">
              <a:solidFill>
                <a:schemeClr val="bg1"/>
              </a:solidFill>
            </a:endParaRPr>
          </a:p>
        </p:txBody>
      </p:sp>
      <p:sp>
        <p:nvSpPr>
          <p:cNvPr id="11" name="TextBox 10"/>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198238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Gap in Service”</a:t>
            </a:r>
            <a:br>
              <a:rPr lang="en-US" dirty="0" smtClean="0"/>
            </a:br>
            <a:r>
              <a:rPr lang="en-US" dirty="0" smtClean="0"/>
              <a:t>Example:</a:t>
            </a:r>
            <a:endParaRPr lang="en-US" dirty="0"/>
          </a:p>
        </p:txBody>
      </p:sp>
      <p:graphicFrame>
        <p:nvGraphicFramePr>
          <p:cNvPr id="3" name="Content Placeholder 2" descr="Diagram, going left to right, showing: &#10;&#10;July 1: Participant has a planned gap that begins July 1, ends October 15&#10;October 15: Customer doesn’t return to services as planned&#10;" title="Diagram"/>
          <p:cNvGraphicFramePr>
            <a:graphicFrameLocks noGrp="1"/>
          </p:cNvGraphicFramePr>
          <p:nvPr>
            <p:ph idx="1"/>
            <p:extLst>
              <p:ext uri="{D42A27DB-BD31-4B8C-83A1-F6EECF244321}">
                <p14:modId xmlns:p14="http://schemas.microsoft.com/office/powerpoint/2010/main" val="1029313806"/>
              </p:ext>
            </p:extLst>
          </p:nvPr>
        </p:nvGraphicFramePr>
        <p:xfrm>
          <a:off x="896938" y="2052638"/>
          <a:ext cx="7269162"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8" name="Slide Number Placeholder 7"/>
          <p:cNvSpPr>
            <a:spLocks noGrp="1"/>
          </p:cNvSpPr>
          <p:nvPr>
            <p:ph type="sldNum" sz="quarter" idx="12"/>
          </p:nvPr>
        </p:nvSpPr>
        <p:spPr/>
        <p:txBody>
          <a:bodyPr/>
          <a:lstStyle/>
          <a:p>
            <a:fld id="{FAEF9944-A4F6-4C59-AEBD-678D6480B8EA}" type="slidenum">
              <a:rPr lang="en-US" smtClean="0">
                <a:solidFill>
                  <a:schemeClr val="bg1"/>
                </a:solidFill>
              </a:rPr>
              <a:t>18</a:t>
            </a:fld>
            <a:endParaRPr lang="en-US" dirty="0">
              <a:solidFill>
                <a:schemeClr val="bg1"/>
              </a:solidFill>
            </a:endParaRPr>
          </a:p>
        </p:txBody>
      </p:sp>
      <p:sp>
        <p:nvSpPr>
          <p:cNvPr id="11" name="TextBox 10"/>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4017942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Gap in Service”</a:t>
            </a:r>
            <a:br>
              <a:rPr lang="en-US" dirty="0" smtClean="0"/>
            </a:br>
            <a:r>
              <a:rPr lang="en-US" dirty="0" smtClean="0"/>
              <a:t>Example:</a:t>
            </a:r>
            <a:r>
              <a:rPr lang="en-US" dirty="0" smtClean="0">
                <a:solidFill>
                  <a:schemeClr val="bg1"/>
                </a:solidFill>
              </a:rPr>
              <a:t>(2)</a:t>
            </a:r>
            <a:endParaRPr lang="en-US" dirty="0">
              <a:solidFill>
                <a:schemeClr val="bg1"/>
              </a:solidFill>
            </a:endParaRPr>
          </a:p>
        </p:txBody>
      </p:sp>
      <p:graphicFrame>
        <p:nvGraphicFramePr>
          <p:cNvPr id="3" name="Content Placeholder 2" descr="Diagram, going left to right, showing:&#10;&#10;July 1: Participant has a planned gap that begins July 1, ends October 15&#10;Exit occurs retroactivelely at the end of september&#10;October 15: Customer doesn’t return to services as planned&#10;" title="Diagram"/>
          <p:cNvGraphicFramePr>
            <a:graphicFrameLocks noGrp="1"/>
          </p:cNvGraphicFramePr>
          <p:nvPr>
            <p:ph idx="1"/>
            <p:extLst>
              <p:ext uri="{D42A27DB-BD31-4B8C-83A1-F6EECF244321}">
                <p14:modId xmlns:p14="http://schemas.microsoft.com/office/powerpoint/2010/main" val="3912891807"/>
              </p:ext>
            </p:extLst>
          </p:nvPr>
        </p:nvGraphicFramePr>
        <p:xfrm>
          <a:off x="896938" y="2052638"/>
          <a:ext cx="7269162"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8" name="Slide Number Placeholder 7"/>
          <p:cNvSpPr>
            <a:spLocks noGrp="1"/>
          </p:cNvSpPr>
          <p:nvPr>
            <p:ph type="sldNum" sz="quarter" idx="12"/>
          </p:nvPr>
        </p:nvSpPr>
        <p:spPr/>
        <p:txBody>
          <a:bodyPr/>
          <a:lstStyle/>
          <a:p>
            <a:fld id="{FAEF9944-A4F6-4C59-AEBD-678D6480B8EA}" type="slidenum">
              <a:rPr lang="en-US" smtClean="0">
                <a:solidFill>
                  <a:schemeClr val="bg1"/>
                </a:solidFill>
              </a:rPr>
              <a:t>19</a:t>
            </a:fld>
            <a:endParaRPr lang="en-US" dirty="0">
              <a:solidFill>
                <a:schemeClr val="bg1"/>
              </a:solidFill>
            </a:endParaRPr>
          </a:p>
        </p:txBody>
      </p:sp>
      <p:sp>
        <p:nvSpPr>
          <p:cNvPr id="11" name="TextBox 10"/>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187738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Layout (for </a:t>
            </a:r>
            <a:r>
              <a:rPr lang="en-US" i="1" dirty="0" smtClean="0"/>
              <a:t>live</a:t>
            </a:r>
            <a:r>
              <a:rPr lang="en-US" dirty="0" smtClean="0"/>
              <a:t> participants)</a:t>
            </a:r>
            <a:endParaRPr lang="en-US" dirty="0"/>
          </a:p>
        </p:txBody>
      </p:sp>
      <p:sp>
        <p:nvSpPr>
          <p:cNvPr id="4" name="Footer Placeholder 3"/>
          <p:cNvSpPr>
            <a:spLocks noGrp="1"/>
          </p:cNvSpPr>
          <p:nvPr>
            <p:ph type="ftr" sz="quarter" idx="11"/>
          </p:nvPr>
        </p:nvSpPr>
        <p:spPr>
          <a:noFill/>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a:t>
            </a:fld>
            <a:endParaRPr lang="en-US" dirty="0">
              <a:solidFill>
                <a:schemeClr val="bg1"/>
              </a:solidFill>
            </a:endParaRPr>
          </a:p>
        </p:txBody>
      </p:sp>
      <p:pic>
        <p:nvPicPr>
          <p:cNvPr id="1026" name="Picture 2" descr="Screenshot of Adobe Connect Layout window"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6938" y="2166191"/>
            <a:ext cx="7269162" cy="396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5060441" y="2381959"/>
            <a:ext cx="1613770" cy="1127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02946" y="3338226"/>
            <a:ext cx="3114989" cy="923330"/>
          </a:xfrm>
          <a:prstGeom prst="rect">
            <a:avLst/>
          </a:prstGeom>
          <a:solidFill>
            <a:schemeClr val="bg1"/>
          </a:solidFill>
          <a:ln w="28575">
            <a:solidFill>
              <a:schemeClr val="accent1"/>
            </a:solidFill>
          </a:ln>
        </p:spPr>
        <p:txBody>
          <a:bodyPr wrap="square" rtlCol="0">
            <a:spAutoFit/>
          </a:bodyPr>
          <a:lstStyle/>
          <a:p>
            <a:r>
              <a:rPr lang="en-US" dirty="0" smtClean="0"/>
              <a:t>Type your question HERE.  You will only see </a:t>
            </a:r>
            <a:r>
              <a:rPr lang="en-US" i="1" dirty="0" smtClean="0"/>
              <a:t>your question</a:t>
            </a:r>
            <a:endParaRPr lang="en-US" dirty="0"/>
          </a:p>
        </p:txBody>
      </p:sp>
    </p:spTree>
    <p:extLst>
      <p:ext uri="{BB962C8B-B14F-4D97-AF65-F5344CB8AC3E}">
        <p14:creationId xmlns:p14="http://schemas.microsoft.com/office/powerpoint/2010/main" val="89057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Period of Participation</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3987963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Participation and the Program Year</a:t>
            </a:r>
            <a:endParaRPr lang="en-US" dirty="0"/>
          </a:p>
        </p:txBody>
      </p:sp>
      <p:sp>
        <p:nvSpPr>
          <p:cNvPr id="3" name="Content Placeholder 2"/>
          <p:cNvSpPr>
            <a:spLocks noGrp="1"/>
          </p:cNvSpPr>
          <p:nvPr>
            <p:ph idx="1"/>
          </p:nvPr>
        </p:nvSpPr>
        <p:spPr/>
        <p:txBody>
          <a:bodyPr>
            <a:normAutofit/>
          </a:bodyPr>
          <a:lstStyle/>
          <a:p>
            <a:pPr>
              <a:buClr>
                <a:schemeClr val="tx2"/>
              </a:buClr>
            </a:pPr>
            <a:r>
              <a:rPr lang="en-US" dirty="0" smtClean="0"/>
              <a:t>It </a:t>
            </a:r>
            <a:r>
              <a:rPr lang="en-US" dirty="0"/>
              <a:t>is possible for single Participant to have more than one Period of Participation within a year.  </a:t>
            </a:r>
            <a:endParaRPr lang="en-US" dirty="0" smtClean="0"/>
          </a:p>
          <a:p>
            <a:pPr marL="0" indent="0">
              <a:buClr>
                <a:schemeClr val="tx2"/>
              </a:buClr>
              <a:buNone/>
            </a:pPr>
            <a:endParaRPr lang="en-US" dirty="0"/>
          </a:p>
          <a:p>
            <a:pPr marL="0" indent="0">
              <a:buClr>
                <a:schemeClr val="tx2"/>
              </a:buClr>
              <a:buNone/>
            </a:pPr>
            <a:r>
              <a:rPr lang="en-US" dirty="0" smtClean="0"/>
              <a:t>Example:</a:t>
            </a:r>
          </a:p>
          <a:p>
            <a:pPr marL="0" indent="0">
              <a:buClr>
                <a:schemeClr val="tx2"/>
              </a:buClr>
              <a:buNone/>
            </a:pPr>
            <a:endParaRPr lang="en-US"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21</a:t>
            </a:fld>
            <a:endParaRPr lang="en-US" dirty="0">
              <a:solidFill>
                <a:schemeClr val="bg1"/>
              </a:solidFill>
            </a:endParaRPr>
          </a:p>
        </p:txBody>
      </p:sp>
      <p:grpSp>
        <p:nvGrpSpPr>
          <p:cNvPr id="12" name="Group 11" descr="Image of rectangle with the start/end dates, indicating that the program year starts on July 1 2016 and ends on June 30 2017" title="Image of program year"/>
          <p:cNvGrpSpPr/>
          <p:nvPr/>
        </p:nvGrpSpPr>
        <p:grpSpPr>
          <a:xfrm>
            <a:off x="1174377" y="3906832"/>
            <a:ext cx="7709646" cy="1552673"/>
            <a:chOff x="1174377" y="3906832"/>
            <a:chExt cx="7709646" cy="1552673"/>
          </a:xfrm>
        </p:grpSpPr>
        <p:sp>
          <p:nvSpPr>
            <p:cNvPr id="6" name="Rectangle 5"/>
            <p:cNvSpPr/>
            <p:nvPr/>
          </p:nvSpPr>
          <p:spPr>
            <a:xfrm>
              <a:off x="1335741" y="4580964"/>
              <a:ext cx="6499412" cy="87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Year</a:t>
              </a:r>
              <a:endParaRPr lang="en-US" dirty="0"/>
            </a:p>
          </p:txBody>
        </p:sp>
        <p:cxnSp>
          <p:nvCxnSpPr>
            <p:cNvPr id="8" name="Straight Connector 7"/>
            <p:cNvCxnSpPr/>
            <p:nvPr/>
          </p:nvCxnSpPr>
          <p:spPr>
            <a:xfrm flipV="1">
              <a:off x="1335741" y="4276164"/>
              <a:ext cx="0" cy="1183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7835153" y="4276163"/>
              <a:ext cx="0" cy="1183341"/>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174377" y="3953435"/>
              <a:ext cx="1298753" cy="338554"/>
            </a:xfrm>
            <a:prstGeom prst="rect">
              <a:avLst/>
            </a:prstGeom>
            <a:noFill/>
          </p:spPr>
          <p:txBody>
            <a:bodyPr wrap="none" rtlCol="0">
              <a:spAutoFit/>
            </a:bodyPr>
            <a:lstStyle/>
            <a:p>
              <a:r>
                <a:rPr lang="en-US" sz="1600" dirty="0" smtClean="0"/>
                <a:t>July 1, 2016</a:t>
              </a:r>
              <a:endParaRPr lang="en-US" sz="1600" dirty="0"/>
            </a:p>
          </p:txBody>
        </p:sp>
        <p:sp>
          <p:nvSpPr>
            <p:cNvPr id="11" name="TextBox 10"/>
            <p:cNvSpPr txBox="1"/>
            <p:nvPr/>
          </p:nvSpPr>
          <p:spPr>
            <a:xfrm>
              <a:off x="7198658" y="3906832"/>
              <a:ext cx="1685365" cy="338554"/>
            </a:xfrm>
            <a:prstGeom prst="rect">
              <a:avLst/>
            </a:prstGeom>
            <a:noFill/>
          </p:spPr>
          <p:txBody>
            <a:bodyPr wrap="square" rtlCol="0">
              <a:spAutoFit/>
            </a:bodyPr>
            <a:lstStyle/>
            <a:p>
              <a:r>
                <a:rPr lang="en-US" sz="1600" dirty="0" smtClean="0"/>
                <a:t>June 30, 2017</a:t>
              </a:r>
              <a:endParaRPr lang="en-US" sz="1600" dirty="0"/>
            </a:p>
          </p:txBody>
        </p:sp>
      </p:grpSp>
    </p:spTree>
    <p:extLst>
      <p:ext uri="{BB962C8B-B14F-4D97-AF65-F5344CB8AC3E}">
        <p14:creationId xmlns:p14="http://schemas.microsoft.com/office/powerpoint/2010/main" val="272018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Participation and the Program Year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tx2"/>
              </a:buClr>
            </a:pPr>
            <a:r>
              <a:rPr lang="en-US" dirty="0" smtClean="0"/>
              <a:t>It </a:t>
            </a:r>
            <a:r>
              <a:rPr lang="en-US" dirty="0"/>
              <a:t>is possible for single Participant to have more than one Period of Participation within a year.  </a:t>
            </a:r>
            <a:endParaRPr lang="en-US" dirty="0" smtClean="0"/>
          </a:p>
          <a:p>
            <a:pPr marL="0" indent="0">
              <a:buClr>
                <a:schemeClr val="tx2"/>
              </a:buClr>
              <a:buNone/>
            </a:pPr>
            <a:endParaRPr lang="en-US" dirty="0"/>
          </a:p>
          <a:p>
            <a:pPr marL="0" indent="0">
              <a:buClr>
                <a:schemeClr val="tx2"/>
              </a:buClr>
              <a:buNone/>
            </a:pPr>
            <a:r>
              <a:rPr lang="en-US" dirty="0" smtClean="0"/>
              <a:t>Example:</a:t>
            </a:r>
          </a:p>
          <a:p>
            <a:pPr marL="0" indent="0">
              <a:buClr>
                <a:schemeClr val="tx2"/>
              </a:buClr>
              <a:buNone/>
            </a:pPr>
            <a:endParaRPr lang="en-US"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22</a:t>
            </a:fld>
            <a:endParaRPr lang="en-US" dirty="0">
              <a:solidFill>
                <a:schemeClr val="bg1"/>
              </a:solidFill>
            </a:endParaRPr>
          </a:p>
        </p:txBody>
      </p:sp>
      <p:grpSp>
        <p:nvGrpSpPr>
          <p:cNvPr id="12" name="Group 11" descr="Image of rectangle with the start/end dates, indicating that the program year starts on July 1 2016 and ends on June 30 2017" title="Image of program year"/>
          <p:cNvGrpSpPr/>
          <p:nvPr/>
        </p:nvGrpSpPr>
        <p:grpSpPr>
          <a:xfrm>
            <a:off x="1174377" y="3906832"/>
            <a:ext cx="7709646" cy="1552673"/>
            <a:chOff x="1174377" y="3906832"/>
            <a:chExt cx="7709646" cy="1552673"/>
          </a:xfrm>
        </p:grpSpPr>
        <p:sp>
          <p:nvSpPr>
            <p:cNvPr id="6" name="Rectangle 5"/>
            <p:cNvSpPr/>
            <p:nvPr/>
          </p:nvSpPr>
          <p:spPr>
            <a:xfrm>
              <a:off x="1335741" y="4580964"/>
              <a:ext cx="6499412" cy="87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Year</a:t>
              </a:r>
              <a:endParaRPr lang="en-US" dirty="0"/>
            </a:p>
          </p:txBody>
        </p:sp>
        <p:cxnSp>
          <p:nvCxnSpPr>
            <p:cNvPr id="8" name="Straight Connector 7"/>
            <p:cNvCxnSpPr/>
            <p:nvPr/>
          </p:nvCxnSpPr>
          <p:spPr>
            <a:xfrm flipV="1">
              <a:off x="1335741" y="4276164"/>
              <a:ext cx="0" cy="1183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7835153" y="4276163"/>
              <a:ext cx="0" cy="1183341"/>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174377" y="3953435"/>
              <a:ext cx="1298753" cy="338554"/>
            </a:xfrm>
            <a:prstGeom prst="rect">
              <a:avLst/>
            </a:prstGeom>
            <a:noFill/>
          </p:spPr>
          <p:txBody>
            <a:bodyPr wrap="none" rtlCol="0">
              <a:spAutoFit/>
            </a:bodyPr>
            <a:lstStyle/>
            <a:p>
              <a:r>
                <a:rPr lang="en-US" sz="1600" dirty="0" smtClean="0"/>
                <a:t>July 1, 2016</a:t>
              </a:r>
              <a:endParaRPr lang="en-US" sz="1600" dirty="0"/>
            </a:p>
          </p:txBody>
        </p:sp>
        <p:sp>
          <p:nvSpPr>
            <p:cNvPr id="11" name="TextBox 10"/>
            <p:cNvSpPr txBox="1"/>
            <p:nvPr/>
          </p:nvSpPr>
          <p:spPr>
            <a:xfrm>
              <a:off x="7198658" y="3906832"/>
              <a:ext cx="1685365" cy="338554"/>
            </a:xfrm>
            <a:prstGeom prst="rect">
              <a:avLst/>
            </a:prstGeom>
            <a:noFill/>
          </p:spPr>
          <p:txBody>
            <a:bodyPr wrap="square" rtlCol="0">
              <a:spAutoFit/>
            </a:bodyPr>
            <a:lstStyle/>
            <a:p>
              <a:r>
                <a:rPr lang="en-US" sz="1600" dirty="0" smtClean="0"/>
                <a:t>June 30, 2017</a:t>
              </a:r>
              <a:endParaRPr lang="en-US" sz="1600" dirty="0"/>
            </a:p>
          </p:txBody>
        </p:sp>
      </p:grpSp>
      <p:sp>
        <p:nvSpPr>
          <p:cNvPr id="7" name="Rectangle 6"/>
          <p:cNvSpPr/>
          <p:nvPr/>
        </p:nvSpPr>
        <p:spPr>
          <a:xfrm>
            <a:off x="1335741" y="5154706"/>
            <a:ext cx="2133600" cy="609600"/>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Customer is participant from </a:t>
            </a:r>
          </a:p>
          <a:p>
            <a:pPr algn="ctr"/>
            <a:r>
              <a:rPr lang="en-US" sz="1100" dirty="0" smtClean="0"/>
              <a:t>July 1 – Sept 30 (official exit date)</a:t>
            </a:r>
            <a:endParaRPr lang="en-US" sz="1100" dirty="0"/>
          </a:p>
        </p:txBody>
      </p:sp>
    </p:spTree>
    <p:extLst>
      <p:ext uri="{BB962C8B-B14F-4D97-AF65-F5344CB8AC3E}">
        <p14:creationId xmlns:p14="http://schemas.microsoft.com/office/powerpoint/2010/main" val="2598383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Participation and the Program Year </a:t>
            </a:r>
            <a:r>
              <a:rPr lang="en-US" dirty="0" smtClean="0">
                <a:solidFill>
                  <a:schemeClr val="bg1"/>
                </a:solidFill>
              </a:rPr>
              <a:t>32)</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tx2"/>
              </a:buClr>
            </a:pPr>
            <a:r>
              <a:rPr lang="en-US" dirty="0" smtClean="0"/>
              <a:t>It </a:t>
            </a:r>
            <a:r>
              <a:rPr lang="en-US" dirty="0"/>
              <a:t>is possible for single Participant to have more than one Period of Participation within a year.  </a:t>
            </a:r>
            <a:endParaRPr lang="en-US" dirty="0" smtClean="0"/>
          </a:p>
          <a:p>
            <a:pPr marL="0" indent="0">
              <a:buClr>
                <a:schemeClr val="tx2"/>
              </a:buClr>
              <a:buNone/>
            </a:pPr>
            <a:endParaRPr lang="en-US" dirty="0"/>
          </a:p>
          <a:p>
            <a:pPr marL="0" indent="0">
              <a:buClr>
                <a:schemeClr val="tx2"/>
              </a:buClr>
              <a:buNone/>
            </a:pPr>
            <a:r>
              <a:rPr lang="en-US" dirty="0" smtClean="0"/>
              <a:t>Example:</a:t>
            </a:r>
          </a:p>
          <a:p>
            <a:pPr marL="0" indent="0">
              <a:buClr>
                <a:schemeClr val="tx2"/>
              </a:buClr>
              <a:buNone/>
            </a:pPr>
            <a:endParaRPr lang="en-US"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23</a:t>
            </a:fld>
            <a:endParaRPr lang="en-US" dirty="0">
              <a:solidFill>
                <a:schemeClr val="bg1"/>
              </a:solidFill>
            </a:endParaRPr>
          </a:p>
        </p:txBody>
      </p:sp>
      <p:grpSp>
        <p:nvGrpSpPr>
          <p:cNvPr id="12" name="Group 11" descr="Image of rectangle with the start/end dates, indicating that the program year starts on July 1 2016 and ends on June 30 2017" title="Image of program year"/>
          <p:cNvGrpSpPr/>
          <p:nvPr/>
        </p:nvGrpSpPr>
        <p:grpSpPr>
          <a:xfrm>
            <a:off x="1174377" y="3906832"/>
            <a:ext cx="7709646" cy="1552673"/>
            <a:chOff x="1174377" y="3906832"/>
            <a:chExt cx="7709646" cy="1552673"/>
          </a:xfrm>
        </p:grpSpPr>
        <p:sp>
          <p:nvSpPr>
            <p:cNvPr id="6" name="Rectangle 5"/>
            <p:cNvSpPr/>
            <p:nvPr/>
          </p:nvSpPr>
          <p:spPr>
            <a:xfrm>
              <a:off x="1335741" y="4580964"/>
              <a:ext cx="6499412" cy="87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Year</a:t>
              </a:r>
              <a:endParaRPr lang="en-US" dirty="0"/>
            </a:p>
          </p:txBody>
        </p:sp>
        <p:cxnSp>
          <p:nvCxnSpPr>
            <p:cNvPr id="8" name="Straight Connector 7"/>
            <p:cNvCxnSpPr/>
            <p:nvPr/>
          </p:nvCxnSpPr>
          <p:spPr>
            <a:xfrm flipV="1">
              <a:off x="1335741" y="4276164"/>
              <a:ext cx="0" cy="1183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7835153" y="4276163"/>
              <a:ext cx="0" cy="1183341"/>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174377" y="3953435"/>
              <a:ext cx="1298753" cy="338554"/>
            </a:xfrm>
            <a:prstGeom prst="rect">
              <a:avLst/>
            </a:prstGeom>
            <a:noFill/>
          </p:spPr>
          <p:txBody>
            <a:bodyPr wrap="none" rtlCol="0">
              <a:spAutoFit/>
            </a:bodyPr>
            <a:lstStyle/>
            <a:p>
              <a:r>
                <a:rPr lang="en-US" sz="1600" dirty="0" smtClean="0"/>
                <a:t>July 1, 2016</a:t>
              </a:r>
              <a:endParaRPr lang="en-US" sz="1600" dirty="0"/>
            </a:p>
          </p:txBody>
        </p:sp>
        <p:sp>
          <p:nvSpPr>
            <p:cNvPr id="11" name="TextBox 10"/>
            <p:cNvSpPr txBox="1"/>
            <p:nvPr/>
          </p:nvSpPr>
          <p:spPr>
            <a:xfrm>
              <a:off x="7198658" y="3906832"/>
              <a:ext cx="1685365" cy="338554"/>
            </a:xfrm>
            <a:prstGeom prst="rect">
              <a:avLst/>
            </a:prstGeom>
            <a:noFill/>
          </p:spPr>
          <p:txBody>
            <a:bodyPr wrap="square" rtlCol="0">
              <a:spAutoFit/>
            </a:bodyPr>
            <a:lstStyle/>
            <a:p>
              <a:r>
                <a:rPr lang="en-US" sz="1600" dirty="0" smtClean="0"/>
                <a:t>June 30, 2017</a:t>
              </a:r>
              <a:endParaRPr lang="en-US" sz="1600" dirty="0"/>
            </a:p>
          </p:txBody>
        </p:sp>
      </p:grpSp>
      <p:sp>
        <p:nvSpPr>
          <p:cNvPr id="7" name="Rectangle 6"/>
          <p:cNvSpPr/>
          <p:nvPr/>
        </p:nvSpPr>
        <p:spPr>
          <a:xfrm>
            <a:off x="1335741" y="5154706"/>
            <a:ext cx="2133600" cy="609600"/>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Customer is participant from </a:t>
            </a:r>
          </a:p>
          <a:p>
            <a:pPr algn="ctr"/>
            <a:r>
              <a:rPr lang="en-US" sz="1100" dirty="0" smtClean="0"/>
              <a:t>July 1 – Sept 30 (official exit date)</a:t>
            </a:r>
            <a:endParaRPr lang="en-US" sz="1100" dirty="0"/>
          </a:p>
        </p:txBody>
      </p:sp>
      <p:sp>
        <p:nvSpPr>
          <p:cNvPr id="13" name="Rectangle 12"/>
          <p:cNvSpPr/>
          <p:nvPr/>
        </p:nvSpPr>
        <p:spPr>
          <a:xfrm>
            <a:off x="4679576" y="5172636"/>
            <a:ext cx="2133600" cy="609600"/>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Customer becomes a participant again on 2/1/17 and exits 5/20/17 </a:t>
            </a:r>
            <a:endParaRPr lang="en-US" sz="1100" dirty="0"/>
          </a:p>
        </p:txBody>
      </p:sp>
    </p:spTree>
    <p:extLst>
      <p:ext uri="{BB962C8B-B14F-4D97-AF65-F5344CB8AC3E}">
        <p14:creationId xmlns:p14="http://schemas.microsoft.com/office/powerpoint/2010/main" val="1763839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Participation and the Program Year </a:t>
            </a:r>
            <a:r>
              <a:rPr lang="en-US" dirty="0" smtClean="0">
                <a:solidFill>
                  <a:schemeClr val="bg1"/>
                </a:solidFill>
              </a:rPr>
              <a:t>42)</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tx2"/>
              </a:buClr>
            </a:pPr>
            <a:r>
              <a:rPr lang="en-US" dirty="0" smtClean="0"/>
              <a:t>It </a:t>
            </a:r>
            <a:r>
              <a:rPr lang="en-US" dirty="0"/>
              <a:t>is possible for single Participant to have more than one Period of Participation within a year.  </a:t>
            </a:r>
            <a:endParaRPr lang="en-US" dirty="0" smtClean="0"/>
          </a:p>
          <a:p>
            <a:pPr marL="0" indent="0">
              <a:buClr>
                <a:schemeClr val="tx2"/>
              </a:buClr>
              <a:buNone/>
            </a:pPr>
            <a:endParaRPr lang="en-US" dirty="0"/>
          </a:p>
          <a:p>
            <a:pPr marL="0" indent="0">
              <a:buClr>
                <a:schemeClr val="tx2"/>
              </a:buClr>
              <a:buNone/>
            </a:pPr>
            <a:r>
              <a:rPr lang="en-US" dirty="0" smtClean="0"/>
              <a:t>Example:</a:t>
            </a:r>
          </a:p>
          <a:p>
            <a:pPr marL="0" indent="0">
              <a:buClr>
                <a:schemeClr val="tx2"/>
              </a:buClr>
              <a:buNone/>
            </a:pPr>
            <a:endParaRPr lang="en-US"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24</a:t>
            </a:fld>
            <a:endParaRPr lang="en-US" dirty="0">
              <a:solidFill>
                <a:schemeClr val="bg1"/>
              </a:solidFill>
            </a:endParaRPr>
          </a:p>
        </p:txBody>
      </p:sp>
      <p:grpSp>
        <p:nvGrpSpPr>
          <p:cNvPr id="12" name="Group 11" descr="Image of rectangle with the start/end dates, indicating that the program year starts on July 1 2016 and ends on June 30 2017" title="Image of program year"/>
          <p:cNvGrpSpPr/>
          <p:nvPr/>
        </p:nvGrpSpPr>
        <p:grpSpPr>
          <a:xfrm>
            <a:off x="1174377" y="3906832"/>
            <a:ext cx="7709646" cy="1552673"/>
            <a:chOff x="1174377" y="3906832"/>
            <a:chExt cx="7709646" cy="1552673"/>
          </a:xfrm>
        </p:grpSpPr>
        <p:sp>
          <p:nvSpPr>
            <p:cNvPr id="6" name="Rectangle 5"/>
            <p:cNvSpPr/>
            <p:nvPr/>
          </p:nvSpPr>
          <p:spPr>
            <a:xfrm>
              <a:off x="1335741" y="4580964"/>
              <a:ext cx="6499412" cy="87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Year</a:t>
              </a:r>
              <a:endParaRPr lang="en-US" dirty="0"/>
            </a:p>
          </p:txBody>
        </p:sp>
        <p:cxnSp>
          <p:nvCxnSpPr>
            <p:cNvPr id="8" name="Straight Connector 7"/>
            <p:cNvCxnSpPr/>
            <p:nvPr/>
          </p:nvCxnSpPr>
          <p:spPr>
            <a:xfrm flipV="1">
              <a:off x="1335741" y="4276164"/>
              <a:ext cx="0" cy="1183341"/>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7835153" y="4276163"/>
              <a:ext cx="0" cy="1183341"/>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174377" y="3953435"/>
              <a:ext cx="1298753" cy="338554"/>
            </a:xfrm>
            <a:prstGeom prst="rect">
              <a:avLst/>
            </a:prstGeom>
            <a:noFill/>
          </p:spPr>
          <p:txBody>
            <a:bodyPr wrap="none" rtlCol="0">
              <a:spAutoFit/>
            </a:bodyPr>
            <a:lstStyle/>
            <a:p>
              <a:r>
                <a:rPr lang="en-US" sz="1600" dirty="0" smtClean="0"/>
                <a:t>July 1, 2016</a:t>
              </a:r>
              <a:endParaRPr lang="en-US" sz="1600" dirty="0"/>
            </a:p>
          </p:txBody>
        </p:sp>
        <p:sp>
          <p:nvSpPr>
            <p:cNvPr id="11" name="TextBox 10"/>
            <p:cNvSpPr txBox="1"/>
            <p:nvPr/>
          </p:nvSpPr>
          <p:spPr>
            <a:xfrm>
              <a:off x="7198658" y="3906832"/>
              <a:ext cx="1685365" cy="338554"/>
            </a:xfrm>
            <a:prstGeom prst="rect">
              <a:avLst/>
            </a:prstGeom>
            <a:noFill/>
          </p:spPr>
          <p:txBody>
            <a:bodyPr wrap="square" rtlCol="0">
              <a:spAutoFit/>
            </a:bodyPr>
            <a:lstStyle/>
            <a:p>
              <a:r>
                <a:rPr lang="en-US" sz="1600" dirty="0" smtClean="0"/>
                <a:t>June 30, 2017</a:t>
              </a:r>
              <a:endParaRPr lang="en-US" sz="1600" dirty="0"/>
            </a:p>
          </p:txBody>
        </p:sp>
      </p:grpSp>
      <p:sp>
        <p:nvSpPr>
          <p:cNvPr id="7" name="Rectangle 6"/>
          <p:cNvSpPr/>
          <p:nvPr/>
        </p:nvSpPr>
        <p:spPr>
          <a:xfrm>
            <a:off x="1335741" y="5154706"/>
            <a:ext cx="2133600" cy="609600"/>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Customer is participant from </a:t>
            </a:r>
          </a:p>
          <a:p>
            <a:pPr algn="ctr"/>
            <a:r>
              <a:rPr lang="en-US" sz="1100" dirty="0" smtClean="0"/>
              <a:t>July 1 – 1 Sept 30 (official exit date)</a:t>
            </a:r>
            <a:endParaRPr lang="en-US" sz="1100" dirty="0"/>
          </a:p>
        </p:txBody>
      </p:sp>
      <p:sp>
        <p:nvSpPr>
          <p:cNvPr id="13" name="Rectangle 12"/>
          <p:cNvSpPr/>
          <p:nvPr/>
        </p:nvSpPr>
        <p:spPr>
          <a:xfrm>
            <a:off x="4679576" y="5172636"/>
            <a:ext cx="2133600" cy="609600"/>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Customer becomes a participant again on 2/1/17 and exits 5/20/17 </a:t>
            </a:r>
            <a:endParaRPr lang="en-US" sz="1100" dirty="0"/>
          </a:p>
        </p:txBody>
      </p:sp>
      <p:sp>
        <p:nvSpPr>
          <p:cNvPr id="14" name="TextBox 13"/>
          <p:cNvSpPr txBox="1"/>
          <p:nvPr/>
        </p:nvSpPr>
        <p:spPr>
          <a:xfrm>
            <a:off x="2302964" y="5902369"/>
            <a:ext cx="4753224" cy="369332"/>
          </a:xfrm>
          <a:prstGeom prst="rect">
            <a:avLst/>
          </a:prstGeom>
          <a:noFill/>
        </p:spPr>
        <p:txBody>
          <a:bodyPr wrap="none" rtlCol="0">
            <a:spAutoFit/>
          </a:bodyPr>
          <a:lstStyle/>
          <a:p>
            <a:r>
              <a:rPr lang="en-US" dirty="0" smtClean="0"/>
              <a:t>This would be </a:t>
            </a:r>
            <a:r>
              <a:rPr lang="en-US" i="1" dirty="0" smtClean="0"/>
              <a:t>two </a:t>
            </a:r>
            <a:r>
              <a:rPr lang="en-US" dirty="0" smtClean="0"/>
              <a:t>period of participation</a:t>
            </a:r>
            <a:endParaRPr lang="en-US" dirty="0"/>
          </a:p>
        </p:txBody>
      </p:sp>
    </p:spTree>
    <p:extLst>
      <p:ext uri="{BB962C8B-B14F-4D97-AF65-F5344CB8AC3E}">
        <p14:creationId xmlns:p14="http://schemas.microsoft.com/office/powerpoint/2010/main" val="1661317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Periods of Participation and General Performance Accountability</a:t>
            </a:r>
            <a:endParaRPr lang="en-US" sz="3200" dirty="0"/>
          </a:p>
        </p:txBody>
      </p:sp>
      <p:sp>
        <p:nvSpPr>
          <p:cNvPr id="3" name="Content Placeholder 2"/>
          <p:cNvSpPr>
            <a:spLocks noGrp="1"/>
          </p:cNvSpPr>
          <p:nvPr>
            <p:ph idx="1"/>
          </p:nvPr>
        </p:nvSpPr>
        <p:spPr>
          <a:xfrm>
            <a:off x="896441" y="1541929"/>
            <a:ext cx="7611065" cy="4930589"/>
          </a:xfrm>
        </p:spPr>
        <p:txBody>
          <a:bodyPr>
            <a:noAutofit/>
          </a:bodyPr>
          <a:lstStyle/>
          <a:p>
            <a:pPr>
              <a:buClr>
                <a:schemeClr val="tx2">
                  <a:lumMod val="75000"/>
                </a:schemeClr>
              </a:buClr>
            </a:pPr>
            <a:r>
              <a:rPr lang="en-US" sz="1400" dirty="0" smtClean="0"/>
              <a:t>Generally</a:t>
            </a:r>
            <a:r>
              <a:rPr lang="en-US" sz="1400" dirty="0"/>
              <a:t>, WIOA provides that States/Programs are accountable for performance outcomes for each Period of Participation</a:t>
            </a:r>
            <a:r>
              <a:rPr lang="en-US" sz="1400" dirty="0" smtClean="0"/>
              <a:t>.</a:t>
            </a:r>
          </a:p>
          <a:p>
            <a:pPr lvl="1">
              <a:buClr>
                <a:schemeClr val="tx2">
                  <a:lumMod val="75000"/>
                </a:schemeClr>
              </a:buClr>
            </a:pPr>
            <a:r>
              <a:rPr lang="en-US" sz="1400" dirty="0" smtClean="0"/>
              <a:t>This </a:t>
            </a:r>
            <a:r>
              <a:rPr lang="en-US" sz="1400" dirty="0"/>
              <a:t>relates to outcomes only.  Participants Served counts are unduplicated across the PY so that each Participant only counts once no matter how many Periods of Participation they have during the </a:t>
            </a:r>
            <a:r>
              <a:rPr lang="en-US" sz="1400" dirty="0" smtClean="0"/>
              <a:t>PY.</a:t>
            </a:r>
          </a:p>
          <a:p>
            <a:pPr>
              <a:buClr>
                <a:schemeClr val="tx2">
                  <a:lumMod val="75000"/>
                </a:schemeClr>
              </a:buClr>
            </a:pPr>
            <a:r>
              <a:rPr lang="en-US" sz="1400" dirty="0" smtClean="0"/>
              <a:t>This </a:t>
            </a:r>
            <a:r>
              <a:rPr lang="en-US" sz="1400" dirty="0"/>
              <a:t>means that each time a person becomes a Participant within a program year, they will be included in the Measurable Skills Gain measure.</a:t>
            </a:r>
          </a:p>
          <a:p>
            <a:pPr>
              <a:buClr>
                <a:schemeClr val="tx2">
                  <a:lumMod val="75000"/>
                </a:schemeClr>
              </a:buClr>
            </a:pPr>
            <a:r>
              <a:rPr lang="en-US" sz="1400" dirty="0" smtClean="0"/>
              <a:t>This </a:t>
            </a:r>
            <a:r>
              <a:rPr lang="en-US" sz="1400" dirty="0"/>
              <a:t>also means that States/Programs will be accountable for the Exit-based outcome measures nearly every time an Participant Exits on the following measures (even if the person exits more than once during the reporting period</a:t>
            </a:r>
            <a:r>
              <a:rPr lang="en-US" sz="1400" dirty="0" smtClean="0"/>
              <a:t>):</a:t>
            </a:r>
          </a:p>
          <a:p>
            <a:pPr lvl="1">
              <a:buClr>
                <a:schemeClr val="tx2">
                  <a:lumMod val="75000"/>
                </a:schemeClr>
              </a:buClr>
            </a:pPr>
            <a:r>
              <a:rPr lang="en-US" sz="1400" dirty="0" smtClean="0"/>
              <a:t>Employed </a:t>
            </a:r>
            <a:r>
              <a:rPr lang="en-US" sz="1400" dirty="0"/>
              <a:t>2</a:t>
            </a:r>
            <a:r>
              <a:rPr lang="en-US" sz="1400" baseline="30000" dirty="0"/>
              <a:t>nd</a:t>
            </a:r>
            <a:r>
              <a:rPr lang="en-US" sz="1400" dirty="0"/>
              <a:t> </a:t>
            </a:r>
            <a:r>
              <a:rPr lang="en-US" sz="1400" dirty="0" smtClean="0"/>
              <a:t>Quarter</a:t>
            </a:r>
          </a:p>
          <a:p>
            <a:pPr lvl="1">
              <a:buClr>
                <a:schemeClr val="tx2">
                  <a:lumMod val="75000"/>
                </a:schemeClr>
              </a:buClr>
            </a:pPr>
            <a:r>
              <a:rPr lang="en-US" sz="1400" dirty="0" smtClean="0"/>
              <a:t>Employed </a:t>
            </a:r>
            <a:r>
              <a:rPr lang="en-US" sz="1400" dirty="0"/>
              <a:t>4</a:t>
            </a:r>
            <a:r>
              <a:rPr lang="en-US" sz="1400" baseline="30000" dirty="0"/>
              <a:t>th</a:t>
            </a:r>
            <a:r>
              <a:rPr lang="en-US" sz="1400" dirty="0"/>
              <a:t> </a:t>
            </a:r>
            <a:r>
              <a:rPr lang="en-US" sz="1400" dirty="0" smtClean="0"/>
              <a:t>Quarter </a:t>
            </a:r>
          </a:p>
          <a:p>
            <a:pPr lvl="1">
              <a:buClr>
                <a:schemeClr val="tx2">
                  <a:lumMod val="75000"/>
                </a:schemeClr>
              </a:buClr>
            </a:pPr>
            <a:r>
              <a:rPr lang="en-US" sz="1400" dirty="0" smtClean="0"/>
              <a:t>Median </a:t>
            </a:r>
            <a:r>
              <a:rPr lang="en-US" sz="1400" dirty="0"/>
              <a:t>Earnings 2</a:t>
            </a:r>
            <a:r>
              <a:rPr lang="en-US" sz="1400" baseline="30000" dirty="0"/>
              <a:t>nd</a:t>
            </a:r>
            <a:r>
              <a:rPr lang="en-US" sz="1400" dirty="0"/>
              <a:t> </a:t>
            </a:r>
            <a:r>
              <a:rPr lang="en-US" sz="1400" dirty="0" smtClean="0"/>
              <a:t>Quarter </a:t>
            </a:r>
          </a:p>
          <a:p>
            <a:pPr lvl="1">
              <a:buClr>
                <a:schemeClr val="tx2">
                  <a:lumMod val="75000"/>
                </a:schemeClr>
              </a:buClr>
            </a:pPr>
            <a:r>
              <a:rPr lang="en-US" sz="1400" dirty="0" smtClean="0"/>
              <a:t>Credential </a:t>
            </a:r>
            <a:r>
              <a:rPr lang="en-US" sz="1400" dirty="0"/>
              <a:t>Rate (for those who were at the 9</a:t>
            </a:r>
            <a:r>
              <a:rPr lang="en-US" sz="1400" baseline="30000" dirty="0"/>
              <a:t>th</a:t>
            </a:r>
            <a:r>
              <a:rPr lang="en-US" sz="1400" dirty="0"/>
              <a:t> grade level)</a:t>
            </a:r>
          </a:p>
          <a:p>
            <a:pPr>
              <a:buClr>
                <a:schemeClr val="tx2">
                  <a:lumMod val="75000"/>
                </a:schemeClr>
              </a:buClr>
            </a:pPr>
            <a:r>
              <a:rPr lang="en-US" sz="1400" dirty="0" smtClean="0"/>
              <a:t>There </a:t>
            </a:r>
            <a:r>
              <a:rPr lang="en-US" sz="1400" dirty="0"/>
              <a:t>are limited circumstances in which a Participant would be removed from performance including if at exit or during the 4 quarters that follow, the Participant was deceased, institutionalized, hospitalized for a period expected to last more than 90 days, or recalled to active military duty for a period expected to last longer than 90 days.</a:t>
            </a:r>
          </a:p>
          <a:p>
            <a:pPr>
              <a:buClr>
                <a:schemeClr val="tx2">
                  <a:lumMod val="75000"/>
                </a:schemeClr>
              </a:buClr>
            </a:pPr>
            <a:endParaRPr lang="en-US" sz="1400"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25</a:t>
            </a:fld>
            <a:endParaRPr lang="en-US" dirty="0"/>
          </a:p>
        </p:txBody>
      </p:sp>
    </p:spTree>
    <p:extLst>
      <p:ext uri="{BB962C8B-B14F-4D97-AF65-F5344CB8AC3E}">
        <p14:creationId xmlns:p14="http://schemas.microsoft.com/office/powerpoint/2010/main" val="8565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Periods of Participation </a:t>
            </a:r>
            <a:r>
              <a:rPr lang="en-US" sz="1600" dirty="0" smtClean="0">
                <a:solidFill>
                  <a:schemeClr val="bg1"/>
                </a:solidFill>
              </a:rPr>
              <a:t>(cont’d) </a:t>
            </a:r>
            <a:endParaRPr lang="en-US" sz="1600" dirty="0">
              <a:solidFill>
                <a:schemeClr val="bg1"/>
              </a:solidFill>
            </a:endParaRPr>
          </a:p>
        </p:txBody>
      </p:sp>
      <p:sp>
        <p:nvSpPr>
          <p:cNvPr id="4" name="Slide Number Placeholder 3"/>
          <p:cNvSpPr>
            <a:spLocks noGrp="1"/>
          </p:cNvSpPr>
          <p:nvPr>
            <p:ph type="sldNum" sz="quarter" idx="12"/>
          </p:nvPr>
        </p:nvSpPr>
        <p:spPr/>
        <p:txBody>
          <a:bodyPr/>
          <a:lstStyle/>
          <a:p>
            <a:pPr>
              <a:defRPr/>
            </a:pPr>
            <a:fld id="{5A90BB0D-69F2-4B7E-8D7F-C378C45B9FF1}" type="slidenum">
              <a:rPr lang="en-US" smtClean="0"/>
              <a:pPr>
                <a:defRPr/>
              </a:pPr>
              <a:t>26</a:t>
            </a:fld>
            <a:endParaRPr lang="en-US" dirty="0"/>
          </a:p>
        </p:txBody>
      </p:sp>
      <p:sp>
        <p:nvSpPr>
          <p:cNvPr id="7" name="Content Placeholder 6"/>
          <p:cNvSpPr>
            <a:spLocks noGrp="1"/>
          </p:cNvSpPr>
          <p:nvPr>
            <p:ph idx="1"/>
          </p:nvPr>
        </p:nvSpPr>
        <p:spPr/>
        <p:txBody>
          <a:bodyPr>
            <a:normAutofit/>
          </a:bodyPr>
          <a:lstStyle/>
          <a:p>
            <a:pPr defTabSz="914400">
              <a:spcBef>
                <a:spcPts val="0"/>
              </a:spcBef>
              <a:buClrTx/>
              <a:buSzTx/>
              <a:defRPr/>
            </a:pPr>
            <a:r>
              <a:rPr lang="en-US" dirty="0" smtClean="0"/>
              <a:t>We will use the periods of participation, as outlined, on our statewide reports for PY’16-’17</a:t>
            </a:r>
            <a:endParaRPr lang="en-US" dirty="0"/>
          </a:p>
          <a:p>
            <a:endParaRPr lang="en-US" dirty="0"/>
          </a:p>
        </p:txBody>
      </p:sp>
      <p:sp>
        <p:nvSpPr>
          <p:cNvPr id="5" name="TextBox 4"/>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
        <p:nvSpPr>
          <p:cNvPr id="2" name="Footer Placeholder 1"/>
          <p:cNvSpPr>
            <a:spLocks noGrp="1"/>
          </p:cNvSpPr>
          <p:nvPr>
            <p:ph type="ftr" sz="quarter" idx="11"/>
          </p:nvPr>
        </p:nvSpPr>
        <p:spPr/>
        <p:txBody>
          <a:bodyPr/>
          <a:lstStyle/>
          <a:p>
            <a:r>
              <a:rPr lang="en-US" smtClean="0"/>
              <a:t>WIOA Performance and NRS Tables - Intro - 7.22.16</a:t>
            </a:r>
            <a:endParaRPr lang="en-US" dirty="0"/>
          </a:p>
        </p:txBody>
      </p:sp>
    </p:spTree>
    <p:extLst>
      <p:ext uri="{BB962C8B-B14F-4D97-AF65-F5344CB8AC3E}">
        <p14:creationId xmlns:p14="http://schemas.microsoft.com/office/powerpoint/2010/main" val="621523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Periods of Participation </a:t>
            </a:r>
            <a:r>
              <a:rPr lang="en-US" sz="1600" dirty="0" smtClean="0">
                <a:solidFill>
                  <a:schemeClr val="bg1"/>
                </a:solidFill>
              </a:rPr>
              <a:t>(cont’d 2) </a:t>
            </a:r>
            <a:endParaRPr lang="en-US" sz="1600" dirty="0">
              <a:solidFill>
                <a:schemeClr val="bg1"/>
              </a:solidFill>
            </a:endParaRPr>
          </a:p>
        </p:txBody>
      </p:sp>
      <p:sp>
        <p:nvSpPr>
          <p:cNvPr id="4" name="Slide Number Placeholder 3"/>
          <p:cNvSpPr>
            <a:spLocks noGrp="1"/>
          </p:cNvSpPr>
          <p:nvPr>
            <p:ph type="sldNum" sz="quarter" idx="12"/>
          </p:nvPr>
        </p:nvSpPr>
        <p:spPr/>
        <p:txBody>
          <a:bodyPr/>
          <a:lstStyle/>
          <a:p>
            <a:pPr>
              <a:defRPr/>
            </a:pPr>
            <a:fld id="{5A90BB0D-69F2-4B7E-8D7F-C378C45B9FF1}" type="slidenum">
              <a:rPr lang="en-US" smtClean="0"/>
              <a:pPr>
                <a:defRPr/>
              </a:pPr>
              <a:t>27</a:t>
            </a:fld>
            <a:endParaRPr lang="en-US" dirty="0"/>
          </a:p>
        </p:txBody>
      </p:sp>
      <p:sp>
        <p:nvSpPr>
          <p:cNvPr id="7" name="Content Placeholder 6"/>
          <p:cNvSpPr>
            <a:spLocks noGrp="1"/>
          </p:cNvSpPr>
          <p:nvPr>
            <p:ph idx="1"/>
          </p:nvPr>
        </p:nvSpPr>
        <p:spPr/>
        <p:txBody>
          <a:bodyPr>
            <a:normAutofit/>
          </a:bodyPr>
          <a:lstStyle/>
          <a:p>
            <a:pPr defTabSz="914400">
              <a:spcBef>
                <a:spcPts val="0"/>
              </a:spcBef>
              <a:buClrTx/>
              <a:buSzTx/>
              <a:defRPr/>
            </a:pPr>
            <a:r>
              <a:rPr lang="en-US" dirty="0" smtClean="0"/>
              <a:t>Current contracts do not calculate targets this way (for example, you do not get credit for one participant who enrolls in multiple services, </a:t>
            </a:r>
            <a:r>
              <a:rPr lang="en-US" dirty="0" err="1" smtClean="0"/>
              <a:t>etc</a:t>
            </a:r>
            <a:r>
              <a:rPr lang="en-US" dirty="0" smtClean="0"/>
              <a:t>)</a:t>
            </a:r>
          </a:p>
          <a:p>
            <a:pPr marL="0" indent="0" defTabSz="914400">
              <a:spcBef>
                <a:spcPts val="0"/>
              </a:spcBef>
              <a:buClrTx/>
              <a:buSzTx/>
              <a:buNone/>
              <a:defRPr/>
            </a:pPr>
            <a:endParaRPr lang="en-US" dirty="0" smtClean="0"/>
          </a:p>
          <a:p>
            <a:pPr defTabSz="914400">
              <a:spcBef>
                <a:spcPts val="0"/>
              </a:spcBef>
              <a:buClrTx/>
              <a:buSzTx/>
              <a:defRPr/>
            </a:pPr>
            <a:r>
              <a:rPr lang="en-US" dirty="0" smtClean="0"/>
              <a:t>Future contracted targets will address period of performance requirements</a:t>
            </a:r>
          </a:p>
          <a:p>
            <a:pPr marL="0" indent="0" defTabSz="914400">
              <a:spcBef>
                <a:spcPts val="0"/>
              </a:spcBef>
              <a:buClrTx/>
              <a:buSzTx/>
              <a:buNone/>
              <a:defRPr/>
            </a:pPr>
            <a:endParaRPr lang="en-US" dirty="0" smtClean="0"/>
          </a:p>
          <a:p>
            <a:pPr defTabSz="914400">
              <a:spcBef>
                <a:spcPts val="0"/>
              </a:spcBef>
              <a:buClrTx/>
              <a:buSzTx/>
              <a:defRPr/>
            </a:pPr>
            <a:r>
              <a:rPr lang="en-US" dirty="0" smtClean="0"/>
              <a:t>TEAMS will be modified to calculate periods of participation in this manner</a:t>
            </a:r>
            <a:endParaRPr lang="en-US" dirty="0"/>
          </a:p>
          <a:p>
            <a:endParaRPr lang="en-US" dirty="0"/>
          </a:p>
        </p:txBody>
      </p:sp>
      <p:sp>
        <p:nvSpPr>
          <p:cNvPr id="5" name="TextBox 4"/>
          <p:cNvSpPr txBox="1"/>
          <p:nvPr/>
        </p:nvSpPr>
        <p:spPr>
          <a:xfrm>
            <a:off x="7288455" y="80682"/>
            <a:ext cx="1194558" cy="461665"/>
          </a:xfrm>
          <a:prstGeom prst="rect">
            <a:avLst/>
          </a:prstGeom>
          <a:noFill/>
        </p:spPr>
        <p:txBody>
          <a:bodyPr wrap="none" rtlCol="0">
            <a:spAutoFit/>
          </a:bodyPr>
          <a:lstStyle/>
          <a:p>
            <a:r>
              <a:rPr lang="en-US" sz="2400" b="1" dirty="0" smtClean="0">
                <a:solidFill>
                  <a:srgbClr val="FF0000"/>
                </a:solidFill>
              </a:rPr>
              <a:t>FUTURE</a:t>
            </a:r>
            <a:endParaRPr lang="en-US" sz="2400" b="1" dirty="0">
              <a:solidFill>
                <a:srgbClr val="FF0000"/>
              </a:solidFill>
            </a:endParaRPr>
          </a:p>
        </p:txBody>
      </p:sp>
      <p:sp>
        <p:nvSpPr>
          <p:cNvPr id="2" name="Footer Placeholder 1"/>
          <p:cNvSpPr>
            <a:spLocks noGrp="1"/>
          </p:cNvSpPr>
          <p:nvPr>
            <p:ph type="ftr" sz="quarter" idx="11"/>
          </p:nvPr>
        </p:nvSpPr>
        <p:spPr/>
        <p:txBody>
          <a:bodyPr/>
          <a:lstStyle/>
          <a:p>
            <a:r>
              <a:rPr lang="en-US" smtClean="0"/>
              <a:t>WIOA Performance and NRS Tables - Intro - 7.22.16</a:t>
            </a:r>
            <a:endParaRPr lang="en-US" dirty="0"/>
          </a:p>
        </p:txBody>
      </p:sp>
    </p:spTree>
    <p:extLst>
      <p:ext uri="{BB962C8B-B14F-4D97-AF65-F5344CB8AC3E}">
        <p14:creationId xmlns:p14="http://schemas.microsoft.com/office/powerpoint/2010/main" val="1795214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Measurable Skills Gains</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28</a:t>
            </a:fld>
            <a:endParaRPr lang="en-US" dirty="0">
              <a:solidFill>
                <a:schemeClr val="bg1"/>
              </a:solidFill>
            </a:endParaRPr>
          </a:p>
        </p:txBody>
      </p:sp>
    </p:spTree>
    <p:extLst>
      <p:ext uri="{BB962C8B-B14F-4D97-AF65-F5344CB8AC3E}">
        <p14:creationId xmlns:p14="http://schemas.microsoft.com/office/powerpoint/2010/main" val="2649941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5 Types of Measurable Skill Gain</a:t>
            </a:r>
            <a:endParaRPr lang="en-US" sz="3600" dirty="0"/>
          </a:p>
        </p:txBody>
      </p:sp>
      <p:sp>
        <p:nvSpPr>
          <p:cNvPr id="4" name="Slide Number Placeholder 3"/>
          <p:cNvSpPr>
            <a:spLocks noGrp="1"/>
          </p:cNvSpPr>
          <p:nvPr>
            <p:ph type="sldNum" sz="quarter" idx="12"/>
          </p:nvPr>
        </p:nvSpPr>
        <p:spPr/>
        <p:txBody>
          <a:bodyPr/>
          <a:lstStyle/>
          <a:p>
            <a:pPr>
              <a:defRPr/>
            </a:pPr>
            <a:fld id="{5A90BB0D-69F2-4B7E-8D7F-C378C45B9FF1}" type="slidenum">
              <a:rPr lang="en-US" smtClean="0"/>
              <a:pPr>
                <a:defRPr/>
              </a:pPr>
              <a:t>29</a:t>
            </a:fld>
            <a:endParaRPr lang="en-US" dirty="0"/>
          </a:p>
        </p:txBody>
      </p:sp>
      <p:graphicFrame>
        <p:nvGraphicFramePr>
          <p:cNvPr id="7" name="Diagram 6" descr="Diagram showing the following information:&#10;Measurable Skill Gain&#10; Secondary Diploma/ Equivalent&#10; Secondary or Post-Secondary Transcript&#10; Educational Functioning Level Gain&#10;  Pre-Post Test&#10;  Completion of Carnegie Units&#10;  Program Exit + Entry into Postsecondary Education&#10; Progress toward Milestones&#10; Passing Technical / Occupational Knowledge Based Exam &#10;" title="5 types of MSG"/>
          <p:cNvGraphicFramePr/>
          <p:nvPr>
            <p:extLst>
              <p:ext uri="{D42A27DB-BD31-4B8C-83A1-F6EECF244321}">
                <p14:modId xmlns:p14="http://schemas.microsoft.com/office/powerpoint/2010/main" val="2091605638"/>
              </p:ext>
            </p:extLst>
          </p:nvPr>
        </p:nvGraphicFramePr>
        <p:xfrm>
          <a:off x="126393" y="1268963"/>
          <a:ext cx="9673512" cy="478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35130" y="5030772"/>
            <a:ext cx="1700359" cy="661816"/>
          </a:xfrm>
          <a:prstGeom prst="roundRect">
            <a:avLst>
              <a:gd name="adj" fmla="val 10000"/>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a:lstStyle/>
          <a:p>
            <a:r>
              <a:rPr lang="en-US" dirty="0" smtClean="0"/>
              <a:t>*Title II </a:t>
            </a:r>
            <a:r>
              <a:rPr lang="en-US" sz="1400" i="1" dirty="0" smtClean="0"/>
              <a:t>at this time</a:t>
            </a:r>
            <a:endParaRPr lang="en-US" sz="1400" dirty="0"/>
          </a:p>
        </p:txBody>
      </p:sp>
      <p:sp>
        <p:nvSpPr>
          <p:cNvPr id="8" name="TextBox 7"/>
          <p:cNvSpPr txBox="1"/>
          <p:nvPr/>
        </p:nvSpPr>
        <p:spPr>
          <a:xfrm>
            <a:off x="385481" y="6225172"/>
            <a:ext cx="6332183" cy="261610"/>
          </a:xfrm>
          <a:prstGeom prst="rect">
            <a:avLst/>
          </a:prstGeom>
          <a:noFill/>
        </p:spPr>
        <p:txBody>
          <a:bodyPr wrap="none" rtlCol="0">
            <a:spAutoFit/>
          </a:bodyPr>
          <a:lstStyle/>
          <a:p>
            <a:r>
              <a:rPr lang="en-US" sz="1100" dirty="0" smtClean="0"/>
              <a:t>From the Department of Education/AIR presentation on July 12, 2016 in St. Paul, Minnesota</a:t>
            </a:r>
            <a:endParaRPr lang="en-US" sz="1100" dirty="0"/>
          </a:p>
        </p:txBody>
      </p:sp>
      <p:sp>
        <p:nvSpPr>
          <p:cNvPr id="9" name="TextBox 8"/>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
        <p:nvSpPr>
          <p:cNvPr id="2" name="Footer Placeholder 1"/>
          <p:cNvSpPr>
            <a:spLocks noGrp="1"/>
          </p:cNvSpPr>
          <p:nvPr>
            <p:ph type="ftr" sz="quarter" idx="11"/>
          </p:nvPr>
        </p:nvSpPr>
        <p:spPr/>
        <p:txBody>
          <a:bodyPr/>
          <a:lstStyle/>
          <a:p>
            <a:r>
              <a:rPr lang="en-US" smtClean="0"/>
              <a:t>WIOA Performance and NRS Tables - Intro - 7.22.16</a:t>
            </a:r>
            <a:endParaRPr lang="en-US" dirty="0"/>
          </a:p>
        </p:txBody>
      </p:sp>
    </p:spTree>
    <p:extLst>
      <p:ext uri="{BB962C8B-B14F-4D97-AF65-F5344CB8AC3E}">
        <p14:creationId xmlns:p14="http://schemas.microsoft.com/office/powerpoint/2010/main" val="33650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graphicEl>
                                              <a:dgm id="{F0E7BE8B-8451-4A15-A170-6FEBE37A1952}"/>
                                            </p:graphicEl>
                                          </p:spTgt>
                                        </p:tgtEl>
                                        <p:attrNameLst>
                                          <p:attrName>style.visibility</p:attrName>
                                        </p:attrNameLst>
                                      </p:cBhvr>
                                      <p:to>
                                        <p:strVal val="visible"/>
                                      </p:to>
                                    </p:set>
                                    <p:animEffect transition="in" filter="wipe(up)">
                                      <p:cBhvr>
                                        <p:cTn id="7" dur="500"/>
                                        <p:tgtEl>
                                          <p:spTgt spid="7">
                                            <p:graphicEl>
                                              <a:dgm id="{F0E7BE8B-8451-4A15-A170-6FEBE37A1952}"/>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A8932CD3-C990-41C8-BD0B-FD43ECF1E110}"/>
                                            </p:graphicEl>
                                          </p:spTgt>
                                        </p:tgtEl>
                                        <p:attrNameLst>
                                          <p:attrName>style.visibility</p:attrName>
                                        </p:attrNameLst>
                                      </p:cBhvr>
                                      <p:to>
                                        <p:strVal val="visible"/>
                                      </p:to>
                                    </p:set>
                                    <p:animEffect transition="in" filter="wipe(up)">
                                      <p:cBhvr>
                                        <p:cTn id="10" dur="500"/>
                                        <p:tgtEl>
                                          <p:spTgt spid="7">
                                            <p:graphicEl>
                                              <a:dgm id="{A8932CD3-C990-41C8-BD0B-FD43ECF1E11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B1C7AD33-B3F0-4C88-8C81-668E32744C91}"/>
                                            </p:graphicEl>
                                          </p:spTgt>
                                        </p:tgtEl>
                                        <p:attrNameLst>
                                          <p:attrName>style.visibility</p:attrName>
                                        </p:attrNameLst>
                                      </p:cBhvr>
                                      <p:to>
                                        <p:strVal val="visible"/>
                                      </p:to>
                                    </p:set>
                                    <p:animEffect transition="in" filter="wipe(up)">
                                      <p:cBhvr>
                                        <p:cTn id="15" dur="500"/>
                                        <p:tgtEl>
                                          <p:spTgt spid="7">
                                            <p:graphicEl>
                                              <a:dgm id="{B1C7AD33-B3F0-4C88-8C81-668E32744C91}"/>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graphicEl>
                                              <a:dgm id="{30D9B907-CD95-464F-B15F-1F30D3663BB6}"/>
                                            </p:graphicEl>
                                          </p:spTgt>
                                        </p:tgtEl>
                                        <p:attrNameLst>
                                          <p:attrName>style.visibility</p:attrName>
                                        </p:attrNameLst>
                                      </p:cBhvr>
                                      <p:to>
                                        <p:strVal val="visible"/>
                                      </p:to>
                                    </p:set>
                                    <p:animEffect transition="in" filter="wipe(up)">
                                      <p:cBhvr>
                                        <p:cTn id="18" dur="500"/>
                                        <p:tgtEl>
                                          <p:spTgt spid="7">
                                            <p:graphicEl>
                                              <a:dgm id="{30D9B907-CD95-464F-B15F-1F30D3663BB6}"/>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graphicEl>
                                              <a:dgm id="{82F2EB95-B8C8-43A0-93D9-B6B8001C032D}"/>
                                            </p:graphicEl>
                                          </p:spTgt>
                                        </p:tgtEl>
                                        <p:attrNameLst>
                                          <p:attrName>style.visibility</p:attrName>
                                        </p:attrNameLst>
                                      </p:cBhvr>
                                      <p:to>
                                        <p:strVal val="visible"/>
                                      </p:to>
                                    </p:set>
                                    <p:animEffect transition="in" filter="wipe(up)">
                                      <p:cBhvr>
                                        <p:cTn id="21" dur="500"/>
                                        <p:tgtEl>
                                          <p:spTgt spid="7">
                                            <p:graphicEl>
                                              <a:dgm id="{82F2EB95-B8C8-43A0-93D9-B6B8001C032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graphicEl>
                                              <a:dgm id="{834E69E9-8C59-4123-9FE4-C1FFE21FC748}"/>
                                            </p:graphicEl>
                                          </p:spTgt>
                                        </p:tgtEl>
                                        <p:attrNameLst>
                                          <p:attrName>style.visibility</p:attrName>
                                        </p:attrNameLst>
                                      </p:cBhvr>
                                      <p:to>
                                        <p:strVal val="visible"/>
                                      </p:to>
                                    </p:set>
                                    <p:animEffect transition="in" filter="wipe(up)">
                                      <p:cBhvr>
                                        <p:cTn id="26" dur="500"/>
                                        <p:tgtEl>
                                          <p:spTgt spid="7">
                                            <p:graphicEl>
                                              <a:dgm id="{834E69E9-8C59-4123-9FE4-C1FFE21FC748}"/>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graphicEl>
                                              <a:dgm id="{B9EFCAE7-ADA7-45C7-91A2-1B2F162D430D}"/>
                                            </p:graphicEl>
                                          </p:spTgt>
                                        </p:tgtEl>
                                        <p:attrNameLst>
                                          <p:attrName>style.visibility</p:attrName>
                                        </p:attrNameLst>
                                      </p:cBhvr>
                                      <p:to>
                                        <p:strVal val="visible"/>
                                      </p:to>
                                    </p:set>
                                    <p:animEffect transition="in" filter="wipe(up)">
                                      <p:cBhvr>
                                        <p:cTn id="29" dur="500"/>
                                        <p:tgtEl>
                                          <p:spTgt spid="7">
                                            <p:graphicEl>
                                              <a:dgm id="{B9EFCAE7-ADA7-45C7-91A2-1B2F162D430D}"/>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
                                            <p:graphicEl>
                                              <a:dgm id="{38FD5CC0-7C6F-4BF3-AFA7-B52E421C4356}"/>
                                            </p:graphicEl>
                                          </p:spTgt>
                                        </p:tgtEl>
                                        <p:attrNameLst>
                                          <p:attrName>style.visibility</p:attrName>
                                        </p:attrNameLst>
                                      </p:cBhvr>
                                      <p:to>
                                        <p:strVal val="visible"/>
                                      </p:to>
                                    </p:set>
                                    <p:animEffect transition="in" filter="wipe(up)">
                                      <p:cBhvr>
                                        <p:cTn id="32" dur="500"/>
                                        <p:tgtEl>
                                          <p:spTgt spid="7">
                                            <p:graphicEl>
                                              <a:dgm id="{38FD5CC0-7C6F-4BF3-AFA7-B52E421C435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graphicEl>
                                              <a:dgm id="{28801B3C-4A60-49F8-A92C-D57373E5FF4E}"/>
                                            </p:graphicEl>
                                          </p:spTgt>
                                        </p:tgtEl>
                                        <p:attrNameLst>
                                          <p:attrName>style.visibility</p:attrName>
                                        </p:attrNameLst>
                                      </p:cBhvr>
                                      <p:to>
                                        <p:strVal val="visible"/>
                                      </p:to>
                                    </p:set>
                                    <p:animEffect transition="in" filter="wipe(up)">
                                      <p:cBhvr>
                                        <p:cTn id="37" dur="500"/>
                                        <p:tgtEl>
                                          <p:spTgt spid="7">
                                            <p:graphicEl>
                                              <a:dgm id="{28801B3C-4A60-49F8-A92C-D57373E5FF4E}"/>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
                                            <p:graphicEl>
                                              <a:dgm id="{8EC33199-A51E-46D3-8123-D518AB41CEAC}"/>
                                            </p:graphicEl>
                                          </p:spTgt>
                                        </p:tgtEl>
                                        <p:attrNameLst>
                                          <p:attrName>style.visibility</p:attrName>
                                        </p:attrNameLst>
                                      </p:cBhvr>
                                      <p:to>
                                        <p:strVal val="visible"/>
                                      </p:to>
                                    </p:set>
                                    <p:animEffect transition="in" filter="wipe(up)">
                                      <p:cBhvr>
                                        <p:cTn id="40" dur="500"/>
                                        <p:tgtEl>
                                          <p:spTgt spid="7">
                                            <p:graphicEl>
                                              <a:dgm id="{8EC33199-A51E-46D3-8123-D518AB41CEAC}"/>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graphicEl>
                                              <a:dgm id="{EE98BC8A-0D3E-4230-8D97-BAF94A90E1D3}"/>
                                            </p:graphicEl>
                                          </p:spTgt>
                                        </p:tgtEl>
                                        <p:attrNameLst>
                                          <p:attrName>style.visibility</p:attrName>
                                        </p:attrNameLst>
                                      </p:cBhvr>
                                      <p:to>
                                        <p:strVal val="visible"/>
                                      </p:to>
                                    </p:set>
                                    <p:animEffect transition="in" filter="wipe(up)">
                                      <p:cBhvr>
                                        <p:cTn id="43" dur="500"/>
                                        <p:tgtEl>
                                          <p:spTgt spid="7">
                                            <p:graphicEl>
                                              <a:dgm id="{EE98BC8A-0D3E-4230-8D97-BAF94A90E1D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graphicEl>
                                              <a:dgm id="{4FF74024-DA40-494B-9CFD-200A9FB8E043}"/>
                                            </p:graphicEl>
                                          </p:spTgt>
                                        </p:tgtEl>
                                        <p:attrNameLst>
                                          <p:attrName>style.visibility</p:attrName>
                                        </p:attrNameLst>
                                      </p:cBhvr>
                                      <p:to>
                                        <p:strVal val="visible"/>
                                      </p:to>
                                    </p:set>
                                    <p:animEffect transition="in" filter="wipe(up)">
                                      <p:cBhvr>
                                        <p:cTn id="48" dur="500"/>
                                        <p:tgtEl>
                                          <p:spTgt spid="7">
                                            <p:graphicEl>
                                              <a:dgm id="{4FF74024-DA40-494B-9CFD-200A9FB8E043}"/>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7">
                                            <p:graphicEl>
                                              <a:dgm id="{75D79646-877D-43FA-A157-0A998AF49372}"/>
                                            </p:graphicEl>
                                          </p:spTgt>
                                        </p:tgtEl>
                                        <p:attrNameLst>
                                          <p:attrName>style.visibility</p:attrName>
                                        </p:attrNameLst>
                                      </p:cBhvr>
                                      <p:to>
                                        <p:strVal val="visible"/>
                                      </p:to>
                                    </p:set>
                                    <p:animEffect transition="in" filter="wipe(up)">
                                      <p:cBhvr>
                                        <p:cTn id="51" dur="500"/>
                                        <p:tgtEl>
                                          <p:spTgt spid="7">
                                            <p:graphicEl>
                                              <a:dgm id="{75D79646-877D-43FA-A157-0A998AF49372}"/>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7">
                                            <p:graphicEl>
                                              <a:dgm id="{93DDCB5F-BDD2-45D4-95F1-590D049E368D}"/>
                                            </p:graphicEl>
                                          </p:spTgt>
                                        </p:tgtEl>
                                        <p:attrNameLst>
                                          <p:attrName>style.visibility</p:attrName>
                                        </p:attrNameLst>
                                      </p:cBhvr>
                                      <p:to>
                                        <p:strVal val="visible"/>
                                      </p:to>
                                    </p:set>
                                    <p:animEffect transition="in" filter="wipe(up)">
                                      <p:cBhvr>
                                        <p:cTn id="54" dur="500"/>
                                        <p:tgtEl>
                                          <p:spTgt spid="7">
                                            <p:graphicEl>
                                              <a:dgm id="{93DDCB5F-BDD2-45D4-95F1-590D049E368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
                                            <p:graphicEl>
                                              <a:dgm id="{711B840A-28E7-4B19-8C7A-EA2EE309CC55}"/>
                                            </p:graphicEl>
                                          </p:spTgt>
                                        </p:tgtEl>
                                        <p:attrNameLst>
                                          <p:attrName>style.visibility</p:attrName>
                                        </p:attrNameLst>
                                      </p:cBhvr>
                                      <p:to>
                                        <p:strVal val="visible"/>
                                      </p:to>
                                    </p:set>
                                    <p:animEffect transition="in" filter="wipe(up)">
                                      <p:cBhvr>
                                        <p:cTn id="59" dur="500"/>
                                        <p:tgtEl>
                                          <p:spTgt spid="7">
                                            <p:graphicEl>
                                              <a:dgm id="{711B840A-28E7-4B19-8C7A-EA2EE309CC55}"/>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7">
                                            <p:graphicEl>
                                              <a:dgm id="{67CA624D-23AF-4922-BB7F-B642E0F7379A}"/>
                                            </p:graphicEl>
                                          </p:spTgt>
                                        </p:tgtEl>
                                        <p:attrNameLst>
                                          <p:attrName>style.visibility</p:attrName>
                                        </p:attrNameLst>
                                      </p:cBhvr>
                                      <p:to>
                                        <p:strVal val="visible"/>
                                      </p:to>
                                    </p:set>
                                    <p:animEffect transition="in" filter="wipe(up)">
                                      <p:cBhvr>
                                        <p:cTn id="62" dur="500"/>
                                        <p:tgtEl>
                                          <p:spTgt spid="7">
                                            <p:graphicEl>
                                              <a:dgm id="{67CA624D-23AF-4922-BB7F-B642E0F7379A}"/>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7">
                                            <p:graphicEl>
                                              <a:dgm id="{FBFD6B33-F6DD-427F-AA45-5017AB5BE034}"/>
                                            </p:graphicEl>
                                          </p:spTgt>
                                        </p:tgtEl>
                                        <p:attrNameLst>
                                          <p:attrName>style.visibility</p:attrName>
                                        </p:attrNameLst>
                                      </p:cBhvr>
                                      <p:to>
                                        <p:strVal val="visible"/>
                                      </p:to>
                                    </p:set>
                                    <p:animEffect transition="in" filter="wipe(up)">
                                      <p:cBhvr>
                                        <p:cTn id="65" dur="500"/>
                                        <p:tgtEl>
                                          <p:spTgt spid="7">
                                            <p:graphicEl>
                                              <a:dgm id="{FBFD6B33-F6DD-427F-AA45-5017AB5BE03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
                                            <p:graphicEl>
                                              <a:dgm id="{2C60A9C4-2666-4ECB-B921-BEFC3A58B9FC}"/>
                                            </p:graphicEl>
                                          </p:spTgt>
                                        </p:tgtEl>
                                        <p:attrNameLst>
                                          <p:attrName>style.visibility</p:attrName>
                                        </p:attrNameLst>
                                      </p:cBhvr>
                                      <p:to>
                                        <p:strVal val="visible"/>
                                      </p:to>
                                    </p:set>
                                    <p:animEffect transition="in" filter="wipe(up)">
                                      <p:cBhvr>
                                        <p:cTn id="70" dur="500"/>
                                        <p:tgtEl>
                                          <p:spTgt spid="7">
                                            <p:graphicEl>
                                              <a:dgm id="{2C60A9C4-2666-4ECB-B921-BEFC3A58B9FC}"/>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graphicEl>
                                              <a:dgm id="{D1075DE7-C98B-43C2-9C4B-472D4D5C39CC}"/>
                                            </p:graphicEl>
                                          </p:spTgt>
                                        </p:tgtEl>
                                        <p:attrNameLst>
                                          <p:attrName>style.visibility</p:attrName>
                                        </p:attrNameLst>
                                      </p:cBhvr>
                                      <p:to>
                                        <p:strVal val="visible"/>
                                      </p:to>
                                    </p:set>
                                    <p:animEffect transition="in" filter="wipe(up)">
                                      <p:cBhvr>
                                        <p:cTn id="73" dur="500"/>
                                        <p:tgtEl>
                                          <p:spTgt spid="7">
                                            <p:graphicEl>
                                              <a:dgm id="{D1075DE7-C98B-43C2-9C4B-472D4D5C39CC}"/>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7">
                                            <p:graphicEl>
                                              <a:dgm id="{71C7353B-9A2B-4A80-BEAE-110B4EA16BEF}"/>
                                            </p:graphicEl>
                                          </p:spTgt>
                                        </p:tgtEl>
                                        <p:attrNameLst>
                                          <p:attrName>style.visibility</p:attrName>
                                        </p:attrNameLst>
                                      </p:cBhvr>
                                      <p:to>
                                        <p:strVal val="visible"/>
                                      </p:to>
                                    </p:set>
                                    <p:animEffect transition="in" filter="wipe(up)">
                                      <p:cBhvr>
                                        <p:cTn id="76" dur="500"/>
                                        <p:tgtEl>
                                          <p:spTgt spid="7">
                                            <p:graphicEl>
                                              <a:dgm id="{71C7353B-9A2B-4A80-BEAE-110B4EA16B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7">
                                            <p:graphicEl>
                                              <a:dgm id="{D3D6274E-7A53-4535-8DDB-6FEFD9595D6A}"/>
                                            </p:graphicEl>
                                          </p:spTgt>
                                        </p:tgtEl>
                                        <p:attrNameLst>
                                          <p:attrName>style.visibility</p:attrName>
                                        </p:attrNameLst>
                                      </p:cBhvr>
                                      <p:to>
                                        <p:strVal val="visible"/>
                                      </p:to>
                                    </p:set>
                                    <p:animEffect transition="in" filter="wipe(up)">
                                      <p:cBhvr>
                                        <p:cTn id="81" dur="500"/>
                                        <p:tgtEl>
                                          <p:spTgt spid="7">
                                            <p:graphicEl>
                                              <a:dgm id="{D3D6274E-7A53-4535-8DDB-6FEFD9595D6A}"/>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7">
                                            <p:graphicEl>
                                              <a:dgm id="{7EA3BF8F-283A-4488-9B12-4C5EBBB54C94}"/>
                                            </p:graphicEl>
                                          </p:spTgt>
                                        </p:tgtEl>
                                        <p:attrNameLst>
                                          <p:attrName>style.visibility</p:attrName>
                                        </p:attrNameLst>
                                      </p:cBhvr>
                                      <p:to>
                                        <p:strVal val="visible"/>
                                      </p:to>
                                    </p:set>
                                    <p:animEffect transition="in" filter="wipe(up)">
                                      <p:cBhvr>
                                        <p:cTn id="84" dur="500"/>
                                        <p:tgtEl>
                                          <p:spTgt spid="7">
                                            <p:graphicEl>
                                              <a:dgm id="{7EA3BF8F-283A-4488-9B12-4C5EBBB54C94}"/>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7">
                                            <p:graphicEl>
                                              <a:dgm id="{059DC607-FBE6-41B2-9D16-71536358F980}"/>
                                            </p:graphicEl>
                                          </p:spTgt>
                                        </p:tgtEl>
                                        <p:attrNameLst>
                                          <p:attrName>style.visibility</p:attrName>
                                        </p:attrNameLst>
                                      </p:cBhvr>
                                      <p:to>
                                        <p:strVal val="visible"/>
                                      </p:to>
                                    </p:set>
                                    <p:animEffect transition="in" filter="wipe(up)">
                                      <p:cBhvr>
                                        <p:cTn id="87" dur="500"/>
                                        <p:tgtEl>
                                          <p:spTgt spid="7">
                                            <p:graphicEl>
                                              <a:dgm id="{059DC607-FBE6-41B2-9D16-71536358F9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7">
                                            <p:graphicEl>
                                              <a:dgm id="{06BAE34E-7767-4414-951F-4910FB40E198}"/>
                                            </p:graphicEl>
                                          </p:spTgt>
                                        </p:tgtEl>
                                        <p:attrNameLst>
                                          <p:attrName>style.visibility</p:attrName>
                                        </p:attrNameLst>
                                      </p:cBhvr>
                                      <p:to>
                                        <p:strVal val="visible"/>
                                      </p:to>
                                    </p:set>
                                    <p:animEffect transition="in" filter="wipe(up)">
                                      <p:cBhvr>
                                        <p:cTn id="92" dur="500"/>
                                        <p:tgtEl>
                                          <p:spTgt spid="7">
                                            <p:graphicEl>
                                              <a:dgm id="{06BAE34E-7767-4414-951F-4910FB40E198}"/>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7">
                                            <p:graphicEl>
                                              <a:dgm id="{16079577-A354-4200-BFC0-0317D576280B}"/>
                                            </p:graphicEl>
                                          </p:spTgt>
                                        </p:tgtEl>
                                        <p:attrNameLst>
                                          <p:attrName>style.visibility</p:attrName>
                                        </p:attrNameLst>
                                      </p:cBhvr>
                                      <p:to>
                                        <p:strVal val="visible"/>
                                      </p:to>
                                    </p:set>
                                    <p:animEffect transition="in" filter="wipe(up)">
                                      <p:cBhvr>
                                        <p:cTn id="95" dur="500"/>
                                        <p:tgtEl>
                                          <p:spTgt spid="7">
                                            <p:graphicEl>
                                              <a:dgm id="{16079577-A354-4200-BFC0-0317D576280B}"/>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7">
                                            <p:graphicEl>
                                              <a:dgm id="{86B1EE9E-8E57-4BDB-A5A1-8424B8033CE1}"/>
                                            </p:graphicEl>
                                          </p:spTgt>
                                        </p:tgtEl>
                                        <p:attrNameLst>
                                          <p:attrName>style.visibility</p:attrName>
                                        </p:attrNameLst>
                                      </p:cBhvr>
                                      <p:to>
                                        <p:strVal val="visible"/>
                                      </p:to>
                                    </p:set>
                                    <p:animEffect transition="in" filter="wipe(up)">
                                      <p:cBhvr>
                                        <p:cTn id="98" dur="500"/>
                                        <p:tgtEl>
                                          <p:spTgt spid="7">
                                            <p:graphicEl>
                                              <a:dgm id="{86B1EE9E-8E57-4BDB-A5A1-8424B8033C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Layout (for </a:t>
            </a:r>
            <a:r>
              <a:rPr lang="en-US" i="1" dirty="0" smtClean="0"/>
              <a:t>live</a:t>
            </a:r>
            <a:r>
              <a:rPr lang="en-US" dirty="0" smtClean="0"/>
              <a:t> participants)</a:t>
            </a:r>
            <a:r>
              <a:rPr lang="en-US" dirty="0" smtClean="0">
                <a:solidFill>
                  <a:schemeClr val="bg1"/>
                </a:solidFill>
              </a:rPr>
              <a:t>(2)</a:t>
            </a:r>
            <a:endParaRPr lang="en-US" dirty="0">
              <a:solidFill>
                <a:schemeClr val="bg1"/>
              </a:solidFill>
            </a:endParaRPr>
          </a:p>
        </p:txBody>
      </p:sp>
      <p:sp>
        <p:nvSpPr>
          <p:cNvPr id="4" name="Footer Placeholder 3"/>
          <p:cNvSpPr>
            <a:spLocks noGrp="1"/>
          </p:cNvSpPr>
          <p:nvPr>
            <p:ph type="ftr" sz="quarter" idx="11"/>
          </p:nvPr>
        </p:nvSpPr>
        <p:spPr>
          <a:noFill/>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a:t>
            </a:fld>
            <a:endParaRPr lang="en-US" dirty="0">
              <a:solidFill>
                <a:schemeClr val="bg1"/>
              </a:solidFill>
            </a:endParaRPr>
          </a:p>
        </p:txBody>
      </p:sp>
      <p:pic>
        <p:nvPicPr>
          <p:cNvPr id="1026" name="Picture 2" descr="Screenshot of Adobe Connect Layout window"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6938" y="2166191"/>
            <a:ext cx="7269162" cy="396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4839377" y="4120324"/>
            <a:ext cx="1613770" cy="1127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20142" y="5036397"/>
            <a:ext cx="3114989" cy="646331"/>
          </a:xfrm>
          <a:prstGeom prst="rect">
            <a:avLst/>
          </a:prstGeom>
          <a:solidFill>
            <a:schemeClr val="bg1"/>
          </a:solidFill>
          <a:ln w="28575">
            <a:solidFill>
              <a:schemeClr val="accent1"/>
            </a:solidFill>
          </a:ln>
        </p:spPr>
        <p:txBody>
          <a:bodyPr wrap="square" rtlCol="0">
            <a:spAutoFit/>
          </a:bodyPr>
          <a:lstStyle/>
          <a:p>
            <a:r>
              <a:rPr lang="en-US" dirty="0" smtClean="0"/>
              <a:t>Access the power point here</a:t>
            </a:r>
            <a:endParaRPr lang="en-US" dirty="0"/>
          </a:p>
        </p:txBody>
      </p:sp>
    </p:spTree>
    <p:extLst>
      <p:ext uri="{BB962C8B-B14F-4D97-AF65-F5344CB8AC3E}">
        <p14:creationId xmlns:p14="http://schemas.microsoft.com/office/powerpoint/2010/main" val="3414942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6002" y="447217"/>
            <a:ext cx="7641337" cy="1400530"/>
          </a:xfrm>
        </p:spPr>
        <p:txBody>
          <a:bodyPr/>
          <a:lstStyle/>
          <a:p>
            <a:r>
              <a:rPr lang="en-US" dirty="0" smtClean="0"/>
              <a:t>Measurable Skills Gain</a:t>
            </a:r>
            <a:endParaRPr lang="en-US" dirty="0"/>
          </a:p>
        </p:txBody>
      </p:sp>
      <p:sp>
        <p:nvSpPr>
          <p:cNvPr id="9" name="Text Placeholder 8"/>
          <p:cNvSpPr>
            <a:spLocks noGrp="1"/>
          </p:cNvSpPr>
          <p:nvPr>
            <p:ph type="body" idx="1"/>
          </p:nvPr>
        </p:nvSpPr>
        <p:spPr>
          <a:xfrm>
            <a:off x="369998" y="1641351"/>
            <a:ext cx="3572025" cy="576262"/>
          </a:xfrm>
        </p:spPr>
        <p:txBody>
          <a:bodyPr anchor="ctr"/>
          <a:lstStyle/>
          <a:p>
            <a:pPr algn="ctr"/>
            <a:r>
              <a:rPr lang="en-US" dirty="0" smtClean="0">
                <a:solidFill>
                  <a:schemeClr val="tx2"/>
                </a:solidFill>
              </a:rPr>
              <a:t>EFL Gain</a:t>
            </a:r>
            <a:endParaRPr lang="en-US" dirty="0">
              <a:solidFill>
                <a:schemeClr val="tx2"/>
              </a:solidFill>
            </a:endParaRPr>
          </a:p>
        </p:txBody>
      </p:sp>
      <p:sp>
        <p:nvSpPr>
          <p:cNvPr id="7" name="Content Placeholder 6"/>
          <p:cNvSpPr>
            <a:spLocks noGrp="1"/>
          </p:cNvSpPr>
          <p:nvPr>
            <p:ph sz="half" idx="2"/>
          </p:nvPr>
        </p:nvSpPr>
        <p:spPr>
          <a:xfrm>
            <a:off x="224118" y="2147046"/>
            <a:ext cx="3854823" cy="4479939"/>
          </a:xfrm>
          <a:ln>
            <a:solidFill>
              <a:srgbClr val="FF0000"/>
            </a:solidFill>
          </a:ln>
        </p:spPr>
        <p:txBody>
          <a:bodyPr>
            <a:noAutofit/>
          </a:bodyPr>
          <a:lstStyle/>
          <a:p>
            <a:pPr marL="109537" indent="0">
              <a:buNone/>
            </a:pPr>
            <a:r>
              <a:rPr lang="en-US" sz="1200" dirty="0">
                <a:solidFill>
                  <a:schemeClr val="tx2"/>
                </a:solidFill>
              </a:rPr>
              <a:t>Documented achievement of at least once educational functioning level of a participant who is receiving instruction below the postsecondary education level.  Programs may measure educational functioning level gain in one of three ways:</a:t>
            </a:r>
          </a:p>
          <a:p>
            <a:pPr marL="228600" indent="-228600" fontAlgn="t">
              <a:buFont typeface="+mj-lt"/>
              <a:buAutoNum type="arabicParenR"/>
            </a:pPr>
            <a:r>
              <a:rPr lang="en-US" sz="1200" dirty="0" smtClean="0">
                <a:solidFill>
                  <a:schemeClr val="tx2"/>
                </a:solidFill>
              </a:rPr>
              <a:t>Comparing </a:t>
            </a:r>
            <a:r>
              <a:rPr lang="en-US" sz="1200" dirty="0">
                <a:solidFill>
                  <a:schemeClr val="tx2"/>
                </a:solidFill>
              </a:rPr>
              <a:t>the participant’s initial educational functioning level, as measured by  </a:t>
            </a:r>
            <a:r>
              <a:rPr lang="en-US" sz="1200" dirty="0" smtClean="0">
                <a:solidFill>
                  <a:schemeClr val="tx2"/>
                </a:solidFill>
              </a:rPr>
              <a:t>a </a:t>
            </a:r>
            <a:r>
              <a:rPr lang="en-US" sz="1200" dirty="0">
                <a:solidFill>
                  <a:schemeClr val="tx2"/>
                </a:solidFill>
              </a:rPr>
              <a:t>pre-test, with the participant’s educational functioning level, as measured by a  </a:t>
            </a:r>
            <a:r>
              <a:rPr lang="en-US" sz="1200" dirty="0" smtClean="0">
                <a:solidFill>
                  <a:schemeClr val="tx2"/>
                </a:solidFill>
              </a:rPr>
              <a:t>post-test.</a:t>
            </a:r>
          </a:p>
          <a:p>
            <a:pPr marL="228600" indent="-228600" fontAlgn="t">
              <a:buFont typeface="+mj-lt"/>
              <a:buAutoNum type="arabicParenR"/>
            </a:pPr>
            <a:r>
              <a:rPr lang="en-US" sz="1200" dirty="0" smtClean="0">
                <a:solidFill>
                  <a:schemeClr val="tx2"/>
                </a:solidFill>
              </a:rPr>
              <a:t>States </a:t>
            </a:r>
            <a:r>
              <a:rPr lang="en-US" sz="1200" dirty="0">
                <a:solidFill>
                  <a:schemeClr val="tx2"/>
                </a:solidFill>
              </a:rPr>
              <a:t>that offer adult high school programs that lead to a secondary school </a:t>
            </a:r>
            <a:r>
              <a:rPr lang="en-US" sz="1200" dirty="0" smtClean="0">
                <a:solidFill>
                  <a:schemeClr val="tx2"/>
                </a:solidFill>
              </a:rPr>
              <a:t> </a:t>
            </a:r>
            <a:r>
              <a:rPr lang="en-US" sz="1200" dirty="0">
                <a:solidFill>
                  <a:schemeClr val="tx2"/>
                </a:solidFill>
              </a:rPr>
              <a:t>diploma or its recognized equivalent may measure and report educational </a:t>
            </a:r>
            <a:r>
              <a:rPr lang="en-US" sz="1200" dirty="0" smtClean="0">
                <a:solidFill>
                  <a:schemeClr val="tx2"/>
                </a:solidFill>
              </a:rPr>
              <a:t>gain through </a:t>
            </a:r>
            <a:r>
              <a:rPr lang="en-US" sz="1200" dirty="0">
                <a:solidFill>
                  <a:schemeClr val="tx2"/>
                </a:solidFill>
              </a:rPr>
              <a:t>the awarding of credits or Carnegie units</a:t>
            </a:r>
            <a:r>
              <a:rPr lang="en-US" sz="1200" dirty="0" smtClean="0">
                <a:solidFill>
                  <a:schemeClr val="tx2"/>
                </a:solidFill>
              </a:rPr>
              <a:t>. (</a:t>
            </a:r>
            <a:r>
              <a:rPr lang="en-US" sz="1200" b="1" dirty="0" smtClean="0">
                <a:solidFill>
                  <a:schemeClr val="tx2"/>
                </a:solidFill>
              </a:rPr>
              <a:t>we don’t do this in Texas)</a:t>
            </a:r>
            <a:endParaRPr lang="en-US" sz="1200" b="1" dirty="0">
              <a:solidFill>
                <a:schemeClr val="tx2"/>
              </a:solidFill>
            </a:endParaRPr>
          </a:p>
          <a:p>
            <a:pPr marL="228600" indent="-228600" fontAlgn="t">
              <a:buFont typeface="+mj-lt"/>
              <a:buAutoNum type="arabicParenR"/>
            </a:pPr>
            <a:r>
              <a:rPr lang="en-US" sz="1200" dirty="0" smtClean="0">
                <a:solidFill>
                  <a:schemeClr val="tx2"/>
                </a:solidFill>
              </a:rPr>
              <a:t>States </a:t>
            </a:r>
            <a:r>
              <a:rPr lang="en-US" sz="1200" dirty="0">
                <a:solidFill>
                  <a:schemeClr val="tx2"/>
                </a:solidFill>
              </a:rPr>
              <a:t>may report an educational functioning level gain for participants </a:t>
            </a:r>
            <a:endParaRPr lang="en-US" sz="1200" dirty="0" smtClean="0">
              <a:solidFill>
                <a:schemeClr val="tx2"/>
              </a:solidFill>
            </a:endParaRPr>
          </a:p>
          <a:p>
            <a:pPr marL="228600" indent="-228600" fontAlgn="t">
              <a:spcBef>
                <a:spcPts val="0"/>
              </a:spcBef>
              <a:buClr>
                <a:schemeClr val="bg2"/>
              </a:buClr>
              <a:buSzPct val="25000"/>
              <a:buFont typeface="+mj-lt"/>
              <a:buAutoNum type="arabicParenR"/>
            </a:pPr>
            <a:r>
              <a:rPr lang="en-US" sz="1200" dirty="0" smtClean="0">
                <a:solidFill>
                  <a:schemeClr val="tx2"/>
                </a:solidFill>
              </a:rPr>
              <a:t>who </a:t>
            </a:r>
            <a:r>
              <a:rPr lang="en-US" sz="1200" dirty="0">
                <a:solidFill>
                  <a:schemeClr val="tx2"/>
                </a:solidFill>
              </a:rPr>
              <a:t>exit </a:t>
            </a:r>
            <a:r>
              <a:rPr lang="en-US" sz="1200" dirty="0" smtClean="0">
                <a:solidFill>
                  <a:schemeClr val="tx2"/>
                </a:solidFill>
              </a:rPr>
              <a:t> </a:t>
            </a:r>
            <a:r>
              <a:rPr lang="en-US" sz="1200" dirty="0">
                <a:solidFill>
                  <a:schemeClr val="tx2"/>
                </a:solidFill>
              </a:rPr>
              <a:t>the program and enroll in postsecondary education and training during the </a:t>
            </a:r>
            <a:r>
              <a:rPr lang="en-US" sz="1200" dirty="0" smtClean="0">
                <a:solidFill>
                  <a:schemeClr val="tx2"/>
                </a:solidFill>
              </a:rPr>
              <a:t>program </a:t>
            </a:r>
            <a:r>
              <a:rPr lang="en-US" sz="1200" dirty="0">
                <a:solidFill>
                  <a:schemeClr val="tx2"/>
                </a:solidFill>
              </a:rPr>
              <a:t>year.</a:t>
            </a:r>
          </a:p>
          <a:p>
            <a:pPr marL="0" indent="0">
              <a:spcBef>
                <a:spcPts val="0"/>
              </a:spcBef>
              <a:buNone/>
            </a:pPr>
            <a:endParaRPr lang="en-US" sz="1200" dirty="0">
              <a:solidFill>
                <a:schemeClr val="tx2"/>
              </a:solidFill>
            </a:endParaRPr>
          </a:p>
          <a:p>
            <a:pPr lvl="1"/>
            <a:endParaRPr lang="en-US" sz="700" dirty="0">
              <a:solidFill>
                <a:schemeClr val="tx2"/>
              </a:solidFill>
            </a:endParaRPr>
          </a:p>
          <a:p>
            <a:pPr lvl="2"/>
            <a:endParaRPr lang="en-US" sz="1200" dirty="0">
              <a:solidFill>
                <a:schemeClr val="tx2"/>
              </a:solidFill>
            </a:endParaRPr>
          </a:p>
          <a:p>
            <a:pPr lvl="2"/>
            <a:endParaRPr lang="en-US" sz="1200" dirty="0">
              <a:solidFill>
                <a:schemeClr val="tx2"/>
              </a:solidFill>
            </a:endParaRPr>
          </a:p>
          <a:p>
            <a:pPr lvl="2"/>
            <a:endParaRPr lang="en-US" sz="1200" dirty="0">
              <a:solidFill>
                <a:schemeClr val="tx2"/>
              </a:solidFill>
            </a:endParaRPr>
          </a:p>
          <a:p>
            <a:pPr lvl="2"/>
            <a:endParaRPr lang="en-US" sz="1200" dirty="0">
              <a:solidFill>
                <a:schemeClr val="tx2"/>
              </a:solidFill>
            </a:endParaRPr>
          </a:p>
          <a:p>
            <a:pPr lvl="2"/>
            <a:endParaRPr lang="en-US" sz="1200" dirty="0">
              <a:solidFill>
                <a:schemeClr val="tx2"/>
              </a:solidFill>
            </a:endParaRPr>
          </a:p>
          <a:p>
            <a:pPr lvl="2"/>
            <a:endParaRPr lang="en-US" sz="1200" dirty="0">
              <a:solidFill>
                <a:schemeClr val="tx2"/>
              </a:solidFill>
            </a:endParaRPr>
          </a:p>
          <a:p>
            <a:endParaRPr lang="en-US" sz="1000" dirty="0">
              <a:solidFill>
                <a:schemeClr val="tx2"/>
              </a:solidFill>
            </a:endParaRPr>
          </a:p>
          <a:p>
            <a:pPr marL="109537" indent="0">
              <a:buNone/>
            </a:pPr>
            <a:endParaRPr lang="en-US" sz="1100" dirty="0">
              <a:solidFill>
                <a:schemeClr val="tx2"/>
              </a:solidFill>
            </a:endParaRPr>
          </a:p>
          <a:p>
            <a:pPr marL="109537" indent="0">
              <a:buNone/>
            </a:pPr>
            <a:endParaRPr lang="en-US" sz="1100" dirty="0">
              <a:solidFill>
                <a:schemeClr val="tx2"/>
              </a:solidFill>
            </a:endParaRPr>
          </a:p>
          <a:p>
            <a:endParaRPr lang="en-US" sz="1200" dirty="0">
              <a:solidFill>
                <a:schemeClr val="tx2"/>
              </a:solidFill>
            </a:endParaRPr>
          </a:p>
        </p:txBody>
      </p:sp>
      <p:sp>
        <p:nvSpPr>
          <p:cNvPr id="10" name="Text Placeholder 9"/>
          <p:cNvSpPr>
            <a:spLocks noGrp="1"/>
          </p:cNvSpPr>
          <p:nvPr>
            <p:ph type="body" sz="quarter" idx="3"/>
          </p:nvPr>
        </p:nvSpPr>
        <p:spPr>
          <a:xfrm>
            <a:off x="4527026" y="1606751"/>
            <a:ext cx="4298710" cy="576262"/>
          </a:xfrm>
        </p:spPr>
        <p:txBody>
          <a:bodyPr anchor="ctr"/>
          <a:lstStyle/>
          <a:p>
            <a:pPr algn="ctr"/>
            <a:r>
              <a:rPr lang="en-US" dirty="0" smtClean="0">
                <a:solidFill>
                  <a:schemeClr val="tx2"/>
                </a:solidFill>
              </a:rPr>
              <a:t>Sec Diploma/Equivalent </a:t>
            </a:r>
            <a:endParaRPr lang="en-US" dirty="0">
              <a:solidFill>
                <a:schemeClr val="tx2"/>
              </a:solidFill>
            </a:endParaRPr>
          </a:p>
        </p:txBody>
      </p:sp>
      <p:sp>
        <p:nvSpPr>
          <p:cNvPr id="11" name="Content Placeholder 10"/>
          <p:cNvSpPr>
            <a:spLocks noGrp="1"/>
          </p:cNvSpPr>
          <p:nvPr>
            <p:ph sz="quarter" idx="4"/>
          </p:nvPr>
        </p:nvSpPr>
        <p:spPr>
          <a:xfrm>
            <a:off x="4917007" y="2290481"/>
            <a:ext cx="3607868" cy="4310343"/>
          </a:xfrm>
          <a:ln>
            <a:solidFill>
              <a:srgbClr val="FF0000"/>
            </a:solidFill>
          </a:ln>
        </p:spPr>
        <p:txBody>
          <a:bodyPr>
            <a:normAutofit/>
          </a:bodyPr>
          <a:lstStyle/>
          <a:p>
            <a:r>
              <a:rPr lang="en-US" sz="1400" dirty="0" smtClean="0"/>
              <a:t>Achievement of a high school equivalency certificate </a:t>
            </a:r>
            <a:r>
              <a:rPr lang="en-US" sz="1400" b="1" dirty="0" smtClean="0">
                <a:solidFill>
                  <a:schemeClr val="accent1"/>
                </a:solidFill>
              </a:rPr>
              <a:t>from any grade level</a:t>
            </a:r>
            <a:endParaRPr lang="en-US" sz="1400" b="1" dirty="0">
              <a:solidFill>
                <a:schemeClr val="accent1"/>
              </a:solidFill>
            </a:endParaRPr>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30</a:t>
            </a:fld>
            <a:endParaRPr lang="en-US" dirty="0"/>
          </a:p>
        </p:txBody>
      </p:sp>
      <p:sp>
        <p:nvSpPr>
          <p:cNvPr id="8" name="TextBox 7"/>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
        <p:nvSpPr>
          <p:cNvPr id="12" name="TextBox 11"/>
          <p:cNvSpPr txBox="1"/>
          <p:nvPr/>
        </p:nvSpPr>
        <p:spPr>
          <a:xfrm>
            <a:off x="4078940" y="3987025"/>
            <a:ext cx="524503" cy="369332"/>
          </a:xfrm>
          <a:prstGeom prst="rect">
            <a:avLst/>
          </a:prstGeom>
          <a:noFill/>
        </p:spPr>
        <p:txBody>
          <a:bodyPr wrap="none" rtlCol="0">
            <a:spAutoFit/>
          </a:bodyPr>
          <a:lstStyle/>
          <a:p>
            <a:r>
              <a:rPr lang="en-US" dirty="0" smtClean="0"/>
              <a:t>OR</a:t>
            </a:r>
            <a:endParaRPr lang="en-US" dirty="0"/>
          </a:p>
        </p:txBody>
      </p:sp>
    </p:spTree>
    <p:extLst>
      <p:ext uri="{BB962C8B-B14F-4D97-AF65-F5344CB8AC3E}">
        <p14:creationId xmlns:p14="http://schemas.microsoft.com/office/powerpoint/2010/main" val="17712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Skills Gain </a:t>
            </a:r>
            <a:r>
              <a:rPr lang="en-US" sz="3200" dirty="0" smtClean="0">
                <a:solidFill>
                  <a:schemeClr val="bg1"/>
                </a:solidFill>
              </a:rPr>
              <a:t>(cont’d)</a:t>
            </a:r>
            <a:endParaRPr lang="en-US" sz="3200" dirty="0">
              <a:solidFill>
                <a:schemeClr val="bg1"/>
              </a:solidFill>
            </a:endParaRPr>
          </a:p>
        </p:txBody>
      </p:sp>
      <p:graphicFrame>
        <p:nvGraphicFramePr>
          <p:cNvPr id="6" name="Content Placeholder 5" descr="Diagram showing left to right&#10;Participants can achieve either EFL gains for High School Equivalency&#10;EFL gains can be, in texas, either post test or exit and entry into postsecondary education in the program year" title="Diagram"/>
          <p:cNvGraphicFramePr>
            <a:graphicFrameLocks noGrp="1"/>
          </p:cNvGraphicFramePr>
          <p:nvPr>
            <p:ph idx="1"/>
            <p:extLst>
              <p:ext uri="{D42A27DB-BD31-4B8C-83A1-F6EECF244321}">
                <p14:modId xmlns:p14="http://schemas.microsoft.com/office/powerpoint/2010/main" val="2950174008"/>
              </p:ext>
            </p:extLst>
          </p:nvPr>
        </p:nvGraphicFramePr>
        <p:xfrm>
          <a:off x="896938" y="2052638"/>
          <a:ext cx="7269162"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31</a:t>
            </a:fld>
            <a:endParaRPr lang="en-US" dirty="0">
              <a:solidFill>
                <a:schemeClr val="bg1"/>
              </a:solidFill>
            </a:endParaRPr>
          </a:p>
        </p:txBody>
      </p:sp>
      <p:sp>
        <p:nvSpPr>
          <p:cNvPr id="7" name="TextBox 6"/>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
        <p:nvSpPr>
          <p:cNvPr id="8" name="TextBox 7"/>
          <p:cNvSpPr txBox="1"/>
          <p:nvPr/>
        </p:nvSpPr>
        <p:spPr>
          <a:xfrm>
            <a:off x="779929" y="1898739"/>
            <a:ext cx="3749744" cy="369332"/>
          </a:xfrm>
          <a:prstGeom prst="rect">
            <a:avLst/>
          </a:prstGeom>
          <a:noFill/>
        </p:spPr>
        <p:txBody>
          <a:bodyPr wrap="none" rtlCol="0">
            <a:spAutoFit/>
          </a:bodyPr>
          <a:lstStyle/>
          <a:p>
            <a:r>
              <a:rPr lang="en-US" b="1" dirty="0" smtClean="0"/>
              <a:t>Who counts as a “gain” in Texas</a:t>
            </a:r>
            <a:endParaRPr lang="en-US" b="1" dirty="0"/>
          </a:p>
        </p:txBody>
      </p:sp>
      <p:grpSp>
        <p:nvGrpSpPr>
          <p:cNvPr id="10" name="Group 9" descr="Arrow pointing to &quot;Exit and Entry into postsecondary education in the program year&quot;, indicating athat there's important program implications here" title="Arrow"/>
          <p:cNvGrpSpPr/>
          <p:nvPr/>
        </p:nvGrpSpPr>
        <p:grpSpPr>
          <a:xfrm>
            <a:off x="6049439" y="4440096"/>
            <a:ext cx="3103705" cy="2108278"/>
            <a:chOff x="6049439" y="4440096"/>
            <a:chExt cx="3103705" cy="2108278"/>
          </a:xfrm>
        </p:grpSpPr>
        <p:pic>
          <p:nvPicPr>
            <p:cNvPr id="4098" name="Picture 2" descr="https://encrypted-tbn1.gstatic.com/images?q=tbn:ANd9GcRUvcbp8mYDp2jY-ETgUyWOnscmgCvcsHbE9iJTKtY_zwqrFL01P7RuxlnnLw">
              <a:hlinkClick r:id="rId8"/>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flipV="1">
              <a:off x="5806504" y="4683031"/>
              <a:ext cx="1613770" cy="1127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76201" y="4794048"/>
              <a:ext cx="2076943" cy="1754326"/>
            </a:xfrm>
            <a:prstGeom prst="rect">
              <a:avLst/>
            </a:prstGeom>
            <a:noFill/>
          </p:spPr>
          <p:txBody>
            <a:bodyPr wrap="square" rtlCol="0">
              <a:spAutoFit/>
            </a:bodyPr>
            <a:lstStyle/>
            <a:p>
              <a:r>
                <a:rPr lang="en-US" dirty="0" smtClean="0"/>
                <a:t>There’s important program implications here – we’ll talk about this later!</a:t>
              </a:r>
              <a:endParaRPr lang="en-US" dirty="0"/>
            </a:p>
          </p:txBody>
        </p:sp>
      </p:grpSp>
    </p:spTree>
    <p:extLst>
      <p:ext uri="{BB962C8B-B14F-4D97-AF65-F5344CB8AC3E}">
        <p14:creationId xmlns:p14="http://schemas.microsoft.com/office/powerpoint/2010/main" val="127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E6FCC69-0215-4101-BCBB-736DE94569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B507574-2155-4C3F-84D6-16B4B13966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1AE8440A-73F6-49D1-9645-E9D8CCF7C6F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EF66C9F0-00D4-42F6-A5DD-E8A6DFB7FE2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DEBAF814-1DFC-41B6-AA8A-35546A1CB0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3A16FD7-C278-4B07-8521-07736D9CD5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9AF6D6E4-1FD7-4948-A6E1-E3F55CAF3BD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59C889A5-A8EF-4BB9-8355-0DD70C24652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112BEB5C-50BD-441F-BF91-1A2CE0F098D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Employment Performance Indicators</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32</a:t>
            </a:fld>
            <a:endParaRPr lang="en-US" dirty="0"/>
          </a:p>
        </p:txBody>
      </p:sp>
    </p:spTree>
    <p:extLst>
      <p:ext uri="{BB962C8B-B14F-4D97-AF65-F5344CB8AC3E}">
        <p14:creationId xmlns:p14="http://schemas.microsoft.com/office/powerpoint/2010/main" val="3627502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Performance Indicators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idx="1"/>
          </p:nvPr>
        </p:nvSpPr>
        <p:spPr/>
        <p:txBody>
          <a:bodyPr/>
          <a:lstStyle/>
          <a:p>
            <a:pPr fontAlgn="t">
              <a:buClrTx/>
              <a:buFont typeface="Wingdings" panose="05000000000000000000" pitchFamily="2" charset="2"/>
              <a:buChar char="Ø"/>
            </a:pPr>
            <a:r>
              <a:rPr lang="en-US" b="1" i="1" dirty="0"/>
              <a:t>Employment, the second quarter after exit</a:t>
            </a:r>
            <a:r>
              <a:rPr lang="en-US" b="1" dirty="0"/>
              <a:t>:  </a:t>
            </a:r>
            <a:r>
              <a:rPr lang="en-US" dirty="0"/>
              <a:t>The percentage of participants</a:t>
            </a:r>
            <a:r>
              <a:rPr lang="en-US" b="1" dirty="0"/>
              <a:t> </a:t>
            </a:r>
            <a:r>
              <a:rPr lang="en-US" dirty="0"/>
              <a:t>who are in unsubsidized employment during the second quarter after exit.</a:t>
            </a:r>
          </a:p>
          <a:p>
            <a:pPr>
              <a:buClrTx/>
              <a:buFont typeface="Wingdings" panose="05000000000000000000" pitchFamily="2" charset="2"/>
              <a:buChar char="Ø"/>
            </a:pPr>
            <a:r>
              <a:rPr lang="en-US" b="1" i="1" dirty="0"/>
              <a:t>Employment, fourth quarter after exit</a:t>
            </a:r>
            <a:r>
              <a:rPr lang="en-US" b="1" dirty="0"/>
              <a:t>:</a:t>
            </a:r>
            <a:r>
              <a:rPr lang="en-US" dirty="0"/>
              <a:t> The percentage of participants</a:t>
            </a:r>
            <a:r>
              <a:rPr lang="en-US" b="1" dirty="0"/>
              <a:t> </a:t>
            </a:r>
            <a:r>
              <a:rPr lang="en-US" dirty="0"/>
              <a:t>who are in unsubsidized employment during the fourth quarter after exit.</a:t>
            </a:r>
          </a:p>
          <a:p>
            <a:pPr>
              <a:buClrTx/>
              <a:buFont typeface="Wingdings" panose="05000000000000000000" pitchFamily="2" charset="2"/>
              <a:buChar char="Ø"/>
            </a:pPr>
            <a:r>
              <a:rPr lang="en-US" b="1" i="1" dirty="0"/>
              <a:t>Median Earnings, second quarter after exit</a:t>
            </a:r>
            <a:r>
              <a:rPr lang="en-US" b="1" dirty="0"/>
              <a:t>:</a:t>
            </a:r>
            <a:r>
              <a:rPr lang="en-US" dirty="0"/>
              <a:t>  Median earnings of participants who are in unsubsidized employment during the second quarter after exit from the program</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33</a:t>
            </a:fld>
            <a:endParaRPr lang="en-US" dirty="0">
              <a:solidFill>
                <a:schemeClr val="bg1"/>
              </a:solidFill>
            </a:endParaRPr>
          </a:p>
        </p:txBody>
      </p:sp>
      <p:sp>
        <p:nvSpPr>
          <p:cNvPr id="6" name="TextBox 5"/>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225660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on Employment Indicators</a:t>
            </a:r>
            <a:endParaRPr lang="en-US" dirty="0"/>
          </a:p>
        </p:txBody>
      </p:sp>
      <p:sp>
        <p:nvSpPr>
          <p:cNvPr id="3" name="Content Placeholder 2"/>
          <p:cNvSpPr>
            <a:spLocks noGrp="1"/>
          </p:cNvSpPr>
          <p:nvPr>
            <p:ph idx="1"/>
          </p:nvPr>
        </p:nvSpPr>
        <p:spPr/>
        <p:txBody>
          <a:bodyPr>
            <a:normAutofit fontScale="92500" lnSpcReduction="10000"/>
          </a:bodyPr>
          <a:lstStyle/>
          <a:p>
            <a:pPr>
              <a:buClr>
                <a:schemeClr val="tx2">
                  <a:lumMod val="75000"/>
                </a:schemeClr>
              </a:buClr>
            </a:pPr>
            <a:r>
              <a:rPr lang="en-US" dirty="0" smtClean="0"/>
              <a:t>There is no “entered employment” or “retained employment” cohorts under WIOA.  It’s just “are they employed in quarters 2 and 4 after exit?”.</a:t>
            </a:r>
          </a:p>
          <a:p>
            <a:pPr>
              <a:buClr>
                <a:schemeClr val="tx2">
                  <a:lumMod val="75000"/>
                </a:schemeClr>
              </a:buClr>
            </a:pPr>
            <a:r>
              <a:rPr lang="en-US" b="1" dirty="0" smtClean="0"/>
              <a:t>All participants are in this measure, regardless of their employment status at program entry</a:t>
            </a:r>
          </a:p>
          <a:p>
            <a:pPr lvl="1">
              <a:buClr>
                <a:schemeClr val="tx2">
                  <a:lumMod val="75000"/>
                </a:schemeClr>
              </a:buClr>
            </a:pPr>
            <a:r>
              <a:rPr lang="en-US" b="1" dirty="0" smtClean="0"/>
              <a:t>Yes, this includes participants who are not in the labor force</a:t>
            </a:r>
          </a:p>
          <a:p>
            <a:pPr lvl="1">
              <a:buClr>
                <a:schemeClr val="tx2">
                  <a:lumMod val="75000"/>
                </a:schemeClr>
              </a:buClr>
            </a:pPr>
            <a:r>
              <a:rPr lang="en-US" b="1" dirty="0" smtClean="0"/>
              <a:t>Yes, this includes participants who do not have an SSN</a:t>
            </a:r>
          </a:p>
          <a:p>
            <a:pPr lvl="1">
              <a:buClr>
                <a:schemeClr val="tx2">
                  <a:lumMod val="75000"/>
                </a:schemeClr>
              </a:buClr>
            </a:pPr>
            <a:r>
              <a:rPr lang="en-US" b="1" dirty="0" smtClean="0"/>
              <a:t>The </a:t>
            </a:r>
            <a:r>
              <a:rPr lang="en-US" b="1" u="sng" dirty="0" smtClean="0"/>
              <a:t>only </a:t>
            </a:r>
            <a:r>
              <a:rPr lang="en-US" b="1" dirty="0" smtClean="0"/>
              <a:t>exception are participants who are</a:t>
            </a:r>
          </a:p>
          <a:p>
            <a:pPr lvl="2">
              <a:buClr>
                <a:schemeClr val="tx2">
                  <a:lumMod val="75000"/>
                </a:schemeClr>
              </a:buClr>
            </a:pPr>
            <a:r>
              <a:rPr lang="en-US" b="1" dirty="0"/>
              <a:t>Deceased</a:t>
            </a:r>
          </a:p>
          <a:p>
            <a:pPr lvl="2">
              <a:buClr>
                <a:schemeClr val="tx2">
                  <a:lumMod val="75000"/>
                </a:schemeClr>
              </a:buClr>
            </a:pPr>
            <a:r>
              <a:rPr lang="en-US" b="1" dirty="0" smtClean="0"/>
              <a:t>Incarcerated, institutionalized, hospitalized </a:t>
            </a:r>
            <a:r>
              <a:rPr lang="en-US" b="1" dirty="0"/>
              <a:t>or recalled to active military duty for a period expected to last longer than 90 </a:t>
            </a:r>
            <a:r>
              <a:rPr lang="en-US" b="1" dirty="0" smtClean="0"/>
              <a:t>days</a:t>
            </a:r>
          </a:p>
          <a:p>
            <a:pPr lvl="3">
              <a:buClr>
                <a:schemeClr val="tx2">
                  <a:lumMod val="75000"/>
                </a:schemeClr>
              </a:buClr>
            </a:pPr>
            <a:r>
              <a:rPr lang="en-US" b="1" dirty="0" smtClean="0"/>
              <a:t>If </a:t>
            </a:r>
            <a:r>
              <a:rPr lang="en-US" b="1" dirty="0"/>
              <a:t>a participant is </a:t>
            </a:r>
            <a:r>
              <a:rPr lang="en-US" b="1" dirty="0" smtClean="0"/>
              <a:t>released/returns </a:t>
            </a:r>
            <a:r>
              <a:rPr lang="en-US" b="1" dirty="0"/>
              <a:t>prior to program exit, they go into the denominator</a:t>
            </a:r>
          </a:p>
          <a:p>
            <a:pPr lvl="3">
              <a:buClr>
                <a:schemeClr val="tx2">
                  <a:lumMod val="75000"/>
                </a:schemeClr>
              </a:buClr>
            </a:pPr>
            <a:endParaRPr lang="en-US" b="1" dirty="0"/>
          </a:p>
          <a:p>
            <a:pPr marL="914400" lvl="2" indent="0">
              <a:buClr>
                <a:schemeClr val="tx2">
                  <a:lumMod val="75000"/>
                </a:schemeClr>
              </a:buClr>
              <a:buNone/>
            </a:pPr>
            <a:endParaRPr lang="en-US" b="1" dirty="0" smtClean="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34</a:t>
            </a:fld>
            <a:endParaRPr lang="en-US" dirty="0">
              <a:solidFill>
                <a:schemeClr val="bg1"/>
              </a:solidFill>
            </a:endParaRPr>
          </a:p>
        </p:txBody>
      </p:sp>
      <p:sp>
        <p:nvSpPr>
          <p:cNvPr id="6" name="TextBox 5"/>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13740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Types of Data Collection for WIOA employment measures</a:t>
            </a:r>
            <a:endParaRPr lang="en-US" sz="4000" dirty="0"/>
          </a:p>
        </p:txBody>
      </p:sp>
      <p:sp>
        <p:nvSpPr>
          <p:cNvPr id="3" name="Content Placeholder 2"/>
          <p:cNvSpPr>
            <a:spLocks noGrp="1"/>
          </p:cNvSpPr>
          <p:nvPr>
            <p:ph idx="1"/>
          </p:nvPr>
        </p:nvSpPr>
        <p:spPr/>
        <p:txBody>
          <a:bodyPr>
            <a:normAutofit fontScale="92500" lnSpcReduction="10000"/>
          </a:bodyPr>
          <a:lstStyle/>
          <a:p>
            <a:pPr>
              <a:buClr>
                <a:schemeClr val="tx2"/>
              </a:buClr>
            </a:pPr>
            <a:r>
              <a:rPr lang="en-US" dirty="0" smtClean="0"/>
              <a:t>We match </a:t>
            </a:r>
            <a:r>
              <a:rPr lang="en-US" dirty="0"/>
              <a:t>with Texas UI wages records, wage records from other states </a:t>
            </a:r>
            <a:r>
              <a:rPr lang="en-US" dirty="0" smtClean="0"/>
              <a:t>and </a:t>
            </a:r>
            <a:r>
              <a:rPr lang="en-US" dirty="0"/>
              <a:t>federal employment records.   </a:t>
            </a:r>
            <a:endParaRPr lang="en-US" dirty="0" smtClean="0"/>
          </a:p>
          <a:p>
            <a:pPr lvl="1">
              <a:buClr>
                <a:schemeClr val="tx2"/>
              </a:buClr>
            </a:pPr>
            <a:r>
              <a:rPr lang="en-US" dirty="0" smtClean="0"/>
              <a:t>This </a:t>
            </a:r>
            <a:r>
              <a:rPr lang="en-US" dirty="0"/>
              <a:t>makes recording SSNs critical.  </a:t>
            </a:r>
          </a:p>
          <a:p>
            <a:pPr>
              <a:buClr>
                <a:schemeClr val="tx2"/>
              </a:buClr>
            </a:pPr>
            <a:r>
              <a:rPr lang="en-US" dirty="0"/>
              <a:t> I</a:t>
            </a:r>
            <a:r>
              <a:rPr lang="en-US" dirty="0" smtClean="0"/>
              <a:t>n </a:t>
            </a:r>
            <a:r>
              <a:rPr lang="en-US" dirty="0"/>
              <a:t>the absence of obtaining evidence of employment via a wage or federal employment match, WIOA Regulations allow for the use of other records of employment.  </a:t>
            </a:r>
            <a:endParaRPr lang="en-US" dirty="0" smtClean="0"/>
          </a:p>
          <a:p>
            <a:pPr lvl="1">
              <a:buClr>
                <a:schemeClr val="tx2"/>
              </a:buClr>
            </a:pPr>
            <a:r>
              <a:rPr lang="en-US" dirty="0" smtClean="0"/>
              <a:t>This </a:t>
            </a:r>
            <a:r>
              <a:rPr lang="en-US" dirty="0"/>
              <a:t>data might be available via automated matches to another source such as AG New Hire data but is more likely to have to be collected directly from the former Participant via follow-up contact (this would be the only way to obtain employment information in the absence of an SSN or when the former Participant was working as a contractor or was otherwise </a:t>
            </a:r>
            <a:r>
              <a:rPr lang="en-US" dirty="0" smtClean="0"/>
              <a:t>self-employed).</a:t>
            </a:r>
            <a:r>
              <a:rPr lang="en-US" dirty="0"/>
              <a:t> </a:t>
            </a:r>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35</a:t>
            </a:fld>
            <a:endParaRPr lang="en-US" dirty="0">
              <a:solidFill>
                <a:schemeClr val="bg1"/>
              </a:solidFill>
            </a:endParaRPr>
          </a:p>
        </p:txBody>
      </p:sp>
      <p:sp>
        <p:nvSpPr>
          <p:cNvPr id="6" name="TextBox 5"/>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3201977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Credential Attainment</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36</a:t>
            </a:fld>
            <a:endParaRPr lang="en-US" dirty="0"/>
          </a:p>
        </p:txBody>
      </p:sp>
    </p:spTree>
    <p:extLst>
      <p:ext uri="{BB962C8B-B14F-4D97-AF65-F5344CB8AC3E}">
        <p14:creationId xmlns:p14="http://schemas.microsoft.com/office/powerpoint/2010/main" val="2490522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Credential Attainment </a:t>
            </a:r>
            <a:r>
              <a:rPr lang="en-US" dirty="0" smtClean="0">
                <a:solidFill>
                  <a:schemeClr val="bg1"/>
                </a:solidFill>
              </a:rPr>
              <a:t>(2)</a:t>
            </a:r>
            <a:endParaRPr lang="en-US" dirty="0">
              <a:solidFill>
                <a:schemeClr val="bg1"/>
              </a:solidFill>
            </a:endParaRPr>
          </a:p>
        </p:txBody>
      </p:sp>
      <p:sp>
        <p:nvSpPr>
          <p:cNvPr id="7" name="Content Placeholder 6"/>
          <p:cNvSpPr>
            <a:spLocks noGrp="1"/>
          </p:cNvSpPr>
          <p:nvPr>
            <p:ph idx="1"/>
          </p:nvPr>
        </p:nvSpPr>
        <p:spPr>
          <a:xfrm>
            <a:off x="896441" y="1380565"/>
            <a:ext cx="7269065" cy="4867835"/>
          </a:xfrm>
        </p:spPr>
        <p:txBody>
          <a:bodyPr>
            <a:normAutofit/>
          </a:bodyPr>
          <a:lstStyle/>
          <a:p>
            <a:pPr defTabSz="914400">
              <a:spcBef>
                <a:spcPts val="0"/>
              </a:spcBef>
              <a:buClrTx/>
              <a:buSzTx/>
              <a:defRPr/>
            </a:pPr>
            <a:r>
              <a:rPr lang="en-US" dirty="0"/>
              <a:t>The percentage of those participants enrolled in an education or training program (excluding </a:t>
            </a:r>
            <a:r>
              <a:rPr lang="en-US" dirty="0" smtClean="0"/>
              <a:t> those </a:t>
            </a:r>
            <a:r>
              <a:rPr lang="en-US" dirty="0"/>
              <a:t>in on-the-job training [OJT] and customized training) who attained a recognized </a:t>
            </a:r>
            <a:r>
              <a:rPr lang="en-US" dirty="0" smtClean="0"/>
              <a:t>postsecondary </a:t>
            </a:r>
            <a:r>
              <a:rPr lang="en-US" dirty="0"/>
              <a:t>credential or a secondary school diploma, or its recognized equivalent, during </a:t>
            </a:r>
            <a:r>
              <a:rPr lang="en-US" dirty="0" smtClean="0"/>
              <a:t>participation </a:t>
            </a:r>
            <a:r>
              <a:rPr lang="en-US" dirty="0"/>
              <a:t>in or within 1 year after exit from the program</a:t>
            </a:r>
            <a:r>
              <a:rPr lang="en-US" dirty="0" smtClean="0"/>
              <a:t>.</a:t>
            </a:r>
          </a:p>
          <a:p>
            <a:pPr lvl="0" defTabSz="914400">
              <a:spcBef>
                <a:spcPts val="0"/>
              </a:spcBef>
              <a:buClrTx/>
              <a:buSzTx/>
              <a:defRPr/>
            </a:pPr>
            <a:r>
              <a:rPr lang="en-US" dirty="0"/>
              <a:t>A participant who has attained a secondary school diploma or its recognized equivalent is included in the percentage of participants who have attained a secondary school diploma or recognized equivalent only if the participant also is employed or is enrolled in an education or training program leading to a recognized postsecondary credential within 1 year after exit from the </a:t>
            </a:r>
            <a:r>
              <a:rPr lang="en-US" dirty="0" smtClean="0"/>
              <a:t>program</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pPr/>
              <a:t>37</a:t>
            </a:fld>
            <a:endParaRPr lang="en-US" dirty="0">
              <a:solidFill>
                <a:schemeClr val="bg1"/>
              </a:solidFill>
            </a:endParaRPr>
          </a:p>
        </p:txBody>
      </p:sp>
      <p:sp>
        <p:nvSpPr>
          <p:cNvPr id="8" name="TextBox 7"/>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3509933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a:t>
            </a:r>
            <a:endParaRPr lang="en-US" dirty="0"/>
          </a:p>
        </p:txBody>
      </p:sp>
      <p:sp>
        <p:nvSpPr>
          <p:cNvPr id="3" name="Content Placeholder 2"/>
          <p:cNvSpPr>
            <a:spLocks noGrp="1"/>
          </p:cNvSpPr>
          <p:nvPr>
            <p:ph idx="1"/>
          </p:nvPr>
        </p:nvSpPr>
        <p:spPr/>
        <p:txBody>
          <a:bodyPr/>
          <a:lstStyle/>
          <a:p>
            <a:pPr lvl="0">
              <a:buClr>
                <a:schemeClr val="tx2"/>
              </a:buClr>
            </a:pPr>
            <a:r>
              <a:rPr lang="en-US" dirty="0"/>
              <a:t>The Secondary Credential attainment measure is limited to participants who exit AND </a:t>
            </a:r>
            <a:r>
              <a:rPr lang="en-US" b="1" dirty="0"/>
              <a:t>began the program year at or above the 9</a:t>
            </a:r>
            <a:r>
              <a:rPr lang="en-US" b="1" baseline="30000" dirty="0"/>
              <a:t>th</a:t>
            </a:r>
            <a:r>
              <a:rPr lang="en-US" b="1" dirty="0"/>
              <a:t> grade level who did not previously possess a high school equivalency</a:t>
            </a:r>
            <a:r>
              <a:rPr lang="en-US" dirty="0"/>
              <a:t>. </a:t>
            </a:r>
          </a:p>
          <a:p>
            <a:pPr lvl="0">
              <a:buClr>
                <a:schemeClr val="tx2"/>
              </a:buClr>
            </a:pPr>
            <a:endParaRPr lang="en-US" dirty="0"/>
          </a:p>
          <a:p>
            <a:pPr>
              <a:buClr>
                <a:schemeClr val="tx2"/>
              </a:buClr>
            </a:pPr>
            <a:r>
              <a:rPr lang="en-US" dirty="0"/>
              <a:t>The Postsecondary Education attainment measure is limited to participants who exited and were enrolled in either a postsecondary education or training program.   </a:t>
            </a:r>
          </a:p>
          <a:p>
            <a:pPr marL="0" indent="0">
              <a:buClr>
                <a:schemeClr val="tx2"/>
              </a:buClr>
              <a:buNone/>
            </a:pP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38</a:t>
            </a:fld>
            <a:endParaRPr lang="en-US" dirty="0">
              <a:solidFill>
                <a:schemeClr val="bg1"/>
              </a:solidFill>
            </a:endParaRPr>
          </a:p>
        </p:txBody>
      </p:sp>
      <p:sp>
        <p:nvSpPr>
          <p:cNvPr id="6" name="TextBox 5"/>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3449699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idx="1"/>
          </p:nvPr>
        </p:nvSpPr>
        <p:spPr/>
        <p:txBody>
          <a:bodyPr/>
          <a:lstStyle/>
          <a:p>
            <a:pPr lvl="0">
              <a:buClr>
                <a:schemeClr val="tx2"/>
              </a:buClr>
            </a:pPr>
            <a:r>
              <a:rPr lang="en-US" dirty="0"/>
              <a:t>The Secondary Credential attainment measure is limited to participants who exit AND </a:t>
            </a:r>
            <a:r>
              <a:rPr lang="en-US" b="1" dirty="0"/>
              <a:t>began the program year at or above the 9</a:t>
            </a:r>
            <a:r>
              <a:rPr lang="en-US" b="1" baseline="30000" dirty="0"/>
              <a:t>th</a:t>
            </a:r>
            <a:r>
              <a:rPr lang="en-US" b="1" dirty="0"/>
              <a:t> grade level who did not previously possess a high school equivalency</a:t>
            </a:r>
            <a:r>
              <a:rPr lang="en-US" dirty="0"/>
              <a:t>. </a:t>
            </a:r>
          </a:p>
          <a:p>
            <a:pPr lvl="0">
              <a:buClr>
                <a:schemeClr val="tx2"/>
              </a:buClr>
            </a:pPr>
            <a:endParaRPr lang="en-US" dirty="0"/>
          </a:p>
          <a:p>
            <a:pPr>
              <a:buClr>
                <a:schemeClr val="tx2"/>
              </a:buClr>
            </a:pPr>
            <a:r>
              <a:rPr lang="en-US" dirty="0"/>
              <a:t>The Postsecondary Education attainment measure is limited to participants who exited and were enrolled in either a postsecondary education or training program.   </a:t>
            </a:r>
          </a:p>
          <a:p>
            <a:pPr marL="0" indent="0">
              <a:buClr>
                <a:schemeClr val="tx2"/>
              </a:buClr>
              <a:buNone/>
            </a:pP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39</a:t>
            </a:fld>
            <a:endParaRPr lang="en-US" dirty="0">
              <a:solidFill>
                <a:schemeClr val="bg1"/>
              </a:solidFill>
            </a:endParaRPr>
          </a:p>
        </p:txBody>
      </p:sp>
      <p:sp>
        <p:nvSpPr>
          <p:cNvPr id="6" name="TextBox 5"/>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pic>
        <p:nvPicPr>
          <p:cNvPr id="7" name="Picture 2" descr="https://encrypted-tbn1.gstatic.com/images?q=tbn:ANd9GcRUvcbp8mYDp2jY-ETgUyWOnscmgCvcsHbE9iJTKtY_zwqrFL01P7RuxlnnLw">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6589453" flipV="1">
            <a:off x="1057086" y="4979306"/>
            <a:ext cx="1613770" cy="1127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07703" y="5551115"/>
            <a:ext cx="6116706" cy="646331"/>
          </a:xfrm>
          <a:prstGeom prst="rect">
            <a:avLst/>
          </a:prstGeom>
          <a:noFill/>
        </p:spPr>
        <p:txBody>
          <a:bodyPr wrap="square" rtlCol="0">
            <a:spAutoFit/>
          </a:bodyPr>
          <a:lstStyle/>
          <a:p>
            <a:r>
              <a:rPr lang="en-US" dirty="0" smtClean="0"/>
              <a:t>This is not the way it is measured in the Joint Report; we are discussing with OCTAE</a:t>
            </a:r>
            <a:endParaRPr lang="en-US" dirty="0"/>
          </a:p>
        </p:txBody>
      </p:sp>
    </p:spTree>
    <p:extLst>
      <p:ext uri="{BB962C8B-B14F-4D97-AF65-F5344CB8AC3E}">
        <p14:creationId xmlns:p14="http://schemas.microsoft.com/office/powerpoint/2010/main" val="2146504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Layout (for </a:t>
            </a:r>
            <a:r>
              <a:rPr lang="en-US" i="1" dirty="0" smtClean="0"/>
              <a:t>live</a:t>
            </a:r>
            <a:r>
              <a:rPr lang="en-US" dirty="0" smtClean="0"/>
              <a:t> participants)</a:t>
            </a:r>
            <a:r>
              <a:rPr lang="en-US" dirty="0" smtClean="0">
                <a:solidFill>
                  <a:schemeClr val="bg1"/>
                </a:solidFill>
              </a:rPr>
              <a:t>(3)</a:t>
            </a:r>
            <a:endParaRPr lang="en-US" dirty="0">
              <a:solidFill>
                <a:schemeClr val="bg1"/>
              </a:solidFill>
            </a:endParaRPr>
          </a:p>
        </p:txBody>
      </p:sp>
      <p:sp>
        <p:nvSpPr>
          <p:cNvPr id="4" name="Footer Placeholder 3"/>
          <p:cNvSpPr>
            <a:spLocks noGrp="1"/>
          </p:cNvSpPr>
          <p:nvPr>
            <p:ph type="ftr" sz="quarter" idx="11"/>
          </p:nvPr>
        </p:nvSpPr>
        <p:spPr>
          <a:noFill/>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4</a:t>
            </a:fld>
            <a:endParaRPr lang="en-US" dirty="0">
              <a:solidFill>
                <a:schemeClr val="bg1"/>
              </a:solidFill>
            </a:endParaRPr>
          </a:p>
        </p:txBody>
      </p:sp>
      <p:pic>
        <p:nvPicPr>
          <p:cNvPr id="1026" name="Picture 2" descr="Screenshot of Adobe Connect Layout window"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6938" y="2166191"/>
            <a:ext cx="7269162" cy="396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4839377" y="5034724"/>
            <a:ext cx="1613770" cy="1127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96660" y="5359562"/>
            <a:ext cx="3114989" cy="369332"/>
          </a:xfrm>
          <a:prstGeom prst="rect">
            <a:avLst/>
          </a:prstGeom>
          <a:solidFill>
            <a:schemeClr val="bg1"/>
          </a:solidFill>
          <a:ln w="28575">
            <a:solidFill>
              <a:schemeClr val="accent1"/>
            </a:solidFill>
          </a:ln>
        </p:spPr>
        <p:txBody>
          <a:bodyPr wrap="square" rtlCol="0">
            <a:spAutoFit/>
          </a:bodyPr>
          <a:lstStyle/>
          <a:p>
            <a:r>
              <a:rPr lang="en-US" dirty="0" smtClean="0"/>
              <a:t>Important links are here</a:t>
            </a:r>
            <a:endParaRPr lang="en-US" dirty="0"/>
          </a:p>
        </p:txBody>
      </p:sp>
    </p:spTree>
    <p:extLst>
      <p:ext uri="{BB962C8B-B14F-4D97-AF65-F5344CB8AC3E}">
        <p14:creationId xmlns:p14="http://schemas.microsoft.com/office/powerpoint/2010/main" val="6177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for High School Equivalency</a:t>
            </a:r>
            <a:endParaRPr lang="en-US" dirty="0"/>
          </a:p>
        </p:txBody>
      </p:sp>
      <p:sp>
        <p:nvSpPr>
          <p:cNvPr id="10" name="Text Placeholder 9"/>
          <p:cNvSpPr>
            <a:spLocks noGrp="1"/>
          </p:cNvSpPr>
          <p:nvPr>
            <p:ph type="body" idx="1"/>
          </p:nvPr>
        </p:nvSpPr>
        <p:spPr/>
        <p:txBody>
          <a:bodyPr/>
          <a:lstStyle/>
          <a:p>
            <a:r>
              <a:rPr lang="en-US" dirty="0" smtClean="0">
                <a:solidFill>
                  <a:schemeClr val="tx2"/>
                </a:solidFill>
              </a:rPr>
              <a:t>Under WIA (after 2012)</a:t>
            </a:r>
            <a:endParaRPr lang="en-US" dirty="0">
              <a:solidFill>
                <a:schemeClr val="tx2"/>
              </a:solidFill>
            </a:endParaRPr>
          </a:p>
        </p:txBody>
      </p:sp>
      <p:sp>
        <p:nvSpPr>
          <p:cNvPr id="11" name="Content Placeholder 10"/>
          <p:cNvSpPr>
            <a:spLocks noGrp="1"/>
          </p:cNvSpPr>
          <p:nvPr>
            <p:ph sz="half" idx="2"/>
          </p:nvPr>
        </p:nvSpPr>
        <p:spPr/>
        <p:txBody>
          <a:bodyPr/>
          <a:lstStyle/>
          <a:p>
            <a:pPr marL="0" indent="0">
              <a:buClr>
                <a:schemeClr val="tx2">
                  <a:lumMod val="75000"/>
                </a:schemeClr>
              </a:buClr>
              <a:buNone/>
            </a:pPr>
            <a:r>
              <a:rPr lang="en-US" dirty="0" smtClean="0"/>
              <a:t>Individuals  who:</a:t>
            </a:r>
          </a:p>
          <a:p>
            <a:pPr>
              <a:buClr>
                <a:schemeClr val="tx2">
                  <a:lumMod val="75000"/>
                </a:schemeClr>
              </a:buClr>
            </a:pPr>
            <a:r>
              <a:rPr lang="en-US" dirty="0" smtClean="0"/>
              <a:t>Denominator:</a:t>
            </a:r>
          </a:p>
          <a:p>
            <a:pPr lvl="1">
              <a:buClr>
                <a:schemeClr val="tx2">
                  <a:lumMod val="75000"/>
                </a:schemeClr>
              </a:buClr>
            </a:pPr>
            <a:r>
              <a:rPr lang="en-US" dirty="0" smtClean="0"/>
              <a:t>Lack HSE/Diploma</a:t>
            </a:r>
          </a:p>
          <a:p>
            <a:pPr lvl="1">
              <a:buClr>
                <a:schemeClr val="tx2">
                  <a:lumMod val="75000"/>
                </a:schemeClr>
              </a:buClr>
            </a:pPr>
            <a:r>
              <a:rPr lang="en-US" dirty="0" smtClean="0"/>
              <a:t>Took all sections of the HSE test</a:t>
            </a:r>
          </a:p>
          <a:p>
            <a:pPr lvl="1">
              <a:buClr>
                <a:schemeClr val="tx2">
                  <a:lumMod val="75000"/>
                </a:schemeClr>
              </a:buClr>
            </a:pPr>
            <a:r>
              <a:rPr lang="en-US" dirty="0" smtClean="0"/>
              <a:t>Exited</a:t>
            </a:r>
          </a:p>
          <a:p>
            <a:pPr>
              <a:buClr>
                <a:schemeClr val="tx2">
                  <a:lumMod val="75000"/>
                </a:schemeClr>
              </a:buClr>
            </a:pPr>
            <a:r>
              <a:rPr lang="en-US" dirty="0" smtClean="0"/>
              <a:t>Numerator</a:t>
            </a:r>
          </a:p>
          <a:p>
            <a:pPr lvl="1">
              <a:buClr>
                <a:schemeClr val="tx2">
                  <a:lumMod val="75000"/>
                </a:schemeClr>
              </a:buClr>
            </a:pPr>
            <a:r>
              <a:rPr lang="en-US" dirty="0" smtClean="0"/>
              <a:t>HSE earned by December after the end of the program year</a:t>
            </a:r>
          </a:p>
        </p:txBody>
      </p:sp>
      <p:sp>
        <p:nvSpPr>
          <p:cNvPr id="12" name="Text Placeholder 11"/>
          <p:cNvSpPr>
            <a:spLocks noGrp="1"/>
          </p:cNvSpPr>
          <p:nvPr>
            <p:ph type="body" sz="quarter" idx="3"/>
          </p:nvPr>
        </p:nvSpPr>
        <p:spPr/>
        <p:txBody>
          <a:bodyPr/>
          <a:lstStyle/>
          <a:p>
            <a:r>
              <a:rPr lang="en-US" dirty="0" smtClean="0">
                <a:solidFill>
                  <a:schemeClr val="tx2"/>
                </a:solidFill>
              </a:rPr>
              <a:t>Under WIOA</a:t>
            </a:r>
            <a:endParaRPr lang="en-US" dirty="0">
              <a:solidFill>
                <a:schemeClr val="tx2"/>
              </a:solidFill>
            </a:endParaRPr>
          </a:p>
        </p:txBody>
      </p:sp>
      <p:sp>
        <p:nvSpPr>
          <p:cNvPr id="13" name="Content Placeholder 12"/>
          <p:cNvSpPr>
            <a:spLocks noGrp="1"/>
          </p:cNvSpPr>
          <p:nvPr>
            <p:ph sz="quarter" idx="4"/>
          </p:nvPr>
        </p:nvSpPr>
        <p:spPr/>
        <p:txBody>
          <a:bodyPr>
            <a:normAutofit fontScale="85000" lnSpcReduction="10000"/>
          </a:bodyPr>
          <a:lstStyle/>
          <a:p>
            <a:pPr marL="0" indent="0">
              <a:buClr>
                <a:schemeClr val="tx2"/>
              </a:buClr>
              <a:buNone/>
            </a:pPr>
            <a:r>
              <a:rPr lang="en-US" dirty="0" smtClean="0"/>
              <a:t>Individuals who</a:t>
            </a:r>
          </a:p>
          <a:p>
            <a:pPr>
              <a:buClr>
                <a:schemeClr val="tx2"/>
              </a:buClr>
            </a:pPr>
            <a:r>
              <a:rPr lang="en-US" dirty="0" smtClean="0"/>
              <a:t>Denominator:</a:t>
            </a:r>
          </a:p>
          <a:p>
            <a:pPr lvl="1">
              <a:buClr>
                <a:schemeClr val="tx2"/>
              </a:buClr>
            </a:pPr>
            <a:r>
              <a:rPr lang="en-US" dirty="0" smtClean="0"/>
              <a:t>Lack HSE/Diploma</a:t>
            </a:r>
          </a:p>
          <a:p>
            <a:pPr lvl="1">
              <a:buClr>
                <a:schemeClr val="tx2"/>
              </a:buClr>
            </a:pPr>
            <a:r>
              <a:rPr lang="en-US" dirty="0" smtClean="0"/>
              <a:t>Test at or above the 9</a:t>
            </a:r>
            <a:r>
              <a:rPr lang="en-US" baseline="30000" dirty="0" smtClean="0"/>
              <a:t>th</a:t>
            </a:r>
            <a:r>
              <a:rPr lang="en-US" dirty="0" smtClean="0"/>
              <a:t> grade level at program entry (OCTAE doesn’t know if this means in any domain or only DOS)</a:t>
            </a:r>
          </a:p>
          <a:p>
            <a:pPr lvl="1">
              <a:buClr>
                <a:schemeClr val="tx2"/>
              </a:buClr>
            </a:pPr>
            <a:r>
              <a:rPr lang="en-US" dirty="0" smtClean="0"/>
              <a:t>Exited</a:t>
            </a:r>
          </a:p>
          <a:p>
            <a:pPr>
              <a:buClr>
                <a:schemeClr val="tx2"/>
              </a:buClr>
            </a:pPr>
            <a:r>
              <a:rPr lang="en-US" dirty="0" smtClean="0"/>
              <a:t>Numerator:</a:t>
            </a:r>
          </a:p>
          <a:p>
            <a:pPr lvl="1">
              <a:buClr>
                <a:schemeClr val="tx2"/>
              </a:buClr>
            </a:pPr>
            <a:r>
              <a:rPr lang="en-US" dirty="0" smtClean="0"/>
              <a:t>HSE earned within one year of exit</a:t>
            </a:r>
          </a:p>
          <a:p>
            <a:pPr lvl="1">
              <a:buClr>
                <a:schemeClr val="tx2"/>
              </a:buClr>
            </a:pPr>
            <a:r>
              <a:rPr lang="en-US" dirty="0" smtClean="0"/>
              <a:t>Are enrolled in postsecondary </a:t>
            </a:r>
            <a:r>
              <a:rPr lang="en-US" dirty="0" err="1" smtClean="0"/>
              <a:t>ed</a:t>
            </a:r>
            <a:r>
              <a:rPr lang="en-US" dirty="0" smtClean="0"/>
              <a:t> or training within a year after exit OR employed</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40</a:t>
            </a:fld>
            <a:endParaRPr lang="en-US" dirty="0"/>
          </a:p>
        </p:txBody>
      </p:sp>
      <p:sp>
        <p:nvSpPr>
          <p:cNvPr id="9" name="TextBox 8"/>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Tree>
    <p:extLst>
      <p:ext uri="{BB962C8B-B14F-4D97-AF65-F5344CB8AC3E}">
        <p14:creationId xmlns:p14="http://schemas.microsoft.com/office/powerpoint/2010/main" val="610529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Reporting</a:t>
            </a:r>
            <a:endParaRPr lang="en-US" dirty="0"/>
          </a:p>
        </p:txBody>
      </p:sp>
      <p:sp>
        <p:nvSpPr>
          <p:cNvPr id="10" name="Text Placeholder 9"/>
          <p:cNvSpPr>
            <a:spLocks noGrp="1"/>
          </p:cNvSpPr>
          <p:nvPr>
            <p:ph type="body" idx="1"/>
          </p:nvPr>
        </p:nvSpPr>
        <p:spPr/>
        <p:txBody>
          <a:bodyPr/>
          <a:lstStyle/>
          <a:p>
            <a:r>
              <a:rPr lang="en-US" dirty="0" smtClean="0">
                <a:solidFill>
                  <a:schemeClr val="tx2"/>
                </a:solidFill>
              </a:rPr>
              <a:t>WIOA Joint report versus NRS Tables</a:t>
            </a:r>
            <a:endParaRPr lang="en-US" dirty="0">
              <a:solidFill>
                <a:schemeClr val="tx2"/>
              </a:solidFill>
            </a:endParaRPr>
          </a:p>
        </p:txBody>
      </p:sp>
      <p:sp>
        <p:nvSpPr>
          <p:cNvPr id="7" name="Footer Placeholder 6"/>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8" name="Slide Number Placeholder 7"/>
          <p:cNvSpPr>
            <a:spLocks noGrp="1"/>
          </p:cNvSpPr>
          <p:nvPr>
            <p:ph type="sldNum" sz="quarter" idx="12"/>
          </p:nvPr>
        </p:nvSpPr>
        <p:spPr/>
        <p:txBody>
          <a:bodyPr/>
          <a:lstStyle/>
          <a:p>
            <a:fld id="{FAEF9944-A4F6-4C59-AEBD-678D6480B8EA}" type="slidenum">
              <a:rPr lang="en-US" smtClean="0"/>
              <a:t>41</a:t>
            </a:fld>
            <a:endParaRPr lang="en-US" dirty="0"/>
          </a:p>
        </p:txBody>
      </p:sp>
    </p:spTree>
    <p:extLst>
      <p:ext uri="{BB962C8B-B14F-4D97-AF65-F5344CB8AC3E}">
        <p14:creationId xmlns:p14="http://schemas.microsoft.com/office/powerpoint/2010/main" val="889505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Reporting </a:t>
            </a:r>
            <a:r>
              <a:rPr lang="en-US" dirty="0" smtClean="0">
                <a:solidFill>
                  <a:schemeClr val="bg1"/>
                </a:solidFill>
              </a:rPr>
              <a:t>(2)</a:t>
            </a:r>
            <a:endParaRPr lang="en-US" dirty="0">
              <a:solidFill>
                <a:schemeClr val="bg1"/>
              </a:solidFill>
            </a:endParaRPr>
          </a:p>
        </p:txBody>
      </p:sp>
      <p:sp>
        <p:nvSpPr>
          <p:cNvPr id="8" name="Text Placeholder 7"/>
          <p:cNvSpPr>
            <a:spLocks noGrp="1"/>
          </p:cNvSpPr>
          <p:nvPr>
            <p:ph type="body" idx="1"/>
          </p:nvPr>
        </p:nvSpPr>
        <p:spPr/>
        <p:txBody>
          <a:bodyPr/>
          <a:lstStyle/>
          <a:p>
            <a:r>
              <a:rPr lang="en-US" dirty="0" smtClean="0">
                <a:solidFill>
                  <a:schemeClr val="tx2"/>
                </a:solidFill>
              </a:rPr>
              <a:t>WIOA Joint Report</a:t>
            </a:r>
            <a:endParaRPr lang="en-US" dirty="0">
              <a:solidFill>
                <a:schemeClr val="tx2"/>
              </a:solidFill>
            </a:endParaRPr>
          </a:p>
        </p:txBody>
      </p:sp>
      <p:sp>
        <p:nvSpPr>
          <p:cNvPr id="9" name="Content Placeholder 8"/>
          <p:cNvSpPr>
            <a:spLocks noGrp="1"/>
          </p:cNvSpPr>
          <p:nvPr>
            <p:ph sz="half" idx="2"/>
          </p:nvPr>
        </p:nvSpPr>
        <p:spPr/>
        <p:txBody>
          <a:bodyPr/>
          <a:lstStyle/>
          <a:p>
            <a:pPr>
              <a:buClr>
                <a:schemeClr val="tx2"/>
              </a:buClr>
            </a:pPr>
            <a:r>
              <a:rPr lang="en-US" dirty="0" smtClean="0"/>
              <a:t>Common report format filed for each program</a:t>
            </a:r>
          </a:p>
          <a:p>
            <a:pPr>
              <a:buClr>
                <a:schemeClr val="tx2"/>
              </a:buClr>
            </a:pPr>
            <a:r>
              <a:rPr lang="en-US" dirty="0"/>
              <a:t>Includes information on barriers to employment (the “PIRL</a:t>
            </a:r>
            <a:r>
              <a:rPr lang="en-US" dirty="0" smtClean="0"/>
              <a:t>”)</a:t>
            </a:r>
            <a:endParaRPr lang="en-US" dirty="0"/>
          </a:p>
        </p:txBody>
      </p:sp>
      <p:sp>
        <p:nvSpPr>
          <p:cNvPr id="10" name="Text Placeholder 9"/>
          <p:cNvSpPr>
            <a:spLocks noGrp="1"/>
          </p:cNvSpPr>
          <p:nvPr>
            <p:ph type="body" sz="quarter" idx="3"/>
          </p:nvPr>
        </p:nvSpPr>
        <p:spPr/>
        <p:txBody>
          <a:bodyPr/>
          <a:lstStyle/>
          <a:p>
            <a:r>
              <a:rPr lang="en-US" dirty="0" smtClean="0">
                <a:solidFill>
                  <a:schemeClr val="tx2"/>
                </a:solidFill>
              </a:rPr>
              <a:t>NRS Tables</a:t>
            </a:r>
            <a:endParaRPr lang="en-US" dirty="0">
              <a:solidFill>
                <a:schemeClr val="tx2"/>
              </a:solidFill>
            </a:endParaRPr>
          </a:p>
        </p:txBody>
      </p:sp>
      <p:sp>
        <p:nvSpPr>
          <p:cNvPr id="11" name="Content Placeholder 10"/>
          <p:cNvSpPr>
            <a:spLocks noGrp="1"/>
          </p:cNvSpPr>
          <p:nvPr>
            <p:ph sz="quarter" idx="4"/>
          </p:nvPr>
        </p:nvSpPr>
        <p:spPr/>
        <p:txBody>
          <a:bodyPr/>
          <a:lstStyle/>
          <a:p>
            <a:pPr>
              <a:buClr>
                <a:schemeClr val="tx2"/>
              </a:buClr>
            </a:pPr>
            <a:r>
              <a:rPr lang="en-US" dirty="0" smtClean="0"/>
              <a:t>Supplemental to the Joint Report</a:t>
            </a:r>
          </a:p>
          <a:p>
            <a:pPr>
              <a:buClr>
                <a:schemeClr val="tx2"/>
              </a:buClr>
            </a:pPr>
            <a:r>
              <a:rPr lang="en-US" dirty="0" smtClean="0"/>
              <a:t>Not completely aligned to law/definitions in the law (for example, Measurable Skills Gain options)</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pPr/>
              <a:t>42</a:t>
            </a:fld>
            <a:endParaRPr lang="en-US" dirty="0"/>
          </a:p>
        </p:txBody>
      </p:sp>
    </p:spTree>
    <p:extLst>
      <p:ext uri="{BB962C8B-B14F-4D97-AF65-F5344CB8AC3E}">
        <p14:creationId xmlns:p14="http://schemas.microsoft.com/office/powerpoint/2010/main" val="3527000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WIOA Joint Report</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43</a:t>
            </a:fld>
            <a:endParaRPr lang="en-US" dirty="0"/>
          </a:p>
        </p:txBody>
      </p:sp>
    </p:spTree>
    <p:extLst>
      <p:ext uri="{BB962C8B-B14F-4D97-AF65-F5344CB8AC3E}">
        <p14:creationId xmlns:p14="http://schemas.microsoft.com/office/powerpoint/2010/main" val="3163033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WIOA Joint Report </a:t>
            </a:r>
            <a:r>
              <a:rPr lang="en-US" dirty="0" smtClean="0">
                <a:solidFill>
                  <a:schemeClr val="bg1"/>
                </a:solidFill>
              </a:rPr>
              <a:t>(2)</a:t>
            </a:r>
            <a:endParaRPr lang="en-US" dirty="0">
              <a:solidFill>
                <a:schemeClr val="bg1"/>
              </a:solidFill>
            </a:endParaRPr>
          </a:p>
        </p:txBody>
      </p:sp>
      <p:sp>
        <p:nvSpPr>
          <p:cNvPr id="7" name="Content Placeholder 6"/>
          <p:cNvSpPr>
            <a:spLocks noGrp="1"/>
          </p:cNvSpPr>
          <p:nvPr>
            <p:ph idx="1"/>
          </p:nvPr>
        </p:nvSpPr>
        <p:spPr/>
        <p:txBody>
          <a:bodyPr/>
          <a:lstStyle/>
          <a:p>
            <a:pPr>
              <a:buClr>
                <a:schemeClr val="tx2">
                  <a:lumMod val="75000"/>
                </a:schemeClr>
              </a:buClr>
            </a:pPr>
            <a:r>
              <a:rPr lang="en-US" dirty="0" smtClean="0"/>
              <a:t>We (TWC) will be required to submit the NRS tables as well as the joint report to the feds</a:t>
            </a:r>
          </a:p>
          <a:p>
            <a:pPr>
              <a:buClr>
                <a:schemeClr val="tx2">
                  <a:lumMod val="75000"/>
                </a:schemeClr>
              </a:buClr>
            </a:pPr>
            <a:r>
              <a:rPr lang="en-US" dirty="0" smtClean="0"/>
              <a:t>Includes information on barriers to employment (the “PIRL”</a:t>
            </a:r>
          </a:p>
          <a:p>
            <a:pPr>
              <a:buClr>
                <a:schemeClr val="tx2">
                  <a:lumMod val="75000"/>
                </a:schemeClr>
              </a:buClr>
            </a:pPr>
            <a:r>
              <a:rPr lang="en-US" dirty="0" smtClean="0"/>
              <a:t>Combines reporting for joint accountability measures across titles</a:t>
            </a:r>
          </a:p>
          <a:p>
            <a:pPr>
              <a:buClr>
                <a:schemeClr val="tx2">
                  <a:lumMod val="75000"/>
                </a:schemeClr>
              </a:buClr>
            </a:pPr>
            <a:r>
              <a:rPr lang="en-US" dirty="0"/>
              <a:t>Review here: </a:t>
            </a:r>
            <a:r>
              <a:rPr lang="en-US" dirty="0">
                <a:hlinkClick r:id="rId3" tooltip="WIOA Joint Reporting Template"/>
              </a:rPr>
              <a:t>https://</a:t>
            </a:r>
            <a:r>
              <a:rPr lang="en-US" dirty="0" smtClean="0">
                <a:hlinkClick r:id="rId3" tooltip="WIOA Joint Reporting Template"/>
              </a:rPr>
              <a:t>doleta.gov/performance/reporting/eta_default.cfm</a:t>
            </a:r>
            <a:endParaRPr lang="en-US" dirty="0" smtClean="0"/>
          </a:p>
          <a:p>
            <a:pPr>
              <a:buClr>
                <a:schemeClr val="tx2">
                  <a:lumMod val="75000"/>
                </a:schemeClr>
              </a:buClr>
            </a:pPr>
            <a:endParaRPr lang="en-US"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44</a:t>
            </a:fld>
            <a:endParaRPr lang="en-US" dirty="0"/>
          </a:p>
        </p:txBody>
      </p:sp>
    </p:spTree>
    <p:extLst>
      <p:ext uri="{BB962C8B-B14F-4D97-AF65-F5344CB8AC3E}">
        <p14:creationId xmlns:p14="http://schemas.microsoft.com/office/powerpoint/2010/main" val="1068781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Joint Report </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45</a:t>
            </a:fld>
            <a:endParaRPr lang="en-US" dirty="0"/>
          </a:p>
        </p:txBody>
      </p:sp>
      <p:pic>
        <p:nvPicPr>
          <p:cNvPr id="12290" name="Picture 2" descr="Screenshot of the joint WIOA report; accessible version of the report available at: &#10;https://doleta.gov/performance/pfdocs/ETA%20WIOA%20Statewide%20and%20Local%20Performance%20Report%20Template%20and%20Specifications_V16_062816.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723" y="1299602"/>
            <a:ext cx="6804736" cy="516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8680515" flipH="1" flipV="1">
            <a:off x="3223330" y="4139385"/>
            <a:ext cx="888502" cy="1002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93421" y="4753484"/>
            <a:ext cx="3134909" cy="1384995"/>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Each of the blue numbers refers to a definition, which can be found starting on page 6, appendix C, of the “Technical Specs/Template”</a:t>
            </a:r>
          </a:p>
          <a:p>
            <a:endParaRPr lang="en-US" sz="1400" dirty="0">
              <a:solidFill>
                <a:schemeClr val="bg1"/>
              </a:solidFill>
            </a:endParaRPr>
          </a:p>
        </p:txBody>
      </p:sp>
    </p:spTree>
    <p:extLst>
      <p:ext uri="{BB962C8B-B14F-4D97-AF65-F5344CB8AC3E}">
        <p14:creationId xmlns:p14="http://schemas.microsoft.com/office/powerpoint/2010/main" val="3995325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Report – what should you know?</a:t>
            </a:r>
            <a:endParaRPr lang="en-US" dirty="0"/>
          </a:p>
        </p:txBody>
      </p:sp>
      <p:sp>
        <p:nvSpPr>
          <p:cNvPr id="3" name="Content Placeholder 2"/>
          <p:cNvSpPr>
            <a:spLocks noGrp="1"/>
          </p:cNvSpPr>
          <p:nvPr>
            <p:ph idx="1"/>
          </p:nvPr>
        </p:nvSpPr>
        <p:spPr/>
        <p:txBody>
          <a:bodyPr/>
          <a:lstStyle/>
          <a:p>
            <a:pPr>
              <a:buClr>
                <a:schemeClr val="tx2"/>
              </a:buClr>
            </a:pPr>
            <a:r>
              <a:rPr lang="en-US" dirty="0" smtClean="0"/>
              <a:t>You will never submit data to us in this fashion, but it’s important to understand the measures and definitions</a:t>
            </a:r>
          </a:p>
          <a:p>
            <a:pPr>
              <a:buClr>
                <a:schemeClr val="tx2"/>
              </a:buClr>
            </a:pPr>
            <a:r>
              <a:rPr lang="en-US" dirty="0" smtClean="0"/>
              <a:t>The joint report definitions are common across all WIOA titles</a:t>
            </a:r>
          </a:p>
          <a:p>
            <a:pPr>
              <a:buClr>
                <a:schemeClr val="tx2"/>
              </a:buClr>
            </a:pPr>
            <a:r>
              <a:rPr lang="en-US" dirty="0" smtClean="0"/>
              <a:t>The joint report data will be used in setting our agency targets</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46</a:t>
            </a:fld>
            <a:endParaRPr lang="en-US" dirty="0">
              <a:solidFill>
                <a:schemeClr val="bg1"/>
              </a:solidFill>
            </a:endParaRPr>
          </a:p>
        </p:txBody>
      </p:sp>
    </p:spTree>
    <p:extLst>
      <p:ext uri="{BB962C8B-B14F-4D97-AF65-F5344CB8AC3E}">
        <p14:creationId xmlns:p14="http://schemas.microsoft.com/office/powerpoint/2010/main" val="840909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NRS Tables</a:t>
            </a:r>
            <a:endParaRPr lang="en-US" dirty="0"/>
          </a:p>
        </p:txBody>
      </p:sp>
      <p:sp>
        <p:nvSpPr>
          <p:cNvPr id="10" name="Text Placeholder 9"/>
          <p:cNvSpPr>
            <a:spLocks noGrp="1"/>
          </p:cNvSpPr>
          <p:nvPr>
            <p:ph type="body" idx="1"/>
          </p:nvPr>
        </p:nvSpPr>
        <p:spPr/>
        <p:txBody>
          <a:bodyPr/>
          <a:lstStyle/>
          <a:p>
            <a:r>
              <a:rPr lang="en-US" dirty="0" smtClean="0"/>
              <a:t>Introduction to the revised tables</a:t>
            </a:r>
            <a:endParaRPr lang="en-US" dirty="0"/>
          </a:p>
        </p:txBody>
      </p:sp>
      <p:sp>
        <p:nvSpPr>
          <p:cNvPr id="7" name="Footer Placeholder 6"/>
          <p:cNvSpPr>
            <a:spLocks noGrp="1"/>
          </p:cNvSpPr>
          <p:nvPr>
            <p:ph type="ftr" sz="quarter" idx="11"/>
          </p:nvPr>
        </p:nvSpPr>
        <p:spPr/>
        <p:txBody>
          <a:bodyPr/>
          <a:lstStyle/>
          <a:p>
            <a:r>
              <a:rPr lang="en-US" smtClean="0"/>
              <a:t>WIOA Performance and NRS Tables - Intro - 7.22.16</a:t>
            </a:r>
            <a:endParaRPr lang="en-US" dirty="0"/>
          </a:p>
        </p:txBody>
      </p:sp>
      <p:sp>
        <p:nvSpPr>
          <p:cNvPr id="8" name="Slide Number Placeholder 7"/>
          <p:cNvSpPr>
            <a:spLocks noGrp="1"/>
          </p:cNvSpPr>
          <p:nvPr>
            <p:ph type="sldNum" sz="quarter" idx="12"/>
          </p:nvPr>
        </p:nvSpPr>
        <p:spPr/>
        <p:txBody>
          <a:bodyPr/>
          <a:lstStyle/>
          <a:p>
            <a:fld id="{FAEF9944-A4F6-4C59-AEBD-678D6480B8EA}" type="slidenum">
              <a:rPr lang="en-US" smtClean="0"/>
              <a:t>47</a:t>
            </a:fld>
            <a:endParaRPr lang="en-US" dirty="0"/>
          </a:p>
        </p:txBody>
      </p:sp>
    </p:spTree>
    <p:extLst>
      <p:ext uri="{BB962C8B-B14F-4D97-AF65-F5344CB8AC3E}">
        <p14:creationId xmlns:p14="http://schemas.microsoft.com/office/powerpoint/2010/main" val="15863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General Information</a:t>
            </a:r>
            <a:endParaRPr lang="en-US" dirty="0"/>
          </a:p>
        </p:txBody>
      </p:sp>
      <p:sp>
        <p:nvSpPr>
          <p:cNvPr id="7" name="Content Placeholder 6"/>
          <p:cNvSpPr>
            <a:spLocks noGrp="1"/>
          </p:cNvSpPr>
          <p:nvPr>
            <p:ph idx="1"/>
          </p:nvPr>
        </p:nvSpPr>
        <p:spPr/>
        <p:txBody>
          <a:bodyPr>
            <a:normAutofit fontScale="92500" lnSpcReduction="20000"/>
          </a:bodyPr>
          <a:lstStyle/>
          <a:p>
            <a:pPr>
              <a:buClr>
                <a:schemeClr val="tx2"/>
              </a:buClr>
            </a:pPr>
            <a:r>
              <a:rPr lang="en-US" dirty="0" smtClean="0"/>
              <a:t>The NRS tables are how </a:t>
            </a:r>
            <a:r>
              <a:rPr lang="en-US" i="1" dirty="0" smtClean="0"/>
              <a:t>we</a:t>
            </a:r>
            <a:r>
              <a:rPr lang="en-US" dirty="0" smtClean="0"/>
              <a:t> (TWC) submit our performance to the Department of Education</a:t>
            </a:r>
          </a:p>
          <a:p>
            <a:pPr>
              <a:buClr>
                <a:schemeClr val="tx2"/>
              </a:buClr>
            </a:pPr>
            <a:r>
              <a:rPr lang="en-US" dirty="0" smtClean="0"/>
              <a:t>NRS tables were revised based on meeting minimum requirements of the law/regulations</a:t>
            </a:r>
          </a:p>
          <a:p>
            <a:pPr>
              <a:buClr>
                <a:schemeClr val="tx2"/>
              </a:buClr>
            </a:pPr>
            <a:r>
              <a:rPr lang="en-US" dirty="0" smtClean="0"/>
              <a:t>Additional revisions will be out for public comment in the fall and released later next year</a:t>
            </a:r>
          </a:p>
          <a:p>
            <a:pPr>
              <a:buClr>
                <a:schemeClr val="tx2"/>
              </a:buClr>
            </a:pPr>
            <a:r>
              <a:rPr lang="en-US" dirty="0" smtClean="0"/>
              <a:t>All tables are available here:</a:t>
            </a:r>
          </a:p>
          <a:p>
            <a:pPr lvl="1">
              <a:buClr>
                <a:schemeClr val="tx2"/>
              </a:buClr>
            </a:pPr>
            <a:r>
              <a:rPr lang="en-US" dirty="0">
                <a:hlinkClick r:id="rId3" tooltip="New NRS Tables"/>
              </a:rPr>
              <a:t>http://</a:t>
            </a:r>
            <a:r>
              <a:rPr lang="en-US" dirty="0" smtClean="0">
                <a:hlinkClick r:id="rId3" tooltip="New NRS Tables"/>
              </a:rPr>
              <a:t>www.nrsweb.org/foundations/tables.aspx</a:t>
            </a:r>
            <a:endParaRPr lang="en-US" dirty="0" smtClean="0"/>
          </a:p>
          <a:p>
            <a:pPr>
              <a:buClr>
                <a:schemeClr val="tx2"/>
              </a:buClr>
            </a:pPr>
            <a:r>
              <a:rPr lang="en-US" dirty="0" smtClean="0"/>
              <a:t>Tables now list EFL </a:t>
            </a:r>
            <a:r>
              <a:rPr lang="en-US" i="1" dirty="0" smtClean="0"/>
              <a:t>numbers</a:t>
            </a:r>
            <a:r>
              <a:rPr lang="en-US" dirty="0" smtClean="0"/>
              <a:t>, which will be consistent with the new level descriptors, which will not have names, but number</a:t>
            </a:r>
          </a:p>
          <a:p>
            <a:pPr>
              <a:buClr>
                <a:schemeClr val="tx2"/>
              </a:buClr>
            </a:pPr>
            <a:r>
              <a:rPr lang="en-US" dirty="0" smtClean="0"/>
              <a:t>Tables use </a:t>
            </a:r>
            <a:r>
              <a:rPr lang="en-US" i="1" dirty="0" smtClean="0"/>
              <a:t>ESL,</a:t>
            </a:r>
            <a:r>
              <a:rPr lang="en-US" dirty="0" smtClean="0"/>
              <a:t> not </a:t>
            </a:r>
            <a:r>
              <a:rPr lang="en-US" i="1" dirty="0" smtClean="0"/>
              <a:t>ELA (English language Acquisition) except </a:t>
            </a:r>
            <a:r>
              <a:rPr lang="en-US" dirty="0" smtClean="0"/>
              <a:t>when referring to the program type</a:t>
            </a: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2198888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1: Participants by Entering Educational Functioning Level, Ethnicity and Sex</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49</a:t>
            </a:fld>
            <a:endParaRPr lang="en-US" dirty="0">
              <a:solidFill>
                <a:schemeClr val="bg1"/>
              </a:solidFill>
            </a:endParaRPr>
          </a:p>
        </p:txBody>
      </p:sp>
      <p:pic>
        <p:nvPicPr>
          <p:cNvPr id="5122" name="Picture 2" descr="Screenshot of NRS table 1; 508 accessible version of table available at:&#10;&#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6938" y="2446427"/>
            <a:ext cx="7269162" cy="340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163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cover in this webinar</a:t>
            </a:r>
            <a:endParaRPr lang="en-US" dirty="0"/>
          </a:p>
        </p:txBody>
      </p:sp>
      <p:sp>
        <p:nvSpPr>
          <p:cNvPr id="3" name="Content Placeholder 2"/>
          <p:cNvSpPr>
            <a:spLocks noGrp="1"/>
          </p:cNvSpPr>
          <p:nvPr>
            <p:ph idx="1"/>
          </p:nvPr>
        </p:nvSpPr>
        <p:spPr/>
        <p:txBody>
          <a:bodyPr/>
          <a:lstStyle/>
          <a:p>
            <a:pPr>
              <a:buClr>
                <a:schemeClr val="tx1"/>
              </a:buClr>
            </a:pPr>
            <a:r>
              <a:rPr lang="en-US" dirty="0"/>
              <a:t>Timeline of events over the next year</a:t>
            </a:r>
          </a:p>
          <a:p>
            <a:pPr>
              <a:buClr>
                <a:schemeClr val="tx1"/>
              </a:buClr>
            </a:pPr>
            <a:r>
              <a:rPr lang="en-US" dirty="0" smtClean="0"/>
              <a:t>Introduction of the final regulations related to performance and accountability for the Workforce Innovation and Opportunity Act (WIOA)</a:t>
            </a:r>
          </a:p>
          <a:p>
            <a:pPr>
              <a:buClr>
                <a:schemeClr val="tx1"/>
              </a:buClr>
            </a:pPr>
            <a:r>
              <a:rPr lang="en-US" dirty="0" smtClean="0"/>
              <a:t>Introduction to the WIOA Joint Report Template</a:t>
            </a:r>
          </a:p>
          <a:p>
            <a:pPr>
              <a:buClr>
                <a:schemeClr val="tx1"/>
              </a:buClr>
            </a:pPr>
            <a:r>
              <a:rPr lang="en-US" dirty="0" smtClean="0"/>
              <a:t>Introduction to the revised NRS tables</a:t>
            </a:r>
          </a:p>
        </p:txBody>
      </p:sp>
      <p:sp>
        <p:nvSpPr>
          <p:cNvPr id="4" name="Slide Number Placeholder 3"/>
          <p:cNvSpPr>
            <a:spLocks noGrp="1"/>
          </p:cNvSpPr>
          <p:nvPr>
            <p:ph type="sldNum" sz="quarter" idx="12"/>
          </p:nvPr>
        </p:nvSpPr>
        <p:spPr/>
        <p:txBody>
          <a:bodyPr/>
          <a:lstStyle/>
          <a:p>
            <a:fld id="{FAEF9944-A4F6-4C59-AEBD-678D6480B8EA}" type="slidenum">
              <a:rPr lang="en-US" smtClean="0">
                <a:solidFill>
                  <a:schemeClr val="bg1"/>
                </a:solidFill>
              </a:rPr>
              <a:t>5</a:t>
            </a:fld>
            <a:endParaRPr lang="en-US" dirty="0">
              <a:solidFill>
                <a:schemeClr val="bg1"/>
              </a:solidFill>
            </a:endParaRPr>
          </a:p>
        </p:txBody>
      </p:sp>
      <p:sp>
        <p:nvSpPr>
          <p:cNvPr id="5" name="Footer Placeholder 4"/>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Tree>
    <p:extLst>
      <p:ext uri="{BB962C8B-B14F-4D97-AF65-F5344CB8AC3E}">
        <p14:creationId xmlns:p14="http://schemas.microsoft.com/office/powerpoint/2010/main" val="3878130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1: Participants by Entering Educational Functioning Level, Ethnicity and Sex – </a:t>
            </a:r>
            <a:r>
              <a:rPr lang="en-US" sz="3200" i="1" dirty="0" smtClean="0"/>
              <a:t>What’s changed?</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50</a:t>
            </a:fld>
            <a:endParaRPr lang="en-US" dirty="0">
              <a:solidFill>
                <a:schemeClr val="bg1"/>
              </a:solidFill>
            </a:endParaRPr>
          </a:p>
        </p:txBody>
      </p:sp>
      <p:pic>
        <p:nvPicPr>
          <p:cNvPr id="9" name="Picture 2" descr="Screenshot of table 1; 508 accessible version of tables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8280" y="2168521"/>
            <a:ext cx="7269162" cy="340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07" y="2624230"/>
            <a:ext cx="1076979" cy="10769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flipV="1">
            <a:off x="1268710" y="3526583"/>
            <a:ext cx="1613770" cy="1127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4040" y="4095092"/>
            <a:ext cx="393409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Levels are numbered, not named</a:t>
            </a:r>
            <a:endParaRPr lang="en-US" dirty="0"/>
          </a:p>
        </p:txBody>
      </p:sp>
    </p:spTree>
    <p:extLst>
      <p:ext uri="{BB962C8B-B14F-4D97-AF65-F5344CB8AC3E}">
        <p14:creationId xmlns:p14="http://schemas.microsoft.com/office/powerpoint/2010/main" val="1846982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2: Participants by Age, Ethnicity, and Sex</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51</a:t>
            </a:fld>
            <a:endParaRPr lang="en-US" dirty="0">
              <a:solidFill>
                <a:schemeClr val="bg1"/>
              </a:solidFill>
            </a:endParaRPr>
          </a:p>
        </p:txBody>
      </p:sp>
      <p:pic>
        <p:nvPicPr>
          <p:cNvPr id="6146" name="Picture 2" descr="Screenshot of NRS table 2;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622" y="2402961"/>
            <a:ext cx="8446154" cy="270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970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Table 2: Participants by Age, Ethnicity, and Sex – </a:t>
            </a:r>
            <a:r>
              <a:rPr lang="en-US" sz="3600" i="1" dirty="0" smtClean="0"/>
              <a:t>What’s Changed?</a:t>
            </a:r>
            <a:endParaRPr lang="en-US" sz="36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52</a:t>
            </a:fld>
            <a:endParaRPr lang="en-US" dirty="0">
              <a:solidFill>
                <a:schemeClr val="bg1"/>
              </a:solidFill>
            </a:endParaRPr>
          </a:p>
        </p:txBody>
      </p:sp>
      <p:pic>
        <p:nvPicPr>
          <p:cNvPr id="6146" name="Picture 2" descr="Screenshot of NRS table 2;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622" y="2402961"/>
            <a:ext cx="8446154" cy="270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flipV="1">
            <a:off x="140810" y="4683030"/>
            <a:ext cx="1613770" cy="11279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d callout circle around the age ranges of 45-54 and 55-59, indicating that these are different age ranges" title="Red Callout Circ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28" y="3701209"/>
            <a:ext cx="1076979" cy="1076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5388" y="5246980"/>
            <a:ext cx="2528047" cy="9297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45-54/55-59 are now two separate categories</a:t>
            </a:r>
            <a:endParaRPr lang="en-US" dirty="0"/>
          </a:p>
        </p:txBody>
      </p:sp>
    </p:spTree>
    <p:extLst>
      <p:ext uri="{BB962C8B-B14F-4D97-AF65-F5344CB8AC3E}">
        <p14:creationId xmlns:p14="http://schemas.microsoft.com/office/powerpoint/2010/main" val="222503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3: Participants by Program Type and Age</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53</a:t>
            </a:fld>
            <a:endParaRPr lang="en-US" dirty="0">
              <a:solidFill>
                <a:schemeClr val="bg1"/>
              </a:solidFill>
            </a:endParaRPr>
          </a:p>
        </p:txBody>
      </p:sp>
      <p:pic>
        <p:nvPicPr>
          <p:cNvPr id="9218" name="Picture 2" descr="Screenshot of NRS table 3.  For accessible version of this table, please visit the following website:&#10;http://www.nrsweb.org/docs/AEFLA_ICR_June_2016_508.pdf &#10;" title="Screenshot of T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633" y="2031555"/>
            <a:ext cx="8138696" cy="315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352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Table 3: Participants by Program Type and Age – </a:t>
            </a:r>
            <a:r>
              <a:rPr lang="en-US" sz="3600" i="1" dirty="0" smtClean="0"/>
              <a:t>What’s Changed</a:t>
            </a:r>
            <a:endParaRPr lang="en-US" sz="36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54</a:t>
            </a:fld>
            <a:endParaRPr lang="en-US" dirty="0"/>
          </a:p>
        </p:txBody>
      </p:sp>
      <p:pic>
        <p:nvPicPr>
          <p:cNvPr id="9218" name="Picture 2" descr="Screenshot of NRS table 3.  For accessible version of this table, please visit the following website:&#10;http://www.nrsweb.org/docs/AEFLA_ICR_June_2016_508.pdf &#10;" title="Screenshot of T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633" y="2031555"/>
            <a:ext cx="8138696" cy="315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flipV="1">
            <a:off x="5445128" y="2650221"/>
            <a:ext cx="1613770" cy="1319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d callout circle around the age ranges of 45-54 and 55-59, indicating that these are different age ranges" title="Red Callout Circ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4422" y="1764225"/>
            <a:ext cx="1951131" cy="10769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08494" y="4091632"/>
            <a:ext cx="3253212" cy="646331"/>
          </a:xfrm>
          <a:prstGeom prst="rect">
            <a:avLst/>
          </a:prstGeom>
          <a:solidFill>
            <a:schemeClr val="tx2"/>
          </a:solidFill>
        </p:spPr>
        <p:txBody>
          <a:bodyPr wrap="square" rtlCol="0">
            <a:spAutoFit/>
          </a:bodyPr>
          <a:lstStyle/>
          <a:p>
            <a:r>
              <a:rPr lang="en-US" dirty="0" smtClean="0">
                <a:solidFill>
                  <a:schemeClr val="bg1"/>
                </a:solidFill>
              </a:rPr>
              <a:t>45-54/55-59 are now two separate categories</a:t>
            </a:r>
            <a:endParaRPr lang="en-US" dirty="0">
              <a:solidFill>
                <a:schemeClr val="bg1"/>
              </a:solidFill>
            </a:endParaRPr>
          </a:p>
        </p:txBody>
      </p:sp>
    </p:spTree>
    <p:extLst>
      <p:ext uri="{BB962C8B-B14F-4D97-AF65-F5344CB8AC3E}">
        <p14:creationId xmlns:p14="http://schemas.microsoft.com/office/powerpoint/2010/main" val="4010174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Table 3: Participants by Program Type and Age – </a:t>
            </a:r>
            <a:r>
              <a:rPr lang="en-US" sz="3600" i="1" dirty="0" smtClean="0"/>
              <a:t>What’s Changed  </a:t>
            </a:r>
            <a:r>
              <a:rPr lang="en-US" sz="1600" i="1" dirty="0" smtClean="0">
                <a:solidFill>
                  <a:schemeClr val="bg2"/>
                </a:solidFill>
              </a:rPr>
              <a:t>(2)</a:t>
            </a:r>
            <a:endParaRPr lang="en-US" sz="1600"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55</a:t>
            </a:fld>
            <a:endParaRPr lang="en-US" dirty="0"/>
          </a:p>
        </p:txBody>
      </p:sp>
      <p:pic>
        <p:nvPicPr>
          <p:cNvPr id="9218" name="Picture 2" descr="Screenshot of NRS table 3.  For accessible version of this table, please visit the following website:&#10;http://www.nrsweb.org/docs/AEFLA_ICR_June_2016_508.pdf &#10;" title="Screenshot of T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633" y="2031555"/>
            <a:ext cx="8138696" cy="315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6200000" flipV="1">
            <a:off x="5445128" y="2650221"/>
            <a:ext cx="1613770" cy="1319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d callout circle around the age ranges of 45-54 and 55-59, indicating that these are different age ranges" title="Red Callout Circ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4422" y="1764225"/>
            <a:ext cx="1951131" cy="10769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08494" y="4091632"/>
            <a:ext cx="3253212" cy="646331"/>
          </a:xfrm>
          <a:prstGeom prst="rect">
            <a:avLst/>
          </a:prstGeom>
          <a:solidFill>
            <a:schemeClr val="accent5">
              <a:lumMod val="50000"/>
            </a:schemeClr>
          </a:solidFill>
        </p:spPr>
        <p:txBody>
          <a:bodyPr wrap="square" rtlCol="0">
            <a:spAutoFit/>
          </a:bodyPr>
          <a:lstStyle/>
          <a:p>
            <a:r>
              <a:rPr lang="en-US" dirty="0" smtClean="0">
                <a:solidFill>
                  <a:schemeClr val="bg1"/>
                </a:solidFill>
              </a:rPr>
              <a:t>45-54/55-59 are now two separate categories</a:t>
            </a:r>
            <a:endParaRPr lang="en-US" dirty="0">
              <a:solidFill>
                <a:schemeClr val="bg1"/>
              </a:solidFill>
            </a:endParaRPr>
          </a:p>
        </p:txBody>
      </p:sp>
    </p:spTree>
    <p:extLst>
      <p:ext uri="{BB962C8B-B14F-4D97-AF65-F5344CB8AC3E}">
        <p14:creationId xmlns:p14="http://schemas.microsoft.com/office/powerpoint/2010/main" val="19473213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Table 3: Participants by Program Type and Age – </a:t>
            </a:r>
            <a:r>
              <a:rPr lang="en-US" sz="3600" i="1" dirty="0" smtClean="0"/>
              <a:t>What’s Changed </a:t>
            </a:r>
            <a:r>
              <a:rPr lang="en-US" sz="3600" i="1" dirty="0" smtClean="0">
                <a:solidFill>
                  <a:schemeClr val="bg1"/>
                </a:solidFill>
              </a:rPr>
              <a:t>(2)</a:t>
            </a:r>
            <a:r>
              <a:rPr lang="en-US" sz="1600" i="1" dirty="0" smtClean="0">
                <a:solidFill>
                  <a:schemeClr val="bg1"/>
                </a:solidFill>
              </a:rPr>
              <a:t>)</a:t>
            </a:r>
            <a:endParaRPr lang="en-US" sz="1600" dirty="0">
              <a:solidFill>
                <a:schemeClr val="bg1"/>
              </a:solidFill>
            </a:endParaRPr>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56</a:t>
            </a:fld>
            <a:endParaRPr lang="en-US" dirty="0"/>
          </a:p>
        </p:txBody>
      </p:sp>
      <p:pic>
        <p:nvPicPr>
          <p:cNvPr id="9218" name="Picture 2" descr="Screenshot of NRS table 3.  For accessible version of this table, please visit the following website:&#10;http://www.nrsweb.org/docs/AEFLA_ICR_June_2016_508.pdf &#10;" title="Screenshot of T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633" y="2031555"/>
            <a:ext cx="8138696" cy="315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70" y="2343703"/>
            <a:ext cx="3379694" cy="1208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H="1" flipV="1">
            <a:off x="3100206" y="2288097"/>
            <a:ext cx="111319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98801" y="3159302"/>
            <a:ext cx="3253212" cy="646331"/>
          </a:xfrm>
          <a:prstGeom prst="rect">
            <a:avLst/>
          </a:prstGeom>
          <a:solidFill>
            <a:schemeClr val="accent5">
              <a:lumMod val="50000"/>
            </a:schemeClr>
          </a:solidFill>
        </p:spPr>
        <p:txBody>
          <a:bodyPr wrap="square" rtlCol="0">
            <a:spAutoFit/>
          </a:bodyPr>
          <a:lstStyle/>
          <a:p>
            <a:r>
              <a:rPr lang="en-US" dirty="0" smtClean="0">
                <a:solidFill>
                  <a:schemeClr val="bg1"/>
                </a:solidFill>
              </a:rPr>
              <a:t>Breakout for IET across each program type</a:t>
            </a:r>
            <a:endParaRPr lang="en-US" dirty="0">
              <a:solidFill>
                <a:schemeClr val="bg1"/>
              </a:solidFill>
            </a:endParaRPr>
          </a:p>
        </p:txBody>
      </p:sp>
    </p:spTree>
    <p:extLst>
      <p:ext uri="{BB962C8B-B14F-4D97-AF65-F5344CB8AC3E}">
        <p14:creationId xmlns:p14="http://schemas.microsoft.com/office/powerpoint/2010/main" val="38856506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3: Participants by Program Type and Age – </a:t>
            </a:r>
            <a:r>
              <a:rPr lang="en-US" sz="3200" i="1" dirty="0" smtClean="0"/>
              <a:t>Additional Information</a:t>
            </a:r>
            <a:endParaRPr lang="en-US" sz="1400" dirty="0">
              <a:solidFill>
                <a:schemeClr val="bg2"/>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t>57</a:t>
            </a:fld>
            <a:endParaRPr lang="en-US" dirty="0"/>
          </a:p>
        </p:txBody>
      </p:sp>
      <p:pic>
        <p:nvPicPr>
          <p:cNvPr id="9218" name="Picture 2" descr="Screenshot of NRS table 3.  For accessible version of this table, please visit the following website:&#10;http://www.nrsweb.org/docs/AEFLA_ICR_June_2016_508.pdf &#10;" title="Screenshot of T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633" y="2031555"/>
            <a:ext cx="8138696" cy="315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70" y="2343703"/>
            <a:ext cx="3379694" cy="1208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H="1" flipV="1">
            <a:off x="3100206" y="2288097"/>
            <a:ext cx="111319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98801" y="3159302"/>
            <a:ext cx="4047458" cy="1384995"/>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IET is a </a:t>
            </a:r>
            <a:r>
              <a:rPr lang="en-US" i="1" dirty="0" smtClean="0"/>
              <a:t>subset </a:t>
            </a:r>
            <a:r>
              <a:rPr lang="en-US" dirty="0" smtClean="0"/>
              <a:t>of each level</a:t>
            </a:r>
          </a:p>
          <a:p>
            <a:endParaRPr lang="en-US" dirty="0" smtClean="0"/>
          </a:p>
          <a:p>
            <a:r>
              <a:rPr lang="en-US" sz="1600" dirty="0" smtClean="0"/>
              <a:t>Example: 324 individuals are in ABE level, 34 of those are participating in IET</a:t>
            </a:r>
            <a:endParaRPr lang="en-US" sz="1600" dirty="0"/>
          </a:p>
        </p:txBody>
      </p:sp>
    </p:spTree>
    <p:extLst>
      <p:ext uri="{BB962C8B-B14F-4D97-AF65-F5344CB8AC3E}">
        <p14:creationId xmlns:p14="http://schemas.microsoft.com/office/powerpoint/2010/main" val="4003167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4 – Measurable Skill Gains by Entry Level</a:t>
            </a:r>
            <a:endParaRPr lang="en-US"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58</a:t>
            </a:fld>
            <a:endParaRPr lang="en-US" dirty="0">
              <a:solidFill>
                <a:schemeClr val="bg1"/>
              </a:solidFill>
            </a:endParaRPr>
          </a:p>
        </p:txBody>
      </p:sp>
      <p:pic>
        <p:nvPicPr>
          <p:cNvPr id="10242" name="Picture 2" descr="Screenshot of NRS table 4;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655" y="1970101"/>
            <a:ext cx="8502028" cy="375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560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5 Types of Measurable Skill Gain </a:t>
            </a:r>
            <a:r>
              <a:rPr lang="en-US" sz="3600" dirty="0" smtClean="0">
                <a:solidFill>
                  <a:schemeClr val="bg1"/>
                </a:solidFill>
              </a:rPr>
              <a:t>(Rep)</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pPr>
              <a:defRPr/>
            </a:pPr>
            <a:fld id="{5A90BB0D-69F2-4B7E-8D7F-C378C45B9FF1}" type="slidenum">
              <a:rPr lang="en-US" smtClean="0">
                <a:solidFill>
                  <a:schemeClr val="bg1"/>
                </a:solidFill>
              </a:rPr>
              <a:pPr>
                <a:defRPr/>
              </a:pPr>
              <a:t>59</a:t>
            </a:fld>
            <a:endParaRPr lang="en-US" dirty="0">
              <a:solidFill>
                <a:schemeClr val="bg1"/>
              </a:solidFill>
            </a:endParaRPr>
          </a:p>
        </p:txBody>
      </p:sp>
      <p:graphicFrame>
        <p:nvGraphicFramePr>
          <p:cNvPr id="7" name="Diagram 6" descr="Diagram showing the following information:&#10;Measurable Skill Gain&#10; Secondary Diploma/ Equivalent&#10; Secondary or Post-Secondary Transcript&#10; Educational Functioning Level Gain&#10;  Pre-Post Test&#10;  Completion of Carnegie Units&#10;  Program Exit + Entry into Postsecondary Education&#10; Progress toward Milestones&#10; Passing Technical / Occupational Knowledge Based Exam &#10;" title="5 types of MSG"/>
          <p:cNvGraphicFramePr/>
          <p:nvPr>
            <p:extLst>
              <p:ext uri="{D42A27DB-BD31-4B8C-83A1-F6EECF244321}">
                <p14:modId xmlns:p14="http://schemas.microsoft.com/office/powerpoint/2010/main" val="1409571263"/>
              </p:ext>
            </p:extLst>
          </p:nvPr>
        </p:nvGraphicFramePr>
        <p:xfrm>
          <a:off x="126393" y="1268963"/>
          <a:ext cx="9673512" cy="478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35130" y="5030772"/>
            <a:ext cx="1700359" cy="661816"/>
          </a:xfrm>
          <a:prstGeom prst="roundRect">
            <a:avLst>
              <a:gd name="adj" fmla="val 10000"/>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a:lstStyle/>
          <a:p>
            <a:r>
              <a:rPr lang="en-US" dirty="0" smtClean="0"/>
              <a:t>*Used in NRS </a:t>
            </a:r>
            <a:r>
              <a:rPr lang="en-US" sz="1400" i="1" dirty="0" smtClean="0"/>
              <a:t>at this time</a:t>
            </a:r>
            <a:endParaRPr lang="en-US" sz="1400" dirty="0"/>
          </a:p>
        </p:txBody>
      </p:sp>
      <p:sp>
        <p:nvSpPr>
          <p:cNvPr id="8" name="TextBox 7"/>
          <p:cNvSpPr txBox="1"/>
          <p:nvPr/>
        </p:nvSpPr>
        <p:spPr>
          <a:xfrm>
            <a:off x="385481" y="6225172"/>
            <a:ext cx="6332183" cy="261610"/>
          </a:xfrm>
          <a:prstGeom prst="rect">
            <a:avLst/>
          </a:prstGeom>
          <a:noFill/>
        </p:spPr>
        <p:txBody>
          <a:bodyPr wrap="none" rtlCol="0">
            <a:spAutoFit/>
          </a:bodyPr>
          <a:lstStyle/>
          <a:p>
            <a:r>
              <a:rPr lang="en-US" sz="1100" dirty="0" smtClean="0"/>
              <a:t>From the Department of Education/AIR presentation on July 12, 2016 in St. Paul, Minnesota</a:t>
            </a:r>
            <a:endParaRPr lang="en-US" sz="1100" dirty="0"/>
          </a:p>
        </p:txBody>
      </p:sp>
      <p:sp>
        <p:nvSpPr>
          <p:cNvPr id="9" name="TextBox 8"/>
          <p:cNvSpPr txBox="1"/>
          <p:nvPr/>
        </p:nvSpPr>
        <p:spPr>
          <a:xfrm>
            <a:off x="7476714" y="80682"/>
            <a:ext cx="947695" cy="461665"/>
          </a:xfrm>
          <a:prstGeom prst="rect">
            <a:avLst/>
          </a:prstGeom>
          <a:noFill/>
        </p:spPr>
        <p:txBody>
          <a:bodyPr wrap="none" rtlCol="0">
            <a:spAutoFit/>
          </a:bodyPr>
          <a:lstStyle/>
          <a:p>
            <a:r>
              <a:rPr lang="en-US" sz="2400" b="1" dirty="0" smtClean="0">
                <a:solidFill>
                  <a:srgbClr val="FF0000"/>
                </a:solidFill>
              </a:rPr>
              <a:t>NOW</a:t>
            </a:r>
            <a:endParaRPr lang="en-US" sz="2400" b="1" dirty="0">
              <a:solidFill>
                <a:srgbClr val="FF0000"/>
              </a:solidFill>
            </a:endParaRPr>
          </a:p>
        </p:txBody>
      </p:sp>
      <p:sp>
        <p:nvSpPr>
          <p:cNvPr id="2" name="Footer Placeholder 1"/>
          <p:cNvSpPr>
            <a:spLocks noGrp="1"/>
          </p:cNvSpPr>
          <p:nvPr>
            <p:ph type="ftr" sz="quarter" idx="11"/>
          </p:nvPr>
        </p:nvSpPr>
        <p:spPr/>
        <p:txBody>
          <a:bodyPr/>
          <a:lstStyle/>
          <a:p>
            <a:r>
              <a:rPr lang="en-US" smtClean="0"/>
              <a:t>WIOA Performance and NRS Tables - Intro - 7.22.16</a:t>
            </a:r>
            <a:endParaRPr lang="en-US" dirty="0"/>
          </a:p>
        </p:txBody>
      </p:sp>
    </p:spTree>
    <p:extLst>
      <p:ext uri="{BB962C8B-B14F-4D97-AF65-F5344CB8AC3E}">
        <p14:creationId xmlns:p14="http://schemas.microsoft.com/office/powerpoint/2010/main" val="355439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graphicEl>
                                              <a:dgm id="{F0E7BE8B-8451-4A15-A170-6FEBE37A1952}"/>
                                            </p:graphicEl>
                                          </p:spTgt>
                                        </p:tgtEl>
                                        <p:attrNameLst>
                                          <p:attrName>style.visibility</p:attrName>
                                        </p:attrNameLst>
                                      </p:cBhvr>
                                      <p:to>
                                        <p:strVal val="visible"/>
                                      </p:to>
                                    </p:set>
                                    <p:animEffect transition="in" filter="wipe(up)">
                                      <p:cBhvr>
                                        <p:cTn id="7" dur="500"/>
                                        <p:tgtEl>
                                          <p:spTgt spid="7">
                                            <p:graphicEl>
                                              <a:dgm id="{F0E7BE8B-8451-4A15-A170-6FEBE37A1952}"/>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A8932CD3-C990-41C8-BD0B-FD43ECF1E110}"/>
                                            </p:graphicEl>
                                          </p:spTgt>
                                        </p:tgtEl>
                                        <p:attrNameLst>
                                          <p:attrName>style.visibility</p:attrName>
                                        </p:attrNameLst>
                                      </p:cBhvr>
                                      <p:to>
                                        <p:strVal val="visible"/>
                                      </p:to>
                                    </p:set>
                                    <p:animEffect transition="in" filter="wipe(up)">
                                      <p:cBhvr>
                                        <p:cTn id="10" dur="500"/>
                                        <p:tgtEl>
                                          <p:spTgt spid="7">
                                            <p:graphicEl>
                                              <a:dgm id="{A8932CD3-C990-41C8-BD0B-FD43ECF1E11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B1C7AD33-B3F0-4C88-8C81-668E32744C91}"/>
                                            </p:graphicEl>
                                          </p:spTgt>
                                        </p:tgtEl>
                                        <p:attrNameLst>
                                          <p:attrName>style.visibility</p:attrName>
                                        </p:attrNameLst>
                                      </p:cBhvr>
                                      <p:to>
                                        <p:strVal val="visible"/>
                                      </p:to>
                                    </p:set>
                                    <p:animEffect transition="in" filter="wipe(up)">
                                      <p:cBhvr>
                                        <p:cTn id="15" dur="500"/>
                                        <p:tgtEl>
                                          <p:spTgt spid="7">
                                            <p:graphicEl>
                                              <a:dgm id="{B1C7AD33-B3F0-4C88-8C81-668E32744C91}"/>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graphicEl>
                                              <a:dgm id="{30D9B907-CD95-464F-B15F-1F30D3663BB6}"/>
                                            </p:graphicEl>
                                          </p:spTgt>
                                        </p:tgtEl>
                                        <p:attrNameLst>
                                          <p:attrName>style.visibility</p:attrName>
                                        </p:attrNameLst>
                                      </p:cBhvr>
                                      <p:to>
                                        <p:strVal val="visible"/>
                                      </p:to>
                                    </p:set>
                                    <p:animEffect transition="in" filter="wipe(up)">
                                      <p:cBhvr>
                                        <p:cTn id="18" dur="500"/>
                                        <p:tgtEl>
                                          <p:spTgt spid="7">
                                            <p:graphicEl>
                                              <a:dgm id="{30D9B907-CD95-464F-B15F-1F30D3663BB6}"/>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graphicEl>
                                              <a:dgm id="{82F2EB95-B8C8-43A0-93D9-B6B8001C032D}"/>
                                            </p:graphicEl>
                                          </p:spTgt>
                                        </p:tgtEl>
                                        <p:attrNameLst>
                                          <p:attrName>style.visibility</p:attrName>
                                        </p:attrNameLst>
                                      </p:cBhvr>
                                      <p:to>
                                        <p:strVal val="visible"/>
                                      </p:to>
                                    </p:set>
                                    <p:animEffect transition="in" filter="wipe(up)">
                                      <p:cBhvr>
                                        <p:cTn id="21" dur="500"/>
                                        <p:tgtEl>
                                          <p:spTgt spid="7">
                                            <p:graphicEl>
                                              <a:dgm id="{82F2EB95-B8C8-43A0-93D9-B6B8001C032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graphicEl>
                                              <a:dgm id="{834E69E9-8C59-4123-9FE4-C1FFE21FC748}"/>
                                            </p:graphicEl>
                                          </p:spTgt>
                                        </p:tgtEl>
                                        <p:attrNameLst>
                                          <p:attrName>style.visibility</p:attrName>
                                        </p:attrNameLst>
                                      </p:cBhvr>
                                      <p:to>
                                        <p:strVal val="visible"/>
                                      </p:to>
                                    </p:set>
                                    <p:animEffect transition="in" filter="wipe(up)">
                                      <p:cBhvr>
                                        <p:cTn id="26" dur="500"/>
                                        <p:tgtEl>
                                          <p:spTgt spid="7">
                                            <p:graphicEl>
                                              <a:dgm id="{834E69E9-8C59-4123-9FE4-C1FFE21FC748}"/>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graphicEl>
                                              <a:dgm id="{B9EFCAE7-ADA7-45C7-91A2-1B2F162D430D}"/>
                                            </p:graphicEl>
                                          </p:spTgt>
                                        </p:tgtEl>
                                        <p:attrNameLst>
                                          <p:attrName>style.visibility</p:attrName>
                                        </p:attrNameLst>
                                      </p:cBhvr>
                                      <p:to>
                                        <p:strVal val="visible"/>
                                      </p:to>
                                    </p:set>
                                    <p:animEffect transition="in" filter="wipe(up)">
                                      <p:cBhvr>
                                        <p:cTn id="29" dur="500"/>
                                        <p:tgtEl>
                                          <p:spTgt spid="7">
                                            <p:graphicEl>
                                              <a:dgm id="{B9EFCAE7-ADA7-45C7-91A2-1B2F162D430D}"/>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
                                            <p:graphicEl>
                                              <a:dgm id="{38FD5CC0-7C6F-4BF3-AFA7-B52E421C4356}"/>
                                            </p:graphicEl>
                                          </p:spTgt>
                                        </p:tgtEl>
                                        <p:attrNameLst>
                                          <p:attrName>style.visibility</p:attrName>
                                        </p:attrNameLst>
                                      </p:cBhvr>
                                      <p:to>
                                        <p:strVal val="visible"/>
                                      </p:to>
                                    </p:set>
                                    <p:animEffect transition="in" filter="wipe(up)">
                                      <p:cBhvr>
                                        <p:cTn id="32" dur="500"/>
                                        <p:tgtEl>
                                          <p:spTgt spid="7">
                                            <p:graphicEl>
                                              <a:dgm id="{38FD5CC0-7C6F-4BF3-AFA7-B52E421C435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graphicEl>
                                              <a:dgm id="{28801B3C-4A60-49F8-A92C-D57373E5FF4E}"/>
                                            </p:graphicEl>
                                          </p:spTgt>
                                        </p:tgtEl>
                                        <p:attrNameLst>
                                          <p:attrName>style.visibility</p:attrName>
                                        </p:attrNameLst>
                                      </p:cBhvr>
                                      <p:to>
                                        <p:strVal val="visible"/>
                                      </p:to>
                                    </p:set>
                                    <p:animEffect transition="in" filter="wipe(up)">
                                      <p:cBhvr>
                                        <p:cTn id="37" dur="500"/>
                                        <p:tgtEl>
                                          <p:spTgt spid="7">
                                            <p:graphicEl>
                                              <a:dgm id="{28801B3C-4A60-49F8-A92C-D57373E5FF4E}"/>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
                                            <p:graphicEl>
                                              <a:dgm id="{8EC33199-A51E-46D3-8123-D518AB41CEAC}"/>
                                            </p:graphicEl>
                                          </p:spTgt>
                                        </p:tgtEl>
                                        <p:attrNameLst>
                                          <p:attrName>style.visibility</p:attrName>
                                        </p:attrNameLst>
                                      </p:cBhvr>
                                      <p:to>
                                        <p:strVal val="visible"/>
                                      </p:to>
                                    </p:set>
                                    <p:animEffect transition="in" filter="wipe(up)">
                                      <p:cBhvr>
                                        <p:cTn id="40" dur="500"/>
                                        <p:tgtEl>
                                          <p:spTgt spid="7">
                                            <p:graphicEl>
                                              <a:dgm id="{8EC33199-A51E-46D3-8123-D518AB41CEAC}"/>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graphicEl>
                                              <a:dgm id="{EE98BC8A-0D3E-4230-8D97-BAF94A90E1D3}"/>
                                            </p:graphicEl>
                                          </p:spTgt>
                                        </p:tgtEl>
                                        <p:attrNameLst>
                                          <p:attrName>style.visibility</p:attrName>
                                        </p:attrNameLst>
                                      </p:cBhvr>
                                      <p:to>
                                        <p:strVal val="visible"/>
                                      </p:to>
                                    </p:set>
                                    <p:animEffect transition="in" filter="wipe(up)">
                                      <p:cBhvr>
                                        <p:cTn id="43" dur="500"/>
                                        <p:tgtEl>
                                          <p:spTgt spid="7">
                                            <p:graphicEl>
                                              <a:dgm id="{EE98BC8A-0D3E-4230-8D97-BAF94A90E1D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graphicEl>
                                              <a:dgm id="{4FF74024-DA40-494B-9CFD-200A9FB8E043}"/>
                                            </p:graphicEl>
                                          </p:spTgt>
                                        </p:tgtEl>
                                        <p:attrNameLst>
                                          <p:attrName>style.visibility</p:attrName>
                                        </p:attrNameLst>
                                      </p:cBhvr>
                                      <p:to>
                                        <p:strVal val="visible"/>
                                      </p:to>
                                    </p:set>
                                    <p:animEffect transition="in" filter="wipe(up)">
                                      <p:cBhvr>
                                        <p:cTn id="48" dur="500"/>
                                        <p:tgtEl>
                                          <p:spTgt spid="7">
                                            <p:graphicEl>
                                              <a:dgm id="{4FF74024-DA40-494B-9CFD-200A9FB8E043}"/>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7">
                                            <p:graphicEl>
                                              <a:dgm id="{75D79646-877D-43FA-A157-0A998AF49372}"/>
                                            </p:graphicEl>
                                          </p:spTgt>
                                        </p:tgtEl>
                                        <p:attrNameLst>
                                          <p:attrName>style.visibility</p:attrName>
                                        </p:attrNameLst>
                                      </p:cBhvr>
                                      <p:to>
                                        <p:strVal val="visible"/>
                                      </p:to>
                                    </p:set>
                                    <p:animEffect transition="in" filter="wipe(up)">
                                      <p:cBhvr>
                                        <p:cTn id="51" dur="500"/>
                                        <p:tgtEl>
                                          <p:spTgt spid="7">
                                            <p:graphicEl>
                                              <a:dgm id="{75D79646-877D-43FA-A157-0A998AF49372}"/>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7">
                                            <p:graphicEl>
                                              <a:dgm id="{93DDCB5F-BDD2-45D4-95F1-590D049E368D}"/>
                                            </p:graphicEl>
                                          </p:spTgt>
                                        </p:tgtEl>
                                        <p:attrNameLst>
                                          <p:attrName>style.visibility</p:attrName>
                                        </p:attrNameLst>
                                      </p:cBhvr>
                                      <p:to>
                                        <p:strVal val="visible"/>
                                      </p:to>
                                    </p:set>
                                    <p:animEffect transition="in" filter="wipe(up)">
                                      <p:cBhvr>
                                        <p:cTn id="54" dur="500"/>
                                        <p:tgtEl>
                                          <p:spTgt spid="7">
                                            <p:graphicEl>
                                              <a:dgm id="{93DDCB5F-BDD2-45D4-95F1-590D049E368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
                                            <p:graphicEl>
                                              <a:dgm id="{711B840A-28E7-4B19-8C7A-EA2EE309CC55}"/>
                                            </p:graphicEl>
                                          </p:spTgt>
                                        </p:tgtEl>
                                        <p:attrNameLst>
                                          <p:attrName>style.visibility</p:attrName>
                                        </p:attrNameLst>
                                      </p:cBhvr>
                                      <p:to>
                                        <p:strVal val="visible"/>
                                      </p:to>
                                    </p:set>
                                    <p:animEffect transition="in" filter="wipe(up)">
                                      <p:cBhvr>
                                        <p:cTn id="59" dur="500"/>
                                        <p:tgtEl>
                                          <p:spTgt spid="7">
                                            <p:graphicEl>
                                              <a:dgm id="{711B840A-28E7-4B19-8C7A-EA2EE309CC55}"/>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7">
                                            <p:graphicEl>
                                              <a:dgm id="{67CA624D-23AF-4922-BB7F-B642E0F7379A}"/>
                                            </p:graphicEl>
                                          </p:spTgt>
                                        </p:tgtEl>
                                        <p:attrNameLst>
                                          <p:attrName>style.visibility</p:attrName>
                                        </p:attrNameLst>
                                      </p:cBhvr>
                                      <p:to>
                                        <p:strVal val="visible"/>
                                      </p:to>
                                    </p:set>
                                    <p:animEffect transition="in" filter="wipe(up)">
                                      <p:cBhvr>
                                        <p:cTn id="62" dur="500"/>
                                        <p:tgtEl>
                                          <p:spTgt spid="7">
                                            <p:graphicEl>
                                              <a:dgm id="{67CA624D-23AF-4922-BB7F-B642E0F7379A}"/>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7">
                                            <p:graphicEl>
                                              <a:dgm id="{FBFD6B33-F6DD-427F-AA45-5017AB5BE034}"/>
                                            </p:graphicEl>
                                          </p:spTgt>
                                        </p:tgtEl>
                                        <p:attrNameLst>
                                          <p:attrName>style.visibility</p:attrName>
                                        </p:attrNameLst>
                                      </p:cBhvr>
                                      <p:to>
                                        <p:strVal val="visible"/>
                                      </p:to>
                                    </p:set>
                                    <p:animEffect transition="in" filter="wipe(up)">
                                      <p:cBhvr>
                                        <p:cTn id="65" dur="500"/>
                                        <p:tgtEl>
                                          <p:spTgt spid="7">
                                            <p:graphicEl>
                                              <a:dgm id="{FBFD6B33-F6DD-427F-AA45-5017AB5BE03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7">
                                            <p:graphicEl>
                                              <a:dgm id="{2C60A9C4-2666-4ECB-B921-BEFC3A58B9FC}"/>
                                            </p:graphicEl>
                                          </p:spTgt>
                                        </p:tgtEl>
                                        <p:attrNameLst>
                                          <p:attrName>style.visibility</p:attrName>
                                        </p:attrNameLst>
                                      </p:cBhvr>
                                      <p:to>
                                        <p:strVal val="visible"/>
                                      </p:to>
                                    </p:set>
                                    <p:animEffect transition="in" filter="wipe(up)">
                                      <p:cBhvr>
                                        <p:cTn id="70" dur="500"/>
                                        <p:tgtEl>
                                          <p:spTgt spid="7">
                                            <p:graphicEl>
                                              <a:dgm id="{2C60A9C4-2666-4ECB-B921-BEFC3A58B9FC}"/>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graphicEl>
                                              <a:dgm id="{D1075DE7-C98B-43C2-9C4B-472D4D5C39CC}"/>
                                            </p:graphicEl>
                                          </p:spTgt>
                                        </p:tgtEl>
                                        <p:attrNameLst>
                                          <p:attrName>style.visibility</p:attrName>
                                        </p:attrNameLst>
                                      </p:cBhvr>
                                      <p:to>
                                        <p:strVal val="visible"/>
                                      </p:to>
                                    </p:set>
                                    <p:animEffect transition="in" filter="wipe(up)">
                                      <p:cBhvr>
                                        <p:cTn id="73" dur="500"/>
                                        <p:tgtEl>
                                          <p:spTgt spid="7">
                                            <p:graphicEl>
                                              <a:dgm id="{D1075DE7-C98B-43C2-9C4B-472D4D5C39CC}"/>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7">
                                            <p:graphicEl>
                                              <a:dgm id="{71C7353B-9A2B-4A80-BEAE-110B4EA16BEF}"/>
                                            </p:graphicEl>
                                          </p:spTgt>
                                        </p:tgtEl>
                                        <p:attrNameLst>
                                          <p:attrName>style.visibility</p:attrName>
                                        </p:attrNameLst>
                                      </p:cBhvr>
                                      <p:to>
                                        <p:strVal val="visible"/>
                                      </p:to>
                                    </p:set>
                                    <p:animEffect transition="in" filter="wipe(up)">
                                      <p:cBhvr>
                                        <p:cTn id="76" dur="500"/>
                                        <p:tgtEl>
                                          <p:spTgt spid="7">
                                            <p:graphicEl>
                                              <a:dgm id="{71C7353B-9A2B-4A80-BEAE-110B4EA16B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7">
                                            <p:graphicEl>
                                              <a:dgm id="{D3D6274E-7A53-4535-8DDB-6FEFD9595D6A}"/>
                                            </p:graphicEl>
                                          </p:spTgt>
                                        </p:tgtEl>
                                        <p:attrNameLst>
                                          <p:attrName>style.visibility</p:attrName>
                                        </p:attrNameLst>
                                      </p:cBhvr>
                                      <p:to>
                                        <p:strVal val="visible"/>
                                      </p:to>
                                    </p:set>
                                    <p:animEffect transition="in" filter="wipe(up)">
                                      <p:cBhvr>
                                        <p:cTn id="81" dur="500"/>
                                        <p:tgtEl>
                                          <p:spTgt spid="7">
                                            <p:graphicEl>
                                              <a:dgm id="{D3D6274E-7A53-4535-8DDB-6FEFD9595D6A}"/>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7">
                                            <p:graphicEl>
                                              <a:dgm id="{7EA3BF8F-283A-4488-9B12-4C5EBBB54C94}"/>
                                            </p:graphicEl>
                                          </p:spTgt>
                                        </p:tgtEl>
                                        <p:attrNameLst>
                                          <p:attrName>style.visibility</p:attrName>
                                        </p:attrNameLst>
                                      </p:cBhvr>
                                      <p:to>
                                        <p:strVal val="visible"/>
                                      </p:to>
                                    </p:set>
                                    <p:animEffect transition="in" filter="wipe(up)">
                                      <p:cBhvr>
                                        <p:cTn id="84" dur="500"/>
                                        <p:tgtEl>
                                          <p:spTgt spid="7">
                                            <p:graphicEl>
                                              <a:dgm id="{7EA3BF8F-283A-4488-9B12-4C5EBBB54C94}"/>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7">
                                            <p:graphicEl>
                                              <a:dgm id="{059DC607-FBE6-41B2-9D16-71536358F980}"/>
                                            </p:graphicEl>
                                          </p:spTgt>
                                        </p:tgtEl>
                                        <p:attrNameLst>
                                          <p:attrName>style.visibility</p:attrName>
                                        </p:attrNameLst>
                                      </p:cBhvr>
                                      <p:to>
                                        <p:strVal val="visible"/>
                                      </p:to>
                                    </p:set>
                                    <p:animEffect transition="in" filter="wipe(up)">
                                      <p:cBhvr>
                                        <p:cTn id="87" dur="500"/>
                                        <p:tgtEl>
                                          <p:spTgt spid="7">
                                            <p:graphicEl>
                                              <a:dgm id="{059DC607-FBE6-41B2-9D16-71536358F9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7">
                                            <p:graphicEl>
                                              <a:dgm id="{06BAE34E-7767-4414-951F-4910FB40E198}"/>
                                            </p:graphicEl>
                                          </p:spTgt>
                                        </p:tgtEl>
                                        <p:attrNameLst>
                                          <p:attrName>style.visibility</p:attrName>
                                        </p:attrNameLst>
                                      </p:cBhvr>
                                      <p:to>
                                        <p:strVal val="visible"/>
                                      </p:to>
                                    </p:set>
                                    <p:animEffect transition="in" filter="wipe(up)">
                                      <p:cBhvr>
                                        <p:cTn id="92" dur="500"/>
                                        <p:tgtEl>
                                          <p:spTgt spid="7">
                                            <p:graphicEl>
                                              <a:dgm id="{06BAE34E-7767-4414-951F-4910FB40E198}"/>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7">
                                            <p:graphicEl>
                                              <a:dgm id="{16079577-A354-4200-BFC0-0317D576280B}"/>
                                            </p:graphicEl>
                                          </p:spTgt>
                                        </p:tgtEl>
                                        <p:attrNameLst>
                                          <p:attrName>style.visibility</p:attrName>
                                        </p:attrNameLst>
                                      </p:cBhvr>
                                      <p:to>
                                        <p:strVal val="visible"/>
                                      </p:to>
                                    </p:set>
                                    <p:animEffect transition="in" filter="wipe(up)">
                                      <p:cBhvr>
                                        <p:cTn id="95" dur="500"/>
                                        <p:tgtEl>
                                          <p:spTgt spid="7">
                                            <p:graphicEl>
                                              <a:dgm id="{16079577-A354-4200-BFC0-0317D576280B}"/>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7">
                                            <p:graphicEl>
                                              <a:dgm id="{86B1EE9E-8E57-4BDB-A5A1-8424B8033CE1}"/>
                                            </p:graphicEl>
                                          </p:spTgt>
                                        </p:tgtEl>
                                        <p:attrNameLst>
                                          <p:attrName>style.visibility</p:attrName>
                                        </p:attrNameLst>
                                      </p:cBhvr>
                                      <p:to>
                                        <p:strVal val="visible"/>
                                      </p:to>
                                    </p:set>
                                    <p:animEffect transition="in" filter="wipe(up)">
                                      <p:cBhvr>
                                        <p:cTn id="98" dur="500"/>
                                        <p:tgtEl>
                                          <p:spTgt spid="7">
                                            <p:graphicEl>
                                              <a:dgm id="{86B1EE9E-8E57-4BDB-A5A1-8424B8033C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Events</a:t>
            </a:r>
            <a:endParaRPr lang="en-US" dirty="0"/>
          </a:p>
        </p:txBody>
      </p:sp>
      <p:graphicFrame>
        <p:nvGraphicFramePr>
          <p:cNvPr id="6" name="Content Placeholder 5" descr="Diagram, running left to right, indicating the following timeline of events:&#10;June 30, 2016&#10; &#10;- Final Regulations and revised NRS tables released&#10; - Collection for joint reporting elements in TEAMS released/ begins 7/1&#10;Summer 2016&#10; &#10;- Roll-out of trainings/ information related to the new requirements&#10;Fall 2016&#10; &#10;- Public ICR regarding (new) revised NRS tables which will incorporate additional changes&#10;Spring 2017&#10; &#10;- (New) revised NRS tables released/ incorporated&#10;July 1, 2017&#10; &#10;- Start of PY’17&#10;Fall 2017 (October)&#10; &#10;- First joint report submitted to feds&#10; - First report on revised NRS tables submitted to the Department of education&#10;" title="Diagram"/>
          <p:cNvGraphicFramePr>
            <a:graphicFrameLocks noGrp="1"/>
          </p:cNvGraphicFramePr>
          <p:nvPr>
            <p:ph idx="1"/>
            <p:extLst>
              <p:ext uri="{D42A27DB-BD31-4B8C-83A1-F6EECF244321}">
                <p14:modId xmlns:p14="http://schemas.microsoft.com/office/powerpoint/2010/main" val="2669355352"/>
              </p:ext>
            </p:extLst>
          </p:nvPr>
        </p:nvGraphicFramePr>
        <p:xfrm>
          <a:off x="340659" y="2052638"/>
          <a:ext cx="8193741"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18089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B0F2AB-6D63-480D-8E64-FAF563F7B1B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D6907B43-7C28-4407-A8E9-86ABC4A39FD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525D94D9-1025-4343-9D0C-5D2AC57F75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4FC0AD1-CC69-4C11-905D-D2376C9E62E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0237A09-BCD5-4C5F-925B-41E58A9DF5B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AC04A494-D572-4997-B853-19A2CD08A15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53FE0363-9E0C-4183-B97E-0B048BB4D80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5A6D89D-0945-46CF-BF15-0C32C7AD599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681498FA-1EAF-4D69-A8AD-03DB796E67B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71F93026-3AC4-4081-9C43-AD201EC9605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3DF9AF3-7258-406A-9B6B-4A491DCCE22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DBDAFFE0-8DF3-44B1-A194-66FC34932C7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429F5191-9A92-4932-BE5E-D7F9D747D09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7BB3AC65-62E6-46F6-A081-B90715DC0C4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7B4EA0C2-A246-42FE-B623-4C4268C8A1F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B1762171-C84A-4389-A9A1-2C54E759EDB6}"/>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AE3692E3-9610-408D-B4BA-422E44017B25}"/>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1BDC6A0A-A373-4B50-85B8-895F85CEDEC2}"/>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dgm id="{E9F81182-6D46-4D13-B2DC-7DED7650A30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92A4F7F5-1CA9-4D8E-90CA-32AFABC2E448}"/>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graphicEl>
                                              <a:dgm id="{C89ECF23-4DC1-440A-8EFA-B5C662F65E5F}"/>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graphicEl>
                                              <a:dgm id="{C524BB79-4A22-4870-BFE0-2B0F6FC50F60}"/>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dgm id="{CC755707-AA47-491F-A2D6-F5EB8B6C79F4}"/>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graphicEl>
                                              <a:dgm id="{3EC79E36-E0DE-447E-BBAF-0573E32600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 – Measurable Skill Gains by Entry Level – </a:t>
            </a:r>
            <a:r>
              <a:rPr lang="en-US" sz="3200" i="1" dirty="0" smtClean="0"/>
              <a:t>What’s Changed</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60</a:t>
            </a:fld>
            <a:endParaRPr lang="en-US" dirty="0">
              <a:solidFill>
                <a:schemeClr val="bg1"/>
              </a:solidFill>
            </a:endParaRPr>
          </a:p>
        </p:txBody>
      </p:sp>
      <p:pic>
        <p:nvPicPr>
          <p:cNvPr id="10242" name="Picture 2" descr="Screenshot of NRS table 4;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655" y="1970101"/>
            <a:ext cx="8502028" cy="375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66401">
            <a:off x="-1398496" y="3392575"/>
            <a:ext cx="3909517" cy="259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H="1" flipV="1">
            <a:off x="975571" y="2803845"/>
            <a:ext cx="111319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32170" y="3851799"/>
            <a:ext cx="1506865"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Levels are numbered</a:t>
            </a:r>
            <a:endParaRPr lang="en-US" sz="1600" dirty="0"/>
          </a:p>
        </p:txBody>
      </p:sp>
    </p:spTree>
    <p:extLst>
      <p:ext uri="{BB962C8B-B14F-4D97-AF65-F5344CB8AC3E}">
        <p14:creationId xmlns:p14="http://schemas.microsoft.com/office/powerpoint/2010/main" val="2944498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 – Measurable Skill Gains by Entry Level – </a:t>
            </a:r>
            <a:r>
              <a:rPr lang="en-US" sz="3200" i="1" dirty="0" smtClean="0"/>
              <a:t>What’s Changed </a:t>
            </a:r>
            <a:r>
              <a:rPr lang="en-US" sz="3200" i="1" dirty="0" smtClean="0">
                <a:solidFill>
                  <a:schemeClr val="bg2"/>
                </a:solidFill>
              </a:rPr>
              <a:t>(2)</a:t>
            </a:r>
            <a:endParaRPr lang="en-US" sz="3200" dirty="0">
              <a:solidFill>
                <a:schemeClr val="bg2"/>
              </a:solidFill>
            </a:endParaRPr>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61</a:t>
            </a:fld>
            <a:endParaRPr lang="en-US" dirty="0"/>
          </a:p>
        </p:txBody>
      </p:sp>
      <p:pic>
        <p:nvPicPr>
          <p:cNvPr id="10242" name="Picture 2" descr="Screenshot of NRS table 4;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761" y="1972626"/>
            <a:ext cx="8502028" cy="375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V="1">
            <a:off x="1489746" y="2352438"/>
            <a:ext cx="1202584" cy="13195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descr="Table indicating (column) what the old NRS MSG table said and what the new (column) table said" title="Table"/>
          <p:cNvGraphicFramePr>
            <a:graphicFrameLocks noGrp="1"/>
          </p:cNvGraphicFramePr>
          <p:nvPr>
            <p:extLst>
              <p:ext uri="{D42A27DB-BD31-4B8C-83A1-F6EECF244321}">
                <p14:modId xmlns:p14="http://schemas.microsoft.com/office/powerpoint/2010/main" val="4187683430"/>
              </p:ext>
            </p:extLst>
          </p:nvPr>
        </p:nvGraphicFramePr>
        <p:xfrm>
          <a:off x="1113883" y="3370230"/>
          <a:ext cx="7456376" cy="2230120"/>
        </p:xfrm>
        <a:graphic>
          <a:graphicData uri="http://schemas.openxmlformats.org/drawingml/2006/table">
            <a:tbl>
              <a:tblPr firstRow="1" bandRow="1">
                <a:tableStyleId>{5C22544A-7EE6-4342-B048-85BDC9FD1C3A}</a:tableStyleId>
              </a:tblPr>
              <a:tblGrid>
                <a:gridCol w="3728188"/>
                <a:gridCol w="3728188"/>
              </a:tblGrid>
              <a:tr h="370840">
                <a:tc>
                  <a:txBody>
                    <a:bodyPr/>
                    <a:lstStyle/>
                    <a:p>
                      <a:r>
                        <a:rPr lang="en-US" sz="1400" dirty="0" smtClean="0"/>
                        <a:t>Old Column(s)</a:t>
                      </a:r>
                      <a:endParaRPr lang="en-US" sz="1400" dirty="0"/>
                    </a:p>
                  </a:txBody>
                  <a:tcPr/>
                </a:tc>
                <a:tc>
                  <a:txBody>
                    <a:bodyPr/>
                    <a:lstStyle/>
                    <a:p>
                      <a:r>
                        <a:rPr lang="en-US" sz="1400" dirty="0" smtClean="0"/>
                        <a:t>Becomes…</a:t>
                      </a:r>
                      <a:endParaRPr lang="en-US"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“Number completed level” and “Number completed a level and advanced one or more levels” </a:t>
                      </a:r>
                    </a:p>
                    <a:p>
                      <a:endParaRPr lang="en-US" sz="1400" dirty="0"/>
                    </a:p>
                  </a:txBody>
                  <a:tcPr/>
                </a:tc>
                <a:tc>
                  <a:txBody>
                    <a:bodyPr/>
                    <a:lstStyle/>
                    <a:p>
                      <a:r>
                        <a:rPr lang="en-US" sz="1200" dirty="0" smtClean="0"/>
                        <a:t>(D)</a:t>
                      </a:r>
                      <a:r>
                        <a:rPr lang="en-US" sz="1200" baseline="0" dirty="0" smtClean="0"/>
                        <a:t> Number who achieved at least one educational functioning level gain and </a:t>
                      </a:r>
                    </a:p>
                    <a:p>
                      <a:r>
                        <a:rPr lang="en-US" sz="1200" baseline="0" dirty="0" smtClean="0"/>
                        <a:t>(E) number who attained a secondary school diploma or its equivalent</a:t>
                      </a:r>
                      <a:endParaRPr lang="en-US" sz="1200" dirty="0"/>
                    </a:p>
                  </a:txBody>
                  <a:tcPr/>
                </a:tc>
              </a:tr>
              <a:tr h="370840">
                <a:tc>
                  <a:txBody>
                    <a:bodyPr/>
                    <a:lstStyle/>
                    <a:p>
                      <a:r>
                        <a:rPr lang="en-US" sz="1400" dirty="0" smtClean="0"/>
                        <a:t>n/a (new columns)</a:t>
                      </a:r>
                      <a:endParaRPr lang="en-US" sz="1400" dirty="0"/>
                    </a:p>
                  </a:txBody>
                  <a:tcPr/>
                </a:tc>
                <a:tc>
                  <a:txBody>
                    <a:bodyPr/>
                    <a:lstStyle/>
                    <a:p>
                      <a:pPr marL="0" indent="0">
                        <a:buNone/>
                      </a:pPr>
                      <a:r>
                        <a:rPr lang="en-US" sz="1200" dirty="0" smtClean="0"/>
                        <a:t>(I)</a:t>
                      </a:r>
                      <a:r>
                        <a:rPr lang="en-US" sz="1200" baseline="0" dirty="0" smtClean="0"/>
                        <a:t> </a:t>
                      </a:r>
                      <a:r>
                        <a:rPr lang="en-US" sz="1200" dirty="0" smtClean="0"/>
                        <a:t>Total number of periods of participation</a:t>
                      </a:r>
                    </a:p>
                    <a:p>
                      <a:pPr marL="0" indent="0">
                        <a:buNone/>
                      </a:pPr>
                      <a:r>
                        <a:rPr lang="en-US" sz="1200" dirty="0" smtClean="0"/>
                        <a:t>(J) Total number of period of participation</a:t>
                      </a:r>
                      <a:r>
                        <a:rPr lang="en-US" sz="1200" baseline="0" dirty="0" smtClean="0"/>
                        <a:t> with measurable skills gain</a:t>
                      </a:r>
                    </a:p>
                    <a:p>
                      <a:pPr marL="0" indent="0">
                        <a:buNone/>
                      </a:pPr>
                      <a:r>
                        <a:rPr lang="en-US" sz="1200" baseline="0" dirty="0" smtClean="0"/>
                        <a:t>(K) Percentage of periods of participation with measurable skills gains</a:t>
                      </a:r>
                      <a:endParaRPr lang="en-US" sz="1200" dirty="0"/>
                    </a:p>
                  </a:txBody>
                  <a:tcPr/>
                </a:tc>
              </a:tr>
            </a:tbl>
          </a:graphicData>
        </a:graphic>
      </p:graphicFrame>
    </p:spTree>
    <p:extLst>
      <p:ext uri="{BB962C8B-B14F-4D97-AF65-F5344CB8AC3E}">
        <p14:creationId xmlns:p14="http://schemas.microsoft.com/office/powerpoint/2010/main" val="11635175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4B – Educational Functioning Level Gain and Attendance for Pre- and Post-tested Participants</a:t>
            </a:r>
            <a:endParaRPr lang="en-US" sz="3200"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62</a:t>
            </a:fld>
            <a:endParaRPr lang="en-US" dirty="0"/>
          </a:p>
        </p:txBody>
      </p:sp>
      <p:pic>
        <p:nvPicPr>
          <p:cNvPr id="1026" name="Picture 2" descr="Screenshot of Table 4 B; for accessible version of this table please visit 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764" y="2555250"/>
            <a:ext cx="8101978" cy="322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2156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4B – Educational Functioning Level Gain and Attendance for Pre- and Post-tested Participants – </a:t>
            </a:r>
            <a:r>
              <a:rPr lang="en-US" sz="3200" i="1" dirty="0" smtClean="0"/>
              <a:t>What’s Changed</a:t>
            </a:r>
            <a:endParaRPr lang="en-US" sz="3200"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63</a:t>
            </a:fld>
            <a:endParaRPr lang="en-US" dirty="0"/>
          </a:p>
        </p:txBody>
      </p:sp>
      <p:pic>
        <p:nvPicPr>
          <p:cNvPr id="1026" name="Picture 2" descr="Screenshot of Table 4 B; for accessible version of this table please visit 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764" y="2555250"/>
            <a:ext cx="8101978" cy="322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66401">
            <a:off x="-950260" y="3200205"/>
            <a:ext cx="3909517" cy="259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H="1" flipV="1">
            <a:off x="1423807" y="2611475"/>
            <a:ext cx="111319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80406" y="3659429"/>
            <a:ext cx="1506865" cy="646331"/>
          </a:xfrm>
          <a:prstGeom prst="rect">
            <a:avLst/>
          </a:prstGeom>
          <a:solidFill>
            <a:schemeClr val="bg2"/>
          </a:solidFill>
        </p:spPr>
        <p:txBody>
          <a:bodyPr wrap="square" rtlCol="0">
            <a:spAutoFit/>
          </a:bodyPr>
          <a:lstStyle/>
          <a:p>
            <a:r>
              <a:rPr lang="en-US" dirty="0" smtClean="0"/>
              <a:t>Levels are numbered</a:t>
            </a:r>
            <a:endParaRPr lang="en-US" sz="1600" dirty="0"/>
          </a:p>
        </p:txBody>
      </p:sp>
    </p:spTree>
    <p:extLst>
      <p:ext uri="{BB962C8B-B14F-4D97-AF65-F5344CB8AC3E}">
        <p14:creationId xmlns:p14="http://schemas.microsoft.com/office/powerpoint/2010/main" val="914827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4B – Educational Functioning Level Gain and Attendance for Pre- and Post-tested Participants – </a:t>
            </a:r>
            <a:r>
              <a:rPr lang="en-US" sz="3200" i="1" dirty="0" smtClean="0"/>
              <a:t>What’s Changed</a:t>
            </a:r>
            <a:r>
              <a:rPr lang="en-US" sz="3200" i="1" dirty="0" smtClean="0">
                <a:solidFill>
                  <a:schemeClr val="bg1"/>
                </a:solidFill>
              </a:rPr>
              <a:t> (2)</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64</a:t>
            </a:fld>
            <a:endParaRPr lang="en-US" dirty="0">
              <a:solidFill>
                <a:schemeClr val="bg1"/>
              </a:solidFill>
            </a:endParaRPr>
          </a:p>
        </p:txBody>
      </p:sp>
      <p:pic>
        <p:nvPicPr>
          <p:cNvPr id="1026" name="Picture 2" descr="Screenshot of Table 4 B; for accessible version of this table please visit 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764" y="2555250"/>
            <a:ext cx="8101978" cy="322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189121">
            <a:off x="4083595" y="1821432"/>
            <a:ext cx="1802281" cy="2510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9102142" flipV="1">
            <a:off x="3775422" y="3203008"/>
            <a:ext cx="88243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5007" y="3770576"/>
            <a:ext cx="2728475" cy="1477328"/>
          </a:xfrm>
          <a:prstGeom prst="rect">
            <a:avLst/>
          </a:prstGeom>
          <a:solidFill>
            <a:schemeClr val="tx2"/>
          </a:solidFill>
        </p:spPr>
        <p:txBody>
          <a:bodyPr wrap="square" rtlCol="0">
            <a:spAutoFit/>
          </a:bodyPr>
          <a:lstStyle/>
          <a:p>
            <a:r>
              <a:rPr lang="en-US" dirty="0" smtClean="0">
                <a:solidFill>
                  <a:schemeClr val="bg1"/>
                </a:solidFill>
              </a:rPr>
              <a:t>“Number completed a level and advancing one or more levels” no longer separately reported</a:t>
            </a:r>
            <a:endParaRPr lang="en-US" sz="1600" dirty="0">
              <a:solidFill>
                <a:schemeClr val="bg1"/>
              </a:solidFill>
            </a:endParaRPr>
          </a:p>
        </p:txBody>
      </p:sp>
    </p:spTree>
    <p:extLst>
      <p:ext uri="{BB962C8B-B14F-4D97-AF65-F5344CB8AC3E}">
        <p14:creationId xmlns:p14="http://schemas.microsoft.com/office/powerpoint/2010/main" val="4288223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4C – Educational Gains and Attendance for Participants in Distance Education</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65</a:t>
            </a:fld>
            <a:endParaRPr lang="en-US" dirty="0">
              <a:solidFill>
                <a:schemeClr val="bg1"/>
              </a:solidFill>
            </a:endParaRPr>
          </a:p>
        </p:txBody>
      </p:sp>
      <p:pic>
        <p:nvPicPr>
          <p:cNvPr id="2050" name="Picture 2" descr="Screenshot of NRS table 4C;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526" y="2530445"/>
            <a:ext cx="8097998" cy="352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9705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4C – Educational Gains and Attendance for Participants in Distance Education – </a:t>
            </a:r>
            <a:r>
              <a:rPr lang="en-US" sz="3200" i="1" dirty="0" smtClean="0"/>
              <a:t>What’s Changed</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66</a:t>
            </a:fld>
            <a:endParaRPr lang="en-US" dirty="0">
              <a:solidFill>
                <a:schemeClr val="bg1"/>
              </a:solidFill>
            </a:endParaRPr>
          </a:p>
        </p:txBody>
      </p:sp>
      <p:pic>
        <p:nvPicPr>
          <p:cNvPr id="2050" name="Picture 2" descr="Screenshot of NRS table 4C;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526" y="2530445"/>
            <a:ext cx="8097998" cy="352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V="1">
            <a:off x="1543535" y="2711026"/>
            <a:ext cx="1202584" cy="13195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Table showing what the old column (column) of NRS said and the new column (column) becomes" title="Table"/>
          <p:cNvGraphicFramePr>
            <a:graphicFrameLocks noGrp="1"/>
          </p:cNvGraphicFramePr>
          <p:nvPr>
            <p:extLst>
              <p:ext uri="{D42A27DB-BD31-4B8C-83A1-F6EECF244321}">
                <p14:modId xmlns:p14="http://schemas.microsoft.com/office/powerpoint/2010/main" val="4220659207"/>
              </p:ext>
            </p:extLst>
          </p:nvPr>
        </p:nvGraphicFramePr>
        <p:xfrm>
          <a:off x="1167672" y="3728818"/>
          <a:ext cx="7456376" cy="2230120"/>
        </p:xfrm>
        <a:graphic>
          <a:graphicData uri="http://schemas.openxmlformats.org/drawingml/2006/table">
            <a:tbl>
              <a:tblPr firstRow="1" bandRow="1">
                <a:tableStyleId>{5C22544A-7EE6-4342-B048-85BDC9FD1C3A}</a:tableStyleId>
              </a:tblPr>
              <a:tblGrid>
                <a:gridCol w="3728188"/>
                <a:gridCol w="3728188"/>
              </a:tblGrid>
              <a:tr h="370840">
                <a:tc>
                  <a:txBody>
                    <a:bodyPr/>
                    <a:lstStyle/>
                    <a:p>
                      <a:r>
                        <a:rPr lang="en-US" sz="1400" dirty="0" smtClean="0"/>
                        <a:t>Old Column(s)</a:t>
                      </a:r>
                      <a:endParaRPr lang="en-US" sz="1400" dirty="0"/>
                    </a:p>
                  </a:txBody>
                  <a:tcPr/>
                </a:tc>
                <a:tc>
                  <a:txBody>
                    <a:bodyPr/>
                    <a:lstStyle/>
                    <a:p>
                      <a:r>
                        <a:rPr lang="en-US" sz="1400" dirty="0" smtClean="0"/>
                        <a:t>Becomes…</a:t>
                      </a:r>
                      <a:endParaRPr lang="en-US"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“Number completed level” and “Number completed a level and advanced one or more levels” </a:t>
                      </a:r>
                    </a:p>
                    <a:p>
                      <a:endParaRPr lang="en-US" sz="1400" dirty="0"/>
                    </a:p>
                  </a:txBody>
                  <a:tcPr/>
                </a:tc>
                <a:tc>
                  <a:txBody>
                    <a:bodyPr/>
                    <a:lstStyle/>
                    <a:p>
                      <a:r>
                        <a:rPr lang="en-US" sz="1200" dirty="0" smtClean="0"/>
                        <a:t>(D)</a:t>
                      </a:r>
                      <a:r>
                        <a:rPr lang="en-US" sz="1200" baseline="0" dirty="0" smtClean="0"/>
                        <a:t> Number who achieved at least one educational functioning level gain and </a:t>
                      </a:r>
                    </a:p>
                    <a:p>
                      <a:r>
                        <a:rPr lang="en-US" sz="1200" baseline="0" dirty="0" smtClean="0"/>
                        <a:t>(E) number who attained a secondary school diploma or its equivalent</a:t>
                      </a:r>
                      <a:endParaRPr lang="en-US" sz="1200" dirty="0"/>
                    </a:p>
                  </a:txBody>
                  <a:tcPr/>
                </a:tc>
              </a:tr>
              <a:tr h="370840">
                <a:tc>
                  <a:txBody>
                    <a:bodyPr/>
                    <a:lstStyle/>
                    <a:p>
                      <a:r>
                        <a:rPr lang="en-US" sz="1400" dirty="0" smtClean="0"/>
                        <a:t>n/a (new columns)</a:t>
                      </a:r>
                      <a:endParaRPr lang="en-US" sz="1400" dirty="0"/>
                    </a:p>
                  </a:txBody>
                  <a:tcPr/>
                </a:tc>
                <a:tc>
                  <a:txBody>
                    <a:bodyPr/>
                    <a:lstStyle/>
                    <a:p>
                      <a:pPr marL="0" indent="0">
                        <a:buNone/>
                      </a:pPr>
                      <a:r>
                        <a:rPr lang="en-US" sz="1200" dirty="0" smtClean="0"/>
                        <a:t>(I)</a:t>
                      </a:r>
                      <a:r>
                        <a:rPr lang="en-US" sz="1200" baseline="0" dirty="0" smtClean="0"/>
                        <a:t> </a:t>
                      </a:r>
                      <a:r>
                        <a:rPr lang="en-US" sz="1200" dirty="0" smtClean="0"/>
                        <a:t>Total number of periods of participation</a:t>
                      </a:r>
                    </a:p>
                    <a:p>
                      <a:pPr marL="0" indent="0">
                        <a:buNone/>
                      </a:pPr>
                      <a:r>
                        <a:rPr lang="en-US" sz="1200" dirty="0" smtClean="0"/>
                        <a:t>(J) Total number of period of participation</a:t>
                      </a:r>
                      <a:r>
                        <a:rPr lang="en-US" sz="1200" baseline="0" dirty="0" smtClean="0"/>
                        <a:t> with measurable skills gain</a:t>
                      </a:r>
                    </a:p>
                    <a:p>
                      <a:pPr marL="0" indent="0">
                        <a:buNone/>
                      </a:pPr>
                      <a:r>
                        <a:rPr lang="en-US" sz="1200" baseline="0" dirty="0" smtClean="0"/>
                        <a:t>(K) Percentage of periods of participation with measurable skills gains</a:t>
                      </a:r>
                      <a:endParaRPr lang="en-US" sz="1200" dirty="0"/>
                    </a:p>
                  </a:txBody>
                  <a:tcPr/>
                </a:tc>
              </a:tr>
            </a:tbl>
          </a:graphicData>
        </a:graphic>
      </p:graphicFrame>
    </p:spTree>
    <p:extLst>
      <p:ext uri="{BB962C8B-B14F-4D97-AF65-F5344CB8AC3E}">
        <p14:creationId xmlns:p14="http://schemas.microsoft.com/office/powerpoint/2010/main" val="11359072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Table 5 – Core Follow-up Outcome Achievement</a:t>
            </a:r>
            <a:endParaRPr lang="en-US" sz="36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67</a:t>
            </a:fld>
            <a:endParaRPr lang="en-US" dirty="0">
              <a:solidFill>
                <a:schemeClr val="bg1"/>
              </a:solidFill>
            </a:endParaRPr>
          </a:p>
        </p:txBody>
      </p:sp>
      <p:pic>
        <p:nvPicPr>
          <p:cNvPr id="3074" name="Picture 2" descr="Screenshot of NRS table 5;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891" y="1586472"/>
            <a:ext cx="4273733" cy="50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3643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5 – Core Follow-up Outcome Achievement – </a:t>
            </a:r>
            <a:r>
              <a:rPr lang="en-US" sz="3200" i="1" dirty="0" smtClean="0"/>
              <a:t>What’s Changed</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68</a:t>
            </a:fld>
            <a:endParaRPr lang="en-US" dirty="0">
              <a:solidFill>
                <a:schemeClr val="bg1"/>
              </a:solidFill>
            </a:endParaRPr>
          </a:p>
        </p:txBody>
      </p:sp>
      <p:pic>
        <p:nvPicPr>
          <p:cNvPr id="3074" name="Picture 2" descr="Screenshot of NRS table 5;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891" y="1586472"/>
            <a:ext cx="4273733" cy="50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66401">
            <a:off x="213058" y="3550556"/>
            <a:ext cx="4612331" cy="259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H="1" flipV="1">
            <a:off x="2965736" y="2611474"/>
            <a:ext cx="111319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63360" y="3654035"/>
            <a:ext cx="2011299" cy="646331"/>
          </a:xfrm>
          <a:prstGeom prst="rect">
            <a:avLst/>
          </a:prstGeom>
          <a:solidFill>
            <a:schemeClr val="tx2"/>
          </a:solidFill>
        </p:spPr>
        <p:txBody>
          <a:bodyPr wrap="square" rtlCol="0">
            <a:spAutoFit/>
          </a:bodyPr>
          <a:lstStyle/>
          <a:p>
            <a:r>
              <a:rPr lang="en-US" dirty="0" smtClean="0">
                <a:solidFill>
                  <a:schemeClr val="bg1"/>
                </a:solidFill>
              </a:rPr>
              <a:t>WIOA Required Measures</a:t>
            </a:r>
            <a:endParaRPr lang="en-US" sz="1600" dirty="0">
              <a:solidFill>
                <a:schemeClr val="bg1"/>
              </a:solidFill>
            </a:endParaRPr>
          </a:p>
        </p:txBody>
      </p:sp>
    </p:spTree>
    <p:extLst>
      <p:ext uri="{BB962C8B-B14F-4D97-AF65-F5344CB8AC3E}">
        <p14:creationId xmlns:p14="http://schemas.microsoft.com/office/powerpoint/2010/main" val="1053138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5 – Core Follow-up Outcome Achievement – </a:t>
            </a:r>
            <a:r>
              <a:rPr lang="en-US" sz="3200" i="1" dirty="0" smtClean="0"/>
              <a:t>What’s Changed </a:t>
            </a:r>
            <a:r>
              <a:rPr lang="en-US" sz="3200" i="1" dirty="0" smtClean="0">
                <a:solidFill>
                  <a:schemeClr val="bg1"/>
                </a:solidFill>
              </a:rPr>
              <a:t>(2)</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69</a:t>
            </a:fld>
            <a:endParaRPr lang="en-US" dirty="0">
              <a:solidFill>
                <a:schemeClr val="bg1"/>
              </a:solidFill>
            </a:endParaRPr>
          </a:p>
        </p:txBody>
      </p:sp>
      <p:pic>
        <p:nvPicPr>
          <p:cNvPr id="3074" name="Picture 2" descr="Screenshot of NRS table 5;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891" y="1586472"/>
            <a:ext cx="4273733" cy="50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V="1">
            <a:off x="2888369" y="2200424"/>
            <a:ext cx="963347"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70042" y="3223729"/>
            <a:ext cx="4599582" cy="1200329"/>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Added periods of participation</a:t>
            </a:r>
          </a:p>
          <a:p>
            <a:pPr marL="285750" indent="-285750">
              <a:buFont typeface="Arial" panose="020B0604020202020204" pitchFamily="34" charset="0"/>
              <a:buChar char="•"/>
            </a:pPr>
            <a:r>
              <a:rPr lang="en-US" dirty="0" smtClean="0">
                <a:solidFill>
                  <a:schemeClr val="bg1"/>
                </a:solidFill>
              </a:rPr>
              <a:t>No weighted outcome (results used to be weighted based on number of present/valid SSN’s; </a:t>
            </a:r>
            <a:r>
              <a:rPr lang="en-US" b="1" dirty="0" smtClean="0">
                <a:solidFill>
                  <a:schemeClr val="bg1"/>
                </a:solidFill>
              </a:rPr>
              <a:t>this is gone</a:t>
            </a:r>
            <a:endParaRPr lang="en-US" sz="1600" b="1" dirty="0">
              <a:solidFill>
                <a:schemeClr val="bg1"/>
              </a:solidFill>
            </a:endParaRPr>
          </a:p>
        </p:txBody>
      </p:sp>
    </p:spTree>
    <p:extLst>
      <p:ext uri="{BB962C8B-B14F-4D97-AF65-F5344CB8AC3E}">
        <p14:creationId xmlns:p14="http://schemas.microsoft.com/office/powerpoint/2010/main" val="2223451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Events - Ongoing</a:t>
            </a:r>
            <a:endParaRPr lang="en-US" dirty="0"/>
          </a:p>
        </p:txBody>
      </p:sp>
      <p:graphicFrame>
        <p:nvGraphicFramePr>
          <p:cNvPr id="6" name="Content Placeholder 5" descr="Diagram, running left to right, indicating the following timeline of events:&#10;June 30, 2016&#10; &#10;- Final Regulations and revised NRS tables released&#10; - Collection for joint reporting elements in TEAMS released/ begins 7/1&#10;Summer 2016&#10; &#10;- Roll-out of trainings/ information related to the new requirements&#10;Fall 2016&#10; &#10;- Public ICR regarding (new) revised NRS tables which will incorporate additional changes&#10;Spring 2017&#10; &#10;- (New) revised NRS tables released/ incorporated&#10;July 1, 2017&#10; &#10;- Start of PY’17&#10;Fall 2017 (October)&#10; &#10;- First joint report submitted to feds&#10; - First report on revised NRS tables submitted to the Department of education&#10;" title="Diagra"/>
          <p:cNvGraphicFramePr>
            <a:graphicFrameLocks noGrp="1"/>
          </p:cNvGraphicFramePr>
          <p:nvPr>
            <p:ph idx="1"/>
            <p:extLst>
              <p:ext uri="{D42A27DB-BD31-4B8C-83A1-F6EECF244321}">
                <p14:modId xmlns:p14="http://schemas.microsoft.com/office/powerpoint/2010/main" val="1360285848"/>
              </p:ext>
            </p:extLst>
          </p:nvPr>
        </p:nvGraphicFramePr>
        <p:xfrm>
          <a:off x="340659" y="2052638"/>
          <a:ext cx="8193741"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a:t>
            </a:fld>
            <a:endParaRPr lang="en-US" dirty="0">
              <a:solidFill>
                <a:schemeClr val="bg1"/>
              </a:solidFill>
            </a:endParaRPr>
          </a:p>
        </p:txBody>
      </p:sp>
      <p:graphicFrame>
        <p:nvGraphicFramePr>
          <p:cNvPr id="3" name="Diagram 2" descr="Diagram running left to right indicating that over the next year, there will be TEAMS modifications, TEAMS trainings, and additional updates from TWC" title="Diagram"/>
          <p:cNvGraphicFramePr/>
          <p:nvPr>
            <p:extLst>
              <p:ext uri="{D42A27DB-BD31-4B8C-83A1-F6EECF244321}">
                <p14:modId xmlns:p14="http://schemas.microsoft.com/office/powerpoint/2010/main" val="2427951693"/>
              </p:ext>
            </p:extLst>
          </p:nvPr>
        </p:nvGraphicFramePr>
        <p:xfrm>
          <a:off x="1624106" y="4733365"/>
          <a:ext cx="6604000" cy="17934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93264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5 – Core Follow-up Outcome Achievement – </a:t>
            </a:r>
            <a:r>
              <a:rPr lang="en-US" sz="3200" i="1" dirty="0" smtClean="0"/>
              <a:t>What’s Changed </a:t>
            </a:r>
            <a:r>
              <a:rPr lang="en-US" sz="3200" i="1" dirty="0" smtClean="0">
                <a:solidFill>
                  <a:schemeClr val="bg1"/>
                </a:solidFill>
              </a:rPr>
              <a:t>32)</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70</a:t>
            </a:fld>
            <a:endParaRPr lang="en-US" dirty="0">
              <a:solidFill>
                <a:schemeClr val="bg1"/>
              </a:solidFill>
            </a:endParaRPr>
          </a:p>
        </p:txBody>
      </p:sp>
      <p:pic>
        <p:nvPicPr>
          <p:cNvPr id="3074" name="Picture 2" descr="Screenshot of NRS table 5;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891" y="1586472"/>
            <a:ext cx="4273733" cy="50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17024440" flipH="1" flipV="1">
            <a:off x="3005192" y="5014228"/>
            <a:ext cx="746143"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05567" y="4706307"/>
            <a:ext cx="6106467" cy="1877437"/>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This is inconsistent with how this is described on the description:</a:t>
            </a:r>
          </a:p>
          <a:p>
            <a:r>
              <a:rPr lang="en-US" sz="1600" b="1" dirty="0" smtClean="0">
                <a:solidFill>
                  <a:schemeClr val="bg1"/>
                </a:solidFill>
              </a:rPr>
              <a:t>“</a:t>
            </a:r>
            <a:r>
              <a:rPr lang="x-none" sz="1600" b="1">
                <a:solidFill>
                  <a:schemeClr val="bg1"/>
                </a:solidFill>
              </a:rPr>
              <a:t>Report in Column B</a:t>
            </a:r>
            <a:r>
              <a:rPr lang="en-US" sz="1600" b="1" dirty="0">
                <a:solidFill>
                  <a:schemeClr val="bg1"/>
                </a:solidFill>
              </a:rPr>
              <a:t> (postsecondary credential attainment) </a:t>
            </a:r>
            <a:r>
              <a:rPr lang="x-none" sz="1600" b="1">
                <a:solidFill>
                  <a:schemeClr val="bg1"/>
                </a:solidFill>
              </a:rPr>
              <a:t>the</a:t>
            </a:r>
            <a:r>
              <a:rPr lang="en-US" sz="1600" b="1" dirty="0">
                <a:solidFill>
                  <a:schemeClr val="bg1"/>
                </a:solidFill>
              </a:rPr>
              <a:t> total</a:t>
            </a:r>
            <a:r>
              <a:rPr lang="x-none" sz="1600" b="1">
                <a:solidFill>
                  <a:schemeClr val="bg1"/>
                </a:solidFill>
              </a:rPr>
              <a:t> number of participants </a:t>
            </a:r>
            <a:r>
              <a:rPr lang="en-US" sz="1600" b="1" dirty="0">
                <a:solidFill>
                  <a:schemeClr val="bg1"/>
                </a:solidFill>
              </a:rPr>
              <a:t>who exited </a:t>
            </a:r>
            <a:r>
              <a:rPr lang="x-none" sz="1600" b="1">
                <a:solidFill>
                  <a:schemeClr val="bg1"/>
                </a:solidFill>
              </a:rPr>
              <a:t>during the program year who </a:t>
            </a:r>
            <a:r>
              <a:rPr lang="en-US" sz="1600" b="1" dirty="0">
                <a:solidFill>
                  <a:schemeClr val="bg1"/>
                </a:solidFill>
              </a:rPr>
              <a:t>were enrolled in IET programs , excluding incarcerated individuals under section 225 who exited the AEFLA program but are still incarcerated. </a:t>
            </a:r>
            <a:r>
              <a:rPr lang="en-US" sz="1600" b="1" dirty="0" smtClean="0">
                <a:solidFill>
                  <a:schemeClr val="bg1"/>
                </a:solidFill>
              </a:rPr>
              <a:t>“</a:t>
            </a:r>
            <a:endParaRPr lang="en-US" sz="1600" b="1" dirty="0">
              <a:solidFill>
                <a:schemeClr val="bg1"/>
              </a:solidFill>
            </a:endParaRPr>
          </a:p>
        </p:txBody>
      </p:sp>
    </p:spTree>
    <p:extLst>
      <p:ext uri="{BB962C8B-B14F-4D97-AF65-F5344CB8AC3E}">
        <p14:creationId xmlns:p14="http://schemas.microsoft.com/office/powerpoint/2010/main" val="21686022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Table 5A – Core Follow-up Outcome Achievement for Participants in Distance Education</a:t>
            </a:r>
            <a:endParaRPr lang="en-US" sz="24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71</a:t>
            </a:fld>
            <a:endParaRPr lang="en-US" dirty="0">
              <a:solidFill>
                <a:schemeClr val="bg1"/>
              </a:solidFill>
            </a:endParaRPr>
          </a:p>
        </p:txBody>
      </p:sp>
      <p:pic>
        <p:nvPicPr>
          <p:cNvPr id="3074" name="Picture 2" descr="Screenshot of NRS table 5A;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891" y="1586472"/>
            <a:ext cx="4273733" cy="50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7415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Table 5A – Core Follow-up Outcome Achievement for Participants in Distance Education – </a:t>
            </a:r>
            <a:r>
              <a:rPr lang="en-US" sz="2400" i="1" dirty="0" smtClean="0"/>
              <a:t>What’s Changed</a:t>
            </a:r>
            <a:endParaRPr lang="en-US" sz="24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72</a:t>
            </a:fld>
            <a:endParaRPr lang="en-US" dirty="0">
              <a:solidFill>
                <a:schemeClr val="bg1"/>
              </a:solidFill>
            </a:endParaRPr>
          </a:p>
        </p:txBody>
      </p:sp>
      <p:pic>
        <p:nvPicPr>
          <p:cNvPr id="3074" name="Picture 2" descr="Screenshot of NRS table 5A ;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1891" y="1586472"/>
            <a:ext cx="4273733" cy="50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ed callout circle around the age ranges of 45-54 and 55-59, indicating that these are different age ranges" title="Red Callout Circ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466401">
            <a:off x="213058" y="3550556"/>
            <a:ext cx="4612331" cy="259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H="1" flipV="1">
            <a:off x="3193387" y="3898409"/>
            <a:ext cx="1113199" cy="1319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88229" y="4936023"/>
            <a:ext cx="2011299" cy="646331"/>
          </a:xfrm>
          <a:prstGeom prst="rect">
            <a:avLst/>
          </a:prstGeom>
          <a:solidFill>
            <a:schemeClr val="tx2"/>
          </a:solidFill>
        </p:spPr>
        <p:txBody>
          <a:bodyPr wrap="square" rtlCol="0">
            <a:spAutoFit/>
          </a:bodyPr>
          <a:lstStyle/>
          <a:p>
            <a:r>
              <a:rPr lang="en-US" dirty="0" smtClean="0">
                <a:solidFill>
                  <a:schemeClr val="bg1"/>
                </a:solidFill>
              </a:rPr>
              <a:t>WIOA Required Measures</a:t>
            </a:r>
            <a:endParaRPr lang="en-US" sz="1600" dirty="0">
              <a:solidFill>
                <a:schemeClr val="bg1"/>
              </a:solidFill>
            </a:endParaRPr>
          </a:p>
        </p:txBody>
      </p:sp>
      <p:pic>
        <p:nvPicPr>
          <p:cNvPr id="9" name="Picture 2" descr="https://encrypted-tbn1.gstatic.com/images?q=tbn:ANd9GcRUvcbp8mYDp2jY-ETgUyWOnscmgCvcsHbE9iJTKtY_zwqrFL01P7RuxlnnLw">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0250809" flipV="1">
            <a:off x="2876354" y="2044475"/>
            <a:ext cx="963347" cy="13195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27256" y="2688170"/>
            <a:ext cx="4599582" cy="1200329"/>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Added periods of participation</a:t>
            </a:r>
          </a:p>
          <a:p>
            <a:pPr marL="285750" indent="-285750">
              <a:buFont typeface="Arial" panose="020B0604020202020204" pitchFamily="34" charset="0"/>
              <a:buChar char="•"/>
            </a:pPr>
            <a:r>
              <a:rPr lang="en-US" dirty="0" smtClean="0">
                <a:solidFill>
                  <a:schemeClr val="bg1"/>
                </a:solidFill>
              </a:rPr>
              <a:t>No weighted outcome (results used to be weighted based on number of present/valid SSN’s; </a:t>
            </a:r>
            <a:r>
              <a:rPr lang="en-US" b="1" dirty="0" smtClean="0">
                <a:solidFill>
                  <a:schemeClr val="bg1"/>
                </a:solidFill>
              </a:rPr>
              <a:t>this is gone;</a:t>
            </a:r>
            <a:endParaRPr lang="en-US" sz="1600" b="1" dirty="0">
              <a:solidFill>
                <a:schemeClr val="bg1"/>
              </a:solidFill>
            </a:endParaRPr>
          </a:p>
        </p:txBody>
      </p:sp>
    </p:spTree>
    <p:extLst>
      <p:ext uri="{BB962C8B-B14F-4D97-AF65-F5344CB8AC3E}">
        <p14:creationId xmlns:p14="http://schemas.microsoft.com/office/powerpoint/2010/main" val="7639429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Table 6 – Participant Status and Program Enrollment</a:t>
            </a:r>
            <a:endParaRPr lang="en-US" sz="2800" dirty="0"/>
          </a:p>
        </p:txBody>
      </p:sp>
      <p:sp>
        <p:nvSpPr>
          <p:cNvPr id="4" name="Footer Placeholder 3"/>
          <p:cNvSpPr>
            <a:spLocks noGrp="1"/>
          </p:cNvSpPr>
          <p:nvPr>
            <p:ph type="ftr" sz="quarter" idx="11"/>
          </p:nvPr>
        </p:nvSpPr>
        <p:spPr>
          <a:noFill/>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73</a:t>
            </a:fld>
            <a:endParaRPr lang="en-US" dirty="0">
              <a:solidFill>
                <a:schemeClr val="bg1"/>
              </a:solidFill>
            </a:endParaRPr>
          </a:p>
        </p:txBody>
      </p:sp>
      <p:pic>
        <p:nvPicPr>
          <p:cNvPr id="4098" name="Picture 2" descr="Screenshot of NRS table 6 ;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1739" y="1093693"/>
            <a:ext cx="4475857" cy="545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2119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Table 6 – Participant Status and Program Enrollment – </a:t>
            </a:r>
            <a:r>
              <a:rPr lang="en-US" sz="2800" i="1" dirty="0" smtClean="0"/>
              <a:t>What’s Changed</a:t>
            </a:r>
            <a:endParaRPr lang="en-US" sz="28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74</a:t>
            </a:fld>
            <a:endParaRPr lang="en-US" dirty="0">
              <a:solidFill>
                <a:schemeClr val="bg1"/>
              </a:solidFill>
            </a:endParaRPr>
          </a:p>
        </p:txBody>
      </p:sp>
      <p:pic>
        <p:nvPicPr>
          <p:cNvPr id="4098" name="Picture 2" descr="Screenshot of NRS table 6;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41694" y="1844503"/>
            <a:ext cx="3896184" cy="474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753997" flipV="1">
            <a:off x="3390366" y="1529401"/>
            <a:ext cx="731686" cy="10022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715" y="2153719"/>
            <a:ext cx="3493496" cy="31085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sz="1400" dirty="0" smtClean="0"/>
              <a:t>Status categories of disabled, on public assistance and living in rural areas dropped; </a:t>
            </a:r>
          </a:p>
          <a:p>
            <a:pPr marL="285750" indent="-285750">
              <a:buFont typeface="Arial" panose="020B0604020202020204" pitchFamily="34" charset="0"/>
              <a:buChar char="•"/>
            </a:pPr>
            <a:r>
              <a:rPr lang="en-US" sz="1400" dirty="0" smtClean="0"/>
              <a:t>Optional secondary status categories dropped</a:t>
            </a:r>
          </a:p>
          <a:p>
            <a:pPr marL="285750" indent="-285750">
              <a:buFont typeface="Arial" panose="020B0604020202020204" pitchFamily="34" charset="0"/>
              <a:buChar char="•"/>
            </a:pPr>
            <a:r>
              <a:rPr lang="en-US" sz="1400" dirty="0" smtClean="0"/>
              <a:t>Program types of homeless and work-based project learner dropped</a:t>
            </a:r>
          </a:p>
          <a:p>
            <a:pPr marL="285750" indent="-285750">
              <a:buFont typeface="Arial" panose="020B0604020202020204" pitchFamily="34" charset="0"/>
              <a:buChar char="•"/>
            </a:pPr>
            <a:r>
              <a:rPr lang="en-US" sz="1400" dirty="0" smtClean="0"/>
              <a:t>Changed “GED” to “high school equivalency”; changed “some college” to “some postsecondary education”; “high school” changed to secondary school equivalent</a:t>
            </a:r>
            <a:endParaRPr lang="en-US" sz="1400" dirty="0"/>
          </a:p>
        </p:txBody>
      </p:sp>
    </p:spTree>
    <p:extLst>
      <p:ext uri="{BB962C8B-B14F-4D97-AF65-F5344CB8AC3E}">
        <p14:creationId xmlns:p14="http://schemas.microsoft.com/office/powerpoint/2010/main" val="17917394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7 – Adult Education Personnel by Function and Job Status – No Changes </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75</a:t>
            </a:fld>
            <a:endParaRPr lang="en-US" dirty="0">
              <a:solidFill>
                <a:schemeClr val="bg1"/>
              </a:solidFill>
            </a:endParaRPr>
          </a:p>
        </p:txBody>
      </p:sp>
      <p:pic>
        <p:nvPicPr>
          <p:cNvPr id="5122" name="Picture 2" descr="Screenshot of NRS table 7;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6909" y="2268379"/>
            <a:ext cx="5189220" cy="376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9279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8 – Outcomes for Adults in Family Literacy Programs (optional)</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76</a:t>
            </a:fld>
            <a:endParaRPr lang="en-US" dirty="0">
              <a:solidFill>
                <a:schemeClr val="bg1"/>
              </a:solidFill>
            </a:endParaRPr>
          </a:p>
        </p:txBody>
      </p:sp>
      <p:pic>
        <p:nvPicPr>
          <p:cNvPr id="6146" name="Picture 2" descr="Screenshot of NRS table 8 ;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86030" y="1676120"/>
            <a:ext cx="4770582" cy="488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173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Table 8 – Outcomes for Adults in Family Literacy Programs (optional) – Cont’d</a:t>
            </a:r>
            <a:endParaRPr lang="en-US" sz="28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77</a:t>
            </a:fld>
            <a:endParaRPr lang="en-US" dirty="0">
              <a:solidFill>
                <a:schemeClr val="bg1"/>
              </a:solidFill>
            </a:endParaRPr>
          </a:p>
        </p:txBody>
      </p:sp>
      <p:pic>
        <p:nvPicPr>
          <p:cNvPr id="7170" name="Picture 2" descr="Screenshot of NRS table 8;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377" y="1468279"/>
            <a:ext cx="4289268" cy="192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Screenshot of NRS table 8; 508 accessible version of table available at:&#10;http://www.nrsweb.org/docs/AEFLA_ICR_June_2016_508.pdf" title="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589" y="2817106"/>
            <a:ext cx="4944035" cy="382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212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Table 8 – Outcomes for Adults in Family Literacy Programs (optional) – What’s Changed? </a:t>
            </a:r>
            <a:endParaRPr lang="en-US" sz="28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78</a:t>
            </a:fld>
            <a:endParaRPr lang="en-US" dirty="0">
              <a:solidFill>
                <a:schemeClr val="bg1"/>
              </a:solidFill>
            </a:endParaRPr>
          </a:p>
        </p:txBody>
      </p:sp>
      <p:pic>
        <p:nvPicPr>
          <p:cNvPr id="8" name="Picture 2" descr="Screenshot of NRS table 8;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524" y="1980920"/>
            <a:ext cx="4099307"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50541" y="2456329"/>
            <a:ext cx="3016803"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Identical to new table 5 with a row added for measurable skills gain</a:t>
            </a:r>
          </a:p>
          <a:p>
            <a:pPr marL="285750" indent="-285750">
              <a:buFont typeface="Arial" panose="020B0604020202020204" pitchFamily="34" charset="0"/>
              <a:buChar char="•"/>
            </a:pPr>
            <a:r>
              <a:rPr lang="en-US" dirty="0" smtClean="0"/>
              <a:t>Includes optional measures of “Increased involvement in Children’s Education” and “Increased Involvement in Children’s </a:t>
            </a:r>
            <a:r>
              <a:rPr lang="en-US" dirty="0"/>
              <a:t>L</a:t>
            </a:r>
            <a:r>
              <a:rPr lang="en-US" dirty="0" smtClean="0"/>
              <a:t>iteracy Activities”</a:t>
            </a:r>
          </a:p>
        </p:txBody>
      </p:sp>
    </p:spTree>
    <p:extLst>
      <p:ext uri="{BB962C8B-B14F-4D97-AF65-F5344CB8AC3E}">
        <p14:creationId xmlns:p14="http://schemas.microsoft.com/office/powerpoint/2010/main" val="4299117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Table 9 – Secondary Outcome Measures (Optional)</a:t>
            </a:r>
            <a:endParaRPr lang="en-US" sz="36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79</a:t>
            </a:fld>
            <a:endParaRPr lang="en-US" dirty="0">
              <a:solidFill>
                <a:schemeClr val="bg1"/>
              </a:solidFill>
            </a:endParaRPr>
          </a:p>
        </p:txBody>
      </p:sp>
      <p:pic>
        <p:nvPicPr>
          <p:cNvPr id="8194" name="Picture 2" descr="Screenshot of NRS table 9;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4339" y="2081688"/>
            <a:ext cx="3131820" cy="383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12705" y="2470866"/>
            <a:ext cx="2686543" cy="2308324"/>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This is former Table 11</a:t>
            </a:r>
          </a:p>
          <a:p>
            <a:pPr marL="285750" indent="-285750">
              <a:buFont typeface="Arial" panose="020B0604020202020204" pitchFamily="34" charset="0"/>
              <a:buChar char="•"/>
            </a:pPr>
            <a:r>
              <a:rPr lang="en-US" dirty="0" smtClean="0"/>
              <a:t>Actual former Table 9, “Outcomes for Adults in Workplace Literacy Programs” has been eliminated</a:t>
            </a:r>
            <a:endParaRPr lang="en-US" dirty="0"/>
          </a:p>
        </p:txBody>
      </p:sp>
    </p:spTree>
    <p:extLst>
      <p:ext uri="{BB962C8B-B14F-4D97-AF65-F5344CB8AC3E}">
        <p14:creationId xmlns:p14="http://schemas.microsoft.com/office/powerpoint/2010/main" val="1254698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Now versus the Future</a:t>
            </a:r>
            <a:endParaRPr lang="en-US" dirty="0"/>
          </a:p>
        </p:txBody>
      </p:sp>
      <p:sp>
        <p:nvSpPr>
          <p:cNvPr id="11" name="Text Placeholder 10"/>
          <p:cNvSpPr>
            <a:spLocks noGrp="1"/>
          </p:cNvSpPr>
          <p:nvPr>
            <p:ph type="body" idx="1"/>
          </p:nvPr>
        </p:nvSpPr>
        <p:spPr/>
        <p:txBody>
          <a:bodyPr/>
          <a:lstStyle/>
          <a:p>
            <a:r>
              <a:rPr lang="en-US" b="1" dirty="0" smtClean="0">
                <a:solidFill>
                  <a:schemeClr val="tx2"/>
                </a:solidFill>
              </a:rPr>
              <a:t>Now	</a:t>
            </a:r>
            <a:endParaRPr lang="en-US" b="1" dirty="0">
              <a:solidFill>
                <a:schemeClr val="tx2"/>
              </a:solidFill>
            </a:endParaRPr>
          </a:p>
        </p:txBody>
      </p:sp>
      <p:sp>
        <p:nvSpPr>
          <p:cNvPr id="7" name="Content Placeholder 6"/>
          <p:cNvSpPr>
            <a:spLocks noGrp="1"/>
          </p:cNvSpPr>
          <p:nvPr>
            <p:ph sz="half" idx="2"/>
          </p:nvPr>
        </p:nvSpPr>
        <p:spPr/>
        <p:txBody>
          <a:bodyPr/>
          <a:lstStyle/>
          <a:p>
            <a:pPr>
              <a:buClr>
                <a:schemeClr val="tx2"/>
              </a:buClr>
            </a:pPr>
            <a:r>
              <a:rPr lang="en-US" dirty="0" smtClean="0"/>
              <a:t>Some changes you will see right away or have already seen</a:t>
            </a:r>
            <a:endParaRPr lang="en-US" dirty="0"/>
          </a:p>
        </p:txBody>
      </p:sp>
      <p:sp>
        <p:nvSpPr>
          <p:cNvPr id="12" name="Text Placeholder 11"/>
          <p:cNvSpPr>
            <a:spLocks noGrp="1"/>
          </p:cNvSpPr>
          <p:nvPr>
            <p:ph type="body" sz="quarter" idx="3"/>
          </p:nvPr>
        </p:nvSpPr>
        <p:spPr/>
        <p:txBody>
          <a:bodyPr/>
          <a:lstStyle/>
          <a:p>
            <a:r>
              <a:rPr lang="en-US" b="1" dirty="0" smtClean="0">
                <a:solidFill>
                  <a:schemeClr val="tx2"/>
                </a:solidFill>
              </a:rPr>
              <a:t>Future</a:t>
            </a:r>
            <a:endParaRPr lang="en-US" b="1" dirty="0">
              <a:solidFill>
                <a:schemeClr val="tx2"/>
              </a:solidFill>
            </a:endParaRPr>
          </a:p>
        </p:txBody>
      </p:sp>
      <p:sp>
        <p:nvSpPr>
          <p:cNvPr id="8" name="Content Placeholder 7"/>
          <p:cNvSpPr>
            <a:spLocks noGrp="1"/>
          </p:cNvSpPr>
          <p:nvPr>
            <p:ph sz="quarter" idx="4"/>
          </p:nvPr>
        </p:nvSpPr>
        <p:spPr/>
        <p:txBody>
          <a:bodyPr/>
          <a:lstStyle/>
          <a:p>
            <a:pPr>
              <a:buClr>
                <a:schemeClr val="tx2"/>
              </a:buClr>
            </a:pPr>
            <a:r>
              <a:rPr lang="en-US" dirty="0" smtClean="0">
                <a:solidFill>
                  <a:schemeClr val="tx2"/>
                </a:solidFill>
              </a:rPr>
              <a:t>Other changes will take longer to roll out, or cannot be rolled out until we learn more</a:t>
            </a:r>
            <a:endParaRPr lang="en-US" dirty="0">
              <a:solidFill>
                <a:schemeClr val="tx2"/>
              </a:solidFill>
            </a:endParaRPr>
          </a:p>
        </p:txBody>
      </p:sp>
      <p:sp>
        <p:nvSpPr>
          <p:cNvPr id="4" name="Footer Placeholder 3"/>
          <p:cNvSpPr>
            <a:spLocks noGrp="1"/>
          </p:cNvSpPr>
          <p:nvPr>
            <p:ph type="ftr" sz="quarter" idx="11"/>
          </p:nvPr>
        </p:nvSpPr>
        <p:spPr>
          <a:xfrm rot="5400000">
            <a:off x="6929227" y="3253873"/>
            <a:ext cx="3859795" cy="247651"/>
          </a:xfrm>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a:t>
            </a:fld>
            <a:endParaRPr lang="en-US" dirty="0">
              <a:solidFill>
                <a:schemeClr val="bg1"/>
              </a:solidFill>
            </a:endParaRPr>
          </a:p>
        </p:txBody>
      </p:sp>
      <p:sp>
        <p:nvSpPr>
          <p:cNvPr id="9" name="AutoShape 4" descr="data:image/jpeg;base64,/9j/4AAQSkZJRgABAQAAAQABAAD/2wCEAAkGBw8PDw8PDxAPDxUPDw0PDw8VDxUQDw8VFRUWFhUVFRUYHSggGBolHRUXITEhJSorLi4uFyAzODMsNygtLisBCgoKDg0OFRAQFi8dFR0rLS0tKzEtKy0tLS0rLS0tLS0tLSstLS00Li0rKy0rNy4rLS03LjcrLTcvKysuLS0uMP/AABEIAJgAzAMBIgACEQEDEQH/xAAbAAABBQEBAAAAAAAAAAAAAAACAAEFBgcDBP/EAEgQAAEDAwEEBgUHCAgHAAAAAAEAAgMEBRESBhMhMQdBUWGBkSIycaHRFEJSgpKxwSMzU2JkcoPCFSVDY3Ois9IWJDVEk7Lh/8QAGQEBAQADAQAAAAAAAAAAAAAAAAECAwQF/8QAIxEBAAIBAwMFAQAAAAAAAAAAAAECEQMxQSFRYRJCccHRBP/aAAwDAQACEQMRAD8Av7UbVzaujVAYRhCEQQEEQTBEFQQRBCEQQEEYQhEEBBOEwCIIHTpgiCBApJ8JwEDJ0+E+FFCEkWEsIBTIsJYQCkiTIBSTpIIAIwhCZ0zGlrXOaC/OlpcAXY54HWiOwRheeSqjZ68kbfa9rfvK4G9Ug51VMP4zPigkQjCgp9rbbH69bTD+KD9yiqzpNtMWcTulx+jic4efJUXQIwoTZXaKG5U5qIBI1olfFh4AdloBzgE8PSCmggMIwgasz2g6TpbfdpqSaJj6eMx8WjEwDo2uzknB4nyQakE4C40lSyWNksZ1Nka17XdoPJQHSPd5qK2T1NO4MkjfTBriNQGqVjXZHeCR4oLOAiC5Uzy5jHHm5jHHsyQCV0ygJOgDkQKgJOmykgdMkkikmSToGTIk2EDISiISUFeCzbpSpDV19so9W7DmTv14zxJb1dvoe9aQFn3SK4MullkPIunZ72D+ZUc4uhymz6dXM7uETG/flexnRDb+uWoPiwfyq/AowUMqPB0TWpvMVD/bNj7gEtqNi7bS2yukipm62U0rmPcXPc1wHAgk81ewVD7aNzbLiP2KqPkwn8ED7DQMZbaIMa1odTxOOABqcWjLj2nvU+FXOj9+q1UB/Zox5DH4KxBUdGlYptZZo6val1LNnTVwsbqHNjjT+i8d4c0FbUFk+1HobX25304qf3iVn4IJbomuk0LqmzVWd7QvdoPaw8vDiCO4hTHS+wuslbjq+TO8p41FdJNM6hqaS+wA5p3MgrWj+0hcdIJ7cZx9nsCsW2mirs1aYzrbLRPljI+cA0SN/wDUKCet7swwkdcUR/yhVjpC25itETfREs8v5mEu0gDkZHnqaOzrPmpTYeq31st8pOS6lg1HvDdJ94Kz7YWhZdbzc7hVNEogldBFG4BzGgei0YPDg1o8z2oJnZLb+tqKdr57VVyEZLpoGt3bhngRG8g8uoEq42DaGlrmvNO8l0ZxNC9pjnhPLD43cWqSjYGgBoAAzgAYA61T+kCAUrqe8xDTLSTQx1BHDf00rhG9r+3BcCM9iD0bZ7UTW+ptzGRMmZVyyRSNJ0vB4aS13IYzy61bQcjKz3pgGmK1VI5Q3OnLj+q8H/arvd7gylp5qmT1IInyu6shozjx5IPYFWukW7SUdumkhJEsroqeAjmJJTgEd4GT4L37J7QRXKkjq4WuYHlzSx2NTHNOHNOFD7fxiSoskLuT7nvCO3dxOI95RY3Wqma4MYHnU4MYHuxjU4Aaj4nK6gJFOEQsJsJ0kAFMiKFQVwLPemJullun/RVmPMB38i0IKk9MUOq2Z+hUQnzyPxVF4gflrT2tafcuzVHWqdvyWB7nNaDFGcucGjl2lH/TNIDg1VN7N+z4oJELjcKcTQTRHlLDNH9tpb+KCKvgd6s0LvZKw/ivWwZ5cfZxQU/oiqi+1RMd61PLPTuHYWuyPc4K7BZ70RvDW3OHkWXKodjrwQBnH1VoIQdGrKOkQbvaOzS/SEDPKZ/+9auFlHS56N1sj/1wPKaP4oNUuNEyohlp5RlkzHxvHc4Y/wDvgqH0cVDmRV1iqTmSh37I8njJBICQR3DV5OC0U81Sdu7BPv4LtQDNTSejJGP+5hPAtPaQCfD2BCB9DkxNohjdxNPNVQHwkLv5sKE2H/q6/XK3SeiKomqpieAkBy7h2nBI+qexTXRHSzR2+R00T4TNWVMzWOBadLiMHB444FTG1ey0NxZGXOfBNA7XTVUf52F2c/Wbw4hBYMqldLNUDb/kLPSmuM0FPDGOLj+Ua57sdgDefevRHFf2MEQktkpAwKpzZWvP6zoxwz4rts/sluag11ZO6uq3AtExZoigafmQx5OkY4Z5+aDzdK1AZbJVMHOBkMzT2bpwJP2dShdtroa612elj4Ou8lFr48RG1ofJ/mx5FaFcKVs8MsLuUsckZ+sCFkvR3aK51xpI6unljjs0FXHHK5hDJHveQ3SSMH1ieGeDUFi2ciFjuctA46aS4uM1DIfVimGA6AnvHL2DtUrtvJ/WNgH7bUf6JU7fbNBXQPpqlmtjsHscxw5Oaepw7VXqDZKrFVRy1Vc2qit5lNMDAW1DtTdI3r9WCQOvHFFXMlPlMmRBZRBc10agFwQo3oFBXAoja6w/0jSPpd7udTo3iTRrxpOeWR96lwjCozmDogpcgzVdTLjkAGsGOzJypJvRTafoTnv3xV2CIIKHL0RWt3qmpZ7JQfvauDOh+mZxhrq2I9RGjh9nC0YIwgqew+xP9GS1Erqp9U6cNGSwsIwckn0jqJ7VcQgTueAMk4RJnmXULxXCy0tS+KSogjmdASYnOGTGSQcjxA8l62HPcujSgMFEEIThRRZThCnCB06YJ1Qk6ZOEDhOmToHCRTJygZdGLmEbSgT0CJxQqCuBeS+V5pqWoqA0PMMT5A0nSHYHInqXrCgdvv8ApVd/gO+8Iins6T7g8B0dqc4HiHDfPB9hDUbekG9O9S0O8Yp/gFe9lJM0FGeX/LQ8Pqr211wZAGGTVh7gzI447z3LKIzKXvWkTa04iGdf8c38cTaSR/gy/FG3by+nlZ3f+KZae0rx3S5sp25d6TnepGDxcfgkRnpCX1K0rNrTiIUiy7eXOSpbBU25sLQA+QnWx7WnIbpDuZJGPAq90MUjzvZ8A/Mj6ox39rlm19u1U29W2mkw3fPpZn45hpkcAzuA05PtWsBZTiOkbufSi+rPrvGK8R9z+cfOxhUms2wqIr/Daw2J0MzIjq0neNJjc44OePEK7BZTVDXtnF/dxNPlTO+KwdbXAU+UATqA8pwUCo/S1tLJQ0bYqdxbPWPEUbgcPjb89ze/kAe9UXzKWVnvRxerjUUlbTzPikqqKXcxmQEA5HAyFvFwznj3eKaksF/q3v8Al9x+RxguAjpGtDn94ceLR5oNDkeGjU8ho+k4ho8yoSv2xtlPkS11M0j5olD3eTcqh7ObOW+W511vrYJqqWkLZI55qiSYSxODS0uB4B3pN5cOKtdxrbJZdAkjpqUuY57A2n1PcAcHBAJzxQWS1XKKqhZUQOLmSAlri0tJwccjxC9mVQrftrW3N2LXQERZLTXVTtEXD6EbeLvPyVttNLPG0/KKk1L3YJIibFEzujYMkD2klB7Jp2RjVI9kY+k5wYPMpQVUUv5uSOT9yRrz7is26V7XTCegqnxGplnqoaRkUkjjTBh4uOgdfLzz1K01GwFpeOFFFE4cnxZhkae0OaQQoqyBG1Uu11FRb6+G2zTurIaqKWSklfxqoN1jUyU/2jSDwdwPDrVzaUQ7wgROKAoK6FG7UwbygrWfSpp/c0n8FIhc6xmqKVv0opW+bSERDdHk+u1UR7Igz7JI/BSl/p95TyDraNY+rx+5Vnohm1WqIH5kk7fDVkfernKzUxzR85rh5ghZROJy161PXS1Z5iUOL8yKljcfSeW6Ws5EkcMnuXSy217n/Kqn0pHcWNPJg6uHV7Opeaw7PGN5ln0ucMaGg5A7yrKFstaIzFeXD/Lo6urFL6/t2jzHM+e3ZlfSZ+SvlnqB17hp9jZzn3PWtLJ+mZuKq0P7JJGn7cRWrgrU9MYKy+2M17YVTv0UB/0o2/iVp4Wb7Ks1bTXd30WNHsyG/BBp2U4UbVX2jhOJaqmjI5h0zAR4ZXGHaq3POG1tIT2b9vxUEzlZHtABX7UxwyODYbdEx8hcQGDDBITk8vSe0fVWsQzMeA5jmvafnNcHN7+IWU7HbLUt1rLncKyMzN+XSMhaXkMOknJIHMclR77JeqWHaK47mQ1DKynpXDcsdOBIwNY4HQDgDiSTwGVpwKpNVRRUd6tRgjjhZPTV1IWsaGNyBvW8B+6rrlQUSyx6tp7o8cmUNLG795wiI9zV49vZKcX2zGqdE2KOKqkkMmN3jqznhzCl9jyHXS/PyNXyqCPHXpZE0A+zgvFfqaCXaGkZVMifG63VGlsgBY5wd+twzhUScW2YqTurTSvrtHoGYn5NQx46t4QdXsaPJWmi3u7Zv9G80t3ujO71denPHHtUbU3y30bA19TSU7WDDWbxjQ0dgaF46Da6Kqniio4p6hjnO31Vu3R08TQ0kEPcMSEnAwO3Kgjtv4hJWWFnWbhI/wAGx5P3LwSbey1VXJRQuhtWglu/rAd/JxI/JQnA6uZcpe/jXeLO36DLhL5Ma38VZa6hhqGbueKOZp+a9gcPDPJFR1i2bhpXun1yVM8rQJKuV2uV47G44MZ+q3gpoKp/8LT0Z1Wqp3Tc5NDNmWld+4c6o/Dgu9Ftcxr2wV8TrfMeDdbtVPKf7ubkfYcFEwspTJ0KCugpS8WuA62uA8imaiCIyTo+2wjoaT5OaWsqH7yRx3UYc3ie3KtQ6Rcc7XdB/AV0j4cBwHYOA9yMOPaqKUOkXPq2q6H+Ajbt/MfVs1zPtZj+VXUOPaU4KKyba+qqbtJQxi3VtK6OoH5WRhdG0PLRk4A5EA+C12MEAA8SAAT1EpgUQKA1n116Nn1NxnqnVhZBUyMdPTsDmPka1oGguBwQSPetABRBQRdBsvb4GhsVHTNx17prnH2lwJK9clmpHjDqWmcOwwM+C9YRBB46a1QQxSRU8bKdsgdndsDRkjGrHavJshs9HbKUUsb3SgSSSGRwAc4uPWB4BTCWUEJtRapZ3UM0AaZKOsjm0udpDmEFkgz24OfBT6AFOgCKliY98jY2NdJjePDQHSY5aj1rjcrXTVTQypginaDkNkYHgHuzyXqToI6gsFDT8YKSmiPa2FgPnhSmUCfKCLrbS59dSVjXtAp46mJ7CDlwlxgtPUQW9amAUGU+UBkrhV0sczDHMxsjHc2OAc0rplLKCFsNkfRSyMilJpXMaYoHEvdC/PEMJ5Mx1fBTaZLKCutRArmEQQdAUYK5hE1B0CMLmEQKDqCnBXMFFlB0BRBcwUYKDplOCgBTgoDTocpIDynQ5SBQGnQZT5QEnQZT5QFlIIcpZQGnQZT5QEllDlNlBABOkkoCCIJJKgwiCSSBwiCSSAgjBSSQECiykkgfKdJJA6cFJJA6dJJAkkkkDpJ0kDJ0kkCSykkoP//Z">
            <a:hlinkClick r:id="rId3"/>
          </p:cNvPr>
          <p:cNvSpPr>
            <a:spLocks noChangeAspect="1" noChangeArrowheads="1"/>
          </p:cNvSpPr>
          <p:nvPr/>
        </p:nvSpPr>
        <p:spPr bwMode="auto">
          <a:xfrm>
            <a:off x="41275" y="-868363"/>
            <a:ext cx="24384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w8PDw8PDxAPDxUPDw0PDw8VDxUQDw8VFRUWFhUVFRUYHSggGBolHRUXITEhJSorLi4uFyAzODMsNygtLisBCgoKDg0OFRAQFi8dFR0rLS0tKzEtKy0tLS0rLS0tLS0tLSstLS00Li0rKy0rNy4rLS03LjcrLTcvKysuLS0uMP/AABEIAJgAzAMBIgACEQEDEQH/xAAbAAABBQEBAAAAAAAAAAAAAAACAAEFBgcDBP/EAEgQAAEDAwEEBgUHCAgHAAAAAAEAAgMEBRESBhMhMQdBUWGBkSIycaHRFEJSgpKxwSMzU2JkcoPCFSVDY3Ois9IWJDVEk7Lh/8QAGQEBAQADAQAAAAAAAAAAAAAAAAECAwQF/8QAIxEBAAIBAwMFAQAAAAAAAAAAAAECEQMxQSFRYRJCccHRBP/aAAwDAQACEQMRAD8Av7UbVzaujVAYRhCEQQEEQTBEFQQRBCEQQEEYQhEEBBOEwCIIHTpgiCBApJ8JwEDJ0+E+FFCEkWEsIBTIsJYQCkiTIBSTpIIAIwhCZ0zGlrXOaC/OlpcAXY54HWiOwRheeSqjZ68kbfa9rfvK4G9Ug51VMP4zPigkQjCgp9rbbH69bTD+KD9yiqzpNtMWcTulx+jic4efJUXQIwoTZXaKG5U5qIBI1olfFh4AdloBzgE8PSCmggMIwgasz2g6TpbfdpqSaJj6eMx8WjEwDo2uzknB4nyQakE4C40lSyWNksZ1Nka17XdoPJQHSPd5qK2T1NO4MkjfTBriNQGqVjXZHeCR4oLOAiC5Uzy5jHHm5jHHsyQCV0ygJOgDkQKgJOmykgdMkkikmSToGTIk2EDISiISUFeCzbpSpDV19so9W7DmTv14zxJb1dvoe9aQFn3SK4MullkPIunZ72D+ZUc4uhymz6dXM7uETG/flexnRDb+uWoPiwfyq/AowUMqPB0TWpvMVD/bNj7gEtqNi7bS2yukipm62U0rmPcXPc1wHAgk81ewVD7aNzbLiP2KqPkwn8ED7DQMZbaIMa1odTxOOABqcWjLj2nvU+FXOj9+q1UB/Zox5DH4KxBUdGlYptZZo6val1LNnTVwsbqHNjjT+i8d4c0FbUFk+1HobX25304qf3iVn4IJbomuk0LqmzVWd7QvdoPaw8vDiCO4hTHS+wuslbjq+TO8p41FdJNM6hqaS+wA5p3MgrWj+0hcdIJ7cZx9nsCsW2mirs1aYzrbLRPljI+cA0SN/wDUKCet7swwkdcUR/yhVjpC25itETfREs8v5mEu0gDkZHnqaOzrPmpTYeq31st8pOS6lg1HvDdJ94Kz7YWhZdbzc7hVNEogldBFG4BzGgei0YPDg1o8z2oJnZLb+tqKdr57VVyEZLpoGt3bhngRG8g8uoEq42DaGlrmvNO8l0ZxNC9pjnhPLD43cWqSjYGgBoAAzgAYA61T+kCAUrqe8xDTLSTQx1BHDf00rhG9r+3BcCM9iD0bZ7UTW+ptzGRMmZVyyRSNJ0vB4aS13IYzy61bQcjKz3pgGmK1VI5Q3OnLj+q8H/arvd7gylp5qmT1IInyu6shozjx5IPYFWukW7SUdumkhJEsroqeAjmJJTgEd4GT4L37J7QRXKkjq4WuYHlzSx2NTHNOHNOFD7fxiSoskLuT7nvCO3dxOI95RY3Wqma4MYHnU4MYHuxjU4Aaj4nK6gJFOEQsJsJ0kAFMiKFQVwLPemJullun/RVmPMB38i0IKk9MUOq2Z+hUQnzyPxVF4gflrT2tafcuzVHWqdvyWB7nNaDFGcucGjl2lH/TNIDg1VN7N+z4oJELjcKcTQTRHlLDNH9tpb+KCKvgd6s0LvZKw/ivWwZ5cfZxQU/oiqi+1RMd61PLPTuHYWuyPc4K7BZ70RvDW3OHkWXKodjrwQBnH1VoIQdGrKOkQbvaOzS/SEDPKZ/+9auFlHS56N1sj/1wPKaP4oNUuNEyohlp5RlkzHxvHc4Y/wDvgqH0cVDmRV1iqTmSh37I8njJBICQR3DV5OC0U81Sdu7BPv4LtQDNTSejJGP+5hPAtPaQCfD2BCB9DkxNohjdxNPNVQHwkLv5sKE2H/q6/XK3SeiKomqpieAkBy7h2nBI+qexTXRHSzR2+R00T4TNWVMzWOBadLiMHB444FTG1ey0NxZGXOfBNA7XTVUf52F2c/Wbw4hBYMqldLNUDb/kLPSmuM0FPDGOLj+Ua57sdgDefevRHFf2MEQktkpAwKpzZWvP6zoxwz4rts/sluag11ZO6uq3AtExZoigafmQx5OkY4Z5+aDzdK1AZbJVMHOBkMzT2bpwJP2dShdtroa612elj4Ou8lFr48RG1ofJ/mx5FaFcKVs8MsLuUsckZ+sCFkvR3aK51xpI6unljjs0FXHHK5hDJHveQ3SSMH1ieGeDUFi2ciFjuctA46aS4uM1DIfVimGA6AnvHL2DtUrtvJ/WNgH7bUf6JU7fbNBXQPpqlmtjsHscxw5Oaepw7VXqDZKrFVRy1Vc2qit5lNMDAW1DtTdI3r9WCQOvHFFXMlPlMmRBZRBc10agFwQo3oFBXAoja6w/0jSPpd7udTo3iTRrxpOeWR96lwjCozmDogpcgzVdTLjkAGsGOzJypJvRTafoTnv3xV2CIIKHL0RWt3qmpZ7JQfvauDOh+mZxhrq2I9RGjh9nC0YIwgqew+xP9GS1Erqp9U6cNGSwsIwckn0jqJ7VcQgTueAMk4RJnmXULxXCy0tS+KSogjmdASYnOGTGSQcjxA8l62HPcujSgMFEEIThRRZThCnCB06YJ1Qk6ZOEDhOmToHCRTJygZdGLmEbSgT0CJxQqCuBeS+V5pqWoqA0PMMT5A0nSHYHInqXrCgdvv8ApVd/gO+8Iins6T7g8B0dqc4HiHDfPB9hDUbekG9O9S0O8Yp/gFe9lJM0FGeX/LQ8Pqr211wZAGGTVh7gzI447z3LKIzKXvWkTa04iGdf8c38cTaSR/gy/FG3by+nlZ3f+KZae0rx3S5sp25d6TnepGDxcfgkRnpCX1K0rNrTiIUiy7eXOSpbBU25sLQA+QnWx7WnIbpDuZJGPAq90MUjzvZ8A/Mj6ox39rlm19u1U29W2mkw3fPpZn45hpkcAzuA05PtWsBZTiOkbufSi+rPrvGK8R9z+cfOxhUms2wqIr/Daw2J0MzIjq0neNJjc44OePEK7BZTVDXtnF/dxNPlTO+KwdbXAU+UATqA8pwUCo/S1tLJQ0bYqdxbPWPEUbgcPjb89ze/kAe9UXzKWVnvRxerjUUlbTzPikqqKXcxmQEA5HAyFvFwznj3eKaksF/q3v8Al9x+RxguAjpGtDn94ceLR5oNDkeGjU8ho+k4ho8yoSv2xtlPkS11M0j5olD3eTcqh7ObOW+W511vrYJqqWkLZI55qiSYSxODS0uB4B3pN5cOKtdxrbJZdAkjpqUuY57A2n1PcAcHBAJzxQWS1XKKqhZUQOLmSAlri0tJwccjxC9mVQrftrW3N2LXQERZLTXVTtEXD6EbeLvPyVttNLPG0/KKk1L3YJIibFEzujYMkD2klB7Jp2RjVI9kY+k5wYPMpQVUUv5uSOT9yRrz7is26V7XTCegqnxGplnqoaRkUkjjTBh4uOgdfLzz1K01GwFpeOFFFE4cnxZhkae0OaQQoqyBG1Uu11FRb6+G2zTurIaqKWSklfxqoN1jUyU/2jSDwdwPDrVzaUQ7wgROKAoK6FG7UwbygrWfSpp/c0n8FIhc6xmqKVv0opW+bSERDdHk+u1UR7Igz7JI/BSl/p95TyDraNY+rx+5Vnohm1WqIH5kk7fDVkfernKzUxzR85rh5ghZROJy161PXS1Z5iUOL8yKljcfSeW6Ws5EkcMnuXSy217n/Kqn0pHcWNPJg6uHV7Opeaw7PGN5ln0ucMaGg5A7yrKFstaIzFeXD/Lo6urFL6/t2jzHM+e3ZlfSZ+SvlnqB17hp9jZzn3PWtLJ+mZuKq0P7JJGn7cRWrgrU9MYKy+2M17YVTv0UB/0o2/iVp4Wb7Ks1bTXd30WNHsyG/BBp2U4UbVX2jhOJaqmjI5h0zAR4ZXGHaq3POG1tIT2b9vxUEzlZHtABX7UxwyODYbdEx8hcQGDDBITk8vSe0fVWsQzMeA5jmvafnNcHN7+IWU7HbLUt1rLncKyMzN+XSMhaXkMOknJIHMclR77JeqWHaK47mQ1DKynpXDcsdOBIwNY4HQDgDiSTwGVpwKpNVRRUd6tRgjjhZPTV1IWsaGNyBvW8B+6rrlQUSyx6tp7o8cmUNLG795wiI9zV49vZKcX2zGqdE2KOKqkkMmN3jqznhzCl9jyHXS/PyNXyqCPHXpZE0A+zgvFfqaCXaGkZVMifG63VGlsgBY5wd+twzhUScW2YqTurTSvrtHoGYn5NQx46t4QdXsaPJWmi3u7Zv9G80t3ujO71denPHHtUbU3y30bA19TSU7WDDWbxjQ0dgaF46Da6Kqniio4p6hjnO31Vu3R08TQ0kEPcMSEnAwO3Kgjtv4hJWWFnWbhI/wAGx5P3LwSbey1VXJRQuhtWglu/rAd/JxI/JQnA6uZcpe/jXeLO36DLhL5Ma38VZa6hhqGbueKOZp+a9gcPDPJFR1i2bhpXun1yVM8rQJKuV2uV47G44MZ+q3gpoKp/8LT0Z1Wqp3Tc5NDNmWld+4c6o/Dgu9Ftcxr2wV8TrfMeDdbtVPKf7ubkfYcFEwspTJ0KCugpS8WuA62uA8imaiCIyTo+2wjoaT5OaWsqH7yRx3UYc3ie3KtQ6Rcc7XdB/AV0j4cBwHYOA9yMOPaqKUOkXPq2q6H+Ajbt/MfVs1zPtZj+VXUOPaU4KKyba+qqbtJQxi3VtK6OoH5WRhdG0PLRk4A5EA+C12MEAA8SAAT1EpgUQKA1n116Nn1NxnqnVhZBUyMdPTsDmPka1oGguBwQSPetABRBQRdBsvb4GhsVHTNx17prnH2lwJK9clmpHjDqWmcOwwM+C9YRBB46a1QQxSRU8bKdsgdndsDRkjGrHavJshs9HbKUUsb3SgSSSGRwAc4uPWB4BTCWUEJtRapZ3UM0AaZKOsjm0udpDmEFkgz24OfBT6AFOgCKliY98jY2NdJjePDQHSY5aj1rjcrXTVTQypginaDkNkYHgHuzyXqToI6gsFDT8YKSmiPa2FgPnhSmUCfKCLrbS59dSVjXtAp46mJ7CDlwlxgtPUQW9amAUGU+UBkrhV0sczDHMxsjHc2OAc0rplLKCFsNkfRSyMilJpXMaYoHEvdC/PEMJ5Mx1fBTaZLKCutRArmEQQdAUYK5hE1B0CMLmEQKDqCnBXMFFlB0BRBcwUYKDplOCgBTgoDTocpIDynQ5SBQGnQZT5QEnQZT5QFlIIcpZQGnQZT5QEllDlNlBABOkkoCCIJJKgwiCSSBwiCSSAgjBSSQECiykkgfKdJJA6cFJJA6dJJAkkkkDpJ0kDJ0kkCSykkoP//Z">
            <a:hlinkClick r:id="rId3"/>
          </p:cNvPr>
          <p:cNvSpPr>
            <a:spLocks noChangeAspect="1" noChangeArrowheads="1"/>
          </p:cNvSpPr>
          <p:nvPr/>
        </p:nvSpPr>
        <p:spPr bwMode="auto">
          <a:xfrm>
            <a:off x="193675" y="-715963"/>
            <a:ext cx="24384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86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10 – Outcome Achievement for Adults in Correctional Education Programs</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80</a:t>
            </a:fld>
            <a:endParaRPr lang="en-US" dirty="0">
              <a:solidFill>
                <a:schemeClr val="bg1"/>
              </a:solidFill>
            </a:endParaRPr>
          </a:p>
        </p:txBody>
      </p:sp>
      <p:pic>
        <p:nvPicPr>
          <p:cNvPr id="9218" name="Picture 2" descr="Screenshot of NRS table 10;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2966" y="1532684"/>
            <a:ext cx="4416752" cy="508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490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Table 10 – Outcome Achievement for Adults in Correctional Education Programs – </a:t>
            </a:r>
            <a:r>
              <a:rPr lang="en-US" sz="2400" i="1" dirty="0" smtClean="0"/>
              <a:t>What’s Changed</a:t>
            </a:r>
            <a:endParaRPr lang="en-US" sz="24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81</a:t>
            </a:fld>
            <a:endParaRPr lang="en-US" dirty="0">
              <a:solidFill>
                <a:schemeClr val="bg1"/>
              </a:solidFill>
            </a:endParaRPr>
          </a:p>
        </p:txBody>
      </p:sp>
      <p:pic>
        <p:nvPicPr>
          <p:cNvPr id="9218" name="Picture 2" descr="Screenshot of NRS table 10;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57672" y="1335460"/>
            <a:ext cx="4416752" cy="508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753997" flipV="1">
            <a:off x="3390366" y="1529401"/>
            <a:ext cx="731686" cy="10022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2715" y="2153719"/>
            <a:ext cx="3493496"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sz="1400" dirty="0" smtClean="0"/>
              <a:t>Identical to new Table 5 with row added for measurable skills gain</a:t>
            </a:r>
          </a:p>
          <a:p>
            <a:endParaRPr lang="en-US" sz="1400" dirty="0"/>
          </a:p>
        </p:txBody>
      </p:sp>
    </p:spTree>
    <p:extLst>
      <p:ext uri="{BB962C8B-B14F-4D97-AF65-F5344CB8AC3E}">
        <p14:creationId xmlns:p14="http://schemas.microsoft.com/office/powerpoint/2010/main" val="31789117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14 – Local Grantees by Funding Source</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82</a:t>
            </a:fld>
            <a:endParaRPr lang="en-US" dirty="0">
              <a:solidFill>
                <a:schemeClr val="bg1"/>
              </a:solidFill>
            </a:endParaRPr>
          </a:p>
        </p:txBody>
      </p:sp>
      <p:pic>
        <p:nvPicPr>
          <p:cNvPr id="11266" name="Picture 2" descr="Screenshot of NRS table 14;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8347" y="2052638"/>
            <a:ext cx="4226343"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6452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14 – Local Grantees by Funding Source – </a:t>
            </a:r>
            <a:r>
              <a:rPr lang="en-US" sz="3200" i="1" dirty="0" smtClean="0"/>
              <a:t>What’s Changed</a:t>
            </a:r>
            <a:endParaRPr lang="en-US" sz="3200"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83</a:t>
            </a:fld>
            <a:endParaRPr lang="en-US" dirty="0">
              <a:solidFill>
                <a:schemeClr val="bg1"/>
              </a:solidFill>
            </a:endParaRPr>
          </a:p>
        </p:txBody>
      </p:sp>
      <p:pic>
        <p:nvPicPr>
          <p:cNvPr id="11266" name="Picture 2" descr="Screenshot of NRS table 14; 508 accessible version of table available at:&#10;http://www.nrsweb.org/docs/AEFLA_ICR_June_2016_508.pdf" title="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7169" y="1577508"/>
            <a:ext cx="4948746" cy="49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Uvcbp8mYDp2jY-ETgUyWOnscmgCvcsHbE9iJTKtY_zwqrFL01P7RuxlnnLw">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4" b="89474" l="9848" r="92424">
                        <a14:foregroundMark x1="20455" y1="22556" x2="20455" y2="22556"/>
                        <a14:foregroundMark x1="92424" y1="69925" x2="92424" y2="69925"/>
                        <a14:foregroundMark x1="69697" y1="87970" x2="69697" y2="87970"/>
                      </a14:backgroundRemoval>
                    </a14:imgEffect>
                  </a14:imgLayer>
                </a14:imgProps>
              </a:ext>
              <a:ext uri="{28A0092B-C50C-407E-A947-70E740481C1C}">
                <a14:useLocalDpi xmlns:a14="http://schemas.microsoft.com/office/drawing/2010/main" val="0"/>
              </a:ext>
            </a:extLst>
          </a:blip>
          <a:srcRect/>
          <a:stretch>
            <a:fillRect/>
          </a:stretch>
        </p:blipFill>
        <p:spPr bwMode="auto">
          <a:xfrm rot="2753997" flipV="1">
            <a:off x="3390366" y="1529401"/>
            <a:ext cx="731686" cy="10022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715" y="2153719"/>
            <a:ext cx="3134909" cy="738664"/>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Column added to include Integrated EL Civics</a:t>
            </a:r>
          </a:p>
          <a:p>
            <a:endParaRPr lang="en-US" sz="1400" dirty="0">
              <a:solidFill>
                <a:schemeClr val="bg1"/>
              </a:solidFill>
            </a:endParaRPr>
          </a:p>
        </p:txBody>
      </p:sp>
    </p:spTree>
    <p:extLst>
      <p:ext uri="{BB962C8B-B14F-4D97-AF65-F5344CB8AC3E}">
        <p14:creationId xmlns:p14="http://schemas.microsoft.com/office/powerpoint/2010/main" val="37131970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a:normAutofit/>
          </a:bodyPr>
          <a:lstStyle/>
          <a:p>
            <a:r>
              <a:rPr lang="en-US" sz="2800" b="1" dirty="0" smtClean="0"/>
              <a:t>TWC Division of Operational Insight (DOI)</a:t>
            </a:r>
            <a:endParaRPr lang="en-US" sz="2800" b="1" dirty="0"/>
          </a:p>
        </p:txBody>
      </p:sp>
      <p:sp>
        <p:nvSpPr>
          <p:cNvPr id="4" name="Footer Placeholder 3"/>
          <p:cNvSpPr>
            <a:spLocks noGrp="1"/>
          </p:cNvSpPr>
          <p:nvPr>
            <p:ph type="ftr" sz="quarter" idx="11"/>
          </p:nvPr>
        </p:nvSpPr>
        <p:spPr/>
        <p:txBody>
          <a:bodyPr/>
          <a:lstStyle/>
          <a:p>
            <a:r>
              <a:rPr lang="en-US" smtClean="0"/>
              <a:t>WIOA Performance and NRS Tables - Intro - 7.22.16</a:t>
            </a:r>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84</a:t>
            </a:fld>
            <a:endParaRPr lang="en-US" dirty="0">
              <a:solidFill>
                <a:schemeClr val="bg1"/>
              </a:solidFill>
            </a:endParaRPr>
          </a:p>
        </p:txBody>
      </p:sp>
    </p:spTree>
    <p:extLst>
      <p:ext uri="{BB962C8B-B14F-4D97-AF65-F5344CB8AC3E}">
        <p14:creationId xmlns:p14="http://schemas.microsoft.com/office/powerpoint/2010/main" val="38087562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b="1" dirty="0">
                <a:hlinkClick r:id="rId3"/>
              </a:rPr>
              <a:t>https://</a:t>
            </a:r>
            <a:r>
              <a:rPr lang="en-US" b="1" dirty="0" smtClean="0">
                <a:hlinkClick r:id="rId3"/>
              </a:rPr>
              <a:t>www.surveymonkey.com/r/NewWIOANRS</a:t>
            </a:r>
            <a:endParaRPr lang="en-US" b="1" dirty="0" smtClean="0"/>
          </a:p>
          <a:p>
            <a:endParaRPr lang="en-US" b="1"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85</a:t>
            </a:fld>
            <a:endParaRPr lang="en-US" dirty="0">
              <a:solidFill>
                <a:schemeClr val="bg1"/>
              </a:solidFill>
            </a:endParaRPr>
          </a:p>
        </p:txBody>
      </p:sp>
    </p:spTree>
    <p:extLst>
      <p:ext uri="{BB962C8B-B14F-4D97-AF65-F5344CB8AC3E}">
        <p14:creationId xmlns:p14="http://schemas.microsoft.com/office/powerpoint/2010/main" val="223437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from the fire hose</a:t>
            </a:r>
            <a:endParaRPr lang="en-US" dirty="0"/>
          </a:p>
        </p:txBody>
      </p:sp>
      <p:sp>
        <p:nvSpPr>
          <p:cNvPr id="4" name="Footer Placeholder 3"/>
          <p:cNvSpPr>
            <a:spLocks noGrp="1"/>
          </p:cNvSpPr>
          <p:nvPr>
            <p:ph type="ftr" sz="quarter" idx="11"/>
          </p:nvPr>
        </p:nvSpPr>
        <p:spPr/>
        <p:txBody>
          <a:bodyPr/>
          <a:lstStyle/>
          <a:p>
            <a:r>
              <a:rPr lang="en-US" smtClean="0">
                <a:solidFill>
                  <a:schemeClr val="tx2">
                    <a:alpha val="60000"/>
                  </a:schemeClr>
                </a:solidFill>
              </a:rPr>
              <a:t>WIOA Performance and NRS Tables - Intro - 7.22.16</a:t>
            </a:r>
            <a:endParaRPr lang="en-US" dirty="0">
              <a:solidFill>
                <a:schemeClr val="tx2">
                  <a:alpha val="60000"/>
                </a:schemeClr>
              </a:solidFill>
            </a:endParaRPr>
          </a:p>
        </p:txBody>
      </p:sp>
      <p:sp>
        <p:nvSpPr>
          <p:cNvPr id="5" name="Slide Number Placeholder 4"/>
          <p:cNvSpPr>
            <a:spLocks noGrp="1"/>
          </p:cNvSpPr>
          <p:nvPr>
            <p:ph type="sldNum" sz="quarter" idx="12"/>
          </p:nvPr>
        </p:nvSpPr>
        <p:spPr/>
        <p:txBody>
          <a:bodyPr/>
          <a:lstStyle/>
          <a:p>
            <a:fld id="{FAEF9944-A4F6-4C59-AEBD-678D6480B8EA}" type="slidenum">
              <a:rPr lang="en-US" smtClean="0">
                <a:solidFill>
                  <a:schemeClr val="bg1"/>
                </a:solidFill>
              </a:rPr>
              <a:t>9</a:t>
            </a:fld>
            <a:endParaRPr lang="en-US" dirty="0">
              <a:solidFill>
                <a:schemeClr val="bg1"/>
              </a:solidFill>
            </a:endParaRPr>
          </a:p>
        </p:txBody>
      </p:sp>
      <p:pic>
        <p:nvPicPr>
          <p:cNvPr id="1026" name="Picture 2" descr="Picture - child drinking from a fire hose&#10;http://lynnruby.com/blog/wp-content/uploads/2011/10/drinking-from-a-firehose.jpg" title="Pi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1794" y="2404419"/>
            <a:ext cx="4120932" cy="27323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51930" y="5414682"/>
            <a:ext cx="2353529" cy="369332"/>
          </a:xfrm>
          <a:prstGeom prst="rect">
            <a:avLst/>
          </a:prstGeom>
          <a:noFill/>
        </p:spPr>
        <p:txBody>
          <a:bodyPr wrap="none" rtlCol="0">
            <a:spAutoFit/>
          </a:bodyPr>
          <a:lstStyle/>
          <a:p>
            <a:r>
              <a:rPr lang="en-US" b="1" dirty="0" smtClean="0"/>
              <a:t>We’re here to help!</a:t>
            </a:r>
            <a:endParaRPr lang="en-US" b="1" dirty="0"/>
          </a:p>
        </p:txBody>
      </p:sp>
    </p:spTree>
    <p:extLst>
      <p:ext uri="{BB962C8B-B14F-4D97-AF65-F5344CB8AC3E}">
        <p14:creationId xmlns:p14="http://schemas.microsoft.com/office/powerpoint/2010/main" val="8849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6">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1350</TotalTime>
  <Words>4457</Words>
  <Application>Microsoft Office PowerPoint</Application>
  <PresentationFormat>A4 Paper (210x297 mm)</PresentationFormat>
  <Paragraphs>672</Paragraphs>
  <Slides>85</Slides>
  <Notes>84</Notes>
  <HiddenSlides>1</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Ion</vt:lpstr>
      <vt:lpstr>WIOA Performance Regulations and New NRS Tables</vt:lpstr>
      <vt:lpstr>Meeting Layout (for live participants)</vt:lpstr>
      <vt:lpstr>Meeting Layout (for live participants)(2)</vt:lpstr>
      <vt:lpstr>Meeting Layout (for live participants)(3)</vt:lpstr>
      <vt:lpstr>What will we cover in this webinar</vt:lpstr>
      <vt:lpstr>Timeline of Events</vt:lpstr>
      <vt:lpstr>Timeline of Events - Ongoing</vt:lpstr>
      <vt:lpstr>Now versus the Future</vt:lpstr>
      <vt:lpstr>Drinking from the fire hose</vt:lpstr>
      <vt:lpstr>Introduction of the Final Regulations Related to Performance and Accountability for WIOA</vt:lpstr>
      <vt:lpstr>Key Tenets</vt:lpstr>
      <vt:lpstr>Who is a Participant?</vt:lpstr>
      <vt:lpstr>Participant vs Reportable Individual for Title II programs</vt:lpstr>
      <vt:lpstr>Participant vs Reportable Individual (2)</vt:lpstr>
      <vt:lpstr>Program Entry and Exit</vt:lpstr>
      <vt:lpstr>Program Entry and Exit (2)</vt:lpstr>
      <vt:lpstr>More on Program Exit: “Planned Gap in Service”</vt:lpstr>
      <vt:lpstr>“Planned Gap in Service” Example:</vt:lpstr>
      <vt:lpstr>“Planned Gap in Service” Example:(2)</vt:lpstr>
      <vt:lpstr>Period of Participation</vt:lpstr>
      <vt:lpstr>Periods of Participation and the Program Year</vt:lpstr>
      <vt:lpstr>Periods of Participation and the Program Year (2)</vt:lpstr>
      <vt:lpstr>Periods of Participation and the Program Year 32)</vt:lpstr>
      <vt:lpstr>Periods of Participation and the Program Year 42)</vt:lpstr>
      <vt:lpstr>Periods of Participation and General Performance Accountability</vt:lpstr>
      <vt:lpstr>Periods of Participation (cont’d) </vt:lpstr>
      <vt:lpstr>Periods of Participation (cont’d 2) </vt:lpstr>
      <vt:lpstr>Measurable Skills Gains</vt:lpstr>
      <vt:lpstr>5 Types of Measurable Skill Gain</vt:lpstr>
      <vt:lpstr>Measurable Skills Gain</vt:lpstr>
      <vt:lpstr>Measurable Skills Gain (cont’d)</vt:lpstr>
      <vt:lpstr>Employment Performance Indicators</vt:lpstr>
      <vt:lpstr>Employment Performance Indicators (2)</vt:lpstr>
      <vt:lpstr>Important notes on Employment Indicators</vt:lpstr>
      <vt:lpstr>Types of Data Collection for WIOA employment measures</vt:lpstr>
      <vt:lpstr>Credential Attainment</vt:lpstr>
      <vt:lpstr>Credential Attainment (2)</vt:lpstr>
      <vt:lpstr>Credential Attainment </vt:lpstr>
      <vt:lpstr>Credential Attainment (2)</vt:lpstr>
      <vt:lpstr>Credit for High School Equivalency</vt:lpstr>
      <vt:lpstr>Reporting</vt:lpstr>
      <vt:lpstr>Reporting (2)</vt:lpstr>
      <vt:lpstr>WIOA Joint Report</vt:lpstr>
      <vt:lpstr>WIOA Joint Report (2)</vt:lpstr>
      <vt:lpstr>More on Joint Report </vt:lpstr>
      <vt:lpstr>Joint Report – what should you know?</vt:lpstr>
      <vt:lpstr>NRS Tables</vt:lpstr>
      <vt:lpstr>General Information</vt:lpstr>
      <vt:lpstr>Table 1: Participants by Entering Educational Functioning Level, Ethnicity and Sex</vt:lpstr>
      <vt:lpstr>Table 1: Participants by Entering Educational Functioning Level, Ethnicity and Sex – What’s changed?</vt:lpstr>
      <vt:lpstr>Table 2: Participants by Age, Ethnicity, and Sex</vt:lpstr>
      <vt:lpstr>Table 2: Participants by Age, Ethnicity, and Sex – What’s Changed?</vt:lpstr>
      <vt:lpstr>Table 3: Participants by Program Type and Age</vt:lpstr>
      <vt:lpstr>Table 3: Participants by Program Type and Age – What’s Changed</vt:lpstr>
      <vt:lpstr>Table 3: Participants by Program Type and Age – What’s Changed  (2)</vt:lpstr>
      <vt:lpstr>Table 3: Participants by Program Type and Age – What’s Changed (2))</vt:lpstr>
      <vt:lpstr>Table 3: Participants by Program Type and Age – Additional Information</vt:lpstr>
      <vt:lpstr>Table 4 – Measurable Skill Gains by Entry Level</vt:lpstr>
      <vt:lpstr>5 Types of Measurable Skill Gain (Rep)</vt:lpstr>
      <vt:lpstr>Table 4 – Measurable Skill Gains by Entry Level – What’s Changed</vt:lpstr>
      <vt:lpstr>Table 4 – Measurable Skill Gains by Entry Level – What’s Changed (2)</vt:lpstr>
      <vt:lpstr>Table 4B – Educational Functioning Level Gain and Attendance for Pre- and Post-tested Participants</vt:lpstr>
      <vt:lpstr>Table 4B – Educational Functioning Level Gain and Attendance for Pre- and Post-tested Participants – What’s Changed</vt:lpstr>
      <vt:lpstr>Table 4B – Educational Functioning Level Gain and Attendance for Pre- and Post-tested Participants – What’s Changed (2)</vt:lpstr>
      <vt:lpstr>Table 4C – Educational Gains and Attendance for Participants in Distance Education</vt:lpstr>
      <vt:lpstr>Table 4C – Educational Gains and Attendance for Participants in Distance Education – What’s Changed</vt:lpstr>
      <vt:lpstr>Table 5 – Core Follow-up Outcome Achievement</vt:lpstr>
      <vt:lpstr>Table 5 – Core Follow-up Outcome Achievement – What’s Changed</vt:lpstr>
      <vt:lpstr>Table 5 – Core Follow-up Outcome Achievement – What’s Changed (2)</vt:lpstr>
      <vt:lpstr>Table 5 – Core Follow-up Outcome Achievement – What’s Changed 32)</vt:lpstr>
      <vt:lpstr>Table 5A – Core Follow-up Outcome Achievement for Participants in Distance Education</vt:lpstr>
      <vt:lpstr>Table 5A – Core Follow-up Outcome Achievement for Participants in Distance Education – What’s Changed</vt:lpstr>
      <vt:lpstr>Table 6 – Participant Status and Program Enrollment</vt:lpstr>
      <vt:lpstr>Table 6 – Participant Status and Program Enrollment – What’s Changed</vt:lpstr>
      <vt:lpstr>Table 7 – Adult Education Personnel by Function and Job Status – No Changes </vt:lpstr>
      <vt:lpstr>Table 8 – Outcomes for Adults in Family Literacy Programs (optional)</vt:lpstr>
      <vt:lpstr>Table 8 – Outcomes for Adults in Family Literacy Programs (optional) – Cont’d</vt:lpstr>
      <vt:lpstr>Table 8 – Outcomes for Adults in Family Literacy Programs (optional) – What’s Changed? </vt:lpstr>
      <vt:lpstr>Table 9 – Secondary Outcome Measures (Optional)</vt:lpstr>
      <vt:lpstr>Table 10 – Outcome Achievement for Adults in Correctional Education Programs</vt:lpstr>
      <vt:lpstr>Table 10 – Outcome Achievement for Adults in Correctional Education Programs – What’s Changed</vt:lpstr>
      <vt:lpstr>Table 14 – Local Grantees by Funding Source</vt:lpstr>
      <vt:lpstr>Table 14 – Local Grantees by Funding Source – What’s Changed</vt:lpstr>
      <vt:lpstr>Special Thanks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Tupa</dc:creator>
  <cp:lastModifiedBy>Tupa, Carrie</cp:lastModifiedBy>
  <cp:revision>92</cp:revision>
  <cp:lastPrinted>2016-07-22T19:03:45Z</cp:lastPrinted>
  <dcterms:created xsi:type="dcterms:W3CDTF">2016-04-25T16:07:34Z</dcterms:created>
  <dcterms:modified xsi:type="dcterms:W3CDTF">2016-07-28T00:54:07Z</dcterms:modified>
</cp:coreProperties>
</file>