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231" autoAdjust="0"/>
  </p:normalViewPr>
  <p:slideViewPr>
    <p:cSldViewPr snapToGrid="0">
      <p:cViewPr varScale="1">
        <p:scale>
          <a:sx n="70" d="100"/>
          <a:sy n="70" d="100"/>
        </p:scale>
        <p:origin x="-155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r">
              <a:defRPr sz="1200"/>
            </a:lvl1pPr>
          </a:lstStyle>
          <a:p>
            <a:fld id="{42762CEE-0D1E-42A4-AAB7-1647439A4293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r">
              <a:defRPr sz="1200"/>
            </a:lvl1pPr>
          </a:lstStyle>
          <a:p>
            <a:fld id="{02FEA477-18DA-4E71-BD4E-6CF87C2FB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C037318-826C-468F-8B60-F7DE4FFB2AF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E1C9326-D365-4471-9EF4-6738C99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9326-D365-4471-9EF4-6738C99FC6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3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9326-D365-4471-9EF4-6738C99FC6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401" y="1447801"/>
            <a:ext cx="717084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401" y="4777380"/>
            <a:ext cx="717084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FAD9-00C8-4126-BDF6-5FAABE33356B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00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2" y="4800587"/>
            <a:ext cx="717084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401" y="685800"/>
            <a:ext cx="717084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2" y="5367325"/>
            <a:ext cx="717084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AB8A-BA74-485D-B5F1-1F30AF021DC4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3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1" y="1447800"/>
            <a:ext cx="717084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3657600"/>
            <a:ext cx="717084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830-FB66-48B7-AEC5-6E93E81EC2C8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1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6" y="1447800"/>
            <a:ext cx="649944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450" y="3771174"/>
            <a:ext cx="591471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4350657"/>
            <a:ext cx="717084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52-1185-4ED8-AB52-C7405965C6DA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9864" y="971253"/>
            <a:ext cx="6515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1023" y="2613787"/>
            <a:ext cx="6515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95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0" y="3124201"/>
            <a:ext cx="717084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401" y="4777381"/>
            <a:ext cx="717084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AF35-E3D7-4686-88D3-470ED8E8F453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269" y="1981200"/>
            <a:ext cx="23943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126" y="266700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5473" y="1981200"/>
            <a:ext cx="23856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6899" y="266700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88819" y="1981200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88819" y="266700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749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6809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FBAA-E320-43F0-984F-1EC0079BDC0B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1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126" y="4250949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126" y="2209800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126" y="4827212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117" y="4250949"/>
            <a:ext cx="23810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117" y="2209800"/>
            <a:ext cx="238105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018" y="4827211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88819" y="4250949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88818" y="2209800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88717" y="4827209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749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6809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CF28-8B68-4CD2-BA31-896AD782C21C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F818-6FB5-425A-996F-688A5E6844A8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5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7173" y="430214"/>
            <a:ext cx="1423988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126" y="887414"/>
            <a:ext cx="603130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A512-C245-4CEB-9304-5D240D0190B9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5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CF2-0EBF-4A87-8220-0C52939BBC6D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2" y="2861734"/>
            <a:ext cx="717084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401" y="4777381"/>
            <a:ext cx="717084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F6F6-E23D-4D14-A7AE-93205CF99E31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9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442" y="2060576"/>
            <a:ext cx="3572025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76" y="2056093"/>
            <a:ext cx="357202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F8E2-5520-47F3-9E79-6626C4CB8959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795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442" y="1905000"/>
            <a:ext cx="3572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442" y="2514600"/>
            <a:ext cx="3572025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278" y="1905000"/>
            <a:ext cx="3572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278" y="2514600"/>
            <a:ext cx="3572025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3846-A4C2-4158-B7AE-59D1C7610D9F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427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90B-5144-4807-94BD-2D4A640CE08A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E6DD-2685-465D-9340-10D25631F101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75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99" y="1447800"/>
            <a:ext cx="276336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501" y="1447800"/>
            <a:ext cx="422174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0" y="3129281"/>
            <a:ext cx="276336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E06D-1236-44BC-9F52-5F9C38BD21E5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696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550" y="1854192"/>
            <a:ext cx="413798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6506" y="1143000"/>
            <a:ext cx="26003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3657600"/>
            <a:ext cx="413154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70D-A76E-431E-AC7E-81E3928F39EA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28007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236960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994822" y="1676400"/>
            <a:ext cx="2290763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499523" y="1"/>
            <a:ext cx="1302752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992276" y="6096000"/>
            <a:ext cx="807409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80722" y="0"/>
            <a:ext cx="55721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966" y="452718"/>
            <a:ext cx="764133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441" y="2052919"/>
            <a:ext cx="726906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58588" y="1819276"/>
            <a:ext cx="990599" cy="247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61F8B2-5D49-47DF-8FB7-1D63990D10AF}" type="datetime1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1298" y="3253873"/>
            <a:ext cx="3859795" cy="247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5.31.16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1439" y="295730"/>
            <a:ext cx="68103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11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source=images&amp;cd=&amp;cad=rja&amp;uact=8&amp;ved=0ahUKEwjSmbSexYbMAhWGsIMKHZskDcgQjRwIBw&amp;url=http://student-athleteshowcase.com/explainer_video&amp;psig=AFQjCNE--_s80ragKgs7VQwSmz5Da_6h1Q&amp;ust=146046257987619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source=images&amp;cd=&amp;cad=rja&amp;uact=8&amp;ved=0ahUKEwjSmbSexYbMAhWGsIMKHZskDcgQjRwIBw&amp;url=http://student-athleteshowcase.com/explainer_video&amp;psig=AFQjCNE--_s80ragKgs7VQwSmz5Da_6h1Q&amp;ust=146046257987619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Education and Literacy Measureable Skills Gains Targets for PY’16-’17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Carrie Tupa</a:t>
            </a:r>
          </a:p>
          <a:p>
            <a:r>
              <a:rPr lang="en-US" dirty="0" smtClean="0"/>
              <a:t>Adult Education and Literacy</a:t>
            </a:r>
          </a:p>
          <a:p>
            <a:r>
              <a:rPr lang="en-US" dirty="0" smtClean="0"/>
              <a:t>Texas Workforce Commission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7230" y="627813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6.27.16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Target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 descr="Target Table with the educational functioning level, the Q1-3 sub target, Q4 target, and the total target" title="Target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793989"/>
              </p:ext>
            </p:extLst>
          </p:nvPr>
        </p:nvGraphicFramePr>
        <p:xfrm>
          <a:off x="896936" y="2188030"/>
          <a:ext cx="7778977" cy="2253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969"/>
                <a:gridCol w="1826488"/>
                <a:gridCol w="1667260"/>
                <a:gridCol w="1667260"/>
              </a:tblGrid>
              <a:tr h="1304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Educational Functioning Level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Q1-3 Sub-Target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Q4 Sub-Target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ED 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</a:tr>
              <a:tr h="948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ABE Beginning Literacy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65.0%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47.7%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62.0%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</a:tr>
            </a:tbl>
          </a:graphicData>
        </a:graphic>
      </p:graphicFrame>
      <p:pic>
        <p:nvPicPr>
          <p:cNvPr id="5" name="Picture 2" descr="curved arrow calling out the data being described" title="Curved Arr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4018" flipH="1">
            <a:off x="3196257" y="3944138"/>
            <a:ext cx="1330549" cy="15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373" y="4497224"/>
            <a:ext cx="3012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who reach 12+ hours between Q1-3 will be counted towards this outcome, </a:t>
            </a:r>
            <a:r>
              <a:rPr lang="en-US" b="1" u="sng" dirty="0" smtClean="0"/>
              <a:t>regardless of when or if they progress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Target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 descr="Target Table with the educational functioning level, the Q1-3 sub target, Q4 target, and the total target" title="Target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51679"/>
              </p:ext>
            </p:extLst>
          </p:nvPr>
        </p:nvGraphicFramePr>
        <p:xfrm>
          <a:off x="896936" y="2188030"/>
          <a:ext cx="7778977" cy="2253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969"/>
                <a:gridCol w="1826488"/>
                <a:gridCol w="1667260"/>
                <a:gridCol w="1667260"/>
              </a:tblGrid>
              <a:tr h="1304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Educational Functioning Level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Q1-3 Sub-Target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Q4 Sub-Target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ED 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</a:tr>
              <a:tr h="948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ABE Beginning Literacy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65.0%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47.7%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62.0%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</a:tr>
            </a:tbl>
          </a:graphicData>
        </a:graphic>
      </p:graphicFrame>
      <p:pic>
        <p:nvPicPr>
          <p:cNvPr id="5" name="Picture 2" descr="curved arrow calling out the data being described" title="Curved Arr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4018" flipH="1">
            <a:off x="4992399" y="3944138"/>
            <a:ext cx="1330549" cy="15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4230" y="4497225"/>
            <a:ext cx="3012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who reach 12+ hours in Q4 will be counted towards this outcome, </a:t>
            </a:r>
            <a:r>
              <a:rPr lang="en-US" b="1" u="sng" dirty="0" smtClean="0"/>
              <a:t>regardless of when or if they progress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PY’14-’15, for ABE Beginning Literacy, grantee enrolled 98% of participants in Q1-3, and 1. 82% of participants in Q4.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 descr="Table outlining the ABE Beginning literacy participants in Q1-3 and Q4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11502"/>
              </p:ext>
            </p:extLst>
          </p:nvPr>
        </p:nvGraphicFramePr>
        <p:xfrm>
          <a:off x="435430" y="3448351"/>
          <a:ext cx="879565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4"/>
                <a:gridCol w="1502228"/>
                <a:gridCol w="1545772"/>
                <a:gridCol w="1600200"/>
                <a:gridCol w="15457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Q1-3 New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New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 14</a:t>
                      </a:r>
                      <a:r>
                        <a:rPr lang="en-US" baseline="0" dirty="0" smtClean="0"/>
                        <a:t> Q1-3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as % of All Participants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ABE Beginning 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PY’14-’15, for ABE Beginning Literacy, grantee enrolled 98% of participants in Q1-3, and 1. 82% of participants in Q4.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 descr="Table outlining the ABE Beginning literacy participants in Q1-3 and Q4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95957"/>
              </p:ext>
            </p:extLst>
          </p:nvPr>
        </p:nvGraphicFramePr>
        <p:xfrm>
          <a:off x="435430" y="3448351"/>
          <a:ext cx="879565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4"/>
                <a:gridCol w="1502228"/>
                <a:gridCol w="1545772"/>
                <a:gridCol w="1600200"/>
                <a:gridCol w="15457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Q1-3 New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New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 14</a:t>
                      </a:r>
                      <a:r>
                        <a:rPr lang="en-US" baseline="0" dirty="0" smtClean="0"/>
                        <a:t> Q1-3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as % of All Participants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ABE Beginning 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5736" y="5251160"/>
            <a:ext cx="330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“</a:t>
            </a:r>
            <a:r>
              <a:rPr lang="en-US" dirty="0" err="1" smtClean="0"/>
              <a:t>casemix</a:t>
            </a:r>
            <a:r>
              <a:rPr lang="en-US" dirty="0" smtClean="0"/>
              <a:t>” doesn’t change, your sub-targets/targets will be what was originally sent out</a:t>
            </a:r>
            <a:endParaRPr lang="en-US" dirty="0"/>
          </a:p>
        </p:txBody>
      </p:sp>
      <p:sp>
        <p:nvSpPr>
          <p:cNvPr id="8" name="Rectangle 7" descr="Red callout box" title="Red callout box"/>
          <p:cNvSpPr/>
          <p:nvPr/>
        </p:nvSpPr>
        <p:spPr>
          <a:xfrm>
            <a:off x="5965902" y="3233854"/>
            <a:ext cx="3434576" cy="1995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 descr="Table - example scenario for ABE Begnning Lit target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36325"/>
              </p:ext>
            </p:extLst>
          </p:nvPr>
        </p:nvGraphicFramePr>
        <p:xfrm>
          <a:off x="1077933" y="2719709"/>
          <a:ext cx="7543552" cy="1242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844"/>
                <a:gridCol w="1771266"/>
                <a:gridCol w="1616721"/>
                <a:gridCol w="1616721"/>
              </a:tblGrid>
              <a:tr h="668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Educational Functioning Level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PY16 Q1-3 Sub-Target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PY16 Q4 Sub-Target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PY16 Blended Target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4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ABE Beginning Literacy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65.0%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47.7%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62.0%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 descr="Table outlining the ABE Beginning literacy participants in Q1-3 and Q4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77924"/>
              </p:ext>
            </p:extLst>
          </p:nvPr>
        </p:nvGraphicFramePr>
        <p:xfrm>
          <a:off x="391887" y="1928950"/>
          <a:ext cx="880654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50"/>
                <a:gridCol w="1356983"/>
                <a:gridCol w="1310827"/>
                <a:gridCol w="1310827"/>
                <a:gridCol w="1310827"/>
                <a:gridCol w="13108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 14</a:t>
                      </a:r>
                      <a:r>
                        <a:rPr lang="en-US" baseline="0" dirty="0" smtClean="0"/>
                        <a:t> Q1-3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PY16</a:t>
                      </a:r>
                      <a:r>
                        <a:rPr lang="en-US" baseline="0" dirty="0" smtClean="0"/>
                        <a:t> Q1-3 Sub-Target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PY16 Q4</a:t>
                      </a:r>
                      <a:r>
                        <a:rPr lang="en-US" baseline="0" dirty="0" smtClean="0"/>
                        <a:t> Sub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PY16</a:t>
                      </a:r>
                      <a:r>
                        <a:rPr lang="en-US" baseline="0" dirty="0" smtClean="0"/>
                        <a:t> Overall Target</a:t>
                      </a:r>
                      <a:endParaRPr lang="en-US" dirty="0"/>
                    </a:p>
                  </a:txBody>
                  <a:tcPr/>
                </a:tc>
              </a:tr>
              <a:tr h="633792">
                <a:tc>
                  <a:txBody>
                    <a:bodyPr/>
                    <a:lstStyle/>
                    <a:p>
                      <a:r>
                        <a:rPr lang="en-US" dirty="0" smtClean="0"/>
                        <a:t>ABE Beginning 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3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(5)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 descr="Table outlining the ABE Beginning literacy participants in Q1-3 and Q4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56687"/>
              </p:ext>
            </p:extLst>
          </p:nvPr>
        </p:nvGraphicFramePr>
        <p:xfrm>
          <a:off x="391887" y="1928950"/>
          <a:ext cx="880654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50"/>
                <a:gridCol w="1356983"/>
                <a:gridCol w="1310827"/>
                <a:gridCol w="1310827"/>
                <a:gridCol w="1310827"/>
                <a:gridCol w="13108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 14</a:t>
                      </a:r>
                      <a:r>
                        <a:rPr lang="en-US" baseline="0" dirty="0" smtClean="0"/>
                        <a:t> Q1-3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PY16</a:t>
                      </a:r>
                      <a:r>
                        <a:rPr lang="en-US" baseline="0" dirty="0" smtClean="0"/>
                        <a:t> Q1-3 Sub-Target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PY16 Q4</a:t>
                      </a:r>
                      <a:r>
                        <a:rPr lang="en-US" baseline="0" dirty="0" smtClean="0"/>
                        <a:t> Sub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PY16</a:t>
                      </a:r>
                      <a:r>
                        <a:rPr lang="en-US" baseline="0" dirty="0" smtClean="0"/>
                        <a:t> Overall Target</a:t>
                      </a:r>
                      <a:endParaRPr lang="en-US" dirty="0"/>
                    </a:p>
                  </a:txBody>
                  <a:tcPr/>
                </a:tc>
              </a:tr>
              <a:tr h="633792">
                <a:tc>
                  <a:txBody>
                    <a:bodyPr/>
                    <a:lstStyle/>
                    <a:p>
                      <a:r>
                        <a:rPr lang="en-US" dirty="0" smtClean="0"/>
                        <a:t>ABE Beginning 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 descr="Table outlining the ABE Beginning literacy participants in Q1-3 and Q4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07159"/>
              </p:ext>
            </p:extLst>
          </p:nvPr>
        </p:nvGraphicFramePr>
        <p:xfrm>
          <a:off x="381001" y="4236721"/>
          <a:ext cx="880654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50"/>
                <a:gridCol w="1356983"/>
                <a:gridCol w="1310827"/>
                <a:gridCol w="1310827"/>
                <a:gridCol w="1310827"/>
                <a:gridCol w="13108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 14</a:t>
                      </a:r>
                      <a:r>
                        <a:rPr lang="en-US" baseline="0" dirty="0" smtClean="0"/>
                        <a:t> Q1-3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PY14</a:t>
                      </a:r>
                      <a:r>
                        <a:rPr lang="en-US" baseline="0" dirty="0" smtClean="0"/>
                        <a:t> Q4 as % of All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PY16</a:t>
                      </a:r>
                      <a:r>
                        <a:rPr lang="en-US" baseline="0" dirty="0" smtClean="0"/>
                        <a:t> Q1-3 Sub-Target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PY16 Q4</a:t>
                      </a:r>
                      <a:r>
                        <a:rPr lang="en-US" baseline="0" dirty="0" smtClean="0"/>
                        <a:t> Sub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PY16</a:t>
                      </a:r>
                      <a:r>
                        <a:rPr lang="en-US" baseline="0" dirty="0" smtClean="0"/>
                        <a:t> Overall Target</a:t>
                      </a:r>
                      <a:endParaRPr lang="en-US" dirty="0"/>
                    </a:p>
                  </a:txBody>
                  <a:tcPr/>
                </a:tc>
              </a:tr>
              <a:tr h="633792">
                <a:tc>
                  <a:txBody>
                    <a:bodyPr/>
                    <a:lstStyle/>
                    <a:p>
                      <a:r>
                        <a:rPr lang="en-US" dirty="0" smtClean="0"/>
                        <a:t>ABE Beginning 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Select your program from the drop-down list</a:t>
            </a:r>
            <a:endParaRPr lang="en-US" dirty="0"/>
          </a:p>
        </p:txBody>
      </p:sp>
      <p:pic>
        <p:nvPicPr>
          <p:cNvPr id="6146" name="Picture 2" descr="Screenshot of the target setting tool - selection of the program" title="Screen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595" r="39893" b="59406"/>
          <a:stretch/>
        </p:blipFill>
        <p:spPr bwMode="auto">
          <a:xfrm>
            <a:off x="2854978" y="2732046"/>
            <a:ext cx="3360765" cy="346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 will generate PY’14 Performance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Screenshot of PY'14 Performance data from the AEL gains target planning tool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4" y="2871107"/>
            <a:ext cx="8267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2 allows you to “plan” based on a number of participants.</a:t>
            </a:r>
          </a:p>
          <a:p>
            <a:pPr lvl="1"/>
            <a:r>
              <a:rPr lang="en-US" dirty="0" smtClean="0"/>
              <a:t>Tips:</a:t>
            </a:r>
          </a:p>
          <a:p>
            <a:pPr lvl="2"/>
            <a:r>
              <a:rPr lang="en-US" dirty="0" smtClean="0"/>
              <a:t>Look at your PY’16 Target</a:t>
            </a:r>
          </a:p>
          <a:p>
            <a:pPr lvl="2"/>
            <a:r>
              <a:rPr lang="en-US" dirty="0" smtClean="0"/>
              <a:t>Look at your PY’15 % across levels, YTD, using table IV</a:t>
            </a:r>
          </a:p>
          <a:p>
            <a:pPr lvl="2"/>
            <a:r>
              <a:rPr lang="en-US" dirty="0" smtClean="0"/>
              <a:t>Consider how you want to “shift” your population (more enrollments in the Spring,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Measurable Skills Gain under WIOA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PY’16 Target is 200 students</a:t>
            </a:r>
          </a:p>
          <a:p>
            <a:r>
              <a:rPr lang="en-US" dirty="0" smtClean="0"/>
              <a:t>PY’15 YTD % for ABE Beginning Literacy is 10% (or 20 students)</a:t>
            </a:r>
          </a:p>
          <a:p>
            <a:r>
              <a:rPr lang="en-US" dirty="0" smtClean="0"/>
              <a:t>I want to “shift” to enroll ¾ of students in the spring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(5)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PY’16 Target is 200 students</a:t>
            </a:r>
          </a:p>
          <a:p>
            <a:r>
              <a:rPr lang="en-US" dirty="0" smtClean="0"/>
              <a:t>PY’15 YTD % for ABE Beginning Literacy is 10% (or 20 students)</a:t>
            </a:r>
          </a:p>
          <a:p>
            <a:r>
              <a:rPr lang="en-US" dirty="0" smtClean="0"/>
              <a:t>I want to “shift” to enroll ¾ of students in the spring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(6)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PY’16 Target is 200 students</a:t>
            </a:r>
          </a:p>
          <a:p>
            <a:r>
              <a:rPr lang="en-US" dirty="0" smtClean="0"/>
              <a:t>PY’15 YTD % for ABE Beginning Literacy is 10% (or 20 students)</a:t>
            </a:r>
          </a:p>
          <a:p>
            <a:r>
              <a:rPr lang="en-US" dirty="0" smtClean="0"/>
              <a:t>I want to “shift” to enroll ¼ of students in the spring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Screenshot of planning tool - section 2a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038597"/>
            <a:ext cx="9146332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Red callout box" title="Red callout box"/>
          <p:cNvSpPr/>
          <p:nvPr/>
        </p:nvSpPr>
        <p:spPr>
          <a:xfrm>
            <a:off x="6471424" y="3918857"/>
            <a:ext cx="930862" cy="155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(7)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PY’16 Target is 200 students</a:t>
            </a:r>
          </a:p>
          <a:p>
            <a:r>
              <a:rPr lang="en-US" dirty="0" smtClean="0"/>
              <a:t>PY’15 YTD % for ABE Beginning Literacy is 10% (or 20 students)</a:t>
            </a:r>
          </a:p>
          <a:p>
            <a:r>
              <a:rPr lang="en-US" dirty="0" smtClean="0"/>
              <a:t>I want to “shift” to enroll ¼ of students in the spring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Screenshot of planning tool section 2a&#10;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038597"/>
            <a:ext cx="9146332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Red callout box" title="Red callout box"/>
          <p:cNvSpPr/>
          <p:nvPr/>
        </p:nvSpPr>
        <p:spPr>
          <a:xfrm>
            <a:off x="7298738" y="3918856"/>
            <a:ext cx="930862" cy="155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(8)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PY’16 Target is 200 students</a:t>
            </a:r>
          </a:p>
          <a:p>
            <a:r>
              <a:rPr lang="en-US" dirty="0" smtClean="0"/>
              <a:t>PY’15 YTD % for ABE Beginning Literacy is 10% (or 20 students)</a:t>
            </a:r>
          </a:p>
          <a:p>
            <a:r>
              <a:rPr lang="en-US" dirty="0" smtClean="0"/>
              <a:t>I want to “shift” to enroll ¼ of students in the spring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Screenshot of planning tool section 2a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038597"/>
            <a:ext cx="9146332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Red callout box" title="Red callout box"/>
          <p:cNvSpPr/>
          <p:nvPr/>
        </p:nvSpPr>
        <p:spPr>
          <a:xfrm>
            <a:off x="8229599" y="3929741"/>
            <a:ext cx="1339007" cy="155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(9)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screenshot of planning tool section 2a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6" y="2896053"/>
            <a:ext cx="9386862" cy="11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Red callout box" title="Red callout box"/>
          <p:cNvSpPr/>
          <p:nvPr/>
        </p:nvSpPr>
        <p:spPr>
          <a:xfrm>
            <a:off x="2405741" y="2699883"/>
            <a:ext cx="2090059" cy="155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Planning Tool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(10)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Screenshot of section 2a of the planning tool" title="Section 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6" y="2896053"/>
            <a:ext cx="9386862" cy="11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Red callout box" title="Red callout box"/>
          <p:cNvSpPr/>
          <p:nvPr/>
        </p:nvSpPr>
        <p:spPr>
          <a:xfrm>
            <a:off x="6542312" y="2699883"/>
            <a:ext cx="3265717" cy="155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(1)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if we don’t serve as many students as we predict in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quarter?</a:t>
            </a:r>
          </a:p>
          <a:p>
            <a:pPr lvl="1"/>
            <a:r>
              <a:rPr lang="en-US" sz="2000" dirty="0" smtClean="0"/>
              <a:t>As long as you meet your total enrollment target, and you meet your sub-target, your blended overall target will adjust for your revised </a:t>
            </a:r>
            <a:r>
              <a:rPr lang="en-US" sz="2000" dirty="0" err="1" smtClean="0"/>
              <a:t>casemix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3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TEAMS let us monitor this way?</a:t>
            </a:r>
          </a:p>
          <a:p>
            <a:pPr lvl="1"/>
            <a:r>
              <a:rPr lang="en-US" dirty="0" smtClean="0"/>
              <a:t>Yes.  You simply run table IV throughout the year for Q1-Q3, monitoring as you normally have.</a:t>
            </a:r>
          </a:p>
          <a:p>
            <a:pPr lvl="1"/>
            <a:r>
              <a:rPr lang="en-US" dirty="0" smtClean="0"/>
              <a:t>When we get to Q4, we will have revised tools/tables/filtering options available for you to review students who are in each group (Q1-3/Q4)</a:t>
            </a:r>
          </a:p>
        </p:txBody>
      </p:sp>
    </p:spTree>
    <p:extLst>
      <p:ext uri="{BB962C8B-B14F-4D97-AF65-F5344CB8AC3E}">
        <p14:creationId xmlns:p14="http://schemas.microsoft.com/office/powerpoint/2010/main" val="27683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useful applications for planning using this model?</a:t>
            </a:r>
          </a:p>
          <a:p>
            <a:pPr lvl="1"/>
            <a:r>
              <a:rPr lang="en-US" dirty="0" smtClean="0"/>
              <a:t>Examples: A transition class that you plan to start late in the year.  You know that your transitions class will have participants that are transitioning to college, so at the ASE levels; if you want to plan for them to transition to a fall enrollment, you would want to enroll them late in the year.  So, you could plan on a higher enrollment in quarter 4 using this model.</a:t>
            </a:r>
          </a:p>
        </p:txBody>
      </p:sp>
    </p:spTree>
    <p:extLst>
      <p:ext uri="{BB962C8B-B14F-4D97-AF65-F5344CB8AC3E}">
        <p14:creationId xmlns:p14="http://schemas.microsoft.com/office/powerpoint/2010/main" val="185561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Measurable Skill Gains under WIOA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Sec 116 (2)(A)(i)(V): “the </a:t>
            </a:r>
            <a:r>
              <a:rPr lang="en-US" sz="2400" dirty="0"/>
              <a:t>percentage of program participants who, during a program year, are in an education or training program that leads to a recognized postsecondary credential or employment and who are achieving measurable skill gains toward such a credential or </a:t>
            </a:r>
            <a:r>
              <a:rPr lang="en-US" sz="2400" dirty="0" smtClean="0"/>
              <a:t>employment”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37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https://</a:t>
            </a:r>
            <a:r>
              <a:rPr lang="en-US" sz="2400" dirty="0" smtClean="0"/>
              <a:t>www.surveymonkey.com/r/MSG16-17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33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PY’16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Department of Education required TWC to set targets for each of the 11 educational functioning level measures, to be measured in a manner consistent with how these were measured under WIA</a:t>
            </a:r>
          </a:p>
          <a:p>
            <a:r>
              <a:rPr lang="en-US" sz="2400" dirty="0" smtClean="0"/>
              <a:t>Performance on this measure in subsequent years may be calculated differently, based on final regulations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Year-Round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83" y="2052919"/>
            <a:ext cx="7269065" cy="4195481"/>
          </a:xfrm>
        </p:spPr>
        <p:txBody>
          <a:bodyPr>
            <a:normAutofit/>
          </a:bodyPr>
          <a:lstStyle/>
          <a:p>
            <a:r>
              <a:rPr lang="en-US" sz="2400" dirty="0"/>
              <a:t>TWC has been trying to encourage year-round enrollment for AEL programs to ensure that those seeking to improve their literacy and numeracy skills and pursue a diploma/equivalent have enrollment options when they are </a:t>
            </a:r>
            <a:r>
              <a:rPr lang="en-US" sz="2400" dirty="0" smtClean="0"/>
              <a:t>ready</a:t>
            </a:r>
          </a:p>
          <a:p>
            <a:r>
              <a:rPr lang="en-US" sz="2400" dirty="0" smtClean="0"/>
              <a:t>Historic </a:t>
            </a:r>
            <a:r>
              <a:rPr lang="en-US" sz="2400" dirty="0"/>
              <a:t>data shows that the far less than 25% of those served during the year become participants in the 4</a:t>
            </a:r>
            <a:r>
              <a:rPr lang="en-US" sz="2400" baseline="30000" dirty="0"/>
              <a:t>th</a:t>
            </a:r>
            <a:r>
              <a:rPr lang="en-US" sz="2400" dirty="0"/>
              <a:t> quarter.  </a:t>
            </a:r>
          </a:p>
        </p:txBody>
      </p:sp>
    </p:spTree>
    <p:extLst>
      <p:ext uri="{BB962C8B-B14F-4D97-AF65-F5344CB8AC3E}">
        <p14:creationId xmlns:p14="http://schemas.microsoft.com/office/powerpoint/2010/main" val="16769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Casemix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“</a:t>
            </a:r>
            <a:r>
              <a:rPr lang="en-US" dirty="0" err="1" smtClean="0"/>
              <a:t>casemix</a:t>
            </a:r>
            <a:r>
              <a:rPr lang="en-US" dirty="0" smtClean="0"/>
              <a:t>” refers to the mixture of students enrolled across the various quarters.</a:t>
            </a:r>
          </a:p>
          <a:p>
            <a:r>
              <a:rPr lang="en-US" dirty="0" smtClean="0"/>
              <a:t>This results in two “population groups”</a:t>
            </a:r>
          </a:p>
          <a:p>
            <a:pPr lvl="1"/>
            <a:r>
              <a:rPr lang="en-US" dirty="0" smtClean="0"/>
              <a:t>Quarters 1-3</a:t>
            </a:r>
          </a:p>
          <a:p>
            <a:pPr lvl="1"/>
            <a:r>
              <a:rPr lang="en-US" dirty="0" smtClean="0"/>
              <a:t>Quarter 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Proportional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TWC sets separate targets for each of the two populations (</a:t>
            </a:r>
            <a:r>
              <a:rPr lang="en-US" dirty="0" err="1" smtClean="0"/>
              <a:t>casemix</a:t>
            </a:r>
            <a:r>
              <a:rPr lang="en-US" dirty="0" smtClean="0"/>
              <a:t>) then combines them together</a:t>
            </a:r>
          </a:p>
          <a:p>
            <a:r>
              <a:rPr lang="en-US" dirty="0" smtClean="0"/>
              <a:t>This method:</a:t>
            </a:r>
          </a:p>
          <a:p>
            <a:pPr lvl="1"/>
            <a:r>
              <a:rPr lang="en-US" dirty="0" smtClean="0"/>
              <a:t>Recognizes inherent differences in results likely to be achieved for each population;</a:t>
            </a:r>
          </a:p>
          <a:p>
            <a:pPr lvl="1"/>
            <a:r>
              <a:rPr lang="en-US" dirty="0" smtClean="0"/>
              <a:t>If a grantee has a significant shift in their </a:t>
            </a:r>
            <a:r>
              <a:rPr lang="en-US" dirty="0" err="1" smtClean="0"/>
              <a:t>casemix</a:t>
            </a:r>
            <a:r>
              <a:rPr lang="en-US" dirty="0" smtClean="0"/>
              <a:t> (i.e. a much larger proportion of students in Q4), the overall target is adjusted</a:t>
            </a:r>
          </a:p>
          <a:p>
            <a:pPr lvl="1"/>
            <a:r>
              <a:rPr lang="en-US" dirty="0" smtClean="0"/>
              <a:t>Grantees are expected to meet the </a:t>
            </a:r>
            <a:r>
              <a:rPr lang="en-US" i="1" dirty="0" smtClean="0"/>
              <a:t>sub-targets and adjusted overall target</a:t>
            </a:r>
          </a:p>
          <a:p>
            <a:pPr lvl="2"/>
            <a:r>
              <a:rPr lang="en-US" dirty="0" smtClean="0"/>
              <a:t>If a grantee’s </a:t>
            </a:r>
            <a:r>
              <a:rPr lang="en-US" dirty="0" err="1" smtClean="0"/>
              <a:t>casemix</a:t>
            </a:r>
            <a:r>
              <a:rPr lang="en-US" dirty="0" smtClean="0"/>
              <a:t> changes, their overall target will be adjusted accordingly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069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Quarters referenced are the quarter a participant </a:t>
            </a:r>
            <a:r>
              <a:rPr lang="en-US" i="1" dirty="0" smtClean="0"/>
              <a:t>first</a:t>
            </a:r>
            <a:r>
              <a:rPr lang="en-US" dirty="0" smtClean="0"/>
              <a:t> becomes enrolled in the program year (reaches 12+ hours):</a:t>
            </a:r>
          </a:p>
          <a:p>
            <a:pPr lvl="1"/>
            <a:r>
              <a:rPr lang="en-US" dirty="0" smtClean="0"/>
              <a:t>Q1-3: Participant first becomes enrolled (reaches 12+ hours) from July 1 – March 31</a:t>
            </a:r>
          </a:p>
          <a:p>
            <a:pPr lvl="1"/>
            <a:r>
              <a:rPr lang="en-US" dirty="0" smtClean="0"/>
              <a:t>Q4: Participant first becomes enrolled (reaches 12+ hours) from April 1 – June 30</a:t>
            </a:r>
          </a:p>
        </p:txBody>
      </p:sp>
    </p:spTree>
    <p:extLst>
      <p:ext uri="{BB962C8B-B14F-4D97-AF65-F5344CB8AC3E}">
        <p14:creationId xmlns:p14="http://schemas.microsoft.com/office/powerpoint/2010/main" val="27367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Target</a:t>
            </a:r>
            <a:endParaRPr lang="en-US" dirty="0"/>
          </a:p>
        </p:txBody>
      </p:sp>
      <p:graphicFrame>
        <p:nvGraphicFramePr>
          <p:cNvPr id="4" name="Content Placeholder 3" descr="Target Table with the educational functioning level, the Q1-3 sub target, Q4 target, and the total target" title="Target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03178"/>
              </p:ext>
            </p:extLst>
          </p:nvPr>
        </p:nvGraphicFramePr>
        <p:xfrm>
          <a:off x="896936" y="2188030"/>
          <a:ext cx="7778977" cy="2253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969"/>
                <a:gridCol w="1826488"/>
                <a:gridCol w="1667260"/>
                <a:gridCol w="1667260"/>
              </a:tblGrid>
              <a:tr h="1304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Educational Functioning Level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Q1-3 Sub-Target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Q4 Sub-Target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PY16 ED Target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</a:tr>
              <a:tr h="948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ABE Beginning Literacy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65.0%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47.7%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62.0%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3" marR="54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1128</TotalTime>
  <Words>1300</Words>
  <Application>Microsoft Office PowerPoint</Application>
  <PresentationFormat>A4 Paper (210x297 mm)</PresentationFormat>
  <Paragraphs>177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</vt:lpstr>
      <vt:lpstr>Adult Education and Literacy Measureable Skills Gains Targets for PY’16-’17</vt:lpstr>
      <vt:lpstr>Changes to Measurable Skills Gain under WIOA</vt:lpstr>
      <vt:lpstr>Measurable Skill Gains under WIOA</vt:lpstr>
      <vt:lpstr>PY’16</vt:lpstr>
      <vt:lpstr>Promoting Year-Round Enrollment</vt:lpstr>
      <vt:lpstr>Casemix  </vt:lpstr>
      <vt:lpstr>Blended Proportional Targets</vt:lpstr>
      <vt:lpstr>Quarter of Performance</vt:lpstr>
      <vt:lpstr>Sample Target</vt:lpstr>
      <vt:lpstr>Sample Target (2)</vt:lpstr>
      <vt:lpstr>Sample Target (3)</vt:lpstr>
      <vt:lpstr>Example Scenario</vt:lpstr>
      <vt:lpstr>Example Scenario (2)</vt:lpstr>
      <vt:lpstr>Example Scenario (3)</vt:lpstr>
      <vt:lpstr>Example Scenario (4)</vt:lpstr>
      <vt:lpstr>Example Scenario (5)</vt:lpstr>
      <vt:lpstr>Using the Planning Tool</vt:lpstr>
      <vt:lpstr>Using the Planning Tool (2)</vt:lpstr>
      <vt:lpstr>Using the Planning Tool (3)</vt:lpstr>
      <vt:lpstr>Using the Planning Tool (4)</vt:lpstr>
      <vt:lpstr>Using the Planning Tool (5)</vt:lpstr>
      <vt:lpstr>Using the Planning Tool (6)</vt:lpstr>
      <vt:lpstr>Using the Planning Tool (7)</vt:lpstr>
      <vt:lpstr>Using the Planning Tool (8)</vt:lpstr>
      <vt:lpstr>Using the Planning Tool (9)</vt:lpstr>
      <vt:lpstr>Using the Planning Tool (10)</vt:lpstr>
      <vt:lpstr>Questions (1)</vt:lpstr>
      <vt:lpstr>Questions (2)</vt:lpstr>
      <vt:lpstr>Questions (3)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Tupa</dc:creator>
  <cp:lastModifiedBy>Tupa, Carrie</cp:lastModifiedBy>
  <cp:revision>47</cp:revision>
  <cp:lastPrinted>2016-06-29T17:39:14Z</cp:lastPrinted>
  <dcterms:created xsi:type="dcterms:W3CDTF">2016-04-25T16:07:34Z</dcterms:created>
  <dcterms:modified xsi:type="dcterms:W3CDTF">2016-06-29T17:45:38Z</dcterms:modified>
</cp:coreProperties>
</file>