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0"/>
  </p:notesMasterIdLst>
  <p:handoutMasterIdLst>
    <p:handoutMasterId r:id="rId31"/>
  </p:handoutMasterIdLst>
  <p:sldIdLst>
    <p:sldId id="378" r:id="rId2"/>
    <p:sldId id="344" r:id="rId3"/>
    <p:sldId id="366" r:id="rId4"/>
    <p:sldId id="352" r:id="rId5"/>
    <p:sldId id="343" r:id="rId6"/>
    <p:sldId id="345" r:id="rId7"/>
    <p:sldId id="349" r:id="rId8"/>
    <p:sldId id="376" r:id="rId9"/>
    <p:sldId id="350" r:id="rId10"/>
    <p:sldId id="369" r:id="rId11"/>
    <p:sldId id="351" r:id="rId12"/>
    <p:sldId id="353" r:id="rId13"/>
    <p:sldId id="355" r:id="rId14"/>
    <p:sldId id="354" r:id="rId15"/>
    <p:sldId id="368" r:id="rId16"/>
    <p:sldId id="365" r:id="rId17"/>
    <p:sldId id="357" r:id="rId18"/>
    <p:sldId id="358" r:id="rId19"/>
    <p:sldId id="359" r:id="rId20"/>
    <p:sldId id="360" r:id="rId21"/>
    <p:sldId id="362" r:id="rId22"/>
    <p:sldId id="363" r:id="rId23"/>
    <p:sldId id="364" r:id="rId24"/>
    <p:sldId id="371" r:id="rId25"/>
    <p:sldId id="372" r:id="rId26"/>
    <p:sldId id="373" r:id="rId27"/>
    <p:sldId id="374" r:id="rId28"/>
    <p:sldId id="375" r:id="rId29"/>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293" autoAdjust="0"/>
    <p:restoredTop sz="91336" autoAdjust="0"/>
  </p:normalViewPr>
  <p:slideViewPr>
    <p:cSldViewPr>
      <p:cViewPr varScale="1">
        <p:scale>
          <a:sx n="60" d="100"/>
          <a:sy n="60" d="100"/>
        </p:scale>
        <p:origin x="90" y="678"/>
      </p:cViewPr>
      <p:guideLst>
        <p:guide orient="horz" pos="2160"/>
        <p:guide pos="2880"/>
      </p:guideLst>
    </p:cSldViewPr>
  </p:slideViewPr>
  <p:outlineViewPr>
    <p:cViewPr>
      <p:scale>
        <a:sx n="33" d="100"/>
        <a:sy n="33" d="100"/>
      </p:scale>
      <p:origin x="0" y="676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Size</a:t>
            </a:r>
            <a:r>
              <a:rPr lang="en-US" baseline="0" dirty="0" smtClean="0"/>
              <a:t> of your largest registration event</a:t>
            </a:r>
            <a:endParaRPr lang="en-US" dirty="0"/>
          </a:p>
        </c:rich>
      </c:tx>
      <c:overlay val="0"/>
    </c:title>
    <c:autoTitleDeleted val="0"/>
    <c:plotArea>
      <c:layout/>
      <c:barChart>
        <c:barDir val="bar"/>
        <c:grouping val="clustered"/>
        <c:varyColors val="0"/>
        <c:ser>
          <c:idx val="0"/>
          <c:order val="0"/>
          <c:tx>
            <c:strRef>
              <c:f>Sheet1!$B$1</c:f>
              <c:strCache>
                <c:ptCount val="1"/>
                <c:pt idx="0">
                  <c:v>Series 1</c:v>
                </c:pt>
              </c:strCache>
            </c:strRef>
          </c:tx>
          <c:invertIfNegative val="0"/>
          <c:cat>
            <c:strRef>
              <c:f>Sheet1!$A$2:$A$7</c:f>
              <c:strCache>
                <c:ptCount val="6"/>
                <c:pt idx="0">
                  <c:v>Unknown</c:v>
                </c:pt>
                <c:pt idx="1">
                  <c:v>150+</c:v>
                </c:pt>
                <c:pt idx="2">
                  <c:v>100-150</c:v>
                </c:pt>
                <c:pt idx="3">
                  <c:v>50-100</c:v>
                </c:pt>
                <c:pt idx="4">
                  <c:v>25-50</c:v>
                </c:pt>
                <c:pt idx="5">
                  <c:v>&gt;25</c:v>
                </c:pt>
              </c:strCache>
            </c:strRef>
          </c:cat>
          <c:val>
            <c:numRef>
              <c:f>Sheet1!$B$2:$B$7</c:f>
              <c:numCache>
                <c:formatCode>0.00%</c:formatCode>
                <c:ptCount val="6"/>
                <c:pt idx="0">
                  <c:v>9.5200000000000007E-2</c:v>
                </c:pt>
                <c:pt idx="1">
                  <c:v>0.16669999999999999</c:v>
                </c:pt>
                <c:pt idx="2">
                  <c:v>0.1905</c:v>
                </c:pt>
                <c:pt idx="3">
                  <c:v>0.1905</c:v>
                </c:pt>
                <c:pt idx="4">
                  <c:v>0.1429</c:v>
                </c:pt>
                <c:pt idx="5">
                  <c:v>0.21429999999999999</c:v>
                </c:pt>
              </c:numCache>
            </c:numRef>
          </c:val>
        </c:ser>
        <c:dLbls>
          <c:showLegendKey val="0"/>
          <c:showVal val="0"/>
          <c:showCatName val="0"/>
          <c:showSerName val="0"/>
          <c:showPercent val="0"/>
          <c:showBubbleSize val="0"/>
        </c:dLbls>
        <c:gapWidth val="150"/>
        <c:axId val="452062320"/>
        <c:axId val="452061928"/>
      </c:barChart>
      <c:catAx>
        <c:axId val="452062320"/>
        <c:scaling>
          <c:orientation val="minMax"/>
        </c:scaling>
        <c:delete val="0"/>
        <c:axPos val="l"/>
        <c:title>
          <c:tx>
            <c:rich>
              <a:bodyPr rot="-5400000" vert="horz"/>
              <a:lstStyle/>
              <a:p>
                <a:pPr>
                  <a:defRPr/>
                </a:pPr>
                <a:r>
                  <a:rPr lang="en-US" dirty="0" smtClean="0"/>
                  <a:t>Number</a:t>
                </a:r>
                <a:r>
                  <a:rPr lang="en-US" baseline="0" dirty="0" smtClean="0"/>
                  <a:t> of Students</a:t>
                </a:r>
                <a:endParaRPr lang="en-US" dirty="0"/>
              </a:p>
            </c:rich>
          </c:tx>
          <c:overlay val="0"/>
        </c:title>
        <c:numFmt formatCode="General" sourceLinked="0"/>
        <c:majorTickMark val="out"/>
        <c:minorTickMark val="none"/>
        <c:tickLblPos val="nextTo"/>
        <c:crossAx val="452061928"/>
        <c:crosses val="autoZero"/>
        <c:auto val="1"/>
        <c:lblAlgn val="ctr"/>
        <c:lblOffset val="100"/>
        <c:noMultiLvlLbl val="0"/>
      </c:catAx>
      <c:valAx>
        <c:axId val="452061928"/>
        <c:scaling>
          <c:orientation val="minMax"/>
        </c:scaling>
        <c:delete val="0"/>
        <c:axPos val="b"/>
        <c:majorGridlines/>
        <c:numFmt formatCode="0%" sourceLinked="0"/>
        <c:majorTickMark val="out"/>
        <c:minorTickMark val="none"/>
        <c:tickLblPos val="nextTo"/>
        <c:crossAx val="45206232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2160" b="1" i="0" u="none" strike="noStrike" baseline="0" dirty="0" smtClean="0">
                <a:effectLst/>
              </a:rPr>
              <a:t>Which of the following activities do you include as part of your registration/intake process? </a:t>
            </a:r>
            <a:endParaRPr lang="en-US" dirty="0"/>
          </a:p>
        </c:rich>
      </c:tx>
      <c:overlay val="0"/>
    </c:title>
    <c:autoTitleDeleted val="0"/>
    <c:plotArea>
      <c:layout>
        <c:manualLayout>
          <c:layoutTarget val="inner"/>
          <c:xMode val="edge"/>
          <c:yMode val="edge"/>
          <c:x val="0.36346019247594052"/>
          <c:y val="0.23453035692873417"/>
          <c:w val="0.57069836858627965"/>
          <c:h val="0.73755086134537751"/>
        </c:manualLayout>
      </c:layout>
      <c:barChart>
        <c:barDir val="bar"/>
        <c:grouping val="clustered"/>
        <c:varyColors val="0"/>
        <c:ser>
          <c:idx val="0"/>
          <c:order val="0"/>
          <c:tx>
            <c:strRef>
              <c:f>Sheet1!$B$1</c:f>
              <c:strCache>
                <c:ptCount val="1"/>
                <c:pt idx="0">
                  <c:v>Series 1</c:v>
                </c:pt>
              </c:strCache>
            </c:strRef>
          </c:tx>
          <c:invertIfNegative val="0"/>
          <c:dLbls>
            <c:spPr>
              <a:noFill/>
              <a:ln>
                <a:noFill/>
              </a:ln>
              <a:effectLst/>
            </c:spPr>
            <c:txPr>
              <a:bodyPr/>
              <a:lstStyle/>
              <a:p>
                <a:pPr>
                  <a:defRPr sz="140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Sheet1!$A$2:$A$13</c:f>
              <c:strCache>
                <c:ptCount val="12"/>
                <c:pt idx="0">
                  <c:v>Registration or Placement</c:v>
                </c:pt>
                <c:pt idx="1">
                  <c:v>Class selection</c:v>
                </c:pt>
                <c:pt idx="2">
                  <c:v>One-on-one Interview (NOT BEST Plus Administration)</c:v>
                </c:pt>
                <c:pt idx="3">
                  <c:v>Review of policies/procedures</c:v>
                </c:pt>
                <c:pt idx="4">
                  <c:v>Test administration</c:v>
                </c:pt>
                <c:pt idx="5">
                  <c:v>Intake/registration form completion</c:v>
                </c:pt>
                <c:pt idx="6">
                  <c:v>Goal setting</c:v>
                </c:pt>
                <c:pt idx="7">
                  <c:v>Learning style inventory </c:v>
                </c:pt>
                <c:pt idx="8">
                  <c:v>Study or other success skills</c:v>
                </c:pt>
                <c:pt idx="9">
                  <c:v>Academic skills review</c:v>
                </c:pt>
                <c:pt idx="10">
                  <c:v>Career inventory</c:v>
                </c:pt>
                <c:pt idx="11">
                  <c:v>Other (please specify)</c:v>
                </c:pt>
              </c:strCache>
            </c:strRef>
          </c:cat>
          <c:val>
            <c:numRef>
              <c:f>Sheet1!$B$2:$B$13</c:f>
              <c:numCache>
                <c:formatCode>0.00%</c:formatCode>
                <c:ptCount val="12"/>
                <c:pt idx="0">
                  <c:v>0.90480000000000005</c:v>
                </c:pt>
                <c:pt idx="1">
                  <c:v>0.59519999999999995</c:v>
                </c:pt>
                <c:pt idx="2">
                  <c:v>0.54759999999999998</c:v>
                </c:pt>
                <c:pt idx="3">
                  <c:v>0.78574999999999995</c:v>
                </c:pt>
                <c:pt idx="4">
                  <c:v>0.85709999999999997</c:v>
                </c:pt>
                <c:pt idx="5">
                  <c:v>0.88100000000000001</c:v>
                </c:pt>
                <c:pt idx="6">
                  <c:v>0.64290000000000003</c:v>
                </c:pt>
                <c:pt idx="7">
                  <c:v>0.26190000000000002</c:v>
                </c:pt>
                <c:pt idx="8">
                  <c:v>0.21429999999999999</c:v>
                </c:pt>
                <c:pt idx="9">
                  <c:v>0.23810000000000001</c:v>
                </c:pt>
                <c:pt idx="10">
                  <c:v>0.1905</c:v>
                </c:pt>
                <c:pt idx="11">
                  <c:v>0.28570000000000001</c:v>
                </c:pt>
              </c:numCache>
            </c:numRef>
          </c:val>
        </c:ser>
        <c:dLbls>
          <c:dLblPos val="outEnd"/>
          <c:showLegendKey val="0"/>
          <c:showVal val="1"/>
          <c:showCatName val="0"/>
          <c:showSerName val="0"/>
          <c:showPercent val="0"/>
          <c:showBubbleSize val="0"/>
        </c:dLbls>
        <c:gapWidth val="150"/>
        <c:axId val="452055656"/>
        <c:axId val="452063888"/>
      </c:barChart>
      <c:catAx>
        <c:axId val="452055656"/>
        <c:scaling>
          <c:orientation val="maxMin"/>
        </c:scaling>
        <c:delete val="0"/>
        <c:axPos val="l"/>
        <c:numFmt formatCode="General" sourceLinked="0"/>
        <c:majorTickMark val="out"/>
        <c:minorTickMark val="none"/>
        <c:tickLblPos val="nextTo"/>
        <c:txPr>
          <a:bodyPr/>
          <a:lstStyle/>
          <a:p>
            <a:pPr>
              <a:defRPr sz="1400"/>
            </a:pPr>
            <a:endParaRPr lang="en-US"/>
          </a:p>
        </c:txPr>
        <c:crossAx val="452063888"/>
        <c:crosses val="autoZero"/>
        <c:auto val="1"/>
        <c:lblAlgn val="ctr"/>
        <c:lblOffset val="100"/>
        <c:noMultiLvlLbl val="0"/>
      </c:catAx>
      <c:valAx>
        <c:axId val="452063888"/>
        <c:scaling>
          <c:orientation val="minMax"/>
        </c:scaling>
        <c:delete val="0"/>
        <c:axPos val="t"/>
        <c:majorGridlines/>
        <c:numFmt formatCode="0%" sourceLinked="0"/>
        <c:majorTickMark val="out"/>
        <c:minorTickMark val="none"/>
        <c:tickLblPos val="nextTo"/>
        <c:crossAx val="45205565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0ADEE9ED-4D46-4A2A-B267-6512A13390BC}" type="datetimeFigureOut">
              <a:rPr lang="en-US" smtClean="0"/>
              <a:t>5/1/2018</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D353AA14-5C20-4A56-B109-88DA25F094FF}" type="slidenum">
              <a:rPr lang="en-US" smtClean="0"/>
              <a:t>‹#›</a:t>
            </a:fld>
            <a:endParaRPr lang="en-US"/>
          </a:p>
        </p:txBody>
      </p:sp>
    </p:spTree>
    <p:extLst>
      <p:ext uri="{BB962C8B-B14F-4D97-AF65-F5344CB8AC3E}">
        <p14:creationId xmlns:p14="http://schemas.microsoft.com/office/powerpoint/2010/main" val="4301993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143375" y="0"/>
            <a:ext cx="3170238" cy="479425"/>
          </a:xfrm>
          <a:prstGeom prst="rect">
            <a:avLst/>
          </a:prstGeom>
        </p:spPr>
        <p:txBody>
          <a:bodyPr vert="horz" lIns="91440" tIns="45720" rIns="91440" bIns="45720" rtlCol="0"/>
          <a:lstStyle>
            <a:lvl1pPr algn="r">
              <a:defRPr sz="1200"/>
            </a:lvl1pPr>
          </a:lstStyle>
          <a:p>
            <a:fld id="{CCB433E0-1E82-4028-8FCD-9AE0C817710C}" type="datetimeFigureOut">
              <a:rPr lang="en-US" smtClean="0"/>
              <a:t>5/1/2018</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1440" tIns="45720" rIns="91440" bIns="45720" rtlCol="0" anchor="b"/>
          <a:lstStyle>
            <a:lvl1pPr algn="r">
              <a:defRPr sz="1200"/>
            </a:lvl1pPr>
          </a:lstStyle>
          <a:p>
            <a:fld id="{0E8F9AA5-C9CC-472B-92AA-38F26A0DBB0A}" type="slidenum">
              <a:rPr lang="en-US" smtClean="0"/>
              <a:t>‹#›</a:t>
            </a:fld>
            <a:endParaRPr lang="en-US"/>
          </a:p>
        </p:txBody>
      </p:sp>
    </p:spTree>
    <p:extLst>
      <p:ext uri="{BB962C8B-B14F-4D97-AF65-F5344CB8AC3E}">
        <p14:creationId xmlns:p14="http://schemas.microsoft.com/office/powerpoint/2010/main" val="39816349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0E8F9AA5-C9CC-472B-92AA-38F26A0DBB0A}" type="slidenum">
              <a:rPr lang="en-US" smtClean="0"/>
              <a:t>1</a:t>
            </a:fld>
            <a:endParaRPr lang="en-US" dirty="0"/>
          </a:p>
        </p:txBody>
      </p:sp>
    </p:spTree>
    <p:extLst>
      <p:ext uri="{BB962C8B-B14F-4D97-AF65-F5344CB8AC3E}">
        <p14:creationId xmlns:p14="http://schemas.microsoft.com/office/powerpoint/2010/main" val="25854910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8F9AA5-C9CC-472B-92AA-38F26A0DBB0A}" type="slidenum">
              <a:rPr lang="en-US" smtClean="0"/>
              <a:t>2</a:t>
            </a:fld>
            <a:endParaRPr lang="en-US" dirty="0"/>
          </a:p>
        </p:txBody>
      </p:sp>
    </p:spTree>
    <p:extLst>
      <p:ext uri="{BB962C8B-B14F-4D97-AF65-F5344CB8AC3E}">
        <p14:creationId xmlns:p14="http://schemas.microsoft.com/office/powerpoint/2010/main" val="25854910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0F34E1F7-A559-4AAD-B9D4-D820DE9F2A2B}" type="datetime1">
              <a:rPr lang="en-US" smtClean="0"/>
              <a:t>5/1/2018</a:t>
            </a:fld>
            <a:endParaRPr lang="en-US"/>
          </a:p>
        </p:txBody>
      </p:sp>
      <p:sp>
        <p:nvSpPr>
          <p:cNvPr id="5" name="Footer Placeholder 4"/>
          <p:cNvSpPr>
            <a:spLocks noGrp="1"/>
          </p:cNvSpPr>
          <p:nvPr>
            <p:ph type="ftr" sz="quarter" idx="11"/>
          </p:nvPr>
        </p:nvSpPr>
        <p:spPr/>
        <p:txBody>
          <a:bodyPr/>
          <a:lstStyle/>
          <a:p>
            <a:r>
              <a:rPr lang="en-US" smtClean="0"/>
              <a:t>Implementing the PIRL March 24, 2016</a:t>
            </a:r>
            <a:endParaRPr lang="en-US"/>
          </a:p>
        </p:txBody>
      </p:sp>
      <p:sp>
        <p:nvSpPr>
          <p:cNvPr id="6" name="Slide Number Placeholder 5"/>
          <p:cNvSpPr>
            <a:spLocks noGrp="1"/>
          </p:cNvSpPr>
          <p:nvPr>
            <p:ph type="sldNum" sz="quarter" idx="12"/>
          </p:nvPr>
        </p:nvSpPr>
        <p:spPr/>
        <p:txBody>
          <a:bodyPr/>
          <a:lstStyle/>
          <a:p>
            <a:fld id="{4A431BFB-B653-4F36-A450-A2DDA07B1717}" type="slidenum">
              <a:rPr lang="en-US" smtClean="0"/>
              <a:t>‹#›</a:t>
            </a:fld>
            <a:endParaRPr 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2796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335281D-E855-4691-8DFE-5DBDB158D9B0}" type="datetime1">
              <a:rPr lang="en-US" smtClean="0"/>
              <a:t>5/1/2018</a:t>
            </a:fld>
            <a:endParaRPr lang="en-US"/>
          </a:p>
        </p:txBody>
      </p:sp>
      <p:sp>
        <p:nvSpPr>
          <p:cNvPr id="5" name="Footer Placeholder 4"/>
          <p:cNvSpPr>
            <a:spLocks noGrp="1"/>
          </p:cNvSpPr>
          <p:nvPr>
            <p:ph type="ftr" sz="quarter" idx="11"/>
          </p:nvPr>
        </p:nvSpPr>
        <p:spPr/>
        <p:txBody>
          <a:bodyPr/>
          <a:lstStyle/>
          <a:p>
            <a:r>
              <a:rPr lang="en-US" smtClean="0"/>
              <a:t>Implementing the PIRL March 24, 2016</a:t>
            </a:r>
            <a:endParaRPr lang="en-US"/>
          </a:p>
        </p:txBody>
      </p:sp>
      <p:sp>
        <p:nvSpPr>
          <p:cNvPr id="6" name="Slide Number Placeholder 5"/>
          <p:cNvSpPr>
            <a:spLocks noGrp="1"/>
          </p:cNvSpPr>
          <p:nvPr>
            <p:ph type="sldNum" sz="quarter" idx="12"/>
          </p:nvPr>
        </p:nvSpPr>
        <p:spPr/>
        <p:txBody>
          <a:bodyPr/>
          <a:lstStyle/>
          <a:p>
            <a:fld id="{4A431BFB-B653-4F36-A450-A2DDA07B1717}" type="slidenum">
              <a:rPr lang="en-US" smtClean="0"/>
              <a:t>‹#›</a:t>
            </a:fld>
            <a:endParaRPr lang="en-US"/>
          </a:p>
        </p:txBody>
      </p:sp>
    </p:spTree>
    <p:extLst>
      <p:ext uri="{BB962C8B-B14F-4D97-AF65-F5344CB8AC3E}">
        <p14:creationId xmlns:p14="http://schemas.microsoft.com/office/powerpoint/2010/main" val="3395992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3F5B42D-771F-43AE-836A-44E7C6C04585}" type="datetime1">
              <a:rPr lang="en-US" smtClean="0"/>
              <a:t>5/1/2018</a:t>
            </a:fld>
            <a:endParaRPr lang="en-US"/>
          </a:p>
        </p:txBody>
      </p:sp>
      <p:sp>
        <p:nvSpPr>
          <p:cNvPr id="5" name="Footer Placeholder 4"/>
          <p:cNvSpPr>
            <a:spLocks noGrp="1"/>
          </p:cNvSpPr>
          <p:nvPr>
            <p:ph type="ftr" sz="quarter" idx="11"/>
          </p:nvPr>
        </p:nvSpPr>
        <p:spPr/>
        <p:txBody>
          <a:bodyPr/>
          <a:lstStyle/>
          <a:p>
            <a:r>
              <a:rPr lang="en-US" smtClean="0"/>
              <a:t>Implementing the PIRL March 24, 2016</a:t>
            </a:r>
            <a:endParaRPr lang="en-US"/>
          </a:p>
        </p:txBody>
      </p:sp>
      <p:sp>
        <p:nvSpPr>
          <p:cNvPr id="6" name="Slide Number Placeholder 5"/>
          <p:cNvSpPr>
            <a:spLocks noGrp="1"/>
          </p:cNvSpPr>
          <p:nvPr>
            <p:ph type="sldNum" sz="quarter" idx="12"/>
          </p:nvPr>
        </p:nvSpPr>
        <p:spPr/>
        <p:txBody>
          <a:bodyPr/>
          <a:lstStyle/>
          <a:p>
            <a:fld id="{4A431BFB-B653-4F36-A450-A2DDA07B1717}" type="slidenum">
              <a:rPr lang="en-US" smtClean="0"/>
              <a:t>‹#›</a:t>
            </a:fld>
            <a:endParaRPr lang="en-US"/>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3590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2939D21-D55B-4105-987C-417F5B1D1AA7}" type="datetime1">
              <a:rPr lang="en-US" smtClean="0"/>
              <a:t>5/1/2018</a:t>
            </a:fld>
            <a:endParaRPr lang="en-US"/>
          </a:p>
        </p:txBody>
      </p:sp>
      <p:sp>
        <p:nvSpPr>
          <p:cNvPr id="5" name="Footer Placeholder 4"/>
          <p:cNvSpPr>
            <a:spLocks noGrp="1"/>
          </p:cNvSpPr>
          <p:nvPr>
            <p:ph type="ftr" sz="quarter" idx="11"/>
          </p:nvPr>
        </p:nvSpPr>
        <p:spPr/>
        <p:txBody>
          <a:bodyPr/>
          <a:lstStyle/>
          <a:p>
            <a:r>
              <a:rPr lang="en-US" smtClean="0"/>
              <a:t>Implementing the PIRL March 24, 2016</a:t>
            </a:r>
            <a:endParaRPr lang="en-US"/>
          </a:p>
        </p:txBody>
      </p:sp>
      <p:sp>
        <p:nvSpPr>
          <p:cNvPr id="6" name="Slide Number Placeholder 5"/>
          <p:cNvSpPr>
            <a:spLocks noGrp="1"/>
          </p:cNvSpPr>
          <p:nvPr>
            <p:ph type="sldNum" sz="quarter" idx="12"/>
          </p:nvPr>
        </p:nvSpPr>
        <p:spPr/>
        <p:txBody>
          <a:bodyPr/>
          <a:lstStyle/>
          <a:p>
            <a:fld id="{4A431BFB-B653-4F36-A450-A2DDA07B1717}" type="slidenum">
              <a:rPr lang="en-US" smtClean="0"/>
              <a:t>‹#›</a:t>
            </a:fld>
            <a:endParaRPr lang="en-US"/>
          </a:p>
        </p:txBody>
      </p:sp>
    </p:spTree>
    <p:extLst>
      <p:ext uri="{BB962C8B-B14F-4D97-AF65-F5344CB8AC3E}">
        <p14:creationId xmlns:p14="http://schemas.microsoft.com/office/powerpoint/2010/main" val="4285776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989D78-F9DB-497A-9400-FBC1F09444DC}" type="datetime1">
              <a:rPr lang="en-US" smtClean="0"/>
              <a:t>5/1/2018</a:t>
            </a:fld>
            <a:endParaRPr lang="en-US"/>
          </a:p>
        </p:txBody>
      </p:sp>
      <p:sp>
        <p:nvSpPr>
          <p:cNvPr id="5" name="Footer Placeholder 4"/>
          <p:cNvSpPr>
            <a:spLocks noGrp="1"/>
          </p:cNvSpPr>
          <p:nvPr>
            <p:ph type="ftr" sz="quarter" idx="11"/>
          </p:nvPr>
        </p:nvSpPr>
        <p:spPr/>
        <p:txBody>
          <a:bodyPr/>
          <a:lstStyle/>
          <a:p>
            <a:r>
              <a:rPr lang="en-US" smtClean="0"/>
              <a:t>Implementing the PIRL March 24, 2016</a:t>
            </a:r>
            <a:endParaRPr lang="en-US"/>
          </a:p>
        </p:txBody>
      </p:sp>
      <p:sp>
        <p:nvSpPr>
          <p:cNvPr id="6" name="Slide Number Placeholder 5"/>
          <p:cNvSpPr>
            <a:spLocks noGrp="1"/>
          </p:cNvSpPr>
          <p:nvPr>
            <p:ph type="sldNum" sz="quarter" idx="12"/>
          </p:nvPr>
        </p:nvSpPr>
        <p:spPr/>
        <p:txBody>
          <a:bodyPr/>
          <a:lstStyle/>
          <a:p>
            <a:fld id="{4A431BFB-B653-4F36-A450-A2DDA07B1717}" type="slidenum">
              <a:rPr lang="en-US" smtClean="0"/>
              <a:t>‹#›</a:t>
            </a:fld>
            <a:endParaRPr 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4213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D3EFF5A-6BEA-409E-9CEC-502C9D0E45CF}" type="datetime1">
              <a:rPr lang="en-US" smtClean="0"/>
              <a:t>5/1/2018</a:t>
            </a:fld>
            <a:endParaRPr lang="en-US"/>
          </a:p>
        </p:txBody>
      </p:sp>
      <p:sp>
        <p:nvSpPr>
          <p:cNvPr id="6" name="Footer Placeholder 5"/>
          <p:cNvSpPr>
            <a:spLocks noGrp="1"/>
          </p:cNvSpPr>
          <p:nvPr>
            <p:ph type="ftr" sz="quarter" idx="11"/>
          </p:nvPr>
        </p:nvSpPr>
        <p:spPr/>
        <p:txBody>
          <a:bodyPr/>
          <a:lstStyle/>
          <a:p>
            <a:r>
              <a:rPr lang="en-US" smtClean="0"/>
              <a:t>Implementing the PIRL March 24, 2016</a:t>
            </a:r>
            <a:endParaRPr lang="en-US"/>
          </a:p>
        </p:txBody>
      </p:sp>
      <p:sp>
        <p:nvSpPr>
          <p:cNvPr id="7" name="Slide Number Placeholder 6"/>
          <p:cNvSpPr>
            <a:spLocks noGrp="1"/>
          </p:cNvSpPr>
          <p:nvPr>
            <p:ph type="sldNum" sz="quarter" idx="12"/>
          </p:nvPr>
        </p:nvSpPr>
        <p:spPr/>
        <p:txBody>
          <a:bodyPr/>
          <a:lstStyle/>
          <a:p>
            <a:fld id="{4A431BFB-B653-4F36-A450-A2DDA07B1717}" type="slidenum">
              <a:rPr lang="en-US" smtClean="0"/>
              <a:t>‹#›</a:t>
            </a:fld>
            <a:endParaRPr lang="en-US"/>
          </a:p>
        </p:txBody>
      </p:sp>
    </p:spTree>
    <p:extLst>
      <p:ext uri="{BB962C8B-B14F-4D97-AF65-F5344CB8AC3E}">
        <p14:creationId xmlns:p14="http://schemas.microsoft.com/office/powerpoint/2010/main" val="1504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0D2B4F-6C2B-4BB2-9778-BCEB0C940D15}" type="datetime1">
              <a:rPr lang="en-US" smtClean="0"/>
              <a:t>5/1/2018</a:t>
            </a:fld>
            <a:endParaRPr lang="en-US"/>
          </a:p>
        </p:txBody>
      </p:sp>
      <p:sp>
        <p:nvSpPr>
          <p:cNvPr id="8" name="Footer Placeholder 7"/>
          <p:cNvSpPr>
            <a:spLocks noGrp="1"/>
          </p:cNvSpPr>
          <p:nvPr>
            <p:ph type="ftr" sz="quarter" idx="11"/>
          </p:nvPr>
        </p:nvSpPr>
        <p:spPr/>
        <p:txBody>
          <a:bodyPr/>
          <a:lstStyle/>
          <a:p>
            <a:r>
              <a:rPr lang="en-US" smtClean="0"/>
              <a:t>Implementing the PIRL March 24, 2016</a:t>
            </a:r>
            <a:endParaRPr lang="en-US"/>
          </a:p>
        </p:txBody>
      </p:sp>
      <p:sp>
        <p:nvSpPr>
          <p:cNvPr id="9" name="Slide Number Placeholder 8"/>
          <p:cNvSpPr>
            <a:spLocks noGrp="1"/>
          </p:cNvSpPr>
          <p:nvPr>
            <p:ph type="sldNum" sz="quarter" idx="12"/>
          </p:nvPr>
        </p:nvSpPr>
        <p:spPr/>
        <p:txBody>
          <a:bodyPr/>
          <a:lstStyle/>
          <a:p>
            <a:fld id="{4A431BFB-B653-4F36-A450-A2DDA07B1717}" type="slidenum">
              <a:rPr lang="en-US" smtClean="0"/>
              <a:t>‹#›</a:t>
            </a:fld>
            <a:endParaRPr lang="en-US"/>
          </a:p>
        </p:txBody>
      </p:sp>
    </p:spTree>
    <p:extLst>
      <p:ext uri="{BB962C8B-B14F-4D97-AF65-F5344CB8AC3E}">
        <p14:creationId xmlns:p14="http://schemas.microsoft.com/office/powerpoint/2010/main" val="3384976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8B3364C-6F28-4468-B9A3-12CA9740A7EE}" type="datetime1">
              <a:rPr lang="en-US" smtClean="0"/>
              <a:t>5/1/2018</a:t>
            </a:fld>
            <a:endParaRPr lang="en-US"/>
          </a:p>
        </p:txBody>
      </p:sp>
      <p:sp>
        <p:nvSpPr>
          <p:cNvPr id="4" name="Footer Placeholder 3"/>
          <p:cNvSpPr>
            <a:spLocks noGrp="1"/>
          </p:cNvSpPr>
          <p:nvPr>
            <p:ph type="ftr" sz="quarter" idx="11"/>
          </p:nvPr>
        </p:nvSpPr>
        <p:spPr/>
        <p:txBody>
          <a:bodyPr/>
          <a:lstStyle/>
          <a:p>
            <a:r>
              <a:rPr lang="en-US" smtClean="0"/>
              <a:t>Implementing the PIRL March 24, 2016</a:t>
            </a:r>
            <a:endParaRPr lang="en-US"/>
          </a:p>
        </p:txBody>
      </p:sp>
      <p:sp>
        <p:nvSpPr>
          <p:cNvPr id="5" name="Slide Number Placeholder 4"/>
          <p:cNvSpPr>
            <a:spLocks noGrp="1"/>
          </p:cNvSpPr>
          <p:nvPr>
            <p:ph type="sldNum" sz="quarter" idx="12"/>
          </p:nvPr>
        </p:nvSpPr>
        <p:spPr/>
        <p:txBody>
          <a:bodyPr/>
          <a:lstStyle/>
          <a:p>
            <a:fld id="{4A431BFB-B653-4F36-A450-A2DDA07B1717}" type="slidenum">
              <a:rPr lang="en-US" smtClean="0"/>
              <a:t>‹#›</a:t>
            </a:fld>
            <a:endParaRPr lang="en-US"/>
          </a:p>
        </p:txBody>
      </p:sp>
    </p:spTree>
    <p:extLst>
      <p:ext uri="{BB962C8B-B14F-4D97-AF65-F5344CB8AC3E}">
        <p14:creationId xmlns:p14="http://schemas.microsoft.com/office/powerpoint/2010/main" val="1095057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BD944B-F314-4229-8E03-A8564BB1D6BE}" type="datetime1">
              <a:rPr lang="en-US" smtClean="0"/>
              <a:t>5/1/2018</a:t>
            </a:fld>
            <a:endParaRPr lang="en-US"/>
          </a:p>
        </p:txBody>
      </p:sp>
      <p:sp>
        <p:nvSpPr>
          <p:cNvPr id="3" name="Footer Placeholder 2"/>
          <p:cNvSpPr>
            <a:spLocks noGrp="1"/>
          </p:cNvSpPr>
          <p:nvPr>
            <p:ph type="ftr" sz="quarter" idx="11"/>
          </p:nvPr>
        </p:nvSpPr>
        <p:spPr/>
        <p:txBody>
          <a:bodyPr/>
          <a:lstStyle/>
          <a:p>
            <a:r>
              <a:rPr lang="en-US" smtClean="0"/>
              <a:t>Implementing the PIRL March 24, 2016</a:t>
            </a:r>
            <a:endParaRPr lang="en-US"/>
          </a:p>
        </p:txBody>
      </p:sp>
      <p:sp>
        <p:nvSpPr>
          <p:cNvPr id="4" name="Slide Number Placeholder 3"/>
          <p:cNvSpPr>
            <a:spLocks noGrp="1"/>
          </p:cNvSpPr>
          <p:nvPr>
            <p:ph type="sldNum" sz="quarter" idx="12"/>
          </p:nvPr>
        </p:nvSpPr>
        <p:spPr/>
        <p:txBody>
          <a:bodyPr/>
          <a:lstStyle/>
          <a:p>
            <a:fld id="{4A431BFB-B653-4F36-A450-A2DDA07B1717}" type="slidenum">
              <a:rPr lang="en-US" smtClean="0"/>
              <a:t>‹#›</a:t>
            </a:fld>
            <a:endParaRPr lang="en-US"/>
          </a:p>
        </p:txBody>
      </p:sp>
    </p:spTree>
    <p:extLst>
      <p:ext uri="{BB962C8B-B14F-4D97-AF65-F5344CB8AC3E}">
        <p14:creationId xmlns:p14="http://schemas.microsoft.com/office/powerpoint/2010/main" val="3153630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smtClean="0"/>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EFB25F-B142-43C1-BD80-81B371DEFAEB}" type="datetime1">
              <a:rPr lang="en-US" smtClean="0"/>
              <a:t>5/1/2018</a:t>
            </a:fld>
            <a:endParaRPr lang="en-US"/>
          </a:p>
        </p:txBody>
      </p:sp>
      <p:sp>
        <p:nvSpPr>
          <p:cNvPr id="6" name="Footer Placeholder 5"/>
          <p:cNvSpPr>
            <a:spLocks noGrp="1"/>
          </p:cNvSpPr>
          <p:nvPr>
            <p:ph type="ftr" sz="quarter" idx="11"/>
          </p:nvPr>
        </p:nvSpPr>
        <p:spPr/>
        <p:txBody>
          <a:bodyPr/>
          <a:lstStyle/>
          <a:p>
            <a:r>
              <a:rPr lang="en-US" smtClean="0"/>
              <a:t>Implementing the PIRL March 24, 2016</a:t>
            </a:r>
            <a:endParaRPr lang="en-US"/>
          </a:p>
        </p:txBody>
      </p:sp>
      <p:sp>
        <p:nvSpPr>
          <p:cNvPr id="7" name="Slide Number Placeholder 6"/>
          <p:cNvSpPr>
            <a:spLocks noGrp="1"/>
          </p:cNvSpPr>
          <p:nvPr>
            <p:ph type="sldNum" sz="quarter" idx="12"/>
          </p:nvPr>
        </p:nvSpPr>
        <p:spPr/>
        <p:txBody>
          <a:bodyPr/>
          <a:lstStyle/>
          <a:p>
            <a:fld id="{4A431BFB-B653-4F36-A450-A2DDA07B1717}" type="slidenum">
              <a:rPr lang="en-US" smtClean="0"/>
              <a:t>‹#›</a:t>
            </a:fld>
            <a:endParaRPr lang="en-US"/>
          </a:p>
        </p:txBody>
      </p:sp>
    </p:spTree>
    <p:extLst>
      <p:ext uri="{BB962C8B-B14F-4D97-AF65-F5344CB8AC3E}">
        <p14:creationId xmlns:p14="http://schemas.microsoft.com/office/powerpoint/2010/main" val="1057441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731EF8-2353-4260-8551-1FE4933A2E17}" type="datetime1">
              <a:rPr lang="en-US" smtClean="0"/>
              <a:t>5/1/2018</a:t>
            </a:fld>
            <a:endParaRPr lang="en-US"/>
          </a:p>
        </p:txBody>
      </p:sp>
      <p:sp>
        <p:nvSpPr>
          <p:cNvPr id="6" name="Footer Placeholder 5"/>
          <p:cNvSpPr>
            <a:spLocks noGrp="1"/>
          </p:cNvSpPr>
          <p:nvPr>
            <p:ph type="ftr" sz="quarter" idx="11"/>
          </p:nvPr>
        </p:nvSpPr>
        <p:spPr/>
        <p:txBody>
          <a:bodyPr/>
          <a:lstStyle/>
          <a:p>
            <a:r>
              <a:rPr lang="en-US" smtClean="0"/>
              <a:t>Implementing the PIRL March 24, 2016</a:t>
            </a:r>
            <a:endParaRPr lang="en-US"/>
          </a:p>
        </p:txBody>
      </p:sp>
      <p:sp>
        <p:nvSpPr>
          <p:cNvPr id="7" name="Slide Number Placeholder 6"/>
          <p:cNvSpPr>
            <a:spLocks noGrp="1"/>
          </p:cNvSpPr>
          <p:nvPr>
            <p:ph type="sldNum" sz="quarter" idx="12"/>
          </p:nvPr>
        </p:nvSpPr>
        <p:spPr/>
        <p:txBody>
          <a:bodyPr/>
          <a:lstStyle/>
          <a:p>
            <a:fld id="{4A431BFB-B653-4F36-A450-A2DDA07B1717}" type="slidenum">
              <a:rPr lang="en-US" smtClean="0"/>
              <a:t>‹#›</a:t>
            </a:fld>
            <a:endParaRPr lang="en-US"/>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7308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18F2AA86-B198-4C8D-A6D0-608A63FFDC77}" type="datetime1">
              <a:rPr lang="en-US" smtClean="0"/>
              <a:t>5/1/2018</a:t>
            </a:fld>
            <a:endParaRPr lang="en-US"/>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r>
              <a:rPr lang="en-US" smtClean="0"/>
              <a:t>Implementing the PIRL March 24, 2016</a:t>
            </a:r>
            <a:endParaRPr lang="en-US"/>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A431BFB-B653-4F36-A450-A2DDA07B1717}" type="slidenum">
              <a:rPr lang="en-US" smtClean="0"/>
              <a:t>‹#›</a:t>
            </a:fld>
            <a:endParaRPr lang="en-US"/>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253383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dt="0"/>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hyperlink" Target="https://www.doleta.gov/performance/pdf/WIOA_PIRL.pd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surveymonkey.com/r/AELPIRL"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www.surveymonkey.com/r/AELPIR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doleta.gov/performance/pdf/Federal%20Register%20-%20Joint%20Performance%20ICR%20Supporting%20Statement.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oter Placeholder 10"/>
          <p:cNvSpPr>
            <a:spLocks noGrp="1"/>
          </p:cNvSpPr>
          <p:nvPr>
            <p:ph type="ftr" sz="quarter" idx="11"/>
          </p:nvPr>
        </p:nvSpPr>
        <p:spPr/>
        <p:txBody>
          <a:bodyPr/>
          <a:lstStyle/>
          <a:p>
            <a:r>
              <a:rPr lang="en-US" smtClean="0"/>
              <a:t>Implementing the PIRL March 24, 2016</a:t>
            </a:r>
            <a:endParaRPr lang="en-US" dirty="0"/>
          </a:p>
        </p:txBody>
      </p:sp>
      <p:sp>
        <p:nvSpPr>
          <p:cNvPr id="2" name="TextBox 1"/>
          <p:cNvSpPr txBox="1"/>
          <p:nvPr/>
        </p:nvSpPr>
        <p:spPr>
          <a:xfrm>
            <a:off x="-3350" y="1219200"/>
            <a:ext cx="6521883" cy="1692771"/>
          </a:xfrm>
          <a:prstGeom prst="rect">
            <a:avLst/>
          </a:prstGeom>
          <a:solidFill>
            <a:schemeClr val="accent6"/>
          </a:solidFill>
          <a:ln>
            <a:solidFill>
              <a:schemeClr val="bg2">
                <a:lumMod val="50000"/>
              </a:schemeClr>
            </a:solidFill>
          </a:ln>
        </p:spPr>
        <p:txBody>
          <a:bodyPr wrap="square" rtlCol="0">
            <a:spAutoFit/>
          </a:bodyPr>
          <a:lstStyle/>
          <a:p>
            <a:r>
              <a:rPr lang="en-US" sz="3600" dirty="0" smtClean="0"/>
              <a:t>Implementing </a:t>
            </a:r>
            <a:r>
              <a:rPr lang="en-US" sz="3600" dirty="0"/>
              <a:t>the Participant Individual Record Layout (PIRL)</a:t>
            </a:r>
            <a:br>
              <a:rPr lang="en-US" sz="3600" dirty="0"/>
            </a:br>
            <a:r>
              <a:rPr lang="en-US" sz="2800" dirty="0" smtClean="0"/>
              <a:t>A Quality </a:t>
            </a:r>
            <a:r>
              <a:rPr lang="en-US" sz="2800" dirty="0"/>
              <a:t>Model for Student Success</a:t>
            </a:r>
            <a:endParaRPr lang="en-US" sz="2800" dirty="0">
              <a:solidFill>
                <a:schemeClr val="bg1"/>
              </a:solidFill>
            </a:endParaRPr>
          </a:p>
        </p:txBody>
      </p:sp>
      <p:sp>
        <p:nvSpPr>
          <p:cNvPr id="12" name="Slide Number Placeholder 11"/>
          <p:cNvSpPr>
            <a:spLocks noGrp="1"/>
          </p:cNvSpPr>
          <p:nvPr>
            <p:ph type="sldNum" sz="quarter" idx="12"/>
          </p:nvPr>
        </p:nvSpPr>
        <p:spPr/>
        <p:txBody>
          <a:bodyPr/>
          <a:lstStyle/>
          <a:p>
            <a:fld id="{4A431BFB-B653-4F36-A450-A2DDA07B1717}" type="slidenum">
              <a:rPr lang="en-US" smtClean="0"/>
              <a:t>1</a:t>
            </a:fld>
            <a:endParaRPr lang="en-US" dirty="0"/>
          </a:p>
        </p:txBody>
      </p:sp>
      <p:pic>
        <p:nvPicPr>
          <p:cNvPr id="7" name="Picture 6" descr="Picture of students holding books" title="Picture of student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18532" y="2899638"/>
            <a:ext cx="2625468" cy="1748562"/>
          </a:xfrm>
          <a:prstGeom prst="rect">
            <a:avLst/>
          </a:prstGeom>
        </p:spPr>
      </p:pic>
      <p:pic>
        <p:nvPicPr>
          <p:cNvPr id="9" name="Picture 8" descr="Picture of a student graduating" title="Picture of a student"/>
          <p:cNvPicPr>
            <a:picLocks noChangeAspect="1"/>
          </p:cNvPicPr>
          <p:nvPr/>
        </p:nvPicPr>
        <p:blipFill rotWithShape="1">
          <a:blip r:embed="rId4">
            <a:extLst>
              <a:ext uri="{28A0092B-C50C-407E-A947-70E740481C1C}">
                <a14:useLocalDpi xmlns:a14="http://schemas.microsoft.com/office/drawing/2010/main" val="0"/>
              </a:ext>
            </a:extLst>
          </a:blip>
          <a:srcRect l="52541"/>
          <a:stretch/>
        </p:blipFill>
        <p:spPr>
          <a:xfrm>
            <a:off x="6518533" y="4648200"/>
            <a:ext cx="2625466" cy="1524000"/>
          </a:xfrm>
          <a:prstGeom prst="rect">
            <a:avLst/>
          </a:prstGeom>
        </p:spPr>
      </p:pic>
      <p:sp>
        <p:nvSpPr>
          <p:cNvPr id="18" name="TextBox 17" title="Webinar Series 5"/>
          <p:cNvSpPr txBox="1"/>
          <p:nvPr/>
        </p:nvSpPr>
        <p:spPr>
          <a:xfrm>
            <a:off x="141430" y="565666"/>
            <a:ext cx="2743200" cy="369332"/>
          </a:xfrm>
          <a:prstGeom prst="rect">
            <a:avLst/>
          </a:prstGeom>
          <a:noFill/>
        </p:spPr>
        <p:txBody>
          <a:bodyPr wrap="square" rtlCol="0">
            <a:spAutoFit/>
          </a:bodyPr>
          <a:lstStyle/>
          <a:p>
            <a:r>
              <a:rPr lang="en-US" dirty="0"/>
              <a:t>Series Webinar 5</a:t>
            </a:r>
          </a:p>
        </p:txBody>
      </p:sp>
      <p:pic>
        <p:nvPicPr>
          <p:cNvPr id="8" name="Picture 7" descr="Picture of a student in a classroom" title="Picture of a student"/>
          <p:cNvPicPr>
            <a:picLocks noChangeAspect="1"/>
          </p:cNvPicPr>
          <p:nvPr/>
        </p:nvPicPr>
        <p:blipFill rotWithShape="1">
          <a:blip r:embed="rId5" cstate="print">
            <a:extLst>
              <a:ext uri="{28A0092B-C50C-407E-A947-70E740481C1C}">
                <a14:useLocalDpi xmlns:a14="http://schemas.microsoft.com/office/drawing/2010/main" val="0"/>
              </a:ext>
            </a:extLst>
          </a:blip>
          <a:srcRect t="4339" b="17557"/>
          <a:stretch/>
        </p:blipFill>
        <p:spPr>
          <a:xfrm>
            <a:off x="6518533" y="1223237"/>
            <a:ext cx="2705445" cy="1676376"/>
          </a:xfrm>
          <a:prstGeom prst="rect">
            <a:avLst/>
          </a:prstGeom>
        </p:spPr>
      </p:pic>
      <p:sp>
        <p:nvSpPr>
          <p:cNvPr id="14" name="Subtitle 6"/>
          <p:cNvSpPr txBox="1">
            <a:spLocks/>
          </p:cNvSpPr>
          <p:nvPr/>
        </p:nvSpPr>
        <p:spPr>
          <a:xfrm>
            <a:off x="-3350" y="4724400"/>
            <a:ext cx="2400300" cy="1463675"/>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a:lstStyle>
          <a:p>
            <a:r>
              <a:rPr lang="en-US" b="1" dirty="0" smtClean="0"/>
              <a:t>Carrie Tupa</a:t>
            </a:r>
            <a:br>
              <a:rPr lang="en-US" b="1" dirty="0" smtClean="0"/>
            </a:br>
            <a:r>
              <a:rPr lang="en-US" sz="1400" dirty="0" smtClean="0"/>
              <a:t>Texas Workforce Commission</a:t>
            </a:r>
            <a:br>
              <a:rPr lang="en-US" sz="1400" dirty="0" smtClean="0"/>
            </a:br>
            <a:r>
              <a:rPr lang="en-US" sz="1200" dirty="0" smtClean="0"/>
              <a:t>March 24, 2016</a:t>
            </a:r>
            <a:endParaRPr lang="en-US" sz="1200" dirty="0"/>
          </a:p>
        </p:txBody>
      </p:sp>
      <p:sp>
        <p:nvSpPr>
          <p:cNvPr id="4" name="Title 3"/>
          <p:cNvSpPr>
            <a:spLocks noGrp="1"/>
          </p:cNvSpPr>
          <p:nvPr>
            <p:ph type="ctrTitle" idx="4294967295"/>
          </p:nvPr>
        </p:nvSpPr>
        <p:spPr>
          <a:xfrm>
            <a:off x="-30020" y="3402102"/>
            <a:ext cx="5829300" cy="684073"/>
          </a:xfrm>
        </p:spPr>
        <p:txBody>
          <a:bodyPr>
            <a:normAutofit/>
          </a:bodyPr>
          <a:lstStyle/>
          <a:p>
            <a:r>
              <a:rPr lang="en-US" sz="3200" dirty="0"/>
              <a:t>Defining Student Success in </a:t>
            </a:r>
            <a:r>
              <a:rPr lang="en-US" sz="3200" dirty="0" smtClean="0"/>
              <a:t>WIOA</a:t>
            </a:r>
            <a:r>
              <a:rPr lang="en-US" sz="1800" baseline="30000" dirty="0" smtClean="0"/>
              <a:t>*</a:t>
            </a:r>
            <a:endParaRPr lang="en-US" sz="3200" baseline="30000" dirty="0">
              <a:solidFill>
                <a:srgbClr val="FF0000"/>
              </a:solidFill>
            </a:endParaRPr>
          </a:p>
        </p:txBody>
      </p:sp>
    </p:spTree>
    <p:extLst>
      <p:ext uri="{BB962C8B-B14F-4D97-AF65-F5344CB8AC3E}">
        <p14:creationId xmlns:p14="http://schemas.microsoft.com/office/powerpoint/2010/main" val="22494118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Statistical Adjustment Model</a:t>
            </a:r>
            <a:endParaRPr lang="en-US" dirty="0"/>
          </a:p>
        </p:txBody>
      </p:sp>
      <p:sp>
        <p:nvSpPr>
          <p:cNvPr id="3" name="Content Placeholder 2"/>
          <p:cNvSpPr>
            <a:spLocks noGrp="1"/>
          </p:cNvSpPr>
          <p:nvPr>
            <p:ph idx="1"/>
          </p:nvPr>
        </p:nvSpPr>
        <p:spPr>
          <a:xfrm>
            <a:off x="768096" y="1676400"/>
            <a:ext cx="7290055" cy="4632960"/>
          </a:xfrm>
        </p:spPr>
        <p:txBody>
          <a:bodyPr>
            <a:normAutofit fontScale="92500" lnSpcReduction="20000"/>
          </a:bodyPr>
          <a:lstStyle/>
          <a:p>
            <a:r>
              <a:rPr lang="en-US" dirty="0" smtClean="0"/>
              <a:t>Model based on differences in economic conditions and characteristics of participants, including:</a:t>
            </a:r>
          </a:p>
          <a:p>
            <a:pPr>
              <a:buFont typeface="Wingdings" panose="05000000000000000000" pitchFamily="2" charset="2"/>
              <a:buChar char="q"/>
            </a:pPr>
            <a:r>
              <a:rPr lang="en-US" dirty="0" smtClean="0"/>
              <a:t>Indicators of poor work history</a:t>
            </a:r>
          </a:p>
          <a:p>
            <a:pPr>
              <a:buFont typeface="Wingdings" panose="05000000000000000000" pitchFamily="2" charset="2"/>
              <a:buChar char="q"/>
            </a:pPr>
            <a:r>
              <a:rPr lang="en-US" dirty="0" smtClean="0"/>
              <a:t>Low levels of literacy</a:t>
            </a:r>
          </a:p>
          <a:p>
            <a:pPr>
              <a:buFont typeface="Wingdings" panose="05000000000000000000" pitchFamily="2" charset="2"/>
              <a:buChar char="q"/>
            </a:pPr>
            <a:r>
              <a:rPr lang="en-US" dirty="0" smtClean="0"/>
              <a:t>Low levels of English proficiency</a:t>
            </a:r>
          </a:p>
          <a:p>
            <a:pPr>
              <a:buFont typeface="Wingdings" panose="05000000000000000000" pitchFamily="2" charset="2"/>
              <a:buChar char="q"/>
            </a:pPr>
            <a:r>
              <a:rPr lang="en-US" dirty="0" smtClean="0"/>
              <a:t>Lack of educational or occupational skills attainment</a:t>
            </a:r>
          </a:p>
          <a:p>
            <a:pPr>
              <a:buFont typeface="Wingdings" panose="05000000000000000000" pitchFamily="2" charset="2"/>
              <a:buChar char="q"/>
            </a:pPr>
            <a:r>
              <a:rPr lang="en-US" dirty="0" smtClean="0"/>
              <a:t>Disability status</a:t>
            </a:r>
          </a:p>
          <a:p>
            <a:pPr>
              <a:buFont typeface="Wingdings" panose="05000000000000000000" pitchFamily="2" charset="2"/>
              <a:buChar char="q"/>
            </a:pPr>
            <a:r>
              <a:rPr lang="en-US" dirty="0" smtClean="0"/>
              <a:t>Homelessness</a:t>
            </a:r>
          </a:p>
          <a:p>
            <a:pPr>
              <a:buFont typeface="Wingdings" panose="05000000000000000000" pitchFamily="2" charset="2"/>
              <a:buChar char="q"/>
            </a:pPr>
            <a:r>
              <a:rPr lang="en-US" dirty="0" smtClean="0"/>
              <a:t>Ex-offender status</a:t>
            </a:r>
          </a:p>
          <a:p>
            <a:pPr>
              <a:buFont typeface="Wingdings" panose="05000000000000000000" pitchFamily="2" charset="2"/>
              <a:buChar char="q"/>
            </a:pPr>
            <a:r>
              <a:rPr lang="en-US" dirty="0" smtClean="0"/>
              <a:t>Welfare dependency</a:t>
            </a:r>
          </a:p>
          <a:p>
            <a:pPr>
              <a:buFont typeface="Wingdings" panose="05000000000000000000" pitchFamily="2" charset="2"/>
              <a:buChar char="q"/>
            </a:pPr>
            <a:r>
              <a:rPr lang="en-US" dirty="0" smtClean="0"/>
              <a:t>Barriers to employment (including cultural)</a:t>
            </a:r>
          </a:p>
          <a:p>
            <a:pPr>
              <a:buFont typeface="Wingdings" panose="05000000000000000000" pitchFamily="2" charset="2"/>
              <a:buChar char="q"/>
            </a:pPr>
            <a:r>
              <a:rPr lang="en-US" dirty="0" smtClean="0"/>
              <a:t>Dislocation from high-wage and high-benefit employment</a:t>
            </a:r>
            <a:endParaRPr lang="en-US" dirty="0"/>
          </a:p>
        </p:txBody>
      </p:sp>
      <p:sp>
        <p:nvSpPr>
          <p:cNvPr id="4" name="Footer Placeholder 3"/>
          <p:cNvSpPr>
            <a:spLocks noGrp="1"/>
          </p:cNvSpPr>
          <p:nvPr>
            <p:ph type="ftr" sz="quarter" idx="11"/>
          </p:nvPr>
        </p:nvSpPr>
        <p:spPr/>
        <p:txBody>
          <a:bodyPr/>
          <a:lstStyle/>
          <a:p>
            <a:r>
              <a:rPr lang="en-US" smtClean="0"/>
              <a:t>Implementing the PIRL March 24, 2016</a:t>
            </a:r>
            <a:endParaRPr lang="en-US"/>
          </a:p>
        </p:txBody>
      </p:sp>
      <p:sp>
        <p:nvSpPr>
          <p:cNvPr id="5" name="Slide Number Placeholder 4"/>
          <p:cNvSpPr>
            <a:spLocks noGrp="1"/>
          </p:cNvSpPr>
          <p:nvPr>
            <p:ph type="sldNum" sz="quarter" idx="12"/>
          </p:nvPr>
        </p:nvSpPr>
        <p:spPr/>
        <p:txBody>
          <a:bodyPr/>
          <a:lstStyle/>
          <a:p>
            <a:fld id="{4A431BFB-B653-4F36-A450-A2DDA07B1717}" type="slidenum">
              <a:rPr lang="en-US" smtClean="0"/>
              <a:t>10</a:t>
            </a:fld>
            <a:endParaRPr lang="en-US"/>
          </a:p>
        </p:txBody>
      </p:sp>
    </p:spTree>
    <p:extLst>
      <p:ext uri="{BB962C8B-B14F-4D97-AF65-F5344CB8AC3E}">
        <p14:creationId xmlns:p14="http://schemas.microsoft.com/office/powerpoint/2010/main" val="37948483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Section 2: How is the PIRL “Different”?</a:t>
            </a:r>
            <a:endParaRPr lang="en-US" dirty="0"/>
          </a:p>
        </p:txBody>
      </p:sp>
      <p:sp>
        <p:nvSpPr>
          <p:cNvPr id="5" name="Text Placeholder 4"/>
          <p:cNvSpPr>
            <a:spLocks noGrp="1"/>
          </p:cNvSpPr>
          <p:nvPr>
            <p:ph type="body" idx="1"/>
          </p:nvPr>
        </p:nvSpPr>
        <p:spPr/>
        <p:txBody>
          <a:bodyPr/>
          <a:lstStyle/>
          <a:p>
            <a:endParaRPr lang="en-US"/>
          </a:p>
        </p:txBody>
      </p:sp>
      <p:sp>
        <p:nvSpPr>
          <p:cNvPr id="2" name="Footer Placeholder 1"/>
          <p:cNvSpPr>
            <a:spLocks noGrp="1"/>
          </p:cNvSpPr>
          <p:nvPr>
            <p:ph type="ftr" sz="quarter" idx="11"/>
          </p:nvPr>
        </p:nvSpPr>
        <p:spPr/>
        <p:txBody>
          <a:bodyPr/>
          <a:lstStyle/>
          <a:p>
            <a:r>
              <a:rPr lang="en-US" smtClean="0"/>
              <a:t>Implementing the PIRL March 24, 2016</a:t>
            </a:r>
            <a:endParaRPr lang="en-US"/>
          </a:p>
        </p:txBody>
      </p:sp>
      <p:sp>
        <p:nvSpPr>
          <p:cNvPr id="3" name="Slide Number Placeholder 2"/>
          <p:cNvSpPr>
            <a:spLocks noGrp="1"/>
          </p:cNvSpPr>
          <p:nvPr>
            <p:ph type="sldNum" sz="quarter" idx="12"/>
          </p:nvPr>
        </p:nvSpPr>
        <p:spPr/>
        <p:txBody>
          <a:bodyPr/>
          <a:lstStyle/>
          <a:p>
            <a:fld id="{4A431BFB-B653-4F36-A450-A2DDA07B1717}" type="slidenum">
              <a:rPr lang="en-US" smtClean="0"/>
              <a:t>11</a:t>
            </a:fld>
            <a:endParaRPr lang="en-US"/>
          </a:p>
        </p:txBody>
      </p:sp>
    </p:spTree>
    <p:extLst>
      <p:ext uri="{BB962C8B-B14F-4D97-AF65-F5344CB8AC3E}">
        <p14:creationId xmlns:p14="http://schemas.microsoft.com/office/powerpoint/2010/main" val="24731461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Example</a:t>
            </a:r>
            <a:endParaRPr lang="en-US" dirty="0"/>
          </a:p>
        </p:txBody>
      </p:sp>
      <p:pic>
        <p:nvPicPr>
          <p:cNvPr id="2050" name="Picture 2" descr="Screenshot of TEAMS participant profile page with profile variables" title="Screenshot - TEAMS Profil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657600" y="990600"/>
            <a:ext cx="4114800" cy="51844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Footer Placeholder 1"/>
          <p:cNvSpPr>
            <a:spLocks noGrp="1"/>
          </p:cNvSpPr>
          <p:nvPr>
            <p:ph type="ftr" sz="quarter" idx="11"/>
          </p:nvPr>
        </p:nvSpPr>
        <p:spPr/>
        <p:txBody>
          <a:bodyPr/>
          <a:lstStyle/>
          <a:p>
            <a:r>
              <a:rPr lang="en-US" smtClean="0"/>
              <a:t>Implementing the PIRL March 24, 2016</a:t>
            </a:r>
            <a:endParaRPr lang="en-US"/>
          </a:p>
        </p:txBody>
      </p:sp>
      <p:sp>
        <p:nvSpPr>
          <p:cNvPr id="3" name="Slide Number Placeholder 2"/>
          <p:cNvSpPr>
            <a:spLocks noGrp="1"/>
          </p:cNvSpPr>
          <p:nvPr>
            <p:ph type="sldNum" sz="quarter" idx="12"/>
          </p:nvPr>
        </p:nvSpPr>
        <p:spPr/>
        <p:txBody>
          <a:bodyPr/>
          <a:lstStyle/>
          <a:p>
            <a:fld id="{4A431BFB-B653-4F36-A450-A2DDA07B1717}" type="slidenum">
              <a:rPr lang="en-US" smtClean="0"/>
              <a:t>12</a:t>
            </a:fld>
            <a:endParaRPr lang="en-US"/>
          </a:p>
        </p:txBody>
      </p:sp>
    </p:spTree>
    <p:extLst>
      <p:ext uri="{BB962C8B-B14F-4D97-AF65-F5344CB8AC3E}">
        <p14:creationId xmlns:p14="http://schemas.microsoft.com/office/powerpoint/2010/main" val="39637376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Example</a:t>
            </a:r>
            <a:r>
              <a:rPr lang="en-US" dirty="0" smtClean="0">
                <a:solidFill>
                  <a:schemeClr val="bg1"/>
                </a:solidFill>
              </a:rPr>
              <a:t>(2)</a:t>
            </a:r>
            <a:endParaRPr lang="en-US" dirty="0">
              <a:solidFill>
                <a:schemeClr val="bg1"/>
              </a:solidFill>
            </a:endParaRPr>
          </a:p>
        </p:txBody>
      </p:sp>
      <p:pic>
        <p:nvPicPr>
          <p:cNvPr id="2050" name="Picture 2" descr="Screenshot of TEAMS participant profile page with profile variables" title="Screenshot - TEAMS Profil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800600" y="1676400"/>
            <a:ext cx="3647441" cy="45955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3" name="Straight Arrow Connector 2" descr="Straight arrow pointing right" title="Straight arrow"/>
          <p:cNvCxnSpPr/>
          <p:nvPr/>
        </p:nvCxnSpPr>
        <p:spPr>
          <a:xfrm>
            <a:off x="4343400" y="2454111"/>
            <a:ext cx="495300"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952500" y="1981200"/>
            <a:ext cx="3390900" cy="2708434"/>
          </a:xfrm>
          <a:prstGeom prst="rect">
            <a:avLst/>
          </a:prstGeom>
          <a:noFill/>
        </p:spPr>
        <p:txBody>
          <a:bodyPr wrap="square" rtlCol="0">
            <a:spAutoFit/>
          </a:bodyPr>
          <a:lstStyle/>
          <a:p>
            <a:r>
              <a:rPr lang="en-US" sz="1200" dirty="0" smtClean="0"/>
              <a:t>According to the PIRL…</a:t>
            </a:r>
          </a:p>
          <a:p>
            <a:pPr marL="285750" indent="-285750">
              <a:buFont typeface="Arial" panose="020B0604020202020204" pitchFamily="34" charset="0"/>
              <a:buChar char="•"/>
            </a:pPr>
            <a:r>
              <a:rPr lang="en-US" sz="1200" dirty="0" smtClean="0"/>
              <a:t>Record </a:t>
            </a:r>
            <a:r>
              <a:rPr lang="en-US" sz="1200" dirty="0"/>
              <a:t>1 if the participant indicates that he/she has any "disability”, as defined in Section 3(2)(a) of the Americans with Disabilities Act of 1990 (42 U.S.C. 12102).  Under that definition, a "disability" is a physical or mental impairment that substantially limits one or more of the person's major life activities.  </a:t>
            </a:r>
          </a:p>
          <a:p>
            <a:pPr marL="285750" indent="-285750">
              <a:buFont typeface="Arial" panose="020B0604020202020204" pitchFamily="34" charset="0"/>
              <a:buChar char="•"/>
            </a:pPr>
            <a:r>
              <a:rPr lang="en-US" sz="1200" dirty="0"/>
              <a:t>Record 0 if the participant indicates that he/she does not have a disability that meets the definition.</a:t>
            </a:r>
          </a:p>
          <a:p>
            <a:pPr marL="285750" indent="-285750">
              <a:buFont typeface="Arial" panose="020B0604020202020204" pitchFamily="34" charset="0"/>
              <a:buChar char="•"/>
            </a:pPr>
            <a:r>
              <a:rPr lang="en-US" sz="1200" dirty="0"/>
              <a:t>Record 9 if the participant does not wish to disclose his/her disability status.</a:t>
            </a:r>
          </a:p>
          <a:p>
            <a:endParaRPr lang="en-US" sz="1400" dirty="0"/>
          </a:p>
        </p:txBody>
      </p:sp>
      <p:sp>
        <p:nvSpPr>
          <p:cNvPr id="2" name="Footer Placeholder 1"/>
          <p:cNvSpPr>
            <a:spLocks noGrp="1"/>
          </p:cNvSpPr>
          <p:nvPr>
            <p:ph type="ftr" sz="quarter" idx="11"/>
          </p:nvPr>
        </p:nvSpPr>
        <p:spPr/>
        <p:txBody>
          <a:bodyPr/>
          <a:lstStyle/>
          <a:p>
            <a:r>
              <a:rPr lang="en-US" smtClean="0"/>
              <a:t>Implementing the PIRL March 24, 2016</a:t>
            </a:r>
            <a:endParaRPr lang="en-US"/>
          </a:p>
        </p:txBody>
      </p:sp>
      <p:sp>
        <p:nvSpPr>
          <p:cNvPr id="5" name="Slide Number Placeholder 4"/>
          <p:cNvSpPr>
            <a:spLocks noGrp="1"/>
          </p:cNvSpPr>
          <p:nvPr>
            <p:ph type="sldNum" sz="quarter" idx="12"/>
          </p:nvPr>
        </p:nvSpPr>
        <p:spPr/>
        <p:txBody>
          <a:bodyPr/>
          <a:lstStyle/>
          <a:p>
            <a:fld id="{4A431BFB-B653-4F36-A450-A2DDA07B1717}" type="slidenum">
              <a:rPr lang="en-US" smtClean="0"/>
              <a:t>13</a:t>
            </a:fld>
            <a:endParaRPr lang="en-US"/>
          </a:p>
        </p:txBody>
      </p:sp>
    </p:spTree>
    <p:extLst>
      <p:ext uri="{BB962C8B-B14F-4D97-AF65-F5344CB8AC3E}">
        <p14:creationId xmlns:p14="http://schemas.microsoft.com/office/powerpoint/2010/main" val="2085417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Quality Model for Student Success</a:t>
            </a:r>
            <a:endParaRPr lang="en-US" dirty="0"/>
          </a:p>
        </p:txBody>
      </p:sp>
      <p:sp>
        <p:nvSpPr>
          <p:cNvPr id="3" name="Content Placeholder 2"/>
          <p:cNvSpPr>
            <a:spLocks noGrp="1"/>
          </p:cNvSpPr>
          <p:nvPr>
            <p:ph idx="1"/>
          </p:nvPr>
        </p:nvSpPr>
        <p:spPr/>
        <p:txBody>
          <a:bodyPr/>
          <a:lstStyle/>
          <a:p>
            <a:pPr marL="0" indent="0">
              <a:buNone/>
            </a:pPr>
            <a:r>
              <a:rPr lang="en-US" dirty="0" smtClean="0"/>
              <a:t>As part of data collection, programs:</a:t>
            </a:r>
          </a:p>
          <a:p>
            <a:pPr>
              <a:buFont typeface="Wingdings" panose="05000000000000000000" pitchFamily="2" charset="2"/>
              <a:buChar char="v"/>
            </a:pPr>
            <a:r>
              <a:rPr lang="en-US" dirty="0" smtClean="0"/>
              <a:t>Must make time to </a:t>
            </a:r>
            <a:r>
              <a:rPr lang="en-US" i="1" dirty="0" smtClean="0"/>
              <a:t>ask</a:t>
            </a:r>
            <a:r>
              <a:rPr lang="en-US" dirty="0" smtClean="0"/>
              <a:t> each of the PIRL fields as a question</a:t>
            </a:r>
          </a:p>
          <a:p>
            <a:pPr>
              <a:buFont typeface="Wingdings" panose="05000000000000000000" pitchFamily="2" charset="2"/>
              <a:buChar char="v"/>
            </a:pPr>
            <a:r>
              <a:rPr lang="en-US" dirty="0" smtClean="0"/>
              <a:t>Must make time to clarify each response</a:t>
            </a:r>
          </a:p>
          <a:p>
            <a:pPr>
              <a:buFont typeface="Wingdings" panose="05000000000000000000" pitchFamily="2" charset="2"/>
              <a:buChar char="v"/>
            </a:pPr>
            <a:endParaRPr lang="en-US" dirty="0"/>
          </a:p>
          <a:p>
            <a:pPr marL="0" indent="0">
              <a:buNone/>
            </a:pPr>
            <a:r>
              <a:rPr lang="en-US" dirty="0" smtClean="0"/>
              <a:t>This means a need for a holistic, student success-focused, intake model</a:t>
            </a:r>
          </a:p>
          <a:p>
            <a:pPr marL="0" indent="0">
              <a:buNone/>
            </a:pPr>
            <a:endParaRPr lang="en-US" dirty="0"/>
          </a:p>
        </p:txBody>
      </p:sp>
      <p:sp>
        <p:nvSpPr>
          <p:cNvPr id="4" name="Footer Placeholder 3"/>
          <p:cNvSpPr>
            <a:spLocks noGrp="1"/>
          </p:cNvSpPr>
          <p:nvPr>
            <p:ph type="ftr" sz="quarter" idx="11"/>
          </p:nvPr>
        </p:nvSpPr>
        <p:spPr/>
        <p:txBody>
          <a:bodyPr/>
          <a:lstStyle/>
          <a:p>
            <a:r>
              <a:rPr lang="en-US" smtClean="0"/>
              <a:t>Implementing the PIRL March 24, 2016</a:t>
            </a:r>
            <a:endParaRPr lang="en-US"/>
          </a:p>
        </p:txBody>
      </p:sp>
      <p:sp>
        <p:nvSpPr>
          <p:cNvPr id="5" name="Slide Number Placeholder 4"/>
          <p:cNvSpPr>
            <a:spLocks noGrp="1"/>
          </p:cNvSpPr>
          <p:nvPr>
            <p:ph type="sldNum" sz="quarter" idx="12"/>
          </p:nvPr>
        </p:nvSpPr>
        <p:spPr/>
        <p:txBody>
          <a:bodyPr/>
          <a:lstStyle/>
          <a:p>
            <a:fld id="{4A431BFB-B653-4F36-A450-A2DDA07B1717}" type="slidenum">
              <a:rPr lang="en-US" smtClean="0"/>
              <a:t>14</a:t>
            </a:fld>
            <a:endParaRPr lang="en-US"/>
          </a:p>
        </p:txBody>
      </p:sp>
    </p:spTree>
    <p:extLst>
      <p:ext uri="{BB962C8B-B14F-4D97-AF65-F5344CB8AC3E}">
        <p14:creationId xmlns:p14="http://schemas.microsoft.com/office/powerpoint/2010/main" val="30125662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creenshot - &quot;new&quot; TEAMS" title="Screenshot of TEAM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524000"/>
            <a:ext cx="6896100" cy="4749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itle 3"/>
          <p:cNvSpPr>
            <a:spLocks noGrp="1"/>
          </p:cNvSpPr>
          <p:nvPr>
            <p:ph type="title"/>
          </p:nvPr>
        </p:nvSpPr>
        <p:spPr/>
        <p:txBody>
          <a:bodyPr/>
          <a:lstStyle/>
          <a:p>
            <a:r>
              <a:rPr lang="en-US" dirty="0" smtClean="0"/>
              <a:t>“New” TEAMS</a:t>
            </a:r>
            <a:endParaRPr lang="en-US" dirty="0"/>
          </a:p>
        </p:txBody>
      </p:sp>
      <p:sp>
        <p:nvSpPr>
          <p:cNvPr id="2" name="Footer Placeholder 1"/>
          <p:cNvSpPr>
            <a:spLocks noGrp="1"/>
          </p:cNvSpPr>
          <p:nvPr>
            <p:ph type="ftr" sz="quarter" idx="11"/>
          </p:nvPr>
        </p:nvSpPr>
        <p:spPr/>
        <p:txBody>
          <a:bodyPr/>
          <a:lstStyle/>
          <a:p>
            <a:r>
              <a:rPr lang="en-US" smtClean="0"/>
              <a:t>Implementing the PIRL March 24, 2016</a:t>
            </a:r>
            <a:endParaRPr lang="en-US"/>
          </a:p>
        </p:txBody>
      </p:sp>
      <p:sp>
        <p:nvSpPr>
          <p:cNvPr id="3" name="Slide Number Placeholder 2"/>
          <p:cNvSpPr>
            <a:spLocks noGrp="1"/>
          </p:cNvSpPr>
          <p:nvPr>
            <p:ph type="sldNum" sz="quarter" idx="12"/>
          </p:nvPr>
        </p:nvSpPr>
        <p:spPr/>
        <p:txBody>
          <a:bodyPr/>
          <a:lstStyle/>
          <a:p>
            <a:fld id="{4A431BFB-B653-4F36-A450-A2DDA07B1717}" type="slidenum">
              <a:rPr lang="en-US" smtClean="0"/>
              <a:t>15</a:t>
            </a:fld>
            <a:endParaRPr lang="en-US"/>
          </a:p>
        </p:txBody>
      </p:sp>
    </p:spTree>
    <p:extLst>
      <p:ext uri="{BB962C8B-B14F-4D97-AF65-F5344CB8AC3E}">
        <p14:creationId xmlns:p14="http://schemas.microsoft.com/office/powerpoint/2010/main" val="38230486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meant by “Quality Intake for Student Success”</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v"/>
            </a:pPr>
            <a:r>
              <a:rPr lang="en-US" sz="2400" dirty="0" smtClean="0"/>
              <a:t>More akin to intake done for other workforce programs</a:t>
            </a:r>
          </a:p>
          <a:p>
            <a:pPr>
              <a:buFont typeface="Wingdings" panose="05000000000000000000" pitchFamily="2" charset="2"/>
              <a:buChar char="v"/>
            </a:pPr>
            <a:r>
              <a:rPr lang="en-US" sz="2400" dirty="0" smtClean="0"/>
              <a:t>In workforce, model is used to determine eligibility for various services, but also to assist in making referrals</a:t>
            </a:r>
          </a:p>
          <a:p>
            <a:pPr>
              <a:buFont typeface="Wingdings" panose="05000000000000000000" pitchFamily="2" charset="2"/>
              <a:buChar char="v"/>
            </a:pPr>
            <a:r>
              <a:rPr lang="en-US" sz="2400" dirty="0" smtClean="0"/>
              <a:t>WIOA performance metrics require ongoing monitoring of participant activities and performance</a:t>
            </a:r>
            <a:r>
              <a:rPr lang="en-US" sz="2400" dirty="0"/>
              <a:t> </a:t>
            </a:r>
            <a:r>
              <a:rPr lang="en-US" sz="2400" i="1" dirty="0" smtClean="0"/>
              <a:t>past achievement of the high school equivalency</a:t>
            </a:r>
            <a:endParaRPr lang="en-US" sz="2400" dirty="0" smtClean="0"/>
          </a:p>
          <a:p>
            <a:pPr lvl="1">
              <a:buFont typeface="Wingdings" panose="05000000000000000000" pitchFamily="2" charset="2"/>
              <a:buChar char="v"/>
            </a:pPr>
            <a:r>
              <a:rPr lang="en-US" sz="2400" dirty="0" smtClean="0"/>
              <a:t>Must ensure route to success in entering and </a:t>
            </a:r>
            <a:r>
              <a:rPr lang="en-US" sz="2400" i="1" dirty="0" smtClean="0"/>
              <a:t>completing</a:t>
            </a:r>
            <a:r>
              <a:rPr lang="en-US" sz="2400" dirty="0" smtClean="0"/>
              <a:t> postsecondary education/training and/or employment!</a:t>
            </a:r>
          </a:p>
        </p:txBody>
      </p:sp>
      <p:sp>
        <p:nvSpPr>
          <p:cNvPr id="4" name="Footer Placeholder 3"/>
          <p:cNvSpPr>
            <a:spLocks noGrp="1"/>
          </p:cNvSpPr>
          <p:nvPr>
            <p:ph type="ftr" sz="quarter" idx="11"/>
          </p:nvPr>
        </p:nvSpPr>
        <p:spPr/>
        <p:txBody>
          <a:bodyPr/>
          <a:lstStyle/>
          <a:p>
            <a:r>
              <a:rPr lang="en-US" smtClean="0"/>
              <a:t>Implementing the PIRL March 24, 2016</a:t>
            </a:r>
            <a:endParaRPr lang="en-US"/>
          </a:p>
        </p:txBody>
      </p:sp>
      <p:sp>
        <p:nvSpPr>
          <p:cNvPr id="5" name="Slide Number Placeholder 4"/>
          <p:cNvSpPr>
            <a:spLocks noGrp="1"/>
          </p:cNvSpPr>
          <p:nvPr>
            <p:ph type="sldNum" sz="quarter" idx="12"/>
          </p:nvPr>
        </p:nvSpPr>
        <p:spPr/>
        <p:txBody>
          <a:bodyPr/>
          <a:lstStyle/>
          <a:p>
            <a:fld id="{4A431BFB-B653-4F36-A450-A2DDA07B1717}" type="slidenum">
              <a:rPr lang="en-US" smtClean="0"/>
              <a:t>16</a:t>
            </a:fld>
            <a:endParaRPr lang="en-US"/>
          </a:p>
        </p:txBody>
      </p:sp>
    </p:spTree>
    <p:extLst>
      <p:ext uri="{BB962C8B-B14F-4D97-AF65-F5344CB8AC3E}">
        <p14:creationId xmlns:p14="http://schemas.microsoft.com/office/powerpoint/2010/main" val="37053787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you told us…</a:t>
            </a:r>
            <a:endParaRPr lang="en-US" dirty="0"/>
          </a:p>
        </p:txBody>
      </p:sp>
      <p:graphicFrame>
        <p:nvGraphicFramePr>
          <p:cNvPr id="3" name="Chart 2" descr="Chart showing largest registration event information" title="Chart"/>
          <p:cNvGraphicFramePr/>
          <p:nvPr>
            <p:extLst>
              <p:ext uri="{D42A27DB-BD31-4B8C-83A1-F6EECF244321}">
                <p14:modId xmlns:p14="http://schemas.microsoft.com/office/powerpoint/2010/main" val="2929873053"/>
              </p:ext>
            </p:extLst>
          </p:nvPr>
        </p:nvGraphicFramePr>
        <p:xfrm>
          <a:off x="990600" y="1828800"/>
          <a:ext cx="662940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4" name="Footer Placeholder 3"/>
          <p:cNvSpPr>
            <a:spLocks noGrp="1"/>
          </p:cNvSpPr>
          <p:nvPr>
            <p:ph type="ftr" sz="quarter" idx="11"/>
          </p:nvPr>
        </p:nvSpPr>
        <p:spPr/>
        <p:txBody>
          <a:bodyPr/>
          <a:lstStyle/>
          <a:p>
            <a:r>
              <a:rPr lang="en-US" smtClean="0"/>
              <a:t>Implementing the PIRL March 24, 2016</a:t>
            </a:r>
            <a:endParaRPr lang="en-US"/>
          </a:p>
        </p:txBody>
      </p:sp>
      <p:sp>
        <p:nvSpPr>
          <p:cNvPr id="5" name="Slide Number Placeholder 4"/>
          <p:cNvSpPr>
            <a:spLocks noGrp="1"/>
          </p:cNvSpPr>
          <p:nvPr>
            <p:ph type="sldNum" sz="quarter" idx="12"/>
          </p:nvPr>
        </p:nvSpPr>
        <p:spPr/>
        <p:txBody>
          <a:bodyPr/>
          <a:lstStyle/>
          <a:p>
            <a:fld id="{4A431BFB-B653-4F36-A450-A2DDA07B1717}" type="slidenum">
              <a:rPr lang="en-US" smtClean="0"/>
              <a:t>17</a:t>
            </a:fld>
            <a:endParaRPr lang="en-US"/>
          </a:p>
        </p:txBody>
      </p:sp>
    </p:spTree>
    <p:extLst>
      <p:ext uri="{BB962C8B-B14F-4D97-AF65-F5344CB8AC3E}">
        <p14:creationId xmlns:p14="http://schemas.microsoft.com/office/powerpoint/2010/main" val="22299809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smtClean="0"/>
              <a:t>What you told us…</a:t>
            </a:r>
            <a:r>
              <a:rPr lang="en-US" dirty="0" smtClean="0">
                <a:solidFill>
                  <a:schemeClr val="bg1"/>
                </a:solidFill>
              </a:rPr>
              <a:t>(2)</a:t>
            </a:r>
            <a:endParaRPr lang="en-US" dirty="0">
              <a:solidFill>
                <a:schemeClr val="bg1"/>
              </a:solidFill>
            </a:endParaRPr>
          </a:p>
        </p:txBody>
      </p:sp>
      <p:graphicFrame>
        <p:nvGraphicFramePr>
          <p:cNvPr id="3" name="Chart 2" descr="Chart showing percentage of programs who do interviews"/>
          <p:cNvGraphicFramePr/>
          <p:nvPr>
            <p:extLst>
              <p:ext uri="{D42A27DB-BD31-4B8C-83A1-F6EECF244321}">
                <p14:modId xmlns:p14="http://schemas.microsoft.com/office/powerpoint/2010/main" val="1414609609"/>
              </p:ext>
            </p:extLst>
          </p:nvPr>
        </p:nvGraphicFramePr>
        <p:xfrm>
          <a:off x="762000" y="1397000"/>
          <a:ext cx="7772400" cy="5003800"/>
        </p:xfrm>
        <a:graphic>
          <a:graphicData uri="http://schemas.openxmlformats.org/drawingml/2006/chart">
            <c:chart xmlns:c="http://schemas.openxmlformats.org/drawingml/2006/chart" xmlns:r="http://schemas.openxmlformats.org/officeDocument/2006/relationships" r:id="rId2"/>
          </a:graphicData>
        </a:graphic>
      </p:graphicFrame>
      <p:sp>
        <p:nvSpPr>
          <p:cNvPr id="4" name="Rectangle 3" descr="Red callout rectangle indicating the bar pertaining to one-on-one interviews" title="Callout rectangle"/>
          <p:cNvSpPr/>
          <p:nvPr/>
        </p:nvSpPr>
        <p:spPr>
          <a:xfrm>
            <a:off x="914400" y="3124200"/>
            <a:ext cx="7239000" cy="3810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r>
              <a:rPr lang="en-US" smtClean="0"/>
              <a:t>Implementing the PIRL March 24, 2016</a:t>
            </a:r>
            <a:endParaRPr lang="en-US"/>
          </a:p>
        </p:txBody>
      </p:sp>
      <p:sp>
        <p:nvSpPr>
          <p:cNvPr id="6" name="Slide Number Placeholder 5"/>
          <p:cNvSpPr>
            <a:spLocks noGrp="1"/>
          </p:cNvSpPr>
          <p:nvPr>
            <p:ph type="sldNum" sz="quarter" idx="12"/>
          </p:nvPr>
        </p:nvSpPr>
        <p:spPr/>
        <p:txBody>
          <a:bodyPr/>
          <a:lstStyle/>
          <a:p>
            <a:fld id="{4A431BFB-B653-4F36-A450-A2DDA07B1717}" type="slidenum">
              <a:rPr lang="en-US" smtClean="0"/>
              <a:t>18</a:t>
            </a:fld>
            <a:endParaRPr lang="en-US"/>
          </a:p>
        </p:txBody>
      </p:sp>
    </p:spTree>
    <p:extLst>
      <p:ext uri="{BB962C8B-B14F-4D97-AF65-F5344CB8AC3E}">
        <p14:creationId xmlns:p14="http://schemas.microsoft.com/office/powerpoint/2010/main" val="565798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What are the Data Fields?</a:t>
            </a:r>
            <a:endParaRPr lang="en-US" dirty="0"/>
          </a:p>
        </p:txBody>
      </p:sp>
      <p:sp>
        <p:nvSpPr>
          <p:cNvPr id="5" name="Text Placeholder 4"/>
          <p:cNvSpPr>
            <a:spLocks noGrp="1"/>
          </p:cNvSpPr>
          <p:nvPr>
            <p:ph type="body" idx="1"/>
          </p:nvPr>
        </p:nvSpPr>
        <p:spPr/>
        <p:txBody>
          <a:bodyPr/>
          <a:lstStyle/>
          <a:p>
            <a:endParaRPr lang="en-US"/>
          </a:p>
        </p:txBody>
      </p:sp>
      <p:sp>
        <p:nvSpPr>
          <p:cNvPr id="2" name="Footer Placeholder 1"/>
          <p:cNvSpPr>
            <a:spLocks noGrp="1"/>
          </p:cNvSpPr>
          <p:nvPr>
            <p:ph type="ftr" sz="quarter" idx="11"/>
          </p:nvPr>
        </p:nvSpPr>
        <p:spPr/>
        <p:txBody>
          <a:bodyPr/>
          <a:lstStyle/>
          <a:p>
            <a:r>
              <a:rPr lang="en-US" smtClean="0"/>
              <a:t>Implementing the PIRL March 24, 2016</a:t>
            </a:r>
            <a:endParaRPr lang="en-US"/>
          </a:p>
        </p:txBody>
      </p:sp>
      <p:sp>
        <p:nvSpPr>
          <p:cNvPr id="3" name="Slide Number Placeholder 2"/>
          <p:cNvSpPr>
            <a:spLocks noGrp="1"/>
          </p:cNvSpPr>
          <p:nvPr>
            <p:ph type="sldNum" sz="quarter" idx="12"/>
          </p:nvPr>
        </p:nvSpPr>
        <p:spPr/>
        <p:txBody>
          <a:bodyPr/>
          <a:lstStyle/>
          <a:p>
            <a:fld id="{4A431BFB-B653-4F36-A450-A2DDA07B1717}" type="slidenum">
              <a:rPr lang="en-US" smtClean="0"/>
              <a:t>19</a:t>
            </a:fld>
            <a:endParaRPr lang="en-US"/>
          </a:p>
        </p:txBody>
      </p:sp>
    </p:spTree>
    <p:extLst>
      <p:ext uri="{BB962C8B-B14F-4D97-AF65-F5344CB8AC3E}">
        <p14:creationId xmlns:p14="http://schemas.microsoft.com/office/powerpoint/2010/main" val="16775835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Autofit/>
          </a:bodyPr>
          <a:lstStyle/>
          <a:p>
            <a:r>
              <a:rPr lang="en-US" sz="2800" dirty="0" smtClean="0"/>
              <a:t>WIOA Update: implementing the Participant Individual Record Layout (PIRL)</a:t>
            </a:r>
            <a:br>
              <a:rPr lang="en-US" sz="2800" dirty="0" smtClean="0"/>
            </a:br>
            <a:r>
              <a:rPr lang="en-US" sz="2800" dirty="0" smtClean="0"/>
              <a:t>Quality Model for Student </a:t>
            </a:r>
            <a:r>
              <a:rPr lang="en-US" sz="2800" dirty="0"/>
              <a:t>Success </a:t>
            </a:r>
          </a:p>
        </p:txBody>
      </p:sp>
      <p:sp>
        <p:nvSpPr>
          <p:cNvPr id="5" name="Subtitle 4"/>
          <p:cNvSpPr>
            <a:spLocks noGrp="1"/>
          </p:cNvSpPr>
          <p:nvPr>
            <p:ph type="subTitle" idx="1"/>
          </p:nvPr>
        </p:nvSpPr>
        <p:spPr/>
        <p:txBody>
          <a:bodyPr>
            <a:normAutofit/>
          </a:bodyPr>
          <a:lstStyle/>
          <a:p>
            <a:r>
              <a:rPr lang="en-US" dirty="0" smtClean="0"/>
              <a:t>Carrie Tupa</a:t>
            </a:r>
          </a:p>
          <a:p>
            <a:r>
              <a:rPr lang="en-US" dirty="0" smtClean="0">
                <a:solidFill>
                  <a:schemeClr val="accent2"/>
                </a:solidFill>
              </a:rPr>
              <a:t>Strategic Planning and Accountability Coordinator</a:t>
            </a:r>
          </a:p>
          <a:p>
            <a:r>
              <a:rPr lang="en-US" dirty="0" smtClean="0">
                <a:solidFill>
                  <a:schemeClr val="accent2"/>
                </a:solidFill>
              </a:rPr>
              <a:t>Adult Education and Literacy</a:t>
            </a:r>
          </a:p>
        </p:txBody>
      </p:sp>
      <p:pic>
        <p:nvPicPr>
          <p:cNvPr id="6" name="Picture 5" descr="The words Texas Workforce Commission surrounding a wreath and star" title="TWC Logo"/>
          <p:cNvPicPr>
            <a:picLocks noChangeAspect="1" noChangeArrowheads="1"/>
          </p:cNvPicPr>
          <p:nvPr/>
        </p:nvPicPr>
        <p:blipFill>
          <a:blip r:embed="rId3" cstate="print">
            <a:clrChange>
              <a:clrFrom>
                <a:srgbClr val="FEFEFE"/>
              </a:clrFrom>
              <a:clrTo>
                <a:srgbClr val="FEFEFE">
                  <a:alpha val="0"/>
                </a:srgbClr>
              </a:clrTo>
            </a:clrChange>
          </a:blip>
          <a:srcRect/>
          <a:stretch>
            <a:fillRect/>
          </a:stretch>
        </p:blipFill>
        <p:spPr bwMode="auto">
          <a:xfrm>
            <a:off x="-3349" y="6029606"/>
            <a:ext cx="966458" cy="828393"/>
          </a:xfrm>
          <a:prstGeom prst="rect">
            <a:avLst/>
          </a:prstGeom>
          <a:noFill/>
        </p:spPr>
      </p:pic>
      <p:sp>
        <p:nvSpPr>
          <p:cNvPr id="2" name="Footer Placeholder 1"/>
          <p:cNvSpPr>
            <a:spLocks noGrp="1"/>
          </p:cNvSpPr>
          <p:nvPr>
            <p:ph type="ftr" sz="quarter" idx="11"/>
          </p:nvPr>
        </p:nvSpPr>
        <p:spPr/>
        <p:txBody>
          <a:bodyPr/>
          <a:lstStyle/>
          <a:p>
            <a:r>
              <a:rPr lang="en-US" smtClean="0"/>
              <a:t>Implementing the PIRL March 24, 2016</a:t>
            </a:r>
            <a:endParaRPr lang="en-US"/>
          </a:p>
        </p:txBody>
      </p:sp>
      <p:sp>
        <p:nvSpPr>
          <p:cNvPr id="3" name="Slide Number Placeholder 2"/>
          <p:cNvSpPr>
            <a:spLocks noGrp="1"/>
          </p:cNvSpPr>
          <p:nvPr>
            <p:ph type="sldNum" sz="quarter" idx="12"/>
          </p:nvPr>
        </p:nvSpPr>
        <p:spPr/>
        <p:txBody>
          <a:bodyPr/>
          <a:lstStyle/>
          <a:p>
            <a:fld id="{4A431BFB-B653-4F36-A450-A2DDA07B1717}" type="slidenum">
              <a:rPr lang="en-US" smtClean="0"/>
              <a:t>2</a:t>
            </a:fld>
            <a:endParaRPr lang="en-US"/>
          </a:p>
        </p:txBody>
      </p:sp>
    </p:spTree>
    <p:extLst>
      <p:ext uri="{BB962C8B-B14F-4D97-AF65-F5344CB8AC3E}">
        <p14:creationId xmlns:p14="http://schemas.microsoft.com/office/powerpoint/2010/main" val="38439777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PIRL data Fields</a:t>
            </a:r>
            <a:endParaRPr lang="en-US" dirty="0"/>
          </a:p>
        </p:txBody>
      </p:sp>
      <p:sp>
        <p:nvSpPr>
          <p:cNvPr id="6" name="Text Placeholder 5"/>
          <p:cNvSpPr>
            <a:spLocks noGrp="1"/>
          </p:cNvSpPr>
          <p:nvPr>
            <p:ph type="body" idx="1"/>
          </p:nvPr>
        </p:nvSpPr>
        <p:spPr/>
        <p:txBody>
          <a:bodyPr/>
          <a:lstStyle/>
          <a:p>
            <a:r>
              <a:rPr lang="en-US" dirty="0" smtClean="0"/>
              <a:t>What we know…	</a:t>
            </a:r>
            <a:endParaRPr lang="en-US" dirty="0"/>
          </a:p>
        </p:txBody>
      </p:sp>
      <p:sp>
        <p:nvSpPr>
          <p:cNvPr id="7" name="Content Placeholder 6"/>
          <p:cNvSpPr>
            <a:spLocks noGrp="1"/>
          </p:cNvSpPr>
          <p:nvPr>
            <p:ph sz="half" idx="2"/>
          </p:nvPr>
        </p:nvSpPr>
        <p:spPr/>
        <p:txBody>
          <a:bodyPr/>
          <a:lstStyle/>
          <a:p>
            <a:pPr>
              <a:buFont typeface="Wingdings" panose="05000000000000000000" pitchFamily="2" charset="2"/>
              <a:buChar char="Ø"/>
            </a:pPr>
            <a:r>
              <a:rPr lang="en-US" dirty="0" smtClean="0"/>
              <a:t>Draft regulations for the PIRL have been published</a:t>
            </a:r>
          </a:p>
          <a:p>
            <a:pPr>
              <a:buFont typeface="Wingdings" panose="05000000000000000000" pitchFamily="2" charset="2"/>
              <a:buChar char="Ø"/>
            </a:pPr>
            <a:r>
              <a:rPr lang="en-US" dirty="0" smtClean="0"/>
              <a:t>Final regulations are scheduled to come out sometime this summer</a:t>
            </a:r>
          </a:p>
          <a:p>
            <a:pPr>
              <a:buFont typeface="Wingdings" panose="05000000000000000000" pitchFamily="2" charset="2"/>
              <a:buChar char="Ø"/>
            </a:pPr>
            <a:r>
              <a:rPr lang="en-US" dirty="0" smtClean="0"/>
              <a:t>“Intake” for AEL will need to be adapted (to what extent we don’t yet know!)</a:t>
            </a:r>
            <a:endParaRPr lang="en-US" dirty="0"/>
          </a:p>
        </p:txBody>
      </p:sp>
      <p:sp>
        <p:nvSpPr>
          <p:cNvPr id="8" name="Text Placeholder 7"/>
          <p:cNvSpPr>
            <a:spLocks noGrp="1"/>
          </p:cNvSpPr>
          <p:nvPr>
            <p:ph type="body" sz="quarter" idx="3"/>
          </p:nvPr>
        </p:nvSpPr>
        <p:spPr/>
        <p:txBody>
          <a:bodyPr/>
          <a:lstStyle/>
          <a:p>
            <a:r>
              <a:rPr lang="en-US" dirty="0" smtClean="0"/>
              <a:t>What we don’t know..</a:t>
            </a:r>
            <a:endParaRPr lang="en-US" dirty="0"/>
          </a:p>
        </p:txBody>
      </p:sp>
      <p:sp>
        <p:nvSpPr>
          <p:cNvPr id="9" name="Content Placeholder 8"/>
          <p:cNvSpPr>
            <a:spLocks noGrp="1"/>
          </p:cNvSpPr>
          <p:nvPr>
            <p:ph sz="quarter" idx="4"/>
          </p:nvPr>
        </p:nvSpPr>
        <p:spPr/>
        <p:txBody>
          <a:bodyPr/>
          <a:lstStyle/>
          <a:p>
            <a:pPr>
              <a:buFont typeface="Wingdings" panose="05000000000000000000" pitchFamily="2" charset="2"/>
              <a:buChar char="Ø"/>
            </a:pPr>
            <a:r>
              <a:rPr lang="en-US" dirty="0" smtClean="0"/>
              <a:t>What the final regulations are</a:t>
            </a:r>
          </a:p>
          <a:p>
            <a:pPr>
              <a:buFont typeface="Wingdings" panose="05000000000000000000" pitchFamily="2" charset="2"/>
              <a:buChar char="Ø"/>
            </a:pPr>
            <a:r>
              <a:rPr lang="en-US" dirty="0" smtClean="0"/>
              <a:t>What the final regulations will say about data collection for AEL</a:t>
            </a:r>
          </a:p>
          <a:p>
            <a:pPr>
              <a:buFont typeface="Wingdings" panose="05000000000000000000" pitchFamily="2" charset="2"/>
              <a:buChar char="Ø"/>
            </a:pPr>
            <a:r>
              <a:rPr lang="en-US" dirty="0" smtClean="0"/>
              <a:t>How the PIRL will be tied into the NRS</a:t>
            </a:r>
          </a:p>
          <a:p>
            <a:pPr>
              <a:buFont typeface="Wingdings" panose="05000000000000000000" pitchFamily="2" charset="2"/>
              <a:buChar char="Ø"/>
            </a:pPr>
            <a:r>
              <a:rPr lang="en-US" dirty="0" smtClean="0"/>
              <a:t>How best to collect/when to collect the information during peak enrollment periods</a:t>
            </a:r>
          </a:p>
          <a:p>
            <a:endParaRPr lang="en-US" dirty="0"/>
          </a:p>
        </p:txBody>
      </p:sp>
      <p:sp>
        <p:nvSpPr>
          <p:cNvPr id="2" name="Footer Placeholder 1"/>
          <p:cNvSpPr>
            <a:spLocks noGrp="1"/>
          </p:cNvSpPr>
          <p:nvPr>
            <p:ph type="ftr" sz="quarter" idx="11"/>
          </p:nvPr>
        </p:nvSpPr>
        <p:spPr/>
        <p:txBody>
          <a:bodyPr/>
          <a:lstStyle/>
          <a:p>
            <a:r>
              <a:rPr lang="en-US" smtClean="0"/>
              <a:t>Implementing the PIRL March 24, 2016</a:t>
            </a:r>
            <a:endParaRPr lang="en-US"/>
          </a:p>
        </p:txBody>
      </p:sp>
      <p:sp>
        <p:nvSpPr>
          <p:cNvPr id="3" name="Slide Number Placeholder 2"/>
          <p:cNvSpPr>
            <a:spLocks noGrp="1"/>
          </p:cNvSpPr>
          <p:nvPr>
            <p:ph type="sldNum" sz="quarter" idx="12"/>
          </p:nvPr>
        </p:nvSpPr>
        <p:spPr/>
        <p:txBody>
          <a:bodyPr/>
          <a:lstStyle/>
          <a:p>
            <a:fld id="{4A431BFB-B653-4F36-A450-A2DDA07B1717}" type="slidenum">
              <a:rPr lang="en-US" smtClean="0"/>
              <a:t>20</a:t>
            </a:fld>
            <a:endParaRPr lang="en-US"/>
          </a:p>
        </p:txBody>
      </p:sp>
    </p:spTree>
    <p:extLst>
      <p:ext uri="{BB962C8B-B14F-4D97-AF65-F5344CB8AC3E}">
        <p14:creationId xmlns:p14="http://schemas.microsoft.com/office/powerpoint/2010/main" val="4154474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9"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Draft regulations for PIRL have been published</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dirty="0" smtClean="0"/>
              <a:t>Official </a:t>
            </a:r>
            <a:r>
              <a:rPr lang="en-US" b="1" u="sng" dirty="0" smtClean="0"/>
              <a:t>draft</a:t>
            </a:r>
            <a:r>
              <a:rPr lang="en-US" dirty="0" smtClean="0"/>
              <a:t> version of the PIRL can be found here:</a:t>
            </a:r>
          </a:p>
          <a:p>
            <a:pPr marL="0" indent="0">
              <a:buNone/>
            </a:pPr>
            <a:r>
              <a:rPr lang="en-US" dirty="0" smtClean="0">
                <a:solidFill>
                  <a:schemeClr val="accent2"/>
                </a:solidFill>
                <a:hlinkClick r:id="rId2" tooltip="Draft PIRL "/>
              </a:rPr>
              <a:t>https</a:t>
            </a:r>
            <a:r>
              <a:rPr lang="en-US" dirty="0">
                <a:solidFill>
                  <a:schemeClr val="accent2"/>
                </a:solidFill>
                <a:hlinkClick r:id="rId2" tooltip="Draft PIRL "/>
              </a:rPr>
              <a:t>://</a:t>
            </a:r>
            <a:r>
              <a:rPr lang="en-US" dirty="0" smtClean="0">
                <a:solidFill>
                  <a:schemeClr val="accent2"/>
                </a:solidFill>
                <a:hlinkClick r:id="rId2" tooltip="Draft PIRL "/>
              </a:rPr>
              <a:t>www.doleta.gov/performance/pdf/WIOA_PIRL.pdf</a:t>
            </a:r>
            <a:endParaRPr lang="en-US" dirty="0" smtClean="0">
              <a:solidFill>
                <a:schemeClr val="accent2"/>
              </a:solidFill>
            </a:endParaRPr>
          </a:p>
          <a:p>
            <a:pPr marL="0" indent="0">
              <a:buNone/>
            </a:pPr>
            <a:endParaRPr lang="en-US" dirty="0"/>
          </a:p>
          <a:p>
            <a:pPr>
              <a:buFont typeface="Wingdings" panose="05000000000000000000" pitchFamily="2" charset="2"/>
              <a:buChar char="Ø"/>
            </a:pPr>
            <a:r>
              <a:rPr lang="en-US" dirty="0" smtClean="0"/>
              <a:t>We have a draft information sheet for AEL providers; we will provide information how to access it at the end of this webinar.</a:t>
            </a:r>
          </a:p>
        </p:txBody>
      </p:sp>
      <p:sp>
        <p:nvSpPr>
          <p:cNvPr id="4" name="Footer Placeholder 3"/>
          <p:cNvSpPr>
            <a:spLocks noGrp="1"/>
          </p:cNvSpPr>
          <p:nvPr>
            <p:ph type="ftr" sz="quarter" idx="11"/>
          </p:nvPr>
        </p:nvSpPr>
        <p:spPr/>
        <p:txBody>
          <a:bodyPr/>
          <a:lstStyle/>
          <a:p>
            <a:r>
              <a:rPr lang="en-US" smtClean="0"/>
              <a:t>Implementing the PIRL March 24, 2016</a:t>
            </a:r>
            <a:endParaRPr lang="en-US"/>
          </a:p>
        </p:txBody>
      </p:sp>
      <p:sp>
        <p:nvSpPr>
          <p:cNvPr id="5" name="Slide Number Placeholder 4"/>
          <p:cNvSpPr>
            <a:spLocks noGrp="1"/>
          </p:cNvSpPr>
          <p:nvPr>
            <p:ph type="sldNum" sz="quarter" idx="12"/>
          </p:nvPr>
        </p:nvSpPr>
        <p:spPr/>
        <p:txBody>
          <a:bodyPr/>
          <a:lstStyle/>
          <a:p>
            <a:fld id="{4A431BFB-B653-4F36-A450-A2DDA07B1717}" type="slidenum">
              <a:rPr lang="en-US" smtClean="0"/>
              <a:t>21</a:t>
            </a:fld>
            <a:endParaRPr lang="en-US"/>
          </a:p>
        </p:txBody>
      </p:sp>
    </p:spTree>
    <p:extLst>
      <p:ext uri="{BB962C8B-B14F-4D97-AF65-F5344CB8AC3E}">
        <p14:creationId xmlns:p14="http://schemas.microsoft.com/office/powerpoint/2010/main" val="4077183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Regulations are scheduled to come out this summer</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v"/>
            </a:pPr>
            <a:r>
              <a:rPr lang="en-US" dirty="0" smtClean="0"/>
              <a:t>We’ve begun changes in TEAMS scheduled to be released 6/23/16 based on </a:t>
            </a:r>
            <a:r>
              <a:rPr lang="en-US" i="1" dirty="0" smtClean="0"/>
              <a:t>draft</a:t>
            </a:r>
            <a:r>
              <a:rPr lang="en-US" dirty="0" smtClean="0"/>
              <a:t> regulations</a:t>
            </a:r>
          </a:p>
          <a:p>
            <a:pPr>
              <a:buFont typeface="Wingdings" panose="05000000000000000000" pitchFamily="2" charset="2"/>
              <a:buChar char="v"/>
            </a:pPr>
            <a:r>
              <a:rPr lang="en-US" dirty="0" smtClean="0"/>
              <a:t>AEL grant recipients need to plan to have a modified intake process beginning 7/1/16</a:t>
            </a:r>
          </a:p>
          <a:p>
            <a:pPr marL="128016" lvl="1" indent="0">
              <a:buNone/>
            </a:pPr>
            <a:endParaRPr lang="en-US" dirty="0" smtClean="0"/>
          </a:p>
          <a:p>
            <a:pPr marL="0" indent="0">
              <a:buNone/>
            </a:pPr>
            <a:endParaRPr lang="en-US" dirty="0"/>
          </a:p>
        </p:txBody>
      </p:sp>
      <p:sp>
        <p:nvSpPr>
          <p:cNvPr id="4" name="Footer Placeholder 3"/>
          <p:cNvSpPr>
            <a:spLocks noGrp="1"/>
          </p:cNvSpPr>
          <p:nvPr>
            <p:ph type="ftr" sz="quarter" idx="11"/>
          </p:nvPr>
        </p:nvSpPr>
        <p:spPr/>
        <p:txBody>
          <a:bodyPr/>
          <a:lstStyle/>
          <a:p>
            <a:r>
              <a:rPr lang="en-US" smtClean="0"/>
              <a:t>Implementing the PIRL March 24, 2016</a:t>
            </a:r>
            <a:endParaRPr lang="en-US"/>
          </a:p>
        </p:txBody>
      </p:sp>
      <p:sp>
        <p:nvSpPr>
          <p:cNvPr id="5" name="Slide Number Placeholder 4"/>
          <p:cNvSpPr>
            <a:spLocks noGrp="1"/>
          </p:cNvSpPr>
          <p:nvPr>
            <p:ph type="sldNum" sz="quarter" idx="12"/>
          </p:nvPr>
        </p:nvSpPr>
        <p:spPr/>
        <p:txBody>
          <a:bodyPr/>
          <a:lstStyle/>
          <a:p>
            <a:fld id="{4A431BFB-B653-4F36-A450-A2DDA07B1717}" type="slidenum">
              <a:rPr lang="en-US" smtClean="0"/>
              <a:t>22</a:t>
            </a:fld>
            <a:endParaRPr lang="en-US"/>
          </a:p>
        </p:txBody>
      </p:sp>
    </p:spTree>
    <p:extLst>
      <p:ext uri="{BB962C8B-B14F-4D97-AF65-F5344CB8AC3E}">
        <p14:creationId xmlns:p14="http://schemas.microsoft.com/office/powerpoint/2010/main" val="12889556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AEL Intake will need to be adapted</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v"/>
            </a:pPr>
            <a:r>
              <a:rPr lang="en-US" sz="2400" dirty="0" smtClean="0"/>
              <a:t>We will share the draft regulations, but you should </a:t>
            </a:r>
            <a:r>
              <a:rPr lang="en-US" sz="2400" i="1" dirty="0" smtClean="0"/>
              <a:t>not </a:t>
            </a:r>
            <a:r>
              <a:rPr lang="en-US" sz="2400" dirty="0" smtClean="0"/>
              <a:t>begin printing materials until final regulations have been approved</a:t>
            </a:r>
          </a:p>
          <a:p>
            <a:pPr>
              <a:buFont typeface="Wingdings" panose="05000000000000000000" pitchFamily="2" charset="2"/>
              <a:buChar char="v"/>
            </a:pPr>
            <a:r>
              <a:rPr lang="en-US" sz="2400" dirty="0" smtClean="0"/>
              <a:t>AEL Student Success Quality model road show will be coming to a city near you in May – June</a:t>
            </a:r>
          </a:p>
          <a:p>
            <a:pPr lvl="1">
              <a:buFont typeface="Wingdings" panose="05000000000000000000" pitchFamily="2" charset="2"/>
              <a:buChar char="v"/>
            </a:pPr>
            <a:r>
              <a:rPr lang="en-US" sz="1800" dirty="0" smtClean="0"/>
              <a:t>We will release locations in the next week</a:t>
            </a:r>
          </a:p>
          <a:p>
            <a:pPr lvl="1">
              <a:buFont typeface="Wingdings" panose="05000000000000000000" pitchFamily="2" charset="2"/>
              <a:buChar char="v"/>
            </a:pPr>
            <a:r>
              <a:rPr lang="en-US" sz="1800" dirty="0" smtClean="0"/>
              <a:t>These sessions will be focused on how to conduct intake, how to design a student success quality intake model, and how to use the information gathered to improve participant success and retention</a:t>
            </a:r>
          </a:p>
          <a:p>
            <a:pPr lvl="1">
              <a:buFont typeface="Wingdings" panose="05000000000000000000" pitchFamily="2" charset="2"/>
              <a:buChar char="v"/>
            </a:pPr>
            <a:r>
              <a:rPr lang="en-US" sz="1800" dirty="0" smtClean="0"/>
              <a:t>You can attend any session that is convenient for you</a:t>
            </a:r>
          </a:p>
          <a:p>
            <a:pPr lvl="1">
              <a:buFont typeface="Wingdings" panose="05000000000000000000" pitchFamily="2" charset="2"/>
              <a:buChar char="v"/>
            </a:pPr>
            <a:endParaRPr lang="en-US" dirty="0"/>
          </a:p>
          <a:p>
            <a:pPr marL="128016" lvl="1" indent="0">
              <a:buNone/>
            </a:pPr>
            <a:endParaRPr lang="en-US" dirty="0"/>
          </a:p>
        </p:txBody>
      </p:sp>
      <p:sp>
        <p:nvSpPr>
          <p:cNvPr id="4" name="Footer Placeholder 3"/>
          <p:cNvSpPr>
            <a:spLocks noGrp="1"/>
          </p:cNvSpPr>
          <p:nvPr>
            <p:ph type="ftr" sz="quarter" idx="11"/>
          </p:nvPr>
        </p:nvSpPr>
        <p:spPr/>
        <p:txBody>
          <a:bodyPr/>
          <a:lstStyle/>
          <a:p>
            <a:r>
              <a:rPr lang="en-US" smtClean="0"/>
              <a:t>Implementing the PIRL March 24, 2016</a:t>
            </a:r>
            <a:endParaRPr lang="en-US"/>
          </a:p>
        </p:txBody>
      </p:sp>
      <p:sp>
        <p:nvSpPr>
          <p:cNvPr id="5" name="Slide Number Placeholder 4"/>
          <p:cNvSpPr>
            <a:spLocks noGrp="1"/>
          </p:cNvSpPr>
          <p:nvPr>
            <p:ph type="sldNum" sz="quarter" idx="12"/>
          </p:nvPr>
        </p:nvSpPr>
        <p:spPr/>
        <p:txBody>
          <a:bodyPr/>
          <a:lstStyle/>
          <a:p>
            <a:fld id="{4A431BFB-B653-4F36-A450-A2DDA07B1717}" type="slidenum">
              <a:rPr lang="en-US" smtClean="0"/>
              <a:t>23</a:t>
            </a:fld>
            <a:endParaRPr lang="en-US"/>
          </a:p>
        </p:txBody>
      </p:sp>
    </p:spTree>
    <p:extLst>
      <p:ext uri="{BB962C8B-B14F-4D97-AF65-F5344CB8AC3E}">
        <p14:creationId xmlns:p14="http://schemas.microsoft.com/office/powerpoint/2010/main" val="4732330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AEL Quality Model for Student Success Road Show</a:t>
            </a:r>
            <a:endParaRPr lang="en-US" dirty="0"/>
          </a:p>
        </p:txBody>
      </p:sp>
      <p:sp>
        <p:nvSpPr>
          <p:cNvPr id="4" name="Text Placeholder 3"/>
          <p:cNvSpPr>
            <a:spLocks noGrp="1"/>
          </p:cNvSpPr>
          <p:nvPr>
            <p:ph type="body" idx="1"/>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Implementing the PIRL March 24, 2016</a:t>
            </a:r>
            <a:endParaRPr lang="en-US"/>
          </a:p>
        </p:txBody>
      </p:sp>
      <p:sp>
        <p:nvSpPr>
          <p:cNvPr id="5" name="Slide Number Placeholder 4"/>
          <p:cNvSpPr>
            <a:spLocks noGrp="1"/>
          </p:cNvSpPr>
          <p:nvPr>
            <p:ph type="sldNum" sz="quarter" idx="12"/>
          </p:nvPr>
        </p:nvSpPr>
        <p:spPr/>
        <p:txBody>
          <a:bodyPr/>
          <a:lstStyle/>
          <a:p>
            <a:fld id="{4A431BFB-B653-4F36-A450-A2DDA07B1717}" type="slidenum">
              <a:rPr lang="en-US" smtClean="0"/>
              <a:t>24</a:t>
            </a:fld>
            <a:endParaRPr lang="en-US"/>
          </a:p>
        </p:txBody>
      </p:sp>
    </p:spTree>
    <p:extLst>
      <p:ext uri="{BB962C8B-B14F-4D97-AF65-F5344CB8AC3E}">
        <p14:creationId xmlns:p14="http://schemas.microsoft.com/office/powerpoint/2010/main" val="2003483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Who Should Attend?</a:t>
            </a:r>
            <a:endParaRPr lang="en-US" dirty="0"/>
          </a:p>
        </p:txBody>
      </p:sp>
      <p:sp>
        <p:nvSpPr>
          <p:cNvPr id="5" name="Content Placeholder 4"/>
          <p:cNvSpPr>
            <a:spLocks noGrp="1"/>
          </p:cNvSpPr>
          <p:nvPr>
            <p:ph idx="1"/>
          </p:nvPr>
        </p:nvSpPr>
        <p:spPr/>
        <p:txBody>
          <a:bodyPr/>
          <a:lstStyle/>
          <a:p>
            <a:pPr>
              <a:buFont typeface="Wingdings" panose="05000000000000000000" pitchFamily="2" charset="2"/>
              <a:buChar char="Ø"/>
            </a:pPr>
            <a:r>
              <a:rPr lang="en-US" dirty="0" smtClean="0"/>
              <a:t>Directors, supervisors, and any staff involved in participant intake/registration</a:t>
            </a:r>
          </a:p>
          <a:p>
            <a:pPr>
              <a:buFont typeface="Wingdings" panose="05000000000000000000" pitchFamily="2" charset="2"/>
              <a:buChar char="Ø"/>
            </a:pPr>
            <a:r>
              <a:rPr lang="en-US" dirty="0" smtClean="0"/>
              <a:t>Partner staff involved in participant intake/registration</a:t>
            </a:r>
          </a:p>
          <a:p>
            <a:pPr>
              <a:buFont typeface="Wingdings" panose="05000000000000000000" pitchFamily="2" charset="2"/>
              <a:buChar char="Ø"/>
            </a:pPr>
            <a:r>
              <a:rPr lang="en-US" dirty="0" smtClean="0"/>
              <a:t>Board partners</a:t>
            </a:r>
          </a:p>
          <a:p>
            <a:pPr marL="128016" lvl="1" indent="0">
              <a:buNone/>
            </a:pPr>
            <a:endParaRPr lang="en-US" dirty="0"/>
          </a:p>
        </p:txBody>
      </p:sp>
      <p:sp>
        <p:nvSpPr>
          <p:cNvPr id="2" name="Footer Placeholder 1"/>
          <p:cNvSpPr>
            <a:spLocks noGrp="1"/>
          </p:cNvSpPr>
          <p:nvPr>
            <p:ph type="ftr" sz="quarter" idx="11"/>
          </p:nvPr>
        </p:nvSpPr>
        <p:spPr/>
        <p:txBody>
          <a:bodyPr/>
          <a:lstStyle/>
          <a:p>
            <a:r>
              <a:rPr lang="en-US" smtClean="0"/>
              <a:t>Implementing the PIRL March 24, 2016</a:t>
            </a:r>
            <a:endParaRPr lang="en-US"/>
          </a:p>
        </p:txBody>
      </p:sp>
      <p:sp>
        <p:nvSpPr>
          <p:cNvPr id="3" name="Slide Number Placeholder 2"/>
          <p:cNvSpPr>
            <a:spLocks noGrp="1"/>
          </p:cNvSpPr>
          <p:nvPr>
            <p:ph type="sldNum" sz="quarter" idx="12"/>
          </p:nvPr>
        </p:nvSpPr>
        <p:spPr/>
        <p:txBody>
          <a:bodyPr/>
          <a:lstStyle/>
          <a:p>
            <a:fld id="{4A431BFB-B653-4F36-A450-A2DDA07B1717}" type="slidenum">
              <a:rPr lang="en-US" smtClean="0"/>
              <a:t>25</a:t>
            </a:fld>
            <a:endParaRPr lang="en-US"/>
          </a:p>
        </p:txBody>
      </p:sp>
    </p:spTree>
    <p:extLst>
      <p:ext uri="{BB962C8B-B14F-4D97-AF65-F5344CB8AC3E}">
        <p14:creationId xmlns:p14="http://schemas.microsoft.com/office/powerpoint/2010/main" val="370107789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will be covered?</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dirty="0" smtClean="0"/>
              <a:t>Up-to-date information on required data collection</a:t>
            </a:r>
          </a:p>
          <a:p>
            <a:pPr>
              <a:buFont typeface="Wingdings" panose="05000000000000000000" pitchFamily="2" charset="2"/>
              <a:buChar char="Ø"/>
            </a:pPr>
            <a:r>
              <a:rPr lang="en-US" dirty="0" smtClean="0"/>
              <a:t>Best-practices in “intake”</a:t>
            </a:r>
          </a:p>
          <a:p>
            <a:pPr>
              <a:buFont typeface="Wingdings" panose="05000000000000000000" pitchFamily="2" charset="2"/>
              <a:buChar char="Ø"/>
            </a:pPr>
            <a:r>
              <a:rPr lang="en-US" dirty="0" smtClean="0"/>
              <a:t>Ideas for incorporating detailed intake into your registration process</a:t>
            </a:r>
          </a:p>
          <a:p>
            <a:pPr>
              <a:buFont typeface="Wingdings" panose="05000000000000000000" pitchFamily="2" charset="2"/>
              <a:buChar char="Ø"/>
            </a:pPr>
            <a:r>
              <a:rPr lang="en-US" dirty="0" smtClean="0"/>
              <a:t>Ways to ask questions to collect required information</a:t>
            </a:r>
          </a:p>
          <a:p>
            <a:pPr>
              <a:buFont typeface="Wingdings" panose="05000000000000000000" pitchFamily="2" charset="2"/>
              <a:buChar char="Ø"/>
            </a:pPr>
            <a:r>
              <a:rPr lang="en-US" dirty="0" smtClean="0"/>
              <a:t>Time to plan/discuss/prepare for implementing a quality model in your program</a:t>
            </a:r>
          </a:p>
          <a:p>
            <a:pPr>
              <a:buFont typeface="Wingdings" panose="05000000000000000000" pitchFamily="2" charset="2"/>
              <a:buChar char="Ø"/>
            </a:pPr>
            <a:r>
              <a:rPr lang="en-US" dirty="0" smtClean="0"/>
              <a:t>Changes to the AEL assessment guide to address WIOA</a:t>
            </a:r>
          </a:p>
          <a:p>
            <a:pPr>
              <a:buFont typeface="Wingdings" panose="05000000000000000000" pitchFamily="2" charset="2"/>
              <a:buChar char="Ø"/>
            </a:pPr>
            <a:r>
              <a:rPr lang="en-US" dirty="0" smtClean="0"/>
              <a:t>Requirements around protecting Personally Identifiable Information (PII)</a:t>
            </a:r>
            <a:endParaRPr lang="en-US" dirty="0"/>
          </a:p>
        </p:txBody>
      </p:sp>
      <p:sp>
        <p:nvSpPr>
          <p:cNvPr id="4" name="Footer Placeholder 3"/>
          <p:cNvSpPr>
            <a:spLocks noGrp="1"/>
          </p:cNvSpPr>
          <p:nvPr>
            <p:ph type="ftr" sz="quarter" idx="11"/>
          </p:nvPr>
        </p:nvSpPr>
        <p:spPr/>
        <p:txBody>
          <a:bodyPr/>
          <a:lstStyle/>
          <a:p>
            <a:r>
              <a:rPr lang="en-US" smtClean="0"/>
              <a:t>Implementing the PIRL March 24, 2016</a:t>
            </a:r>
            <a:endParaRPr lang="en-US"/>
          </a:p>
        </p:txBody>
      </p:sp>
      <p:sp>
        <p:nvSpPr>
          <p:cNvPr id="5" name="Slide Number Placeholder 4"/>
          <p:cNvSpPr>
            <a:spLocks noGrp="1"/>
          </p:cNvSpPr>
          <p:nvPr>
            <p:ph type="sldNum" sz="quarter" idx="12"/>
          </p:nvPr>
        </p:nvSpPr>
        <p:spPr/>
        <p:txBody>
          <a:bodyPr/>
          <a:lstStyle/>
          <a:p>
            <a:fld id="{4A431BFB-B653-4F36-A450-A2DDA07B1717}" type="slidenum">
              <a:rPr lang="en-US" smtClean="0"/>
              <a:t>26</a:t>
            </a:fld>
            <a:endParaRPr lang="en-US"/>
          </a:p>
        </p:txBody>
      </p:sp>
    </p:spTree>
    <p:extLst>
      <p:ext uri="{BB962C8B-B14F-4D97-AF65-F5344CB8AC3E}">
        <p14:creationId xmlns:p14="http://schemas.microsoft.com/office/powerpoint/2010/main" val="86792710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Follow-up Documents and Next Steps</a:t>
            </a:r>
            <a:endParaRPr lang="en-US" dirty="0"/>
          </a:p>
        </p:txBody>
      </p:sp>
      <p:sp>
        <p:nvSpPr>
          <p:cNvPr id="3" name="Content Placeholder 2"/>
          <p:cNvSpPr>
            <a:spLocks noGrp="1"/>
          </p:cNvSpPr>
          <p:nvPr>
            <p:ph idx="1"/>
          </p:nvPr>
        </p:nvSpPr>
        <p:spPr/>
        <p:txBody>
          <a:bodyPr/>
          <a:lstStyle/>
          <a:p>
            <a:pPr marL="457200" indent="-457200">
              <a:buAutoNum type="arabicParenR"/>
            </a:pPr>
            <a:r>
              <a:rPr lang="en-US" dirty="0" smtClean="0"/>
              <a:t>Complete the follow-up survey located at:</a:t>
            </a:r>
          </a:p>
          <a:p>
            <a:pPr marL="0" indent="0">
              <a:buNone/>
            </a:pPr>
            <a:r>
              <a:rPr lang="en-US" dirty="0" smtClean="0"/>
              <a:t>	</a:t>
            </a:r>
            <a:r>
              <a:rPr lang="en-US" b="1" dirty="0" smtClean="0">
                <a:solidFill>
                  <a:schemeClr val="accent1"/>
                </a:solidFill>
                <a:hlinkClick r:id="rId2" tooltip="PIRL Follow-up survey"/>
              </a:rPr>
              <a:t>https</a:t>
            </a:r>
            <a:r>
              <a:rPr lang="en-US" b="1" dirty="0">
                <a:solidFill>
                  <a:schemeClr val="accent1"/>
                </a:solidFill>
                <a:hlinkClick r:id="rId2" tooltip="PIRL Follow-up survey"/>
              </a:rPr>
              <a:t>://</a:t>
            </a:r>
            <a:r>
              <a:rPr lang="en-US" b="1" dirty="0" smtClean="0">
                <a:solidFill>
                  <a:schemeClr val="accent1"/>
                </a:solidFill>
                <a:hlinkClick r:id="rId2" tooltip="PIRL Follow-up survey"/>
              </a:rPr>
              <a:t>www.surveymonkey.com/r/AELPIRL</a:t>
            </a:r>
            <a:endParaRPr lang="en-US" b="1" dirty="0">
              <a:solidFill>
                <a:schemeClr val="accent1"/>
              </a:solidFill>
            </a:endParaRPr>
          </a:p>
          <a:p>
            <a:pPr marL="457200" indent="-457200">
              <a:buFont typeface="+mj-lt"/>
              <a:buAutoNum type="arabicParenR" startAt="2"/>
            </a:pPr>
            <a:r>
              <a:rPr lang="en-US" dirty="0" smtClean="0"/>
              <a:t>We will send you the </a:t>
            </a:r>
            <a:r>
              <a:rPr lang="en-US" i="1" dirty="0" smtClean="0"/>
              <a:t>draft</a:t>
            </a:r>
            <a:r>
              <a:rPr lang="en-US" dirty="0" smtClean="0"/>
              <a:t> AEL PIRL fields and a questionnaire to help you prepare for the road-show events</a:t>
            </a:r>
          </a:p>
          <a:p>
            <a:pPr marL="457200" indent="-457200">
              <a:buFont typeface="+mj-lt"/>
              <a:buAutoNum type="arabicParenR" startAt="2"/>
            </a:pPr>
            <a:endParaRPr lang="en-US" dirty="0"/>
          </a:p>
          <a:p>
            <a:pPr marL="457200" indent="-457200">
              <a:buFont typeface="+mj-lt"/>
              <a:buAutoNum type="arabicParenR" startAt="2"/>
            </a:pPr>
            <a:endParaRPr lang="en-US" dirty="0"/>
          </a:p>
        </p:txBody>
      </p:sp>
      <p:sp>
        <p:nvSpPr>
          <p:cNvPr id="4" name="Footer Placeholder 3"/>
          <p:cNvSpPr>
            <a:spLocks noGrp="1"/>
          </p:cNvSpPr>
          <p:nvPr>
            <p:ph type="ftr" sz="quarter" idx="11"/>
          </p:nvPr>
        </p:nvSpPr>
        <p:spPr/>
        <p:txBody>
          <a:bodyPr/>
          <a:lstStyle/>
          <a:p>
            <a:r>
              <a:rPr lang="en-US" smtClean="0"/>
              <a:t>Implementing the PIRL March 24, 2016</a:t>
            </a:r>
            <a:endParaRPr lang="en-US"/>
          </a:p>
        </p:txBody>
      </p:sp>
      <p:sp>
        <p:nvSpPr>
          <p:cNvPr id="5" name="Slide Number Placeholder 4"/>
          <p:cNvSpPr>
            <a:spLocks noGrp="1"/>
          </p:cNvSpPr>
          <p:nvPr>
            <p:ph type="sldNum" sz="quarter" idx="12"/>
          </p:nvPr>
        </p:nvSpPr>
        <p:spPr/>
        <p:txBody>
          <a:bodyPr/>
          <a:lstStyle/>
          <a:p>
            <a:fld id="{4A431BFB-B653-4F36-A450-A2DDA07B1717}" type="slidenum">
              <a:rPr lang="en-US" smtClean="0"/>
              <a:t>27</a:t>
            </a:fld>
            <a:endParaRPr lang="en-US"/>
          </a:p>
        </p:txBody>
      </p:sp>
    </p:spTree>
    <p:extLst>
      <p:ext uri="{BB962C8B-B14F-4D97-AF65-F5344CB8AC3E}">
        <p14:creationId xmlns:p14="http://schemas.microsoft.com/office/powerpoint/2010/main" val="200413186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pPr marL="0" indent="0">
              <a:buNone/>
            </a:pPr>
            <a:r>
              <a:rPr lang="en-US" dirty="0" smtClean="0"/>
              <a:t>Please use the survey for this webinar to submit questions so that we can respond with a Q&amp;A to all participants.</a:t>
            </a:r>
          </a:p>
          <a:p>
            <a:pPr marL="0" indent="0">
              <a:buNone/>
            </a:pPr>
            <a:endParaRPr lang="en-US" dirty="0"/>
          </a:p>
          <a:p>
            <a:pPr marL="0" indent="0">
              <a:buNone/>
            </a:pPr>
            <a:r>
              <a:rPr lang="en-US" dirty="0">
                <a:hlinkClick r:id="rId2" tooltip="Follow-up survey"/>
              </a:rPr>
              <a:t>https://</a:t>
            </a:r>
            <a:r>
              <a:rPr lang="en-US" dirty="0" smtClean="0">
                <a:hlinkClick r:id="rId2" tooltip="Follow-up survey"/>
              </a:rPr>
              <a:t>www.surveymonkey.com/r/AELPIRL</a:t>
            </a:r>
            <a:endParaRPr lang="en-US" dirty="0" smtClean="0"/>
          </a:p>
          <a:p>
            <a:pPr marL="0" indent="0">
              <a:buNone/>
            </a:pPr>
            <a:endParaRPr lang="en-US" dirty="0" smtClean="0"/>
          </a:p>
        </p:txBody>
      </p:sp>
      <p:sp>
        <p:nvSpPr>
          <p:cNvPr id="4" name="Footer Placeholder 3"/>
          <p:cNvSpPr>
            <a:spLocks noGrp="1"/>
          </p:cNvSpPr>
          <p:nvPr>
            <p:ph type="ftr" sz="quarter" idx="11"/>
          </p:nvPr>
        </p:nvSpPr>
        <p:spPr/>
        <p:txBody>
          <a:bodyPr/>
          <a:lstStyle/>
          <a:p>
            <a:r>
              <a:rPr lang="en-US" smtClean="0"/>
              <a:t>Implementing the PIRL March 24, 2016</a:t>
            </a:r>
            <a:endParaRPr lang="en-US"/>
          </a:p>
        </p:txBody>
      </p:sp>
      <p:sp>
        <p:nvSpPr>
          <p:cNvPr id="5" name="Slide Number Placeholder 4"/>
          <p:cNvSpPr>
            <a:spLocks noGrp="1"/>
          </p:cNvSpPr>
          <p:nvPr>
            <p:ph type="sldNum" sz="quarter" idx="12"/>
          </p:nvPr>
        </p:nvSpPr>
        <p:spPr/>
        <p:txBody>
          <a:bodyPr/>
          <a:lstStyle/>
          <a:p>
            <a:fld id="{4A431BFB-B653-4F36-A450-A2DDA07B1717}" type="slidenum">
              <a:rPr lang="en-US" smtClean="0"/>
              <a:t>28</a:t>
            </a:fld>
            <a:endParaRPr lang="en-US"/>
          </a:p>
        </p:txBody>
      </p:sp>
    </p:spTree>
    <p:extLst>
      <p:ext uri="{BB962C8B-B14F-4D97-AF65-F5344CB8AC3E}">
        <p14:creationId xmlns:p14="http://schemas.microsoft.com/office/powerpoint/2010/main" val="35757413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About this webinar	</a:t>
            </a:r>
            <a:endParaRPr lang="en-US" dirty="0"/>
          </a:p>
        </p:txBody>
      </p:sp>
      <p:sp>
        <p:nvSpPr>
          <p:cNvPr id="7" name="Text Placeholder 6"/>
          <p:cNvSpPr>
            <a:spLocks noGrp="1"/>
          </p:cNvSpPr>
          <p:nvPr>
            <p:ph type="body" idx="1"/>
          </p:nvPr>
        </p:nvSpPr>
        <p:spPr/>
        <p:txBody>
          <a:bodyPr/>
          <a:lstStyle/>
          <a:p>
            <a:r>
              <a:rPr lang="en-US" dirty="0" smtClean="0"/>
              <a:t>What it is…	</a:t>
            </a:r>
            <a:endParaRPr lang="en-US" dirty="0"/>
          </a:p>
        </p:txBody>
      </p:sp>
      <p:sp>
        <p:nvSpPr>
          <p:cNvPr id="8" name="Content Placeholder 7"/>
          <p:cNvSpPr>
            <a:spLocks noGrp="1"/>
          </p:cNvSpPr>
          <p:nvPr>
            <p:ph sz="half" idx="2"/>
          </p:nvPr>
        </p:nvSpPr>
        <p:spPr/>
        <p:txBody>
          <a:bodyPr/>
          <a:lstStyle/>
          <a:p>
            <a:pPr>
              <a:buFont typeface="Wingdings" panose="05000000000000000000" pitchFamily="2" charset="2"/>
              <a:buChar char="Ø"/>
            </a:pPr>
            <a:r>
              <a:rPr lang="en-US" dirty="0" smtClean="0"/>
              <a:t>An introduction to data collection requirements under WIOA</a:t>
            </a:r>
          </a:p>
          <a:p>
            <a:pPr>
              <a:buFont typeface="Wingdings" panose="05000000000000000000" pitchFamily="2" charset="2"/>
              <a:buChar char="Ø"/>
            </a:pPr>
            <a:r>
              <a:rPr lang="en-US" dirty="0" smtClean="0"/>
              <a:t>A place to start thinking about a holistic, student success focused, “quality” intake model</a:t>
            </a:r>
            <a:endParaRPr lang="en-US" dirty="0"/>
          </a:p>
        </p:txBody>
      </p:sp>
      <p:sp>
        <p:nvSpPr>
          <p:cNvPr id="9" name="Text Placeholder 8"/>
          <p:cNvSpPr>
            <a:spLocks noGrp="1"/>
          </p:cNvSpPr>
          <p:nvPr>
            <p:ph type="body" sz="quarter" idx="3"/>
          </p:nvPr>
        </p:nvSpPr>
        <p:spPr/>
        <p:txBody>
          <a:bodyPr/>
          <a:lstStyle/>
          <a:p>
            <a:r>
              <a:rPr lang="en-US" dirty="0" smtClean="0"/>
              <a:t>What it isn’t…</a:t>
            </a:r>
            <a:endParaRPr lang="en-US" dirty="0"/>
          </a:p>
        </p:txBody>
      </p:sp>
      <p:sp>
        <p:nvSpPr>
          <p:cNvPr id="10" name="Content Placeholder 9"/>
          <p:cNvSpPr>
            <a:spLocks noGrp="1"/>
          </p:cNvSpPr>
          <p:nvPr>
            <p:ph sz="quarter" idx="4"/>
          </p:nvPr>
        </p:nvSpPr>
        <p:spPr/>
        <p:txBody>
          <a:bodyPr/>
          <a:lstStyle/>
          <a:p>
            <a:pPr>
              <a:buFont typeface="Wingdings" panose="05000000000000000000" pitchFamily="2" charset="2"/>
              <a:buChar char="Ø"/>
            </a:pPr>
            <a:r>
              <a:rPr lang="en-US" dirty="0" smtClean="0"/>
              <a:t>Training on how to implement data collection under WIOA</a:t>
            </a:r>
          </a:p>
          <a:p>
            <a:pPr>
              <a:buFont typeface="Wingdings" panose="05000000000000000000" pitchFamily="2" charset="2"/>
              <a:buChar char="Ø"/>
            </a:pPr>
            <a:r>
              <a:rPr lang="en-US" dirty="0" smtClean="0"/>
              <a:t>The end-all be-all for WIOA  data collection and reporting preparation</a:t>
            </a:r>
            <a:endParaRPr lang="en-US" dirty="0"/>
          </a:p>
        </p:txBody>
      </p:sp>
      <p:sp>
        <p:nvSpPr>
          <p:cNvPr id="2" name="Footer Placeholder 1"/>
          <p:cNvSpPr>
            <a:spLocks noGrp="1"/>
          </p:cNvSpPr>
          <p:nvPr>
            <p:ph type="ftr" sz="quarter" idx="11"/>
          </p:nvPr>
        </p:nvSpPr>
        <p:spPr/>
        <p:txBody>
          <a:bodyPr/>
          <a:lstStyle/>
          <a:p>
            <a:r>
              <a:rPr lang="en-US" smtClean="0"/>
              <a:t>Implementing the PIRL March 24, 2016</a:t>
            </a:r>
            <a:endParaRPr lang="en-US"/>
          </a:p>
        </p:txBody>
      </p:sp>
      <p:sp>
        <p:nvSpPr>
          <p:cNvPr id="3" name="Slide Number Placeholder 2"/>
          <p:cNvSpPr>
            <a:spLocks noGrp="1"/>
          </p:cNvSpPr>
          <p:nvPr>
            <p:ph type="sldNum" sz="quarter" idx="12"/>
          </p:nvPr>
        </p:nvSpPr>
        <p:spPr/>
        <p:txBody>
          <a:bodyPr/>
          <a:lstStyle/>
          <a:p>
            <a:fld id="{4A431BFB-B653-4F36-A450-A2DDA07B1717}" type="slidenum">
              <a:rPr lang="en-US" smtClean="0"/>
              <a:t>3</a:t>
            </a:fld>
            <a:endParaRPr lang="en-US"/>
          </a:p>
        </p:txBody>
      </p:sp>
    </p:spTree>
    <p:extLst>
      <p:ext uri="{BB962C8B-B14F-4D97-AF65-F5344CB8AC3E}">
        <p14:creationId xmlns:p14="http://schemas.microsoft.com/office/powerpoint/2010/main" val="4260101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10"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Section 1: What is the PIRL?</a:t>
            </a:r>
            <a:endParaRPr lang="en-US" dirty="0"/>
          </a:p>
        </p:txBody>
      </p:sp>
      <p:sp>
        <p:nvSpPr>
          <p:cNvPr id="5" name="Text Placeholder 4"/>
          <p:cNvSpPr>
            <a:spLocks noGrp="1"/>
          </p:cNvSpPr>
          <p:nvPr>
            <p:ph type="body" idx="1"/>
          </p:nvPr>
        </p:nvSpPr>
        <p:spPr/>
        <p:txBody>
          <a:bodyPr/>
          <a:lstStyle/>
          <a:p>
            <a:endParaRPr lang="en-US" dirty="0"/>
          </a:p>
        </p:txBody>
      </p:sp>
      <p:sp>
        <p:nvSpPr>
          <p:cNvPr id="2" name="Footer Placeholder 1"/>
          <p:cNvSpPr>
            <a:spLocks noGrp="1"/>
          </p:cNvSpPr>
          <p:nvPr>
            <p:ph type="ftr" sz="quarter" idx="11"/>
          </p:nvPr>
        </p:nvSpPr>
        <p:spPr/>
        <p:txBody>
          <a:bodyPr/>
          <a:lstStyle/>
          <a:p>
            <a:r>
              <a:rPr lang="en-US" smtClean="0"/>
              <a:t>Implementing the PIRL March 24, 2016</a:t>
            </a:r>
            <a:endParaRPr lang="en-US"/>
          </a:p>
        </p:txBody>
      </p:sp>
      <p:sp>
        <p:nvSpPr>
          <p:cNvPr id="3" name="Slide Number Placeholder 2"/>
          <p:cNvSpPr>
            <a:spLocks noGrp="1"/>
          </p:cNvSpPr>
          <p:nvPr>
            <p:ph type="sldNum" sz="quarter" idx="12"/>
          </p:nvPr>
        </p:nvSpPr>
        <p:spPr/>
        <p:txBody>
          <a:bodyPr/>
          <a:lstStyle/>
          <a:p>
            <a:fld id="{4A431BFB-B653-4F36-A450-A2DDA07B1717}" type="slidenum">
              <a:rPr lang="en-US" smtClean="0"/>
              <a:t>4</a:t>
            </a:fld>
            <a:endParaRPr lang="en-US"/>
          </a:p>
        </p:txBody>
      </p:sp>
    </p:spTree>
    <p:extLst>
      <p:ext uri="{BB962C8B-B14F-4D97-AF65-F5344CB8AC3E}">
        <p14:creationId xmlns:p14="http://schemas.microsoft.com/office/powerpoint/2010/main" val="27775145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Participant Individual Record Layout (PIRL)?</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v"/>
            </a:pPr>
            <a:r>
              <a:rPr lang="en-US" dirty="0" smtClean="0"/>
              <a:t>In short, the PIRL are the required elements for reporting under the Workforce Innovation and Opportunity Act (WIOA)</a:t>
            </a:r>
          </a:p>
          <a:p>
            <a:pPr lvl="1">
              <a:buFont typeface="Wingdings" panose="05000000000000000000" pitchFamily="2" charset="2"/>
              <a:buChar char="v"/>
            </a:pPr>
            <a:r>
              <a:rPr lang="en-US" dirty="0" smtClean="0"/>
              <a:t>The PIRL specifies specific data elements, how those elements are defined and how those elements are reported for all core programs</a:t>
            </a:r>
          </a:p>
          <a:p>
            <a:pPr>
              <a:buFont typeface="Wingdings" panose="05000000000000000000" pitchFamily="2" charset="2"/>
              <a:buChar char="v"/>
            </a:pPr>
            <a:r>
              <a:rPr lang="en-US" dirty="0" smtClean="0"/>
              <a:t>Under WIOA, there is an aligned accountability system </a:t>
            </a:r>
            <a:r>
              <a:rPr lang="en-US" i="1" dirty="0" smtClean="0"/>
              <a:t>across all core programs</a:t>
            </a:r>
          </a:p>
          <a:p>
            <a:pPr lvl="1">
              <a:buFont typeface="Wingdings" panose="05000000000000000000" pitchFamily="2" charset="2"/>
              <a:buChar char="v"/>
            </a:pPr>
            <a:r>
              <a:rPr lang="en-US" i="1" dirty="0" smtClean="0"/>
              <a:t>Title I Adult and Dislocated Worker and Youth Programs</a:t>
            </a:r>
          </a:p>
          <a:p>
            <a:pPr lvl="1">
              <a:buFont typeface="Wingdings" panose="05000000000000000000" pitchFamily="2" charset="2"/>
              <a:buChar char="v"/>
            </a:pPr>
            <a:r>
              <a:rPr lang="en-US" i="1" dirty="0" smtClean="0"/>
              <a:t>Title II Adult Education and Literacy</a:t>
            </a:r>
          </a:p>
          <a:p>
            <a:pPr lvl="1">
              <a:buFont typeface="Wingdings" panose="05000000000000000000" pitchFamily="2" charset="2"/>
              <a:buChar char="v"/>
            </a:pPr>
            <a:r>
              <a:rPr lang="en-US" i="1" dirty="0" smtClean="0"/>
              <a:t>Title III Wagner-</a:t>
            </a:r>
            <a:r>
              <a:rPr lang="en-US" i="1" dirty="0" err="1" smtClean="0"/>
              <a:t>Peyser</a:t>
            </a:r>
            <a:endParaRPr lang="en-US" i="1" dirty="0" smtClean="0"/>
          </a:p>
          <a:p>
            <a:pPr lvl="1">
              <a:buFont typeface="Wingdings" panose="05000000000000000000" pitchFamily="2" charset="2"/>
              <a:buChar char="v"/>
            </a:pPr>
            <a:r>
              <a:rPr lang="en-US" i="1" dirty="0" smtClean="0"/>
              <a:t>Title IV Vocational Rehabilitation Services</a:t>
            </a:r>
          </a:p>
          <a:p>
            <a:pPr lvl="1">
              <a:buFont typeface="Wingdings" panose="05000000000000000000" pitchFamily="2" charset="2"/>
              <a:buChar char="v"/>
            </a:pPr>
            <a:endParaRPr lang="en-US" i="1" dirty="0" smtClean="0"/>
          </a:p>
          <a:p>
            <a:pPr lvl="1">
              <a:buFont typeface="Wingdings" panose="05000000000000000000" pitchFamily="2" charset="2"/>
              <a:buChar char="v"/>
            </a:pPr>
            <a:endParaRPr lang="en-US" dirty="0"/>
          </a:p>
        </p:txBody>
      </p:sp>
      <p:sp>
        <p:nvSpPr>
          <p:cNvPr id="4" name="Footer Placeholder 3"/>
          <p:cNvSpPr>
            <a:spLocks noGrp="1"/>
          </p:cNvSpPr>
          <p:nvPr>
            <p:ph type="ftr" sz="quarter" idx="11"/>
          </p:nvPr>
        </p:nvSpPr>
        <p:spPr/>
        <p:txBody>
          <a:bodyPr/>
          <a:lstStyle/>
          <a:p>
            <a:r>
              <a:rPr lang="en-US" smtClean="0"/>
              <a:t>Implementing the PIRL March 24, 2016</a:t>
            </a:r>
            <a:endParaRPr lang="en-US"/>
          </a:p>
        </p:txBody>
      </p:sp>
      <p:sp>
        <p:nvSpPr>
          <p:cNvPr id="5" name="Slide Number Placeholder 4"/>
          <p:cNvSpPr>
            <a:spLocks noGrp="1"/>
          </p:cNvSpPr>
          <p:nvPr>
            <p:ph type="sldNum" sz="quarter" idx="12"/>
          </p:nvPr>
        </p:nvSpPr>
        <p:spPr/>
        <p:txBody>
          <a:bodyPr/>
          <a:lstStyle/>
          <a:p>
            <a:fld id="{4A431BFB-B653-4F36-A450-A2DDA07B1717}" type="slidenum">
              <a:rPr lang="en-US" smtClean="0"/>
              <a:t>5</a:t>
            </a:fld>
            <a:endParaRPr lang="en-US"/>
          </a:p>
        </p:txBody>
      </p:sp>
    </p:spTree>
    <p:extLst>
      <p:ext uri="{BB962C8B-B14F-4D97-AF65-F5344CB8AC3E}">
        <p14:creationId xmlns:p14="http://schemas.microsoft.com/office/powerpoint/2010/main" val="1769985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types of performance are reported under WIOA?</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In general, WIOA requires that the following indicators of performance be reported:</a:t>
            </a:r>
          </a:p>
          <a:p>
            <a:r>
              <a:rPr lang="en-US" dirty="0" smtClean="0"/>
              <a:t>(</a:t>
            </a:r>
            <a:r>
              <a:rPr lang="en-US" dirty="0"/>
              <a:t>A) </a:t>
            </a:r>
            <a:r>
              <a:rPr lang="en-US" dirty="0" smtClean="0"/>
              <a:t>(</a:t>
            </a:r>
            <a:r>
              <a:rPr lang="en-US" dirty="0" err="1"/>
              <a:t>i</a:t>
            </a:r>
            <a:r>
              <a:rPr lang="en-US" dirty="0"/>
              <a:t>) </a:t>
            </a:r>
            <a:r>
              <a:rPr lang="en-US" dirty="0" smtClean="0"/>
              <a:t>I (</a:t>
            </a:r>
            <a:r>
              <a:rPr lang="en-US" dirty="0"/>
              <a:t>I) the percentage of program participants who are in unsubsidized employment during the second quarter after exit from the </a:t>
            </a:r>
            <a:r>
              <a:rPr lang="en-US" dirty="0" smtClean="0"/>
              <a:t>program</a:t>
            </a:r>
          </a:p>
          <a:p>
            <a:r>
              <a:rPr lang="en-US" dirty="0" smtClean="0"/>
              <a:t>(</a:t>
            </a:r>
            <a:r>
              <a:rPr lang="en-US" dirty="0"/>
              <a:t>II) the percentage of program participants who are in unsubsidized employment during the fourth quarter after exit from the </a:t>
            </a:r>
            <a:r>
              <a:rPr lang="en-US" dirty="0" smtClean="0"/>
              <a:t>program</a:t>
            </a:r>
            <a:endParaRPr lang="en-US" dirty="0"/>
          </a:p>
          <a:p>
            <a:r>
              <a:rPr lang="en-US" dirty="0" smtClean="0"/>
              <a:t>(III</a:t>
            </a:r>
            <a:r>
              <a:rPr lang="en-US" dirty="0"/>
              <a:t>) the median earnings of program participants who are in unsubsidized employment during the second quarter after exit from the </a:t>
            </a:r>
            <a:r>
              <a:rPr lang="en-US" dirty="0" smtClean="0"/>
              <a:t>program</a:t>
            </a:r>
            <a:endParaRPr lang="en-US" dirty="0"/>
          </a:p>
          <a:p>
            <a:r>
              <a:rPr lang="en-US" dirty="0" smtClean="0"/>
              <a:t>(IV</a:t>
            </a:r>
            <a:r>
              <a:rPr lang="en-US" dirty="0"/>
              <a:t>) the percentage of program participants who obtain a recognized postsecondary credential, or a secondary school diploma or its recognized equivalent (subject to clause (iii)), during participation in or within 1 year after exit from the </a:t>
            </a:r>
            <a:r>
              <a:rPr lang="en-US" dirty="0" smtClean="0"/>
              <a:t>program</a:t>
            </a:r>
            <a:endParaRPr lang="en-US" dirty="0"/>
          </a:p>
          <a:p>
            <a:r>
              <a:rPr lang="en-US" dirty="0" smtClean="0"/>
              <a:t>(V</a:t>
            </a:r>
            <a:r>
              <a:rPr lang="en-US" dirty="0"/>
              <a:t>) the percentage of program participants who, during a program year, are in an education or training program that leads to a recognized postsecondary credential or employment and who are achieving measurable skill gains toward such a credential or </a:t>
            </a:r>
            <a:r>
              <a:rPr lang="en-US" dirty="0" smtClean="0"/>
              <a:t>employment</a:t>
            </a:r>
            <a:endParaRPr lang="en-US" dirty="0"/>
          </a:p>
          <a:p>
            <a:r>
              <a:rPr lang="en-US" dirty="0" smtClean="0"/>
              <a:t>(</a:t>
            </a:r>
            <a:r>
              <a:rPr lang="en-US" dirty="0"/>
              <a:t>VI) the indicators of effectiveness in serving employers established pursuant to clause (iv). </a:t>
            </a:r>
          </a:p>
        </p:txBody>
      </p:sp>
      <p:sp>
        <p:nvSpPr>
          <p:cNvPr id="4" name="Footer Placeholder 3"/>
          <p:cNvSpPr>
            <a:spLocks noGrp="1"/>
          </p:cNvSpPr>
          <p:nvPr>
            <p:ph type="ftr" sz="quarter" idx="11"/>
          </p:nvPr>
        </p:nvSpPr>
        <p:spPr/>
        <p:txBody>
          <a:bodyPr/>
          <a:lstStyle/>
          <a:p>
            <a:r>
              <a:rPr lang="en-US" smtClean="0"/>
              <a:t>Implementing the PIRL March 24, 2016</a:t>
            </a:r>
            <a:endParaRPr lang="en-US"/>
          </a:p>
        </p:txBody>
      </p:sp>
      <p:sp>
        <p:nvSpPr>
          <p:cNvPr id="5" name="Slide Number Placeholder 4"/>
          <p:cNvSpPr>
            <a:spLocks noGrp="1"/>
          </p:cNvSpPr>
          <p:nvPr>
            <p:ph type="sldNum" sz="quarter" idx="12"/>
          </p:nvPr>
        </p:nvSpPr>
        <p:spPr/>
        <p:txBody>
          <a:bodyPr/>
          <a:lstStyle/>
          <a:p>
            <a:fld id="{4A431BFB-B653-4F36-A450-A2DDA07B1717}" type="slidenum">
              <a:rPr lang="en-US" smtClean="0"/>
              <a:t>6</a:t>
            </a:fld>
            <a:endParaRPr lang="en-US"/>
          </a:p>
        </p:txBody>
      </p:sp>
    </p:spTree>
    <p:extLst>
      <p:ext uri="{BB962C8B-B14F-4D97-AF65-F5344CB8AC3E}">
        <p14:creationId xmlns:p14="http://schemas.microsoft.com/office/powerpoint/2010/main" val="3744111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Reporting the same for all WIOA core programs?</a:t>
            </a:r>
            <a:endParaRPr lang="en-US" dirty="0"/>
          </a:p>
        </p:txBody>
      </p:sp>
      <p:sp>
        <p:nvSpPr>
          <p:cNvPr id="3" name="Content Placeholder 2"/>
          <p:cNvSpPr>
            <a:spLocks noGrp="1"/>
          </p:cNvSpPr>
          <p:nvPr>
            <p:ph idx="1"/>
          </p:nvPr>
        </p:nvSpPr>
        <p:spPr/>
        <p:txBody>
          <a:bodyPr/>
          <a:lstStyle/>
          <a:p>
            <a:r>
              <a:rPr lang="en-US" dirty="0" smtClean="0"/>
              <a:t>Yes and no…</a:t>
            </a:r>
          </a:p>
          <a:p>
            <a:pPr>
              <a:buFont typeface="Wingdings" panose="05000000000000000000" pitchFamily="2" charset="2"/>
              <a:buChar char="v"/>
            </a:pPr>
            <a:r>
              <a:rPr lang="en-US" dirty="0" smtClean="0"/>
              <a:t>WIOA aligns accountability systems, however, individual Federal Agencies may specify unique reporting requirements</a:t>
            </a:r>
          </a:p>
          <a:p>
            <a:pPr lvl="1">
              <a:buFont typeface="Wingdings" panose="05000000000000000000" pitchFamily="2" charset="2"/>
              <a:buChar char="v"/>
            </a:pPr>
            <a:r>
              <a:rPr lang="en-US" dirty="0" smtClean="0"/>
              <a:t>The Department of Education (ED) outlines requirements specific to Title II in the National Reporting System </a:t>
            </a:r>
            <a:r>
              <a:rPr lang="en-US" dirty="0"/>
              <a:t>(</a:t>
            </a:r>
            <a:r>
              <a:rPr lang="en-US" dirty="0" smtClean="0"/>
              <a:t>NRS) Guidelines</a:t>
            </a:r>
          </a:p>
          <a:p>
            <a:pPr lvl="1">
              <a:buFont typeface="Wingdings" panose="05000000000000000000" pitchFamily="2" charset="2"/>
              <a:buChar char="v"/>
            </a:pPr>
            <a:r>
              <a:rPr lang="en-US" dirty="0" smtClean="0"/>
              <a:t>NRS Guidelines have been revised, but are not final under WIOA</a:t>
            </a:r>
          </a:p>
          <a:p>
            <a:pPr marL="128016" lvl="1" indent="0">
              <a:buNone/>
            </a:pPr>
            <a:endParaRPr lang="en-US" dirty="0"/>
          </a:p>
          <a:p>
            <a:pPr marL="128016" lvl="1" indent="0">
              <a:buNone/>
            </a:pPr>
            <a:endParaRPr lang="en-US" dirty="0" smtClean="0"/>
          </a:p>
        </p:txBody>
      </p:sp>
      <p:pic>
        <p:nvPicPr>
          <p:cNvPr id="1026" name="Picture 2" descr="NRS Implementation Guidelines Cover" title="WIOA Guidenlines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7000" y="4038600"/>
            <a:ext cx="1571625" cy="1428750"/>
          </a:xfrm>
          <a:prstGeom prst="rect">
            <a:avLst/>
          </a:prstGeom>
          <a:noFill/>
          <a:extLst>
            <a:ext uri="{909E8E84-426E-40DD-AFC4-6F175D3DCCD1}">
              <a14:hiddenFill xmlns:a14="http://schemas.microsoft.com/office/drawing/2010/main">
                <a:solidFill>
                  <a:srgbClr val="FFFFFF"/>
                </a:solidFill>
              </a14:hiddenFill>
            </a:ext>
          </a:extLst>
        </p:spPr>
      </p:pic>
      <p:sp>
        <p:nvSpPr>
          <p:cNvPr id="4" name="Footer Placeholder 3"/>
          <p:cNvSpPr>
            <a:spLocks noGrp="1"/>
          </p:cNvSpPr>
          <p:nvPr>
            <p:ph type="ftr" sz="quarter" idx="11"/>
          </p:nvPr>
        </p:nvSpPr>
        <p:spPr/>
        <p:txBody>
          <a:bodyPr/>
          <a:lstStyle/>
          <a:p>
            <a:r>
              <a:rPr lang="en-US" smtClean="0"/>
              <a:t>Implementing the PIRL March 24, 2016</a:t>
            </a:r>
            <a:endParaRPr lang="en-US"/>
          </a:p>
        </p:txBody>
      </p:sp>
      <p:sp>
        <p:nvSpPr>
          <p:cNvPr id="5" name="Slide Number Placeholder 4"/>
          <p:cNvSpPr>
            <a:spLocks noGrp="1"/>
          </p:cNvSpPr>
          <p:nvPr>
            <p:ph type="sldNum" sz="quarter" idx="12"/>
          </p:nvPr>
        </p:nvSpPr>
        <p:spPr/>
        <p:txBody>
          <a:bodyPr/>
          <a:lstStyle/>
          <a:p>
            <a:fld id="{4A431BFB-B653-4F36-A450-A2DDA07B1717}" type="slidenum">
              <a:rPr lang="en-US" smtClean="0"/>
              <a:t>7</a:t>
            </a:fld>
            <a:endParaRPr lang="en-US"/>
          </a:p>
        </p:txBody>
      </p:sp>
    </p:spTree>
    <p:extLst>
      <p:ext uri="{BB962C8B-B14F-4D97-AF65-F5344CB8AC3E}">
        <p14:creationId xmlns:p14="http://schemas.microsoft.com/office/powerpoint/2010/main" val="9675697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From Joint Reporting Supporting Statement…</a:t>
            </a:r>
            <a:endParaRPr lang="en-US" dirty="0"/>
          </a:p>
        </p:txBody>
      </p:sp>
      <p:sp>
        <p:nvSpPr>
          <p:cNvPr id="8" name="Content Placeholder 7"/>
          <p:cNvSpPr>
            <a:spLocks noGrp="1"/>
          </p:cNvSpPr>
          <p:nvPr>
            <p:ph idx="1"/>
          </p:nvPr>
        </p:nvSpPr>
        <p:spPr>
          <a:xfrm>
            <a:off x="768096" y="1828800"/>
            <a:ext cx="7290055" cy="4480560"/>
          </a:xfrm>
        </p:spPr>
        <p:txBody>
          <a:bodyPr>
            <a:normAutofit fontScale="85000" lnSpcReduction="10000"/>
          </a:bodyPr>
          <a:lstStyle/>
          <a:p>
            <a:pPr marL="0" indent="0">
              <a:buNone/>
            </a:pPr>
            <a:r>
              <a:rPr lang="en-US" b="1" dirty="0" smtClean="0"/>
              <a:t>SUPPORTING STATEMENT</a:t>
            </a:r>
            <a:br>
              <a:rPr lang="en-US" b="1" dirty="0" smtClean="0"/>
            </a:br>
            <a:r>
              <a:rPr lang="en-US" dirty="0" smtClean="0"/>
              <a:t>WIOA </a:t>
            </a:r>
            <a:r>
              <a:rPr lang="en-US" dirty="0"/>
              <a:t>Annual State Performance Report Template, WIOA Annual Local Area Performance Report Template, WIOA Eligible Training Provider (ETP) Performance Report Template, </a:t>
            </a:r>
            <a:r>
              <a:rPr lang="en-US" dirty="0" smtClean="0"/>
              <a:t>WIOA </a:t>
            </a:r>
            <a:r>
              <a:rPr lang="en-US" dirty="0"/>
              <a:t>Joint Participant Individual Record Layout (PIRL), and </a:t>
            </a:r>
            <a:r>
              <a:rPr lang="en-US" dirty="0" smtClean="0"/>
              <a:t>WIOA </a:t>
            </a:r>
            <a:r>
              <a:rPr lang="en-US" dirty="0"/>
              <a:t>Data Element Specifications </a:t>
            </a:r>
          </a:p>
          <a:p>
            <a:r>
              <a:rPr lang="en-US" b="1" dirty="0"/>
              <a:t>OMB CONTROL No. 1205-0NEW </a:t>
            </a:r>
            <a:endParaRPr lang="en-US" dirty="0"/>
          </a:p>
          <a:p>
            <a:r>
              <a:rPr lang="en-US" dirty="0" smtClean="0"/>
              <a:t>“The </a:t>
            </a:r>
            <a:r>
              <a:rPr lang="en-US" dirty="0"/>
              <a:t>Office of Career, Technical, and Adult Education (OCTAE) will modify its currently-approved information collection instrument, which obtains aggregate data from States using a set of reporting tables developed by The Department of Education (ED) (</a:t>
            </a:r>
            <a:r>
              <a:rPr lang="en-US" i="1" dirty="0"/>
              <a:t>Implementation Guidelines: Measures and Methods for the National Reporting System for Adult Education, </a:t>
            </a:r>
            <a:r>
              <a:rPr lang="en-US" dirty="0"/>
              <a:t>OMB Control No. 1830-0027). For the purposes of the Adult Education and Family Literacy Act (AEFLA) program, States will be required to complete and submit the WIOA Annual State Performance Report template, in addition to the aggregate data tables that States are required to submit to OCTAE under OMB Control No. </a:t>
            </a:r>
            <a:r>
              <a:rPr lang="en-US" dirty="0" smtClean="0"/>
              <a:t>1830-0027”</a:t>
            </a:r>
            <a:endParaRPr lang="en-US" dirty="0"/>
          </a:p>
          <a:p>
            <a:r>
              <a:rPr lang="en-US" dirty="0" smtClean="0"/>
              <a:t>Full </a:t>
            </a:r>
            <a:r>
              <a:rPr lang="en-US" dirty="0"/>
              <a:t>statement available here: </a:t>
            </a:r>
            <a:r>
              <a:rPr lang="en-US" dirty="0">
                <a:hlinkClick r:id="rId2" tooltip="Joint Statement on Accountability"/>
              </a:rPr>
              <a:t>https://www.doleta.gov/performance/pdf/Federal%20Register%20-%</a:t>
            </a:r>
            <a:r>
              <a:rPr lang="en-US" dirty="0" smtClean="0">
                <a:hlinkClick r:id="rId2" tooltip="Joint Statement on Accountability"/>
              </a:rPr>
              <a:t>20Joint%20Performance%20ICR%20Supporting%20Statement.pdf</a:t>
            </a:r>
            <a:endParaRPr lang="en-US" dirty="0" smtClean="0"/>
          </a:p>
          <a:p>
            <a:endParaRPr lang="en-US" dirty="0"/>
          </a:p>
          <a:p>
            <a:endParaRPr lang="en-US" dirty="0"/>
          </a:p>
        </p:txBody>
      </p:sp>
      <p:sp>
        <p:nvSpPr>
          <p:cNvPr id="2" name="Footer Placeholder 1"/>
          <p:cNvSpPr>
            <a:spLocks noGrp="1"/>
          </p:cNvSpPr>
          <p:nvPr>
            <p:ph type="ftr" sz="quarter" idx="11"/>
          </p:nvPr>
        </p:nvSpPr>
        <p:spPr/>
        <p:txBody>
          <a:bodyPr/>
          <a:lstStyle/>
          <a:p>
            <a:r>
              <a:rPr lang="en-US" smtClean="0"/>
              <a:t>Implementing the PIRL March 24, 2016</a:t>
            </a:r>
            <a:endParaRPr lang="en-US"/>
          </a:p>
        </p:txBody>
      </p:sp>
      <p:sp>
        <p:nvSpPr>
          <p:cNvPr id="3" name="Slide Number Placeholder 2"/>
          <p:cNvSpPr>
            <a:spLocks noGrp="1"/>
          </p:cNvSpPr>
          <p:nvPr>
            <p:ph type="sldNum" sz="quarter" idx="12"/>
          </p:nvPr>
        </p:nvSpPr>
        <p:spPr/>
        <p:txBody>
          <a:bodyPr/>
          <a:lstStyle/>
          <a:p>
            <a:fld id="{4A431BFB-B653-4F36-A450-A2DDA07B1717}" type="slidenum">
              <a:rPr lang="en-US" smtClean="0"/>
              <a:t>8</a:t>
            </a:fld>
            <a:endParaRPr lang="en-US"/>
          </a:p>
        </p:txBody>
      </p:sp>
    </p:spTree>
    <p:extLst>
      <p:ext uri="{BB962C8B-B14F-4D97-AF65-F5344CB8AC3E}">
        <p14:creationId xmlns:p14="http://schemas.microsoft.com/office/powerpoint/2010/main" val="16023768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is PIRL Data Used?</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v"/>
            </a:pPr>
            <a:r>
              <a:rPr lang="en-US" dirty="0" smtClean="0"/>
              <a:t>Basic understanding of service delivery and participant characteristics</a:t>
            </a:r>
          </a:p>
          <a:p>
            <a:pPr>
              <a:buFont typeface="Wingdings" panose="05000000000000000000" pitchFamily="2" charset="2"/>
              <a:buChar char="v"/>
            </a:pPr>
            <a:r>
              <a:rPr lang="en-US" b="1" dirty="0" smtClean="0"/>
              <a:t>PIRL data affects targets</a:t>
            </a:r>
            <a:endParaRPr lang="en-US" b="1" dirty="0"/>
          </a:p>
          <a:p>
            <a:pPr lvl="1">
              <a:buFont typeface="Wingdings" panose="05000000000000000000" pitchFamily="2" charset="2"/>
              <a:buChar char="v"/>
            </a:pPr>
            <a:r>
              <a:rPr lang="en-US" dirty="0"/>
              <a:t>As part of the performance accountability requirements, WIOA requires the use of a statistical adjustment model for setting targets for the core performance </a:t>
            </a:r>
            <a:r>
              <a:rPr lang="en-US" dirty="0" smtClean="0"/>
              <a:t>indicators</a:t>
            </a:r>
          </a:p>
          <a:p>
            <a:pPr lvl="1">
              <a:buFont typeface="Wingdings" panose="05000000000000000000" pitchFamily="2" charset="2"/>
              <a:buChar char="v"/>
            </a:pPr>
            <a:r>
              <a:rPr lang="en-US" dirty="0" smtClean="0"/>
              <a:t>Factor data collected in the PIRL directly </a:t>
            </a:r>
            <a:r>
              <a:rPr lang="en-US" dirty="0"/>
              <a:t>a</a:t>
            </a:r>
            <a:r>
              <a:rPr lang="en-US" dirty="0" smtClean="0"/>
              <a:t>ffects our statewide targets</a:t>
            </a:r>
          </a:p>
          <a:p>
            <a:pPr lvl="1">
              <a:buFont typeface="Wingdings" panose="05000000000000000000" pitchFamily="2" charset="2"/>
              <a:buChar char="v"/>
            </a:pPr>
            <a:endParaRPr lang="en-US" dirty="0" smtClean="0"/>
          </a:p>
        </p:txBody>
      </p:sp>
      <p:sp>
        <p:nvSpPr>
          <p:cNvPr id="4" name="Footer Placeholder 3"/>
          <p:cNvSpPr>
            <a:spLocks noGrp="1"/>
          </p:cNvSpPr>
          <p:nvPr>
            <p:ph type="ftr" sz="quarter" idx="11"/>
          </p:nvPr>
        </p:nvSpPr>
        <p:spPr/>
        <p:txBody>
          <a:bodyPr/>
          <a:lstStyle/>
          <a:p>
            <a:r>
              <a:rPr lang="en-US" smtClean="0"/>
              <a:t>Implementing the PIRL March 24, 2016</a:t>
            </a:r>
            <a:endParaRPr lang="en-US"/>
          </a:p>
        </p:txBody>
      </p:sp>
      <p:sp>
        <p:nvSpPr>
          <p:cNvPr id="5" name="Slide Number Placeholder 4"/>
          <p:cNvSpPr>
            <a:spLocks noGrp="1"/>
          </p:cNvSpPr>
          <p:nvPr>
            <p:ph type="sldNum" sz="quarter" idx="12"/>
          </p:nvPr>
        </p:nvSpPr>
        <p:spPr/>
        <p:txBody>
          <a:bodyPr/>
          <a:lstStyle/>
          <a:p>
            <a:fld id="{4A431BFB-B653-4F36-A450-A2DDA07B1717}" type="slidenum">
              <a:rPr lang="en-US" smtClean="0"/>
              <a:t>9</a:t>
            </a:fld>
            <a:endParaRPr lang="en-US"/>
          </a:p>
        </p:txBody>
      </p:sp>
    </p:spTree>
    <p:extLst>
      <p:ext uri="{BB962C8B-B14F-4D97-AF65-F5344CB8AC3E}">
        <p14:creationId xmlns:p14="http://schemas.microsoft.com/office/powerpoint/2010/main" val="329081906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Custom 1">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B83D68"/>
      </a:hlink>
      <a:folHlink>
        <a:srgbClr val="B83D68"/>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Integral</Template>
  <TotalTime>2981</TotalTime>
  <Words>1481</Words>
  <Application>Microsoft Office PowerPoint</Application>
  <PresentationFormat>On-screen Show (4:3)</PresentationFormat>
  <Paragraphs>187</Paragraphs>
  <Slides>28</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Arial</vt:lpstr>
      <vt:lpstr>Calibri</vt:lpstr>
      <vt:lpstr>Tw Cen MT</vt:lpstr>
      <vt:lpstr>Tw Cen MT Condensed</vt:lpstr>
      <vt:lpstr>Wingdings</vt:lpstr>
      <vt:lpstr>Wingdings 3</vt:lpstr>
      <vt:lpstr>Integral</vt:lpstr>
      <vt:lpstr>Defining Student Success in WIOA*</vt:lpstr>
      <vt:lpstr>WIOA Update: implementing the Participant Individual Record Layout (PIRL) Quality Model for Student Success </vt:lpstr>
      <vt:lpstr>About this webinar </vt:lpstr>
      <vt:lpstr>Section 1: What is the PIRL?</vt:lpstr>
      <vt:lpstr>What is the Participant Individual Record Layout (PIRL)?</vt:lpstr>
      <vt:lpstr>What types of performance are reported under WIOA?</vt:lpstr>
      <vt:lpstr>Is Reporting the same for all WIOA core programs?</vt:lpstr>
      <vt:lpstr>From Joint Reporting Supporting Statement…</vt:lpstr>
      <vt:lpstr>How is PIRL Data Used?</vt:lpstr>
      <vt:lpstr>Statistical Adjustment Model</vt:lpstr>
      <vt:lpstr>Section 2: How is the PIRL “Different”?</vt:lpstr>
      <vt:lpstr>Example</vt:lpstr>
      <vt:lpstr>Example(2)</vt:lpstr>
      <vt:lpstr>Quality Model for Student Success</vt:lpstr>
      <vt:lpstr>“New” TEAMS</vt:lpstr>
      <vt:lpstr>What is meant by “Quality Intake for Student Success”</vt:lpstr>
      <vt:lpstr>What you told us…</vt:lpstr>
      <vt:lpstr>What you told us…(2)</vt:lpstr>
      <vt:lpstr>What are the Data Fields?</vt:lpstr>
      <vt:lpstr>PIRL data Fields</vt:lpstr>
      <vt:lpstr>Draft regulations for PIRL have been published</vt:lpstr>
      <vt:lpstr>Final Regulations are scheduled to come out this summer</vt:lpstr>
      <vt:lpstr>AEL Intake will need to be adapted</vt:lpstr>
      <vt:lpstr>AEL Quality Model for Student Success Road Show</vt:lpstr>
      <vt:lpstr>Who Should Attend?</vt:lpstr>
      <vt:lpstr>What will be covered?</vt:lpstr>
      <vt:lpstr>Follow-up Documents and Next Steps</vt:lpstr>
      <vt:lpstr>Questions?</vt:lpstr>
    </vt:vector>
  </TitlesOfParts>
  <Company>Texas Workforce Commission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Performance Expectations and Reporting</dc:title>
  <dc:creator>Tupa, Carrie</dc:creator>
  <cp:lastModifiedBy>Goyco, Jorge A</cp:lastModifiedBy>
  <cp:revision>203</cp:revision>
  <cp:lastPrinted>2014-07-24T18:39:05Z</cp:lastPrinted>
  <dcterms:created xsi:type="dcterms:W3CDTF">2014-07-22T09:50:39Z</dcterms:created>
  <dcterms:modified xsi:type="dcterms:W3CDTF">2018-05-01T20:29:52Z</dcterms:modified>
</cp:coreProperties>
</file>