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Lst>
  <p:notesMasterIdLst>
    <p:notesMasterId r:id="rId34"/>
  </p:notesMasterIdLst>
  <p:handoutMasterIdLst>
    <p:handoutMasterId r:id="rId35"/>
  </p:handoutMasterIdLst>
  <p:sldIdLst>
    <p:sldId id="578" r:id="rId2"/>
    <p:sldId id="615" r:id="rId3"/>
    <p:sldId id="620" r:id="rId4"/>
    <p:sldId id="582" r:id="rId5"/>
    <p:sldId id="480" r:id="rId6"/>
    <p:sldId id="603" r:id="rId7"/>
    <p:sldId id="597" r:id="rId8"/>
    <p:sldId id="600" r:id="rId9"/>
    <p:sldId id="616" r:id="rId10"/>
    <p:sldId id="596" r:id="rId11"/>
    <p:sldId id="601" r:id="rId12"/>
    <p:sldId id="598" r:id="rId13"/>
    <p:sldId id="599" r:id="rId14"/>
    <p:sldId id="604" r:id="rId15"/>
    <p:sldId id="607" r:id="rId16"/>
    <p:sldId id="610" r:id="rId17"/>
    <p:sldId id="605" r:id="rId18"/>
    <p:sldId id="583" r:id="rId19"/>
    <p:sldId id="613" r:id="rId20"/>
    <p:sldId id="614" r:id="rId21"/>
    <p:sldId id="585" r:id="rId22"/>
    <p:sldId id="586" r:id="rId23"/>
    <p:sldId id="587" r:id="rId24"/>
    <p:sldId id="588" r:id="rId25"/>
    <p:sldId id="589" r:id="rId26"/>
    <p:sldId id="619" r:id="rId27"/>
    <p:sldId id="590" r:id="rId28"/>
    <p:sldId id="591" r:id="rId29"/>
    <p:sldId id="617" r:id="rId30"/>
    <p:sldId id="602" r:id="rId31"/>
    <p:sldId id="621" r:id="rId32"/>
    <p:sldId id="618" r:id="rId3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2387369-250C-4CA2-A8C0-731E0DDD2177}">
          <p14:sldIdLst>
            <p14:sldId id="578"/>
            <p14:sldId id="615"/>
            <p14:sldId id="620"/>
            <p14:sldId id="582"/>
            <p14:sldId id="480"/>
            <p14:sldId id="603"/>
            <p14:sldId id="597"/>
            <p14:sldId id="600"/>
            <p14:sldId id="616"/>
            <p14:sldId id="596"/>
            <p14:sldId id="601"/>
            <p14:sldId id="598"/>
            <p14:sldId id="599"/>
            <p14:sldId id="604"/>
            <p14:sldId id="607"/>
            <p14:sldId id="610"/>
            <p14:sldId id="605"/>
            <p14:sldId id="583"/>
            <p14:sldId id="613"/>
            <p14:sldId id="614"/>
            <p14:sldId id="585"/>
            <p14:sldId id="586"/>
            <p14:sldId id="587"/>
            <p14:sldId id="588"/>
            <p14:sldId id="589"/>
            <p14:sldId id="619"/>
            <p14:sldId id="590"/>
            <p14:sldId id="591"/>
            <p14:sldId id="617"/>
            <p14:sldId id="602"/>
            <p14:sldId id="621"/>
            <p14:sldId id="618"/>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layton, Lori" initials="SL" lastIdx="3"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B2D1F"/>
    <a:srgbClr val="CC00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307" autoAdjust="0"/>
    <p:restoredTop sz="78700" autoAdjust="0"/>
  </p:normalViewPr>
  <p:slideViewPr>
    <p:cSldViewPr>
      <p:cViewPr>
        <p:scale>
          <a:sx n="75" d="100"/>
          <a:sy n="75" d="100"/>
        </p:scale>
        <p:origin x="-826" y="-58"/>
      </p:cViewPr>
      <p:guideLst>
        <p:guide orient="horz" pos="2160"/>
        <p:guide pos="2880"/>
      </p:guideLst>
    </p:cSldViewPr>
  </p:slideViewPr>
  <p:notesTextViewPr>
    <p:cViewPr>
      <p:scale>
        <a:sx n="1" d="1"/>
        <a:sy n="1" d="1"/>
      </p:scale>
      <p:origin x="0" y="0"/>
    </p:cViewPr>
  </p:notesTextViewPr>
  <p:notesViewPr>
    <p:cSldViewPr>
      <p:cViewPr>
        <p:scale>
          <a:sx n="125" d="100"/>
          <a:sy n="125" d="100"/>
        </p:scale>
        <p:origin x="-1118" y="109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3"/>
            <a:ext cx="3038145" cy="464205"/>
          </a:xfrm>
          <a:prstGeom prst="rect">
            <a:avLst/>
          </a:prstGeom>
        </p:spPr>
        <p:txBody>
          <a:bodyPr vert="horz" lIns="88117" tIns="44057" rIns="88117" bIns="44057" rtlCol="0"/>
          <a:lstStyle>
            <a:lvl1pPr algn="l">
              <a:defRPr sz="1200"/>
            </a:lvl1pPr>
          </a:lstStyle>
          <a:p>
            <a:endParaRPr lang="en-US"/>
          </a:p>
        </p:txBody>
      </p:sp>
      <p:sp>
        <p:nvSpPr>
          <p:cNvPr id="3" name="Date Placeholder 2"/>
          <p:cNvSpPr>
            <a:spLocks noGrp="1"/>
          </p:cNvSpPr>
          <p:nvPr>
            <p:ph type="dt" sz="quarter" idx="1"/>
          </p:nvPr>
        </p:nvSpPr>
        <p:spPr>
          <a:xfrm>
            <a:off x="3970737" y="3"/>
            <a:ext cx="3038145" cy="464205"/>
          </a:xfrm>
          <a:prstGeom prst="rect">
            <a:avLst/>
          </a:prstGeom>
        </p:spPr>
        <p:txBody>
          <a:bodyPr vert="horz" lIns="88117" tIns="44057" rIns="88117" bIns="44057" rtlCol="0"/>
          <a:lstStyle>
            <a:lvl1pPr algn="r">
              <a:defRPr sz="1200"/>
            </a:lvl1pPr>
          </a:lstStyle>
          <a:p>
            <a:fld id="{0ADEE9ED-4D46-4A2A-B267-6512A13390BC}" type="datetimeFigureOut">
              <a:rPr lang="en-US" smtClean="0"/>
              <a:t>2/19/2016</a:t>
            </a:fld>
            <a:endParaRPr lang="en-US"/>
          </a:p>
        </p:txBody>
      </p:sp>
      <p:sp>
        <p:nvSpPr>
          <p:cNvPr id="4" name="Footer Placeholder 3"/>
          <p:cNvSpPr>
            <a:spLocks noGrp="1"/>
          </p:cNvSpPr>
          <p:nvPr>
            <p:ph type="ftr" sz="quarter" idx="2"/>
          </p:nvPr>
        </p:nvSpPr>
        <p:spPr>
          <a:xfrm>
            <a:off x="3" y="8830662"/>
            <a:ext cx="3038145" cy="464205"/>
          </a:xfrm>
          <a:prstGeom prst="rect">
            <a:avLst/>
          </a:prstGeom>
        </p:spPr>
        <p:txBody>
          <a:bodyPr vert="horz" lIns="88117" tIns="44057" rIns="88117" bIns="44057" rtlCol="0" anchor="b"/>
          <a:lstStyle>
            <a:lvl1pPr algn="l">
              <a:defRPr sz="1200"/>
            </a:lvl1pPr>
          </a:lstStyle>
          <a:p>
            <a:endParaRPr lang="en-US"/>
          </a:p>
        </p:txBody>
      </p:sp>
      <p:sp>
        <p:nvSpPr>
          <p:cNvPr id="5" name="Slide Number Placeholder 4"/>
          <p:cNvSpPr>
            <a:spLocks noGrp="1"/>
          </p:cNvSpPr>
          <p:nvPr>
            <p:ph type="sldNum" sz="quarter" idx="3"/>
          </p:nvPr>
        </p:nvSpPr>
        <p:spPr>
          <a:xfrm>
            <a:off x="3970737" y="8830662"/>
            <a:ext cx="3038145" cy="464205"/>
          </a:xfrm>
          <a:prstGeom prst="rect">
            <a:avLst/>
          </a:prstGeom>
        </p:spPr>
        <p:txBody>
          <a:bodyPr vert="horz" lIns="88117" tIns="44057" rIns="88117" bIns="44057" rtlCol="0" anchor="b"/>
          <a:lstStyle>
            <a:lvl1pPr algn="r">
              <a:defRPr sz="1200"/>
            </a:lvl1pPr>
          </a:lstStyle>
          <a:p>
            <a:fld id="{D353AA14-5C20-4A56-B109-88DA25F094FF}" type="slidenum">
              <a:rPr lang="en-US" smtClean="0"/>
              <a:t>‹#›</a:t>
            </a:fld>
            <a:endParaRPr lang="en-US"/>
          </a:p>
        </p:txBody>
      </p:sp>
    </p:spTree>
    <p:extLst>
      <p:ext uri="{BB962C8B-B14F-4D97-AF65-F5344CB8AC3E}">
        <p14:creationId xmlns:p14="http://schemas.microsoft.com/office/powerpoint/2010/main" val="4301993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3"/>
            <a:ext cx="3038145" cy="464205"/>
          </a:xfrm>
          <a:prstGeom prst="rect">
            <a:avLst/>
          </a:prstGeom>
        </p:spPr>
        <p:txBody>
          <a:bodyPr vert="horz" lIns="88117" tIns="44057" rIns="88117" bIns="44057" rtlCol="0"/>
          <a:lstStyle>
            <a:lvl1pPr algn="l">
              <a:defRPr sz="1200"/>
            </a:lvl1pPr>
          </a:lstStyle>
          <a:p>
            <a:endParaRPr lang="en-US"/>
          </a:p>
        </p:txBody>
      </p:sp>
      <p:sp>
        <p:nvSpPr>
          <p:cNvPr id="3" name="Date Placeholder 2"/>
          <p:cNvSpPr>
            <a:spLocks noGrp="1"/>
          </p:cNvSpPr>
          <p:nvPr>
            <p:ph type="dt" idx="1"/>
          </p:nvPr>
        </p:nvSpPr>
        <p:spPr>
          <a:xfrm>
            <a:off x="3970737" y="3"/>
            <a:ext cx="3038145" cy="464205"/>
          </a:xfrm>
          <a:prstGeom prst="rect">
            <a:avLst/>
          </a:prstGeom>
        </p:spPr>
        <p:txBody>
          <a:bodyPr vert="horz" lIns="88117" tIns="44057" rIns="88117" bIns="44057" rtlCol="0"/>
          <a:lstStyle>
            <a:lvl1pPr algn="r">
              <a:defRPr sz="1200"/>
            </a:lvl1pPr>
          </a:lstStyle>
          <a:p>
            <a:fld id="{CCB433E0-1E82-4028-8FCD-9AE0C817710C}" type="datetimeFigureOut">
              <a:rPr lang="en-US" smtClean="0"/>
              <a:t>2/19/2016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88117" tIns="44057" rIns="88117" bIns="44057" rtlCol="0" anchor="ctr"/>
          <a:lstStyle/>
          <a:p>
            <a:endParaRPr lang="en-US"/>
          </a:p>
        </p:txBody>
      </p:sp>
      <p:sp>
        <p:nvSpPr>
          <p:cNvPr id="5" name="Notes Placeholder 4"/>
          <p:cNvSpPr>
            <a:spLocks noGrp="1"/>
          </p:cNvSpPr>
          <p:nvPr>
            <p:ph type="body" sz="quarter" idx="3"/>
          </p:nvPr>
        </p:nvSpPr>
        <p:spPr>
          <a:xfrm>
            <a:off x="701345" y="4416101"/>
            <a:ext cx="5607711" cy="4182457"/>
          </a:xfrm>
          <a:prstGeom prst="rect">
            <a:avLst/>
          </a:prstGeom>
        </p:spPr>
        <p:txBody>
          <a:bodyPr vert="horz" lIns="88117" tIns="44057" rIns="88117" bIns="4405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3" y="8830662"/>
            <a:ext cx="3038145" cy="464205"/>
          </a:xfrm>
          <a:prstGeom prst="rect">
            <a:avLst/>
          </a:prstGeom>
        </p:spPr>
        <p:txBody>
          <a:bodyPr vert="horz" lIns="88117" tIns="44057" rIns="88117" bIns="44057" rtlCol="0" anchor="b"/>
          <a:lstStyle>
            <a:lvl1pPr algn="l">
              <a:defRPr sz="1200"/>
            </a:lvl1pPr>
          </a:lstStyle>
          <a:p>
            <a:endParaRPr lang="en-US"/>
          </a:p>
        </p:txBody>
      </p:sp>
      <p:sp>
        <p:nvSpPr>
          <p:cNvPr id="7" name="Slide Number Placeholder 6"/>
          <p:cNvSpPr>
            <a:spLocks noGrp="1"/>
          </p:cNvSpPr>
          <p:nvPr>
            <p:ph type="sldNum" sz="quarter" idx="5"/>
          </p:nvPr>
        </p:nvSpPr>
        <p:spPr>
          <a:xfrm>
            <a:off x="3970737" y="8830662"/>
            <a:ext cx="3038145" cy="464205"/>
          </a:xfrm>
          <a:prstGeom prst="rect">
            <a:avLst/>
          </a:prstGeom>
        </p:spPr>
        <p:txBody>
          <a:bodyPr vert="horz" lIns="88117" tIns="44057" rIns="88117" bIns="44057" rtlCol="0" anchor="b"/>
          <a:lstStyle>
            <a:lvl1pPr algn="r">
              <a:defRPr sz="1200"/>
            </a:lvl1pPr>
          </a:lstStyle>
          <a:p>
            <a:fld id="{0E8F9AA5-C9CC-472B-92AA-38F26A0DBB0A}" type="slidenum">
              <a:rPr lang="en-US" smtClean="0"/>
              <a:t>‹#›</a:t>
            </a:fld>
            <a:endParaRPr lang="en-US"/>
          </a:p>
        </p:txBody>
      </p:sp>
    </p:spTree>
    <p:extLst>
      <p:ext uri="{BB962C8B-B14F-4D97-AF65-F5344CB8AC3E}">
        <p14:creationId xmlns:p14="http://schemas.microsoft.com/office/powerpoint/2010/main" val="39816349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81170">
              <a:defRPr/>
            </a:pPr>
            <a:endParaRPr lang="en-US" dirty="0"/>
          </a:p>
        </p:txBody>
      </p:sp>
      <p:sp>
        <p:nvSpPr>
          <p:cNvPr id="4" name="Slide Number Placeholder 3"/>
          <p:cNvSpPr>
            <a:spLocks noGrp="1"/>
          </p:cNvSpPr>
          <p:nvPr>
            <p:ph type="sldNum" sz="quarter" idx="10"/>
          </p:nvPr>
        </p:nvSpPr>
        <p:spPr/>
        <p:txBody>
          <a:bodyPr/>
          <a:lstStyle/>
          <a:p>
            <a:fld id="{0E8F9AA5-C9CC-472B-92AA-38F26A0DBB0A}" type="slidenum">
              <a:rPr lang="en-US" smtClean="0"/>
              <a:t>1</a:t>
            </a:fld>
            <a:endParaRPr lang="en-US"/>
          </a:p>
        </p:txBody>
      </p:sp>
    </p:spTree>
    <p:extLst>
      <p:ext uri="{BB962C8B-B14F-4D97-AF65-F5344CB8AC3E}">
        <p14:creationId xmlns:p14="http://schemas.microsoft.com/office/powerpoint/2010/main" val="25854910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the TRAIN Tex network.</a:t>
            </a:r>
            <a:r>
              <a:rPr lang="en-US" baseline="0" dirty="0" smtClean="0"/>
              <a:t> </a:t>
            </a:r>
          </a:p>
          <a:p>
            <a:endParaRPr lang="en-US" dirty="0"/>
          </a:p>
          <a:p>
            <a:r>
              <a:rPr lang="en-US" dirty="0"/>
              <a:t>Texas is moving quickly in new directions.  </a:t>
            </a:r>
            <a:r>
              <a:rPr lang="en-US" dirty="0" smtClean="0"/>
              <a:t>The </a:t>
            </a:r>
            <a:r>
              <a:rPr lang="en-US" dirty="0"/>
              <a:t>enhanced framework of professional development, research, and capacity-building projects that comprise </a:t>
            </a:r>
            <a:r>
              <a:rPr lang="en-US" dirty="0" smtClean="0"/>
              <a:t>TRAIN Tex </a:t>
            </a:r>
            <a:r>
              <a:rPr lang="en-US" dirty="0"/>
              <a:t>will promote the implementation of a fully integrated system </a:t>
            </a:r>
            <a:r>
              <a:rPr lang="en-US" dirty="0" smtClean="0"/>
              <a:t>amongst</a:t>
            </a:r>
            <a:r>
              <a:rPr lang="en-US" baseline="0" dirty="0" smtClean="0"/>
              <a:t> AEL, Texas Workforce Solutions, and other partnerships </a:t>
            </a:r>
            <a:r>
              <a:rPr lang="en-US" dirty="0" smtClean="0"/>
              <a:t>to deliver </a:t>
            </a:r>
            <a:r>
              <a:rPr lang="en-US" dirty="0"/>
              <a:t>increased employment, postsecondary education and training transition, skill gains, and secondary completion for students and greater value for the public.</a:t>
            </a:r>
          </a:p>
          <a:p>
            <a:endParaRPr lang="en-US" baseline="0" dirty="0" smtClean="0"/>
          </a:p>
          <a:p>
            <a:r>
              <a:rPr lang="en-US" baseline="0" dirty="0" smtClean="0"/>
              <a:t>I want to spend the rest of the webinar </a:t>
            </a:r>
            <a:r>
              <a:rPr lang="en-US" dirty="0"/>
              <a:t>describing the strategic investments that comprise </a:t>
            </a:r>
            <a:r>
              <a:rPr lang="en-US" dirty="0" smtClean="0"/>
              <a:t>TRAIN Tex </a:t>
            </a:r>
            <a:r>
              <a:rPr lang="en-US" dirty="0"/>
              <a:t>and more, how they complement local efforts in support of the Agency’s goal of </a:t>
            </a:r>
            <a:r>
              <a:rPr lang="en-US" dirty="0" smtClean="0"/>
              <a:t>full system integration</a:t>
            </a:r>
            <a:r>
              <a:rPr lang="en-US" dirty="0" smtClean="0"/>
              <a:t>.</a:t>
            </a:r>
            <a:endParaRPr lang="en-US" dirty="0">
              <a:solidFill>
                <a:srgbClr val="9B2D1F"/>
              </a:solidFill>
            </a:endParaRPr>
          </a:p>
        </p:txBody>
      </p:sp>
      <p:sp>
        <p:nvSpPr>
          <p:cNvPr id="4" name="Slide Number Placeholder 3"/>
          <p:cNvSpPr>
            <a:spLocks noGrp="1"/>
          </p:cNvSpPr>
          <p:nvPr>
            <p:ph type="sldNum" sz="quarter" idx="10"/>
          </p:nvPr>
        </p:nvSpPr>
        <p:spPr/>
        <p:txBody>
          <a:bodyPr/>
          <a:lstStyle/>
          <a:p>
            <a:fld id="{0E8F9AA5-C9CC-472B-92AA-38F26A0DBB0A}" type="slidenum">
              <a:rPr lang="en-US" smtClean="0"/>
              <a:t>10</a:t>
            </a:fld>
            <a:endParaRPr lang="en-US"/>
          </a:p>
        </p:txBody>
      </p:sp>
    </p:spTree>
    <p:extLst>
      <p:ext uri="{BB962C8B-B14F-4D97-AF65-F5344CB8AC3E}">
        <p14:creationId xmlns:p14="http://schemas.microsoft.com/office/powerpoint/2010/main" val="34442937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strategy and the system and network of education, research, and support entities within will work together, to varying extents, to sustain and advance the robust system of Adult Education and Literacy providers and workforce partners and to accelerate the advancement of education and training priorities across the state. These priorities are in support of successful education and workforce transitions for individuals, families and communities in Texas.</a:t>
            </a:r>
          </a:p>
        </p:txBody>
      </p:sp>
      <p:sp>
        <p:nvSpPr>
          <p:cNvPr id="4" name="Slide Number Placeholder 3"/>
          <p:cNvSpPr>
            <a:spLocks noGrp="1"/>
          </p:cNvSpPr>
          <p:nvPr>
            <p:ph type="sldNum" sz="quarter" idx="10"/>
          </p:nvPr>
        </p:nvSpPr>
        <p:spPr/>
        <p:txBody>
          <a:bodyPr/>
          <a:lstStyle/>
          <a:p>
            <a:fld id="{0E8F9AA5-C9CC-472B-92AA-38F26A0DBB0A}" type="slidenum">
              <a:rPr lang="en-US" smtClean="0"/>
              <a:t>11</a:t>
            </a:fld>
            <a:endParaRPr lang="en-US"/>
          </a:p>
        </p:txBody>
      </p:sp>
    </p:spTree>
    <p:extLst>
      <p:ext uri="{BB962C8B-B14F-4D97-AF65-F5344CB8AC3E}">
        <p14:creationId xmlns:p14="http://schemas.microsoft.com/office/powerpoint/2010/main" val="11398213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13">
              <a:defRPr/>
            </a:pPr>
            <a:r>
              <a:rPr lang="en-US" dirty="0"/>
              <a:t>The goal is to support and drive increased student success and forges the alignment of an interconnected network of entities to deliberately increase collaboration and interplay across the respective entities and increase </a:t>
            </a:r>
            <a:r>
              <a:rPr lang="en-US" dirty="0" smtClean="0"/>
              <a:t>impact and </a:t>
            </a:r>
            <a:r>
              <a:rPr lang="en-US" dirty="0"/>
              <a:t>maximize investments in </a:t>
            </a:r>
            <a:r>
              <a:rPr lang="en-US" dirty="0" smtClean="0"/>
              <a:t>research</a:t>
            </a:r>
            <a:r>
              <a:rPr lang="en-US" baseline="0" dirty="0" smtClean="0"/>
              <a:t> </a:t>
            </a:r>
            <a:r>
              <a:rPr lang="en-US" dirty="0" smtClean="0"/>
              <a:t>and </a:t>
            </a:r>
            <a:r>
              <a:rPr lang="en-US" dirty="0"/>
              <a:t>deployment of best-in-class </a:t>
            </a:r>
            <a:r>
              <a:rPr lang="en-US" dirty="0" smtClean="0"/>
              <a:t>practices</a:t>
            </a:r>
            <a:r>
              <a:rPr lang="en-US" dirty="0"/>
              <a:t>.</a:t>
            </a:r>
          </a:p>
          <a:p>
            <a:endParaRPr lang="en-US" dirty="0"/>
          </a:p>
        </p:txBody>
      </p:sp>
      <p:sp>
        <p:nvSpPr>
          <p:cNvPr id="4" name="Slide Number Placeholder 3"/>
          <p:cNvSpPr>
            <a:spLocks noGrp="1"/>
          </p:cNvSpPr>
          <p:nvPr>
            <p:ph type="sldNum" sz="quarter" idx="10"/>
          </p:nvPr>
        </p:nvSpPr>
        <p:spPr/>
        <p:txBody>
          <a:bodyPr/>
          <a:lstStyle/>
          <a:p>
            <a:fld id="{0E8F9AA5-C9CC-472B-92AA-38F26A0DBB0A}" type="slidenum">
              <a:rPr lang="en-US" smtClean="0"/>
              <a:t>12</a:t>
            </a:fld>
            <a:endParaRPr lang="en-US"/>
          </a:p>
        </p:txBody>
      </p:sp>
    </p:spTree>
    <p:extLst>
      <p:ext uri="{BB962C8B-B14F-4D97-AF65-F5344CB8AC3E}">
        <p14:creationId xmlns:p14="http://schemas.microsoft.com/office/powerpoint/2010/main" val="28222092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TRAIN Tex</a:t>
            </a:r>
            <a:r>
              <a:rPr lang="en-US" baseline="0" dirty="0" smtClean="0"/>
              <a:t> will </a:t>
            </a:r>
            <a:r>
              <a:rPr lang="en-US" dirty="0" smtClean="0"/>
              <a:t>focus on bringing </a:t>
            </a:r>
            <a:r>
              <a:rPr lang="en-US" dirty="0"/>
              <a:t>greater value to providers and speeding innovation </a:t>
            </a:r>
            <a:r>
              <a:rPr lang="en-US" dirty="0" smtClean="0"/>
              <a:t>that maximizes the</a:t>
            </a:r>
            <a:r>
              <a:rPr lang="en-US" baseline="0" dirty="0" smtClean="0"/>
              <a:t> use of a substantial pool of</a:t>
            </a:r>
            <a:r>
              <a:rPr lang="en-US" dirty="0" smtClean="0"/>
              <a:t> </a:t>
            </a:r>
            <a:r>
              <a:rPr lang="en-US" dirty="0"/>
              <a:t>Texas </a:t>
            </a:r>
            <a:r>
              <a:rPr lang="en-US" dirty="0" smtClean="0"/>
              <a:t>talent.</a:t>
            </a:r>
            <a:r>
              <a:rPr lang="en-US" baseline="0" dirty="0" smtClean="0"/>
              <a:t> These </a:t>
            </a:r>
            <a:r>
              <a:rPr lang="en-US" dirty="0" smtClean="0"/>
              <a:t>strategic </a:t>
            </a:r>
            <a:r>
              <a:rPr lang="en-US" dirty="0" smtClean="0"/>
              <a:t>financial and programmatic investments </a:t>
            </a:r>
            <a:r>
              <a:rPr lang="en-US" dirty="0" smtClean="0"/>
              <a:t>assist</a:t>
            </a:r>
            <a:r>
              <a:rPr lang="en-US" baseline="0" dirty="0" smtClean="0"/>
              <a:t> </a:t>
            </a:r>
            <a:r>
              <a:rPr lang="en-US" dirty="0" smtClean="0"/>
              <a:t>AEL </a:t>
            </a:r>
            <a:r>
              <a:rPr lang="en-US" dirty="0" smtClean="0"/>
              <a:t>programs </a:t>
            </a:r>
            <a:r>
              <a:rPr lang="en-US" dirty="0" smtClean="0"/>
              <a:t>and provide</a:t>
            </a:r>
            <a:r>
              <a:rPr lang="en-US" baseline="0" dirty="0" smtClean="0"/>
              <a:t> </a:t>
            </a:r>
            <a:r>
              <a:rPr lang="en-US" dirty="0" smtClean="0"/>
              <a:t>into </a:t>
            </a:r>
            <a:r>
              <a:rPr lang="en-US" dirty="0" smtClean="0"/>
              <a:t>a </a:t>
            </a:r>
            <a:r>
              <a:rPr lang="en-US" dirty="0" smtClean="0"/>
              <a:t>new, </a:t>
            </a:r>
            <a:r>
              <a:rPr lang="en-US" baseline="0" dirty="0" smtClean="0"/>
              <a:t>dynamic, and interconnected </a:t>
            </a:r>
            <a:r>
              <a:rPr lang="en-US" baseline="0" dirty="0" smtClean="0"/>
              <a:t>system of support </a:t>
            </a:r>
            <a:r>
              <a:rPr lang="en-US" baseline="0" dirty="0" smtClean="0"/>
              <a:t>rather than efforts operating on their own in silos. </a:t>
            </a:r>
          </a:p>
          <a:p>
            <a:endParaRPr lang="en-US" dirty="0"/>
          </a:p>
          <a:p>
            <a:r>
              <a:rPr lang="en-US" dirty="0"/>
              <a:t>Network objectives are to ensure that research, professional development and support are:</a:t>
            </a:r>
            <a:br>
              <a:rPr lang="en-US" dirty="0"/>
            </a:br>
            <a:r>
              <a:rPr lang="en-US" dirty="0"/>
              <a:t> </a:t>
            </a:r>
          </a:p>
          <a:p>
            <a:pPr lvl="1"/>
            <a:r>
              <a:rPr lang="en-US" dirty="0"/>
              <a:t> Customized to address local needs</a:t>
            </a:r>
          </a:p>
          <a:p>
            <a:pPr lvl="1"/>
            <a:r>
              <a:rPr lang="en-US" dirty="0"/>
              <a:t> Based on data-driven demands</a:t>
            </a:r>
          </a:p>
          <a:p>
            <a:pPr lvl="1"/>
            <a:r>
              <a:rPr lang="en-US" dirty="0"/>
              <a:t> Timely</a:t>
            </a:r>
          </a:p>
          <a:p>
            <a:pPr lvl="1"/>
            <a:r>
              <a:rPr lang="en-US" dirty="0"/>
              <a:t> Designed to balance costs with results</a:t>
            </a:r>
          </a:p>
          <a:p>
            <a:pPr lvl="1"/>
            <a:r>
              <a:rPr lang="en-US" dirty="0"/>
              <a:t> Delivered by best-in-class personnel delivering evidence-based models and approaches</a:t>
            </a:r>
          </a:p>
          <a:p>
            <a:pPr lvl="1"/>
            <a:r>
              <a:rPr lang="en-US" dirty="0"/>
              <a:t> Responsive to state direction and varied expertise of local areas</a:t>
            </a:r>
          </a:p>
          <a:p>
            <a:endParaRPr lang="en-US" dirty="0"/>
          </a:p>
        </p:txBody>
      </p:sp>
      <p:sp>
        <p:nvSpPr>
          <p:cNvPr id="4" name="Slide Number Placeholder 3"/>
          <p:cNvSpPr>
            <a:spLocks noGrp="1"/>
          </p:cNvSpPr>
          <p:nvPr>
            <p:ph type="sldNum" sz="quarter" idx="10"/>
          </p:nvPr>
        </p:nvSpPr>
        <p:spPr/>
        <p:txBody>
          <a:bodyPr/>
          <a:lstStyle/>
          <a:p>
            <a:fld id="{0E8F9AA5-C9CC-472B-92AA-38F26A0DBB0A}" type="slidenum">
              <a:rPr lang="en-US" smtClean="0"/>
              <a:t>13</a:t>
            </a:fld>
            <a:endParaRPr lang="en-US"/>
          </a:p>
        </p:txBody>
      </p:sp>
    </p:spTree>
    <p:extLst>
      <p:ext uri="{BB962C8B-B14F-4D97-AF65-F5344CB8AC3E}">
        <p14:creationId xmlns:p14="http://schemas.microsoft.com/office/powerpoint/2010/main" val="866322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let’s review this</a:t>
            </a:r>
            <a:r>
              <a:rPr lang="en-US" baseline="0" dirty="0" smtClean="0"/>
              <a:t> innovative and comprehensive </a:t>
            </a:r>
            <a:r>
              <a:rPr lang="en-US" dirty="0" smtClean="0"/>
              <a:t>network that makes up TRAIN Tex. </a:t>
            </a:r>
            <a:endParaRPr lang="en-US" dirty="0"/>
          </a:p>
        </p:txBody>
      </p:sp>
      <p:sp>
        <p:nvSpPr>
          <p:cNvPr id="4" name="Slide Number Placeholder 3"/>
          <p:cNvSpPr>
            <a:spLocks noGrp="1"/>
          </p:cNvSpPr>
          <p:nvPr>
            <p:ph type="sldNum" sz="quarter" idx="10"/>
          </p:nvPr>
        </p:nvSpPr>
        <p:spPr/>
        <p:txBody>
          <a:bodyPr/>
          <a:lstStyle/>
          <a:p>
            <a:fld id="{0E8F9AA5-C9CC-472B-92AA-38F26A0DBB0A}" type="slidenum">
              <a:rPr lang="en-US" smtClean="0"/>
              <a:t>14</a:t>
            </a:fld>
            <a:endParaRPr lang="en-US"/>
          </a:p>
        </p:txBody>
      </p:sp>
    </p:spTree>
    <p:extLst>
      <p:ext uri="{BB962C8B-B14F-4D97-AF65-F5344CB8AC3E}">
        <p14:creationId xmlns:p14="http://schemas.microsoft.com/office/powerpoint/2010/main" val="36432773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network is driven by TWC direction, guidance and technical assistance. </a:t>
            </a:r>
            <a:endParaRPr lang="en-US" dirty="0" smtClean="0"/>
          </a:p>
          <a:p>
            <a:endParaRPr lang="en-US" dirty="0" smtClean="0"/>
          </a:p>
          <a:p>
            <a:r>
              <a:rPr lang="en-US" dirty="0" smtClean="0"/>
              <a:t>AEL </a:t>
            </a:r>
            <a:r>
              <a:rPr lang="en-US" dirty="0"/>
              <a:t>Grantees are the customer as well as a </a:t>
            </a:r>
            <a:r>
              <a:rPr lang="en-US" dirty="0" smtClean="0"/>
              <a:t>contributors </a:t>
            </a:r>
            <a:r>
              <a:rPr lang="en-US" dirty="0"/>
              <a:t>to the network and have contractual responsibilities to employ PD Coordinators </a:t>
            </a:r>
            <a:r>
              <a:rPr lang="en-US" dirty="0" smtClean="0"/>
              <a:t>that will </a:t>
            </a:r>
            <a:r>
              <a:rPr lang="en-US" dirty="0"/>
              <a:t>deliver local </a:t>
            </a:r>
            <a:r>
              <a:rPr lang="en-US" dirty="0" smtClean="0"/>
              <a:t>day-to-day, or Core, </a:t>
            </a:r>
            <a:r>
              <a:rPr lang="en-US" dirty="0"/>
              <a:t>professional development training, continuous improvement strategies and training based on a local analysis of performance and staffing needs that effectively support </a:t>
            </a:r>
            <a:r>
              <a:rPr lang="en-US" dirty="0" smtClean="0"/>
              <a:t>student success, the </a:t>
            </a:r>
            <a:r>
              <a:rPr lang="en-US" dirty="0"/>
              <a:t>Commission's strategic </a:t>
            </a:r>
            <a:r>
              <a:rPr lang="en-US" dirty="0" smtClean="0"/>
              <a:t>priorities and local needs. </a:t>
            </a:r>
            <a:endParaRPr lang="en-US" dirty="0"/>
          </a:p>
          <a:p>
            <a:endParaRPr lang="en-US" dirty="0"/>
          </a:p>
          <a:p>
            <a:r>
              <a:rPr lang="en-US" dirty="0" smtClean="0"/>
              <a:t>Local </a:t>
            </a:r>
            <a:r>
              <a:rPr lang="en-US" dirty="0"/>
              <a:t>professional development is critical to performance </a:t>
            </a:r>
            <a:r>
              <a:rPr lang="en-US" dirty="0" smtClean="0"/>
              <a:t>success; </a:t>
            </a:r>
            <a:r>
              <a:rPr lang="en-US" dirty="0"/>
              <a:t>local </a:t>
            </a:r>
            <a:r>
              <a:rPr lang="en-US" dirty="0" smtClean="0"/>
              <a:t>programs </a:t>
            </a:r>
            <a:r>
              <a:rPr lang="en-US" dirty="0"/>
              <a:t>are best positioned to diagnose their needs and plan for improvement and innovation. </a:t>
            </a:r>
            <a:r>
              <a:rPr lang="en-US" dirty="0" smtClean="0"/>
              <a:t>The local coordination of PD planning and provision is also a collaborative</a:t>
            </a:r>
            <a:r>
              <a:rPr lang="en-US" baseline="0" dirty="0" smtClean="0"/>
              <a:t> effort which engages the local PD coordinator, the AEL Program Director, and an assigned PD Specialist employed by the PD Center</a:t>
            </a:r>
            <a:r>
              <a:rPr lang="en-US" baseline="0" dirty="0" smtClean="0"/>
              <a:t>.</a:t>
            </a:r>
          </a:p>
          <a:p>
            <a:endParaRPr lang="en-US" baseline="0" dirty="0" smtClean="0"/>
          </a:p>
          <a:p>
            <a:r>
              <a:rPr lang="en-US" dirty="0" smtClean="0"/>
              <a:t>AEL grantees and the PD Center did a good deal of professional development last year.</a:t>
            </a:r>
          </a:p>
          <a:p>
            <a:endParaRPr lang="en-US" dirty="0" smtClean="0"/>
          </a:p>
          <a:p>
            <a:r>
              <a:rPr lang="en-US" dirty="0" smtClean="0"/>
              <a:t>In program year 2104-2015 a total of 3,577 AEL staff participated in professional development activities across Texas.  Texas AEL educators were required to document a minimum of 12 hours of professional development during the program year, but most staff exceeded the minimum requirement.  The average number of professional development hours was 33 and the median number was 24. Participating staff included full-time and part-time administrators, supervisors, teachers, counselors, paraprofessionals and unpaid volunteers.  Of these, approximately 74% were teachers and 17% were administrators or supervisors.</a:t>
            </a:r>
          </a:p>
          <a:p>
            <a:endParaRPr lang="en-US" dirty="0" smtClean="0"/>
          </a:p>
          <a:p>
            <a:endParaRPr lang="en-US" dirty="0"/>
          </a:p>
          <a:p>
            <a:endParaRPr lang="en-US" dirty="0"/>
          </a:p>
        </p:txBody>
      </p:sp>
      <p:sp>
        <p:nvSpPr>
          <p:cNvPr id="4" name="Slide Number Placeholder 3"/>
          <p:cNvSpPr>
            <a:spLocks noGrp="1"/>
          </p:cNvSpPr>
          <p:nvPr>
            <p:ph type="sldNum" sz="quarter" idx="10"/>
          </p:nvPr>
        </p:nvSpPr>
        <p:spPr/>
        <p:txBody>
          <a:bodyPr/>
          <a:lstStyle/>
          <a:p>
            <a:fld id="{0E8F9AA5-C9CC-472B-92AA-38F26A0DBB0A}" type="slidenum">
              <a:rPr lang="en-US" smtClean="0"/>
              <a:t>15</a:t>
            </a:fld>
            <a:endParaRPr lang="en-US"/>
          </a:p>
        </p:txBody>
      </p:sp>
    </p:spTree>
    <p:extLst>
      <p:ext uri="{BB962C8B-B14F-4D97-AF65-F5344CB8AC3E}">
        <p14:creationId xmlns:p14="http://schemas.microsoft.com/office/powerpoint/2010/main" val="34442937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Professional Development Center </a:t>
            </a:r>
            <a:r>
              <a:rPr lang="en-US" dirty="0" smtClean="0"/>
              <a:t>maintains </a:t>
            </a:r>
            <a:r>
              <a:rPr lang="en-US" dirty="0"/>
              <a:t>a central </a:t>
            </a:r>
            <a:r>
              <a:rPr lang="en-US" dirty="0" smtClean="0"/>
              <a:t>role </a:t>
            </a:r>
            <a:r>
              <a:rPr lang="en-US" dirty="0" smtClean="0"/>
              <a:t>within TRAIN </a:t>
            </a:r>
            <a:r>
              <a:rPr lang="en-US" dirty="0" smtClean="0"/>
              <a:t>Tex,</a:t>
            </a:r>
            <a:r>
              <a:rPr lang="en-US" baseline="0" dirty="0" smtClean="0"/>
              <a:t> and</a:t>
            </a:r>
            <a:r>
              <a:rPr lang="en-US" dirty="0" smtClean="0"/>
              <a:t> </a:t>
            </a:r>
            <a:r>
              <a:rPr lang="en-US" dirty="0"/>
              <a:t>is responsible for delivering training, including training-of-trainer events, informational resources and other support to local programs, </a:t>
            </a:r>
            <a:r>
              <a:rPr lang="en-US" dirty="0" smtClean="0"/>
              <a:t>Workforce Solutions staff, </a:t>
            </a:r>
            <a:r>
              <a:rPr lang="en-US" dirty="0"/>
              <a:t>and </a:t>
            </a:r>
            <a:r>
              <a:rPr lang="en-US" dirty="0" smtClean="0"/>
              <a:t>other key stakeholders</a:t>
            </a:r>
            <a:r>
              <a:rPr lang="en-US" dirty="0"/>
              <a:t>. PD Center staff, including PD Specialists,  are responsible for deploying statewide PD activities, identifying and recruiting additional contract trainers, developing and delivering training throughout the state, including </a:t>
            </a:r>
            <a:r>
              <a:rPr lang="en-US" dirty="0" smtClean="0"/>
              <a:t>online content development and deployment, </a:t>
            </a:r>
            <a:r>
              <a:rPr lang="en-US" dirty="0"/>
              <a:t>and assisting AEL Grantees and other providers with professional development planning and services provision</a:t>
            </a:r>
            <a:r>
              <a:rPr lang="en-US" dirty="0" smtClean="0"/>
              <a:t>.</a:t>
            </a:r>
          </a:p>
          <a:p>
            <a:endParaRPr lang="en-US" dirty="0" smtClean="0"/>
          </a:p>
        </p:txBody>
      </p:sp>
      <p:sp>
        <p:nvSpPr>
          <p:cNvPr id="4" name="Slide Number Placeholder 3"/>
          <p:cNvSpPr>
            <a:spLocks noGrp="1"/>
          </p:cNvSpPr>
          <p:nvPr>
            <p:ph type="sldNum" sz="quarter" idx="10"/>
          </p:nvPr>
        </p:nvSpPr>
        <p:spPr/>
        <p:txBody>
          <a:bodyPr/>
          <a:lstStyle/>
          <a:p>
            <a:fld id="{0E8F9AA5-C9CC-472B-92AA-38F26A0DBB0A}" type="slidenum">
              <a:rPr lang="en-US" smtClean="0"/>
              <a:t>16</a:t>
            </a:fld>
            <a:endParaRPr lang="en-US"/>
          </a:p>
        </p:txBody>
      </p:sp>
    </p:spTree>
    <p:extLst>
      <p:ext uri="{BB962C8B-B14F-4D97-AF65-F5344CB8AC3E}">
        <p14:creationId xmlns:p14="http://schemas.microsoft.com/office/powerpoint/2010/main" val="34442937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are most familiar with this entity, the PD Center. The </a:t>
            </a:r>
            <a:r>
              <a:rPr lang="en-US" dirty="0" smtClean="0"/>
              <a:t>center </a:t>
            </a:r>
            <a:r>
              <a:rPr lang="en-US" dirty="0"/>
              <a:t>is responsible for </a:t>
            </a:r>
            <a:r>
              <a:rPr lang="en-US" dirty="0" smtClean="0"/>
              <a:t>content development, updating, and delivery of </a:t>
            </a:r>
            <a:r>
              <a:rPr lang="en-US" dirty="0"/>
              <a:t>training, including training-of-trainer events, informational resources and other support to local programs, students, and stakeholders. PD Center staff, including PD Specialists,  are responsible for </a:t>
            </a:r>
            <a:r>
              <a:rPr lang="en-US" dirty="0" smtClean="0"/>
              <a:t>local program data analysis to assist local PD coordinators with </a:t>
            </a:r>
            <a:r>
              <a:rPr lang="en-US" dirty="0"/>
              <a:t>professional development planning and services provision</a:t>
            </a:r>
            <a:r>
              <a:rPr lang="en-US" dirty="0" smtClean="0"/>
              <a:t>. The PD Center</a:t>
            </a:r>
            <a:r>
              <a:rPr lang="en-US" baseline="0" dirty="0" smtClean="0"/>
              <a:t> develops and maintains the Learning Management System, assists with AEL related conference and meeting provisions, and produces and maintains a website that provides an array of adult education related resources that include a calendar of scheduled local, regional and statewide professional development provision.</a:t>
            </a:r>
            <a:r>
              <a:rPr lang="en-US" dirty="0" smtClean="0"/>
              <a:t>  </a:t>
            </a:r>
            <a:endParaRPr lang="en-US" dirty="0"/>
          </a:p>
        </p:txBody>
      </p:sp>
      <p:sp>
        <p:nvSpPr>
          <p:cNvPr id="4" name="Slide Number Placeholder 3"/>
          <p:cNvSpPr>
            <a:spLocks noGrp="1"/>
          </p:cNvSpPr>
          <p:nvPr>
            <p:ph type="sldNum" sz="quarter" idx="10"/>
          </p:nvPr>
        </p:nvSpPr>
        <p:spPr/>
        <p:txBody>
          <a:bodyPr/>
          <a:lstStyle/>
          <a:p>
            <a:fld id="{0E8F9AA5-C9CC-472B-92AA-38F26A0DBB0A}" type="slidenum">
              <a:rPr lang="en-US" smtClean="0"/>
              <a:t>17</a:t>
            </a:fld>
            <a:endParaRPr lang="en-US"/>
          </a:p>
        </p:txBody>
      </p:sp>
    </p:spTree>
    <p:extLst>
      <p:ext uri="{BB962C8B-B14F-4D97-AF65-F5344CB8AC3E}">
        <p14:creationId xmlns:p14="http://schemas.microsoft.com/office/powerpoint/2010/main" val="42788982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go to</a:t>
            </a:r>
            <a:r>
              <a:rPr lang="en-US" baseline="0" dirty="0" smtClean="0"/>
              <a:t> the next section and …</a:t>
            </a:r>
            <a:endParaRPr lang="en-US" dirty="0"/>
          </a:p>
        </p:txBody>
      </p:sp>
      <p:sp>
        <p:nvSpPr>
          <p:cNvPr id="4" name="Slide Number Placeholder 3"/>
          <p:cNvSpPr>
            <a:spLocks noGrp="1"/>
          </p:cNvSpPr>
          <p:nvPr>
            <p:ph type="sldNum" sz="quarter" idx="10"/>
          </p:nvPr>
        </p:nvSpPr>
        <p:spPr/>
        <p:txBody>
          <a:bodyPr/>
          <a:lstStyle/>
          <a:p>
            <a:fld id="{0E8F9AA5-C9CC-472B-92AA-38F26A0DBB0A}" type="slidenum">
              <a:rPr lang="en-US" smtClean="0"/>
              <a:t>18</a:t>
            </a:fld>
            <a:endParaRPr lang="en-US"/>
          </a:p>
        </p:txBody>
      </p:sp>
    </p:spTree>
    <p:extLst>
      <p:ext uri="{BB962C8B-B14F-4D97-AF65-F5344CB8AC3E}">
        <p14:creationId xmlns:p14="http://schemas.microsoft.com/office/powerpoint/2010/main" val="36745367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now turn our attention to the capacity building</a:t>
            </a:r>
            <a:r>
              <a:rPr lang="en-US" baseline="0" dirty="0" smtClean="0"/>
              <a:t> </a:t>
            </a:r>
            <a:r>
              <a:rPr lang="en-US" dirty="0" smtClean="0"/>
              <a:t>projects. </a:t>
            </a:r>
            <a:r>
              <a:rPr lang="en-US" dirty="0" smtClean="0"/>
              <a:t>Many of these new</a:t>
            </a:r>
            <a:r>
              <a:rPr lang="en-US" baseline="0" dirty="0" smtClean="0"/>
              <a:t> assets to our system. </a:t>
            </a:r>
            <a:endParaRPr lang="en-US" dirty="0"/>
          </a:p>
        </p:txBody>
      </p:sp>
      <p:sp>
        <p:nvSpPr>
          <p:cNvPr id="4" name="Slide Number Placeholder 3"/>
          <p:cNvSpPr>
            <a:spLocks noGrp="1"/>
          </p:cNvSpPr>
          <p:nvPr>
            <p:ph type="sldNum" sz="quarter" idx="10"/>
          </p:nvPr>
        </p:nvSpPr>
        <p:spPr/>
        <p:txBody>
          <a:bodyPr/>
          <a:lstStyle/>
          <a:p>
            <a:fld id="{0E8F9AA5-C9CC-472B-92AA-38F26A0DBB0A}" type="slidenum">
              <a:rPr lang="en-US" smtClean="0"/>
              <a:t>19</a:t>
            </a:fld>
            <a:endParaRPr lang="en-US"/>
          </a:p>
        </p:txBody>
      </p:sp>
    </p:spTree>
    <p:extLst>
      <p:ext uri="{BB962C8B-B14F-4D97-AF65-F5344CB8AC3E}">
        <p14:creationId xmlns:p14="http://schemas.microsoft.com/office/powerpoint/2010/main" val="34442937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13">
              <a:defRPr/>
            </a:pPr>
            <a:r>
              <a:rPr lang="en-US" dirty="0"/>
              <a:t>Good afternoon everyone. I’m Anson Green state director of adult education and literacy at the Texas Workforce Commission. I want to welcome everyone to our latest update webinar, Defining Student Success </a:t>
            </a:r>
            <a:r>
              <a:rPr lang="en-US" dirty="0" smtClean="0"/>
              <a:t>in the </a:t>
            </a:r>
            <a:r>
              <a:rPr lang="en-US" dirty="0"/>
              <a:t>Workforce Innovation and Opportunity Act. </a:t>
            </a:r>
            <a:br>
              <a:rPr lang="en-US" dirty="0"/>
            </a:br>
            <a:endParaRPr lang="en-US" dirty="0"/>
          </a:p>
          <a:p>
            <a:pPr defTabSz="914213">
              <a:defRPr/>
            </a:pPr>
            <a:r>
              <a:rPr lang="en-US" dirty="0" smtClean="0"/>
              <a:t>This is the third</a:t>
            </a:r>
            <a:r>
              <a:rPr lang="en-US" baseline="0" dirty="0" smtClean="0"/>
              <a:t> in our series. </a:t>
            </a:r>
            <a:endParaRPr lang="en-US" baseline="0" dirty="0" smtClean="0"/>
          </a:p>
          <a:p>
            <a:pPr defTabSz="914213">
              <a:defRPr/>
            </a:pPr>
            <a:endParaRPr lang="en-US" baseline="0" dirty="0" smtClean="0"/>
          </a:p>
          <a:p>
            <a:pPr defTabSz="914213">
              <a:defRPr/>
            </a:pPr>
            <a:r>
              <a:rPr lang="en-US" baseline="0" dirty="0" smtClean="0"/>
              <a:t>This </a:t>
            </a:r>
            <a:r>
              <a:rPr lang="en-US" baseline="0" dirty="0" smtClean="0"/>
              <a:t>webinar introduces a variety of new capacity building projects to support local </a:t>
            </a:r>
            <a:r>
              <a:rPr lang="en-US" baseline="0" dirty="0" smtClean="0"/>
              <a:t>Adult Education and Literacy providers </a:t>
            </a:r>
            <a:r>
              <a:rPr lang="en-US" baseline="0" dirty="0" smtClean="0"/>
              <a:t>in Texas as they implement the increased rigor and new models under the Workforce Innovation and Opportunity Act.  </a:t>
            </a:r>
          </a:p>
          <a:p>
            <a:pPr defTabSz="914213">
              <a:defRPr/>
            </a:pPr>
            <a:endParaRPr lang="en-US" dirty="0"/>
          </a:p>
          <a:p>
            <a:pPr defTabSz="914213">
              <a:defRPr/>
            </a:pPr>
            <a:r>
              <a:rPr lang="en-US" dirty="0"/>
              <a:t>We will be recording this webinar and it will be available , </a:t>
            </a:r>
            <a:r>
              <a:rPr lang="en-US" dirty="0" smtClean="0"/>
              <a:t>with the </a:t>
            </a:r>
            <a:r>
              <a:rPr lang="en-US" dirty="0"/>
              <a:t>other webinars in this series, on the Texas Center for Adult Learning and Literacy website</a:t>
            </a:r>
            <a:r>
              <a:rPr lang="en-US" dirty="0" smtClean="0"/>
              <a:t>.  We will also be </a:t>
            </a:r>
            <a:r>
              <a:rPr lang="en-US" dirty="0" smtClean="0"/>
              <a:t>releasing </a:t>
            </a:r>
            <a:r>
              <a:rPr lang="en-US" dirty="0" smtClean="0"/>
              <a:t>several documents describing </a:t>
            </a:r>
            <a:r>
              <a:rPr lang="en-US" dirty="0" smtClean="0"/>
              <a:t>this </a:t>
            </a:r>
            <a:r>
              <a:rPr lang="en-US" baseline="0" dirty="0" smtClean="0"/>
              <a:t>in </a:t>
            </a:r>
            <a:r>
              <a:rPr lang="en-US" baseline="0" dirty="0" smtClean="0"/>
              <a:t>more </a:t>
            </a:r>
            <a:r>
              <a:rPr lang="en-US" baseline="0" dirty="0" smtClean="0"/>
              <a:t>detail in the next weeks. </a:t>
            </a:r>
            <a:endParaRPr lang="en-US" dirty="0"/>
          </a:p>
          <a:p>
            <a:endParaRPr lang="en-US" dirty="0" smtClean="0"/>
          </a:p>
          <a:p>
            <a:pPr defTabSz="881170">
              <a:defRPr/>
            </a:pPr>
            <a:endParaRPr lang="en-US" baseline="0" dirty="0" smtClean="0"/>
          </a:p>
          <a:p>
            <a:pPr defTabSz="881170">
              <a:defRPr/>
            </a:pPr>
            <a:endParaRPr lang="en-US" dirty="0"/>
          </a:p>
        </p:txBody>
      </p:sp>
      <p:sp>
        <p:nvSpPr>
          <p:cNvPr id="4" name="Slide Number Placeholder 3"/>
          <p:cNvSpPr>
            <a:spLocks noGrp="1"/>
          </p:cNvSpPr>
          <p:nvPr>
            <p:ph type="sldNum" sz="quarter" idx="10"/>
          </p:nvPr>
        </p:nvSpPr>
        <p:spPr/>
        <p:txBody>
          <a:bodyPr/>
          <a:lstStyle/>
          <a:p>
            <a:fld id="{0E8F9AA5-C9CC-472B-92AA-38F26A0DBB0A}" type="slidenum">
              <a:rPr lang="en-US" smtClean="0"/>
              <a:t>2</a:t>
            </a:fld>
            <a:endParaRPr lang="en-US"/>
          </a:p>
        </p:txBody>
      </p:sp>
    </p:spTree>
    <p:extLst>
      <p:ext uri="{BB962C8B-B14F-4D97-AF65-F5344CB8AC3E}">
        <p14:creationId xmlns:p14="http://schemas.microsoft.com/office/powerpoint/2010/main" val="258549101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Capacity Building Projects are sharply focused initiatives that expedite research and development to address TWC priorities.   </a:t>
            </a:r>
            <a:r>
              <a:rPr lang="en-US" dirty="0" smtClean="0"/>
              <a:t>Six initiatives </a:t>
            </a:r>
            <a:r>
              <a:rPr lang="en-US" dirty="0"/>
              <a:t>are currently funded. </a:t>
            </a:r>
            <a:r>
              <a:rPr lang="en-US" dirty="0" smtClean="0"/>
              <a:t>There will be more.  These </a:t>
            </a:r>
            <a:r>
              <a:rPr lang="en-US" dirty="0"/>
              <a:t>projects are explicitly intended to support research and related resource and curriculum development, expand educational technology and support for teachers and </a:t>
            </a:r>
            <a:r>
              <a:rPr lang="en-US" dirty="0" smtClean="0"/>
              <a:t>to accelerate </a:t>
            </a:r>
            <a:r>
              <a:rPr lang="en-US" dirty="0"/>
              <a:t>and enhance the integration of services with other education and workforce agencies and organizations, including </a:t>
            </a:r>
            <a:r>
              <a:rPr lang="en-US" dirty="0" smtClean="0"/>
              <a:t>Texas Workforce Solutions. </a:t>
            </a:r>
            <a:endParaRPr lang="en-US" dirty="0"/>
          </a:p>
          <a:p>
            <a:endParaRPr lang="en-US" dirty="0"/>
          </a:p>
          <a:p>
            <a:r>
              <a:rPr lang="en-US" dirty="0"/>
              <a:t>While they are separate from the </a:t>
            </a:r>
            <a:r>
              <a:rPr lang="en-US" dirty="0" smtClean="0"/>
              <a:t>PD center</a:t>
            </a:r>
            <a:r>
              <a:rPr lang="en-US" dirty="0"/>
              <a:t>, these projects are designed, like all of the TRAIN </a:t>
            </a:r>
            <a:r>
              <a:rPr lang="en-US" dirty="0" smtClean="0"/>
              <a:t>Tex model, </a:t>
            </a:r>
            <a:r>
              <a:rPr lang="en-US" dirty="0"/>
              <a:t>to work together, inform each other, and leverage respective expertise and </a:t>
            </a:r>
            <a:r>
              <a:rPr lang="en-US" dirty="0" smtClean="0"/>
              <a:t>resources</a:t>
            </a:r>
            <a:r>
              <a:rPr lang="en-US" dirty="0" smtClean="0"/>
              <a:t>.</a:t>
            </a:r>
            <a:endParaRPr lang="en-US" dirty="0"/>
          </a:p>
          <a:p>
            <a:endParaRPr lang="en-US" dirty="0"/>
          </a:p>
          <a:p>
            <a:r>
              <a:rPr lang="en-US" dirty="0"/>
              <a:t>As of January 2016, TWC has dedicated more than 2.7 million dollars for the following projects that are funded or in development.</a:t>
            </a:r>
          </a:p>
          <a:p>
            <a:endParaRPr lang="en-US" dirty="0"/>
          </a:p>
          <a:p>
            <a:r>
              <a:rPr lang="en-US" dirty="0"/>
              <a:t>Let’s look at each of these capacity building projects in more depth. I’ll present them in no particular order.  </a:t>
            </a:r>
          </a:p>
        </p:txBody>
      </p:sp>
      <p:sp>
        <p:nvSpPr>
          <p:cNvPr id="4" name="Slide Number Placeholder 3"/>
          <p:cNvSpPr>
            <a:spLocks noGrp="1"/>
          </p:cNvSpPr>
          <p:nvPr>
            <p:ph type="sldNum" sz="quarter" idx="10"/>
          </p:nvPr>
        </p:nvSpPr>
        <p:spPr/>
        <p:txBody>
          <a:bodyPr/>
          <a:lstStyle/>
          <a:p>
            <a:fld id="{0E8F9AA5-C9CC-472B-92AA-38F26A0DBB0A}" type="slidenum">
              <a:rPr lang="en-US" smtClean="0"/>
              <a:t>20</a:t>
            </a:fld>
            <a:endParaRPr lang="en-US"/>
          </a:p>
        </p:txBody>
      </p:sp>
    </p:spTree>
    <p:extLst>
      <p:ext uri="{BB962C8B-B14F-4D97-AF65-F5344CB8AC3E}">
        <p14:creationId xmlns:p14="http://schemas.microsoft.com/office/powerpoint/2010/main" val="34442937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13">
              <a:defRPr/>
            </a:pPr>
            <a:r>
              <a:rPr lang="en-US" dirty="0"/>
              <a:t>The Career Pathways Expansion project is a new </a:t>
            </a:r>
            <a:r>
              <a:rPr lang="en-US" dirty="0" smtClean="0"/>
              <a:t>initiative whose purpose is to </a:t>
            </a:r>
            <a:r>
              <a:rPr lang="en-US" dirty="0"/>
              <a:t>provide mentoring services to TWC AEL Grantees and TWC Accelerate Texas Colleges to expand Integrated Education and Training Career Pathways Programs in Texas.  </a:t>
            </a:r>
            <a:r>
              <a:rPr lang="en-US" dirty="0" smtClean="0"/>
              <a:t>Even though it is the Commission's primary objective</a:t>
            </a:r>
            <a:r>
              <a:rPr lang="en-US" baseline="0" dirty="0" smtClean="0"/>
              <a:t> for expansion </a:t>
            </a:r>
            <a:r>
              <a:rPr lang="en-US" dirty="0" smtClean="0"/>
              <a:t>Texas, like the nation, has struggled to find adequate professional development for career pathways.</a:t>
            </a:r>
            <a:r>
              <a:rPr lang="en-US" baseline="0" dirty="0" smtClean="0"/>
              <a:t> To address this we are using the expertise of entities who have a proven track record in career pathways to mentor others.  </a:t>
            </a:r>
            <a:r>
              <a:rPr lang="en-US" dirty="0" smtClean="0"/>
              <a:t>The mode will leverage </a:t>
            </a:r>
            <a:r>
              <a:rPr lang="en-US" dirty="0"/>
              <a:t>experienced and proven colleges who have implemented Integrated Education and Training under Accelerate Texas to mentor AEL grantees who are just starting, expanding or struggling to implement.  We hope to announce the awarded organization very soon.   </a:t>
            </a:r>
          </a:p>
          <a:p>
            <a:endParaRPr lang="en-US" dirty="0"/>
          </a:p>
        </p:txBody>
      </p:sp>
      <p:sp>
        <p:nvSpPr>
          <p:cNvPr id="4" name="Slide Number Placeholder 3"/>
          <p:cNvSpPr>
            <a:spLocks noGrp="1"/>
          </p:cNvSpPr>
          <p:nvPr>
            <p:ph type="sldNum" sz="quarter" idx="10"/>
          </p:nvPr>
        </p:nvSpPr>
        <p:spPr/>
        <p:txBody>
          <a:bodyPr/>
          <a:lstStyle/>
          <a:p>
            <a:fld id="{0E8F9AA5-C9CC-472B-92AA-38F26A0DBB0A}" type="slidenum">
              <a:rPr lang="en-US" smtClean="0"/>
              <a:t>21</a:t>
            </a:fld>
            <a:endParaRPr lang="en-US"/>
          </a:p>
        </p:txBody>
      </p:sp>
    </p:spTree>
    <p:extLst>
      <p:ext uri="{BB962C8B-B14F-4D97-AF65-F5344CB8AC3E}">
        <p14:creationId xmlns:p14="http://schemas.microsoft.com/office/powerpoint/2010/main" val="4049890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distance learning mentor initiative has been in place since August of 2015.  This </a:t>
            </a:r>
            <a:r>
              <a:rPr lang="en-US" dirty="0" smtClean="0"/>
              <a:t>project </a:t>
            </a:r>
            <a:r>
              <a:rPr lang="en-US" dirty="0"/>
              <a:t>is building capacity and expanding or improving the performance of AEL distance learning initiatives throughout Texas.  Two mentor </a:t>
            </a:r>
            <a:r>
              <a:rPr lang="en-US" dirty="0" smtClean="0"/>
              <a:t>providers, </a:t>
            </a:r>
            <a:r>
              <a:rPr lang="en-US" dirty="0"/>
              <a:t>College of the Mainland and Northside </a:t>
            </a:r>
            <a:r>
              <a:rPr lang="en-US" dirty="0" smtClean="0"/>
              <a:t>ISD, </a:t>
            </a:r>
            <a:r>
              <a:rPr lang="en-US" dirty="0"/>
              <a:t>are mentoring eight mentee sites to develop,  implement, expand and/or enhance distance learning services within their respective programs.</a:t>
            </a:r>
          </a:p>
          <a:p>
            <a:endParaRPr lang="en-US" dirty="0"/>
          </a:p>
          <a:p>
            <a:r>
              <a:rPr lang="en-US" dirty="0"/>
              <a:t>College of the Mainland is mentoring the Houston Community College System, San Jacinto College, Lone Star College and Alamo Colleges and Northside ISD is mentoring Region 20 ESC, San Antonio ISD, Southwest Texas Junior College and Each One Teach One in San Antonio.</a:t>
            </a:r>
          </a:p>
        </p:txBody>
      </p:sp>
      <p:sp>
        <p:nvSpPr>
          <p:cNvPr id="4" name="Slide Number Placeholder 3"/>
          <p:cNvSpPr>
            <a:spLocks noGrp="1"/>
          </p:cNvSpPr>
          <p:nvPr>
            <p:ph type="sldNum" sz="quarter" idx="10"/>
          </p:nvPr>
        </p:nvSpPr>
        <p:spPr/>
        <p:txBody>
          <a:bodyPr/>
          <a:lstStyle/>
          <a:p>
            <a:fld id="{0E8F9AA5-C9CC-472B-92AA-38F26A0DBB0A}" type="slidenum">
              <a:rPr lang="en-US" smtClean="0"/>
              <a:t>22</a:t>
            </a:fld>
            <a:endParaRPr lang="en-US"/>
          </a:p>
        </p:txBody>
      </p:sp>
    </p:spTree>
    <p:extLst>
      <p:ext uri="{BB962C8B-B14F-4D97-AF65-F5344CB8AC3E}">
        <p14:creationId xmlns:p14="http://schemas.microsoft.com/office/powerpoint/2010/main" val="216299745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Focus on the </a:t>
            </a:r>
            <a:r>
              <a:rPr lang="en-US" dirty="0" smtClean="0"/>
              <a:t>Basics: </a:t>
            </a:r>
            <a:r>
              <a:rPr lang="en-US" dirty="0"/>
              <a:t>Reading and Math project is another new </a:t>
            </a:r>
            <a:r>
              <a:rPr lang="en-US" dirty="0" smtClean="0"/>
              <a:t>initiative that is currently being contracted; hopefully we will soon be making an announcement regarding the awardees. </a:t>
            </a:r>
            <a:endParaRPr lang="en-US" dirty="0" smtClean="0"/>
          </a:p>
          <a:p>
            <a:endParaRPr lang="en-US" dirty="0" smtClean="0"/>
          </a:p>
          <a:p>
            <a:r>
              <a:rPr lang="en-US" dirty="0" smtClean="0"/>
              <a:t>To </a:t>
            </a:r>
            <a:r>
              <a:rPr lang="en-US" dirty="0"/>
              <a:t>meet the objectives and expectations of increased college and career transition for adult </a:t>
            </a:r>
            <a:r>
              <a:rPr lang="en-US" dirty="0" smtClean="0"/>
              <a:t>learners under WIOA, </a:t>
            </a:r>
            <a:r>
              <a:rPr lang="en-US" dirty="0"/>
              <a:t>this project will implement a research, development, and professional development effort to expand research-based best practices and curriculum for reading and math, with emphasis on reading at all levels and math at transition levels. </a:t>
            </a:r>
            <a:endParaRPr lang="en-US" dirty="0" smtClean="0"/>
          </a:p>
          <a:p>
            <a:endParaRPr lang="en-US" dirty="0" smtClean="0"/>
          </a:p>
          <a:p>
            <a:r>
              <a:rPr lang="en-US" dirty="0" smtClean="0"/>
              <a:t>The </a:t>
            </a:r>
            <a:r>
              <a:rPr lang="en-US" dirty="0"/>
              <a:t>agency intends to leverage current and past research and expertise in Adult Education and Literacy as well as state efforts in remedial and developmental education at Texas community colleges and universities. </a:t>
            </a:r>
            <a:endParaRPr lang="en-US" dirty="0" smtClean="0"/>
          </a:p>
          <a:p>
            <a:endParaRPr lang="en-US" dirty="0" smtClean="0"/>
          </a:p>
          <a:p>
            <a:r>
              <a:rPr lang="en-US" dirty="0" smtClean="0"/>
              <a:t>The </a:t>
            </a:r>
            <a:r>
              <a:rPr lang="en-US" dirty="0"/>
              <a:t>Reading and Math Institutes are to be designed to build capacity for teaching reading and mathematics in local adult education programs by applying research-based best practices, curriculum frameworks aligned to content standards, training, and follow up. </a:t>
            </a:r>
          </a:p>
          <a:p>
            <a:r>
              <a:rPr lang="en-US" dirty="0"/>
              <a:t> </a:t>
            </a:r>
          </a:p>
          <a:p>
            <a:endParaRPr lang="en-US" dirty="0"/>
          </a:p>
        </p:txBody>
      </p:sp>
      <p:sp>
        <p:nvSpPr>
          <p:cNvPr id="4" name="Slide Number Placeholder 3"/>
          <p:cNvSpPr>
            <a:spLocks noGrp="1"/>
          </p:cNvSpPr>
          <p:nvPr>
            <p:ph type="sldNum" sz="quarter" idx="10"/>
          </p:nvPr>
        </p:nvSpPr>
        <p:spPr/>
        <p:txBody>
          <a:bodyPr/>
          <a:lstStyle/>
          <a:p>
            <a:fld id="{0E8F9AA5-C9CC-472B-92AA-38F26A0DBB0A}" type="slidenum">
              <a:rPr lang="en-US" smtClean="0"/>
              <a:t>23</a:t>
            </a:fld>
            <a:endParaRPr lang="en-US"/>
          </a:p>
        </p:txBody>
      </p:sp>
    </p:spTree>
    <p:extLst>
      <p:ext uri="{BB962C8B-B14F-4D97-AF65-F5344CB8AC3E}">
        <p14:creationId xmlns:p14="http://schemas.microsoft.com/office/powerpoint/2010/main" val="227567816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2843">
              <a:defRPr/>
            </a:pPr>
            <a:r>
              <a:rPr lang="en-US" dirty="0" smtClean="0"/>
              <a:t>To support our non-profit partnerships, Literacy</a:t>
            </a:r>
            <a:r>
              <a:rPr lang="en-US" baseline="0" dirty="0" smtClean="0"/>
              <a:t> </a:t>
            </a:r>
            <a:r>
              <a:rPr lang="en-US" baseline="0" dirty="0" smtClean="0"/>
              <a:t>Texas was awarded a professional development training initiative grant to provide PD support for persons providing AEL services for non-AEFLA funded programs; this includes PD support for tutors, the majority of which are volunteers, program and administrative staff, and related community stakeholders interested in making essential training accessible. </a:t>
            </a:r>
            <a:endParaRPr lang="en-US" baseline="0" dirty="0" smtClean="0"/>
          </a:p>
          <a:p>
            <a:pPr defTabSz="912843">
              <a:defRPr/>
            </a:pPr>
            <a:endParaRPr lang="en-US" baseline="0" dirty="0" smtClean="0"/>
          </a:p>
          <a:p>
            <a:pPr defTabSz="912843">
              <a:defRPr/>
            </a:pPr>
            <a:r>
              <a:rPr lang="en-US" baseline="0" dirty="0" smtClean="0"/>
              <a:t>To execute this, Literacy </a:t>
            </a:r>
            <a:r>
              <a:rPr lang="en-US" baseline="0" dirty="0" smtClean="0"/>
              <a:t>Texas is conducting several regional training symposia. Each one-day event is customized to address local needs and utilizes evidence based best-practices. Literacy Texas is customizing each event though collaborative efforts with local Workforce Boards, AmeriCorps, libraries, TCALL, local AEL programs and other community non-profit organizations. By the end of this contract year, Literacy Texas will have facilitated  regional symposia in coordination with the East Texas Literacy Council, Literacy Advance Houston, Literacy </a:t>
            </a:r>
            <a:r>
              <a:rPr lang="en-US" baseline="0" dirty="0" err="1" smtClean="0"/>
              <a:t>Connexus</a:t>
            </a:r>
            <a:r>
              <a:rPr lang="en-US" baseline="0" dirty="0" smtClean="0"/>
              <a:t>, Literacy Lubbock, South Texas Literacy Coalition and in Central Texas. Literacy Texas and associated partner </a:t>
            </a:r>
            <a:r>
              <a:rPr lang="en-US" baseline="0" dirty="0" smtClean="0"/>
              <a:t>AmeriCorps </a:t>
            </a:r>
            <a:r>
              <a:rPr lang="en-US" baseline="0" dirty="0" smtClean="0"/>
              <a:t>utilize the services of VISTA staff for the development of online volunteer training, as well. </a:t>
            </a:r>
          </a:p>
        </p:txBody>
      </p:sp>
      <p:sp>
        <p:nvSpPr>
          <p:cNvPr id="4" name="Slide Number Placeholder 3"/>
          <p:cNvSpPr>
            <a:spLocks noGrp="1"/>
          </p:cNvSpPr>
          <p:nvPr>
            <p:ph type="sldNum" sz="quarter" idx="10"/>
          </p:nvPr>
        </p:nvSpPr>
        <p:spPr/>
        <p:txBody>
          <a:bodyPr/>
          <a:lstStyle/>
          <a:p>
            <a:fld id="{0E8F9AA5-C9CC-472B-92AA-38F26A0DBB0A}" type="slidenum">
              <a:rPr lang="en-US" smtClean="0"/>
              <a:t>24</a:t>
            </a:fld>
            <a:endParaRPr lang="en-US"/>
          </a:p>
        </p:txBody>
      </p:sp>
    </p:spTree>
    <p:extLst>
      <p:ext uri="{BB962C8B-B14F-4D97-AF65-F5344CB8AC3E}">
        <p14:creationId xmlns:p14="http://schemas.microsoft.com/office/powerpoint/2010/main" val="425118259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13">
              <a:defRPr/>
            </a:pPr>
            <a:r>
              <a:rPr lang="en-US" dirty="0" smtClean="0"/>
              <a:t>One of our newest projects is a </a:t>
            </a:r>
            <a:r>
              <a:rPr lang="en-US" dirty="0" smtClean="0"/>
              <a:t>much </a:t>
            </a:r>
            <a:r>
              <a:rPr lang="en-US" dirty="0" smtClean="0"/>
              <a:t>needed update to the AEL content standards. </a:t>
            </a:r>
            <a:endParaRPr lang="en-US" dirty="0" smtClean="0"/>
          </a:p>
          <a:p>
            <a:pPr defTabSz="914213">
              <a:defRPr/>
            </a:pPr>
            <a:endParaRPr lang="en-US" dirty="0" smtClean="0"/>
          </a:p>
          <a:p>
            <a:pPr defTabSz="914213">
              <a:defRPr/>
            </a:pPr>
            <a:r>
              <a:rPr lang="en-US" dirty="0" smtClean="0"/>
              <a:t>Texas </a:t>
            </a:r>
            <a:r>
              <a:rPr lang="en-US" dirty="0" smtClean="0"/>
              <a:t>State University will </a:t>
            </a:r>
            <a:r>
              <a:rPr lang="en-US" dirty="0"/>
              <a:t>update all competency levels of the Texas Adult Education Content </a:t>
            </a:r>
            <a:r>
              <a:rPr lang="en-US" dirty="0" smtClean="0"/>
              <a:t>Standards and </a:t>
            </a:r>
            <a:r>
              <a:rPr lang="en-US" dirty="0"/>
              <a:t>Benchmarks and align them with the Texas College &amp; Career Readiness Standards, the Texas Certificate of High School Equivalency and the Texas Success Initiative Assessment</a:t>
            </a:r>
            <a:r>
              <a:rPr lang="en-US" dirty="0" smtClean="0"/>
              <a:t>.  This work is require under WIOA, and a much needed revision.</a:t>
            </a:r>
            <a:endParaRPr lang="en-US" dirty="0"/>
          </a:p>
          <a:p>
            <a:endParaRPr lang="en-US" dirty="0"/>
          </a:p>
        </p:txBody>
      </p:sp>
      <p:sp>
        <p:nvSpPr>
          <p:cNvPr id="4" name="Slide Number Placeholder 3"/>
          <p:cNvSpPr>
            <a:spLocks noGrp="1"/>
          </p:cNvSpPr>
          <p:nvPr>
            <p:ph type="sldNum" sz="quarter" idx="10"/>
          </p:nvPr>
        </p:nvSpPr>
        <p:spPr/>
        <p:txBody>
          <a:bodyPr/>
          <a:lstStyle/>
          <a:p>
            <a:fld id="{0E8F9AA5-C9CC-472B-92AA-38F26A0DBB0A}" type="slidenum">
              <a:rPr lang="en-US" smtClean="0"/>
              <a:t>25</a:t>
            </a:fld>
            <a:endParaRPr lang="en-US"/>
          </a:p>
        </p:txBody>
      </p:sp>
    </p:spTree>
    <p:extLst>
      <p:ext uri="{BB962C8B-B14F-4D97-AF65-F5344CB8AC3E}">
        <p14:creationId xmlns:p14="http://schemas.microsoft.com/office/powerpoint/2010/main" val="288029220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is a list of the newly selected Standards Workgroup members.  They were selected out of over 4000 nomination</a:t>
            </a:r>
            <a:r>
              <a:rPr lang="en-US" baseline="0" dirty="0" smtClean="0"/>
              <a:t> and represent experts in AEL, the STAAR test and end of course exams, high school equivalency, the Texas Success Initiative Assessment, College and Career Readiness and business needs.  I want to both congratulate and thank them for their future work and service.    </a:t>
            </a:r>
            <a:endParaRPr lang="en-US" dirty="0"/>
          </a:p>
        </p:txBody>
      </p:sp>
      <p:sp>
        <p:nvSpPr>
          <p:cNvPr id="4" name="Slide Number Placeholder 3"/>
          <p:cNvSpPr>
            <a:spLocks noGrp="1"/>
          </p:cNvSpPr>
          <p:nvPr>
            <p:ph type="sldNum" sz="quarter" idx="10"/>
          </p:nvPr>
        </p:nvSpPr>
        <p:spPr/>
        <p:txBody>
          <a:bodyPr/>
          <a:lstStyle/>
          <a:p>
            <a:fld id="{0E8F9AA5-C9CC-472B-92AA-38F26A0DBB0A}" type="slidenum">
              <a:rPr lang="en-US" smtClean="0"/>
              <a:t>26</a:t>
            </a:fld>
            <a:endParaRPr lang="en-US"/>
          </a:p>
        </p:txBody>
      </p:sp>
    </p:spTree>
    <p:extLst>
      <p:ext uri="{BB962C8B-B14F-4D97-AF65-F5344CB8AC3E}">
        <p14:creationId xmlns:p14="http://schemas.microsoft.com/office/powerpoint/2010/main" val="247623190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13">
              <a:defRPr/>
            </a:pPr>
            <a:r>
              <a:rPr lang="en-US" dirty="0"/>
              <a:t>The last two projects were committed in December by the TWC commission.  The first is a project with the Texas State Library and Archives Commission that will support services expansion and integration between public and academic libraries and TWC Adult Education &amp; Literacy providers. The project will develop tools and resources and facilitate training and technical assistance to Libraries on best practices of AEL/library engagement in the state.  </a:t>
            </a:r>
          </a:p>
          <a:p>
            <a:endParaRPr lang="en-US" dirty="0"/>
          </a:p>
        </p:txBody>
      </p:sp>
      <p:sp>
        <p:nvSpPr>
          <p:cNvPr id="4" name="Slide Number Placeholder 3"/>
          <p:cNvSpPr>
            <a:spLocks noGrp="1"/>
          </p:cNvSpPr>
          <p:nvPr>
            <p:ph type="sldNum" sz="quarter" idx="10"/>
          </p:nvPr>
        </p:nvSpPr>
        <p:spPr/>
        <p:txBody>
          <a:bodyPr/>
          <a:lstStyle/>
          <a:p>
            <a:fld id="{0E8F9AA5-C9CC-472B-92AA-38F26A0DBB0A}" type="slidenum">
              <a:rPr lang="en-US" smtClean="0"/>
              <a:t>27</a:t>
            </a:fld>
            <a:endParaRPr lang="en-US"/>
          </a:p>
        </p:txBody>
      </p:sp>
    </p:spTree>
    <p:extLst>
      <p:ext uri="{BB962C8B-B14F-4D97-AF65-F5344CB8AC3E}">
        <p14:creationId xmlns:p14="http://schemas.microsoft.com/office/powerpoint/2010/main" val="374108331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a:t>The other project dedicated in December </a:t>
            </a:r>
            <a:r>
              <a:rPr lang="en-US" sz="1100" dirty="0"/>
              <a:t>is </a:t>
            </a:r>
            <a:r>
              <a:rPr lang="en-US" sz="1100" dirty="0"/>
              <a:t>with the </a:t>
            </a:r>
            <a:r>
              <a:rPr lang="en-US" sz="1100" dirty="0" err="1"/>
              <a:t>OneStar</a:t>
            </a:r>
            <a:r>
              <a:rPr lang="en-US" sz="1100" dirty="0"/>
              <a:t> </a:t>
            </a:r>
            <a:r>
              <a:rPr lang="en-US" sz="1100" dirty="0"/>
              <a:t>Foundation, </a:t>
            </a:r>
            <a:r>
              <a:rPr lang="en-US" sz="1100" dirty="0"/>
              <a:t>an organization that </a:t>
            </a:r>
            <a:r>
              <a:rPr lang="en-US" dirty="0" smtClean="0"/>
              <a:t>promotes </a:t>
            </a:r>
            <a:r>
              <a:rPr lang="en-US" dirty="0"/>
              <a:t>the nonprofit sector and innovative public-private partnerships to drive community solutions. </a:t>
            </a:r>
            <a:endParaRPr lang="en-US" dirty="0" smtClean="0"/>
          </a:p>
          <a:p>
            <a:endParaRPr lang="en-US" dirty="0" smtClean="0"/>
          </a:p>
          <a:p>
            <a:r>
              <a:rPr lang="en-US" dirty="0" err="1" smtClean="0"/>
              <a:t>OneStar</a:t>
            </a:r>
            <a:r>
              <a:rPr lang="en-US" dirty="0" smtClean="0"/>
              <a:t> </a:t>
            </a:r>
            <a:r>
              <a:rPr lang="en-US" sz="1100" dirty="0"/>
              <a:t>will support local AEL program recruitment, retention, and integration efforts through connections to both the Texas Connector data system and the </a:t>
            </a:r>
            <a:r>
              <a:rPr lang="en-US" sz="1100" dirty="0"/>
              <a:t>Volunteers </a:t>
            </a:r>
            <a:r>
              <a:rPr lang="en-US" sz="1100" dirty="0"/>
              <a:t>In Service To America or VISTA program.  The Texas Connector data system will support a reduction in student participation barriers by identifying connections for providers to support services, transportation information, and other valuable student support information.  </a:t>
            </a:r>
          </a:p>
          <a:p>
            <a:r>
              <a:rPr lang="en-US" dirty="0"/>
              <a:t> </a:t>
            </a:r>
          </a:p>
          <a:p>
            <a:r>
              <a:rPr lang="en-US" dirty="0"/>
              <a:t>VISTA engagements will provide expert volunteers to selected local programs and deliver coordinator-level support to the program.  Carefully selected VISTA volunteers will support AEL program capacity through efforts such as the use of Texas </a:t>
            </a:r>
            <a:r>
              <a:rPr lang="en-US" dirty="0" smtClean="0"/>
              <a:t>Connector. The will also support </a:t>
            </a:r>
            <a:r>
              <a:rPr lang="en-US" dirty="0" smtClean="0"/>
              <a:t>student </a:t>
            </a:r>
            <a:r>
              <a:rPr lang="en-US" dirty="0"/>
              <a:t>recruitment and outreach efforts within the community.  VISTA coordinators may provide a deliberate focus on the capacity building and training of volunteers, provide support in data analysis, and assist in overall program evaluation. </a:t>
            </a:r>
          </a:p>
          <a:p>
            <a:endParaRPr lang="en-US" dirty="0"/>
          </a:p>
        </p:txBody>
      </p:sp>
      <p:sp>
        <p:nvSpPr>
          <p:cNvPr id="4" name="Slide Number Placeholder 3"/>
          <p:cNvSpPr>
            <a:spLocks noGrp="1"/>
          </p:cNvSpPr>
          <p:nvPr>
            <p:ph type="sldNum" sz="quarter" idx="10"/>
          </p:nvPr>
        </p:nvSpPr>
        <p:spPr/>
        <p:txBody>
          <a:bodyPr/>
          <a:lstStyle/>
          <a:p>
            <a:fld id="{0E8F9AA5-C9CC-472B-92AA-38F26A0DBB0A}" type="slidenum">
              <a:rPr lang="en-US" smtClean="0"/>
              <a:t>28</a:t>
            </a:fld>
            <a:endParaRPr lang="en-US"/>
          </a:p>
        </p:txBody>
      </p:sp>
    </p:spTree>
    <p:extLst>
      <p:ext uri="{BB962C8B-B14F-4D97-AF65-F5344CB8AC3E}">
        <p14:creationId xmlns:p14="http://schemas.microsoft.com/office/powerpoint/2010/main" val="43116753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 </a:t>
            </a:r>
          </a:p>
          <a:p>
            <a:pPr defTabSz="914213">
              <a:defRPr/>
            </a:pPr>
            <a:r>
              <a:rPr lang="en-US" dirty="0" smtClean="0"/>
              <a:t>So these of the capacity building projects to date. There will be more as our system </a:t>
            </a:r>
            <a:r>
              <a:rPr lang="en-US" dirty="0" smtClean="0"/>
              <a:t>progresses and advances</a:t>
            </a:r>
            <a:r>
              <a:rPr lang="en-US" baseline="0" dirty="0" smtClean="0"/>
              <a:t> under Workforce Innovation and Opportunity Act and Commission objectives</a:t>
            </a:r>
            <a:r>
              <a:rPr lang="en-US" dirty="0" smtClean="0"/>
              <a:t>.  </a:t>
            </a:r>
            <a:r>
              <a:rPr lang="en-US" dirty="0" smtClean="0"/>
              <a:t>Let’s conclude. </a:t>
            </a:r>
          </a:p>
          <a:p>
            <a:endParaRPr lang="en-US" dirty="0"/>
          </a:p>
        </p:txBody>
      </p:sp>
      <p:sp>
        <p:nvSpPr>
          <p:cNvPr id="4" name="Slide Number Placeholder 3"/>
          <p:cNvSpPr>
            <a:spLocks noGrp="1"/>
          </p:cNvSpPr>
          <p:nvPr>
            <p:ph type="sldNum" sz="quarter" idx="10"/>
          </p:nvPr>
        </p:nvSpPr>
        <p:spPr/>
        <p:txBody>
          <a:bodyPr/>
          <a:lstStyle/>
          <a:p>
            <a:fld id="{0E8F9AA5-C9CC-472B-92AA-38F26A0DBB0A}" type="slidenum">
              <a:rPr lang="en-US" smtClean="0"/>
              <a:t>29</a:t>
            </a:fld>
            <a:endParaRPr lang="en-US"/>
          </a:p>
        </p:txBody>
      </p:sp>
    </p:spTree>
    <p:extLst>
      <p:ext uri="{BB962C8B-B14F-4D97-AF65-F5344CB8AC3E}">
        <p14:creationId xmlns:p14="http://schemas.microsoft.com/office/powerpoint/2010/main" val="34442937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you know since December we have conducting this series of webinars.  Please see the coming dates for two very important webinars:</a:t>
            </a:r>
          </a:p>
          <a:p>
            <a:r>
              <a:rPr lang="en-US" dirty="0" smtClean="0"/>
              <a:t>  </a:t>
            </a:r>
          </a:p>
          <a:p>
            <a:r>
              <a:rPr lang="en-US" dirty="0"/>
              <a:t>Mar. 3, 2016 	Integrated Education and Training  (10:30 CST)</a:t>
            </a:r>
            <a:r>
              <a:rPr lang="en-US" dirty="0" smtClean="0"/>
              <a:t> and </a:t>
            </a:r>
          </a:p>
          <a:p>
            <a:pPr defTabSz="912937"/>
            <a:r>
              <a:rPr lang="en-US" dirty="0"/>
              <a:t>Mar. 24 2016 Implementing the WIOA Participant Individual Record Layout (PIRL) (1:30: CST)</a:t>
            </a:r>
          </a:p>
          <a:p>
            <a:pPr defTabSz="912937"/>
            <a:endParaRPr lang="en-US" dirty="0"/>
          </a:p>
          <a:p>
            <a:pPr defTabSz="912937"/>
            <a:r>
              <a:rPr lang="en-US" dirty="0"/>
              <a:t>These are both very important webinars discussing elements critical to WIOA implementation. </a:t>
            </a:r>
          </a:p>
          <a:p>
            <a:pPr defTabSz="912937"/>
            <a:endParaRPr lang="en-US" dirty="0"/>
          </a:p>
          <a:p>
            <a:pPr defTabSz="912937"/>
            <a:r>
              <a:rPr lang="en-US" dirty="0"/>
              <a:t>Please note too that the times and dates have been adjusted from the dates provided on the AEL biweekly call on February 4</a:t>
            </a:r>
            <a:r>
              <a:rPr lang="en-US" baseline="30000" dirty="0"/>
              <a:t>th</a:t>
            </a:r>
            <a:r>
              <a:rPr lang="en-US" dirty="0"/>
              <a:t>. We wanted to adjust for spring break at some of the schools and other training conflicts in the field. </a:t>
            </a:r>
          </a:p>
          <a:p>
            <a:endParaRPr lang="en-US" dirty="0"/>
          </a:p>
        </p:txBody>
      </p:sp>
      <p:sp>
        <p:nvSpPr>
          <p:cNvPr id="4" name="Slide Number Placeholder 3"/>
          <p:cNvSpPr>
            <a:spLocks noGrp="1"/>
          </p:cNvSpPr>
          <p:nvPr>
            <p:ph type="sldNum" sz="quarter" idx="10"/>
          </p:nvPr>
        </p:nvSpPr>
        <p:spPr/>
        <p:txBody>
          <a:bodyPr/>
          <a:lstStyle/>
          <a:p>
            <a:fld id="{0E8F9AA5-C9CC-472B-92AA-38F26A0DBB0A}" type="slidenum">
              <a:rPr lang="en-US" smtClean="0"/>
              <a:t>3</a:t>
            </a:fld>
            <a:endParaRPr lang="en-US"/>
          </a:p>
        </p:txBody>
      </p:sp>
    </p:spTree>
    <p:extLst>
      <p:ext uri="{BB962C8B-B14F-4D97-AF65-F5344CB8AC3E}">
        <p14:creationId xmlns:p14="http://schemas.microsoft.com/office/powerpoint/2010/main" val="281583438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13">
              <a:defRPr/>
            </a:pPr>
            <a:r>
              <a:rPr lang="en-US" dirty="0" smtClean="0"/>
              <a:t>The value of Adult Education and Literacy in Texas has never been greater. </a:t>
            </a:r>
          </a:p>
          <a:p>
            <a:pPr defTabSz="914213">
              <a:defRPr/>
            </a:pPr>
            <a:endParaRPr lang="en-US" dirty="0" smtClean="0"/>
          </a:p>
          <a:p>
            <a:pPr defTabSz="914213">
              <a:defRPr/>
            </a:pPr>
            <a:r>
              <a:rPr lang="en-US" dirty="0" smtClean="0"/>
              <a:t>Texas providers are advancing and implementing innovative student service delivery options that include hallmark career pathways, workforce services and distance education models. </a:t>
            </a:r>
          </a:p>
          <a:p>
            <a:pPr defTabSz="914213">
              <a:defRPr/>
            </a:pPr>
            <a:endParaRPr lang="en-US" dirty="0" smtClean="0"/>
          </a:p>
          <a:p>
            <a:pPr defTabSz="914213">
              <a:defRPr/>
            </a:pPr>
            <a:r>
              <a:rPr lang="en-US" dirty="0" smtClean="0"/>
              <a:t>Naming the strategy</a:t>
            </a:r>
            <a:r>
              <a:rPr lang="en-US" baseline="0" dirty="0" smtClean="0"/>
              <a:t> and </a:t>
            </a:r>
            <a:r>
              <a:rPr lang="en-US" baseline="0" dirty="0" smtClean="0"/>
              <a:t>o</a:t>
            </a:r>
            <a:r>
              <a:rPr lang="en-US" dirty="0" smtClean="0"/>
              <a:t>rganizing deliberate </a:t>
            </a:r>
            <a:r>
              <a:rPr lang="en-US" dirty="0" smtClean="0"/>
              <a:t>contractual obligations across the </a:t>
            </a:r>
            <a:r>
              <a:rPr lang="en-US" dirty="0" smtClean="0"/>
              <a:t>systems </a:t>
            </a:r>
            <a:r>
              <a:rPr lang="en-US" dirty="0" smtClean="0"/>
              <a:t>of professional development, research, and support </a:t>
            </a:r>
            <a:r>
              <a:rPr lang="en-US" dirty="0" smtClean="0"/>
              <a:t>will </a:t>
            </a:r>
            <a:r>
              <a:rPr lang="en-US" dirty="0" smtClean="0"/>
              <a:t>speed innovation</a:t>
            </a:r>
            <a:r>
              <a:rPr lang="en-US" baseline="0" dirty="0" smtClean="0"/>
              <a:t> and </a:t>
            </a:r>
            <a:r>
              <a:rPr lang="en-US" dirty="0" smtClean="0"/>
              <a:t>transformation</a:t>
            </a:r>
            <a:r>
              <a:rPr lang="en-US" baseline="0" dirty="0" smtClean="0"/>
              <a:t> and </a:t>
            </a:r>
            <a:r>
              <a:rPr lang="en-US" dirty="0" smtClean="0"/>
              <a:t>leverage </a:t>
            </a:r>
            <a:r>
              <a:rPr lang="en-US" dirty="0" smtClean="0"/>
              <a:t>diverse </a:t>
            </a:r>
            <a:r>
              <a:rPr lang="en-US" dirty="0" smtClean="0"/>
              <a:t>expertise. </a:t>
            </a:r>
            <a:r>
              <a:rPr lang="en-US" dirty="0"/>
              <a:t>The whole is greater than the sum of the parts.</a:t>
            </a:r>
            <a:endParaRPr lang="en-US" dirty="0" smtClean="0"/>
          </a:p>
          <a:p>
            <a:pPr defTabSz="914213">
              <a:defRPr/>
            </a:pPr>
            <a:endParaRPr lang="en-US" dirty="0" smtClean="0"/>
          </a:p>
          <a:p>
            <a:pPr defTabSz="914213">
              <a:defRPr/>
            </a:pPr>
            <a:r>
              <a:rPr lang="en-US" dirty="0" smtClean="0"/>
              <a:t>TRAIN Tex is organized to support</a:t>
            </a:r>
            <a:r>
              <a:rPr lang="en-US" baseline="0" dirty="0" smtClean="0"/>
              <a:t> our </a:t>
            </a:r>
            <a:r>
              <a:rPr lang="en-US" dirty="0" smtClean="0"/>
              <a:t>unprecedented </a:t>
            </a:r>
            <a:r>
              <a:rPr lang="en-US" dirty="0" smtClean="0"/>
              <a:t>opportunity to fully deploy an Adult Education and Literacy system that transforms the limited legacy options of the past into a high quality, fully integrated network of adult education and literacy providers, workforce training systems and the state’s Workforce Solutions services. </a:t>
            </a:r>
          </a:p>
          <a:p>
            <a:endParaRPr lang="en-US" dirty="0"/>
          </a:p>
        </p:txBody>
      </p:sp>
      <p:sp>
        <p:nvSpPr>
          <p:cNvPr id="4" name="Slide Number Placeholder 3"/>
          <p:cNvSpPr>
            <a:spLocks noGrp="1"/>
          </p:cNvSpPr>
          <p:nvPr>
            <p:ph type="sldNum" sz="quarter" idx="10"/>
          </p:nvPr>
        </p:nvSpPr>
        <p:spPr/>
        <p:txBody>
          <a:bodyPr/>
          <a:lstStyle/>
          <a:p>
            <a:fld id="{0E8F9AA5-C9CC-472B-92AA-38F26A0DBB0A}" type="slidenum">
              <a:rPr lang="en-US" smtClean="0"/>
              <a:t>30</a:t>
            </a:fld>
            <a:endParaRPr lang="en-US"/>
          </a:p>
        </p:txBody>
      </p:sp>
    </p:spTree>
    <p:extLst>
      <p:ext uri="{BB962C8B-B14F-4D97-AF65-F5344CB8AC3E}">
        <p14:creationId xmlns:p14="http://schemas.microsoft.com/office/powerpoint/2010/main" val="288626576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a reminder please see the coming dates for two very important webinars:</a:t>
            </a:r>
          </a:p>
          <a:p>
            <a:r>
              <a:rPr lang="en-US" dirty="0" smtClean="0"/>
              <a:t>  </a:t>
            </a:r>
          </a:p>
          <a:p>
            <a:r>
              <a:rPr lang="en-US" dirty="0"/>
              <a:t>Mar. 3, 2016 	Integrated Education and Training  (10:30 CST)</a:t>
            </a:r>
            <a:r>
              <a:rPr lang="en-US" dirty="0" smtClean="0"/>
              <a:t> and </a:t>
            </a:r>
          </a:p>
          <a:p>
            <a:pPr defTabSz="912937"/>
            <a:r>
              <a:rPr lang="en-US" dirty="0"/>
              <a:t>Mar. 24 2016 Implementing the WIOA Participant Individual Record Layout (PIRL) (1:30: CST)</a:t>
            </a:r>
          </a:p>
          <a:p>
            <a:pPr defTabSz="912937"/>
            <a:endParaRPr lang="en-US" dirty="0"/>
          </a:p>
          <a:p>
            <a:pPr defTabSz="912937"/>
            <a:r>
              <a:rPr lang="en-US" dirty="0"/>
              <a:t>These are both very important webinars discussing elements critical to WIOA implementation. </a:t>
            </a:r>
          </a:p>
          <a:p>
            <a:endParaRPr lang="en-US" dirty="0"/>
          </a:p>
        </p:txBody>
      </p:sp>
      <p:sp>
        <p:nvSpPr>
          <p:cNvPr id="4" name="Slide Number Placeholder 3"/>
          <p:cNvSpPr>
            <a:spLocks noGrp="1"/>
          </p:cNvSpPr>
          <p:nvPr>
            <p:ph type="sldNum" sz="quarter" idx="10"/>
          </p:nvPr>
        </p:nvSpPr>
        <p:spPr/>
        <p:txBody>
          <a:bodyPr/>
          <a:lstStyle/>
          <a:p>
            <a:fld id="{0E8F9AA5-C9CC-472B-92AA-38F26A0DBB0A}" type="slidenum">
              <a:rPr lang="en-US" smtClean="0"/>
              <a:t>31</a:t>
            </a:fld>
            <a:endParaRPr lang="en-US"/>
          </a:p>
        </p:txBody>
      </p:sp>
    </p:spTree>
    <p:extLst>
      <p:ext uri="{BB962C8B-B14F-4D97-AF65-F5344CB8AC3E}">
        <p14:creationId xmlns:p14="http://schemas.microsoft.com/office/powerpoint/2010/main" val="281583438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81170">
              <a:defRPr/>
            </a:pPr>
            <a:r>
              <a:rPr lang="en-US" baseline="0" dirty="0" smtClean="0"/>
              <a:t>This concludes our webinar.  I will leave the screen open for a few minutes to allow those of you who have not downloaded the PowerPoint. </a:t>
            </a:r>
          </a:p>
          <a:p>
            <a:pPr defTabSz="881170">
              <a:defRPr/>
            </a:pPr>
            <a:endParaRPr lang="en-US" baseline="0" dirty="0" smtClean="0"/>
          </a:p>
          <a:p>
            <a:pPr defTabSz="881170">
              <a:defRPr/>
            </a:pPr>
            <a:r>
              <a:rPr lang="en-US" baseline="0" dirty="0" smtClean="0"/>
              <a:t>Thank you for your attendance. </a:t>
            </a:r>
          </a:p>
          <a:p>
            <a:pPr defTabSz="881170">
              <a:defRPr/>
            </a:pPr>
            <a:endParaRPr lang="en-US" dirty="0"/>
          </a:p>
        </p:txBody>
      </p:sp>
      <p:sp>
        <p:nvSpPr>
          <p:cNvPr id="4" name="Slide Number Placeholder 3"/>
          <p:cNvSpPr>
            <a:spLocks noGrp="1"/>
          </p:cNvSpPr>
          <p:nvPr>
            <p:ph type="sldNum" sz="quarter" idx="10"/>
          </p:nvPr>
        </p:nvSpPr>
        <p:spPr/>
        <p:txBody>
          <a:bodyPr/>
          <a:lstStyle/>
          <a:p>
            <a:fld id="{0E8F9AA5-C9CC-472B-92AA-38F26A0DBB0A}" type="slidenum">
              <a:rPr lang="en-US" smtClean="0"/>
              <a:t>32</a:t>
            </a:fld>
            <a:endParaRPr lang="en-US"/>
          </a:p>
        </p:txBody>
      </p:sp>
    </p:spTree>
    <p:extLst>
      <p:ext uri="{BB962C8B-B14F-4D97-AF65-F5344CB8AC3E}">
        <p14:creationId xmlns:p14="http://schemas.microsoft.com/office/powerpoint/2010/main" val="25854910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webinar we will start with a review of WIOA then introduce a new organizational strategy for our professional development and support efforts called </a:t>
            </a:r>
            <a:r>
              <a:rPr lang="en-US" dirty="0" smtClean="0"/>
              <a:t>TRAIN </a:t>
            </a:r>
            <a:r>
              <a:rPr lang="en-US" dirty="0"/>
              <a:t>Tex, the Training, Resource and Innovation Network for Texas. We will end with a review of each of the specific capacity building projects that make up TRAIN Tex.</a:t>
            </a:r>
          </a:p>
        </p:txBody>
      </p:sp>
      <p:sp>
        <p:nvSpPr>
          <p:cNvPr id="4" name="Slide Number Placeholder 3"/>
          <p:cNvSpPr>
            <a:spLocks noGrp="1"/>
          </p:cNvSpPr>
          <p:nvPr>
            <p:ph type="sldNum" sz="quarter" idx="10"/>
          </p:nvPr>
        </p:nvSpPr>
        <p:spPr/>
        <p:txBody>
          <a:bodyPr/>
          <a:lstStyle/>
          <a:p>
            <a:fld id="{0E8F9AA5-C9CC-472B-92AA-38F26A0DBB0A}" type="slidenum">
              <a:rPr lang="en-US" smtClean="0"/>
              <a:t>4</a:t>
            </a:fld>
            <a:endParaRPr lang="en-US"/>
          </a:p>
        </p:txBody>
      </p:sp>
    </p:spTree>
    <p:extLst>
      <p:ext uri="{BB962C8B-B14F-4D97-AF65-F5344CB8AC3E}">
        <p14:creationId xmlns:p14="http://schemas.microsoft.com/office/powerpoint/2010/main" val="33127986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begin with an overview of WIOA.</a:t>
            </a:r>
            <a:endParaRPr lang="en-US" dirty="0"/>
          </a:p>
        </p:txBody>
      </p:sp>
      <p:sp>
        <p:nvSpPr>
          <p:cNvPr id="4" name="Slide Number Placeholder 3"/>
          <p:cNvSpPr>
            <a:spLocks noGrp="1"/>
          </p:cNvSpPr>
          <p:nvPr>
            <p:ph type="sldNum" sz="quarter" idx="10"/>
          </p:nvPr>
        </p:nvSpPr>
        <p:spPr/>
        <p:txBody>
          <a:bodyPr/>
          <a:lstStyle/>
          <a:p>
            <a:fld id="{0E8F9AA5-C9CC-472B-92AA-38F26A0DBB0A}" type="slidenum">
              <a:rPr lang="en-US" smtClean="0"/>
              <a:t>5</a:t>
            </a:fld>
            <a:endParaRPr lang="en-US"/>
          </a:p>
        </p:txBody>
      </p:sp>
    </p:spTree>
    <p:extLst>
      <p:ext uri="{BB962C8B-B14F-4D97-AF65-F5344CB8AC3E}">
        <p14:creationId xmlns:p14="http://schemas.microsoft.com/office/powerpoint/2010/main" val="663787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WIOA strategically positions Adult Education and Literacy to play an integral role within a broader, interconnected workforce development system. This position will deliver greater access to educational services for our customers through the Texas Workforce Solutions delivery system and increase opportunities for a broader array of services available to students.   </a:t>
            </a:r>
          </a:p>
          <a:p>
            <a:endParaRPr lang="en-US" dirty="0"/>
          </a:p>
          <a:p>
            <a:r>
              <a:rPr lang="en-US" dirty="0"/>
              <a:t>Under WIOA Adult Education and Literacy is expanded to place a focus on services that promote </a:t>
            </a:r>
            <a:r>
              <a:rPr lang="en-US" dirty="0" smtClean="0"/>
              <a:t>integration with and transitions to postsecondary </a:t>
            </a:r>
            <a:r>
              <a:rPr lang="en-US" dirty="0"/>
              <a:t>education and training or employment. This shift </a:t>
            </a:r>
            <a:r>
              <a:rPr lang="en-US" dirty="0" smtClean="0"/>
              <a:t>in programmatic philosophy </a:t>
            </a:r>
            <a:r>
              <a:rPr lang="en-US" dirty="0"/>
              <a:t>is apparent throughout the </a:t>
            </a:r>
            <a:r>
              <a:rPr lang="en-US" dirty="0" smtClean="0"/>
              <a:t>law. </a:t>
            </a:r>
          </a:p>
          <a:p>
            <a:endParaRPr lang="en-US" dirty="0" smtClean="0"/>
          </a:p>
          <a:p>
            <a:r>
              <a:rPr lang="en-US" dirty="0" smtClean="0"/>
              <a:t>There is also an increased focus on academic outcomes and partnerships to achieve career pathways success. Today’s webinar will focus on our efforts to support providers in these areas.</a:t>
            </a:r>
            <a:r>
              <a:rPr lang="en-US" baseline="0" dirty="0" smtClean="0"/>
              <a:t> </a:t>
            </a:r>
            <a:r>
              <a:rPr lang="en-US" dirty="0" smtClean="0"/>
              <a:t> </a:t>
            </a:r>
          </a:p>
          <a:p>
            <a:endParaRPr lang="en-US" dirty="0" smtClean="0"/>
          </a:p>
        </p:txBody>
      </p:sp>
      <p:sp>
        <p:nvSpPr>
          <p:cNvPr id="4" name="Slide Number Placeholder 3"/>
          <p:cNvSpPr>
            <a:spLocks noGrp="1"/>
          </p:cNvSpPr>
          <p:nvPr>
            <p:ph type="sldNum" sz="quarter" idx="10"/>
          </p:nvPr>
        </p:nvSpPr>
        <p:spPr/>
        <p:txBody>
          <a:bodyPr/>
          <a:lstStyle/>
          <a:p>
            <a:fld id="{0E8F9AA5-C9CC-472B-92AA-38F26A0DBB0A}" type="slidenum">
              <a:rPr lang="en-US" smtClean="0"/>
              <a:t>6</a:t>
            </a:fld>
            <a:endParaRPr lang="en-US"/>
          </a:p>
        </p:txBody>
      </p:sp>
    </p:spTree>
    <p:extLst>
      <p:ext uri="{BB962C8B-B14F-4D97-AF65-F5344CB8AC3E}">
        <p14:creationId xmlns:p14="http://schemas.microsoft.com/office/powerpoint/2010/main" val="2599040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let’s turn to a new organizational strategy and related network of organizations for our professional development and support efforts being branded as TRAIN Tex, the Training, Resource and Innovation Network for Texas.</a:t>
            </a:r>
          </a:p>
        </p:txBody>
      </p:sp>
      <p:sp>
        <p:nvSpPr>
          <p:cNvPr id="4" name="Slide Number Placeholder 3"/>
          <p:cNvSpPr>
            <a:spLocks noGrp="1"/>
          </p:cNvSpPr>
          <p:nvPr>
            <p:ph type="sldNum" sz="quarter" idx="10"/>
          </p:nvPr>
        </p:nvSpPr>
        <p:spPr/>
        <p:txBody>
          <a:bodyPr/>
          <a:lstStyle/>
          <a:p>
            <a:fld id="{0E8F9AA5-C9CC-472B-92AA-38F26A0DBB0A}" type="slidenum">
              <a:rPr lang="en-US" smtClean="0"/>
              <a:t>7</a:t>
            </a:fld>
            <a:endParaRPr lang="en-US"/>
          </a:p>
        </p:txBody>
      </p:sp>
    </p:spTree>
    <p:extLst>
      <p:ext uri="{BB962C8B-B14F-4D97-AF65-F5344CB8AC3E}">
        <p14:creationId xmlns:p14="http://schemas.microsoft.com/office/powerpoint/2010/main" val="30645938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t>
            </a:r>
            <a:r>
              <a:rPr lang="en-US" dirty="0" smtClean="0"/>
              <a:t>TRAIN Tex  </a:t>
            </a:r>
            <a:r>
              <a:rPr lang="en-US" dirty="0"/>
              <a:t>strategy represents the Texas Workforce Commission’s </a:t>
            </a:r>
            <a:r>
              <a:rPr lang="en-US" dirty="0" smtClean="0"/>
              <a:t>significant </a:t>
            </a:r>
            <a:r>
              <a:rPr lang="en-US" dirty="0"/>
              <a:t>investment in professional </a:t>
            </a:r>
            <a:r>
              <a:rPr lang="en-US" dirty="0" smtClean="0"/>
              <a:t>development, </a:t>
            </a:r>
            <a:r>
              <a:rPr lang="en-US" dirty="0"/>
              <a:t>relevant research, and </a:t>
            </a:r>
            <a:r>
              <a:rPr lang="en-US" dirty="0" smtClean="0"/>
              <a:t>capacity</a:t>
            </a:r>
            <a:r>
              <a:rPr lang="en-US" baseline="0" dirty="0" smtClean="0"/>
              <a:t> </a:t>
            </a:r>
            <a:r>
              <a:rPr lang="en-US" dirty="0" smtClean="0"/>
              <a:t>building </a:t>
            </a:r>
            <a:r>
              <a:rPr lang="en-US" dirty="0"/>
              <a:t>projects. We have spent much of the past year developing and purchasing this network through competitive request for proposals and contracting. </a:t>
            </a:r>
          </a:p>
        </p:txBody>
      </p:sp>
      <p:sp>
        <p:nvSpPr>
          <p:cNvPr id="4" name="Slide Number Placeholder 3"/>
          <p:cNvSpPr>
            <a:spLocks noGrp="1"/>
          </p:cNvSpPr>
          <p:nvPr>
            <p:ph type="sldNum" sz="quarter" idx="10"/>
          </p:nvPr>
        </p:nvSpPr>
        <p:spPr/>
        <p:txBody>
          <a:bodyPr/>
          <a:lstStyle/>
          <a:p>
            <a:fld id="{0E8F9AA5-C9CC-472B-92AA-38F26A0DBB0A}" type="slidenum">
              <a:rPr lang="en-US" smtClean="0"/>
              <a:t>8</a:t>
            </a:fld>
            <a:endParaRPr lang="en-US"/>
          </a:p>
        </p:txBody>
      </p:sp>
    </p:spTree>
    <p:extLst>
      <p:ext uri="{BB962C8B-B14F-4D97-AF65-F5344CB8AC3E}">
        <p14:creationId xmlns:p14="http://schemas.microsoft.com/office/powerpoint/2010/main" val="24051094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TRAIN Tex replaces and enhances the previous PD Model </a:t>
            </a:r>
            <a:r>
              <a:rPr lang="en-US" dirty="0" smtClean="0"/>
              <a:t>that many of you are familiar with by </a:t>
            </a:r>
            <a:r>
              <a:rPr lang="en-US" dirty="0" smtClean="0"/>
              <a:t>adding capacity building projects and repositioning</a:t>
            </a:r>
            <a:r>
              <a:rPr lang="en-US" baseline="0" dirty="0" smtClean="0"/>
              <a:t> </a:t>
            </a:r>
            <a:r>
              <a:rPr lang="en-US" dirty="0" smtClean="0"/>
              <a:t>relationships</a:t>
            </a:r>
            <a:r>
              <a:rPr lang="en-US" baseline="0" dirty="0" smtClean="0"/>
              <a:t> between these projects, the PD Center and the AEL Grantees</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0E8F9AA5-C9CC-472B-92AA-38F26A0DBB0A}" type="slidenum">
              <a:rPr lang="en-US" smtClean="0"/>
              <a:t>9</a:t>
            </a:fld>
            <a:endParaRPr lang="en-US"/>
          </a:p>
        </p:txBody>
      </p:sp>
    </p:spTree>
    <p:extLst>
      <p:ext uri="{BB962C8B-B14F-4D97-AF65-F5344CB8AC3E}">
        <p14:creationId xmlns:p14="http://schemas.microsoft.com/office/powerpoint/2010/main" val="747143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485CFA40-2562-46E1-9524-420BD666580E}" type="datetime1">
              <a:rPr lang="en-US" smtClean="0"/>
              <a:t>2/19/2016</a:t>
            </a:fld>
            <a:endParaRPr lang="en-US"/>
          </a:p>
        </p:txBody>
      </p:sp>
      <p:sp>
        <p:nvSpPr>
          <p:cNvPr id="5" name="Footer Placeholder 4"/>
          <p:cNvSpPr>
            <a:spLocks noGrp="1"/>
          </p:cNvSpPr>
          <p:nvPr>
            <p:ph type="ftr" sz="quarter" idx="11"/>
          </p:nvPr>
        </p:nvSpPr>
        <p:spPr/>
        <p:txBody>
          <a:bodyPr/>
          <a:lstStyle/>
          <a:p>
            <a:r>
              <a:rPr lang="en-US" smtClean="0"/>
              <a:t>WIOA Webinar 3 Capacity Building Projects February 19, 2016</a:t>
            </a:r>
            <a:endParaRPr lang="en-US"/>
          </a:p>
        </p:txBody>
      </p:sp>
      <p:sp>
        <p:nvSpPr>
          <p:cNvPr id="6" name="Slide Number Placeholder 5"/>
          <p:cNvSpPr>
            <a:spLocks noGrp="1"/>
          </p:cNvSpPr>
          <p:nvPr>
            <p:ph type="sldNum" sz="quarter" idx="12"/>
          </p:nvPr>
        </p:nvSpPr>
        <p:spPr/>
        <p:txBody>
          <a:bodyPr/>
          <a:lstStyle/>
          <a:p>
            <a:fld id="{4A431BFB-B653-4F36-A450-A2DDA07B1717}" type="slidenum">
              <a:rPr lang="en-US" smtClean="0"/>
              <a:t>‹#›</a:t>
            </a:fld>
            <a:endParaRPr lang="en-US"/>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027963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2F387C5-970D-4C71-8189-5CFB67D212D4}" type="datetime1">
              <a:rPr lang="en-US" smtClean="0"/>
              <a:t>2/19/2016</a:t>
            </a:fld>
            <a:endParaRPr lang="en-US"/>
          </a:p>
        </p:txBody>
      </p:sp>
      <p:sp>
        <p:nvSpPr>
          <p:cNvPr id="5" name="Footer Placeholder 4"/>
          <p:cNvSpPr>
            <a:spLocks noGrp="1"/>
          </p:cNvSpPr>
          <p:nvPr>
            <p:ph type="ftr" sz="quarter" idx="11"/>
          </p:nvPr>
        </p:nvSpPr>
        <p:spPr/>
        <p:txBody>
          <a:bodyPr/>
          <a:lstStyle/>
          <a:p>
            <a:r>
              <a:rPr lang="en-US" smtClean="0"/>
              <a:t>WIOA Webinar 3 Capacity Building Projects February 19, 2016</a:t>
            </a:r>
            <a:endParaRPr lang="en-US"/>
          </a:p>
        </p:txBody>
      </p:sp>
      <p:sp>
        <p:nvSpPr>
          <p:cNvPr id="6" name="Slide Number Placeholder 5"/>
          <p:cNvSpPr>
            <a:spLocks noGrp="1"/>
          </p:cNvSpPr>
          <p:nvPr>
            <p:ph type="sldNum" sz="quarter" idx="12"/>
          </p:nvPr>
        </p:nvSpPr>
        <p:spPr/>
        <p:txBody>
          <a:bodyPr/>
          <a:lstStyle/>
          <a:p>
            <a:fld id="{4A431BFB-B653-4F36-A450-A2DDA07B1717}" type="slidenum">
              <a:rPr lang="en-US" smtClean="0"/>
              <a:t>‹#›</a:t>
            </a:fld>
            <a:endParaRPr lang="en-US"/>
          </a:p>
        </p:txBody>
      </p:sp>
    </p:spTree>
    <p:extLst>
      <p:ext uri="{BB962C8B-B14F-4D97-AF65-F5344CB8AC3E}">
        <p14:creationId xmlns:p14="http://schemas.microsoft.com/office/powerpoint/2010/main" val="33959926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EAECCE5-BD29-45CB-A804-1E2D31D8D313}" type="datetime1">
              <a:rPr lang="en-US" smtClean="0"/>
              <a:t>2/19/2016</a:t>
            </a:fld>
            <a:endParaRPr lang="en-US"/>
          </a:p>
        </p:txBody>
      </p:sp>
      <p:sp>
        <p:nvSpPr>
          <p:cNvPr id="5" name="Footer Placeholder 4"/>
          <p:cNvSpPr>
            <a:spLocks noGrp="1"/>
          </p:cNvSpPr>
          <p:nvPr>
            <p:ph type="ftr" sz="quarter" idx="11"/>
          </p:nvPr>
        </p:nvSpPr>
        <p:spPr/>
        <p:txBody>
          <a:bodyPr/>
          <a:lstStyle/>
          <a:p>
            <a:r>
              <a:rPr lang="en-US" smtClean="0"/>
              <a:t>WIOA Webinar 3 Capacity Building Projects February 19, 2016</a:t>
            </a:r>
            <a:endParaRPr lang="en-US"/>
          </a:p>
        </p:txBody>
      </p:sp>
      <p:sp>
        <p:nvSpPr>
          <p:cNvPr id="6" name="Slide Number Placeholder 5"/>
          <p:cNvSpPr>
            <a:spLocks noGrp="1"/>
          </p:cNvSpPr>
          <p:nvPr>
            <p:ph type="sldNum" sz="quarter" idx="12"/>
          </p:nvPr>
        </p:nvSpPr>
        <p:spPr/>
        <p:txBody>
          <a:bodyPr/>
          <a:lstStyle/>
          <a:p>
            <a:fld id="{4A431BFB-B653-4F36-A450-A2DDA07B1717}" type="slidenum">
              <a:rPr lang="en-US" smtClean="0"/>
              <a:t>‹#›</a:t>
            </a:fld>
            <a:endParaRPr lang="en-US"/>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35906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7038F9-4F06-48B8-A812-A2F741DA1827}" type="datetime1">
              <a:rPr lang="en-US" smtClean="0"/>
              <a:t>2/19/2016</a:t>
            </a:fld>
            <a:endParaRPr lang="en-US"/>
          </a:p>
        </p:txBody>
      </p:sp>
      <p:sp>
        <p:nvSpPr>
          <p:cNvPr id="5" name="Footer Placeholder 4"/>
          <p:cNvSpPr>
            <a:spLocks noGrp="1"/>
          </p:cNvSpPr>
          <p:nvPr>
            <p:ph type="ftr" sz="quarter" idx="11"/>
          </p:nvPr>
        </p:nvSpPr>
        <p:spPr/>
        <p:txBody>
          <a:bodyPr/>
          <a:lstStyle/>
          <a:p>
            <a:r>
              <a:rPr lang="en-US" smtClean="0"/>
              <a:t>WIOA Webinar 3 Capacity Building Projects February 19, 2016</a:t>
            </a:r>
            <a:endParaRPr lang="en-US"/>
          </a:p>
        </p:txBody>
      </p:sp>
      <p:sp>
        <p:nvSpPr>
          <p:cNvPr id="6" name="Slide Number Placeholder 5"/>
          <p:cNvSpPr>
            <a:spLocks noGrp="1"/>
          </p:cNvSpPr>
          <p:nvPr>
            <p:ph type="sldNum" sz="quarter" idx="12"/>
          </p:nvPr>
        </p:nvSpPr>
        <p:spPr/>
        <p:txBody>
          <a:bodyPr/>
          <a:lstStyle/>
          <a:p>
            <a:fld id="{4A431BFB-B653-4F36-A450-A2DDA07B1717}" type="slidenum">
              <a:rPr lang="en-US" smtClean="0"/>
              <a:t>‹#›</a:t>
            </a:fld>
            <a:endParaRPr lang="en-US"/>
          </a:p>
        </p:txBody>
      </p:sp>
    </p:spTree>
    <p:extLst>
      <p:ext uri="{BB962C8B-B14F-4D97-AF65-F5344CB8AC3E}">
        <p14:creationId xmlns:p14="http://schemas.microsoft.com/office/powerpoint/2010/main" val="4285776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0"/>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F78976-3466-4707-9FC3-8B5E9D4B4C82}" type="datetime1">
              <a:rPr lang="en-US" smtClean="0"/>
              <a:t>2/19/2016</a:t>
            </a:fld>
            <a:endParaRPr lang="en-US"/>
          </a:p>
        </p:txBody>
      </p:sp>
      <p:sp>
        <p:nvSpPr>
          <p:cNvPr id="5" name="Footer Placeholder 4"/>
          <p:cNvSpPr>
            <a:spLocks noGrp="1"/>
          </p:cNvSpPr>
          <p:nvPr>
            <p:ph type="ftr" sz="quarter" idx="11"/>
          </p:nvPr>
        </p:nvSpPr>
        <p:spPr/>
        <p:txBody>
          <a:bodyPr/>
          <a:lstStyle/>
          <a:p>
            <a:r>
              <a:rPr lang="en-US" smtClean="0"/>
              <a:t>WIOA Webinar 3 Capacity Building Projects February 19, 2016</a:t>
            </a:r>
            <a:endParaRPr lang="en-US"/>
          </a:p>
        </p:txBody>
      </p:sp>
      <p:sp>
        <p:nvSpPr>
          <p:cNvPr id="6" name="Slide Number Placeholder 5"/>
          <p:cNvSpPr>
            <a:spLocks noGrp="1"/>
          </p:cNvSpPr>
          <p:nvPr>
            <p:ph type="sldNum" sz="quarter" idx="12"/>
          </p:nvPr>
        </p:nvSpPr>
        <p:spPr/>
        <p:txBody>
          <a:bodyPr/>
          <a:lstStyle/>
          <a:p>
            <a:fld id="{4A431BFB-B653-4F36-A450-A2DDA07B1717}" type="slidenum">
              <a:rPr lang="en-US" smtClean="0"/>
              <a:t>‹#›</a:t>
            </a:fld>
            <a:endParaRPr lang="en-US"/>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44213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0288924-7B13-4970-8347-1139702F1BD5}" type="datetime1">
              <a:rPr lang="en-US" smtClean="0"/>
              <a:t>2/19/2016</a:t>
            </a:fld>
            <a:endParaRPr lang="en-US"/>
          </a:p>
        </p:txBody>
      </p:sp>
      <p:sp>
        <p:nvSpPr>
          <p:cNvPr id="6" name="Footer Placeholder 5"/>
          <p:cNvSpPr>
            <a:spLocks noGrp="1"/>
          </p:cNvSpPr>
          <p:nvPr>
            <p:ph type="ftr" sz="quarter" idx="11"/>
          </p:nvPr>
        </p:nvSpPr>
        <p:spPr/>
        <p:txBody>
          <a:bodyPr/>
          <a:lstStyle/>
          <a:p>
            <a:r>
              <a:rPr lang="en-US" smtClean="0"/>
              <a:t>WIOA Webinar 3 Capacity Building Projects February 19, 2016</a:t>
            </a:r>
            <a:endParaRPr lang="en-US"/>
          </a:p>
        </p:txBody>
      </p:sp>
      <p:sp>
        <p:nvSpPr>
          <p:cNvPr id="7" name="Slide Number Placeholder 6"/>
          <p:cNvSpPr>
            <a:spLocks noGrp="1"/>
          </p:cNvSpPr>
          <p:nvPr>
            <p:ph type="sldNum" sz="quarter" idx="12"/>
          </p:nvPr>
        </p:nvSpPr>
        <p:spPr/>
        <p:txBody>
          <a:bodyPr/>
          <a:lstStyle/>
          <a:p>
            <a:fld id="{4A431BFB-B653-4F36-A450-A2DDA07B1717}" type="slidenum">
              <a:rPr lang="en-US" smtClean="0"/>
              <a:t>‹#›</a:t>
            </a:fld>
            <a:endParaRPr lang="en-US"/>
          </a:p>
        </p:txBody>
      </p:sp>
    </p:spTree>
    <p:extLst>
      <p:ext uri="{BB962C8B-B14F-4D97-AF65-F5344CB8AC3E}">
        <p14:creationId xmlns:p14="http://schemas.microsoft.com/office/powerpoint/2010/main" val="1504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CC9D427-1441-457A-BB3A-DB500C5C694F}" type="datetime1">
              <a:rPr lang="en-US" smtClean="0"/>
              <a:t>2/19/2016</a:t>
            </a:fld>
            <a:endParaRPr lang="en-US"/>
          </a:p>
        </p:txBody>
      </p:sp>
      <p:sp>
        <p:nvSpPr>
          <p:cNvPr id="8" name="Footer Placeholder 7"/>
          <p:cNvSpPr>
            <a:spLocks noGrp="1"/>
          </p:cNvSpPr>
          <p:nvPr>
            <p:ph type="ftr" sz="quarter" idx="11"/>
          </p:nvPr>
        </p:nvSpPr>
        <p:spPr/>
        <p:txBody>
          <a:bodyPr/>
          <a:lstStyle/>
          <a:p>
            <a:r>
              <a:rPr lang="en-US" smtClean="0"/>
              <a:t>WIOA Webinar 3 Capacity Building Projects February 19, 2016</a:t>
            </a:r>
            <a:endParaRPr lang="en-US"/>
          </a:p>
        </p:txBody>
      </p:sp>
      <p:sp>
        <p:nvSpPr>
          <p:cNvPr id="9" name="Slide Number Placeholder 8"/>
          <p:cNvSpPr>
            <a:spLocks noGrp="1"/>
          </p:cNvSpPr>
          <p:nvPr>
            <p:ph type="sldNum" sz="quarter" idx="12"/>
          </p:nvPr>
        </p:nvSpPr>
        <p:spPr/>
        <p:txBody>
          <a:bodyPr/>
          <a:lstStyle/>
          <a:p>
            <a:fld id="{4A431BFB-B653-4F36-A450-A2DDA07B1717}" type="slidenum">
              <a:rPr lang="en-US" smtClean="0"/>
              <a:t>‹#›</a:t>
            </a:fld>
            <a:endParaRPr lang="en-US"/>
          </a:p>
        </p:txBody>
      </p:sp>
    </p:spTree>
    <p:extLst>
      <p:ext uri="{BB962C8B-B14F-4D97-AF65-F5344CB8AC3E}">
        <p14:creationId xmlns:p14="http://schemas.microsoft.com/office/powerpoint/2010/main" val="3384976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57C93F2-0808-49E7-9F83-636A2881B8CD}" type="datetime1">
              <a:rPr lang="en-US" smtClean="0"/>
              <a:t>2/19/2016</a:t>
            </a:fld>
            <a:endParaRPr lang="en-US"/>
          </a:p>
        </p:txBody>
      </p:sp>
      <p:sp>
        <p:nvSpPr>
          <p:cNvPr id="4" name="Footer Placeholder 3"/>
          <p:cNvSpPr>
            <a:spLocks noGrp="1"/>
          </p:cNvSpPr>
          <p:nvPr>
            <p:ph type="ftr" sz="quarter" idx="11"/>
          </p:nvPr>
        </p:nvSpPr>
        <p:spPr/>
        <p:txBody>
          <a:bodyPr/>
          <a:lstStyle/>
          <a:p>
            <a:r>
              <a:rPr lang="en-US" smtClean="0"/>
              <a:t>WIOA Webinar 3 Capacity Building Projects February 19, 2016</a:t>
            </a:r>
            <a:endParaRPr lang="en-US"/>
          </a:p>
        </p:txBody>
      </p:sp>
      <p:sp>
        <p:nvSpPr>
          <p:cNvPr id="5" name="Slide Number Placeholder 4"/>
          <p:cNvSpPr>
            <a:spLocks noGrp="1"/>
          </p:cNvSpPr>
          <p:nvPr>
            <p:ph type="sldNum" sz="quarter" idx="12"/>
          </p:nvPr>
        </p:nvSpPr>
        <p:spPr/>
        <p:txBody>
          <a:bodyPr/>
          <a:lstStyle/>
          <a:p>
            <a:fld id="{4A431BFB-B653-4F36-A450-A2DDA07B1717}" type="slidenum">
              <a:rPr lang="en-US" smtClean="0"/>
              <a:t>‹#›</a:t>
            </a:fld>
            <a:endParaRPr lang="en-US"/>
          </a:p>
        </p:txBody>
      </p:sp>
    </p:spTree>
    <p:extLst>
      <p:ext uri="{BB962C8B-B14F-4D97-AF65-F5344CB8AC3E}">
        <p14:creationId xmlns:p14="http://schemas.microsoft.com/office/powerpoint/2010/main" val="10950570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4DF408-9F3E-478C-B0C4-D8B989723AF6}" type="datetime1">
              <a:rPr lang="en-US" smtClean="0"/>
              <a:t>2/19/2016</a:t>
            </a:fld>
            <a:endParaRPr lang="en-US"/>
          </a:p>
        </p:txBody>
      </p:sp>
      <p:sp>
        <p:nvSpPr>
          <p:cNvPr id="3" name="Footer Placeholder 2"/>
          <p:cNvSpPr>
            <a:spLocks noGrp="1"/>
          </p:cNvSpPr>
          <p:nvPr>
            <p:ph type="ftr" sz="quarter" idx="11"/>
          </p:nvPr>
        </p:nvSpPr>
        <p:spPr/>
        <p:txBody>
          <a:bodyPr/>
          <a:lstStyle/>
          <a:p>
            <a:r>
              <a:rPr lang="en-US" smtClean="0"/>
              <a:t>WIOA Webinar 3 Capacity Building Projects February 19, 2016</a:t>
            </a:r>
            <a:endParaRPr lang="en-US"/>
          </a:p>
        </p:txBody>
      </p:sp>
      <p:sp>
        <p:nvSpPr>
          <p:cNvPr id="4" name="Slide Number Placeholder 3"/>
          <p:cNvSpPr>
            <a:spLocks noGrp="1"/>
          </p:cNvSpPr>
          <p:nvPr>
            <p:ph type="sldNum" sz="quarter" idx="12"/>
          </p:nvPr>
        </p:nvSpPr>
        <p:spPr/>
        <p:txBody>
          <a:bodyPr/>
          <a:lstStyle/>
          <a:p>
            <a:fld id="{4A431BFB-B653-4F36-A450-A2DDA07B1717}" type="slidenum">
              <a:rPr lang="en-US" smtClean="0"/>
              <a:t>‹#›</a:t>
            </a:fld>
            <a:endParaRPr lang="en-US"/>
          </a:p>
        </p:txBody>
      </p:sp>
    </p:spTree>
    <p:extLst>
      <p:ext uri="{BB962C8B-B14F-4D97-AF65-F5344CB8AC3E}">
        <p14:creationId xmlns:p14="http://schemas.microsoft.com/office/powerpoint/2010/main" val="31536303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smtClean="0"/>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EDC560-9800-4662-A801-C354EDE201B5}" type="datetime1">
              <a:rPr lang="en-US" smtClean="0"/>
              <a:t>2/19/2016</a:t>
            </a:fld>
            <a:endParaRPr lang="en-US"/>
          </a:p>
        </p:txBody>
      </p:sp>
      <p:sp>
        <p:nvSpPr>
          <p:cNvPr id="6" name="Footer Placeholder 5"/>
          <p:cNvSpPr>
            <a:spLocks noGrp="1"/>
          </p:cNvSpPr>
          <p:nvPr>
            <p:ph type="ftr" sz="quarter" idx="11"/>
          </p:nvPr>
        </p:nvSpPr>
        <p:spPr/>
        <p:txBody>
          <a:bodyPr/>
          <a:lstStyle/>
          <a:p>
            <a:r>
              <a:rPr lang="en-US" smtClean="0"/>
              <a:t>WIOA Webinar 3 Capacity Building Projects February 19, 2016</a:t>
            </a:r>
            <a:endParaRPr lang="en-US"/>
          </a:p>
        </p:txBody>
      </p:sp>
      <p:sp>
        <p:nvSpPr>
          <p:cNvPr id="7" name="Slide Number Placeholder 6"/>
          <p:cNvSpPr>
            <a:spLocks noGrp="1"/>
          </p:cNvSpPr>
          <p:nvPr>
            <p:ph type="sldNum" sz="quarter" idx="12"/>
          </p:nvPr>
        </p:nvSpPr>
        <p:spPr/>
        <p:txBody>
          <a:bodyPr/>
          <a:lstStyle/>
          <a:p>
            <a:fld id="{4A431BFB-B653-4F36-A450-A2DDA07B1717}" type="slidenum">
              <a:rPr lang="en-US" smtClean="0"/>
              <a:t>‹#›</a:t>
            </a:fld>
            <a:endParaRPr lang="en-US"/>
          </a:p>
        </p:txBody>
      </p:sp>
    </p:spTree>
    <p:extLst>
      <p:ext uri="{BB962C8B-B14F-4D97-AF65-F5344CB8AC3E}">
        <p14:creationId xmlns:p14="http://schemas.microsoft.com/office/powerpoint/2010/main" val="10574411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ED2FE7-5549-4129-A13C-AB8FEB788DF4}" type="datetime1">
              <a:rPr lang="en-US" smtClean="0"/>
              <a:t>2/19/2016</a:t>
            </a:fld>
            <a:endParaRPr lang="en-US"/>
          </a:p>
        </p:txBody>
      </p:sp>
      <p:sp>
        <p:nvSpPr>
          <p:cNvPr id="6" name="Footer Placeholder 5"/>
          <p:cNvSpPr>
            <a:spLocks noGrp="1"/>
          </p:cNvSpPr>
          <p:nvPr>
            <p:ph type="ftr" sz="quarter" idx="11"/>
          </p:nvPr>
        </p:nvSpPr>
        <p:spPr/>
        <p:txBody>
          <a:bodyPr/>
          <a:lstStyle/>
          <a:p>
            <a:r>
              <a:rPr lang="en-US" smtClean="0"/>
              <a:t>WIOA Webinar 3 Capacity Building Projects February 19, 2016</a:t>
            </a:r>
            <a:endParaRPr lang="en-US"/>
          </a:p>
        </p:txBody>
      </p:sp>
      <p:sp>
        <p:nvSpPr>
          <p:cNvPr id="7" name="Slide Number Placeholder 6"/>
          <p:cNvSpPr>
            <a:spLocks noGrp="1"/>
          </p:cNvSpPr>
          <p:nvPr>
            <p:ph type="sldNum" sz="quarter" idx="12"/>
          </p:nvPr>
        </p:nvSpPr>
        <p:spPr/>
        <p:txBody>
          <a:bodyPr/>
          <a:lstStyle/>
          <a:p>
            <a:fld id="{4A431BFB-B653-4F36-A450-A2DDA07B1717}" type="slidenum">
              <a:rPr lang="en-US" smtClean="0"/>
              <a:t>‹#›</a:t>
            </a:fld>
            <a:endParaRPr lang="en-US"/>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673084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A0D0FD2F-ADAC-4270-AA37-EEBAF0F584F1}" type="datetime1">
              <a:rPr lang="en-US" smtClean="0"/>
              <a:t>2/19/2016</a:t>
            </a:fld>
            <a:endParaRPr lang="en-US"/>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r>
              <a:rPr lang="en-US" smtClean="0"/>
              <a:t>WIOA Webinar 3 Capacity Building Projects February 19, 2016</a:t>
            </a:r>
            <a:endParaRPr lang="en-US"/>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A431BFB-B653-4F36-A450-A2DDA07B1717}" type="slidenum">
              <a:rPr lang="en-US" smtClean="0"/>
              <a:t>‹#›</a:t>
            </a:fld>
            <a:endParaRPr lang="en-US"/>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8253383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dt="0"/>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2.xml"/><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4294967295"/>
          </p:nvPr>
        </p:nvSpPr>
        <p:spPr>
          <a:xfrm>
            <a:off x="6743700" y="4959350"/>
            <a:ext cx="2400300" cy="1463675"/>
          </a:xfrm>
        </p:spPr>
        <p:txBody>
          <a:bodyPr>
            <a:normAutofit/>
          </a:bodyPr>
          <a:lstStyle/>
          <a:p>
            <a:endParaRPr lang="en-US" dirty="0"/>
          </a:p>
        </p:txBody>
      </p:sp>
      <p:sp>
        <p:nvSpPr>
          <p:cNvPr id="11" name="Footer Placeholder 10"/>
          <p:cNvSpPr>
            <a:spLocks noGrp="1"/>
          </p:cNvSpPr>
          <p:nvPr>
            <p:ph type="ftr" sz="quarter" idx="11"/>
          </p:nvPr>
        </p:nvSpPr>
        <p:spPr/>
        <p:txBody>
          <a:bodyPr/>
          <a:lstStyle/>
          <a:p>
            <a:r>
              <a:rPr lang="en-US" smtClean="0"/>
              <a:t>WIOA Webinar 3 Capacity Building Projects February 19, 2016</a:t>
            </a:r>
            <a:endParaRPr lang="en-US" dirty="0"/>
          </a:p>
        </p:txBody>
      </p:sp>
      <p:sp>
        <p:nvSpPr>
          <p:cNvPr id="12" name="Slide Number Placeholder 11"/>
          <p:cNvSpPr>
            <a:spLocks noGrp="1"/>
          </p:cNvSpPr>
          <p:nvPr>
            <p:ph type="sldNum" sz="quarter" idx="12"/>
          </p:nvPr>
        </p:nvSpPr>
        <p:spPr/>
        <p:txBody>
          <a:bodyPr/>
          <a:lstStyle/>
          <a:p>
            <a:fld id="{4A431BFB-B653-4F36-A450-A2DDA07B1717}" type="slidenum">
              <a:rPr lang="en-US" smtClean="0"/>
              <a:t>1</a:t>
            </a:fld>
            <a:endParaRPr lang="en-US"/>
          </a:p>
        </p:txBody>
      </p:sp>
      <p:sp>
        <p:nvSpPr>
          <p:cNvPr id="6" name="TextBox 5" descr="Text box listing the following instructions:&#10;The webinar will begin shortly.  &#10;Please mute your phone/computer mic.&#10;The webinar PowerPoint file is available  under the “files” section.&#10;&#10;To access webinar audio via phone:&#10;1-877-820-7831&#10;Code:557206# &#10;" title="Text box"/>
          <p:cNvSpPr txBox="1"/>
          <p:nvPr/>
        </p:nvSpPr>
        <p:spPr>
          <a:xfrm>
            <a:off x="-1" y="3944164"/>
            <a:ext cx="6518533" cy="2031325"/>
          </a:xfrm>
          <a:prstGeom prst="rect">
            <a:avLst/>
          </a:prstGeom>
          <a:noFill/>
        </p:spPr>
        <p:txBody>
          <a:bodyPr wrap="square" rtlCol="0">
            <a:spAutoFit/>
          </a:bodyPr>
          <a:lstStyle/>
          <a:p>
            <a:pPr marL="285750" indent="-285750">
              <a:buFont typeface="Arial" panose="020B0604020202020204" pitchFamily="34" charset="0"/>
              <a:buChar char="•"/>
            </a:pPr>
            <a:r>
              <a:rPr lang="en-US" dirty="0" smtClean="0">
                <a:solidFill>
                  <a:srgbClr val="FF0000"/>
                </a:solidFill>
              </a:rPr>
              <a:t>The webinar will begin shortly.  </a:t>
            </a:r>
            <a:endParaRPr lang="en-US" dirty="0">
              <a:solidFill>
                <a:srgbClr val="FF0000"/>
              </a:solidFill>
            </a:endParaRPr>
          </a:p>
          <a:p>
            <a:pPr marL="285750" indent="-285750">
              <a:buFont typeface="Arial" panose="020B0604020202020204" pitchFamily="34" charset="0"/>
              <a:buChar char="•"/>
            </a:pPr>
            <a:r>
              <a:rPr lang="en-US" dirty="0" smtClean="0">
                <a:solidFill>
                  <a:srgbClr val="FF0000"/>
                </a:solidFill>
              </a:rPr>
              <a:t>Please mute your phone/computer mic.</a:t>
            </a:r>
          </a:p>
          <a:p>
            <a:pPr marL="285750" indent="-285750">
              <a:buFont typeface="Arial" panose="020B0604020202020204" pitchFamily="34" charset="0"/>
              <a:buChar char="•"/>
            </a:pPr>
            <a:r>
              <a:rPr lang="en-US" dirty="0" smtClean="0">
                <a:solidFill>
                  <a:srgbClr val="FF0000"/>
                </a:solidFill>
              </a:rPr>
              <a:t>The webinar PowerPoint file is available  under the “files” section.</a:t>
            </a:r>
          </a:p>
          <a:p>
            <a:endParaRPr lang="en-US" dirty="0">
              <a:solidFill>
                <a:srgbClr val="FF0000"/>
              </a:solidFill>
            </a:endParaRPr>
          </a:p>
          <a:p>
            <a:r>
              <a:rPr lang="en-US" dirty="0" smtClean="0">
                <a:solidFill>
                  <a:srgbClr val="FF0000"/>
                </a:solidFill>
              </a:rPr>
              <a:t>To access webinar audio via phone:</a:t>
            </a:r>
          </a:p>
          <a:p>
            <a:r>
              <a:rPr lang="en-US" dirty="0" smtClean="0">
                <a:solidFill>
                  <a:srgbClr val="FF0000"/>
                </a:solidFill>
              </a:rPr>
              <a:t>1-877-820-7831</a:t>
            </a:r>
          </a:p>
          <a:p>
            <a:r>
              <a:rPr lang="en-US" dirty="0" smtClean="0">
                <a:solidFill>
                  <a:srgbClr val="FF0000"/>
                </a:solidFill>
              </a:rPr>
              <a:t>Code:557206# </a:t>
            </a:r>
          </a:p>
        </p:txBody>
      </p:sp>
      <p:sp>
        <p:nvSpPr>
          <p:cNvPr id="7" name="TextBox 6"/>
          <p:cNvSpPr txBox="1"/>
          <p:nvPr/>
        </p:nvSpPr>
        <p:spPr>
          <a:xfrm>
            <a:off x="141430" y="565666"/>
            <a:ext cx="2743200" cy="369332"/>
          </a:xfrm>
          <a:prstGeom prst="rect">
            <a:avLst/>
          </a:prstGeom>
          <a:noFill/>
        </p:spPr>
        <p:txBody>
          <a:bodyPr wrap="square" rtlCol="0">
            <a:spAutoFit/>
          </a:bodyPr>
          <a:lstStyle/>
          <a:p>
            <a:r>
              <a:rPr lang="en-US" dirty="0"/>
              <a:t>Series Webinar </a:t>
            </a:r>
            <a:r>
              <a:rPr lang="en-US" dirty="0" smtClean="0"/>
              <a:t>3</a:t>
            </a:r>
            <a:endParaRPr lang="en-US" dirty="0"/>
          </a:p>
        </p:txBody>
      </p:sp>
      <p:sp>
        <p:nvSpPr>
          <p:cNvPr id="2" name="TextBox 1"/>
          <p:cNvSpPr txBox="1"/>
          <p:nvPr/>
        </p:nvSpPr>
        <p:spPr>
          <a:xfrm>
            <a:off x="-3350" y="1219200"/>
            <a:ext cx="6521883" cy="1754326"/>
          </a:xfrm>
          <a:prstGeom prst="rect">
            <a:avLst/>
          </a:prstGeom>
          <a:solidFill>
            <a:schemeClr val="accent1">
              <a:lumMod val="60000"/>
              <a:lumOff val="40000"/>
            </a:schemeClr>
          </a:solidFill>
        </p:spPr>
        <p:txBody>
          <a:bodyPr wrap="square" rtlCol="0">
            <a:spAutoFit/>
          </a:bodyPr>
          <a:lstStyle/>
          <a:p>
            <a:r>
              <a:rPr lang="en-US" sz="5400" dirty="0" smtClean="0"/>
              <a:t>Capacity </a:t>
            </a:r>
            <a:br>
              <a:rPr lang="en-US" sz="5400" dirty="0" smtClean="0"/>
            </a:br>
            <a:r>
              <a:rPr lang="en-US" sz="5400" dirty="0" smtClean="0"/>
              <a:t>Building Projects 1</a:t>
            </a:r>
            <a:endParaRPr lang="en-US" sz="5400" dirty="0">
              <a:solidFill>
                <a:srgbClr val="FF0000"/>
              </a:solidFill>
            </a:endParaRPr>
          </a:p>
        </p:txBody>
      </p:sp>
      <p:sp>
        <p:nvSpPr>
          <p:cNvPr id="4" name="Title 3"/>
          <p:cNvSpPr>
            <a:spLocks noGrp="1"/>
          </p:cNvSpPr>
          <p:nvPr>
            <p:ph type="ctrTitle" idx="4294967295"/>
          </p:nvPr>
        </p:nvSpPr>
        <p:spPr>
          <a:xfrm>
            <a:off x="176990" y="2988766"/>
            <a:ext cx="7162800" cy="1463675"/>
          </a:xfrm>
        </p:spPr>
        <p:txBody>
          <a:bodyPr>
            <a:normAutofit fontScale="90000"/>
          </a:bodyPr>
          <a:lstStyle/>
          <a:p>
            <a:r>
              <a:rPr lang="en-US" sz="3200" dirty="0"/>
              <a:t>Defining Student Success in </a:t>
            </a:r>
            <a:r>
              <a:rPr lang="en-US" sz="3200" dirty="0" smtClean="0"/>
              <a:t>WIOA</a:t>
            </a:r>
            <a:r>
              <a:rPr lang="en-US" sz="1800" dirty="0" smtClean="0"/>
              <a:t>*</a:t>
            </a:r>
            <a:r>
              <a:rPr lang="en-US" sz="3200" dirty="0">
                <a:solidFill>
                  <a:srgbClr val="FF0000"/>
                </a:solidFill>
              </a:rPr>
              <a:t/>
            </a:r>
            <a:br>
              <a:rPr lang="en-US" sz="3200" dirty="0">
                <a:solidFill>
                  <a:srgbClr val="FF0000"/>
                </a:solidFill>
              </a:rPr>
            </a:br>
            <a:r>
              <a:rPr lang="en-US" sz="3200" dirty="0" smtClean="0"/>
              <a:t/>
            </a:r>
            <a:br>
              <a:rPr lang="en-US" sz="3200" dirty="0" smtClean="0"/>
            </a:br>
            <a:r>
              <a:rPr lang="en-US" sz="3200" dirty="0" smtClean="0"/>
              <a:t/>
            </a:r>
            <a:br>
              <a:rPr lang="en-US" sz="3200" dirty="0" smtClean="0"/>
            </a:br>
            <a:endParaRPr lang="en-US" sz="2800" dirty="0"/>
          </a:p>
        </p:txBody>
      </p:sp>
      <p:pic>
        <p:nvPicPr>
          <p:cNvPr id="10" name="Picture 9" descr="Photo of people in training" title="Photo of people in train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18533" y="507941"/>
            <a:ext cx="2610227" cy="1879363"/>
          </a:xfrm>
          <a:prstGeom prst="rect">
            <a:avLst/>
          </a:prstGeom>
        </p:spPr>
      </p:pic>
      <p:pic>
        <p:nvPicPr>
          <p:cNvPr id="15" name="Picture 14" descr="Photo of people in training" title="Photo of people in training"/>
          <p:cNvPicPr>
            <a:picLocks noChangeAspect="1"/>
          </p:cNvPicPr>
          <p:nvPr/>
        </p:nvPicPr>
        <p:blipFill rotWithShape="1">
          <a:blip r:embed="rId4">
            <a:extLst>
              <a:ext uri="{28A0092B-C50C-407E-A947-70E740481C1C}">
                <a14:useLocalDpi xmlns:a14="http://schemas.microsoft.com/office/drawing/2010/main" val="0"/>
              </a:ext>
            </a:extLst>
          </a:blip>
          <a:srcRect l="34326"/>
          <a:stretch/>
        </p:blipFill>
        <p:spPr>
          <a:xfrm>
            <a:off x="6518533" y="2407524"/>
            <a:ext cx="2610227" cy="1504950"/>
          </a:xfrm>
          <a:prstGeom prst="rect">
            <a:avLst/>
          </a:prstGeom>
        </p:spPr>
      </p:pic>
      <p:pic>
        <p:nvPicPr>
          <p:cNvPr id="16" name="Picture 15" descr="Photo of people in training" title="Photo of people in trainin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518532" y="3908604"/>
            <a:ext cx="2625468" cy="2492196"/>
          </a:xfrm>
          <a:prstGeom prst="rect">
            <a:avLst/>
          </a:prstGeom>
        </p:spPr>
      </p:pic>
    </p:spTree>
    <p:extLst>
      <p:ext uri="{BB962C8B-B14F-4D97-AF65-F5344CB8AC3E}">
        <p14:creationId xmlns:p14="http://schemas.microsoft.com/office/powerpoint/2010/main" val="7159782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chemeClr val="bg1"/>
                </a:solidFill>
              </a:rPr>
              <a:t>Train- Tex</a:t>
            </a:r>
            <a:endParaRPr lang="en-US" dirty="0">
              <a:solidFill>
                <a:schemeClr val="bg1"/>
              </a:solidFill>
            </a:endParaRPr>
          </a:p>
        </p:txBody>
      </p:sp>
      <p:grpSp>
        <p:nvGrpSpPr>
          <p:cNvPr id="2" name="Group 1" descr="Shows Train Tex Network including organitions and project names ." title="Image of Train Tex Network"/>
          <p:cNvGrpSpPr/>
          <p:nvPr/>
        </p:nvGrpSpPr>
        <p:grpSpPr>
          <a:xfrm>
            <a:off x="1710210" y="42016"/>
            <a:ext cx="5909790" cy="6511184"/>
            <a:chOff x="1710210" y="42016"/>
            <a:chExt cx="5909790" cy="6511184"/>
          </a:xfrm>
        </p:grpSpPr>
        <p:sp>
          <p:nvSpPr>
            <p:cNvPr id="18" name="Freeform 17" descr="Image shows each of the various organization in the TrainTex network and lists the organization names." title="Image of TrainTex partners"/>
            <p:cNvSpPr/>
            <p:nvPr/>
          </p:nvSpPr>
          <p:spPr>
            <a:xfrm>
              <a:off x="3625510" y="2794431"/>
              <a:ext cx="2053140" cy="1688634"/>
            </a:xfrm>
            <a:custGeom>
              <a:avLst/>
              <a:gdLst>
                <a:gd name="connsiteX0" fmla="*/ 0 w 1905941"/>
                <a:gd name="connsiteY0" fmla="*/ 824358 h 1648716"/>
                <a:gd name="connsiteX1" fmla="*/ 471038 w 1905941"/>
                <a:gd name="connsiteY1" fmla="*/ 0 h 1648716"/>
                <a:gd name="connsiteX2" fmla="*/ 1434903 w 1905941"/>
                <a:gd name="connsiteY2" fmla="*/ 0 h 1648716"/>
                <a:gd name="connsiteX3" fmla="*/ 1905941 w 1905941"/>
                <a:gd name="connsiteY3" fmla="*/ 824358 h 1648716"/>
                <a:gd name="connsiteX4" fmla="*/ 1434903 w 1905941"/>
                <a:gd name="connsiteY4" fmla="*/ 1648716 h 1648716"/>
                <a:gd name="connsiteX5" fmla="*/ 471038 w 1905941"/>
                <a:gd name="connsiteY5" fmla="*/ 1648716 h 1648716"/>
                <a:gd name="connsiteX6" fmla="*/ 0 w 1905941"/>
                <a:gd name="connsiteY6" fmla="*/ 824358 h 1648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05941" h="1648716">
                  <a:moveTo>
                    <a:pt x="0" y="824358"/>
                  </a:moveTo>
                  <a:lnTo>
                    <a:pt x="471038" y="0"/>
                  </a:lnTo>
                  <a:lnTo>
                    <a:pt x="1434903" y="0"/>
                  </a:lnTo>
                  <a:lnTo>
                    <a:pt x="1905941" y="824358"/>
                  </a:lnTo>
                  <a:lnTo>
                    <a:pt x="1434903" y="1648716"/>
                  </a:lnTo>
                  <a:lnTo>
                    <a:pt x="471038" y="1648716"/>
                  </a:lnTo>
                  <a:lnTo>
                    <a:pt x="0" y="824358"/>
                  </a:lnTo>
                  <a:close/>
                </a:path>
              </a:pathLst>
            </a:cu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338701" tIns="296075" rIns="338701" bIns="296075" numCol="1" spcCol="1270" anchor="ctr" anchorCtr="0">
              <a:noAutofit/>
            </a:bodyPr>
            <a:lstStyle/>
            <a:p>
              <a:pPr marL="0" marR="0" algn="ctr">
                <a:lnSpc>
                  <a:spcPct val="90000"/>
                </a:lnSpc>
                <a:spcBef>
                  <a:spcPts val="0"/>
                </a:spcBef>
                <a:spcAft>
                  <a:spcPts val="590"/>
                </a:spcAft>
              </a:pPr>
              <a:r>
                <a:rPr lang="en-US" sz="1400" kern="1200">
                  <a:solidFill>
                    <a:srgbClr val="FFFFFF"/>
                  </a:solidFill>
                  <a:effectLst/>
                  <a:ea typeface="Times New Roman"/>
                  <a:cs typeface="Times New Roman"/>
                </a:rPr>
                <a:t>Professional Development Center</a:t>
              </a:r>
              <a:endParaRPr lang="en-US" sz="1200">
                <a:effectLst/>
                <a:latin typeface="Times New Roman"/>
                <a:ea typeface="Times New Roman"/>
              </a:endParaRPr>
            </a:p>
          </p:txBody>
        </p:sp>
        <p:sp>
          <p:nvSpPr>
            <p:cNvPr id="19" name="Freeform 18" descr="Image shows each of the various organization in the TrainTex network and lists the organization names." title="Image of TrainTex partners"/>
            <p:cNvSpPr/>
            <p:nvPr/>
          </p:nvSpPr>
          <p:spPr>
            <a:xfrm>
              <a:off x="3749651" y="1211792"/>
              <a:ext cx="1779978" cy="1479424"/>
            </a:xfrm>
            <a:custGeom>
              <a:avLst/>
              <a:gdLst>
                <a:gd name="connsiteX0" fmla="*/ 0 w 1561905"/>
                <a:gd name="connsiteY0" fmla="*/ 675616 h 1351231"/>
                <a:gd name="connsiteX1" fmla="*/ 386047 w 1561905"/>
                <a:gd name="connsiteY1" fmla="*/ 0 h 1351231"/>
                <a:gd name="connsiteX2" fmla="*/ 1175858 w 1561905"/>
                <a:gd name="connsiteY2" fmla="*/ 0 h 1351231"/>
                <a:gd name="connsiteX3" fmla="*/ 1561905 w 1561905"/>
                <a:gd name="connsiteY3" fmla="*/ 675616 h 1351231"/>
                <a:gd name="connsiteX4" fmla="*/ 1175858 w 1561905"/>
                <a:gd name="connsiteY4" fmla="*/ 1351231 h 1351231"/>
                <a:gd name="connsiteX5" fmla="*/ 386047 w 1561905"/>
                <a:gd name="connsiteY5" fmla="*/ 1351231 h 1351231"/>
                <a:gd name="connsiteX6" fmla="*/ 0 w 1561905"/>
                <a:gd name="connsiteY6" fmla="*/ 675616 h 1351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61905" h="1351231">
                  <a:moveTo>
                    <a:pt x="0" y="675616"/>
                  </a:moveTo>
                  <a:lnTo>
                    <a:pt x="386047" y="0"/>
                  </a:lnTo>
                  <a:lnTo>
                    <a:pt x="1175858" y="0"/>
                  </a:lnTo>
                  <a:lnTo>
                    <a:pt x="1561905" y="675616"/>
                  </a:lnTo>
                  <a:lnTo>
                    <a:pt x="1175858" y="1351231"/>
                  </a:lnTo>
                  <a:lnTo>
                    <a:pt x="386047" y="1351231"/>
                  </a:lnTo>
                  <a:lnTo>
                    <a:pt x="0" y="675616"/>
                  </a:lnTo>
                  <a:close/>
                </a:path>
              </a:pathLst>
            </a:cu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271541" tIns="236628" rIns="271541" bIns="236628" numCol="1" spcCol="1270" anchor="ctr" anchorCtr="0">
              <a:noAutofit/>
            </a:bodyPr>
            <a:lstStyle/>
            <a:p>
              <a:pPr marL="0" marR="0" algn="ctr">
                <a:lnSpc>
                  <a:spcPct val="90000"/>
                </a:lnSpc>
                <a:spcBef>
                  <a:spcPts val="0"/>
                </a:spcBef>
                <a:spcAft>
                  <a:spcPts val="335"/>
                </a:spcAft>
              </a:pPr>
              <a:endParaRPr lang="en-US" sz="1200" b="1" kern="1200" dirty="0" smtClean="0">
                <a:solidFill>
                  <a:srgbClr val="FFFFFF"/>
                </a:solidFill>
                <a:effectLst/>
                <a:ea typeface="Times New Roman"/>
                <a:cs typeface="Times New Roman"/>
              </a:endParaRPr>
            </a:p>
            <a:p>
              <a:pPr marL="0" marR="0" algn="ctr">
                <a:lnSpc>
                  <a:spcPct val="90000"/>
                </a:lnSpc>
                <a:spcBef>
                  <a:spcPts val="0"/>
                </a:spcBef>
                <a:spcAft>
                  <a:spcPts val="335"/>
                </a:spcAft>
              </a:pPr>
              <a:endParaRPr lang="en-US" sz="1200" b="1" dirty="0">
                <a:solidFill>
                  <a:srgbClr val="FFFFFF"/>
                </a:solidFill>
                <a:ea typeface="Times New Roman"/>
                <a:cs typeface="Times New Roman"/>
              </a:endParaRPr>
            </a:p>
            <a:p>
              <a:pPr marL="0" marR="0" algn="ctr">
                <a:lnSpc>
                  <a:spcPct val="90000"/>
                </a:lnSpc>
                <a:spcBef>
                  <a:spcPts val="0"/>
                </a:spcBef>
                <a:spcAft>
                  <a:spcPts val="335"/>
                </a:spcAft>
              </a:pPr>
              <a:r>
                <a:rPr lang="en-US" sz="1200" b="1" kern="1200" dirty="0" smtClean="0">
                  <a:solidFill>
                    <a:srgbClr val="FFFFFF"/>
                  </a:solidFill>
                  <a:effectLst/>
                  <a:ea typeface="Times New Roman"/>
                  <a:cs typeface="Times New Roman"/>
                </a:rPr>
                <a:t>Career </a:t>
              </a:r>
              <a:r>
                <a:rPr lang="en-US" sz="1200" b="1" kern="1200" dirty="0">
                  <a:solidFill>
                    <a:srgbClr val="FFFFFF"/>
                  </a:solidFill>
                  <a:effectLst/>
                  <a:ea typeface="Times New Roman"/>
                  <a:cs typeface="Times New Roman"/>
                </a:rPr>
                <a:t>Pathways Expansion</a:t>
              </a:r>
              <a:endParaRPr lang="en-US" sz="2400" dirty="0">
                <a:effectLst/>
                <a:latin typeface="Times New Roman"/>
                <a:ea typeface="Times New Roman"/>
              </a:endParaRPr>
            </a:p>
            <a:p>
              <a:pPr marL="0" marR="0" algn="ctr">
                <a:lnSpc>
                  <a:spcPct val="90000"/>
                </a:lnSpc>
                <a:spcBef>
                  <a:spcPts val="0"/>
                </a:spcBef>
                <a:spcAft>
                  <a:spcPts val="335"/>
                </a:spcAft>
              </a:pPr>
              <a:r>
                <a:rPr lang="en-US" sz="1200" i="1" kern="1200" dirty="0">
                  <a:solidFill>
                    <a:srgbClr val="FFFFFF"/>
                  </a:solidFill>
                  <a:effectLst/>
                  <a:ea typeface="Times New Roman"/>
                  <a:cs typeface="Times New Roman"/>
                </a:rPr>
                <a:t/>
              </a:r>
              <a:br>
                <a:rPr lang="en-US" sz="1200" i="1" kern="1200" dirty="0">
                  <a:solidFill>
                    <a:srgbClr val="FFFFFF"/>
                  </a:solidFill>
                  <a:effectLst/>
                  <a:ea typeface="Times New Roman"/>
                  <a:cs typeface="Times New Roman"/>
                </a:rPr>
              </a:br>
              <a:endParaRPr lang="en-US" sz="2400" dirty="0">
                <a:effectLst/>
                <a:latin typeface="Times New Roman"/>
                <a:ea typeface="Times New Roman"/>
              </a:endParaRPr>
            </a:p>
          </p:txBody>
        </p:sp>
        <p:sp>
          <p:nvSpPr>
            <p:cNvPr id="20" name="Freeform 19" descr="Image shows each of the various organization in the TrainTex network and lists the organization names." title="Image of TrainTex partners"/>
            <p:cNvSpPr/>
            <p:nvPr/>
          </p:nvSpPr>
          <p:spPr>
            <a:xfrm>
              <a:off x="5301398" y="2071923"/>
              <a:ext cx="1779978" cy="1479424"/>
            </a:xfrm>
            <a:custGeom>
              <a:avLst/>
              <a:gdLst>
                <a:gd name="connsiteX0" fmla="*/ 0 w 1561905"/>
                <a:gd name="connsiteY0" fmla="*/ 675616 h 1351231"/>
                <a:gd name="connsiteX1" fmla="*/ 386047 w 1561905"/>
                <a:gd name="connsiteY1" fmla="*/ 0 h 1351231"/>
                <a:gd name="connsiteX2" fmla="*/ 1175858 w 1561905"/>
                <a:gd name="connsiteY2" fmla="*/ 0 h 1351231"/>
                <a:gd name="connsiteX3" fmla="*/ 1561905 w 1561905"/>
                <a:gd name="connsiteY3" fmla="*/ 675616 h 1351231"/>
                <a:gd name="connsiteX4" fmla="*/ 1175858 w 1561905"/>
                <a:gd name="connsiteY4" fmla="*/ 1351231 h 1351231"/>
                <a:gd name="connsiteX5" fmla="*/ 386047 w 1561905"/>
                <a:gd name="connsiteY5" fmla="*/ 1351231 h 1351231"/>
                <a:gd name="connsiteX6" fmla="*/ 0 w 1561905"/>
                <a:gd name="connsiteY6" fmla="*/ 675616 h 1351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61905" h="1351231">
                  <a:moveTo>
                    <a:pt x="0" y="675616"/>
                  </a:moveTo>
                  <a:lnTo>
                    <a:pt x="386047" y="0"/>
                  </a:lnTo>
                  <a:lnTo>
                    <a:pt x="1175858" y="0"/>
                  </a:lnTo>
                  <a:lnTo>
                    <a:pt x="1561905" y="675616"/>
                  </a:lnTo>
                  <a:lnTo>
                    <a:pt x="1175858" y="1351231"/>
                  </a:lnTo>
                  <a:lnTo>
                    <a:pt x="386047" y="1351231"/>
                  </a:lnTo>
                  <a:lnTo>
                    <a:pt x="0" y="675616"/>
                  </a:lnTo>
                  <a:close/>
                </a:path>
              </a:pathLst>
            </a:cu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271541" tIns="236628" rIns="271541" bIns="236628" numCol="1" spcCol="1270" anchor="ctr" anchorCtr="0">
              <a:noAutofit/>
            </a:bodyPr>
            <a:lstStyle/>
            <a:p>
              <a:pPr marL="0" marR="0" algn="ctr">
                <a:lnSpc>
                  <a:spcPct val="90000"/>
                </a:lnSpc>
                <a:spcBef>
                  <a:spcPts val="0"/>
                </a:spcBef>
                <a:spcAft>
                  <a:spcPts val="335"/>
                </a:spcAft>
              </a:pPr>
              <a:r>
                <a:rPr lang="en-US" sz="1200" b="1" kern="1200" smtClean="0">
                  <a:solidFill>
                    <a:srgbClr val="FFFFFF"/>
                  </a:solidFill>
                  <a:effectLst/>
                  <a:ea typeface="Times New Roman"/>
                  <a:cs typeface="Times New Roman"/>
                </a:rPr>
                <a:t>Public </a:t>
              </a:r>
              <a:r>
                <a:rPr lang="en-US" sz="1200" b="1" kern="1200" dirty="0">
                  <a:solidFill>
                    <a:srgbClr val="FFFFFF"/>
                  </a:solidFill>
                  <a:effectLst/>
                  <a:ea typeface="Times New Roman"/>
                  <a:cs typeface="Times New Roman"/>
                </a:rPr>
                <a:t>Library AEL Expansion </a:t>
              </a:r>
              <a:br>
                <a:rPr lang="en-US" sz="1200" b="1" kern="1200" dirty="0">
                  <a:solidFill>
                    <a:srgbClr val="FFFFFF"/>
                  </a:solidFill>
                  <a:effectLst/>
                  <a:ea typeface="Times New Roman"/>
                  <a:cs typeface="Times New Roman"/>
                </a:rPr>
              </a:br>
              <a:r>
                <a:rPr lang="en-US" sz="1200" i="1" kern="1200" dirty="0">
                  <a:solidFill>
                    <a:srgbClr val="FFFFFF"/>
                  </a:solidFill>
                  <a:effectLst/>
                  <a:ea typeface="Times New Roman"/>
                  <a:cs typeface="Times New Roman"/>
                </a:rPr>
                <a:t/>
              </a:r>
              <a:br>
                <a:rPr lang="en-US" sz="1200" i="1" kern="1200" dirty="0">
                  <a:solidFill>
                    <a:srgbClr val="FFFFFF"/>
                  </a:solidFill>
                  <a:effectLst/>
                  <a:ea typeface="Times New Roman"/>
                  <a:cs typeface="Times New Roman"/>
                </a:rPr>
              </a:br>
              <a:r>
                <a:rPr lang="en-US" sz="1200" i="1" kern="1200" dirty="0">
                  <a:solidFill>
                    <a:srgbClr val="FFFFFF"/>
                  </a:solidFill>
                  <a:effectLst/>
                  <a:ea typeface="Times New Roman"/>
                  <a:cs typeface="Times New Roman"/>
                </a:rPr>
                <a:t>Texas State Library and Archives Commission</a:t>
              </a:r>
              <a:endParaRPr lang="en-US" sz="2400" dirty="0">
                <a:effectLst/>
                <a:latin typeface="Times New Roman"/>
                <a:ea typeface="Times New Roman"/>
              </a:endParaRPr>
            </a:p>
          </p:txBody>
        </p:sp>
        <p:sp>
          <p:nvSpPr>
            <p:cNvPr id="21" name="Freeform 20" descr="Image shows each of the various organization in the TrainTex network and lists the organization names." title="Image of TrainTex partners"/>
            <p:cNvSpPr/>
            <p:nvPr/>
          </p:nvSpPr>
          <p:spPr>
            <a:xfrm>
              <a:off x="5301398" y="3749176"/>
              <a:ext cx="1779978" cy="1479424"/>
            </a:xfrm>
            <a:custGeom>
              <a:avLst/>
              <a:gdLst>
                <a:gd name="connsiteX0" fmla="*/ 0 w 1561905"/>
                <a:gd name="connsiteY0" fmla="*/ 675616 h 1351231"/>
                <a:gd name="connsiteX1" fmla="*/ 386047 w 1561905"/>
                <a:gd name="connsiteY1" fmla="*/ 0 h 1351231"/>
                <a:gd name="connsiteX2" fmla="*/ 1175858 w 1561905"/>
                <a:gd name="connsiteY2" fmla="*/ 0 h 1351231"/>
                <a:gd name="connsiteX3" fmla="*/ 1561905 w 1561905"/>
                <a:gd name="connsiteY3" fmla="*/ 675616 h 1351231"/>
                <a:gd name="connsiteX4" fmla="*/ 1175858 w 1561905"/>
                <a:gd name="connsiteY4" fmla="*/ 1351231 h 1351231"/>
                <a:gd name="connsiteX5" fmla="*/ 386047 w 1561905"/>
                <a:gd name="connsiteY5" fmla="*/ 1351231 h 1351231"/>
                <a:gd name="connsiteX6" fmla="*/ 0 w 1561905"/>
                <a:gd name="connsiteY6" fmla="*/ 675616 h 1351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61905" h="1351231">
                  <a:moveTo>
                    <a:pt x="0" y="675616"/>
                  </a:moveTo>
                  <a:lnTo>
                    <a:pt x="386047" y="0"/>
                  </a:lnTo>
                  <a:lnTo>
                    <a:pt x="1175858" y="0"/>
                  </a:lnTo>
                  <a:lnTo>
                    <a:pt x="1561905" y="675616"/>
                  </a:lnTo>
                  <a:lnTo>
                    <a:pt x="1175858" y="1351231"/>
                  </a:lnTo>
                  <a:lnTo>
                    <a:pt x="386047" y="1351231"/>
                  </a:lnTo>
                  <a:lnTo>
                    <a:pt x="0" y="675616"/>
                  </a:lnTo>
                  <a:close/>
                </a:path>
              </a:pathLst>
            </a:cu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271541" tIns="236628" rIns="271541" bIns="236628" numCol="1" spcCol="1270" anchor="ctr" anchorCtr="0">
              <a:noAutofit/>
            </a:bodyPr>
            <a:lstStyle/>
            <a:p>
              <a:pPr marL="0" marR="0" algn="ctr">
                <a:lnSpc>
                  <a:spcPct val="90000"/>
                </a:lnSpc>
                <a:spcBef>
                  <a:spcPts val="0"/>
                </a:spcBef>
                <a:spcAft>
                  <a:spcPts val="335"/>
                </a:spcAft>
              </a:pPr>
              <a:r>
                <a:rPr lang="en-US" sz="1200" b="1" kern="1200" dirty="0">
                  <a:solidFill>
                    <a:srgbClr val="FFFFFF"/>
                  </a:solidFill>
                  <a:effectLst/>
                  <a:ea typeface="Times New Roman"/>
                  <a:cs typeface="Times New Roman"/>
                </a:rPr>
                <a:t>Assessment and Standards Initiative</a:t>
              </a:r>
              <a:endParaRPr lang="en-US" sz="2400" dirty="0">
                <a:effectLst/>
                <a:latin typeface="Times New Roman"/>
                <a:ea typeface="Times New Roman"/>
              </a:endParaRPr>
            </a:p>
            <a:p>
              <a:pPr marL="0" marR="0" algn="ctr">
                <a:lnSpc>
                  <a:spcPct val="90000"/>
                </a:lnSpc>
                <a:spcBef>
                  <a:spcPts val="0"/>
                </a:spcBef>
                <a:spcAft>
                  <a:spcPts val="335"/>
                </a:spcAft>
              </a:pPr>
              <a:r>
                <a:rPr lang="en-US" sz="1200" i="1" kern="1200" dirty="0">
                  <a:solidFill>
                    <a:srgbClr val="FFFFFF"/>
                  </a:solidFill>
                  <a:effectLst/>
                  <a:ea typeface="Times New Roman"/>
                  <a:cs typeface="Times New Roman"/>
                </a:rPr>
                <a:t/>
              </a:r>
              <a:br>
                <a:rPr lang="en-US" sz="1200" i="1" kern="1200" dirty="0">
                  <a:solidFill>
                    <a:srgbClr val="FFFFFF"/>
                  </a:solidFill>
                  <a:effectLst/>
                  <a:ea typeface="Times New Roman"/>
                  <a:cs typeface="Times New Roman"/>
                </a:rPr>
              </a:br>
              <a:r>
                <a:rPr lang="en-US" sz="1200" i="1" kern="1200" dirty="0">
                  <a:solidFill>
                    <a:srgbClr val="FFFFFF"/>
                  </a:solidFill>
                  <a:effectLst/>
                  <a:ea typeface="Times New Roman"/>
                  <a:cs typeface="Times New Roman"/>
                </a:rPr>
                <a:t>Texas State University </a:t>
              </a:r>
              <a:endParaRPr lang="en-US" sz="2400" dirty="0">
                <a:effectLst/>
                <a:latin typeface="Times New Roman"/>
                <a:ea typeface="Times New Roman"/>
              </a:endParaRPr>
            </a:p>
          </p:txBody>
        </p:sp>
        <p:sp>
          <p:nvSpPr>
            <p:cNvPr id="22" name="Freeform 21" descr="Image shows each of the various organization in the TrainTex network and lists the organization names." title="Image of TrainTex partners"/>
            <p:cNvSpPr/>
            <p:nvPr/>
          </p:nvSpPr>
          <p:spPr>
            <a:xfrm>
              <a:off x="3749651" y="4600704"/>
              <a:ext cx="1779978" cy="1479424"/>
            </a:xfrm>
            <a:custGeom>
              <a:avLst/>
              <a:gdLst>
                <a:gd name="connsiteX0" fmla="*/ 0 w 1561905"/>
                <a:gd name="connsiteY0" fmla="*/ 675616 h 1351231"/>
                <a:gd name="connsiteX1" fmla="*/ 386047 w 1561905"/>
                <a:gd name="connsiteY1" fmla="*/ 0 h 1351231"/>
                <a:gd name="connsiteX2" fmla="*/ 1175858 w 1561905"/>
                <a:gd name="connsiteY2" fmla="*/ 0 h 1351231"/>
                <a:gd name="connsiteX3" fmla="*/ 1561905 w 1561905"/>
                <a:gd name="connsiteY3" fmla="*/ 675616 h 1351231"/>
                <a:gd name="connsiteX4" fmla="*/ 1175858 w 1561905"/>
                <a:gd name="connsiteY4" fmla="*/ 1351231 h 1351231"/>
                <a:gd name="connsiteX5" fmla="*/ 386047 w 1561905"/>
                <a:gd name="connsiteY5" fmla="*/ 1351231 h 1351231"/>
                <a:gd name="connsiteX6" fmla="*/ 0 w 1561905"/>
                <a:gd name="connsiteY6" fmla="*/ 675616 h 1351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61905" h="1351231">
                  <a:moveTo>
                    <a:pt x="0" y="675616"/>
                  </a:moveTo>
                  <a:lnTo>
                    <a:pt x="386047" y="0"/>
                  </a:lnTo>
                  <a:lnTo>
                    <a:pt x="1175858" y="0"/>
                  </a:lnTo>
                  <a:lnTo>
                    <a:pt x="1561905" y="675616"/>
                  </a:lnTo>
                  <a:lnTo>
                    <a:pt x="1175858" y="1351231"/>
                  </a:lnTo>
                  <a:lnTo>
                    <a:pt x="386047" y="1351231"/>
                  </a:lnTo>
                  <a:lnTo>
                    <a:pt x="0" y="675616"/>
                  </a:lnTo>
                  <a:close/>
                </a:path>
              </a:pathLst>
            </a:cu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271541" tIns="236628" rIns="271541" bIns="236628" numCol="1" spcCol="1270" anchor="ctr" anchorCtr="0">
              <a:noAutofit/>
            </a:bodyPr>
            <a:lstStyle/>
            <a:p>
              <a:pPr marL="0" marR="0" algn="ctr">
                <a:lnSpc>
                  <a:spcPct val="90000"/>
                </a:lnSpc>
                <a:spcBef>
                  <a:spcPts val="0"/>
                </a:spcBef>
                <a:spcAft>
                  <a:spcPts val="335"/>
                </a:spcAft>
              </a:pPr>
              <a:endParaRPr lang="en-US" sz="1200" b="1" kern="1200" dirty="0" smtClean="0">
                <a:solidFill>
                  <a:srgbClr val="FFFFFF"/>
                </a:solidFill>
                <a:effectLst/>
                <a:ea typeface="Times New Roman"/>
                <a:cs typeface="Times New Roman"/>
              </a:endParaRPr>
            </a:p>
            <a:p>
              <a:pPr marL="0" marR="0" algn="ctr">
                <a:lnSpc>
                  <a:spcPct val="90000"/>
                </a:lnSpc>
                <a:spcBef>
                  <a:spcPts val="0"/>
                </a:spcBef>
                <a:spcAft>
                  <a:spcPts val="335"/>
                </a:spcAft>
              </a:pPr>
              <a:endParaRPr lang="en-US" sz="1200" b="1" dirty="0">
                <a:solidFill>
                  <a:srgbClr val="FFFFFF"/>
                </a:solidFill>
                <a:ea typeface="Times New Roman"/>
                <a:cs typeface="Times New Roman"/>
              </a:endParaRPr>
            </a:p>
            <a:p>
              <a:pPr marL="0" marR="0" algn="ctr">
                <a:lnSpc>
                  <a:spcPct val="90000"/>
                </a:lnSpc>
                <a:spcBef>
                  <a:spcPts val="0"/>
                </a:spcBef>
                <a:spcAft>
                  <a:spcPts val="335"/>
                </a:spcAft>
              </a:pPr>
              <a:r>
                <a:rPr lang="en-US" sz="1200" b="1" kern="1200" dirty="0" smtClean="0">
                  <a:solidFill>
                    <a:srgbClr val="FFFFFF"/>
                  </a:solidFill>
                  <a:effectLst/>
                  <a:ea typeface="Times New Roman"/>
                  <a:cs typeface="Times New Roman"/>
                </a:rPr>
                <a:t>Focus </a:t>
              </a:r>
              <a:r>
                <a:rPr lang="en-US" sz="1200" b="1" kern="1200" dirty="0">
                  <a:solidFill>
                    <a:srgbClr val="FFFFFF"/>
                  </a:solidFill>
                  <a:effectLst/>
                  <a:ea typeface="Times New Roman"/>
                  <a:cs typeface="Times New Roman"/>
                </a:rPr>
                <a:t>on the Basics Reading and Math Institutes</a:t>
              </a:r>
              <a:endParaRPr lang="en-US" sz="2400" dirty="0">
                <a:effectLst/>
                <a:latin typeface="Times New Roman"/>
                <a:ea typeface="Times New Roman"/>
              </a:endParaRPr>
            </a:p>
            <a:p>
              <a:pPr marL="0" marR="0" algn="ctr">
                <a:lnSpc>
                  <a:spcPct val="90000"/>
                </a:lnSpc>
                <a:spcBef>
                  <a:spcPts val="0"/>
                </a:spcBef>
                <a:spcAft>
                  <a:spcPts val="335"/>
                </a:spcAft>
              </a:pPr>
              <a:endParaRPr lang="en-US" sz="2400" dirty="0">
                <a:effectLst/>
                <a:latin typeface="Times New Roman"/>
                <a:ea typeface="Times New Roman"/>
              </a:endParaRPr>
            </a:p>
          </p:txBody>
        </p:sp>
        <p:sp>
          <p:nvSpPr>
            <p:cNvPr id="23" name="Freeform 22" descr="Image shows each of the various organization in the TrainTex network and lists the organization names." title="Image of TrainTex partners"/>
            <p:cNvSpPr/>
            <p:nvPr/>
          </p:nvSpPr>
          <p:spPr>
            <a:xfrm>
              <a:off x="2215637" y="3749176"/>
              <a:ext cx="1779898" cy="1479179"/>
            </a:xfrm>
            <a:custGeom>
              <a:avLst/>
              <a:gdLst>
                <a:gd name="connsiteX0" fmla="*/ 0 w 1561905"/>
                <a:gd name="connsiteY0" fmla="*/ 675616 h 1351231"/>
                <a:gd name="connsiteX1" fmla="*/ 386047 w 1561905"/>
                <a:gd name="connsiteY1" fmla="*/ 0 h 1351231"/>
                <a:gd name="connsiteX2" fmla="*/ 1175858 w 1561905"/>
                <a:gd name="connsiteY2" fmla="*/ 0 h 1351231"/>
                <a:gd name="connsiteX3" fmla="*/ 1561905 w 1561905"/>
                <a:gd name="connsiteY3" fmla="*/ 675616 h 1351231"/>
                <a:gd name="connsiteX4" fmla="*/ 1175858 w 1561905"/>
                <a:gd name="connsiteY4" fmla="*/ 1351231 h 1351231"/>
                <a:gd name="connsiteX5" fmla="*/ 386047 w 1561905"/>
                <a:gd name="connsiteY5" fmla="*/ 1351231 h 1351231"/>
                <a:gd name="connsiteX6" fmla="*/ 0 w 1561905"/>
                <a:gd name="connsiteY6" fmla="*/ 675616 h 1351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61905" h="1351231">
                  <a:moveTo>
                    <a:pt x="0" y="675616"/>
                  </a:moveTo>
                  <a:lnTo>
                    <a:pt x="386047" y="0"/>
                  </a:lnTo>
                  <a:lnTo>
                    <a:pt x="1175858" y="0"/>
                  </a:lnTo>
                  <a:lnTo>
                    <a:pt x="1561905" y="675616"/>
                  </a:lnTo>
                  <a:lnTo>
                    <a:pt x="1175858" y="1351231"/>
                  </a:lnTo>
                  <a:lnTo>
                    <a:pt x="386047" y="1351231"/>
                  </a:lnTo>
                  <a:lnTo>
                    <a:pt x="0" y="675616"/>
                  </a:lnTo>
                  <a:close/>
                </a:path>
              </a:pathLst>
            </a:cu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271541" tIns="236628" rIns="271541" bIns="236628" numCol="1" spcCol="1270" anchor="ctr" anchorCtr="0">
              <a:noAutofit/>
            </a:bodyPr>
            <a:lstStyle/>
            <a:p>
              <a:pPr marL="0" marR="0" algn="ctr">
                <a:lnSpc>
                  <a:spcPct val="90000"/>
                </a:lnSpc>
                <a:spcBef>
                  <a:spcPts val="0"/>
                </a:spcBef>
                <a:spcAft>
                  <a:spcPts val="335"/>
                </a:spcAft>
              </a:pPr>
              <a:endParaRPr lang="en-US" sz="1200" b="1" kern="1200" dirty="0" smtClean="0">
                <a:solidFill>
                  <a:srgbClr val="FFFFFF"/>
                </a:solidFill>
                <a:effectLst/>
                <a:ea typeface="Times New Roman"/>
                <a:cs typeface="Times New Roman"/>
              </a:endParaRPr>
            </a:p>
            <a:p>
              <a:pPr marL="0" marR="0" algn="ctr">
                <a:lnSpc>
                  <a:spcPct val="90000"/>
                </a:lnSpc>
                <a:spcBef>
                  <a:spcPts val="0"/>
                </a:spcBef>
                <a:spcAft>
                  <a:spcPts val="335"/>
                </a:spcAft>
              </a:pPr>
              <a:r>
                <a:rPr lang="en-US" sz="1200" b="1" kern="1200" dirty="0" smtClean="0">
                  <a:solidFill>
                    <a:srgbClr val="FFFFFF"/>
                  </a:solidFill>
                  <a:effectLst/>
                  <a:ea typeface="Times New Roman"/>
                  <a:cs typeface="Times New Roman"/>
                </a:rPr>
                <a:t>Distance </a:t>
              </a:r>
              <a:r>
                <a:rPr lang="en-US" sz="1200" b="1" kern="1200" dirty="0">
                  <a:solidFill>
                    <a:srgbClr val="FFFFFF"/>
                  </a:solidFill>
                  <a:effectLst/>
                  <a:ea typeface="Times New Roman"/>
                  <a:cs typeface="Times New Roman"/>
                </a:rPr>
                <a:t>Learning</a:t>
              </a:r>
              <a:endParaRPr lang="en-US" sz="2400" dirty="0">
                <a:effectLst/>
                <a:latin typeface="Times New Roman"/>
                <a:ea typeface="Times New Roman"/>
              </a:endParaRPr>
            </a:p>
            <a:p>
              <a:pPr marL="0" marR="0" algn="ctr">
                <a:lnSpc>
                  <a:spcPct val="90000"/>
                </a:lnSpc>
                <a:spcBef>
                  <a:spcPts val="0"/>
                </a:spcBef>
                <a:spcAft>
                  <a:spcPts val="335"/>
                </a:spcAft>
              </a:pPr>
              <a:r>
                <a:rPr lang="en-US" sz="1200" b="1" kern="1200" dirty="0">
                  <a:solidFill>
                    <a:srgbClr val="FFFFFF"/>
                  </a:solidFill>
                  <a:effectLst/>
                  <a:ea typeface="Times New Roman"/>
                  <a:cs typeface="Times New Roman"/>
                </a:rPr>
                <a:t> Mentor Initiative </a:t>
              </a:r>
              <a:endParaRPr lang="en-US" sz="2400" dirty="0">
                <a:effectLst/>
                <a:latin typeface="Times New Roman"/>
                <a:ea typeface="Times New Roman"/>
              </a:endParaRPr>
            </a:p>
            <a:p>
              <a:pPr marL="0" marR="0" algn="ctr">
                <a:lnSpc>
                  <a:spcPct val="90000"/>
                </a:lnSpc>
                <a:spcBef>
                  <a:spcPts val="0"/>
                </a:spcBef>
                <a:spcAft>
                  <a:spcPts val="335"/>
                </a:spcAft>
              </a:pPr>
              <a:r>
                <a:rPr lang="en-US" sz="1200" i="1" kern="1200" dirty="0">
                  <a:solidFill>
                    <a:srgbClr val="FFFFFF"/>
                  </a:solidFill>
                  <a:effectLst/>
                  <a:ea typeface="Times New Roman"/>
                  <a:cs typeface="Times New Roman"/>
                </a:rPr>
                <a:t/>
              </a:r>
              <a:br>
                <a:rPr lang="en-US" sz="1200" i="1" kern="1200" dirty="0">
                  <a:solidFill>
                    <a:srgbClr val="FFFFFF"/>
                  </a:solidFill>
                  <a:effectLst/>
                  <a:ea typeface="Times New Roman"/>
                  <a:cs typeface="Times New Roman"/>
                </a:rPr>
              </a:br>
              <a:r>
                <a:rPr lang="en-US" sz="1200" i="1" kern="1200" dirty="0">
                  <a:solidFill>
                    <a:srgbClr val="FFFFFF"/>
                  </a:solidFill>
                  <a:effectLst/>
                  <a:ea typeface="Times New Roman"/>
                  <a:cs typeface="Times New Roman"/>
                </a:rPr>
                <a:t>College of the Mainland</a:t>
              </a:r>
              <a:endParaRPr lang="en-US" sz="2400" dirty="0">
                <a:effectLst/>
                <a:latin typeface="Times New Roman"/>
                <a:ea typeface="Times New Roman"/>
              </a:endParaRPr>
            </a:p>
            <a:p>
              <a:pPr marL="0" marR="0" algn="ctr">
                <a:lnSpc>
                  <a:spcPct val="90000"/>
                </a:lnSpc>
                <a:spcBef>
                  <a:spcPts val="0"/>
                </a:spcBef>
                <a:spcAft>
                  <a:spcPts val="335"/>
                </a:spcAft>
              </a:pPr>
              <a:r>
                <a:rPr lang="en-US" sz="1200" i="1" kern="1200" dirty="0">
                  <a:solidFill>
                    <a:srgbClr val="FFFFFF"/>
                  </a:solidFill>
                  <a:effectLst/>
                  <a:ea typeface="Times New Roman"/>
                  <a:cs typeface="Times New Roman"/>
                </a:rPr>
                <a:t/>
              </a:r>
              <a:br>
                <a:rPr lang="en-US" sz="1200" i="1" kern="1200" dirty="0">
                  <a:solidFill>
                    <a:srgbClr val="FFFFFF"/>
                  </a:solidFill>
                  <a:effectLst/>
                  <a:ea typeface="Times New Roman"/>
                  <a:cs typeface="Times New Roman"/>
                </a:rPr>
              </a:br>
              <a:r>
                <a:rPr lang="en-US" sz="1200" i="1" kern="1200" dirty="0">
                  <a:solidFill>
                    <a:srgbClr val="FFFFFF"/>
                  </a:solidFill>
                  <a:effectLst/>
                  <a:ea typeface="Times New Roman"/>
                  <a:cs typeface="Times New Roman"/>
                </a:rPr>
                <a:t>Northside ISD</a:t>
              </a:r>
              <a:endParaRPr lang="en-US" sz="2400" dirty="0">
                <a:effectLst/>
                <a:latin typeface="Times New Roman"/>
                <a:ea typeface="Times New Roman"/>
              </a:endParaRPr>
            </a:p>
          </p:txBody>
        </p:sp>
        <p:sp>
          <p:nvSpPr>
            <p:cNvPr id="24" name="Freeform 23" descr="Image shows each of the various organization in the TrainTex network and lists the organization names." title="Image of TrainTex partners"/>
            <p:cNvSpPr/>
            <p:nvPr/>
          </p:nvSpPr>
          <p:spPr>
            <a:xfrm>
              <a:off x="2215637" y="2071923"/>
              <a:ext cx="1779898" cy="1479179"/>
            </a:xfrm>
            <a:custGeom>
              <a:avLst/>
              <a:gdLst>
                <a:gd name="connsiteX0" fmla="*/ 0 w 1561905"/>
                <a:gd name="connsiteY0" fmla="*/ 675616 h 1351231"/>
                <a:gd name="connsiteX1" fmla="*/ 386047 w 1561905"/>
                <a:gd name="connsiteY1" fmla="*/ 0 h 1351231"/>
                <a:gd name="connsiteX2" fmla="*/ 1175858 w 1561905"/>
                <a:gd name="connsiteY2" fmla="*/ 0 h 1351231"/>
                <a:gd name="connsiteX3" fmla="*/ 1561905 w 1561905"/>
                <a:gd name="connsiteY3" fmla="*/ 675616 h 1351231"/>
                <a:gd name="connsiteX4" fmla="*/ 1175858 w 1561905"/>
                <a:gd name="connsiteY4" fmla="*/ 1351231 h 1351231"/>
                <a:gd name="connsiteX5" fmla="*/ 386047 w 1561905"/>
                <a:gd name="connsiteY5" fmla="*/ 1351231 h 1351231"/>
                <a:gd name="connsiteX6" fmla="*/ 0 w 1561905"/>
                <a:gd name="connsiteY6" fmla="*/ 675616 h 1351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61905" h="1351231">
                  <a:moveTo>
                    <a:pt x="0" y="675616"/>
                  </a:moveTo>
                  <a:lnTo>
                    <a:pt x="386047" y="0"/>
                  </a:lnTo>
                  <a:lnTo>
                    <a:pt x="1175858" y="0"/>
                  </a:lnTo>
                  <a:lnTo>
                    <a:pt x="1561905" y="675616"/>
                  </a:lnTo>
                  <a:lnTo>
                    <a:pt x="1175858" y="1351231"/>
                  </a:lnTo>
                  <a:lnTo>
                    <a:pt x="386047" y="1351231"/>
                  </a:lnTo>
                  <a:lnTo>
                    <a:pt x="0" y="675616"/>
                  </a:lnTo>
                  <a:close/>
                </a:path>
              </a:pathLst>
            </a:cu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271541" tIns="236628" rIns="271541" bIns="236628" numCol="1" spcCol="1270" anchor="ctr" anchorCtr="0">
              <a:noAutofit/>
            </a:bodyPr>
            <a:lstStyle/>
            <a:p>
              <a:pPr marL="0" marR="0" algn="ctr">
                <a:lnSpc>
                  <a:spcPct val="90000"/>
                </a:lnSpc>
                <a:spcBef>
                  <a:spcPts val="0"/>
                </a:spcBef>
                <a:spcAft>
                  <a:spcPts val="335"/>
                </a:spcAft>
              </a:pPr>
              <a:endParaRPr lang="en-US" sz="1200" b="1" kern="1200" dirty="0" smtClean="0">
                <a:solidFill>
                  <a:srgbClr val="FFFFFF"/>
                </a:solidFill>
                <a:effectLst/>
                <a:ea typeface="Times New Roman"/>
                <a:cs typeface="Times New Roman"/>
              </a:endParaRPr>
            </a:p>
            <a:p>
              <a:pPr marL="0" marR="0" algn="ctr">
                <a:lnSpc>
                  <a:spcPct val="90000"/>
                </a:lnSpc>
                <a:spcBef>
                  <a:spcPts val="0"/>
                </a:spcBef>
                <a:spcAft>
                  <a:spcPts val="335"/>
                </a:spcAft>
              </a:pPr>
              <a:r>
                <a:rPr lang="en-US" sz="1200" b="1" kern="1200" dirty="0" smtClean="0">
                  <a:solidFill>
                    <a:srgbClr val="FFFFFF"/>
                  </a:solidFill>
                  <a:effectLst/>
                  <a:ea typeface="Times New Roman"/>
                  <a:cs typeface="Times New Roman"/>
                </a:rPr>
                <a:t>PD </a:t>
              </a:r>
              <a:r>
                <a:rPr lang="en-US" sz="1200" b="1" kern="1200" dirty="0">
                  <a:solidFill>
                    <a:srgbClr val="FFFFFF"/>
                  </a:solidFill>
                  <a:effectLst/>
                  <a:ea typeface="Times New Roman"/>
                  <a:cs typeface="Times New Roman"/>
                </a:rPr>
                <a:t>and </a:t>
              </a:r>
              <a:r>
                <a:rPr lang="en-US" sz="1200" b="1" dirty="0">
                  <a:effectLst/>
                  <a:ea typeface="Times New Roman"/>
                </a:rPr>
                <a:t>Program Integration Efforts</a:t>
              </a:r>
              <a:r>
                <a:rPr lang="en-US" sz="1200" b="1" kern="1200" dirty="0">
                  <a:solidFill>
                    <a:srgbClr val="FFFFFF"/>
                  </a:solidFill>
                  <a:effectLst/>
                  <a:ea typeface="Times New Roman"/>
                  <a:cs typeface="Times New Roman"/>
                </a:rPr>
                <a:t> </a:t>
              </a:r>
              <a:br>
                <a:rPr lang="en-US" sz="1200" b="1" kern="1200" dirty="0">
                  <a:solidFill>
                    <a:srgbClr val="FFFFFF"/>
                  </a:solidFill>
                  <a:effectLst/>
                  <a:ea typeface="Times New Roman"/>
                  <a:cs typeface="Times New Roman"/>
                </a:rPr>
              </a:br>
              <a:r>
                <a:rPr lang="en-US" sz="1200" b="1" dirty="0">
                  <a:effectLst/>
                  <a:ea typeface="Times New Roman"/>
                </a:rPr>
                <a:t>with </a:t>
              </a:r>
              <a:r>
                <a:rPr lang="en-US" sz="1200" b="1" kern="1200" dirty="0">
                  <a:solidFill>
                    <a:srgbClr val="FFFFFF"/>
                  </a:solidFill>
                  <a:effectLst/>
                  <a:ea typeface="Times New Roman"/>
                  <a:cs typeface="Times New Roman"/>
                </a:rPr>
                <a:t>Non-Profits </a:t>
              </a:r>
              <a:r>
                <a:rPr lang="en-US" sz="1200" i="1" kern="1200" dirty="0">
                  <a:solidFill>
                    <a:srgbClr val="FFFFFF"/>
                  </a:solidFill>
                  <a:effectLst/>
                  <a:ea typeface="Times New Roman"/>
                  <a:cs typeface="Times New Roman"/>
                </a:rPr>
                <a:t/>
              </a:r>
              <a:br>
                <a:rPr lang="en-US" sz="1200" i="1" kern="1200" dirty="0">
                  <a:solidFill>
                    <a:srgbClr val="FFFFFF"/>
                  </a:solidFill>
                  <a:effectLst/>
                  <a:ea typeface="Times New Roman"/>
                  <a:cs typeface="Times New Roman"/>
                </a:rPr>
              </a:br>
              <a:r>
                <a:rPr lang="en-US" sz="1200" i="1" kern="1200" dirty="0" smtClean="0">
                  <a:solidFill>
                    <a:srgbClr val="FFFFFF"/>
                  </a:solidFill>
                  <a:effectLst/>
                  <a:ea typeface="Times New Roman"/>
                  <a:cs typeface="Times New Roman"/>
                </a:rPr>
                <a:t/>
              </a:r>
              <a:br>
                <a:rPr lang="en-US" sz="1200" i="1" kern="1200" dirty="0" smtClean="0">
                  <a:solidFill>
                    <a:srgbClr val="FFFFFF"/>
                  </a:solidFill>
                  <a:effectLst/>
                  <a:ea typeface="Times New Roman"/>
                  <a:cs typeface="Times New Roman"/>
                </a:rPr>
              </a:br>
              <a:r>
                <a:rPr lang="en-US" sz="1200" i="1" kern="1200" dirty="0" smtClean="0">
                  <a:solidFill>
                    <a:srgbClr val="FFFFFF"/>
                  </a:solidFill>
                  <a:effectLst/>
                  <a:ea typeface="Times New Roman"/>
                  <a:cs typeface="Times New Roman"/>
                </a:rPr>
                <a:t>Literacy </a:t>
              </a:r>
              <a:r>
                <a:rPr lang="en-US" sz="1200" i="1" kern="1200" dirty="0">
                  <a:solidFill>
                    <a:srgbClr val="FFFFFF"/>
                  </a:solidFill>
                  <a:effectLst/>
                  <a:ea typeface="Times New Roman"/>
                  <a:cs typeface="Times New Roman"/>
                </a:rPr>
                <a:t>Texas</a:t>
              </a:r>
              <a:br>
                <a:rPr lang="en-US" sz="1200" i="1" kern="1200" dirty="0">
                  <a:solidFill>
                    <a:srgbClr val="FFFFFF"/>
                  </a:solidFill>
                  <a:effectLst/>
                  <a:ea typeface="Times New Roman"/>
                  <a:cs typeface="Times New Roman"/>
                </a:rPr>
              </a:br>
              <a:r>
                <a:rPr lang="en-US" sz="1200" i="1" kern="1200" dirty="0">
                  <a:solidFill>
                    <a:srgbClr val="FFFFFF"/>
                  </a:solidFill>
                  <a:effectLst/>
                  <a:ea typeface="Times New Roman"/>
                  <a:cs typeface="Times New Roman"/>
                </a:rPr>
                <a:t/>
              </a:r>
              <a:br>
                <a:rPr lang="en-US" sz="1200" i="1" kern="1200" dirty="0">
                  <a:solidFill>
                    <a:srgbClr val="FFFFFF"/>
                  </a:solidFill>
                  <a:effectLst/>
                  <a:ea typeface="Times New Roman"/>
                  <a:cs typeface="Times New Roman"/>
                </a:rPr>
              </a:br>
              <a:r>
                <a:rPr lang="en-US" sz="1200" i="1" kern="1200" dirty="0" err="1" smtClean="0">
                  <a:solidFill>
                    <a:srgbClr val="FFFFFF"/>
                  </a:solidFill>
                  <a:effectLst/>
                  <a:ea typeface="Times New Roman"/>
                  <a:cs typeface="Times New Roman"/>
                </a:rPr>
                <a:t>OneStar</a:t>
              </a:r>
              <a:r>
                <a:rPr lang="en-US" sz="1200" i="1" kern="1200" dirty="0" smtClean="0">
                  <a:solidFill>
                    <a:srgbClr val="FFFFFF"/>
                  </a:solidFill>
                  <a:effectLst/>
                  <a:ea typeface="Times New Roman"/>
                  <a:cs typeface="Times New Roman"/>
                </a:rPr>
                <a:t> </a:t>
              </a:r>
              <a:br>
                <a:rPr lang="en-US" sz="1200" i="1" kern="1200" dirty="0" smtClean="0">
                  <a:solidFill>
                    <a:srgbClr val="FFFFFF"/>
                  </a:solidFill>
                  <a:effectLst/>
                  <a:ea typeface="Times New Roman"/>
                  <a:cs typeface="Times New Roman"/>
                </a:rPr>
              </a:br>
              <a:r>
                <a:rPr lang="en-US" sz="1200" i="1" kern="1200" dirty="0" smtClean="0">
                  <a:solidFill>
                    <a:srgbClr val="FFFFFF"/>
                  </a:solidFill>
                  <a:effectLst/>
                  <a:ea typeface="Times New Roman"/>
                  <a:cs typeface="Times New Roman"/>
                </a:rPr>
                <a:t>Foundation</a:t>
              </a:r>
              <a:r>
                <a:rPr lang="en-US" sz="1200" dirty="0">
                  <a:effectLst/>
                  <a:latin typeface="Times New Roman"/>
                  <a:ea typeface="Times New Roman"/>
                </a:rPr>
                <a:t> </a:t>
              </a:r>
              <a:endParaRPr lang="en-US" sz="2400" dirty="0">
                <a:effectLst/>
                <a:latin typeface="Times New Roman"/>
                <a:ea typeface="Times New Roman"/>
              </a:endParaRPr>
            </a:p>
          </p:txBody>
        </p:sp>
        <p:sp>
          <p:nvSpPr>
            <p:cNvPr id="25" name="Rectangle 24" descr="Image shows each of the various organization in the TrainTex network and lists the organization names." title="Image of TrainTex partners"/>
            <p:cNvSpPr/>
            <p:nvPr/>
          </p:nvSpPr>
          <p:spPr>
            <a:xfrm>
              <a:off x="2774266" y="6166142"/>
              <a:ext cx="4070671" cy="3870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dirty="0">
                  <a:ea typeface="Times New Roman"/>
                  <a:cs typeface="Times New Roman"/>
                </a:rPr>
                <a:t>Adult Education and Literacy Grantees</a:t>
              </a:r>
              <a:r>
                <a:rPr lang="en-US" sz="1200" dirty="0">
                  <a:effectLst/>
                  <a:latin typeface="Times New Roman"/>
                  <a:ea typeface="Times New Roman"/>
                </a:rPr>
                <a:t> </a:t>
              </a:r>
            </a:p>
          </p:txBody>
        </p:sp>
        <p:sp>
          <p:nvSpPr>
            <p:cNvPr id="26" name="Rectangle 25" descr="Image shows each of the various organization in the TrainTex network and lists the organization names." title="Image of TrainTex partners"/>
            <p:cNvSpPr/>
            <p:nvPr/>
          </p:nvSpPr>
          <p:spPr>
            <a:xfrm>
              <a:off x="2774266" y="761019"/>
              <a:ext cx="4070671" cy="3612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2000" kern="1200" dirty="0">
                  <a:effectLst/>
                  <a:ea typeface="Times New Roman"/>
                  <a:cs typeface="Times New Roman"/>
                </a:rPr>
                <a:t>Texas Workforce Commission </a:t>
              </a:r>
              <a:endParaRPr lang="en-US" dirty="0">
                <a:effectLst/>
                <a:latin typeface="Times New Roman"/>
                <a:ea typeface="Times New Roman"/>
              </a:endParaRPr>
            </a:p>
          </p:txBody>
        </p:sp>
        <p:sp>
          <p:nvSpPr>
            <p:cNvPr id="27" name="Rectangle 26" descr="Image shows each of the various organization in the TrainTex network and lists the organization names." title="Image of TrainTex partners"/>
            <p:cNvSpPr/>
            <p:nvPr/>
          </p:nvSpPr>
          <p:spPr>
            <a:xfrm>
              <a:off x="1710210" y="42016"/>
              <a:ext cx="5909790" cy="7186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2400" b="1" kern="1200" cap="small" dirty="0" smtClean="0">
                  <a:solidFill>
                    <a:srgbClr val="000000"/>
                  </a:solidFill>
                  <a:effectLst/>
                  <a:ea typeface="Times New Roman"/>
                  <a:cs typeface="Times New Roman"/>
                </a:rPr>
                <a:t>TRAIN Tex</a:t>
              </a:r>
              <a:endParaRPr lang="en-US" sz="1600" dirty="0">
                <a:effectLst/>
                <a:ea typeface="Times New Roman"/>
              </a:endParaRPr>
            </a:p>
            <a:p>
              <a:pPr marL="0" marR="0" algn="ctr">
                <a:spcBef>
                  <a:spcPts val="0"/>
                </a:spcBef>
                <a:spcAft>
                  <a:spcPts val="0"/>
                </a:spcAft>
              </a:pPr>
              <a:r>
                <a:rPr lang="en-US" sz="1600" kern="1200" cap="small" dirty="0">
                  <a:solidFill>
                    <a:srgbClr val="000000"/>
                  </a:solidFill>
                  <a:effectLst/>
                  <a:ea typeface="Times New Roman"/>
                  <a:cs typeface="Times New Roman"/>
                </a:rPr>
                <a:t>Training, Resource and Innovation Network for Texas</a:t>
              </a:r>
              <a:endParaRPr lang="en-US" sz="1600" dirty="0">
                <a:effectLst/>
                <a:ea typeface="Times New Roman"/>
              </a:endParaRPr>
            </a:p>
          </p:txBody>
        </p:sp>
      </p:grpSp>
    </p:spTree>
    <p:extLst>
      <p:ext uri="{BB962C8B-B14F-4D97-AF65-F5344CB8AC3E}">
        <p14:creationId xmlns:p14="http://schemas.microsoft.com/office/powerpoint/2010/main" val="10807220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 Tex</a:t>
            </a:r>
            <a:r>
              <a:rPr lang="en-US" dirty="0" smtClean="0">
                <a:solidFill>
                  <a:schemeClr val="bg1"/>
                </a:solidFill>
              </a:rPr>
              <a:t> (2)</a:t>
            </a:r>
            <a:endParaRPr lang="en-US" dirty="0">
              <a:solidFill>
                <a:schemeClr val="bg1"/>
              </a:solidFill>
            </a:endParaRPr>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2800" dirty="0" smtClean="0"/>
              <a:t> To sustain </a:t>
            </a:r>
            <a:r>
              <a:rPr lang="en-US" sz="2800" dirty="0"/>
              <a:t>and advance </a:t>
            </a:r>
            <a:r>
              <a:rPr lang="en-US" sz="2800" dirty="0" smtClean="0"/>
              <a:t>the robust </a:t>
            </a:r>
            <a:r>
              <a:rPr lang="en-US" sz="2800" dirty="0"/>
              <a:t>system of Adult Education and Literacy </a:t>
            </a:r>
            <a:r>
              <a:rPr lang="en-US" sz="2800" dirty="0" smtClean="0"/>
              <a:t>providers </a:t>
            </a:r>
            <a:r>
              <a:rPr lang="en-US" sz="2800" dirty="0"/>
              <a:t>and workforce partners </a:t>
            </a:r>
            <a:endParaRPr lang="en-US" sz="2800" dirty="0" smtClean="0"/>
          </a:p>
          <a:p>
            <a:pPr marL="0" indent="0">
              <a:buNone/>
            </a:pPr>
            <a:r>
              <a:rPr lang="en-US" sz="2800" dirty="0" smtClean="0"/>
              <a:t> </a:t>
            </a:r>
          </a:p>
          <a:p>
            <a:pPr>
              <a:buFont typeface="Arial" panose="020B0604020202020204" pitchFamily="34" charset="0"/>
              <a:buChar char="•"/>
            </a:pPr>
            <a:r>
              <a:rPr lang="en-US" sz="2800" dirty="0" smtClean="0"/>
              <a:t> To </a:t>
            </a:r>
            <a:r>
              <a:rPr lang="en-US" sz="2800" dirty="0"/>
              <a:t>accelerate the advancement of education and training priorities across the </a:t>
            </a:r>
            <a:r>
              <a:rPr lang="en-US" sz="2800" dirty="0" smtClean="0"/>
              <a:t>state </a:t>
            </a:r>
          </a:p>
        </p:txBody>
      </p:sp>
      <p:sp>
        <p:nvSpPr>
          <p:cNvPr id="4" name="Footer Placeholder 3"/>
          <p:cNvSpPr>
            <a:spLocks noGrp="1"/>
          </p:cNvSpPr>
          <p:nvPr>
            <p:ph type="ftr" sz="quarter" idx="11"/>
          </p:nvPr>
        </p:nvSpPr>
        <p:spPr/>
        <p:txBody>
          <a:bodyPr/>
          <a:lstStyle/>
          <a:p>
            <a:r>
              <a:rPr lang="en-US" smtClean="0"/>
              <a:t>WIOA Webinar 3 Capacity Building Projects February 19, 2016</a:t>
            </a:r>
            <a:endParaRPr lang="en-US"/>
          </a:p>
        </p:txBody>
      </p:sp>
      <p:sp>
        <p:nvSpPr>
          <p:cNvPr id="5" name="Slide Number Placeholder 4"/>
          <p:cNvSpPr>
            <a:spLocks noGrp="1"/>
          </p:cNvSpPr>
          <p:nvPr>
            <p:ph type="sldNum" sz="quarter" idx="12"/>
          </p:nvPr>
        </p:nvSpPr>
        <p:spPr/>
        <p:txBody>
          <a:bodyPr/>
          <a:lstStyle/>
          <a:p>
            <a:fld id="{4A431BFB-B653-4F36-A450-A2DDA07B1717}" type="slidenum">
              <a:rPr lang="en-US" smtClean="0"/>
              <a:t>11</a:t>
            </a:fld>
            <a:endParaRPr lang="en-US"/>
          </a:p>
        </p:txBody>
      </p:sp>
    </p:spTree>
    <p:extLst>
      <p:ext uri="{BB962C8B-B14F-4D97-AF65-F5344CB8AC3E}">
        <p14:creationId xmlns:p14="http://schemas.microsoft.com/office/powerpoint/2010/main" val="24279979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 Tex </a:t>
            </a:r>
            <a:r>
              <a:rPr lang="en-US" dirty="0" smtClean="0">
                <a:solidFill>
                  <a:schemeClr val="bg1"/>
                </a:solidFill>
              </a:rPr>
              <a:t>(3)</a:t>
            </a:r>
            <a:endParaRPr lang="en-US" dirty="0">
              <a:solidFill>
                <a:schemeClr val="bg1"/>
              </a:solidFill>
            </a:endParaRPr>
          </a:p>
        </p:txBody>
      </p:sp>
      <p:sp>
        <p:nvSpPr>
          <p:cNvPr id="5" name="Content Placeholder 4"/>
          <p:cNvSpPr>
            <a:spLocks noGrp="1"/>
          </p:cNvSpPr>
          <p:nvPr>
            <p:ph idx="1"/>
          </p:nvPr>
        </p:nvSpPr>
        <p:spPr/>
        <p:txBody>
          <a:bodyPr>
            <a:normAutofit/>
          </a:bodyPr>
          <a:lstStyle/>
          <a:p>
            <a:r>
              <a:rPr lang="en-US" sz="2800" dirty="0" smtClean="0"/>
              <a:t>A strategy and network to support and drive increased student success and forges: </a:t>
            </a:r>
            <a:br>
              <a:rPr lang="en-US" sz="2800" dirty="0" smtClean="0"/>
            </a:br>
            <a:endParaRPr lang="en-US" sz="2800" dirty="0" smtClean="0"/>
          </a:p>
          <a:p>
            <a:pPr lvl="1">
              <a:buFont typeface="Arial" panose="020B0604020202020204" pitchFamily="34" charset="0"/>
              <a:buChar char="•"/>
            </a:pPr>
            <a:r>
              <a:rPr lang="en-US" sz="2800" dirty="0" smtClean="0"/>
              <a:t> Alignment that deliberately expands collaboration and interplay</a:t>
            </a:r>
            <a:br>
              <a:rPr lang="en-US" sz="2800" dirty="0" smtClean="0"/>
            </a:br>
            <a:endParaRPr lang="en-US" sz="2800" dirty="0" smtClean="0"/>
          </a:p>
          <a:p>
            <a:pPr lvl="1">
              <a:buFont typeface="Arial" panose="020B0604020202020204" pitchFamily="34" charset="0"/>
              <a:buChar char="•"/>
            </a:pPr>
            <a:r>
              <a:rPr lang="en-US" sz="2800" dirty="0" smtClean="0"/>
              <a:t> Increases impact to maximize investments</a:t>
            </a:r>
          </a:p>
        </p:txBody>
      </p:sp>
      <p:sp>
        <p:nvSpPr>
          <p:cNvPr id="3" name="Footer Placeholder 2"/>
          <p:cNvSpPr>
            <a:spLocks noGrp="1"/>
          </p:cNvSpPr>
          <p:nvPr>
            <p:ph type="ftr" sz="quarter" idx="11"/>
          </p:nvPr>
        </p:nvSpPr>
        <p:spPr/>
        <p:txBody>
          <a:bodyPr/>
          <a:lstStyle/>
          <a:p>
            <a:r>
              <a:rPr lang="en-US" smtClean="0"/>
              <a:t>WIOA Webinar 3 Capacity Building Projects February 19, 2016</a:t>
            </a:r>
            <a:endParaRPr lang="en-US"/>
          </a:p>
        </p:txBody>
      </p:sp>
      <p:sp>
        <p:nvSpPr>
          <p:cNvPr id="4" name="Slide Number Placeholder 3"/>
          <p:cNvSpPr>
            <a:spLocks noGrp="1"/>
          </p:cNvSpPr>
          <p:nvPr>
            <p:ph type="sldNum" sz="quarter" idx="12"/>
          </p:nvPr>
        </p:nvSpPr>
        <p:spPr/>
        <p:txBody>
          <a:bodyPr/>
          <a:lstStyle/>
          <a:p>
            <a:fld id="{4A431BFB-B653-4F36-A450-A2DDA07B1717}" type="slidenum">
              <a:rPr lang="en-US" smtClean="0"/>
              <a:t>12</a:t>
            </a:fld>
            <a:endParaRPr lang="en-US"/>
          </a:p>
        </p:txBody>
      </p:sp>
    </p:spTree>
    <p:extLst>
      <p:ext uri="{BB962C8B-B14F-4D97-AF65-F5344CB8AC3E}">
        <p14:creationId xmlns:p14="http://schemas.microsoft.com/office/powerpoint/2010/main" val="30083584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 Tex </a:t>
            </a:r>
            <a:r>
              <a:rPr lang="en-US" dirty="0" smtClean="0">
                <a:solidFill>
                  <a:schemeClr val="bg1"/>
                </a:solidFill>
              </a:rPr>
              <a:t>(4)</a:t>
            </a:r>
            <a:endParaRPr lang="en-US" dirty="0">
              <a:solidFill>
                <a:schemeClr val="bg1"/>
              </a:solidFill>
            </a:endParaRPr>
          </a:p>
        </p:txBody>
      </p:sp>
      <p:sp>
        <p:nvSpPr>
          <p:cNvPr id="3" name="Content Placeholder 2"/>
          <p:cNvSpPr>
            <a:spLocks noGrp="1"/>
          </p:cNvSpPr>
          <p:nvPr>
            <p:ph idx="1"/>
          </p:nvPr>
        </p:nvSpPr>
        <p:spPr/>
        <p:txBody>
          <a:bodyPr>
            <a:normAutofit/>
          </a:bodyPr>
          <a:lstStyle/>
          <a:p>
            <a:pPr marL="0" indent="0">
              <a:buNone/>
            </a:pPr>
            <a:r>
              <a:rPr lang="en-US" sz="2400" dirty="0"/>
              <a:t>M</a:t>
            </a:r>
            <a:r>
              <a:rPr lang="en-US" sz="2400" dirty="0" smtClean="0"/>
              <a:t>aximize </a:t>
            </a:r>
            <a:r>
              <a:rPr lang="en-US" sz="2400" dirty="0"/>
              <a:t>Texas talent and strategic investments and reduce </a:t>
            </a:r>
            <a:r>
              <a:rPr lang="en-US" sz="2400" dirty="0" err="1"/>
              <a:t>siloed</a:t>
            </a:r>
            <a:r>
              <a:rPr lang="en-US" sz="2400" dirty="0"/>
              <a:t> </a:t>
            </a:r>
            <a:r>
              <a:rPr lang="en-US" sz="2400" dirty="0" smtClean="0"/>
              <a:t>efforts and ensure that research, professional development and support are:</a:t>
            </a:r>
            <a:br>
              <a:rPr lang="en-US" sz="2400" dirty="0" smtClean="0"/>
            </a:br>
            <a:r>
              <a:rPr lang="en-US" sz="2400" dirty="0" smtClean="0"/>
              <a:t> </a:t>
            </a:r>
            <a:endParaRPr lang="en-US" sz="2400" b="1" dirty="0"/>
          </a:p>
          <a:p>
            <a:pPr lvl="1">
              <a:buFont typeface="Arial" panose="020B0604020202020204" pitchFamily="34" charset="0"/>
              <a:buChar char="•"/>
            </a:pPr>
            <a:r>
              <a:rPr lang="en-US" sz="1800" dirty="0" smtClean="0"/>
              <a:t> Customized </a:t>
            </a:r>
            <a:r>
              <a:rPr lang="en-US" sz="1800" dirty="0"/>
              <a:t>to address local </a:t>
            </a:r>
            <a:r>
              <a:rPr lang="en-US" sz="1800" dirty="0" smtClean="0"/>
              <a:t>needs</a:t>
            </a:r>
          </a:p>
          <a:p>
            <a:pPr lvl="1">
              <a:buFont typeface="Arial" panose="020B0604020202020204" pitchFamily="34" charset="0"/>
              <a:buChar char="•"/>
            </a:pPr>
            <a:r>
              <a:rPr lang="en-US" sz="1800" dirty="0" smtClean="0"/>
              <a:t> Based </a:t>
            </a:r>
            <a:r>
              <a:rPr lang="en-US" sz="1800" dirty="0"/>
              <a:t>on data-driven </a:t>
            </a:r>
            <a:r>
              <a:rPr lang="en-US" sz="1800" dirty="0" smtClean="0"/>
              <a:t>demands</a:t>
            </a:r>
          </a:p>
          <a:p>
            <a:pPr lvl="1">
              <a:buFont typeface="Arial" panose="020B0604020202020204" pitchFamily="34" charset="0"/>
              <a:buChar char="•"/>
            </a:pPr>
            <a:r>
              <a:rPr lang="en-US" sz="1800" dirty="0" smtClean="0"/>
              <a:t> Timely</a:t>
            </a:r>
            <a:endParaRPr lang="en-US" sz="1800" dirty="0"/>
          </a:p>
          <a:p>
            <a:pPr lvl="1">
              <a:buFont typeface="Arial" panose="020B0604020202020204" pitchFamily="34" charset="0"/>
              <a:buChar char="•"/>
            </a:pPr>
            <a:r>
              <a:rPr lang="en-US" sz="1800" dirty="0" smtClean="0"/>
              <a:t> Designed </a:t>
            </a:r>
            <a:r>
              <a:rPr lang="en-US" sz="1800" dirty="0"/>
              <a:t>to balance costs with </a:t>
            </a:r>
            <a:r>
              <a:rPr lang="en-US" sz="1800" dirty="0" smtClean="0"/>
              <a:t>results</a:t>
            </a:r>
            <a:endParaRPr lang="en-US" sz="1800" dirty="0"/>
          </a:p>
          <a:p>
            <a:pPr lvl="1">
              <a:buFont typeface="Arial" panose="020B0604020202020204" pitchFamily="34" charset="0"/>
              <a:buChar char="•"/>
            </a:pPr>
            <a:r>
              <a:rPr lang="en-US" sz="1800" dirty="0" smtClean="0"/>
              <a:t> Delivered </a:t>
            </a:r>
            <a:r>
              <a:rPr lang="en-US" sz="1800" dirty="0"/>
              <a:t>by best-in-class </a:t>
            </a:r>
            <a:r>
              <a:rPr lang="en-US" sz="1800" dirty="0" smtClean="0"/>
              <a:t>personnel delivering </a:t>
            </a:r>
            <a:r>
              <a:rPr lang="en-US" sz="1800" dirty="0"/>
              <a:t>evidence-based models and </a:t>
            </a:r>
            <a:r>
              <a:rPr lang="en-US" sz="1800" dirty="0" smtClean="0"/>
              <a:t>approaches</a:t>
            </a:r>
            <a:endParaRPr lang="en-US" sz="1800" dirty="0"/>
          </a:p>
          <a:p>
            <a:pPr lvl="1">
              <a:buFont typeface="Arial" panose="020B0604020202020204" pitchFamily="34" charset="0"/>
              <a:buChar char="•"/>
            </a:pPr>
            <a:r>
              <a:rPr lang="en-US" sz="1800" dirty="0" smtClean="0"/>
              <a:t> Responsive </a:t>
            </a:r>
            <a:r>
              <a:rPr lang="en-US" sz="1800" dirty="0"/>
              <a:t>to state direction and varied expertise of local </a:t>
            </a:r>
            <a:r>
              <a:rPr lang="en-US" sz="1800" dirty="0" smtClean="0"/>
              <a:t>areas</a:t>
            </a:r>
            <a:endParaRPr lang="en-US" sz="1800" dirty="0"/>
          </a:p>
          <a:p>
            <a:endParaRPr lang="en-US" sz="2400" dirty="0"/>
          </a:p>
          <a:p>
            <a:endParaRPr lang="en-US" dirty="0"/>
          </a:p>
          <a:p>
            <a:endParaRPr lang="en-US" dirty="0"/>
          </a:p>
        </p:txBody>
      </p:sp>
      <p:sp>
        <p:nvSpPr>
          <p:cNvPr id="4" name="Footer Placeholder 3"/>
          <p:cNvSpPr>
            <a:spLocks noGrp="1"/>
          </p:cNvSpPr>
          <p:nvPr>
            <p:ph type="ftr" sz="quarter" idx="11"/>
          </p:nvPr>
        </p:nvSpPr>
        <p:spPr/>
        <p:txBody>
          <a:bodyPr/>
          <a:lstStyle/>
          <a:p>
            <a:r>
              <a:rPr lang="en-US" smtClean="0"/>
              <a:t>WIOA Webinar 3 Capacity Building Projects February 19, 2016</a:t>
            </a:r>
            <a:endParaRPr lang="en-US"/>
          </a:p>
        </p:txBody>
      </p:sp>
      <p:sp>
        <p:nvSpPr>
          <p:cNvPr id="5" name="Slide Number Placeholder 4"/>
          <p:cNvSpPr>
            <a:spLocks noGrp="1"/>
          </p:cNvSpPr>
          <p:nvPr>
            <p:ph type="sldNum" sz="quarter" idx="12"/>
          </p:nvPr>
        </p:nvSpPr>
        <p:spPr/>
        <p:txBody>
          <a:bodyPr/>
          <a:lstStyle/>
          <a:p>
            <a:fld id="{4A431BFB-B653-4F36-A450-A2DDA07B1717}" type="slidenum">
              <a:rPr lang="en-US" smtClean="0"/>
              <a:t>13</a:t>
            </a:fld>
            <a:endParaRPr lang="en-US"/>
          </a:p>
        </p:txBody>
      </p:sp>
    </p:spTree>
    <p:extLst>
      <p:ext uri="{BB962C8B-B14F-4D97-AF65-F5344CB8AC3E}">
        <p14:creationId xmlns:p14="http://schemas.microsoft.com/office/powerpoint/2010/main" val="36148722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Review of the Network</a:t>
            </a:r>
            <a:endParaRPr lang="en-US" dirty="0"/>
          </a:p>
        </p:txBody>
      </p:sp>
      <p:sp>
        <p:nvSpPr>
          <p:cNvPr id="7" name="Subtitle 6"/>
          <p:cNvSpPr>
            <a:spLocks noGrp="1"/>
          </p:cNvSpPr>
          <p:nvPr>
            <p:ph type="subTitle"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WIOA Webinar 3 Capacity Building Projects February 19, 2016</a:t>
            </a:r>
            <a:endParaRPr lang="en-US"/>
          </a:p>
        </p:txBody>
      </p:sp>
      <p:sp>
        <p:nvSpPr>
          <p:cNvPr id="5" name="Slide Number Placeholder 4"/>
          <p:cNvSpPr>
            <a:spLocks noGrp="1"/>
          </p:cNvSpPr>
          <p:nvPr>
            <p:ph type="sldNum" sz="quarter" idx="12"/>
          </p:nvPr>
        </p:nvSpPr>
        <p:spPr/>
        <p:txBody>
          <a:bodyPr/>
          <a:lstStyle/>
          <a:p>
            <a:fld id="{4A431BFB-B653-4F36-A450-A2DDA07B1717}" type="slidenum">
              <a:rPr lang="en-US" smtClean="0"/>
              <a:t>14</a:t>
            </a:fld>
            <a:endParaRPr lang="en-US"/>
          </a:p>
        </p:txBody>
      </p:sp>
    </p:spTree>
    <p:extLst>
      <p:ext uri="{BB962C8B-B14F-4D97-AF65-F5344CB8AC3E}">
        <p14:creationId xmlns:p14="http://schemas.microsoft.com/office/powerpoint/2010/main" val="8279272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chemeClr val="bg1"/>
                </a:solidFill>
              </a:rPr>
              <a:t>2</a:t>
            </a:r>
            <a:endParaRPr lang="en-US" dirty="0">
              <a:solidFill>
                <a:schemeClr val="bg1"/>
              </a:solidFill>
            </a:endParaRPr>
          </a:p>
        </p:txBody>
      </p:sp>
      <p:grpSp>
        <p:nvGrpSpPr>
          <p:cNvPr id="2" name="Group 1" descr="Image of Train Tex Network highliting TWC and AEL grantees" title="Image of Train Tex Network"/>
          <p:cNvGrpSpPr/>
          <p:nvPr/>
        </p:nvGrpSpPr>
        <p:grpSpPr>
          <a:xfrm>
            <a:off x="1710210" y="42016"/>
            <a:ext cx="5909790" cy="6511184"/>
            <a:chOff x="1710210" y="42016"/>
            <a:chExt cx="5909790" cy="6511184"/>
          </a:xfrm>
        </p:grpSpPr>
        <p:sp>
          <p:nvSpPr>
            <p:cNvPr id="18" name="Freeform 17" descr="Image shows each of the various organization in the TrainTex network and lists the organization names." title="Image of TrainTex partners"/>
            <p:cNvSpPr/>
            <p:nvPr/>
          </p:nvSpPr>
          <p:spPr>
            <a:xfrm>
              <a:off x="3625510" y="2794431"/>
              <a:ext cx="2053140" cy="1688634"/>
            </a:xfrm>
            <a:custGeom>
              <a:avLst/>
              <a:gdLst>
                <a:gd name="connsiteX0" fmla="*/ 0 w 1905941"/>
                <a:gd name="connsiteY0" fmla="*/ 824358 h 1648716"/>
                <a:gd name="connsiteX1" fmla="*/ 471038 w 1905941"/>
                <a:gd name="connsiteY1" fmla="*/ 0 h 1648716"/>
                <a:gd name="connsiteX2" fmla="*/ 1434903 w 1905941"/>
                <a:gd name="connsiteY2" fmla="*/ 0 h 1648716"/>
                <a:gd name="connsiteX3" fmla="*/ 1905941 w 1905941"/>
                <a:gd name="connsiteY3" fmla="*/ 824358 h 1648716"/>
                <a:gd name="connsiteX4" fmla="*/ 1434903 w 1905941"/>
                <a:gd name="connsiteY4" fmla="*/ 1648716 h 1648716"/>
                <a:gd name="connsiteX5" fmla="*/ 471038 w 1905941"/>
                <a:gd name="connsiteY5" fmla="*/ 1648716 h 1648716"/>
                <a:gd name="connsiteX6" fmla="*/ 0 w 1905941"/>
                <a:gd name="connsiteY6" fmla="*/ 824358 h 1648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05941" h="1648716">
                  <a:moveTo>
                    <a:pt x="0" y="824358"/>
                  </a:moveTo>
                  <a:lnTo>
                    <a:pt x="471038" y="0"/>
                  </a:lnTo>
                  <a:lnTo>
                    <a:pt x="1434903" y="0"/>
                  </a:lnTo>
                  <a:lnTo>
                    <a:pt x="1905941" y="824358"/>
                  </a:lnTo>
                  <a:lnTo>
                    <a:pt x="1434903" y="1648716"/>
                  </a:lnTo>
                  <a:lnTo>
                    <a:pt x="471038" y="1648716"/>
                  </a:lnTo>
                  <a:lnTo>
                    <a:pt x="0" y="824358"/>
                  </a:lnTo>
                  <a:close/>
                </a:path>
              </a:pathLst>
            </a:cu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338701" tIns="296075" rIns="338701" bIns="296075" numCol="1" spcCol="1270" anchor="ctr" anchorCtr="0">
              <a:noAutofit/>
            </a:bodyPr>
            <a:lstStyle/>
            <a:p>
              <a:pPr marL="0" marR="0" algn="ctr">
                <a:lnSpc>
                  <a:spcPct val="90000"/>
                </a:lnSpc>
                <a:spcBef>
                  <a:spcPts val="0"/>
                </a:spcBef>
                <a:spcAft>
                  <a:spcPts val="590"/>
                </a:spcAft>
              </a:pPr>
              <a:r>
                <a:rPr lang="en-US" sz="1400" kern="1200">
                  <a:solidFill>
                    <a:srgbClr val="FFFFFF"/>
                  </a:solidFill>
                  <a:effectLst/>
                  <a:ea typeface="Times New Roman"/>
                  <a:cs typeface="Times New Roman"/>
                </a:rPr>
                <a:t>Professional Development Center</a:t>
              </a:r>
              <a:endParaRPr lang="en-US" sz="1200">
                <a:effectLst/>
                <a:latin typeface="Times New Roman"/>
                <a:ea typeface="Times New Roman"/>
              </a:endParaRPr>
            </a:p>
          </p:txBody>
        </p:sp>
        <p:sp>
          <p:nvSpPr>
            <p:cNvPr id="19" name="Freeform 18" descr="Image shows each of the various organization in the TrainTex network and lists the organization names." title="Image of TrainTex partners"/>
            <p:cNvSpPr/>
            <p:nvPr/>
          </p:nvSpPr>
          <p:spPr>
            <a:xfrm>
              <a:off x="3749651" y="1211792"/>
              <a:ext cx="1779978" cy="1479424"/>
            </a:xfrm>
            <a:custGeom>
              <a:avLst/>
              <a:gdLst>
                <a:gd name="connsiteX0" fmla="*/ 0 w 1561905"/>
                <a:gd name="connsiteY0" fmla="*/ 675616 h 1351231"/>
                <a:gd name="connsiteX1" fmla="*/ 386047 w 1561905"/>
                <a:gd name="connsiteY1" fmla="*/ 0 h 1351231"/>
                <a:gd name="connsiteX2" fmla="*/ 1175858 w 1561905"/>
                <a:gd name="connsiteY2" fmla="*/ 0 h 1351231"/>
                <a:gd name="connsiteX3" fmla="*/ 1561905 w 1561905"/>
                <a:gd name="connsiteY3" fmla="*/ 675616 h 1351231"/>
                <a:gd name="connsiteX4" fmla="*/ 1175858 w 1561905"/>
                <a:gd name="connsiteY4" fmla="*/ 1351231 h 1351231"/>
                <a:gd name="connsiteX5" fmla="*/ 386047 w 1561905"/>
                <a:gd name="connsiteY5" fmla="*/ 1351231 h 1351231"/>
                <a:gd name="connsiteX6" fmla="*/ 0 w 1561905"/>
                <a:gd name="connsiteY6" fmla="*/ 675616 h 1351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61905" h="1351231">
                  <a:moveTo>
                    <a:pt x="0" y="675616"/>
                  </a:moveTo>
                  <a:lnTo>
                    <a:pt x="386047" y="0"/>
                  </a:lnTo>
                  <a:lnTo>
                    <a:pt x="1175858" y="0"/>
                  </a:lnTo>
                  <a:lnTo>
                    <a:pt x="1561905" y="675616"/>
                  </a:lnTo>
                  <a:lnTo>
                    <a:pt x="1175858" y="1351231"/>
                  </a:lnTo>
                  <a:lnTo>
                    <a:pt x="386047" y="1351231"/>
                  </a:lnTo>
                  <a:lnTo>
                    <a:pt x="0" y="675616"/>
                  </a:lnTo>
                  <a:close/>
                </a:path>
              </a:pathLst>
            </a:cu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271541" tIns="236628" rIns="271541" bIns="236628" numCol="1" spcCol="1270" anchor="ctr" anchorCtr="0">
              <a:noAutofit/>
            </a:bodyPr>
            <a:lstStyle/>
            <a:p>
              <a:pPr marL="0" marR="0" algn="ctr">
                <a:lnSpc>
                  <a:spcPct val="90000"/>
                </a:lnSpc>
                <a:spcBef>
                  <a:spcPts val="0"/>
                </a:spcBef>
                <a:spcAft>
                  <a:spcPts val="335"/>
                </a:spcAft>
              </a:pPr>
              <a:endParaRPr lang="en-US" sz="1200" b="1" kern="1200" dirty="0" smtClean="0">
                <a:solidFill>
                  <a:srgbClr val="FFFFFF"/>
                </a:solidFill>
                <a:effectLst/>
                <a:ea typeface="Times New Roman"/>
                <a:cs typeface="Times New Roman"/>
              </a:endParaRPr>
            </a:p>
            <a:p>
              <a:pPr marL="0" marR="0" algn="ctr">
                <a:lnSpc>
                  <a:spcPct val="90000"/>
                </a:lnSpc>
                <a:spcBef>
                  <a:spcPts val="0"/>
                </a:spcBef>
                <a:spcAft>
                  <a:spcPts val="335"/>
                </a:spcAft>
              </a:pPr>
              <a:endParaRPr lang="en-US" sz="1200" b="1" kern="1200" dirty="0" smtClean="0">
                <a:solidFill>
                  <a:srgbClr val="FFFFFF"/>
                </a:solidFill>
                <a:effectLst/>
                <a:ea typeface="Times New Roman"/>
                <a:cs typeface="Times New Roman"/>
              </a:endParaRPr>
            </a:p>
            <a:p>
              <a:pPr marL="0" marR="0" algn="ctr">
                <a:lnSpc>
                  <a:spcPct val="90000"/>
                </a:lnSpc>
                <a:spcBef>
                  <a:spcPts val="0"/>
                </a:spcBef>
                <a:spcAft>
                  <a:spcPts val="335"/>
                </a:spcAft>
              </a:pPr>
              <a:r>
                <a:rPr lang="en-US" sz="1200" b="1" kern="1200" dirty="0" smtClean="0">
                  <a:solidFill>
                    <a:srgbClr val="FFFFFF"/>
                  </a:solidFill>
                  <a:effectLst/>
                  <a:ea typeface="Times New Roman"/>
                  <a:cs typeface="Times New Roman"/>
                </a:rPr>
                <a:t>Career </a:t>
              </a:r>
              <a:r>
                <a:rPr lang="en-US" sz="1200" b="1" kern="1200" dirty="0">
                  <a:solidFill>
                    <a:srgbClr val="FFFFFF"/>
                  </a:solidFill>
                  <a:effectLst/>
                  <a:ea typeface="Times New Roman"/>
                  <a:cs typeface="Times New Roman"/>
                </a:rPr>
                <a:t>Pathways Expansion</a:t>
              </a:r>
              <a:endParaRPr lang="en-US" sz="2400" dirty="0">
                <a:effectLst/>
                <a:latin typeface="Times New Roman"/>
                <a:ea typeface="Times New Roman"/>
              </a:endParaRPr>
            </a:p>
            <a:p>
              <a:pPr marL="0" marR="0" algn="ctr">
                <a:lnSpc>
                  <a:spcPct val="90000"/>
                </a:lnSpc>
                <a:spcBef>
                  <a:spcPts val="0"/>
                </a:spcBef>
                <a:spcAft>
                  <a:spcPts val="335"/>
                </a:spcAft>
              </a:pPr>
              <a:r>
                <a:rPr lang="en-US" sz="1200" i="1" kern="1200" dirty="0">
                  <a:solidFill>
                    <a:srgbClr val="FFFFFF"/>
                  </a:solidFill>
                  <a:effectLst/>
                  <a:ea typeface="Times New Roman"/>
                  <a:cs typeface="Times New Roman"/>
                </a:rPr>
                <a:t/>
              </a:r>
              <a:br>
                <a:rPr lang="en-US" sz="1200" i="1" kern="1200" dirty="0">
                  <a:solidFill>
                    <a:srgbClr val="FFFFFF"/>
                  </a:solidFill>
                  <a:effectLst/>
                  <a:ea typeface="Times New Roman"/>
                  <a:cs typeface="Times New Roman"/>
                </a:rPr>
              </a:br>
              <a:endParaRPr lang="en-US" sz="2400" dirty="0">
                <a:effectLst/>
                <a:latin typeface="Times New Roman"/>
                <a:ea typeface="Times New Roman"/>
              </a:endParaRPr>
            </a:p>
          </p:txBody>
        </p:sp>
        <p:sp>
          <p:nvSpPr>
            <p:cNvPr id="20" name="Freeform 19" descr="Image shows each of the various organization in the TrainTex network and lists the organization names." title="Image of TrainTex partners"/>
            <p:cNvSpPr/>
            <p:nvPr/>
          </p:nvSpPr>
          <p:spPr>
            <a:xfrm>
              <a:off x="5301398" y="2071923"/>
              <a:ext cx="1779978" cy="1479424"/>
            </a:xfrm>
            <a:custGeom>
              <a:avLst/>
              <a:gdLst>
                <a:gd name="connsiteX0" fmla="*/ 0 w 1561905"/>
                <a:gd name="connsiteY0" fmla="*/ 675616 h 1351231"/>
                <a:gd name="connsiteX1" fmla="*/ 386047 w 1561905"/>
                <a:gd name="connsiteY1" fmla="*/ 0 h 1351231"/>
                <a:gd name="connsiteX2" fmla="*/ 1175858 w 1561905"/>
                <a:gd name="connsiteY2" fmla="*/ 0 h 1351231"/>
                <a:gd name="connsiteX3" fmla="*/ 1561905 w 1561905"/>
                <a:gd name="connsiteY3" fmla="*/ 675616 h 1351231"/>
                <a:gd name="connsiteX4" fmla="*/ 1175858 w 1561905"/>
                <a:gd name="connsiteY4" fmla="*/ 1351231 h 1351231"/>
                <a:gd name="connsiteX5" fmla="*/ 386047 w 1561905"/>
                <a:gd name="connsiteY5" fmla="*/ 1351231 h 1351231"/>
                <a:gd name="connsiteX6" fmla="*/ 0 w 1561905"/>
                <a:gd name="connsiteY6" fmla="*/ 675616 h 1351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61905" h="1351231">
                  <a:moveTo>
                    <a:pt x="0" y="675616"/>
                  </a:moveTo>
                  <a:lnTo>
                    <a:pt x="386047" y="0"/>
                  </a:lnTo>
                  <a:lnTo>
                    <a:pt x="1175858" y="0"/>
                  </a:lnTo>
                  <a:lnTo>
                    <a:pt x="1561905" y="675616"/>
                  </a:lnTo>
                  <a:lnTo>
                    <a:pt x="1175858" y="1351231"/>
                  </a:lnTo>
                  <a:lnTo>
                    <a:pt x="386047" y="1351231"/>
                  </a:lnTo>
                  <a:lnTo>
                    <a:pt x="0" y="675616"/>
                  </a:lnTo>
                  <a:close/>
                </a:path>
              </a:pathLst>
            </a:cu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271541" tIns="236628" rIns="271541" bIns="236628" numCol="1" spcCol="1270" anchor="ctr" anchorCtr="0">
              <a:noAutofit/>
            </a:bodyPr>
            <a:lstStyle/>
            <a:p>
              <a:pPr marL="0" marR="0" algn="ctr">
                <a:lnSpc>
                  <a:spcPct val="90000"/>
                </a:lnSpc>
                <a:spcBef>
                  <a:spcPts val="0"/>
                </a:spcBef>
                <a:spcAft>
                  <a:spcPts val="335"/>
                </a:spcAft>
              </a:pPr>
              <a:endParaRPr lang="en-US" sz="1200" b="1" kern="1200" dirty="0" smtClean="0">
                <a:solidFill>
                  <a:srgbClr val="FFFFFF"/>
                </a:solidFill>
                <a:effectLst/>
                <a:ea typeface="Times New Roman"/>
                <a:cs typeface="Times New Roman"/>
              </a:endParaRPr>
            </a:p>
            <a:p>
              <a:pPr marL="0" marR="0" algn="ctr">
                <a:lnSpc>
                  <a:spcPct val="90000"/>
                </a:lnSpc>
                <a:spcBef>
                  <a:spcPts val="0"/>
                </a:spcBef>
                <a:spcAft>
                  <a:spcPts val="335"/>
                </a:spcAft>
              </a:pPr>
              <a:r>
                <a:rPr lang="en-US" sz="1200" b="1" kern="1200" dirty="0" smtClean="0">
                  <a:solidFill>
                    <a:srgbClr val="FFFFFF"/>
                  </a:solidFill>
                  <a:effectLst/>
                  <a:ea typeface="Times New Roman"/>
                  <a:cs typeface="Times New Roman"/>
                </a:rPr>
                <a:t>Public </a:t>
              </a:r>
              <a:r>
                <a:rPr lang="en-US" sz="1200" b="1" kern="1200" dirty="0">
                  <a:solidFill>
                    <a:srgbClr val="FFFFFF"/>
                  </a:solidFill>
                  <a:effectLst/>
                  <a:ea typeface="Times New Roman"/>
                  <a:cs typeface="Times New Roman"/>
                </a:rPr>
                <a:t>Library AEL Expansion </a:t>
              </a:r>
              <a:br>
                <a:rPr lang="en-US" sz="1200" b="1" kern="1200" dirty="0">
                  <a:solidFill>
                    <a:srgbClr val="FFFFFF"/>
                  </a:solidFill>
                  <a:effectLst/>
                  <a:ea typeface="Times New Roman"/>
                  <a:cs typeface="Times New Roman"/>
                </a:rPr>
              </a:br>
              <a:r>
                <a:rPr lang="en-US" sz="1200" i="1" kern="1200" dirty="0">
                  <a:solidFill>
                    <a:srgbClr val="FFFFFF"/>
                  </a:solidFill>
                  <a:effectLst/>
                  <a:ea typeface="Times New Roman"/>
                  <a:cs typeface="Times New Roman"/>
                </a:rPr>
                <a:t/>
              </a:r>
              <a:br>
                <a:rPr lang="en-US" sz="1200" i="1" kern="1200" dirty="0">
                  <a:solidFill>
                    <a:srgbClr val="FFFFFF"/>
                  </a:solidFill>
                  <a:effectLst/>
                  <a:ea typeface="Times New Roman"/>
                  <a:cs typeface="Times New Roman"/>
                </a:rPr>
              </a:br>
              <a:r>
                <a:rPr lang="en-US" sz="1200" i="1" kern="1200" dirty="0">
                  <a:solidFill>
                    <a:srgbClr val="FFFFFF"/>
                  </a:solidFill>
                  <a:effectLst/>
                  <a:ea typeface="Times New Roman"/>
                  <a:cs typeface="Times New Roman"/>
                </a:rPr>
                <a:t>Texas State Library and Archives Commission</a:t>
              </a:r>
              <a:endParaRPr lang="en-US" sz="2400" dirty="0">
                <a:effectLst/>
                <a:latin typeface="Times New Roman"/>
                <a:ea typeface="Times New Roman"/>
              </a:endParaRPr>
            </a:p>
          </p:txBody>
        </p:sp>
        <p:sp>
          <p:nvSpPr>
            <p:cNvPr id="21" name="Freeform 20" descr="Image shows each of the various organization in the TrainTex network and lists the organization names." title="Image of TrainTex partners"/>
            <p:cNvSpPr/>
            <p:nvPr/>
          </p:nvSpPr>
          <p:spPr>
            <a:xfrm>
              <a:off x="5301398" y="3749176"/>
              <a:ext cx="1779978" cy="1479424"/>
            </a:xfrm>
            <a:custGeom>
              <a:avLst/>
              <a:gdLst>
                <a:gd name="connsiteX0" fmla="*/ 0 w 1561905"/>
                <a:gd name="connsiteY0" fmla="*/ 675616 h 1351231"/>
                <a:gd name="connsiteX1" fmla="*/ 386047 w 1561905"/>
                <a:gd name="connsiteY1" fmla="*/ 0 h 1351231"/>
                <a:gd name="connsiteX2" fmla="*/ 1175858 w 1561905"/>
                <a:gd name="connsiteY2" fmla="*/ 0 h 1351231"/>
                <a:gd name="connsiteX3" fmla="*/ 1561905 w 1561905"/>
                <a:gd name="connsiteY3" fmla="*/ 675616 h 1351231"/>
                <a:gd name="connsiteX4" fmla="*/ 1175858 w 1561905"/>
                <a:gd name="connsiteY4" fmla="*/ 1351231 h 1351231"/>
                <a:gd name="connsiteX5" fmla="*/ 386047 w 1561905"/>
                <a:gd name="connsiteY5" fmla="*/ 1351231 h 1351231"/>
                <a:gd name="connsiteX6" fmla="*/ 0 w 1561905"/>
                <a:gd name="connsiteY6" fmla="*/ 675616 h 1351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61905" h="1351231">
                  <a:moveTo>
                    <a:pt x="0" y="675616"/>
                  </a:moveTo>
                  <a:lnTo>
                    <a:pt x="386047" y="0"/>
                  </a:lnTo>
                  <a:lnTo>
                    <a:pt x="1175858" y="0"/>
                  </a:lnTo>
                  <a:lnTo>
                    <a:pt x="1561905" y="675616"/>
                  </a:lnTo>
                  <a:lnTo>
                    <a:pt x="1175858" y="1351231"/>
                  </a:lnTo>
                  <a:lnTo>
                    <a:pt x="386047" y="1351231"/>
                  </a:lnTo>
                  <a:lnTo>
                    <a:pt x="0" y="675616"/>
                  </a:lnTo>
                  <a:close/>
                </a:path>
              </a:pathLst>
            </a:cu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271541" tIns="236628" rIns="271541" bIns="236628" numCol="1" spcCol="1270" anchor="ctr" anchorCtr="0">
              <a:noAutofit/>
            </a:bodyPr>
            <a:lstStyle/>
            <a:p>
              <a:pPr marL="0" marR="0" algn="ctr">
                <a:lnSpc>
                  <a:spcPct val="90000"/>
                </a:lnSpc>
                <a:spcBef>
                  <a:spcPts val="0"/>
                </a:spcBef>
                <a:spcAft>
                  <a:spcPts val="335"/>
                </a:spcAft>
              </a:pPr>
              <a:r>
                <a:rPr lang="en-US" sz="1200" b="1" kern="1200">
                  <a:solidFill>
                    <a:srgbClr val="FFFFFF"/>
                  </a:solidFill>
                  <a:effectLst/>
                  <a:ea typeface="Times New Roman"/>
                  <a:cs typeface="Times New Roman"/>
                </a:rPr>
                <a:t>Assessment and Standards Initiative</a:t>
              </a:r>
              <a:endParaRPr lang="en-US" sz="2400">
                <a:effectLst/>
                <a:latin typeface="Times New Roman"/>
                <a:ea typeface="Times New Roman"/>
              </a:endParaRPr>
            </a:p>
            <a:p>
              <a:pPr marL="0" marR="0" algn="ctr">
                <a:lnSpc>
                  <a:spcPct val="90000"/>
                </a:lnSpc>
                <a:spcBef>
                  <a:spcPts val="0"/>
                </a:spcBef>
                <a:spcAft>
                  <a:spcPts val="335"/>
                </a:spcAft>
              </a:pPr>
              <a:r>
                <a:rPr lang="en-US" sz="1200" i="1" kern="1200">
                  <a:solidFill>
                    <a:srgbClr val="FFFFFF"/>
                  </a:solidFill>
                  <a:effectLst/>
                  <a:ea typeface="Times New Roman"/>
                  <a:cs typeface="Times New Roman"/>
                </a:rPr>
                <a:t/>
              </a:r>
              <a:br>
                <a:rPr lang="en-US" sz="1200" i="1" kern="1200">
                  <a:solidFill>
                    <a:srgbClr val="FFFFFF"/>
                  </a:solidFill>
                  <a:effectLst/>
                  <a:ea typeface="Times New Roman"/>
                  <a:cs typeface="Times New Roman"/>
                </a:rPr>
              </a:br>
              <a:r>
                <a:rPr lang="en-US" sz="1200" i="1" kern="1200">
                  <a:solidFill>
                    <a:srgbClr val="FFFFFF"/>
                  </a:solidFill>
                  <a:effectLst/>
                  <a:ea typeface="Times New Roman"/>
                  <a:cs typeface="Times New Roman"/>
                </a:rPr>
                <a:t>Texas State University </a:t>
              </a:r>
              <a:endParaRPr lang="en-US" sz="2400">
                <a:effectLst/>
                <a:latin typeface="Times New Roman"/>
                <a:ea typeface="Times New Roman"/>
              </a:endParaRPr>
            </a:p>
          </p:txBody>
        </p:sp>
        <p:sp>
          <p:nvSpPr>
            <p:cNvPr id="22" name="Freeform 21" descr="Image shows each of the various organization in the TrainTex network and lists the organization names." title="Image of TrainTex partners"/>
            <p:cNvSpPr/>
            <p:nvPr/>
          </p:nvSpPr>
          <p:spPr>
            <a:xfrm>
              <a:off x="3749651" y="4600704"/>
              <a:ext cx="1779978" cy="1479424"/>
            </a:xfrm>
            <a:custGeom>
              <a:avLst/>
              <a:gdLst>
                <a:gd name="connsiteX0" fmla="*/ 0 w 1561905"/>
                <a:gd name="connsiteY0" fmla="*/ 675616 h 1351231"/>
                <a:gd name="connsiteX1" fmla="*/ 386047 w 1561905"/>
                <a:gd name="connsiteY1" fmla="*/ 0 h 1351231"/>
                <a:gd name="connsiteX2" fmla="*/ 1175858 w 1561905"/>
                <a:gd name="connsiteY2" fmla="*/ 0 h 1351231"/>
                <a:gd name="connsiteX3" fmla="*/ 1561905 w 1561905"/>
                <a:gd name="connsiteY3" fmla="*/ 675616 h 1351231"/>
                <a:gd name="connsiteX4" fmla="*/ 1175858 w 1561905"/>
                <a:gd name="connsiteY4" fmla="*/ 1351231 h 1351231"/>
                <a:gd name="connsiteX5" fmla="*/ 386047 w 1561905"/>
                <a:gd name="connsiteY5" fmla="*/ 1351231 h 1351231"/>
                <a:gd name="connsiteX6" fmla="*/ 0 w 1561905"/>
                <a:gd name="connsiteY6" fmla="*/ 675616 h 1351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61905" h="1351231">
                  <a:moveTo>
                    <a:pt x="0" y="675616"/>
                  </a:moveTo>
                  <a:lnTo>
                    <a:pt x="386047" y="0"/>
                  </a:lnTo>
                  <a:lnTo>
                    <a:pt x="1175858" y="0"/>
                  </a:lnTo>
                  <a:lnTo>
                    <a:pt x="1561905" y="675616"/>
                  </a:lnTo>
                  <a:lnTo>
                    <a:pt x="1175858" y="1351231"/>
                  </a:lnTo>
                  <a:lnTo>
                    <a:pt x="386047" y="1351231"/>
                  </a:lnTo>
                  <a:lnTo>
                    <a:pt x="0" y="675616"/>
                  </a:lnTo>
                  <a:close/>
                </a:path>
              </a:pathLst>
            </a:cu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271541" tIns="236628" rIns="271541" bIns="236628" numCol="1" spcCol="1270" anchor="ctr" anchorCtr="0">
              <a:noAutofit/>
            </a:bodyPr>
            <a:lstStyle/>
            <a:p>
              <a:pPr marL="0" marR="0" algn="ctr">
                <a:lnSpc>
                  <a:spcPct val="90000"/>
                </a:lnSpc>
                <a:spcBef>
                  <a:spcPts val="0"/>
                </a:spcBef>
                <a:spcAft>
                  <a:spcPts val="335"/>
                </a:spcAft>
              </a:pPr>
              <a:endParaRPr lang="en-US" sz="1200" b="1" kern="1200" dirty="0" smtClean="0">
                <a:solidFill>
                  <a:srgbClr val="FFFFFF"/>
                </a:solidFill>
                <a:effectLst/>
                <a:ea typeface="Times New Roman"/>
                <a:cs typeface="Times New Roman"/>
              </a:endParaRPr>
            </a:p>
            <a:p>
              <a:pPr marL="0" marR="0" algn="ctr">
                <a:lnSpc>
                  <a:spcPct val="90000"/>
                </a:lnSpc>
                <a:spcBef>
                  <a:spcPts val="0"/>
                </a:spcBef>
                <a:spcAft>
                  <a:spcPts val="335"/>
                </a:spcAft>
              </a:pPr>
              <a:endParaRPr lang="en-US" sz="1200" b="1" dirty="0">
                <a:solidFill>
                  <a:srgbClr val="FFFFFF"/>
                </a:solidFill>
                <a:ea typeface="Times New Roman"/>
                <a:cs typeface="Times New Roman"/>
              </a:endParaRPr>
            </a:p>
            <a:p>
              <a:pPr marL="0" marR="0" algn="ctr">
                <a:lnSpc>
                  <a:spcPct val="90000"/>
                </a:lnSpc>
                <a:spcBef>
                  <a:spcPts val="0"/>
                </a:spcBef>
                <a:spcAft>
                  <a:spcPts val="335"/>
                </a:spcAft>
              </a:pPr>
              <a:r>
                <a:rPr lang="en-US" sz="1200" b="1" kern="1200" dirty="0" smtClean="0">
                  <a:solidFill>
                    <a:srgbClr val="FFFFFF"/>
                  </a:solidFill>
                  <a:effectLst/>
                  <a:ea typeface="Times New Roman"/>
                  <a:cs typeface="Times New Roman"/>
                </a:rPr>
                <a:t>Focus </a:t>
              </a:r>
              <a:r>
                <a:rPr lang="en-US" sz="1200" b="1" kern="1200" dirty="0">
                  <a:solidFill>
                    <a:srgbClr val="FFFFFF"/>
                  </a:solidFill>
                  <a:effectLst/>
                  <a:ea typeface="Times New Roman"/>
                  <a:cs typeface="Times New Roman"/>
                </a:rPr>
                <a:t>on the Basics Reading and Math Institutes</a:t>
              </a:r>
              <a:endParaRPr lang="en-US" sz="2400" dirty="0">
                <a:effectLst/>
                <a:latin typeface="Times New Roman"/>
                <a:ea typeface="Times New Roman"/>
              </a:endParaRPr>
            </a:p>
            <a:p>
              <a:pPr marL="0" marR="0" algn="ctr">
                <a:lnSpc>
                  <a:spcPct val="90000"/>
                </a:lnSpc>
                <a:spcBef>
                  <a:spcPts val="0"/>
                </a:spcBef>
                <a:spcAft>
                  <a:spcPts val="335"/>
                </a:spcAft>
              </a:pPr>
              <a:endParaRPr lang="en-US" sz="2400" dirty="0">
                <a:effectLst/>
                <a:latin typeface="Times New Roman"/>
                <a:ea typeface="Times New Roman"/>
              </a:endParaRPr>
            </a:p>
          </p:txBody>
        </p:sp>
        <p:sp>
          <p:nvSpPr>
            <p:cNvPr id="23" name="Freeform 22" descr="Image shows each of the various organization in the TrainTex network and lists the organization names." title="Image of TrainTex partners"/>
            <p:cNvSpPr/>
            <p:nvPr/>
          </p:nvSpPr>
          <p:spPr>
            <a:xfrm>
              <a:off x="2215637" y="3749176"/>
              <a:ext cx="1779898" cy="1479179"/>
            </a:xfrm>
            <a:custGeom>
              <a:avLst/>
              <a:gdLst>
                <a:gd name="connsiteX0" fmla="*/ 0 w 1561905"/>
                <a:gd name="connsiteY0" fmla="*/ 675616 h 1351231"/>
                <a:gd name="connsiteX1" fmla="*/ 386047 w 1561905"/>
                <a:gd name="connsiteY1" fmla="*/ 0 h 1351231"/>
                <a:gd name="connsiteX2" fmla="*/ 1175858 w 1561905"/>
                <a:gd name="connsiteY2" fmla="*/ 0 h 1351231"/>
                <a:gd name="connsiteX3" fmla="*/ 1561905 w 1561905"/>
                <a:gd name="connsiteY3" fmla="*/ 675616 h 1351231"/>
                <a:gd name="connsiteX4" fmla="*/ 1175858 w 1561905"/>
                <a:gd name="connsiteY4" fmla="*/ 1351231 h 1351231"/>
                <a:gd name="connsiteX5" fmla="*/ 386047 w 1561905"/>
                <a:gd name="connsiteY5" fmla="*/ 1351231 h 1351231"/>
                <a:gd name="connsiteX6" fmla="*/ 0 w 1561905"/>
                <a:gd name="connsiteY6" fmla="*/ 675616 h 1351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61905" h="1351231">
                  <a:moveTo>
                    <a:pt x="0" y="675616"/>
                  </a:moveTo>
                  <a:lnTo>
                    <a:pt x="386047" y="0"/>
                  </a:lnTo>
                  <a:lnTo>
                    <a:pt x="1175858" y="0"/>
                  </a:lnTo>
                  <a:lnTo>
                    <a:pt x="1561905" y="675616"/>
                  </a:lnTo>
                  <a:lnTo>
                    <a:pt x="1175858" y="1351231"/>
                  </a:lnTo>
                  <a:lnTo>
                    <a:pt x="386047" y="1351231"/>
                  </a:lnTo>
                  <a:lnTo>
                    <a:pt x="0" y="675616"/>
                  </a:lnTo>
                  <a:close/>
                </a:path>
              </a:pathLst>
            </a:cu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271541" tIns="236628" rIns="271541" bIns="236628" numCol="1" spcCol="1270" anchor="ctr" anchorCtr="0">
              <a:noAutofit/>
            </a:bodyPr>
            <a:lstStyle/>
            <a:p>
              <a:pPr marL="0" marR="0" algn="ctr">
                <a:lnSpc>
                  <a:spcPct val="90000"/>
                </a:lnSpc>
                <a:spcBef>
                  <a:spcPts val="0"/>
                </a:spcBef>
                <a:spcAft>
                  <a:spcPts val="335"/>
                </a:spcAft>
              </a:pPr>
              <a:endParaRPr lang="en-US" sz="1200" b="1" kern="1200" dirty="0" smtClean="0">
                <a:solidFill>
                  <a:srgbClr val="FFFFFF"/>
                </a:solidFill>
                <a:effectLst/>
                <a:ea typeface="Times New Roman"/>
                <a:cs typeface="Times New Roman"/>
              </a:endParaRPr>
            </a:p>
            <a:p>
              <a:pPr marL="0" marR="0" algn="ctr">
                <a:lnSpc>
                  <a:spcPct val="90000"/>
                </a:lnSpc>
                <a:spcBef>
                  <a:spcPts val="0"/>
                </a:spcBef>
                <a:spcAft>
                  <a:spcPts val="335"/>
                </a:spcAft>
              </a:pPr>
              <a:r>
                <a:rPr lang="en-US" sz="1200" b="1" kern="1200" dirty="0" smtClean="0">
                  <a:solidFill>
                    <a:srgbClr val="FFFFFF"/>
                  </a:solidFill>
                  <a:effectLst/>
                  <a:ea typeface="Times New Roman"/>
                  <a:cs typeface="Times New Roman"/>
                </a:rPr>
                <a:t>Distance </a:t>
              </a:r>
              <a:r>
                <a:rPr lang="en-US" sz="1200" b="1" kern="1200" dirty="0">
                  <a:solidFill>
                    <a:srgbClr val="FFFFFF"/>
                  </a:solidFill>
                  <a:effectLst/>
                  <a:ea typeface="Times New Roman"/>
                  <a:cs typeface="Times New Roman"/>
                </a:rPr>
                <a:t>Learning</a:t>
              </a:r>
              <a:endParaRPr lang="en-US" sz="2400" dirty="0">
                <a:effectLst/>
                <a:latin typeface="Times New Roman"/>
                <a:ea typeface="Times New Roman"/>
              </a:endParaRPr>
            </a:p>
            <a:p>
              <a:pPr marL="0" marR="0" algn="ctr">
                <a:lnSpc>
                  <a:spcPct val="90000"/>
                </a:lnSpc>
                <a:spcBef>
                  <a:spcPts val="0"/>
                </a:spcBef>
                <a:spcAft>
                  <a:spcPts val="335"/>
                </a:spcAft>
              </a:pPr>
              <a:r>
                <a:rPr lang="en-US" sz="1200" b="1" kern="1200" dirty="0">
                  <a:solidFill>
                    <a:srgbClr val="FFFFFF"/>
                  </a:solidFill>
                  <a:effectLst/>
                  <a:ea typeface="Times New Roman"/>
                  <a:cs typeface="Times New Roman"/>
                </a:rPr>
                <a:t> Mentor Initiative </a:t>
              </a:r>
              <a:endParaRPr lang="en-US" sz="2400" dirty="0">
                <a:effectLst/>
                <a:latin typeface="Times New Roman"/>
                <a:ea typeface="Times New Roman"/>
              </a:endParaRPr>
            </a:p>
            <a:p>
              <a:pPr marL="0" marR="0" algn="ctr">
                <a:spcBef>
                  <a:spcPts val="0"/>
                </a:spcBef>
                <a:spcAft>
                  <a:spcPts val="335"/>
                </a:spcAft>
              </a:pPr>
              <a:r>
                <a:rPr lang="en-US" sz="1200" i="1" kern="1200" dirty="0">
                  <a:solidFill>
                    <a:srgbClr val="FFFFFF"/>
                  </a:solidFill>
                  <a:effectLst/>
                  <a:ea typeface="Times New Roman"/>
                  <a:cs typeface="Times New Roman"/>
                </a:rPr>
                <a:t/>
              </a:r>
              <a:br>
                <a:rPr lang="en-US" sz="1200" i="1" kern="1200" dirty="0">
                  <a:solidFill>
                    <a:srgbClr val="FFFFFF"/>
                  </a:solidFill>
                  <a:effectLst/>
                  <a:ea typeface="Times New Roman"/>
                  <a:cs typeface="Times New Roman"/>
                </a:rPr>
              </a:br>
              <a:r>
                <a:rPr lang="en-US" sz="1200" i="1" kern="1200" dirty="0">
                  <a:solidFill>
                    <a:srgbClr val="FFFFFF"/>
                  </a:solidFill>
                  <a:effectLst/>
                  <a:ea typeface="Times New Roman"/>
                  <a:cs typeface="Times New Roman"/>
                </a:rPr>
                <a:t>College of the </a:t>
              </a:r>
              <a:r>
                <a:rPr lang="en-US" sz="1200" i="1" kern="1200" dirty="0" smtClean="0">
                  <a:solidFill>
                    <a:srgbClr val="FFFFFF"/>
                  </a:solidFill>
                  <a:effectLst/>
                  <a:ea typeface="Times New Roman"/>
                  <a:cs typeface="Times New Roman"/>
                </a:rPr>
                <a:t>Mainland</a:t>
              </a:r>
              <a:r>
                <a:rPr lang="en-US" sz="1200" i="1" kern="1200" dirty="0">
                  <a:solidFill>
                    <a:srgbClr val="FFFFFF"/>
                  </a:solidFill>
                  <a:effectLst/>
                  <a:ea typeface="Times New Roman"/>
                  <a:cs typeface="Times New Roman"/>
                </a:rPr>
                <a:t/>
              </a:r>
              <a:br>
                <a:rPr lang="en-US" sz="1200" i="1" kern="1200" dirty="0">
                  <a:solidFill>
                    <a:srgbClr val="FFFFFF"/>
                  </a:solidFill>
                  <a:effectLst/>
                  <a:ea typeface="Times New Roman"/>
                  <a:cs typeface="Times New Roman"/>
                </a:rPr>
              </a:br>
              <a:r>
                <a:rPr lang="en-US" sz="1200" i="1" kern="1200" dirty="0">
                  <a:solidFill>
                    <a:srgbClr val="FFFFFF"/>
                  </a:solidFill>
                  <a:effectLst/>
                  <a:ea typeface="Times New Roman"/>
                  <a:cs typeface="Times New Roman"/>
                </a:rPr>
                <a:t>Northside ISD</a:t>
              </a:r>
              <a:endParaRPr lang="en-US" sz="2400" dirty="0">
                <a:effectLst/>
                <a:latin typeface="Times New Roman"/>
                <a:ea typeface="Times New Roman"/>
              </a:endParaRPr>
            </a:p>
          </p:txBody>
        </p:sp>
        <p:sp>
          <p:nvSpPr>
            <p:cNvPr id="24" name="Freeform 23" descr="Image shows each of the various organization in the TrainTex network and lists the organization names." title="Image of TrainTex partners"/>
            <p:cNvSpPr/>
            <p:nvPr/>
          </p:nvSpPr>
          <p:spPr>
            <a:xfrm>
              <a:off x="2215637" y="2071923"/>
              <a:ext cx="1779898" cy="1479179"/>
            </a:xfrm>
            <a:custGeom>
              <a:avLst/>
              <a:gdLst>
                <a:gd name="connsiteX0" fmla="*/ 0 w 1561905"/>
                <a:gd name="connsiteY0" fmla="*/ 675616 h 1351231"/>
                <a:gd name="connsiteX1" fmla="*/ 386047 w 1561905"/>
                <a:gd name="connsiteY1" fmla="*/ 0 h 1351231"/>
                <a:gd name="connsiteX2" fmla="*/ 1175858 w 1561905"/>
                <a:gd name="connsiteY2" fmla="*/ 0 h 1351231"/>
                <a:gd name="connsiteX3" fmla="*/ 1561905 w 1561905"/>
                <a:gd name="connsiteY3" fmla="*/ 675616 h 1351231"/>
                <a:gd name="connsiteX4" fmla="*/ 1175858 w 1561905"/>
                <a:gd name="connsiteY4" fmla="*/ 1351231 h 1351231"/>
                <a:gd name="connsiteX5" fmla="*/ 386047 w 1561905"/>
                <a:gd name="connsiteY5" fmla="*/ 1351231 h 1351231"/>
                <a:gd name="connsiteX6" fmla="*/ 0 w 1561905"/>
                <a:gd name="connsiteY6" fmla="*/ 675616 h 1351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61905" h="1351231">
                  <a:moveTo>
                    <a:pt x="0" y="675616"/>
                  </a:moveTo>
                  <a:lnTo>
                    <a:pt x="386047" y="0"/>
                  </a:lnTo>
                  <a:lnTo>
                    <a:pt x="1175858" y="0"/>
                  </a:lnTo>
                  <a:lnTo>
                    <a:pt x="1561905" y="675616"/>
                  </a:lnTo>
                  <a:lnTo>
                    <a:pt x="1175858" y="1351231"/>
                  </a:lnTo>
                  <a:lnTo>
                    <a:pt x="386047" y="1351231"/>
                  </a:lnTo>
                  <a:lnTo>
                    <a:pt x="0" y="675616"/>
                  </a:lnTo>
                  <a:close/>
                </a:path>
              </a:pathLst>
            </a:cu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271541" tIns="236628" rIns="271541" bIns="236628" numCol="1" spcCol="1270" anchor="ctr" anchorCtr="0">
              <a:noAutofit/>
            </a:bodyPr>
            <a:lstStyle/>
            <a:p>
              <a:pPr marL="0" marR="0" algn="ctr">
                <a:lnSpc>
                  <a:spcPct val="90000"/>
                </a:lnSpc>
                <a:spcBef>
                  <a:spcPts val="0"/>
                </a:spcBef>
                <a:spcAft>
                  <a:spcPts val="335"/>
                </a:spcAft>
              </a:pPr>
              <a:endParaRPr lang="en-US" sz="1200" b="1" kern="1200" dirty="0" smtClean="0">
                <a:solidFill>
                  <a:srgbClr val="FFFFFF"/>
                </a:solidFill>
                <a:effectLst/>
                <a:ea typeface="Times New Roman"/>
                <a:cs typeface="Times New Roman"/>
              </a:endParaRPr>
            </a:p>
            <a:p>
              <a:pPr marL="0" marR="0" algn="ctr">
                <a:lnSpc>
                  <a:spcPct val="90000"/>
                </a:lnSpc>
                <a:spcBef>
                  <a:spcPts val="0"/>
                </a:spcBef>
                <a:spcAft>
                  <a:spcPts val="335"/>
                </a:spcAft>
              </a:pPr>
              <a:r>
                <a:rPr lang="en-US" sz="1200" b="1" kern="1200" dirty="0" smtClean="0">
                  <a:solidFill>
                    <a:srgbClr val="FFFFFF"/>
                  </a:solidFill>
                  <a:effectLst/>
                  <a:ea typeface="Times New Roman"/>
                  <a:cs typeface="Times New Roman"/>
                </a:rPr>
                <a:t>PD </a:t>
              </a:r>
              <a:r>
                <a:rPr lang="en-US" sz="1200" b="1" kern="1200" dirty="0">
                  <a:solidFill>
                    <a:srgbClr val="FFFFFF"/>
                  </a:solidFill>
                  <a:effectLst/>
                  <a:ea typeface="Times New Roman"/>
                  <a:cs typeface="Times New Roman"/>
                </a:rPr>
                <a:t>and </a:t>
              </a:r>
              <a:r>
                <a:rPr lang="en-US" sz="1200" b="1" dirty="0">
                  <a:effectLst/>
                  <a:ea typeface="Times New Roman"/>
                </a:rPr>
                <a:t>Program Integration Efforts</a:t>
              </a:r>
              <a:r>
                <a:rPr lang="en-US" sz="1200" b="1" kern="1200" dirty="0">
                  <a:solidFill>
                    <a:srgbClr val="FFFFFF"/>
                  </a:solidFill>
                  <a:effectLst/>
                  <a:ea typeface="Times New Roman"/>
                  <a:cs typeface="Times New Roman"/>
                </a:rPr>
                <a:t> </a:t>
              </a:r>
              <a:br>
                <a:rPr lang="en-US" sz="1200" b="1" kern="1200" dirty="0">
                  <a:solidFill>
                    <a:srgbClr val="FFFFFF"/>
                  </a:solidFill>
                  <a:effectLst/>
                  <a:ea typeface="Times New Roman"/>
                  <a:cs typeface="Times New Roman"/>
                </a:rPr>
              </a:br>
              <a:r>
                <a:rPr lang="en-US" sz="1200" b="1" dirty="0">
                  <a:effectLst/>
                  <a:ea typeface="Times New Roman"/>
                </a:rPr>
                <a:t>with </a:t>
              </a:r>
              <a:r>
                <a:rPr lang="en-US" sz="1200" b="1" kern="1200" dirty="0" smtClean="0">
                  <a:solidFill>
                    <a:srgbClr val="FFFFFF"/>
                  </a:solidFill>
                  <a:effectLst/>
                  <a:ea typeface="Times New Roman"/>
                  <a:cs typeface="Times New Roman"/>
                </a:rPr>
                <a:t>Non-Profits</a:t>
              </a:r>
            </a:p>
            <a:p>
              <a:pPr marL="0" marR="0" algn="ctr">
                <a:lnSpc>
                  <a:spcPct val="90000"/>
                </a:lnSpc>
                <a:spcBef>
                  <a:spcPts val="0"/>
                </a:spcBef>
                <a:spcAft>
                  <a:spcPts val="335"/>
                </a:spcAft>
              </a:pPr>
              <a:r>
                <a:rPr lang="en-US" sz="1200" b="1" kern="1200" dirty="0" smtClean="0">
                  <a:solidFill>
                    <a:srgbClr val="FFFFFF"/>
                  </a:solidFill>
                  <a:effectLst/>
                  <a:ea typeface="Times New Roman"/>
                  <a:cs typeface="Times New Roman"/>
                </a:rPr>
                <a:t> </a:t>
              </a:r>
              <a:r>
                <a:rPr lang="en-US" sz="1200" i="1" kern="1200" dirty="0">
                  <a:solidFill>
                    <a:srgbClr val="FFFFFF"/>
                  </a:solidFill>
                  <a:effectLst/>
                  <a:ea typeface="Times New Roman"/>
                  <a:cs typeface="Times New Roman"/>
                </a:rPr>
                <a:t/>
              </a:r>
              <a:br>
                <a:rPr lang="en-US" sz="1200" i="1" kern="1200" dirty="0">
                  <a:solidFill>
                    <a:srgbClr val="FFFFFF"/>
                  </a:solidFill>
                  <a:effectLst/>
                  <a:ea typeface="Times New Roman"/>
                  <a:cs typeface="Times New Roman"/>
                </a:rPr>
              </a:br>
              <a:r>
                <a:rPr lang="en-US" sz="1200" i="1" kern="1200" dirty="0" smtClean="0">
                  <a:solidFill>
                    <a:srgbClr val="FFFFFF"/>
                  </a:solidFill>
                  <a:effectLst/>
                  <a:ea typeface="Times New Roman"/>
                  <a:cs typeface="Times New Roman"/>
                </a:rPr>
                <a:t>Literacy Texas</a:t>
              </a:r>
              <a:r>
                <a:rPr lang="en-US" sz="1200" i="1" kern="1200" dirty="0">
                  <a:solidFill>
                    <a:srgbClr val="FFFFFF"/>
                  </a:solidFill>
                  <a:effectLst/>
                  <a:ea typeface="Times New Roman"/>
                  <a:cs typeface="Times New Roman"/>
                </a:rPr>
                <a:t/>
              </a:r>
              <a:br>
                <a:rPr lang="en-US" sz="1200" i="1" kern="1200" dirty="0">
                  <a:solidFill>
                    <a:srgbClr val="FFFFFF"/>
                  </a:solidFill>
                  <a:effectLst/>
                  <a:ea typeface="Times New Roman"/>
                  <a:cs typeface="Times New Roman"/>
                </a:rPr>
              </a:br>
              <a:r>
                <a:rPr lang="en-US" sz="1200" i="1" kern="1200" dirty="0" err="1" smtClean="0">
                  <a:solidFill>
                    <a:srgbClr val="FFFFFF"/>
                  </a:solidFill>
                  <a:effectLst/>
                  <a:ea typeface="Times New Roman"/>
                  <a:cs typeface="Times New Roman"/>
                </a:rPr>
                <a:t>OneStar</a:t>
              </a:r>
              <a:r>
                <a:rPr lang="en-US" sz="1200" i="1" kern="1200" dirty="0" smtClean="0">
                  <a:solidFill>
                    <a:srgbClr val="FFFFFF"/>
                  </a:solidFill>
                  <a:effectLst/>
                  <a:ea typeface="Times New Roman"/>
                  <a:cs typeface="Times New Roman"/>
                </a:rPr>
                <a:t/>
              </a:r>
              <a:br>
                <a:rPr lang="en-US" sz="1200" i="1" kern="1200" dirty="0" smtClean="0">
                  <a:solidFill>
                    <a:srgbClr val="FFFFFF"/>
                  </a:solidFill>
                  <a:effectLst/>
                  <a:ea typeface="Times New Roman"/>
                  <a:cs typeface="Times New Roman"/>
                </a:rPr>
              </a:br>
              <a:r>
                <a:rPr lang="en-US" sz="1200" i="1" kern="1200" dirty="0" smtClean="0">
                  <a:solidFill>
                    <a:srgbClr val="FFFFFF"/>
                  </a:solidFill>
                  <a:effectLst/>
                  <a:ea typeface="Times New Roman"/>
                  <a:cs typeface="Times New Roman"/>
                </a:rPr>
                <a:t>Foundation</a:t>
              </a:r>
              <a:r>
                <a:rPr lang="en-US" sz="1200" dirty="0">
                  <a:effectLst/>
                  <a:latin typeface="Times New Roman"/>
                  <a:ea typeface="Times New Roman"/>
                </a:rPr>
                <a:t> </a:t>
              </a:r>
              <a:endParaRPr lang="en-US" sz="2400" dirty="0">
                <a:effectLst/>
                <a:latin typeface="Times New Roman"/>
                <a:ea typeface="Times New Roman"/>
              </a:endParaRPr>
            </a:p>
          </p:txBody>
        </p:sp>
        <p:sp>
          <p:nvSpPr>
            <p:cNvPr id="25" name="Rectangle 24" descr="Image shows each of the various organization in the TrainTex network and lists the organization names." title="Image of TrainTex partners"/>
            <p:cNvSpPr/>
            <p:nvPr/>
          </p:nvSpPr>
          <p:spPr>
            <a:xfrm>
              <a:off x="2774266" y="6166142"/>
              <a:ext cx="4070671" cy="387058"/>
            </a:xfrm>
            <a:prstGeom prst="rect">
              <a:avLst/>
            </a:prstGeom>
            <a:solidFill>
              <a:srgbClr val="9B2D1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dirty="0">
                  <a:ea typeface="Times New Roman"/>
                  <a:cs typeface="Times New Roman"/>
                </a:rPr>
                <a:t>Adult Education and Literacy Grantees</a:t>
              </a:r>
              <a:r>
                <a:rPr lang="en-US" sz="1200" dirty="0">
                  <a:effectLst/>
                  <a:latin typeface="Times New Roman"/>
                  <a:ea typeface="Times New Roman"/>
                </a:rPr>
                <a:t> </a:t>
              </a:r>
            </a:p>
          </p:txBody>
        </p:sp>
        <p:sp>
          <p:nvSpPr>
            <p:cNvPr id="26" name="Rectangle 25" descr="Image shows each of the various organization in the TrainTex network and lists the organization names." title="Image of TrainTex partners"/>
            <p:cNvSpPr/>
            <p:nvPr/>
          </p:nvSpPr>
          <p:spPr>
            <a:xfrm>
              <a:off x="2774266" y="761019"/>
              <a:ext cx="4070671" cy="361250"/>
            </a:xfrm>
            <a:prstGeom prst="rect">
              <a:avLst/>
            </a:prstGeom>
            <a:solidFill>
              <a:srgbClr val="9B2D1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2000" kern="1200" dirty="0">
                  <a:effectLst/>
                  <a:ea typeface="Times New Roman"/>
                  <a:cs typeface="Times New Roman"/>
                </a:rPr>
                <a:t>Texas Workforce Commission </a:t>
              </a:r>
              <a:endParaRPr lang="en-US" dirty="0">
                <a:effectLst/>
                <a:latin typeface="Times New Roman"/>
                <a:ea typeface="Times New Roman"/>
              </a:endParaRPr>
            </a:p>
          </p:txBody>
        </p:sp>
        <p:sp>
          <p:nvSpPr>
            <p:cNvPr id="27" name="Rectangle 26" descr="Image shows each of the various organization in the TrainTex network and lists the organization names." title="Image of TrainTex partners"/>
            <p:cNvSpPr/>
            <p:nvPr/>
          </p:nvSpPr>
          <p:spPr>
            <a:xfrm>
              <a:off x="1710210" y="42016"/>
              <a:ext cx="5909790" cy="7186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2400" b="1" kern="1200" cap="small" dirty="0" smtClean="0">
                  <a:solidFill>
                    <a:srgbClr val="000000"/>
                  </a:solidFill>
                  <a:effectLst/>
                  <a:ea typeface="Times New Roman"/>
                  <a:cs typeface="Times New Roman"/>
                </a:rPr>
                <a:t>TRAIN Tex</a:t>
              </a:r>
              <a:endParaRPr lang="en-US" sz="1600" dirty="0">
                <a:effectLst/>
                <a:ea typeface="Times New Roman"/>
              </a:endParaRPr>
            </a:p>
            <a:p>
              <a:pPr marL="0" marR="0" algn="ctr">
                <a:spcBef>
                  <a:spcPts val="0"/>
                </a:spcBef>
                <a:spcAft>
                  <a:spcPts val="0"/>
                </a:spcAft>
              </a:pPr>
              <a:r>
                <a:rPr lang="en-US" sz="1600" kern="1200" cap="small" dirty="0">
                  <a:solidFill>
                    <a:srgbClr val="000000"/>
                  </a:solidFill>
                  <a:effectLst/>
                  <a:ea typeface="Times New Roman"/>
                  <a:cs typeface="Times New Roman"/>
                </a:rPr>
                <a:t>Training, Resource and Innovation Network for Texas</a:t>
              </a:r>
              <a:endParaRPr lang="en-US" sz="1600" dirty="0">
                <a:effectLst/>
                <a:ea typeface="Times New Roman"/>
              </a:endParaRPr>
            </a:p>
          </p:txBody>
        </p:sp>
      </p:grpSp>
    </p:spTree>
    <p:extLst>
      <p:ext uri="{BB962C8B-B14F-4D97-AF65-F5344CB8AC3E}">
        <p14:creationId xmlns:p14="http://schemas.microsoft.com/office/powerpoint/2010/main" val="19147056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chemeClr val="bg1"/>
                </a:solidFill>
              </a:rPr>
              <a:t>3</a:t>
            </a:r>
            <a:endParaRPr lang="en-US" dirty="0">
              <a:solidFill>
                <a:schemeClr val="bg1"/>
              </a:solidFill>
            </a:endParaRPr>
          </a:p>
        </p:txBody>
      </p:sp>
      <p:grpSp>
        <p:nvGrpSpPr>
          <p:cNvPr id="2" name="Group 1" descr="Image of Train Tex Network highliting PD Center" title="Image of Train Tex Network"/>
          <p:cNvGrpSpPr/>
          <p:nvPr/>
        </p:nvGrpSpPr>
        <p:grpSpPr>
          <a:xfrm>
            <a:off x="1710210" y="42016"/>
            <a:ext cx="5909790" cy="6511184"/>
            <a:chOff x="1710210" y="42016"/>
            <a:chExt cx="5909790" cy="6511184"/>
          </a:xfrm>
        </p:grpSpPr>
        <p:sp>
          <p:nvSpPr>
            <p:cNvPr id="18" name="Freeform 17" descr="Image shows each of the various organization in the TrainTex network and lists the organization names." title="Image of TrainTex partners"/>
            <p:cNvSpPr/>
            <p:nvPr/>
          </p:nvSpPr>
          <p:spPr>
            <a:xfrm>
              <a:off x="3625510" y="2794431"/>
              <a:ext cx="2053140" cy="1688634"/>
            </a:xfrm>
            <a:custGeom>
              <a:avLst/>
              <a:gdLst>
                <a:gd name="connsiteX0" fmla="*/ 0 w 1905941"/>
                <a:gd name="connsiteY0" fmla="*/ 824358 h 1648716"/>
                <a:gd name="connsiteX1" fmla="*/ 471038 w 1905941"/>
                <a:gd name="connsiteY1" fmla="*/ 0 h 1648716"/>
                <a:gd name="connsiteX2" fmla="*/ 1434903 w 1905941"/>
                <a:gd name="connsiteY2" fmla="*/ 0 h 1648716"/>
                <a:gd name="connsiteX3" fmla="*/ 1905941 w 1905941"/>
                <a:gd name="connsiteY3" fmla="*/ 824358 h 1648716"/>
                <a:gd name="connsiteX4" fmla="*/ 1434903 w 1905941"/>
                <a:gd name="connsiteY4" fmla="*/ 1648716 h 1648716"/>
                <a:gd name="connsiteX5" fmla="*/ 471038 w 1905941"/>
                <a:gd name="connsiteY5" fmla="*/ 1648716 h 1648716"/>
                <a:gd name="connsiteX6" fmla="*/ 0 w 1905941"/>
                <a:gd name="connsiteY6" fmla="*/ 824358 h 1648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05941" h="1648716">
                  <a:moveTo>
                    <a:pt x="0" y="824358"/>
                  </a:moveTo>
                  <a:lnTo>
                    <a:pt x="471038" y="0"/>
                  </a:lnTo>
                  <a:lnTo>
                    <a:pt x="1434903" y="0"/>
                  </a:lnTo>
                  <a:lnTo>
                    <a:pt x="1905941" y="824358"/>
                  </a:lnTo>
                  <a:lnTo>
                    <a:pt x="1434903" y="1648716"/>
                  </a:lnTo>
                  <a:lnTo>
                    <a:pt x="471038" y="1648716"/>
                  </a:lnTo>
                  <a:lnTo>
                    <a:pt x="0" y="824358"/>
                  </a:lnTo>
                  <a:close/>
                </a:path>
              </a:pathLst>
            </a:custGeom>
            <a:solidFill>
              <a:srgbClr val="9B2D1F"/>
            </a:solid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338701" tIns="296075" rIns="338701" bIns="296075" numCol="1" spcCol="1270" anchor="ctr" anchorCtr="0">
              <a:noAutofit/>
            </a:bodyPr>
            <a:lstStyle/>
            <a:p>
              <a:pPr marL="0" marR="0" algn="ctr">
                <a:lnSpc>
                  <a:spcPct val="90000"/>
                </a:lnSpc>
                <a:spcBef>
                  <a:spcPts val="0"/>
                </a:spcBef>
                <a:spcAft>
                  <a:spcPts val="590"/>
                </a:spcAft>
              </a:pPr>
              <a:r>
                <a:rPr lang="en-US" sz="1400" kern="1200">
                  <a:solidFill>
                    <a:srgbClr val="FFFFFF"/>
                  </a:solidFill>
                  <a:effectLst/>
                  <a:ea typeface="Times New Roman"/>
                  <a:cs typeface="Times New Roman"/>
                </a:rPr>
                <a:t>Professional Development Center</a:t>
              </a:r>
              <a:endParaRPr lang="en-US" sz="1200">
                <a:effectLst/>
                <a:latin typeface="Times New Roman"/>
                <a:ea typeface="Times New Roman"/>
              </a:endParaRPr>
            </a:p>
          </p:txBody>
        </p:sp>
        <p:sp>
          <p:nvSpPr>
            <p:cNvPr id="19" name="Freeform 18" descr="Image shows each of the various organization in the TrainTex network and lists the organization names." title="Image of TrainTex partners"/>
            <p:cNvSpPr/>
            <p:nvPr/>
          </p:nvSpPr>
          <p:spPr>
            <a:xfrm>
              <a:off x="3749651" y="1211792"/>
              <a:ext cx="1779978" cy="1479424"/>
            </a:xfrm>
            <a:custGeom>
              <a:avLst/>
              <a:gdLst>
                <a:gd name="connsiteX0" fmla="*/ 0 w 1561905"/>
                <a:gd name="connsiteY0" fmla="*/ 675616 h 1351231"/>
                <a:gd name="connsiteX1" fmla="*/ 386047 w 1561905"/>
                <a:gd name="connsiteY1" fmla="*/ 0 h 1351231"/>
                <a:gd name="connsiteX2" fmla="*/ 1175858 w 1561905"/>
                <a:gd name="connsiteY2" fmla="*/ 0 h 1351231"/>
                <a:gd name="connsiteX3" fmla="*/ 1561905 w 1561905"/>
                <a:gd name="connsiteY3" fmla="*/ 675616 h 1351231"/>
                <a:gd name="connsiteX4" fmla="*/ 1175858 w 1561905"/>
                <a:gd name="connsiteY4" fmla="*/ 1351231 h 1351231"/>
                <a:gd name="connsiteX5" fmla="*/ 386047 w 1561905"/>
                <a:gd name="connsiteY5" fmla="*/ 1351231 h 1351231"/>
                <a:gd name="connsiteX6" fmla="*/ 0 w 1561905"/>
                <a:gd name="connsiteY6" fmla="*/ 675616 h 1351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61905" h="1351231">
                  <a:moveTo>
                    <a:pt x="0" y="675616"/>
                  </a:moveTo>
                  <a:lnTo>
                    <a:pt x="386047" y="0"/>
                  </a:lnTo>
                  <a:lnTo>
                    <a:pt x="1175858" y="0"/>
                  </a:lnTo>
                  <a:lnTo>
                    <a:pt x="1561905" y="675616"/>
                  </a:lnTo>
                  <a:lnTo>
                    <a:pt x="1175858" y="1351231"/>
                  </a:lnTo>
                  <a:lnTo>
                    <a:pt x="386047" y="1351231"/>
                  </a:lnTo>
                  <a:lnTo>
                    <a:pt x="0" y="675616"/>
                  </a:lnTo>
                  <a:close/>
                </a:path>
              </a:pathLst>
            </a:cu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271541" tIns="236628" rIns="271541" bIns="236628" numCol="1" spcCol="1270" anchor="ctr" anchorCtr="0">
              <a:noAutofit/>
            </a:bodyPr>
            <a:lstStyle/>
            <a:p>
              <a:pPr marL="0" marR="0" algn="ctr">
                <a:lnSpc>
                  <a:spcPct val="90000"/>
                </a:lnSpc>
                <a:spcBef>
                  <a:spcPts val="0"/>
                </a:spcBef>
                <a:spcAft>
                  <a:spcPts val="335"/>
                </a:spcAft>
              </a:pPr>
              <a:endParaRPr lang="en-US" sz="1200" b="1" kern="1200" dirty="0" smtClean="0">
                <a:solidFill>
                  <a:srgbClr val="FFFFFF"/>
                </a:solidFill>
                <a:effectLst/>
                <a:ea typeface="Times New Roman"/>
                <a:cs typeface="Times New Roman"/>
              </a:endParaRPr>
            </a:p>
            <a:p>
              <a:pPr marL="0" marR="0" algn="ctr">
                <a:lnSpc>
                  <a:spcPct val="90000"/>
                </a:lnSpc>
                <a:spcBef>
                  <a:spcPts val="0"/>
                </a:spcBef>
                <a:spcAft>
                  <a:spcPts val="335"/>
                </a:spcAft>
              </a:pPr>
              <a:endParaRPr lang="en-US" sz="1200" b="1" dirty="0">
                <a:solidFill>
                  <a:srgbClr val="FFFFFF"/>
                </a:solidFill>
                <a:ea typeface="Times New Roman"/>
                <a:cs typeface="Times New Roman"/>
              </a:endParaRPr>
            </a:p>
            <a:p>
              <a:pPr marL="0" marR="0" algn="ctr">
                <a:lnSpc>
                  <a:spcPct val="90000"/>
                </a:lnSpc>
                <a:spcBef>
                  <a:spcPts val="0"/>
                </a:spcBef>
                <a:spcAft>
                  <a:spcPts val="335"/>
                </a:spcAft>
              </a:pPr>
              <a:r>
                <a:rPr lang="en-US" sz="1200" b="1" kern="1200" dirty="0" smtClean="0">
                  <a:solidFill>
                    <a:srgbClr val="FFFFFF"/>
                  </a:solidFill>
                  <a:effectLst/>
                  <a:ea typeface="Times New Roman"/>
                  <a:cs typeface="Times New Roman"/>
                </a:rPr>
                <a:t>Career </a:t>
              </a:r>
              <a:r>
                <a:rPr lang="en-US" sz="1200" b="1" kern="1200" dirty="0">
                  <a:solidFill>
                    <a:srgbClr val="FFFFFF"/>
                  </a:solidFill>
                  <a:effectLst/>
                  <a:ea typeface="Times New Roman"/>
                  <a:cs typeface="Times New Roman"/>
                </a:rPr>
                <a:t>Pathways Expansion</a:t>
              </a:r>
              <a:endParaRPr lang="en-US" sz="2400" dirty="0">
                <a:effectLst/>
                <a:latin typeface="Times New Roman"/>
                <a:ea typeface="Times New Roman"/>
              </a:endParaRPr>
            </a:p>
            <a:p>
              <a:pPr marL="0" marR="0" algn="ctr">
                <a:lnSpc>
                  <a:spcPct val="90000"/>
                </a:lnSpc>
                <a:spcBef>
                  <a:spcPts val="0"/>
                </a:spcBef>
                <a:spcAft>
                  <a:spcPts val="335"/>
                </a:spcAft>
              </a:pPr>
              <a:r>
                <a:rPr lang="en-US" sz="1200" i="1" kern="1200" dirty="0">
                  <a:solidFill>
                    <a:srgbClr val="FFFFFF"/>
                  </a:solidFill>
                  <a:effectLst/>
                  <a:ea typeface="Times New Roman"/>
                  <a:cs typeface="Times New Roman"/>
                </a:rPr>
                <a:t/>
              </a:r>
              <a:br>
                <a:rPr lang="en-US" sz="1200" i="1" kern="1200" dirty="0">
                  <a:solidFill>
                    <a:srgbClr val="FFFFFF"/>
                  </a:solidFill>
                  <a:effectLst/>
                  <a:ea typeface="Times New Roman"/>
                  <a:cs typeface="Times New Roman"/>
                </a:rPr>
              </a:br>
              <a:endParaRPr lang="en-US" sz="2400" dirty="0">
                <a:effectLst/>
                <a:latin typeface="Times New Roman"/>
                <a:ea typeface="Times New Roman"/>
              </a:endParaRPr>
            </a:p>
          </p:txBody>
        </p:sp>
        <p:sp>
          <p:nvSpPr>
            <p:cNvPr id="20" name="Freeform 19" descr="Image shows each of the various organization in the TrainTex network and lists the organization names." title="Image of TrainTex partners"/>
            <p:cNvSpPr/>
            <p:nvPr/>
          </p:nvSpPr>
          <p:spPr>
            <a:xfrm>
              <a:off x="5301398" y="2071923"/>
              <a:ext cx="1779978" cy="1479424"/>
            </a:xfrm>
            <a:custGeom>
              <a:avLst/>
              <a:gdLst>
                <a:gd name="connsiteX0" fmla="*/ 0 w 1561905"/>
                <a:gd name="connsiteY0" fmla="*/ 675616 h 1351231"/>
                <a:gd name="connsiteX1" fmla="*/ 386047 w 1561905"/>
                <a:gd name="connsiteY1" fmla="*/ 0 h 1351231"/>
                <a:gd name="connsiteX2" fmla="*/ 1175858 w 1561905"/>
                <a:gd name="connsiteY2" fmla="*/ 0 h 1351231"/>
                <a:gd name="connsiteX3" fmla="*/ 1561905 w 1561905"/>
                <a:gd name="connsiteY3" fmla="*/ 675616 h 1351231"/>
                <a:gd name="connsiteX4" fmla="*/ 1175858 w 1561905"/>
                <a:gd name="connsiteY4" fmla="*/ 1351231 h 1351231"/>
                <a:gd name="connsiteX5" fmla="*/ 386047 w 1561905"/>
                <a:gd name="connsiteY5" fmla="*/ 1351231 h 1351231"/>
                <a:gd name="connsiteX6" fmla="*/ 0 w 1561905"/>
                <a:gd name="connsiteY6" fmla="*/ 675616 h 1351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61905" h="1351231">
                  <a:moveTo>
                    <a:pt x="0" y="675616"/>
                  </a:moveTo>
                  <a:lnTo>
                    <a:pt x="386047" y="0"/>
                  </a:lnTo>
                  <a:lnTo>
                    <a:pt x="1175858" y="0"/>
                  </a:lnTo>
                  <a:lnTo>
                    <a:pt x="1561905" y="675616"/>
                  </a:lnTo>
                  <a:lnTo>
                    <a:pt x="1175858" y="1351231"/>
                  </a:lnTo>
                  <a:lnTo>
                    <a:pt x="386047" y="1351231"/>
                  </a:lnTo>
                  <a:lnTo>
                    <a:pt x="0" y="675616"/>
                  </a:lnTo>
                  <a:close/>
                </a:path>
              </a:pathLst>
            </a:cu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271541" tIns="236628" rIns="271541" bIns="236628" numCol="1" spcCol="1270" anchor="ctr" anchorCtr="0">
              <a:noAutofit/>
            </a:bodyPr>
            <a:lstStyle/>
            <a:p>
              <a:pPr marL="0" marR="0" algn="ctr">
                <a:lnSpc>
                  <a:spcPct val="90000"/>
                </a:lnSpc>
                <a:spcBef>
                  <a:spcPts val="0"/>
                </a:spcBef>
                <a:spcAft>
                  <a:spcPts val="335"/>
                </a:spcAft>
              </a:pPr>
              <a:endParaRPr lang="en-US" sz="1200" b="1" kern="1200" dirty="0" smtClean="0">
                <a:solidFill>
                  <a:srgbClr val="FFFFFF"/>
                </a:solidFill>
                <a:effectLst/>
                <a:ea typeface="Times New Roman"/>
                <a:cs typeface="Times New Roman"/>
              </a:endParaRPr>
            </a:p>
            <a:p>
              <a:pPr marL="0" marR="0" algn="ctr">
                <a:lnSpc>
                  <a:spcPct val="90000"/>
                </a:lnSpc>
                <a:spcBef>
                  <a:spcPts val="0"/>
                </a:spcBef>
                <a:spcAft>
                  <a:spcPts val="335"/>
                </a:spcAft>
              </a:pPr>
              <a:r>
                <a:rPr lang="en-US" sz="1200" b="1" kern="1200" dirty="0" smtClean="0">
                  <a:solidFill>
                    <a:srgbClr val="FFFFFF"/>
                  </a:solidFill>
                  <a:effectLst/>
                  <a:ea typeface="Times New Roman"/>
                  <a:cs typeface="Times New Roman"/>
                </a:rPr>
                <a:t>Public </a:t>
              </a:r>
              <a:r>
                <a:rPr lang="en-US" sz="1200" b="1" kern="1200" dirty="0">
                  <a:solidFill>
                    <a:srgbClr val="FFFFFF"/>
                  </a:solidFill>
                  <a:effectLst/>
                  <a:ea typeface="Times New Roman"/>
                  <a:cs typeface="Times New Roman"/>
                </a:rPr>
                <a:t>Library AEL Expansion </a:t>
              </a:r>
              <a:br>
                <a:rPr lang="en-US" sz="1200" b="1" kern="1200" dirty="0">
                  <a:solidFill>
                    <a:srgbClr val="FFFFFF"/>
                  </a:solidFill>
                  <a:effectLst/>
                  <a:ea typeface="Times New Roman"/>
                  <a:cs typeface="Times New Roman"/>
                </a:rPr>
              </a:br>
              <a:r>
                <a:rPr lang="en-US" sz="1200" i="1" kern="1200" dirty="0">
                  <a:solidFill>
                    <a:srgbClr val="FFFFFF"/>
                  </a:solidFill>
                  <a:effectLst/>
                  <a:ea typeface="Times New Roman"/>
                  <a:cs typeface="Times New Roman"/>
                </a:rPr>
                <a:t/>
              </a:r>
              <a:br>
                <a:rPr lang="en-US" sz="1200" i="1" kern="1200" dirty="0">
                  <a:solidFill>
                    <a:srgbClr val="FFFFFF"/>
                  </a:solidFill>
                  <a:effectLst/>
                  <a:ea typeface="Times New Roman"/>
                  <a:cs typeface="Times New Roman"/>
                </a:rPr>
              </a:br>
              <a:r>
                <a:rPr lang="en-US" sz="1200" i="1" kern="1200" dirty="0">
                  <a:solidFill>
                    <a:srgbClr val="FFFFFF"/>
                  </a:solidFill>
                  <a:effectLst/>
                  <a:ea typeface="Times New Roman"/>
                  <a:cs typeface="Times New Roman"/>
                </a:rPr>
                <a:t>Texas State Library and Archives Commission</a:t>
              </a:r>
              <a:endParaRPr lang="en-US" sz="2400" dirty="0">
                <a:effectLst/>
                <a:latin typeface="Times New Roman"/>
                <a:ea typeface="Times New Roman"/>
              </a:endParaRPr>
            </a:p>
          </p:txBody>
        </p:sp>
        <p:sp>
          <p:nvSpPr>
            <p:cNvPr id="21" name="Freeform 20" descr="Image shows each of the various organization in the TrainTex network and lists the organization names." title="Image of TrainTex partners"/>
            <p:cNvSpPr/>
            <p:nvPr/>
          </p:nvSpPr>
          <p:spPr>
            <a:xfrm>
              <a:off x="5301398" y="3749176"/>
              <a:ext cx="1779978" cy="1479424"/>
            </a:xfrm>
            <a:custGeom>
              <a:avLst/>
              <a:gdLst>
                <a:gd name="connsiteX0" fmla="*/ 0 w 1561905"/>
                <a:gd name="connsiteY0" fmla="*/ 675616 h 1351231"/>
                <a:gd name="connsiteX1" fmla="*/ 386047 w 1561905"/>
                <a:gd name="connsiteY1" fmla="*/ 0 h 1351231"/>
                <a:gd name="connsiteX2" fmla="*/ 1175858 w 1561905"/>
                <a:gd name="connsiteY2" fmla="*/ 0 h 1351231"/>
                <a:gd name="connsiteX3" fmla="*/ 1561905 w 1561905"/>
                <a:gd name="connsiteY3" fmla="*/ 675616 h 1351231"/>
                <a:gd name="connsiteX4" fmla="*/ 1175858 w 1561905"/>
                <a:gd name="connsiteY4" fmla="*/ 1351231 h 1351231"/>
                <a:gd name="connsiteX5" fmla="*/ 386047 w 1561905"/>
                <a:gd name="connsiteY5" fmla="*/ 1351231 h 1351231"/>
                <a:gd name="connsiteX6" fmla="*/ 0 w 1561905"/>
                <a:gd name="connsiteY6" fmla="*/ 675616 h 1351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61905" h="1351231">
                  <a:moveTo>
                    <a:pt x="0" y="675616"/>
                  </a:moveTo>
                  <a:lnTo>
                    <a:pt x="386047" y="0"/>
                  </a:lnTo>
                  <a:lnTo>
                    <a:pt x="1175858" y="0"/>
                  </a:lnTo>
                  <a:lnTo>
                    <a:pt x="1561905" y="675616"/>
                  </a:lnTo>
                  <a:lnTo>
                    <a:pt x="1175858" y="1351231"/>
                  </a:lnTo>
                  <a:lnTo>
                    <a:pt x="386047" y="1351231"/>
                  </a:lnTo>
                  <a:lnTo>
                    <a:pt x="0" y="675616"/>
                  </a:lnTo>
                  <a:close/>
                </a:path>
              </a:pathLst>
            </a:cu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271541" tIns="236628" rIns="271541" bIns="236628" numCol="1" spcCol="1270" anchor="ctr" anchorCtr="0">
              <a:noAutofit/>
            </a:bodyPr>
            <a:lstStyle/>
            <a:p>
              <a:pPr marL="0" marR="0" algn="ctr">
                <a:lnSpc>
                  <a:spcPct val="90000"/>
                </a:lnSpc>
                <a:spcBef>
                  <a:spcPts val="0"/>
                </a:spcBef>
                <a:spcAft>
                  <a:spcPts val="335"/>
                </a:spcAft>
              </a:pPr>
              <a:r>
                <a:rPr lang="en-US" sz="1200" b="1" kern="1200">
                  <a:solidFill>
                    <a:srgbClr val="FFFFFF"/>
                  </a:solidFill>
                  <a:effectLst/>
                  <a:ea typeface="Times New Roman"/>
                  <a:cs typeface="Times New Roman"/>
                </a:rPr>
                <a:t>Assessment and Standards Initiative</a:t>
              </a:r>
              <a:endParaRPr lang="en-US" sz="2400">
                <a:effectLst/>
                <a:latin typeface="Times New Roman"/>
                <a:ea typeface="Times New Roman"/>
              </a:endParaRPr>
            </a:p>
            <a:p>
              <a:pPr marL="0" marR="0" algn="ctr">
                <a:lnSpc>
                  <a:spcPct val="90000"/>
                </a:lnSpc>
                <a:spcBef>
                  <a:spcPts val="0"/>
                </a:spcBef>
                <a:spcAft>
                  <a:spcPts val="335"/>
                </a:spcAft>
              </a:pPr>
              <a:r>
                <a:rPr lang="en-US" sz="1200" i="1" kern="1200">
                  <a:solidFill>
                    <a:srgbClr val="FFFFFF"/>
                  </a:solidFill>
                  <a:effectLst/>
                  <a:ea typeface="Times New Roman"/>
                  <a:cs typeface="Times New Roman"/>
                </a:rPr>
                <a:t/>
              </a:r>
              <a:br>
                <a:rPr lang="en-US" sz="1200" i="1" kern="1200">
                  <a:solidFill>
                    <a:srgbClr val="FFFFFF"/>
                  </a:solidFill>
                  <a:effectLst/>
                  <a:ea typeface="Times New Roman"/>
                  <a:cs typeface="Times New Roman"/>
                </a:rPr>
              </a:br>
              <a:r>
                <a:rPr lang="en-US" sz="1200" i="1" kern="1200">
                  <a:solidFill>
                    <a:srgbClr val="FFFFFF"/>
                  </a:solidFill>
                  <a:effectLst/>
                  <a:ea typeface="Times New Roman"/>
                  <a:cs typeface="Times New Roman"/>
                </a:rPr>
                <a:t>Texas State University </a:t>
              </a:r>
              <a:endParaRPr lang="en-US" sz="2400">
                <a:effectLst/>
                <a:latin typeface="Times New Roman"/>
                <a:ea typeface="Times New Roman"/>
              </a:endParaRPr>
            </a:p>
          </p:txBody>
        </p:sp>
        <p:sp>
          <p:nvSpPr>
            <p:cNvPr id="22" name="Freeform 21" descr="Image shows each of the various organization in the TrainTex network and lists the organization names." title="Image of TrainTex partners"/>
            <p:cNvSpPr/>
            <p:nvPr/>
          </p:nvSpPr>
          <p:spPr>
            <a:xfrm>
              <a:off x="3749651" y="4600704"/>
              <a:ext cx="1779978" cy="1479424"/>
            </a:xfrm>
            <a:custGeom>
              <a:avLst/>
              <a:gdLst>
                <a:gd name="connsiteX0" fmla="*/ 0 w 1561905"/>
                <a:gd name="connsiteY0" fmla="*/ 675616 h 1351231"/>
                <a:gd name="connsiteX1" fmla="*/ 386047 w 1561905"/>
                <a:gd name="connsiteY1" fmla="*/ 0 h 1351231"/>
                <a:gd name="connsiteX2" fmla="*/ 1175858 w 1561905"/>
                <a:gd name="connsiteY2" fmla="*/ 0 h 1351231"/>
                <a:gd name="connsiteX3" fmla="*/ 1561905 w 1561905"/>
                <a:gd name="connsiteY3" fmla="*/ 675616 h 1351231"/>
                <a:gd name="connsiteX4" fmla="*/ 1175858 w 1561905"/>
                <a:gd name="connsiteY4" fmla="*/ 1351231 h 1351231"/>
                <a:gd name="connsiteX5" fmla="*/ 386047 w 1561905"/>
                <a:gd name="connsiteY5" fmla="*/ 1351231 h 1351231"/>
                <a:gd name="connsiteX6" fmla="*/ 0 w 1561905"/>
                <a:gd name="connsiteY6" fmla="*/ 675616 h 1351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61905" h="1351231">
                  <a:moveTo>
                    <a:pt x="0" y="675616"/>
                  </a:moveTo>
                  <a:lnTo>
                    <a:pt x="386047" y="0"/>
                  </a:lnTo>
                  <a:lnTo>
                    <a:pt x="1175858" y="0"/>
                  </a:lnTo>
                  <a:lnTo>
                    <a:pt x="1561905" y="675616"/>
                  </a:lnTo>
                  <a:lnTo>
                    <a:pt x="1175858" y="1351231"/>
                  </a:lnTo>
                  <a:lnTo>
                    <a:pt x="386047" y="1351231"/>
                  </a:lnTo>
                  <a:lnTo>
                    <a:pt x="0" y="675616"/>
                  </a:lnTo>
                  <a:close/>
                </a:path>
              </a:pathLst>
            </a:cu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271541" tIns="236628" rIns="271541" bIns="236628" numCol="1" spcCol="1270" anchor="ctr" anchorCtr="0">
              <a:noAutofit/>
            </a:bodyPr>
            <a:lstStyle/>
            <a:p>
              <a:pPr marL="0" marR="0" algn="ctr">
                <a:lnSpc>
                  <a:spcPct val="90000"/>
                </a:lnSpc>
                <a:spcBef>
                  <a:spcPts val="0"/>
                </a:spcBef>
                <a:spcAft>
                  <a:spcPts val="335"/>
                </a:spcAft>
              </a:pPr>
              <a:endParaRPr lang="en-US" sz="1200" b="1" kern="1200" dirty="0" smtClean="0">
                <a:solidFill>
                  <a:srgbClr val="FFFFFF"/>
                </a:solidFill>
                <a:effectLst/>
                <a:ea typeface="Times New Roman"/>
                <a:cs typeface="Times New Roman"/>
              </a:endParaRPr>
            </a:p>
            <a:p>
              <a:pPr marL="0" marR="0" algn="ctr">
                <a:lnSpc>
                  <a:spcPct val="90000"/>
                </a:lnSpc>
                <a:spcBef>
                  <a:spcPts val="0"/>
                </a:spcBef>
                <a:spcAft>
                  <a:spcPts val="335"/>
                </a:spcAft>
              </a:pPr>
              <a:endParaRPr lang="en-US" sz="1200" b="1" dirty="0">
                <a:solidFill>
                  <a:srgbClr val="FFFFFF"/>
                </a:solidFill>
                <a:ea typeface="Times New Roman"/>
                <a:cs typeface="Times New Roman"/>
              </a:endParaRPr>
            </a:p>
            <a:p>
              <a:pPr marL="0" marR="0" algn="ctr">
                <a:lnSpc>
                  <a:spcPct val="90000"/>
                </a:lnSpc>
                <a:spcBef>
                  <a:spcPts val="0"/>
                </a:spcBef>
                <a:spcAft>
                  <a:spcPts val="335"/>
                </a:spcAft>
              </a:pPr>
              <a:r>
                <a:rPr lang="en-US" sz="1200" b="1" kern="1200" dirty="0" smtClean="0">
                  <a:solidFill>
                    <a:srgbClr val="FFFFFF"/>
                  </a:solidFill>
                  <a:effectLst/>
                  <a:ea typeface="Times New Roman"/>
                  <a:cs typeface="Times New Roman"/>
                </a:rPr>
                <a:t>Focus </a:t>
              </a:r>
              <a:r>
                <a:rPr lang="en-US" sz="1200" b="1" kern="1200" dirty="0">
                  <a:solidFill>
                    <a:srgbClr val="FFFFFF"/>
                  </a:solidFill>
                  <a:effectLst/>
                  <a:ea typeface="Times New Roman"/>
                  <a:cs typeface="Times New Roman"/>
                </a:rPr>
                <a:t>on the Basics Reading and Math Institutes</a:t>
              </a:r>
              <a:endParaRPr lang="en-US" sz="2400" dirty="0">
                <a:effectLst/>
                <a:latin typeface="Times New Roman"/>
                <a:ea typeface="Times New Roman"/>
              </a:endParaRPr>
            </a:p>
            <a:p>
              <a:pPr marL="0" marR="0" algn="ctr">
                <a:lnSpc>
                  <a:spcPct val="90000"/>
                </a:lnSpc>
                <a:spcBef>
                  <a:spcPts val="0"/>
                </a:spcBef>
                <a:spcAft>
                  <a:spcPts val="335"/>
                </a:spcAft>
              </a:pPr>
              <a:endParaRPr lang="en-US" sz="2400" dirty="0">
                <a:effectLst/>
                <a:latin typeface="Times New Roman"/>
                <a:ea typeface="Times New Roman"/>
              </a:endParaRPr>
            </a:p>
          </p:txBody>
        </p:sp>
        <p:sp>
          <p:nvSpPr>
            <p:cNvPr id="23" name="Freeform 22" descr="Image shows each of the various organization in the TrainTex network and lists the organization names." title="Image of TrainTex partners"/>
            <p:cNvSpPr/>
            <p:nvPr/>
          </p:nvSpPr>
          <p:spPr>
            <a:xfrm>
              <a:off x="2215637" y="3749176"/>
              <a:ext cx="1779898" cy="1479179"/>
            </a:xfrm>
            <a:custGeom>
              <a:avLst/>
              <a:gdLst>
                <a:gd name="connsiteX0" fmla="*/ 0 w 1561905"/>
                <a:gd name="connsiteY0" fmla="*/ 675616 h 1351231"/>
                <a:gd name="connsiteX1" fmla="*/ 386047 w 1561905"/>
                <a:gd name="connsiteY1" fmla="*/ 0 h 1351231"/>
                <a:gd name="connsiteX2" fmla="*/ 1175858 w 1561905"/>
                <a:gd name="connsiteY2" fmla="*/ 0 h 1351231"/>
                <a:gd name="connsiteX3" fmla="*/ 1561905 w 1561905"/>
                <a:gd name="connsiteY3" fmla="*/ 675616 h 1351231"/>
                <a:gd name="connsiteX4" fmla="*/ 1175858 w 1561905"/>
                <a:gd name="connsiteY4" fmla="*/ 1351231 h 1351231"/>
                <a:gd name="connsiteX5" fmla="*/ 386047 w 1561905"/>
                <a:gd name="connsiteY5" fmla="*/ 1351231 h 1351231"/>
                <a:gd name="connsiteX6" fmla="*/ 0 w 1561905"/>
                <a:gd name="connsiteY6" fmla="*/ 675616 h 1351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61905" h="1351231">
                  <a:moveTo>
                    <a:pt x="0" y="675616"/>
                  </a:moveTo>
                  <a:lnTo>
                    <a:pt x="386047" y="0"/>
                  </a:lnTo>
                  <a:lnTo>
                    <a:pt x="1175858" y="0"/>
                  </a:lnTo>
                  <a:lnTo>
                    <a:pt x="1561905" y="675616"/>
                  </a:lnTo>
                  <a:lnTo>
                    <a:pt x="1175858" y="1351231"/>
                  </a:lnTo>
                  <a:lnTo>
                    <a:pt x="386047" y="1351231"/>
                  </a:lnTo>
                  <a:lnTo>
                    <a:pt x="0" y="675616"/>
                  </a:lnTo>
                  <a:close/>
                </a:path>
              </a:pathLst>
            </a:cu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271541" tIns="236628" rIns="271541" bIns="236628" numCol="1" spcCol="1270" anchor="ctr" anchorCtr="0">
              <a:noAutofit/>
            </a:bodyPr>
            <a:lstStyle/>
            <a:p>
              <a:pPr marL="0" marR="0" algn="ctr">
                <a:lnSpc>
                  <a:spcPct val="90000"/>
                </a:lnSpc>
                <a:spcBef>
                  <a:spcPts val="0"/>
                </a:spcBef>
                <a:spcAft>
                  <a:spcPts val="335"/>
                </a:spcAft>
              </a:pPr>
              <a:endParaRPr lang="en-US" sz="1200" b="1" kern="1200" dirty="0" smtClean="0">
                <a:solidFill>
                  <a:srgbClr val="FFFFFF"/>
                </a:solidFill>
                <a:effectLst/>
                <a:ea typeface="Times New Roman"/>
                <a:cs typeface="Times New Roman"/>
              </a:endParaRPr>
            </a:p>
            <a:p>
              <a:pPr marL="0" marR="0" algn="ctr">
                <a:lnSpc>
                  <a:spcPct val="90000"/>
                </a:lnSpc>
                <a:spcBef>
                  <a:spcPts val="0"/>
                </a:spcBef>
                <a:spcAft>
                  <a:spcPts val="335"/>
                </a:spcAft>
              </a:pPr>
              <a:r>
                <a:rPr lang="en-US" sz="1200" b="1" kern="1200" dirty="0" smtClean="0">
                  <a:solidFill>
                    <a:srgbClr val="FFFFFF"/>
                  </a:solidFill>
                  <a:effectLst/>
                  <a:ea typeface="Times New Roman"/>
                  <a:cs typeface="Times New Roman"/>
                </a:rPr>
                <a:t>Distance </a:t>
              </a:r>
              <a:r>
                <a:rPr lang="en-US" sz="1200" b="1" kern="1200" dirty="0">
                  <a:solidFill>
                    <a:srgbClr val="FFFFFF"/>
                  </a:solidFill>
                  <a:effectLst/>
                  <a:ea typeface="Times New Roman"/>
                  <a:cs typeface="Times New Roman"/>
                </a:rPr>
                <a:t>Learning</a:t>
              </a:r>
              <a:endParaRPr lang="en-US" sz="2400" dirty="0">
                <a:effectLst/>
                <a:latin typeface="Times New Roman"/>
                <a:ea typeface="Times New Roman"/>
              </a:endParaRPr>
            </a:p>
            <a:p>
              <a:pPr marL="0" marR="0" algn="ctr">
                <a:lnSpc>
                  <a:spcPct val="90000"/>
                </a:lnSpc>
                <a:spcBef>
                  <a:spcPts val="0"/>
                </a:spcBef>
                <a:spcAft>
                  <a:spcPts val="335"/>
                </a:spcAft>
              </a:pPr>
              <a:r>
                <a:rPr lang="en-US" sz="1200" b="1" kern="1200" dirty="0">
                  <a:solidFill>
                    <a:srgbClr val="FFFFFF"/>
                  </a:solidFill>
                  <a:effectLst/>
                  <a:ea typeface="Times New Roman"/>
                  <a:cs typeface="Times New Roman"/>
                </a:rPr>
                <a:t> Mentor Initiative </a:t>
              </a:r>
              <a:endParaRPr lang="en-US" sz="2400" dirty="0">
                <a:effectLst/>
                <a:latin typeface="Times New Roman"/>
                <a:ea typeface="Times New Roman"/>
              </a:endParaRPr>
            </a:p>
            <a:p>
              <a:pPr marL="0" marR="0" algn="ctr">
                <a:lnSpc>
                  <a:spcPct val="90000"/>
                </a:lnSpc>
                <a:spcBef>
                  <a:spcPts val="0"/>
                </a:spcBef>
                <a:spcAft>
                  <a:spcPts val="335"/>
                </a:spcAft>
              </a:pPr>
              <a:r>
                <a:rPr lang="en-US" sz="1200" i="1" kern="1200" dirty="0">
                  <a:solidFill>
                    <a:srgbClr val="FFFFFF"/>
                  </a:solidFill>
                  <a:effectLst/>
                  <a:ea typeface="Times New Roman"/>
                  <a:cs typeface="Times New Roman"/>
                </a:rPr>
                <a:t/>
              </a:r>
              <a:br>
                <a:rPr lang="en-US" sz="1200" i="1" kern="1200" dirty="0">
                  <a:solidFill>
                    <a:srgbClr val="FFFFFF"/>
                  </a:solidFill>
                  <a:effectLst/>
                  <a:ea typeface="Times New Roman"/>
                  <a:cs typeface="Times New Roman"/>
                </a:rPr>
              </a:br>
              <a:r>
                <a:rPr lang="en-US" sz="1200" i="1" kern="1200" dirty="0">
                  <a:solidFill>
                    <a:srgbClr val="FFFFFF"/>
                  </a:solidFill>
                  <a:effectLst/>
                  <a:ea typeface="Times New Roman"/>
                  <a:cs typeface="Times New Roman"/>
                </a:rPr>
                <a:t>College of the Mainland</a:t>
              </a:r>
              <a:endParaRPr lang="en-US" sz="2400" dirty="0">
                <a:effectLst/>
                <a:latin typeface="Times New Roman"/>
                <a:ea typeface="Times New Roman"/>
              </a:endParaRPr>
            </a:p>
            <a:p>
              <a:pPr marL="0" marR="0" algn="ctr">
                <a:lnSpc>
                  <a:spcPct val="90000"/>
                </a:lnSpc>
                <a:spcBef>
                  <a:spcPts val="0"/>
                </a:spcBef>
                <a:spcAft>
                  <a:spcPts val="335"/>
                </a:spcAft>
              </a:pPr>
              <a:r>
                <a:rPr lang="en-US" sz="1200" i="1" kern="1200" dirty="0">
                  <a:solidFill>
                    <a:srgbClr val="FFFFFF"/>
                  </a:solidFill>
                  <a:effectLst/>
                  <a:ea typeface="Times New Roman"/>
                  <a:cs typeface="Times New Roman"/>
                </a:rPr>
                <a:t/>
              </a:r>
              <a:br>
                <a:rPr lang="en-US" sz="1200" i="1" kern="1200" dirty="0">
                  <a:solidFill>
                    <a:srgbClr val="FFFFFF"/>
                  </a:solidFill>
                  <a:effectLst/>
                  <a:ea typeface="Times New Roman"/>
                  <a:cs typeface="Times New Roman"/>
                </a:rPr>
              </a:br>
              <a:r>
                <a:rPr lang="en-US" sz="1200" i="1" kern="1200" dirty="0">
                  <a:solidFill>
                    <a:srgbClr val="FFFFFF"/>
                  </a:solidFill>
                  <a:effectLst/>
                  <a:ea typeface="Times New Roman"/>
                  <a:cs typeface="Times New Roman"/>
                </a:rPr>
                <a:t>Northside ISD</a:t>
              </a:r>
              <a:endParaRPr lang="en-US" sz="2400" dirty="0">
                <a:effectLst/>
                <a:latin typeface="Times New Roman"/>
                <a:ea typeface="Times New Roman"/>
              </a:endParaRPr>
            </a:p>
          </p:txBody>
        </p:sp>
        <p:sp>
          <p:nvSpPr>
            <p:cNvPr id="24" name="Freeform 23" descr="Image shows each of the various organization in the TrainTex network and lists the organization names." title="Image of TrainTex partners"/>
            <p:cNvSpPr/>
            <p:nvPr/>
          </p:nvSpPr>
          <p:spPr>
            <a:xfrm>
              <a:off x="2215637" y="2071923"/>
              <a:ext cx="1779898" cy="1479179"/>
            </a:xfrm>
            <a:custGeom>
              <a:avLst/>
              <a:gdLst>
                <a:gd name="connsiteX0" fmla="*/ 0 w 1561905"/>
                <a:gd name="connsiteY0" fmla="*/ 675616 h 1351231"/>
                <a:gd name="connsiteX1" fmla="*/ 386047 w 1561905"/>
                <a:gd name="connsiteY1" fmla="*/ 0 h 1351231"/>
                <a:gd name="connsiteX2" fmla="*/ 1175858 w 1561905"/>
                <a:gd name="connsiteY2" fmla="*/ 0 h 1351231"/>
                <a:gd name="connsiteX3" fmla="*/ 1561905 w 1561905"/>
                <a:gd name="connsiteY3" fmla="*/ 675616 h 1351231"/>
                <a:gd name="connsiteX4" fmla="*/ 1175858 w 1561905"/>
                <a:gd name="connsiteY4" fmla="*/ 1351231 h 1351231"/>
                <a:gd name="connsiteX5" fmla="*/ 386047 w 1561905"/>
                <a:gd name="connsiteY5" fmla="*/ 1351231 h 1351231"/>
                <a:gd name="connsiteX6" fmla="*/ 0 w 1561905"/>
                <a:gd name="connsiteY6" fmla="*/ 675616 h 1351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61905" h="1351231">
                  <a:moveTo>
                    <a:pt x="0" y="675616"/>
                  </a:moveTo>
                  <a:lnTo>
                    <a:pt x="386047" y="0"/>
                  </a:lnTo>
                  <a:lnTo>
                    <a:pt x="1175858" y="0"/>
                  </a:lnTo>
                  <a:lnTo>
                    <a:pt x="1561905" y="675616"/>
                  </a:lnTo>
                  <a:lnTo>
                    <a:pt x="1175858" y="1351231"/>
                  </a:lnTo>
                  <a:lnTo>
                    <a:pt x="386047" y="1351231"/>
                  </a:lnTo>
                  <a:lnTo>
                    <a:pt x="0" y="675616"/>
                  </a:lnTo>
                  <a:close/>
                </a:path>
              </a:pathLst>
            </a:cu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271541" tIns="236628" rIns="271541" bIns="236628" numCol="1" spcCol="1270" anchor="ctr" anchorCtr="0">
              <a:noAutofit/>
            </a:bodyPr>
            <a:lstStyle/>
            <a:p>
              <a:pPr algn="ctr">
                <a:lnSpc>
                  <a:spcPct val="90000"/>
                </a:lnSpc>
                <a:spcAft>
                  <a:spcPts val="335"/>
                </a:spcAft>
              </a:pPr>
              <a:endParaRPr lang="en-US" sz="1200" b="1" kern="1200" dirty="0" smtClean="0">
                <a:solidFill>
                  <a:srgbClr val="FFFFFF"/>
                </a:solidFill>
                <a:effectLst/>
                <a:ea typeface="Times New Roman"/>
                <a:cs typeface="Times New Roman"/>
              </a:endParaRPr>
            </a:p>
            <a:p>
              <a:pPr algn="ctr">
                <a:lnSpc>
                  <a:spcPct val="90000"/>
                </a:lnSpc>
                <a:spcAft>
                  <a:spcPts val="335"/>
                </a:spcAft>
              </a:pPr>
              <a:r>
                <a:rPr lang="en-US" sz="1200" b="1" kern="1200" dirty="0" smtClean="0">
                  <a:solidFill>
                    <a:srgbClr val="FFFFFF"/>
                  </a:solidFill>
                  <a:effectLst/>
                  <a:ea typeface="Times New Roman"/>
                  <a:cs typeface="Times New Roman"/>
                </a:rPr>
                <a:t>PD </a:t>
              </a:r>
              <a:r>
                <a:rPr lang="en-US" sz="1200" b="1" kern="1200" dirty="0">
                  <a:solidFill>
                    <a:srgbClr val="FFFFFF"/>
                  </a:solidFill>
                  <a:effectLst/>
                  <a:ea typeface="Times New Roman"/>
                  <a:cs typeface="Times New Roman"/>
                </a:rPr>
                <a:t>and </a:t>
              </a:r>
              <a:r>
                <a:rPr lang="en-US" sz="1200" b="1" dirty="0">
                  <a:effectLst/>
                  <a:ea typeface="Times New Roman"/>
                </a:rPr>
                <a:t>Program Integration Efforts</a:t>
              </a:r>
              <a:r>
                <a:rPr lang="en-US" sz="1200" b="1" kern="1200" dirty="0">
                  <a:solidFill>
                    <a:srgbClr val="FFFFFF"/>
                  </a:solidFill>
                  <a:effectLst/>
                  <a:ea typeface="Times New Roman"/>
                  <a:cs typeface="Times New Roman"/>
                </a:rPr>
                <a:t> </a:t>
              </a:r>
              <a:br>
                <a:rPr lang="en-US" sz="1200" b="1" kern="1200" dirty="0">
                  <a:solidFill>
                    <a:srgbClr val="FFFFFF"/>
                  </a:solidFill>
                  <a:effectLst/>
                  <a:ea typeface="Times New Roman"/>
                  <a:cs typeface="Times New Roman"/>
                </a:rPr>
              </a:br>
              <a:r>
                <a:rPr lang="en-US" sz="1200" b="1" dirty="0">
                  <a:effectLst/>
                  <a:ea typeface="Times New Roman"/>
                </a:rPr>
                <a:t>with </a:t>
              </a:r>
              <a:r>
                <a:rPr lang="en-US" sz="1200" b="1" kern="1200" dirty="0">
                  <a:solidFill>
                    <a:srgbClr val="FFFFFF"/>
                  </a:solidFill>
                  <a:effectLst/>
                  <a:ea typeface="Times New Roman"/>
                  <a:cs typeface="Times New Roman"/>
                </a:rPr>
                <a:t>Non-Profits </a:t>
              </a:r>
              <a:r>
                <a:rPr lang="en-US" sz="1200" i="1" kern="1200" dirty="0">
                  <a:solidFill>
                    <a:srgbClr val="FFFFFF"/>
                  </a:solidFill>
                  <a:effectLst/>
                  <a:ea typeface="Times New Roman"/>
                  <a:cs typeface="Times New Roman"/>
                </a:rPr>
                <a:t/>
              </a:r>
              <a:br>
                <a:rPr lang="en-US" sz="1200" i="1" kern="1200" dirty="0">
                  <a:solidFill>
                    <a:srgbClr val="FFFFFF"/>
                  </a:solidFill>
                  <a:effectLst/>
                  <a:ea typeface="Times New Roman"/>
                  <a:cs typeface="Times New Roman"/>
                </a:rPr>
              </a:br>
              <a:r>
                <a:rPr lang="en-US" sz="1200" i="1" kern="1200" dirty="0" smtClean="0">
                  <a:solidFill>
                    <a:srgbClr val="FFFFFF"/>
                  </a:solidFill>
                  <a:effectLst/>
                  <a:ea typeface="Times New Roman"/>
                  <a:cs typeface="Times New Roman"/>
                </a:rPr>
                <a:t/>
              </a:r>
              <a:br>
                <a:rPr lang="en-US" sz="1200" i="1" kern="1200" dirty="0" smtClean="0">
                  <a:solidFill>
                    <a:srgbClr val="FFFFFF"/>
                  </a:solidFill>
                  <a:effectLst/>
                  <a:ea typeface="Times New Roman"/>
                  <a:cs typeface="Times New Roman"/>
                </a:rPr>
              </a:br>
              <a:r>
                <a:rPr lang="en-US" sz="1200" i="1" kern="1200" dirty="0" smtClean="0">
                  <a:solidFill>
                    <a:srgbClr val="FFFFFF"/>
                  </a:solidFill>
                  <a:effectLst/>
                  <a:ea typeface="Times New Roman"/>
                  <a:cs typeface="Times New Roman"/>
                </a:rPr>
                <a:t>Literacy </a:t>
              </a:r>
              <a:r>
                <a:rPr lang="en-US" sz="1200" i="1" kern="1200" dirty="0">
                  <a:solidFill>
                    <a:srgbClr val="FFFFFF"/>
                  </a:solidFill>
                  <a:effectLst/>
                  <a:ea typeface="Times New Roman"/>
                  <a:cs typeface="Times New Roman"/>
                </a:rPr>
                <a:t>Texas</a:t>
              </a:r>
              <a:br>
                <a:rPr lang="en-US" sz="1200" i="1" kern="1200" dirty="0">
                  <a:solidFill>
                    <a:srgbClr val="FFFFFF"/>
                  </a:solidFill>
                  <a:effectLst/>
                  <a:ea typeface="Times New Roman"/>
                  <a:cs typeface="Times New Roman"/>
                </a:rPr>
              </a:br>
              <a:r>
                <a:rPr lang="en-US" sz="1200" i="1" kern="1200" dirty="0">
                  <a:solidFill>
                    <a:srgbClr val="FFFFFF"/>
                  </a:solidFill>
                  <a:effectLst/>
                  <a:ea typeface="Times New Roman"/>
                  <a:cs typeface="Times New Roman"/>
                </a:rPr>
                <a:t/>
              </a:r>
              <a:br>
                <a:rPr lang="en-US" sz="1200" i="1" kern="1200" dirty="0">
                  <a:solidFill>
                    <a:srgbClr val="FFFFFF"/>
                  </a:solidFill>
                  <a:effectLst/>
                  <a:ea typeface="Times New Roman"/>
                  <a:cs typeface="Times New Roman"/>
                </a:rPr>
              </a:br>
              <a:r>
                <a:rPr lang="en-US" sz="1200" i="1" dirty="0" err="1">
                  <a:solidFill>
                    <a:srgbClr val="FFFFFF"/>
                  </a:solidFill>
                  <a:ea typeface="Times New Roman"/>
                  <a:cs typeface="Times New Roman"/>
                </a:rPr>
                <a:t>OneStar</a:t>
              </a:r>
              <a:r>
                <a:rPr lang="en-US" sz="1200" i="1" dirty="0">
                  <a:solidFill>
                    <a:srgbClr val="FFFFFF"/>
                  </a:solidFill>
                  <a:ea typeface="Times New Roman"/>
                  <a:cs typeface="Times New Roman"/>
                </a:rPr>
                <a:t/>
              </a:r>
              <a:br>
                <a:rPr lang="en-US" sz="1200" i="1" dirty="0">
                  <a:solidFill>
                    <a:srgbClr val="FFFFFF"/>
                  </a:solidFill>
                  <a:ea typeface="Times New Roman"/>
                  <a:cs typeface="Times New Roman"/>
                </a:rPr>
              </a:br>
              <a:r>
                <a:rPr lang="en-US" sz="1200" i="1" dirty="0">
                  <a:solidFill>
                    <a:srgbClr val="FFFFFF"/>
                  </a:solidFill>
                  <a:ea typeface="Times New Roman"/>
                  <a:cs typeface="Times New Roman"/>
                </a:rPr>
                <a:t>Foundation</a:t>
              </a:r>
              <a:endParaRPr lang="en-US" sz="2400" dirty="0">
                <a:effectLst/>
                <a:latin typeface="Times New Roman"/>
                <a:ea typeface="Times New Roman"/>
              </a:endParaRPr>
            </a:p>
          </p:txBody>
        </p:sp>
        <p:sp>
          <p:nvSpPr>
            <p:cNvPr id="25" name="Rectangle 24" descr="Image shows each of the various organization in the TrainTex network and lists the organization names." title="Image of TrainTex partners"/>
            <p:cNvSpPr/>
            <p:nvPr/>
          </p:nvSpPr>
          <p:spPr>
            <a:xfrm>
              <a:off x="2774266" y="6166142"/>
              <a:ext cx="4070671" cy="3870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dirty="0">
                  <a:ea typeface="Times New Roman"/>
                  <a:cs typeface="Times New Roman"/>
                </a:rPr>
                <a:t>Adult Education and Literacy Grantees </a:t>
              </a:r>
            </a:p>
          </p:txBody>
        </p:sp>
        <p:sp>
          <p:nvSpPr>
            <p:cNvPr id="26" name="Rectangle 25" descr="Image shows each of the various organization in the TrainTex network and lists the organization names." title="Image of TrainTex partners"/>
            <p:cNvSpPr/>
            <p:nvPr/>
          </p:nvSpPr>
          <p:spPr>
            <a:xfrm>
              <a:off x="2774266" y="761019"/>
              <a:ext cx="4070671" cy="3612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2000" dirty="0">
                  <a:ea typeface="Times New Roman"/>
                  <a:cs typeface="Times New Roman"/>
                </a:rPr>
                <a:t>Texas Workforce Commission </a:t>
              </a:r>
            </a:p>
          </p:txBody>
        </p:sp>
        <p:sp>
          <p:nvSpPr>
            <p:cNvPr id="27" name="Rectangle 26" descr="Image shows each of the various organization in the TrainTex network and lists the organization names." title="Image of TrainTex partners"/>
            <p:cNvSpPr/>
            <p:nvPr/>
          </p:nvSpPr>
          <p:spPr>
            <a:xfrm>
              <a:off x="1710210" y="42016"/>
              <a:ext cx="5909790" cy="7186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2400" b="1" kern="1200" cap="small" dirty="0" smtClean="0">
                  <a:solidFill>
                    <a:srgbClr val="000000"/>
                  </a:solidFill>
                  <a:effectLst/>
                  <a:ea typeface="Times New Roman"/>
                  <a:cs typeface="Times New Roman"/>
                </a:rPr>
                <a:t>TRAIN Tex</a:t>
              </a:r>
              <a:endParaRPr lang="en-US" sz="1600" dirty="0">
                <a:effectLst/>
                <a:ea typeface="Times New Roman"/>
              </a:endParaRPr>
            </a:p>
            <a:p>
              <a:pPr marL="0" marR="0" algn="ctr">
                <a:spcBef>
                  <a:spcPts val="0"/>
                </a:spcBef>
                <a:spcAft>
                  <a:spcPts val="0"/>
                </a:spcAft>
              </a:pPr>
              <a:r>
                <a:rPr lang="en-US" sz="1600" kern="1200" cap="small" dirty="0">
                  <a:solidFill>
                    <a:srgbClr val="000000"/>
                  </a:solidFill>
                  <a:effectLst/>
                  <a:ea typeface="Times New Roman"/>
                  <a:cs typeface="Times New Roman"/>
                </a:rPr>
                <a:t>Training, Resource and Innovation Network for Texas</a:t>
              </a:r>
              <a:endParaRPr lang="en-US" sz="1600" dirty="0">
                <a:effectLst/>
                <a:ea typeface="Times New Roman"/>
              </a:endParaRPr>
            </a:p>
          </p:txBody>
        </p:sp>
      </p:grpSp>
    </p:spTree>
    <p:extLst>
      <p:ext uri="{BB962C8B-B14F-4D97-AF65-F5344CB8AC3E}">
        <p14:creationId xmlns:p14="http://schemas.microsoft.com/office/powerpoint/2010/main" val="35010466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professional development Center</a:t>
            </a:r>
            <a:endParaRPr lang="en-US" dirty="0"/>
          </a:p>
        </p:txBody>
      </p:sp>
      <p:sp>
        <p:nvSpPr>
          <p:cNvPr id="6" name="Content Placeholder 5"/>
          <p:cNvSpPr>
            <a:spLocks noGrp="1"/>
          </p:cNvSpPr>
          <p:nvPr>
            <p:ph sz="half" idx="1"/>
          </p:nvPr>
        </p:nvSpPr>
        <p:spPr/>
        <p:txBody>
          <a:bodyPr>
            <a:normAutofit/>
          </a:bodyPr>
          <a:lstStyle/>
          <a:p>
            <a:pPr>
              <a:buFont typeface="Arial" panose="020B0604020202020204" pitchFamily="34" charset="0"/>
              <a:buChar char="•"/>
            </a:pPr>
            <a:r>
              <a:rPr lang="en-US" dirty="0" smtClean="0"/>
              <a:t>Delivering training </a:t>
            </a:r>
          </a:p>
          <a:p>
            <a:pPr>
              <a:buFont typeface="Arial" panose="020B0604020202020204" pitchFamily="34" charset="0"/>
              <a:buChar char="•"/>
            </a:pPr>
            <a:r>
              <a:rPr lang="en-US" dirty="0"/>
              <a:t>T</a:t>
            </a:r>
            <a:r>
              <a:rPr lang="en-US" dirty="0" smtClean="0"/>
              <a:t>raining-of-trainer events </a:t>
            </a:r>
          </a:p>
          <a:p>
            <a:pPr>
              <a:buFont typeface="Arial" panose="020B0604020202020204" pitchFamily="34" charset="0"/>
              <a:buChar char="•"/>
            </a:pPr>
            <a:r>
              <a:rPr lang="en-US" dirty="0" smtClean="0"/>
              <a:t>Informational </a:t>
            </a:r>
            <a:r>
              <a:rPr lang="en-US" dirty="0"/>
              <a:t>resources </a:t>
            </a:r>
            <a:endParaRPr lang="en-US" dirty="0" smtClean="0"/>
          </a:p>
          <a:p>
            <a:pPr>
              <a:buFont typeface="Arial" panose="020B0604020202020204" pitchFamily="34" charset="0"/>
              <a:buChar char="•"/>
            </a:pPr>
            <a:r>
              <a:rPr lang="en-US" dirty="0" smtClean="0"/>
              <a:t>Other </a:t>
            </a:r>
            <a:r>
              <a:rPr lang="en-US" dirty="0"/>
              <a:t>support to local programs, students, and stakeholders. </a:t>
            </a:r>
            <a:endParaRPr lang="en-US" dirty="0" smtClean="0"/>
          </a:p>
          <a:p>
            <a:endParaRPr lang="en-US" dirty="0"/>
          </a:p>
        </p:txBody>
      </p:sp>
      <p:sp>
        <p:nvSpPr>
          <p:cNvPr id="7" name="Content Placeholder 6"/>
          <p:cNvSpPr>
            <a:spLocks noGrp="1"/>
          </p:cNvSpPr>
          <p:nvPr>
            <p:ph sz="half" idx="2"/>
          </p:nvPr>
        </p:nvSpPr>
        <p:spPr/>
        <p:txBody>
          <a:bodyPr>
            <a:noAutofit/>
          </a:bodyPr>
          <a:lstStyle/>
          <a:p>
            <a:pPr>
              <a:buFont typeface="Arial" panose="020B0604020202020204" pitchFamily="34" charset="0"/>
              <a:buChar char="•"/>
            </a:pPr>
            <a:r>
              <a:rPr lang="en-US" dirty="0" smtClean="0"/>
              <a:t>Deploying </a:t>
            </a:r>
            <a:r>
              <a:rPr lang="en-US" dirty="0"/>
              <a:t>statewide PD </a:t>
            </a:r>
            <a:r>
              <a:rPr lang="en-US" dirty="0" smtClean="0"/>
              <a:t>activities</a:t>
            </a:r>
          </a:p>
          <a:p>
            <a:pPr>
              <a:buFont typeface="Arial" panose="020B0604020202020204" pitchFamily="34" charset="0"/>
              <a:buChar char="•"/>
            </a:pPr>
            <a:r>
              <a:rPr lang="en-US" dirty="0"/>
              <a:t>I</a:t>
            </a:r>
            <a:r>
              <a:rPr lang="en-US" dirty="0" smtClean="0"/>
              <a:t>dentifying </a:t>
            </a:r>
            <a:r>
              <a:rPr lang="en-US" dirty="0"/>
              <a:t>and recruiting additional contract </a:t>
            </a:r>
            <a:r>
              <a:rPr lang="en-US" dirty="0" smtClean="0"/>
              <a:t>trainers</a:t>
            </a:r>
          </a:p>
          <a:p>
            <a:pPr>
              <a:buFont typeface="Arial" panose="020B0604020202020204" pitchFamily="34" charset="0"/>
              <a:buChar char="•"/>
            </a:pPr>
            <a:r>
              <a:rPr lang="en-US" dirty="0" smtClean="0"/>
              <a:t>Developing </a:t>
            </a:r>
            <a:r>
              <a:rPr lang="en-US" dirty="0"/>
              <a:t>and delivering training throughout the state, including </a:t>
            </a:r>
            <a:r>
              <a:rPr lang="en-US" dirty="0" smtClean="0"/>
              <a:t>online</a:t>
            </a:r>
            <a:endParaRPr lang="en-US" dirty="0"/>
          </a:p>
          <a:p>
            <a:pPr>
              <a:buFont typeface="Arial" panose="020B0604020202020204" pitchFamily="34" charset="0"/>
              <a:buChar char="•"/>
            </a:pPr>
            <a:r>
              <a:rPr lang="en-US" dirty="0" smtClean="0"/>
              <a:t>Assisting </a:t>
            </a:r>
            <a:r>
              <a:rPr lang="en-US" dirty="0"/>
              <a:t>AEL Grantees  and other providers with professional development planning and services </a:t>
            </a:r>
            <a:r>
              <a:rPr lang="en-US" dirty="0" smtClean="0"/>
              <a:t>provision</a:t>
            </a:r>
            <a:endParaRPr lang="en-US" dirty="0"/>
          </a:p>
        </p:txBody>
      </p:sp>
      <p:sp>
        <p:nvSpPr>
          <p:cNvPr id="4" name="Footer Placeholder 3"/>
          <p:cNvSpPr>
            <a:spLocks noGrp="1"/>
          </p:cNvSpPr>
          <p:nvPr>
            <p:ph type="ftr" sz="quarter" idx="11"/>
          </p:nvPr>
        </p:nvSpPr>
        <p:spPr/>
        <p:txBody>
          <a:bodyPr/>
          <a:lstStyle/>
          <a:p>
            <a:r>
              <a:rPr lang="en-US" smtClean="0"/>
              <a:t>WIOA Webinar 3 Capacity Building Projects February 19, 2016</a:t>
            </a:r>
            <a:endParaRPr lang="en-US"/>
          </a:p>
        </p:txBody>
      </p:sp>
      <p:sp>
        <p:nvSpPr>
          <p:cNvPr id="5" name="Slide Number Placeholder 4"/>
          <p:cNvSpPr>
            <a:spLocks noGrp="1"/>
          </p:cNvSpPr>
          <p:nvPr>
            <p:ph type="sldNum" sz="quarter" idx="12"/>
          </p:nvPr>
        </p:nvSpPr>
        <p:spPr/>
        <p:txBody>
          <a:bodyPr/>
          <a:lstStyle/>
          <a:p>
            <a:fld id="{4A431BFB-B653-4F36-A450-A2DDA07B1717}" type="slidenum">
              <a:rPr lang="en-US" smtClean="0"/>
              <a:t>17</a:t>
            </a:fld>
            <a:endParaRPr lang="en-US"/>
          </a:p>
        </p:txBody>
      </p:sp>
    </p:spTree>
    <p:extLst>
      <p:ext uri="{BB962C8B-B14F-4D97-AF65-F5344CB8AC3E}">
        <p14:creationId xmlns:p14="http://schemas.microsoft.com/office/powerpoint/2010/main" val="29197829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p:txBody>
          <a:bodyPr/>
          <a:lstStyle/>
          <a:p>
            <a:r>
              <a:rPr lang="en-US" dirty="0" smtClean="0"/>
              <a:t>capacity building Projects</a:t>
            </a:r>
            <a:endParaRPr lang="en-US" dirty="0"/>
          </a:p>
        </p:txBody>
      </p:sp>
      <p:sp>
        <p:nvSpPr>
          <p:cNvPr id="9" name="Subtitle 8"/>
          <p:cNvSpPr>
            <a:spLocks noGrp="1"/>
          </p:cNvSpPr>
          <p:nvPr>
            <p:ph type="subTitle"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WIOA Webinar 3 Capacity Building Projects February 19, 2016</a:t>
            </a:r>
            <a:endParaRPr lang="en-US"/>
          </a:p>
        </p:txBody>
      </p:sp>
      <p:sp>
        <p:nvSpPr>
          <p:cNvPr id="5" name="Slide Number Placeholder 4"/>
          <p:cNvSpPr>
            <a:spLocks noGrp="1"/>
          </p:cNvSpPr>
          <p:nvPr>
            <p:ph type="sldNum" sz="quarter" idx="12"/>
          </p:nvPr>
        </p:nvSpPr>
        <p:spPr/>
        <p:txBody>
          <a:bodyPr/>
          <a:lstStyle/>
          <a:p>
            <a:fld id="{4A431BFB-B653-4F36-A450-A2DDA07B1717}" type="slidenum">
              <a:rPr lang="en-US" smtClean="0"/>
              <a:t>18</a:t>
            </a:fld>
            <a:endParaRPr lang="en-US"/>
          </a:p>
        </p:txBody>
      </p:sp>
    </p:spTree>
    <p:extLst>
      <p:ext uri="{BB962C8B-B14F-4D97-AF65-F5344CB8AC3E}">
        <p14:creationId xmlns:p14="http://schemas.microsoft.com/office/powerpoint/2010/main" val="26617043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chemeClr val="bg1"/>
                </a:solidFill>
              </a:rPr>
              <a:t>4</a:t>
            </a:r>
            <a:endParaRPr lang="en-US" dirty="0">
              <a:solidFill>
                <a:schemeClr val="bg1"/>
              </a:solidFill>
            </a:endParaRPr>
          </a:p>
        </p:txBody>
      </p:sp>
      <p:grpSp>
        <p:nvGrpSpPr>
          <p:cNvPr id="2" name="Group 1" descr="Shows Train Tex Network including organitions and project names ." title="Image of Train Tex Network"/>
          <p:cNvGrpSpPr/>
          <p:nvPr/>
        </p:nvGrpSpPr>
        <p:grpSpPr>
          <a:xfrm>
            <a:off x="1710210" y="42016"/>
            <a:ext cx="5909790" cy="6511184"/>
            <a:chOff x="1710210" y="42016"/>
            <a:chExt cx="5909790" cy="6511184"/>
          </a:xfrm>
        </p:grpSpPr>
        <p:sp>
          <p:nvSpPr>
            <p:cNvPr id="18" name="Freeform 17" descr="Image shows each of the various organization in the TrainTex network and lists the organization names." title="Image of TrainTex partners"/>
            <p:cNvSpPr/>
            <p:nvPr/>
          </p:nvSpPr>
          <p:spPr>
            <a:xfrm>
              <a:off x="3625510" y="2794431"/>
              <a:ext cx="2053140" cy="1688634"/>
            </a:xfrm>
            <a:custGeom>
              <a:avLst/>
              <a:gdLst>
                <a:gd name="connsiteX0" fmla="*/ 0 w 1905941"/>
                <a:gd name="connsiteY0" fmla="*/ 824358 h 1648716"/>
                <a:gd name="connsiteX1" fmla="*/ 471038 w 1905941"/>
                <a:gd name="connsiteY1" fmla="*/ 0 h 1648716"/>
                <a:gd name="connsiteX2" fmla="*/ 1434903 w 1905941"/>
                <a:gd name="connsiteY2" fmla="*/ 0 h 1648716"/>
                <a:gd name="connsiteX3" fmla="*/ 1905941 w 1905941"/>
                <a:gd name="connsiteY3" fmla="*/ 824358 h 1648716"/>
                <a:gd name="connsiteX4" fmla="*/ 1434903 w 1905941"/>
                <a:gd name="connsiteY4" fmla="*/ 1648716 h 1648716"/>
                <a:gd name="connsiteX5" fmla="*/ 471038 w 1905941"/>
                <a:gd name="connsiteY5" fmla="*/ 1648716 h 1648716"/>
                <a:gd name="connsiteX6" fmla="*/ 0 w 1905941"/>
                <a:gd name="connsiteY6" fmla="*/ 824358 h 1648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05941" h="1648716">
                  <a:moveTo>
                    <a:pt x="0" y="824358"/>
                  </a:moveTo>
                  <a:lnTo>
                    <a:pt x="471038" y="0"/>
                  </a:lnTo>
                  <a:lnTo>
                    <a:pt x="1434903" y="0"/>
                  </a:lnTo>
                  <a:lnTo>
                    <a:pt x="1905941" y="824358"/>
                  </a:lnTo>
                  <a:lnTo>
                    <a:pt x="1434903" y="1648716"/>
                  </a:lnTo>
                  <a:lnTo>
                    <a:pt x="471038" y="1648716"/>
                  </a:lnTo>
                  <a:lnTo>
                    <a:pt x="0" y="824358"/>
                  </a:lnTo>
                  <a:close/>
                </a:path>
              </a:pathLst>
            </a:cu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338701" tIns="296075" rIns="338701" bIns="296075" numCol="1" spcCol="1270" anchor="ctr" anchorCtr="0">
              <a:noAutofit/>
            </a:bodyPr>
            <a:lstStyle/>
            <a:p>
              <a:pPr marL="0" marR="0" algn="ctr">
                <a:lnSpc>
                  <a:spcPct val="90000"/>
                </a:lnSpc>
                <a:spcBef>
                  <a:spcPts val="0"/>
                </a:spcBef>
                <a:spcAft>
                  <a:spcPts val="590"/>
                </a:spcAft>
              </a:pPr>
              <a:r>
                <a:rPr lang="en-US" sz="1400" kern="1200">
                  <a:solidFill>
                    <a:srgbClr val="FFFFFF"/>
                  </a:solidFill>
                  <a:effectLst/>
                  <a:ea typeface="Times New Roman"/>
                  <a:cs typeface="Times New Roman"/>
                </a:rPr>
                <a:t>Professional Development Center</a:t>
              </a:r>
              <a:endParaRPr lang="en-US" sz="1200">
                <a:effectLst/>
                <a:latin typeface="Times New Roman"/>
                <a:ea typeface="Times New Roman"/>
              </a:endParaRPr>
            </a:p>
          </p:txBody>
        </p:sp>
        <p:sp>
          <p:nvSpPr>
            <p:cNvPr id="19" name="Freeform 18" descr="Image shows each of the various organization in the TrainTex network and lists the organization names." title="Image of TrainTex partners"/>
            <p:cNvSpPr/>
            <p:nvPr/>
          </p:nvSpPr>
          <p:spPr>
            <a:xfrm>
              <a:off x="3749651" y="1211792"/>
              <a:ext cx="1779978" cy="1479424"/>
            </a:xfrm>
            <a:custGeom>
              <a:avLst/>
              <a:gdLst>
                <a:gd name="connsiteX0" fmla="*/ 0 w 1561905"/>
                <a:gd name="connsiteY0" fmla="*/ 675616 h 1351231"/>
                <a:gd name="connsiteX1" fmla="*/ 386047 w 1561905"/>
                <a:gd name="connsiteY1" fmla="*/ 0 h 1351231"/>
                <a:gd name="connsiteX2" fmla="*/ 1175858 w 1561905"/>
                <a:gd name="connsiteY2" fmla="*/ 0 h 1351231"/>
                <a:gd name="connsiteX3" fmla="*/ 1561905 w 1561905"/>
                <a:gd name="connsiteY3" fmla="*/ 675616 h 1351231"/>
                <a:gd name="connsiteX4" fmla="*/ 1175858 w 1561905"/>
                <a:gd name="connsiteY4" fmla="*/ 1351231 h 1351231"/>
                <a:gd name="connsiteX5" fmla="*/ 386047 w 1561905"/>
                <a:gd name="connsiteY5" fmla="*/ 1351231 h 1351231"/>
                <a:gd name="connsiteX6" fmla="*/ 0 w 1561905"/>
                <a:gd name="connsiteY6" fmla="*/ 675616 h 1351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61905" h="1351231">
                  <a:moveTo>
                    <a:pt x="0" y="675616"/>
                  </a:moveTo>
                  <a:lnTo>
                    <a:pt x="386047" y="0"/>
                  </a:lnTo>
                  <a:lnTo>
                    <a:pt x="1175858" y="0"/>
                  </a:lnTo>
                  <a:lnTo>
                    <a:pt x="1561905" y="675616"/>
                  </a:lnTo>
                  <a:lnTo>
                    <a:pt x="1175858" y="1351231"/>
                  </a:lnTo>
                  <a:lnTo>
                    <a:pt x="386047" y="1351231"/>
                  </a:lnTo>
                  <a:lnTo>
                    <a:pt x="0" y="675616"/>
                  </a:lnTo>
                  <a:close/>
                </a:path>
              </a:pathLst>
            </a:cu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271541" tIns="236628" rIns="271541" bIns="236628" numCol="1" spcCol="1270" anchor="ctr" anchorCtr="0">
              <a:noAutofit/>
            </a:bodyPr>
            <a:lstStyle/>
            <a:p>
              <a:pPr marL="0" marR="0" algn="ctr">
                <a:lnSpc>
                  <a:spcPct val="90000"/>
                </a:lnSpc>
                <a:spcBef>
                  <a:spcPts val="0"/>
                </a:spcBef>
                <a:spcAft>
                  <a:spcPts val="335"/>
                </a:spcAft>
              </a:pPr>
              <a:endParaRPr lang="en-US" sz="1200" b="1" kern="1200" dirty="0" smtClean="0">
                <a:solidFill>
                  <a:srgbClr val="FFFFFF"/>
                </a:solidFill>
                <a:effectLst/>
                <a:ea typeface="Times New Roman"/>
                <a:cs typeface="Times New Roman"/>
              </a:endParaRPr>
            </a:p>
            <a:p>
              <a:pPr marL="0" marR="0" algn="ctr">
                <a:lnSpc>
                  <a:spcPct val="90000"/>
                </a:lnSpc>
                <a:spcBef>
                  <a:spcPts val="0"/>
                </a:spcBef>
                <a:spcAft>
                  <a:spcPts val="335"/>
                </a:spcAft>
              </a:pPr>
              <a:endParaRPr lang="en-US" sz="1200" b="1" dirty="0">
                <a:solidFill>
                  <a:srgbClr val="FFFFFF"/>
                </a:solidFill>
                <a:ea typeface="Times New Roman"/>
                <a:cs typeface="Times New Roman"/>
              </a:endParaRPr>
            </a:p>
            <a:p>
              <a:pPr marL="0" marR="0" algn="ctr">
                <a:lnSpc>
                  <a:spcPct val="90000"/>
                </a:lnSpc>
                <a:spcBef>
                  <a:spcPts val="0"/>
                </a:spcBef>
                <a:spcAft>
                  <a:spcPts val="335"/>
                </a:spcAft>
              </a:pPr>
              <a:r>
                <a:rPr lang="en-US" sz="1200" b="1" kern="1200" dirty="0" smtClean="0">
                  <a:solidFill>
                    <a:srgbClr val="FFFFFF"/>
                  </a:solidFill>
                  <a:effectLst/>
                  <a:ea typeface="Times New Roman"/>
                  <a:cs typeface="Times New Roman"/>
                </a:rPr>
                <a:t>Career </a:t>
              </a:r>
              <a:r>
                <a:rPr lang="en-US" sz="1200" b="1" kern="1200" dirty="0">
                  <a:solidFill>
                    <a:srgbClr val="FFFFFF"/>
                  </a:solidFill>
                  <a:effectLst/>
                  <a:ea typeface="Times New Roman"/>
                  <a:cs typeface="Times New Roman"/>
                </a:rPr>
                <a:t>Pathways </a:t>
              </a:r>
              <a:r>
                <a:rPr lang="en-US" sz="1200" b="1" kern="1200" dirty="0" smtClean="0">
                  <a:solidFill>
                    <a:srgbClr val="FFFFFF"/>
                  </a:solidFill>
                  <a:effectLst/>
                  <a:ea typeface="Times New Roman"/>
                  <a:cs typeface="Times New Roman"/>
                </a:rPr>
                <a:t>Expansion</a:t>
              </a:r>
            </a:p>
            <a:p>
              <a:pPr marL="0" marR="0" algn="ctr">
                <a:lnSpc>
                  <a:spcPct val="90000"/>
                </a:lnSpc>
                <a:spcBef>
                  <a:spcPts val="0"/>
                </a:spcBef>
                <a:spcAft>
                  <a:spcPts val="335"/>
                </a:spcAft>
              </a:pPr>
              <a:r>
                <a:rPr lang="en-US" sz="1200" i="1" kern="1200" dirty="0" smtClean="0">
                  <a:solidFill>
                    <a:srgbClr val="FFFFFF"/>
                  </a:solidFill>
                  <a:effectLst/>
                  <a:ea typeface="Times New Roman"/>
                  <a:cs typeface="Times New Roman"/>
                </a:rPr>
                <a:t/>
              </a:r>
              <a:br>
                <a:rPr lang="en-US" sz="1200" i="1" kern="1200" dirty="0" smtClean="0">
                  <a:solidFill>
                    <a:srgbClr val="FFFFFF"/>
                  </a:solidFill>
                  <a:effectLst/>
                  <a:ea typeface="Times New Roman"/>
                  <a:cs typeface="Times New Roman"/>
                </a:rPr>
              </a:br>
              <a:endParaRPr lang="en-US" sz="2400" dirty="0">
                <a:effectLst/>
                <a:latin typeface="Times New Roman"/>
                <a:ea typeface="Times New Roman"/>
              </a:endParaRPr>
            </a:p>
          </p:txBody>
        </p:sp>
        <p:sp>
          <p:nvSpPr>
            <p:cNvPr id="20" name="Freeform 19" descr="Image shows each of the various organization in the TrainTex network and lists the organization names." title="Image of TrainTex partners"/>
            <p:cNvSpPr/>
            <p:nvPr/>
          </p:nvSpPr>
          <p:spPr>
            <a:xfrm>
              <a:off x="5301398" y="2071923"/>
              <a:ext cx="1779978" cy="1479424"/>
            </a:xfrm>
            <a:custGeom>
              <a:avLst/>
              <a:gdLst>
                <a:gd name="connsiteX0" fmla="*/ 0 w 1561905"/>
                <a:gd name="connsiteY0" fmla="*/ 675616 h 1351231"/>
                <a:gd name="connsiteX1" fmla="*/ 386047 w 1561905"/>
                <a:gd name="connsiteY1" fmla="*/ 0 h 1351231"/>
                <a:gd name="connsiteX2" fmla="*/ 1175858 w 1561905"/>
                <a:gd name="connsiteY2" fmla="*/ 0 h 1351231"/>
                <a:gd name="connsiteX3" fmla="*/ 1561905 w 1561905"/>
                <a:gd name="connsiteY3" fmla="*/ 675616 h 1351231"/>
                <a:gd name="connsiteX4" fmla="*/ 1175858 w 1561905"/>
                <a:gd name="connsiteY4" fmla="*/ 1351231 h 1351231"/>
                <a:gd name="connsiteX5" fmla="*/ 386047 w 1561905"/>
                <a:gd name="connsiteY5" fmla="*/ 1351231 h 1351231"/>
                <a:gd name="connsiteX6" fmla="*/ 0 w 1561905"/>
                <a:gd name="connsiteY6" fmla="*/ 675616 h 1351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61905" h="1351231">
                  <a:moveTo>
                    <a:pt x="0" y="675616"/>
                  </a:moveTo>
                  <a:lnTo>
                    <a:pt x="386047" y="0"/>
                  </a:lnTo>
                  <a:lnTo>
                    <a:pt x="1175858" y="0"/>
                  </a:lnTo>
                  <a:lnTo>
                    <a:pt x="1561905" y="675616"/>
                  </a:lnTo>
                  <a:lnTo>
                    <a:pt x="1175858" y="1351231"/>
                  </a:lnTo>
                  <a:lnTo>
                    <a:pt x="386047" y="1351231"/>
                  </a:lnTo>
                  <a:lnTo>
                    <a:pt x="0" y="675616"/>
                  </a:lnTo>
                  <a:close/>
                </a:path>
              </a:pathLst>
            </a:cu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271541" tIns="236628" rIns="271541" bIns="236628" numCol="1" spcCol="1270" anchor="ctr" anchorCtr="0">
              <a:noAutofit/>
            </a:bodyPr>
            <a:lstStyle/>
            <a:p>
              <a:pPr marL="0" marR="0" algn="ctr">
                <a:lnSpc>
                  <a:spcPct val="90000"/>
                </a:lnSpc>
                <a:spcBef>
                  <a:spcPts val="0"/>
                </a:spcBef>
                <a:spcAft>
                  <a:spcPts val="335"/>
                </a:spcAft>
              </a:pPr>
              <a:endParaRPr lang="en-US" sz="1200" b="1" kern="1200" dirty="0" smtClean="0">
                <a:solidFill>
                  <a:srgbClr val="FFFFFF"/>
                </a:solidFill>
                <a:effectLst/>
                <a:ea typeface="Times New Roman"/>
                <a:cs typeface="Times New Roman"/>
              </a:endParaRPr>
            </a:p>
            <a:p>
              <a:pPr marL="0" marR="0" algn="ctr">
                <a:lnSpc>
                  <a:spcPct val="90000"/>
                </a:lnSpc>
                <a:spcBef>
                  <a:spcPts val="0"/>
                </a:spcBef>
                <a:spcAft>
                  <a:spcPts val="335"/>
                </a:spcAft>
              </a:pPr>
              <a:r>
                <a:rPr lang="en-US" sz="1200" b="1" kern="1200" dirty="0" smtClean="0">
                  <a:solidFill>
                    <a:srgbClr val="FFFFFF"/>
                  </a:solidFill>
                  <a:effectLst/>
                  <a:ea typeface="Times New Roman"/>
                  <a:cs typeface="Times New Roman"/>
                </a:rPr>
                <a:t>Public </a:t>
              </a:r>
              <a:r>
                <a:rPr lang="en-US" sz="1200" b="1" kern="1200" dirty="0">
                  <a:solidFill>
                    <a:srgbClr val="FFFFFF"/>
                  </a:solidFill>
                  <a:effectLst/>
                  <a:ea typeface="Times New Roman"/>
                  <a:cs typeface="Times New Roman"/>
                </a:rPr>
                <a:t>Library AEL Expansion </a:t>
              </a:r>
              <a:br>
                <a:rPr lang="en-US" sz="1200" b="1" kern="1200" dirty="0">
                  <a:solidFill>
                    <a:srgbClr val="FFFFFF"/>
                  </a:solidFill>
                  <a:effectLst/>
                  <a:ea typeface="Times New Roman"/>
                  <a:cs typeface="Times New Roman"/>
                </a:rPr>
              </a:br>
              <a:r>
                <a:rPr lang="en-US" sz="1200" i="1" kern="1200" dirty="0">
                  <a:solidFill>
                    <a:srgbClr val="FFFFFF"/>
                  </a:solidFill>
                  <a:effectLst/>
                  <a:ea typeface="Times New Roman"/>
                  <a:cs typeface="Times New Roman"/>
                </a:rPr>
                <a:t/>
              </a:r>
              <a:br>
                <a:rPr lang="en-US" sz="1200" i="1" kern="1200" dirty="0">
                  <a:solidFill>
                    <a:srgbClr val="FFFFFF"/>
                  </a:solidFill>
                  <a:effectLst/>
                  <a:ea typeface="Times New Roman"/>
                  <a:cs typeface="Times New Roman"/>
                </a:rPr>
              </a:br>
              <a:r>
                <a:rPr lang="en-US" sz="1200" i="1" kern="1200" dirty="0">
                  <a:solidFill>
                    <a:srgbClr val="FFFFFF"/>
                  </a:solidFill>
                  <a:effectLst/>
                  <a:ea typeface="Times New Roman"/>
                  <a:cs typeface="Times New Roman"/>
                </a:rPr>
                <a:t>Texas State Library and Archives Commission</a:t>
              </a:r>
              <a:endParaRPr lang="en-US" sz="2400" dirty="0">
                <a:effectLst/>
                <a:latin typeface="Times New Roman"/>
                <a:ea typeface="Times New Roman"/>
              </a:endParaRPr>
            </a:p>
          </p:txBody>
        </p:sp>
        <p:sp>
          <p:nvSpPr>
            <p:cNvPr id="21" name="Freeform 20" descr="Image shows each of the various organization in the TrainTex network and lists the organization names." title="Image of TrainTex partners"/>
            <p:cNvSpPr/>
            <p:nvPr/>
          </p:nvSpPr>
          <p:spPr>
            <a:xfrm>
              <a:off x="5301398" y="3749176"/>
              <a:ext cx="1779978" cy="1479424"/>
            </a:xfrm>
            <a:custGeom>
              <a:avLst/>
              <a:gdLst>
                <a:gd name="connsiteX0" fmla="*/ 0 w 1561905"/>
                <a:gd name="connsiteY0" fmla="*/ 675616 h 1351231"/>
                <a:gd name="connsiteX1" fmla="*/ 386047 w 1561905"/>
                <a:gd name="connsiteY1" fmla="*/ 0 h 1351231"/>
                <a:gd name="connsiteX2" fmla="*/ 1175858 w 1561905"/>
                <a:gd name="connsiteY2" fmla="*/ 0 h 1351231"/>
                <a:gd name="connsiteX3" fmla="*/ 1561905 w 1561905"/>
                <a:gd name="connsiteY3" fmla="*/ 675616 h 1351231"/>
                <a:gd name="connsiteX4" fmla="*/ 1175858 w 1561905"/>
                <a:gd name="connsiteY4" fmla="*/ 1351231 h 1351231"/>
                <a:gd name="connsiteX5" fmla="*/ 386047 w 1561905"/>
                <a:gd name="connsiteY5" fmla="*/ 1351231 h 1351231"/>
                <a:gd name="connsiteX6" fmla="*/ 0 w 1561905"/>
                <a:gd name="connsiteY6" fmla="*/ 675616 h 1351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61905" h="1351231">
                  <a:moveTo>
                    <a:pt x="0" y="675616"/>
                  </a:moveTo>
                  <a:lnTo>
                    <a:pt x="386047" y="0"/>
                  </a:lnTo>
                  <a:lnTo>
                    <a:pt x="1175858" y="0"/>
                  </a:lnTo>
                  <a:lnTo>
                    <a:pt x="1561905" y="675616"/>
                  </a:lnTo>
                  <a:lnTo>
                    <a:pt x="1175858" y="1351231"/>
                  </a:lnTo>
                  <a:lnTo>
                    <a:pt x="386047" y="1351231"/>
                  </a:lnTo>
                  <a:lnTo>
                    <a:pt x="0" y="675616"/>
                  </a:lnTo>
                  <a:close/>
                </a:path>
              </a:pathLst>
            </a:cu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271541" tIns="236628" rIns="271541" bIns="236628" numCol="1" spcCol="1270" anchor="ctr" anchorCtr="0">
              <a:noAutofit/>
            </a:bodyPr>
            <a:lstStyle/>
            <a:p>
              <a:pPr marL="0" marR="0" algn="ctr">
                <a:lnSpc>
                  <a:spcPct val="90000"/>
                </a:lnSpc>
                <a:spcBef>
                  <a:spcPts val="0"/>
                </a:spcBef>
                <a:spcAft>
                  <a:spcPts val="335"/>
                </a:spcAft>
              </a:pPr>
              <a:r>
                <a:rPr lang="en-US" sz="1200" b="1" kern="1200">
                  <a:solidFill>
                    <a:srgbClr val="FFFFFF"/>
                  </a:solidFill>
                  <a:effectLst/>
                  <a:ea typeface="Times New Roman"/>
                  <a:cs typeface="Times New Roman"/>
                </a:rPr>
                <a:t>Assessment and Standards Initiative</a:t>
              </a:r>
              <a:endParaRPr lang="en-US" sz="2400">
                <a:effectLst/>
                <a:latin typeface="Times New Roman"/>
                <a:ea typeface="Times New Roman"/>
              </a:endParaRPr>
            </a:p>
            <a:p>
              <a:pPr marL="0" marR="0" algn="ctr">
                <a:lnSpc>
                  <a:spcPct val="90000"/>
                </a:lnSpc>
                <a:spcBef>
                  <a:spcPts val="0"/>
                </a:spcBef>
                <a:spcAft>
                  <a:spcPts val="335"/>
                </a:spcAft>
              </a:pPr>
              <a:r>
                <a:rPr lang="en-US" sz="1200" i="1" kern="1200">
                  <a:solidFill>
                    <a:srgbClr val="FFFFFF"/>
                  </a:solidFill>
                  <a:effectLst/>
                  <a:ea typeface="Times New Roman"/>
                  <a:cs typeface="Times New Roman"/>
                </a:rPr>
                <a:t/>
              </a:r>
              <a:br>
                <a:rPr lang="en-US" sz="1200" i="1" kern="1200">
                  <a:solidFill>
                    <a:srgbClr val="FFFFFF"/>
                  </a:solidFill>
                  <a:effectLst/>
                  <a:ea typeface="Times New Roman"/>
                  <a:cs typeface="Times New Roman"/>
                </a:rPr>
              </a:br>
              <a:r>
                <a:rPr lang="en-US" sz="1200" i="1" kern="1200">
                  <a:solidFill>
                    <a:srgbClr val="FFFFFF"/>
                  </a:solidFill>
                  <a:effectLst/>
                  <a:ea typeface="Times New Roman"/>
                  <a:cs typeface="Times New Roman"/>
                </a:rPr>
                <a:t>Texas State University </a:t>
              </a:r>
              <a:endParaRPr lang="en-US" sz="2400">
                <a:effectLst/>
                <a:latin typeface="Times New Roman"/>
                <a:ea typeface="Times New Roman"/>
              </a:endParaRPr>
            </a:p>
          </p:txBody>
        </p:sp>
        <p:sp>
          <p:nvSpPr>
            <p:cNvPr id="22" name="Freeform 21" descr="Image shows each of the various organization in the TrainTex network and lists the organization names." title="Image of TrainTex partners"/>
            <p:cNvSpPr/>
            <p:nvPr/>
          </p:nvSpPr>
          <p:spPr>
            <a:xfrm>
              <a:off x="3744571" y="4600704"/>
              <a:ext cx="1779978" cy="1479424"/>
            </a:xfrm>
            <a:custGeom>
              <a:avLst/>
              <a:gdLst>
                <a:gd name="connsiteX0" fmla="*/ 0 w 1561905"/>
                <a:gd name="connsiteY0" fmla="*/ 675616 h 1351231"/>
                <a:gd name="connsiteX1" fmla="*/ 386047 w 1561905"/>
                <a:gd name="connsiteY1" fmla="*/ 0 h 1351231"/>
                <a:gd name="connsiteX2" fmla="*/ 1175858 w 1561905"/>
                <a:gd name="connsiteY2" fmla="*/ 0 h 1351231"/>
                <a:gd name="connsiteX3" fmla="*/ 1561905 w 1561905"/>
                <a:gd name="connsiteY3" fmla="*/ 675616 h 1351231"/>
                <a:gd name="connsiteX4" fmla="*/ 1175858 w 1561905"/>
                <a:gd name="connsiteY4" fmla="*/ 1351231 h 1351231"/>
                <a:gd name="connsiteX5" fmla="*/ 386047 w 1561905"/>
                <a:gd name="connsiteY5" fmla="*/ 1351231 h 1351231"/>
                <a:gd name="connsiteX6" fmla="*/ 0 w 1561905"/>
                <a:gd name="connsiteY6" fmla="*/ 675616 h 1351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61905" h="1351231">
                  <a:moveTo>
                    <a:pt x="0" y="675616"/>
                  </a:moveTo>
                  <a:lnTo>
                    <a:pt x="386047" y="0"/>
                  </a:lnTo>
                  <a:lnTo>
                    <a:pt x="1175858" y="0"/>
                  </a:lnTo>
                  <a:lnTo>
                    <a:pt x="1561905" y="675616"/>
                  </a:lnTo>
                  <a:lnTo>
                    <a:pt x="1175858" y="1351231"/>
                  </a:lnTo>
                  <a:lnTo>
                    <a:pt x="386047" y="1351231"/>
                  </a:lnTo>
                  <a:lnTo>
                    <a:pt x="0" y="675616"/>
                  </a:lnTo>
                  <a:close/>
                </a:path>
              </a:pathLst>
            </a:cu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271541" tIns="236628" rIns="271541" bIns="236628" numCol="1" spcCol="1270" anchor="ctr" anchorCtr="0">
              <a:noAutofit/>
            </a:bodyPr>
            <a:lstStyle/>
            <a:p>
              <a:pPr marL="0" marR="0" algn="ctr">
                <a:lnSpc>
                  <a:spcPct val="90000"/>
                </a:lnSpc>
                <a:spcBef>
                  <a:spcPts val="0"/>
                </a:spcBef>
                <a:spcAft>
                  <a:spcPts val="335"/>
                </a:spcAft>
              </a:pPr>
              <a:endParaRPr lang="en-US" sz="1200" b="1" kern="1200" dirty="0" smtClean="0">
                <a:solidFill>
                  <a:srgbClr val="FFFFFF"/>
                </a:solidFill>
                <a:effectLst/>
                <a:ea typeface="Times New Roman"/>
                <a:cs typeface="Times New Roman"/>
              </a:endParaRPr>
            </a:p>
            <a:p>
              <a:pPr marL="0" marR="0" algn="ctr">
                <a:lnSpc>
                  <a:spcPct val="90000"/>
                </a:lnSpc>
                <a:spcBef>
                  <a:spcPts val="0"/>
                </a:spcBef>
                <a:spcAft>
                  <a:spcPts val="335"/>
                </a:spcAft>
              </a:pPr>
              <a:r>
                <a:rPr lang="en-US" sz="1200" b="1" kern="1200" dirty="0" smtClean="0">
                  <a:solidFill>
                    <a:srgbClr val="FFFFFF"/>
                  </a:solidFill>
                  <a:effectLst/>
                  <a:ea typeface="Times New Roman"/>
                  <a:cs typeface="Times New Roman"/>
                </a:rPr>
                <a:t>Focus </a:t>
              </a:r>
              <a:r>
                <a:rPr lang="en-US" sz="1200" b="1" kern="1200" dirty="0">
                  <a:solidFill>
                    <a:srgbClr val="FFFFFF"/>
                  </a:solidFill>
                  <a:effectLst/>
                  <a:ea typeface="Times New Roman"/>
                  <a:cs typeface="Times New Roman"/>
                </a:rPr>
                <a:t>on the Basics Reading and Math Institutes</a:t>
              </a:r>
              <a:endParaRPr lang="en-US" sz="2400" dirty="0">
                <a:effectLst/>
                <a:latin typeface="Times New Roman"/>
                <a:ea typeface="Times New Roman"/>
              </a:endParaRPr>
            </a:p>
            <a:p>
              <a:pPr marL="0" marR="0" algn="ctr">
                <a:lnSpc>
                  <a:spcPct val="90000"/>
                </a:lnSpc>
                <a:spcBef>
                  <a:spcPts val="0"/>
                </a:spcBef>
                <a:spcAft>
                  <a:spcPts val="335"/>
                </a:spcAft>
              </a:pPr>
              <a:endParaRPr lang="en-US" sz="2400" dirty="0">
                <a:effectLst/>
                <a:latin typeface="Times New Roman"/>
                <a:ea typeface="Times New Roman"/>
              </a:endParaRPr>
            </a:p>
          </p:txBody>
        </p:sp>
        <p:sp>
          <p:nvSpPr>
            <p:cNvPr id="23" name="Freeform 22" descr="Image shows each of the various organization in the TrainTex network and lists the organization names." title="Image of TrainTex partners"/>
            <p:cNvSpPr/>
            <p:nvPr/>
          </p:nvSpPr>
          <p:spPr>
            <a:xfrm>
              <a:off x="2215637" y="3749176"/>
              <a:ext cx="1779898" cy="1479179"/>
            </a:xfrm>
            <a:custGeom>
              <a:avLst/>
              <a:gdLst>
                <a:gd name="connsiteX0" fmla="*/ 0 w 1561905"/>
                <a:gd name="connsiteY0" fmla="*/ 675616 h 1351231"/>
                <a:gd name="connsiteX1" fmla="*/ 386047 w 1561905"/>
                <a:gd name="connsiteY1" fmla="*/ 0 h 1351231"/>
                <a:gd name="connsiteX2" fmla="*/ 1175858 w 1561905"/>
                <a:gd name="connsiteY2" fmla="*/ 0 h 1351231"/>
                <a:gd name="connsiteX3" fmla="*/ 1561905 w 1561905"/>
                <a:gd name="connsiteY3" fmla="*/ 675616 h 1351231"/>
                <a:gd name="connsiteX4" fmla="*/ 1175858 w 1561905"/>
                <a:gd name="connsiteY4" fmla="*/ 1351231 h 1351231"/>
                <a:gd name="connsiteX5" fmla="*/ 386047 w 1561905"/>
                <a:gd name="connsiteY5" fmla="*/ 1351231 h 1351231"/>
                <a:gd name="connsiteX6" fmla="*/ 0 w 1561905"/>
                <a:gd name="connsiteY6" fmla="*/ 675616 h 1351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61905" h="1351231">
                  <a:moveTo>
                    <a:pt x="0" y="675616"/>
                  </a:moveTo>
                  <a:lnTo>
                    <a:pt x="386047" y="0"/>
                  </a:lnTo>
                  <a:lnTo>
                    <a:pt x="1175858" y="0"/>
                  </a:lnTo>
                  <a:lnTo>
                    <a:pt x="1561905" y="675616"/>
                  </a:lnTo>
                  <a:lnTo>
                    <a:pt x="1175858" y="1351231"/>
                  </a:lnTo>
                  <a:lnTo>
                    <a:pt x="386047" y="1351231"/>
                  </a:lnTo>
                  <a:lnTo>
                    <a:pt x="0" y="675616"/>
                  </a:lnTo>
                  <a:close/>
                </a:path>
              </a:pathLst>
            </a:cu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271541" tIns="236628" rIns="271541" bIns="236628" numCol="1" spcCol="1270" anchor="ctr" anchorCtr="0">
              <a:noAutofit/>
            </a:bodyPr>
            <a:lstStyle/>
            <a:p>
              <a:pPr marL="0" marR="0" algn="ctr">
                <a:lnSpc>
                  <a:spcPct val="90000"/>
                </a:lnSpc>
                <a:spcBef>
                  <a:spcPts val="0"/>
                </a:spcBef>
                <a:spcAft>
                  <a:spcPts val="335"/>
                </a:spcAft>
              </a:pPr>
              <a:r>
                <a:rPr lang="en-US" sz="1200" b="1" kern="1200" dirty="0" smtClean="0">
                  <a:solidFill>
                    <a:srgbClr val="FFFFFF"/>
                  </a:solidFill>
                  <a:effectLst/>
                  <a:ea typeface="Times New Roman"/>
                  <a:cs typeface="Times New Roman"/>
                </a:rPr>
                <a:t>Distance </a:t>
              </a:r>
              <a:r>
                <a:rPr lang="en-US" sz="1200" b="1" kern="1200" dirty="0">
                  <a:solidFill>
                    <a:srgbClr val="FFFFFF"/>
                  </a:solidFill>
                  <a:effectLst/>
                  <a:ea typeface="Times New Roman"/>
                  <a:cs typeface="Times New Roman"/>
                </a:rPr>
                <a:t>Learning</a:t>
              </a:r>
              <a:endParaRPr lang="en-US" sz="2400" dirty="0">
                <a:effectLst/>
                <a:latin typeface="Times New Roman"/>
                <a:ea typeface="Times New Roman"/>
              </a:endParaRPr>
            </a:p>
            <a:p>
              <a:pPr marL="0" marR="0" algn="ctr">
                <a:lnSpc>
                  <a:spcPct val="90000"/>
                </a:lnSpc>
                <a:spcBef>
                  <a:spcPts val="0"/>
                </a:spcBef>
                <a:spcAft>
                  <a:spcPts val="335"/>
                </a:spcAft>
              </a:pPr>
              <a:r>
                <a:rPr lang="en-US" sz="1200" b="1" kern="1200" dirty="0">
                  <a:solidFill>
                    <a:srgbClr val="FFFFFF"/>
                  </a:solidFill>
                  <a:effectLst/>
                  <a:ea typeface="Times New Roman"/>
                  <a:cs typeface="Times New Roman"/>
                </a:rPr>
                <a:t> Mentor Initiative </a:t>
              </a:r>
              <a:endParaRPr lang="en-US" sz="2400" dirty="0">
                <a:effectLst/>
                <a:latin typeface="Times New Roman"/>
                <a:ea typeface="Times New Roman"/>
              </a:endParaRPr>
            </a:p>
            <a:p>
              <a:pPr marL="0" marR="0" algn="ctr">
                <a:lnSpc>
                  <a:spcPct val="90000"/>
                </a:lnSpc>
                <a:spcBef>
                  <a:spcPts val="0"/>
                </a:spcBef>
                <a:spcAft>
                  <a:spcPts val="335"/>
                </a:spcAft>
              </a:pPr>
              <a:r>
                <a:rPr lang="en-US" sz="1200" i="1" kern="1200" dirty="0">
                  <a:solidFill>
                    <a:srgbClr val="FFFFFF"/>
                  </a:solidFill>
                  <a:effectLst/>
                  <a:ea typeface="Times New Roman"/>
                  <a:cs typeface="Times New Roman"/>
                </a:rPr>
                <a:t/>
              </a:r>
              <a:br>
                <a:rPr lang="en-US" sz="1200" i="1" kern="1200" dirty="0">
                  <a:solidFill>
                    <a:srgbClr val="FFFFFF"/>
                  </a:solidFill>
                  <a:effectLst/>
                  <a:ea typeface="Times New Roman"/>
                  <a:cs typeface="Times New Roman"/>
                </a:rPr>
              </a:br>
              <a:r>
                <a:rPr lang="en-US" sz="1200" i="1" kern="1200" dirty="0">
                  <a:solidFill>
                    <a:srgbClr val="FFFFFF"/>
                  </a:solidFill>
                  <a:effectLst/>
                  <a:ea typeface="Times New Roman"/>
                  <a:cs typeface="Times New Roman"/>
                </a:rPr>
                <a:t>College of the Mainland</a:t>
              </a:r>
              <a:endParaRPr lang="en-US" sz="2400" dirty="0">
                <a:effectLst/>
                <a:latin typeface="Times New Roman"/>
                <a:ea typeface="Times New Roman"/>
              </a:endParaRPr>
            </a:p>
            <a:p>
              <a:pPr marL="0" marR="0" algn="ctr">
                <a:lnSpc>
                  <a:spcPct val="90000"/>
                </a:lnSpc>
                <a:spcBef>
                  <a:spcPts val="0"/>
                </a:spcBef>
                <a:spcAft>
                  <a:spcPts val="335"/>
                </a:spcAft>
              </a:pPr>
              <a:r>
                <a:rPr lang="en-US" sz="1200" i="1" kern="1200" dirty="0">
                  <a:solidFill>
                    <a:srgbClr val="FFFFFF"/>
                  </a:solidFill>
                  <a:effectLst/>
                  <a:ea typeface="Times New Roman"/>
                  <a:cs typeface="Times New Roman"/>
                </a:rPr>
                <a:t/>
              </a:r>
              <a:br>
                <a:rPr lang="en-US" sz="1200" i="1" kern="1200" dirty="0">
                  <a:solidFill>
                    <a:srgbClr val="FFFFFF"/>
                  </a:solidFill>
                  <a:effectLst/>
                  <a:ea typeface="Times New Roman"/>
                  <a:cs typeface="Times New Roman"/>
                </a:rPr>
              </a:br>
              <a:r>
                <a:rPr lang="en-US" sz="1200" i="1" kern="1200" dirty="0">
                  <a:solidFill>
                    <a:srgbClr val="FFFFFF"/>
                  </a:solidFill>
                  <a:effectLst/>
                  <a:ea typeface="Times New Roman"/>
                  <a:cs typeface="Times New Roman"/>
                </a:rPr>
                <a:t>Northside ISD</a:t>
              </a:r>
              <a:endParaRPr lang="en-US" sz="2400" dirty="0">
                <a:effectLst/>
                <a:latin typeface="Times New Roman"/>
                <a:ea typeface="Times New Roman"/>
              </a:endParaRPr>
            </a:p>
          </p:txBody>
        </p:sp>
        <p:sp>
          <p:nvSpPr>
            <p:cNvPr id="24" name="Freeform 23" descr="Image shows each of the various organization in the TrainTex network and lists the organization names." title="Image of TrainTex partners"/>
            <p:cNvSpPr/>
            <p:nvPr/>
          </p:nvSpPr>
          <p:spPr>
            <a:xfrm>
              <a:off x="2215637" y="2071923"/>
              <a:ext cx="1779898" cy="1479179"/>
            </a:xfrm>
            <a:custGeom>
              <a:avLst/>
              <a:gdLst>
                <a:gd name="connsiteX0" fmla="*/ 0 w 1561905"/>
                <a:gd name="connsiteY0" fmla="*/ 675616 h 1351231"/>
                <a:gd name="connsiteX1" fmla="*/ 386047 w 1561905"/>
                <a:gd name="connsiteY1" fmla="*/ 0 h 1351231"/>
                <a:gd name="connsiteX2" fmla="*/ 1175858 w 1561905"/>
                <a:gd name="connsiteY2" fmla="*/ 0 h 1351231"/>
                <a:gd name="connsiteX3" fmla="*/ 1561905 w 1561905"/>
                <a:gd name="connsiteY3" fmla="*/ 675616 h 1351231"/>
                <a:gd name="connsiteX4" fmla="*/ 1175858 w 1561905"/>
                <a:gd name="connsiteY4" fmla="*/ 1351231 h 1351231"/>
                <a:gd name="connsiteX5" fmla="*/ 386047 w 1561905"/>
                <a:gd name="connsiteY5" fmla="*/ 1351231 h 1351231"/>
                <a:gd name="connsiteX6" fmla="*/ 0 w 1561905"/>
                <a:gd name="connsiteY6" fmla="*/ 675616 h 1351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61905" h="1351231">
                  <a:moveTo>
                    <a:pt x="0" y="675616"/>
                  </a:moveTo>
                  <a:lnTo>
                    <a:pt x="386047" y="0"/>
                  </a:lnTo>
                  <a:lnTo>
                    <a:pt x="1175858" y="0"/>
                  </a:lnTo>
                  <a:lnTo>
                    <a:pt x="1561905" y="675616"/>
                  </a:lnTo>
                  <a:lnTo>
                    <a:pt x="1175858" y="1351231"/>
                  </a:lnTo>
                  <a:lnTo>
                    <a:pt x="386047" y="1351231"/>
                  </a:lnTo>
                  <a:lnTo>
                    <a:pt x="0" y="675616"/>
                  </a:lnTo>
                  <a:close/>
                </a:path>
              </a:pathLst>
            </a:cu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271541" tIns="236628" rIns="271541" bIns="236628" numCol="1" spcCol="1270" anchor="ctr" anchorCtr="0">
              <a:noAutofit/>
            </a:bodyPr>
            <a:lstStyle/>
            <a:p>
              <a:pPr marL="0" marR="0" algn="ctr">
                <a:lnSpc>
                  <a:spcPct val="90000"/>
                </a:lnSpc>
                <a:spcBef>
                  <a:spcPts val="0"/>
                </a:spcBef>
                <a:spcAft>
                  <a:spcPts val="335"/>
                </a:spcAft>
              </a:pPr>
              <a:endParaRPr lang="en-US" sz="1200" b="1" kern="1200" dirty="0" smtClean="0">
                <a:solidFill>
                  <a:srgbClr val="FFFFFF"/>
                </a:solidFill>
                <a:effectLst/>
                <a:ea typeface="Times New Roman"/>
                <a:cs typeface="Times New Roman"/>
              </a:endParaRPr>
            </a:p>
            <a:p>
              <a:pPr marL="0" marR="0" algn="ctr">
                <a:lnSpc>
                  <a:spcPct val="90000"/>
                </a:lnSpc>
                <a:spcBef>
                  <a:spcPts val="0"/>
                </a:spcBef>
                <a:spcAft>
                  <a:spcPts val="335"/>
                </a:spcAft>
              </a:pPr>
              <a:r>
                <a:rPr lang="en-US" sz="1200" b="1" kern="1200" dirty="0" smtClean="0">
                  <a:solidFill>
                    <a:srgbClr val="FFFFFF"/>
                  </a:solidFill>
                  <a:effectLst/>
                  <a:ea typeface="Times New Roman"/>
                  <a:cs typeface="Times New Roman"/>
                </a:rPr>
                <a:t>PD </a:t>
              </a:r>
              <a:r>
                <a:rPr lang="en-US" sz="1200" b="1" kern="1200" dirty="0">
                  <a:solidFill>
                    <a:srgbClr val="FFFFFF"/>
                  </a:solidFill>
                  <a:effectLst/>
                  <a:ea typeface="Times New Roman"/>
                  <a:cs typeface="Times New Roman"/>
                </a:rPr>
                <a:t>and </a:t>
              </a:r>
              <a:r>
                <a:rPr lang="en-US" sz="1200" b="1" dirty="0">
                  <a:effectLst/>
                  <a:ea typeface="Times New Roman"/>
                </a:rPr>
                <a:t>Program Integration Efforts</a:t>
              </a:r>
              <a:r>
                <a:rPr lang="en-US" sz="1200" b="1" kern="1200" dirty="0">
                  <a:solidFill>
                    <a:srgbClr val="FFFFFF"/>
                  </a:solidFill>
                  <a:effectLst/>
                  <a:ea typeface="Times New Roman"/>
                  <a:cs typeface="Times New Roman"/>
                </a:rPr>
                <a:t> </a:t>
              </a:r>
              <a:br>
                <a:rPr lang="en-US" sz="1200" b="1" kern="1200" dirty="0">
                  <a:solidFill>
                    <a:srgbClr val="FFFFFF"/>
                  </a:solidFill>
                  <a:effectLst/>
                  <a:ea typeface="Times New Roman"/>
                  <a:cs typeface="Times New Roman"/>
                </a:rPr>
              </a:br>
              <a:r>
                <a:rPr lang="en-US" sz="1200" b="1" dirty="0">
                  <a:effectLst/>
                  <a:ea typeface="Times New Roman"/>
                </a:rPr>
                <a:t>with </a:t>
              </a:r>
              <a:r>
                <a:rPr lang="en-US" sz="1200" b="1" kern="1200" dirty="0">
                  <a:solidFill>
                    <a:srgbClr val="FFFFFF"/>
                  </a:solidFill>
                  <a:effectLst/>
                  <a:ea typeface="Times New Roman"/>
                  <a:cs typeface="Times New Roman"/>
                </a:rPr>
                <a:t>Non-Profits </a:t>
              </a:r>
              <a:r>
                <a:rPr lang="en-US" sz="1200" i="1" kern="1200" dirty="0">
                  <a:solidFill>
                    <a:srgbClr val="FFFFFF"/>
                  </a:solidFill>
                  <a:effectLst/>
                  <a:ea typeface="Times New Roman"/>
                  <a:cs typeface="Times New Roman"/>
                </a:rPr>
                <a:t/>
              </a:r>
              <a:br>
                <a:rPr lang="en-US" sz="1200" i="1" kern="1200" dirty="0">
                  <a:solidFill>
                    <a:srgbClr val="FFFFFF"/>
                  </a:solidFill>
                  <a:effectLst/>
                  <a:ea typeface="Times New Roman"/>
                  <a:cs typeface="Times New Roman"/>
                </a:rPr>
              </a:br>
              <a:r>
                <a:rPr lang="en-US" sz="1200" i="1" kern="1200" dirty="0" smtClean="0">
                  <a:solidFill>
                    <a:srgbClr val="FFFFFF"/>
                  </a:solidFill>
                  <a:effectLst/>
                  <a:ea typeface="Times New Roman"/>
                  <a:cs typeface="Times New Roman"/>
                </a:rPr>
                <a:t/>
              </a:r>
              <a:br>
                <a:rPr lang="en-US" sz="1200" i="1" kern="1200" dirty="0" smtClean="0">
                  <a:solidFill>
                    <a:srgbClr val="FFFFFF"/>
                  </a:solidFill>
                  <a:effectLst/>
                  <a:ea typeface="Times New Roman"/>
                  <a:cs typeface="Times New Roman"/>
                </a:rPr>
              </a:br>
              <a:r>
                <a:rPr lang="en-US" sz="1200" i="1" kern="1200" dirty="0" smtClean="0">
                  <a:solidFill>
                    <a:srgbClr val="FFFFFF"/>
                  </a:solidFill>
                  <a:effectLst/>
                  <a:ea typeface="Times New Roman"/>
                  <a:cs typeface="Times New Roman"/>
                </a:rPr>
                <a:t>Literacy </a:t>
              </a:r>
              <a:r>
                <a:rPr lang="en-US" sz="1200" i="1" kern="1200" dirty="0">
                  <a:solidFill>
                    <a:srgbClr val="FFFFFF"/>
                  </a:solidFill>
                  <a:effectLst/>
                  <a:ea typeface="Times New Roman"/>
                  <a:cs typeface="Times New Roman"/>
                </a:rPr>
                <a:t>Texas</a:t>
              </a:r>
              <a:br>
                <a:rPr lang="en-US" sz="1200" i="1" kern="1200" dirty="0">
                  <a:solidFill>
                    <a:srgbClr val="FFFFFF"/>
                  </a:solidFill>
                  <a:effectLst/>
                  <a:ea typeface="Times New Roman"/>
                  <a:cs typeface="Times New Roman"/>
                </a:rPr>
              </a:br>
              <a:r>
                <a:rPr lang="en-US" sz="1200" i="1" kern="1200" dirty="0">
                  <a:solidFill>
                    <a:srgbClr val="FFFFFF"/>
                  </a:solidFill>
                  <a:effectLst/>
                  <a:ea typeface="Times New Roman"/>
                  <a:cs typeface="Times New Roman"/>
                </a:rPr>
                <a:t/>
              </a:r>
              <a:br>
                <a:rPr lang="en-US" sz="1200" i="1" kern="1200" dirty="0">
                  <a:solidFill>
                    <a:srgbClr val="FFFFFF"/>
                  </a:solidFill>
                  <a:effectLst/>
                  <a:ea typeface="Times New Roman"/>
                  <a:cs typeface="Times New Roman"/>
                </a:rPr>
              </a:br>
              <a:r>
                <a:rPr lang="en-US" sz="1200" i="1" kern="1200" dirty="0" smtClean="0">
                  <a:solidFill>
                    <a:srgbClr val="FFFFFF"/>
                  </a:solidFill>
                  <a:effectLst/>
                  <a:ea typeface="Times New Roman"/>
                  <a:cs typeface="Times New Roman"/>
                </a:rPr>
                <a:t>One-Star</a:t>
              </a:r>
              <a:r>
                <a:rPr lang="en-US" sz="1200" dirty="0">
                  <a:effectLst/>
                  <a:latin typeface="Times New Roman"/>
                  <a:ea typeface="Times New Roman"/>
                </a:rPr>
                <a:t> </a:t>
              </a:r>
              <a:endParaRPr lang="en-US" sz="2400" dirty="0">
                <a:effectLst/>
                <a:latin typeface="Times New Roman"/>
                <a:ea typeface="Times New Roman"/>
              </a:endParaRPr>
            </a:p>
          </p:txBody>
        </p:sp>
        <p:sp>
          <p:nvSpPr>
            <p:cNvPr id="25" name="Rectangle 24" descr="Image shows each of the various organization in the TrainTex network and lists the organization names." title="Image of TrainTex partners"/>
            <p:cNvSpPr/>
            <p:nvPr/>
          </p:nvSpPr>
          <p:spPr>
            <a:xfrm>
              <a:off x="2774266" y="6166142"/>
              <a:ext cx="4070671" cy="3870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dirty="0">
                  <a:ea typeface="Times New Roman"/>
                  <a:cs typeface="Times New Roman"/>
                </a:rPr>
                <a:t>Adult Education and Literacy Grantees</a:t>
              </a:r>
              <a:r>
                <a:rPr lang="en-US" sz="1200" dirty="0">
                  <a:effectLst/>
                  <a:latin typeface="Times New Roman"/>
                  <a:ea typeface="Times New Roman"/>
                </a:rPr>
                <a:t> </a:t>
              </a:r>
            </a:p>
          </p:txBody>
        </p:sp>
        <p:sp>
          <p:nvSpPr>
            <p:cNvPr id="26" name="Rectangle 25" descr="Image shows each of the various organization in the TrainTex network and lists the organization names." title="Image of TrainTex partners"/>
            <p:cNvSpPr/>
            <p:nvPr/>
          </p:nvSpPr>
          <p:spPr>
            <a:xfrm>
              <a:off x="2774266" y="761019"/>
              <a:ext cx="4070671" cy="3612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2000" kern="1200" dirty="0">
                  <a:effectLst/>
                  <a:ea typeface="Times New Roman"/>
                  <a:cs typeface="Times New Roman"/>
                </a:rPr>
                <a:t>Texas Workforce Commission </a:t>
              </a:r>
              <a:endParaRPr lang="en-US" dirty="0">
                <a:effectLst/>
                <a:latin typeface="Times New Roman"/>
                <a:ea typeface="Times New Roman"/>
              </a:endParaRPr>
            </a:p>
          </p:txBody>
        </p:sp>
        <p:sp>
          <p:nvSpPr>
            <p:cNvPr id="27" name="Rectangle 26" descr="Image shows each of the various organization in the TrainTex network and lists the organization names." title="Image of TrainTex partners"/>
            <p:cNvSpPr/>
            <p:nvPr/>
          </p:nvSpPr>
          <p:spPr>
            <a:xfrm>
              <a:off x="1710210" y="42016"/>
              <a:ext cx="5909790" cy="7186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2400" b="1" kern="1200" cap="small" dirty="0" smtClean="0">
                  <a:solidFill>
                    <a:srgbClr val="000000"/>
                  </a:solidFill>
                  <a:effectLst/>
                  <a:ea typeface="Times New Roman"/>
                  <a:cs typeface="Times New Roman"/>
                </a:rPr>
                <a:t>TRAIN Tex</a:t>
              </a:r>
              <a:endParaRPr lang="en-US" sz="1600" dirty="0">
                <a:effectLst/>
                <a:ea typeface="Times New Roman"/>
              </a:endParaRPr>
            </a:p>
            <a:p>
              <a:pPr marL="0" marR="0" algn="ctr">
                <a:spcBef>
                  <a:spcPts val="0"/>
                </a:spcBef>
                <a:spcAft>
                  <a:spcPts val="0"/>
                </a:spcAft>
              </a:pPr>
              <a:r>
                <a:rPr lang="en-US" sz="1600" kern="1200" cap="small" dirty="0">
                  <a:solidFill>
                    <a:srgbClr val="000000"/>
                  </a:solidFill>
                  <a:effectLst/>
                  <a:ea typeface="Times New Roman"/>
                  <a:cs typeface="Times New Roman"/>
                </a:rPr>
                <a:t>Training, Resource and Innovation Network for Texas</a:t>
              </a:r>
              <a:endParaRPr lang="en-US" sz="1600" dirty="0">
                <a:effectLst/>
                <a:ea typeface="Times New Roman"/>
              </a:endParaRPr>
            </a:p>
          </p:txBody>
        </p:sp>
      </p:grpSp>
    </p:spTree>
    <p:extLst>
      <p:ext uri="{BB962C8B-B14F-4D97-AF65-F5344CB8AC3E}">
        <p14:creationId xmlns:p14="http://schemas.microsoft.com/office/powerpoint/2010/main" val="17287328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4294967295"/>
          </p:nvPr>
        </p:nvSpPr>
        <p:spPr>
          <a:xfrm>
            <a:off x="6743700" y="4959350"/>
            <a:ext cx="2400300" cy="1463675"/>
          </a:xfrm>
        </p:spPr>
        <p:txBody>
          <a:bodyPr>
            <a:normAutofit/>
          </a:bodyPr>
          <a:lstStyle/>
          <a:p>
            <a:endParaRPr lang="en-US" dirty="0"/>
          </a:p>
        </p:txBody>
      </p:sp>
      <p:sp>
        <p:nvSpPr>
          <p:cNvPr id="3" name="TextBox 2"/>
          <p:cNvSpPr txBox="1"/>
          <p:nvPr/>
        </p:nvSpPr>
        <p:spPr>
          <a:xfrm>
            <a:off x="149050" y="4876800"/>
            <a:ext cx="3889550" cy="1384995"/>
          </a:xfrm>
          <a:prstGeom prst="rect">
            <a:avLst/>
          </a:prstGeom>
          <a:noFill/>
        </p:spPr>
        <p:txBody>
          <a:bodyPr wrap="square" rtlCol="0">
            <a:spAutoFit/>
          </a:bodyPr>
          <a:lstStyle/>
          <a:p>
            <a:r>
              <a:rPr lang="en-US" sz="1400" dirty="0"/>
              <a:t>Anson Green</a:t>
            </a:r>
            <a:br>
              <a:rPr lang="en-US" sz="1400" dirty="0"/>
            </a:br>
            <a:r>
              <a:rPr lang="en-US" sz="1400" dirty="0"/>
              <a:t>Director</a:t>
            </a:r>
            <a:br>
              <a:rPr lang="en-US" sz="1400" dirty="0"/>
            </a:br>
            <a:r>
              <a:rPr lang="en-US" sz="1400" dirty="0" smtClean="0"/>
              <a:t>Adult </a:t>
            </a:r>
            <a:r>
              <a:rPr lang="en-US" sz="1400" dirty="0"/>
              <a:t>Education and Literacy</a:t>
            </a:r>
            <a:br>
              <a:rPr lang="en-US" sz="1400" dirty="0"/>
            </a:br>
            <a:r>
              <a:rPr lang="en-US" sz="1400" dirty="0"/>
              <a:t>Texas Workforce Commission</a:t>
            </a:r>
          </a:p>
          <a:p>
            <a:endParaRPr lang="en-US" sz="1400" dirty="0"/>
          </a:p>
          <a:p>
            <a:r>
              <a:rPr lang="en-US" sz="1400" dirty="0"/>
              <a:t>February </a:t>
            </a:r>
            <a:r>
              <a:rPr lang="en-US" sz="1400" dirty="0" smtClean="0"/>
              <a:t>19, 2016</a:t>
            </a:r>
            <a:endParaRPr lang="en-US" sz="1400" dirty="0"/>
          </a:p>
        </p:txBody>
      </p:sp>
      <p:sp>
        <p:nvSpPr>
          <p:cNvPr id="11" name="Footer Placeholder 10"/>
          <p:cNvSpPr>
            <a:spLocks noGrp="1"/>
          </p:cNvSpPr>
          <p:nvPr>
            <p:ph type="ftr" sz="quarter" idx="11"/>
          </p:nvPr>
        </p:nvSpPr>
        <p:spPr/>
        <p:txBody>
          <a:bodyPr/>
          <a:lstStyle/>
          <a:p>
            <a:r>
              <a:rPr lang="en-US" smtClean="0"/>
              <a:t>WIOA Webinar 3 Capacity Building Projects February 19, 2016</a:t>
            </a:r>
            <a:endParaRPr lang="en-US" dirty="0"/>
          </a:p>
        </p:txBody>
      </p:sp>
      <p:sp>
        <p:nvSpPr>
          <p:cNvPr id="12" name="Slide Number Placeholder 11"/>
          <p:cNvSpPr>
            <a:spLocks noGrp="1"/>
          </p:cNvSpPr>
          <p:nvPr>
            <p:ph type="sldNum" sz="quarter" idx="12"/>
          </p:nvPr>
        </p:nvSpPr>
        <p:spPr/>
        <p:txBody>
          <a:bodyPr/>
          <a:lstStyle/>
          <a:p>
            <a:fld id="{4A431BFB-B653-4F36-A450-A2DDA07B1717}" type="slidenum">
              <a:rPr lang="en-US" smtClean="0"/>
              <a:t>2</a:t>
            </a:fld>
            <a:endParaRPr lang="en-US"/>
          </a:p>
        </p:txBody>
      </p:sp>
      <p:sp>
        <p:nvSpPr>
          <p:cNvPr id="7" name="TextBox 6"/>
          <p:cNvSpPr txBox="1"/>
          <p:nvPr/>
        </p:nvSpPr>
        <p:spPr>
          <a:xfrm>
            <a:off x="141430" y="565666"/>
            <a:ext cx="2743200" cy="369332"/>
          </a:xfrm>
          <a:prstGeom prst="rect">
            <a:avLst/>
          </a:prstGeom>
          <a:noFill/>
        </p:spPr>
        <p:txBody>
          <a:bodyPr wrap="square" rtlCol="0">
            <a:spAutoFit/>
          </a:bodyPr>
          <a:lstStyle/>
          <a:p>
            <a:r>
              <a:rPr lang="en-US" dirty="0"/>
              <a:t>Series Webinar </a:t>
            </a:r>
            <a:r>
              <a:rPr lang="en-US" dirty="0" smtClean="0"/>
              <a:t>3</a:t>
            </a:r>
            <a:endParaRPr lang="en-US" dirty="0"/>
          </a:p>
        </p:txBody>
      </p:sp>
      <p:sp>
        <p:nvSpPr>
          <p:cNvPr id="2" name="TextBox 1"/>
          <p:cNvSpPr txBox="1"/>
          <p:nvPr/>
        </p:nvSpPr>
        <p:spPr>
          <a:xfrm>
            <a:off x="-3350" y="1219200"/>
            <a:ext cx="6521883" cy="1754326"/>
          </a:xfrm>
          <a:prstGeom prst="rect">
            <a:avLst/>
          </a:prstGeom>
          <a:solidFill>
            <a:schemeClr val="accent1">
              <a:lumMod val="60000"/>
              <a:lumOff val="40000"/>
            </a:schemeClr>
          </a:solidFill>
        </p:spPr>
        <p:txBody>
          <a:bodyPr wrap="square" rtlCol="0">
            <a:spAutoFit/>
          </a:bodyPr>
          <a:lstStyle/>
          <a:p>
            <a:r>
              <a:rPr lang="en-US" sz="5400" dirty="0" smtClean="0"/>
              <a:t>Capacity </a:t>
            </a:r>
            <a:br>
              <a:rPr lang="en-US" sz="5400" dirty="0" smtClean="0"/>
            </a:br>
            <a:r>
              <a:rPr lang="en-US" sz="5400" dirty="0" smtClean="0"/>
              <a:t>Building Projects 1</a:t>
            </a:r>
            <a:endParaRPr lang="en-US" sz="5400" dirty="0">
              <a:solidFill>
                <a:srgbClr val="FF0000"/>
              </a:solidFill>
            </a:endParaRPr>
          </a:p>
        </p:txBody>
      </p:sp>
      <p:sp>
        <p:nvSpPr>
          <p:cNvPr id="4" name="Title 3"/>
          <p:cNvSpPr>
            <a:spLocks noGrp="1"/>
          </p:cNvSpPr>
          <p:nvPr>
            <p:ph type="ctrTitle" idx="4294967295"/>
          </p:nvPr>
        </p:nvSpPr>
        <p:spPr>
          <a:xfrm>
            <a:off x="176990" y="2988766"/>
            <a:ext cx="7162800" cy="1463675"/>
          </a:xfrm>
        </p:spPr>
        <p:txBody>
          <a:bodyPr>
            <a:normAutofit fontScale="90000"/>
          </a:bodyPr>
          <a:lstStyle/>
          <a:p>
            <a:r>
              <a:rPr lang="en-US" sz="3200" dirty="0"/>
              <a:t>Defining Student Success in WIOA</a:t>
            </a:r>
            <a:r>
              <a:rPr lang="en-US" sz="3200" dirty="0">
                <a:solidFill>
                  <a:srgbClr val="FF0000"/>
                </a:solidFill>
              </a:rPr>
              <a:t/>
            </a:r>
            <a:br>
              <a:rPr lang="en-US" sz="3200" dirty="0">
                <a:solidFill>
                  <a:srgbClr val="FF0000"/>
                </a:solidFill>
              </a:rPr>
            </a:br>
            <a:r>
              <a:rPr lang="en-US" sz="3200" dirty="0" smtClean="0"/>
              <a:t/>
            </a:r>
            <a:br>
              <a:rPr lang="en-US" sz="3200" dirty="0" smtClean="0"/>
            </a:br>
            <a:r>
              <a:rPr lang="en-US" sz="3200" dirty="0" smtClean="0"/>
              <a:t/>
            </a:r>
            <a:br>
              <a:rPr lang="en-US" sz="3200" dirty="0" smtClean="0"/>
            </a:br>
            <a:endParaRPr lang="en-US" sz="2800" dirty="0"/>
          </a:p>
        </p:txBody>
      </p:sp>
      <p:pic>
        <p:nvPicPr>
          <p:cNvPr id="13" name="Picture 12" descr="Photo of people in training" title="Photo of people in train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18533" y="507941"/>
            <a:ext cx="2610227" cy="1879363"/>
          </a:xfrm>
          <a:prstGeom prst="rect">
            <a:avLst/>
          </a:prstGeom>
        </p:spPr>
      </p:pic>
      <p:pic>
        <p:nvPicPr>
          <p:cNvPr id="14" name="Picture 13" descr="Photo of people in training" title="Photo of people in training"/>
          <p:cNvPicPr>
            <a:picLocks noChangeAspect="1"/>
          </p:cNvPicPr>
          <p:nvPr/>
        </p:nvPicPr>
        <p:blipFill rotWithShape="1">
          <a:blip r:embed="rId4">
            <a:extLst>
              <a:ext uri="{28A0092B-C50C-407E-A947-70E740481C1C}">
                <a14:useLocalDpi xmlns:a14="http://schemas.microsoft.com/office/drawing/2010/main" val="0"/>
              </a:ext>
            </a:extLst>
          </a:blip>
          <a:srcRect l="34326"/>
          <a:stretch/>
        </p:blipFill>
        <p:spPr>
          <a:xfrm>
            <a:off x="6518533" y="2407524"/>
            <a:ext cx="2610227" cy="1504950"/>
          </a:xfrm>
          <a:prstGeom prst="rect">
            <a:avLst/>
          </a:prstGeom>
        </p:spPr>
      </p:pic>
      <p:pic>
        <p:nvPicPr>
          <p:cNvPr id="17" name="Picture 16" descr="Photo of people in training" title="Photo of people in trainin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518532" y="3908604"/>
            <a:ext cx="2625468" cy="2492196"/>
          </a:xfrm>
          <a:prstGeom prst="rect">
            <a:avLst/>
          </a:prstGeom>
        </p:spPr>
      </p:pic>
    </p:spTree>
    <p:extLst>
      <p:ext uri="{BB962C8B-B14F-4D97-AF65-F5344CB8AC3E}">
        <p14:creationId xmlns:p14="http://schemas.microsoft.com/office/powerpoint/2010/main" val="34657663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chemeClr val="bg1"/>
                </a:solidFill>
              </a:rPr>
              <a:t>5</a:t>
            </a:r>
            <a:endParaRPr lang="en-US" dirty="0">
              <a:solidFill>
                <a:schemeClr val="bg1"/>
              </a:solidFill>
            </a:endParaRPr>
          </a:p>
        </p:txBody>
      </p:sp>
      <p:grpSp>
        <p:nvGrpSpPr>
          <p:cNvPr id="2" name="Group 1" descr="Image of Train Tex Network highlighting capacity builidng projects" title="mage of Train Tex Network"/>
          <p:cNvGrpSpPr/>
          <p:nvPr/>
        </p:nvGrpSpPr>
        <p:grpSpPr>
          <a:xfrm>
            <a:off x="1710210" y="42016"/>
            <a:ext cx="5909790" cy="6511184"/>
            <a:chOff x="1710210" y="42016"/>
            <a:chExt cx="5909790" cy="6511184"/>
          </a:xfrm>
        </p:grpSpPr>
        <p:sp>
          <p:nvSpPr>
            <p:cNvPr id="18" name="Freeform 17" descr="Image shows each of the various organization in the TrainTex network and lists the organization names." title="Image of TrainTex partners"/>
            <p:cNvSpPr/>
            <p:nvPr/>
          </p:nvSpPr>
          <p:spPr>
            <a:xfrm>
              <a:off x="3625510" y="2794431"/>
              <a:ext cx="2053140" cy="1688634"/>
            </a:xfrm>
            <a:custGeom>
              <a:avLst/>
              <a:gdLst>
                <a:gd name="connsiteX0" fmla="*/ 0 w 1905941"/>
                <a:gd name="connsiteY0" fmla="*/ 824358 h 1648716"/>
                <a:gd name="connsiteX1" fmla="*/ 471038 w 1905941"/>
                <a:gd name="connsiteY1" fmla="*/ 0 h 1648716"/>
                <a:gd name="connsiteX2" fmla="*/ 1434903 w 1905941"/>
                <a:gd name="connsiteY2" fmla="*/ 0 h 1648716"/>
                <a:gd name="connsiteX3" fmla="*/ 1905941 w 1905941"/>
                <a:gd name="connsiteY3" fmla="*/ 824358 h 1648716"/>
                <a:gd name="connsiteX4" fmla="*/ 1434903 w 1905941"/>
                <a:gd name="connsiteY4" fmla="*/ 1648716 h 1648716"/>
                <a:gd name="connsiteX5" fmla="*/ 471038 w 1905941"/>
                <a:gd name="connsiteY5" fmla="*/ 1648716 h 1648716"/>
                <a:gd name="connsiteX6" fmla="*/ 0 w 1905941"/>
                <a:gd name="connsiteY6" fmla="*/ 824358 h 1648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05941" h="1648716">
                  <a:moveTo>
                    <a:pt x="0" y="824358"/>
                  </a:moveTo>
                  <a:lnTo>
                    <a:pt x="471038" y="0"/>
                  </a:lnTo>
                  <a:lnTo>
                    <a:pt x="1434903" y="0"/>
                  </a:lnTo>
                  <a:lnTo>
                    <a:pt x="1905941" y="824358"/>
                  </a:lnTo>
                  <a:lnTo>
                    <a:pt x="1434903" y="1648716"/>
                  </a:lnTo>
                  <a:lnTo>
                    <a:pt x="471038" y="1648716"/>
                  </a:lnTo>
                  <a:lnTo>
                    <a:pt x="0" y="824358"/>
                  </a:lnTo>
                  <a:close/>
                </a:path>
              </a:pathLst>
            </a:cu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338701" tIns="296075" rIns="338701" bIns="296075" numCol="1" spcCol="1270" anchor="ctr" anchorCtr="0">
              <a:noAutofit/>
            </a:bodyPr>
            <a:lstStyle/>
            <a:p>
              <a:pPr marL="0" marR="0" algn="ctr">
                <a:lnSpc>
                  <a:spcPct val="90000"/>
                </a:lnSpc>
                <a:spcBef>
                  <a:spcPts val="0"/>
                </a:spcBef>
                <a:spcAft>
                  <a:spcPts val="590"/>
                </a:spcAft>
              </a:pPr>
              <a:r>
                <a:rPr lang="en-US" sz="1400" kern="1200">
                  <a:solidFill>
                    <a:srgbClr val="FFFFFF"/>
                  </a:solidFill>
                  <a:effectLst/>
                  <a:ea typeface="Times New Roman"/>
                  <a:cs typeface="Times New Roman"/>
                </a:rPr>
                <a:t>Professional Development Center</a:t>
              </a:r>
              <a:endParaRPr lang="en-US" sz="1200">
                <a:effectLst/>
                <a:latin typeface="Times New Roman"/>
                <a:ea typeface="Times New Roman"/>
              </a:endParaRPr>
            </a:p>
          </p:txBody>
        </p:sp>
        <p:sp>
          <p:nvSpPr>
            <p:cNvPr id="19" name="Freeform 18" descr="Image shows each of the various organization in the TrainTex network and lists the organization names." title="Image of TrainTex partners"/>
            <p:cNvSpPr/>
            <p:nvPr/>
          </p:nvSpPr>
          <p:spPr>
            <a:xfrm>
              <a:off x="3749651" y="1211792"/>
              <a:ext cx="1779978" cy="1479424"/>
            </a:xfrm>
            <a:custGeom>
              <a:avLst/>
              <a:gdLst>
                <a:gd name="connsiteX0" fmla="*/ 0 w 1561905"/>
                <a:gd name="connsiteY0" fmla="*/ 675616 h 1351231"/>
                <a:gd name="connsiteX1" fmla="*/ 386047 w 1561905"/>
                <a:gd name="connsiteY1" fmla="*/ 0 h 1351231"/>
                <a:gd name="connsiteX2" fmla="*/ 1175858 w 1561905"/>
                <a:gd name="connsiteY2" fmla="*/ 0 h 1351231"/>
                <a:gd name="connsiteX3" fmla="*/ 1561905 w 1561905"/>
                <a:gd name="connsiteY3" fmla="*/ 675616 h 1351231"/>
                <a:gd name="connsiteX4" fmla="*/ 1175858 w 1561905"/>
                <a:gd name="connsiteY4" fmla="*/ 1351231 h 1351231"/>
                <a:gd name="connsiteX5" fmla="*/ 386047 w 1561905"/>
                <a:gd name="connsiteY5" fmla="*/ 1351231 h 1351231"/>
                <a:gd name="connsiteX6" fmla="*/ 0 w 1561905"/>
                <a:gd name="connsiteY6" fmla="*/ 675616 h 1351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61905" h="1351231">
                  <a:moveTo>
                    <a:pt x="0" y="675616"/>
                  </a:moveTo>
                  <a:lnTo>
                    <a:pt x="386047" y="0"/>
                  </a:lnTo>
                  <a:lnTo>
                    <a:pt x="1175858" y="0"/>
                  </a:lnTo>
                  <a:lnTo>
                    <a:pt x="1561905" y="675616"/>
                  </a:lnTo>
                  <a:lnTo>
                    <a:pt x="1175858" y="1351231"/>
                  </a:lnTo>
                  <a:lnTo>
                    <a:pt x="386047" y="1351231"/>
                  </a:lnTo>
                  <a:lnTo>
                    <a:pt x="0" y="675616"/>
                  </a:lnTo>
                  <a:close/>
                </a:path>
              </a:pathLst>
            </a:custGeom>
            <a:solidFill>
              <a:srgbClr val="9B2D1F"/>
            </a:solid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271541" tIns="236628" rIns="271541" bIns="236628" numCol="1" spcCol="1270" anchor="ctr" anchorCtr="0">
              <a:noAutofit/>
            </a:bodyPr>
            <a:lstStyle/>
            <a:p>
              <a:pPr marL="0" marR="0" algn="ctr">
                <a:lnSpc>
                  <a:spcPct val="90000"/>
                </a:lnSpc>
                <a:spcBef>
                  <a:spcPts val="0"/>
                </a:spcBef>
                <a:spcAft>
                  <a:spcPts val="335"/>
                </a:spcAft>
              </a:pPr>
              <a:endParaRPr lang="en-US" sz="1200" b="1" kern="1200" dirty="0" smtClean="0">
                <a:solidFill>
                  <a:srgbClr val="FFFFFF"/>
                </a:solidFill>
                <a:effectLst/>
                <a:ea typeface="Times New Roman"/>
                <a:cs typeface="Times New Roman"/>
              </a:endParaRPr>
            </a:p>
            <a:p>
              <a:pPr marL="0" marR="0" algn="ctr">
                <a:lnSpc>
                  <a:spcPct val="90000"/>
                </a:lnSpc>
                <a:spcBef>
                  <a:spcPts val="0"/>
                </a:spcBef>
                <a:spcAft>
                  <a:spcPts val="335"/>
                </a:spcAft>
              </a:pPr>
              <a:endParaRPr lang="en-US" sz="1200" b="1" dirty="0">
                <a:solidFill>
                  <a:srgbClr val="FFFFFF"/>
                </a:solidFill>
                <a:ea typeface="Times New Roman"/>
                <a:cs typeface="Times New Roman"/>
              </a:endParaRPr>
            </a:p>
            <a:p>
              <a:pPr marL="0" marR="0" algn="ctr">
                <a:lnSpc>
                  <a:spcPct val="90000"/>
                </a:lnSpc>
                <a:spcBef>
                  <a:spcPts val="0"/>
                </a:spcBef>
                <a:spcAft>
                  <a:spcPts val="335"/>
                </a:spcAft>
              </a:pPr>
              <a:r>
                <a:rPr lang="en-US" sz="1200" b="1" kern="1200" dirty="0" smtClean="0">
                  <a:solidFill>
                    <a:srgbClr val="FFFFFF"/>
                  </a:solidFill>
                  <a:effectLst/>
                  <a:ea typeface="Times New Roman"/>
                  <a:cs typeface="Times New Roman"/>
                </a:rPr>
                <a:t>Career </a:t>
              </a:r>
              <a:r>
                <a:rPr lang="en-US" sz="1200" b="1" kern="1200" dirty="0">
                  <a:solidFill>
                    <a:srgbClr val="FFFFFF"/>
                  </a:solidFill>
                  <a:effectLst/>
                  <a:ea typeface="Times New Roman"/>
                  <a:cs typeface="Times New Roman"/>
                </a:rPr>
                <a:t>Pathways Expansion</a:t>
              </a:r>
              <a:endParaRPr lang="en-US" sz="2400" dirty="0">
                <a:effectLst/>
                <a:latin typeface="Times New Roman"/>
                <a:ea typeface="Times New Roman"/>
              </a:endParaRPr>
            </a:p>
            <a:p>
              <a:pPr marL="0" marR="0" algn="ctr">
                <a:lnSpc>
                  <a:spcPct val="90000"/>
                </a:lnSpc>
                <a:spcBef>
                  <a:spcPts val="0"/>
                </a:spcBef>
                <a:spcAft>
                  <a:spcPts val="335"/>
                </a:spcAft>
              </a:pPr>
              <a:r>
                <a:rPr lang="en-US" sz="1200" i="1" kern="1200" dirty="0">
                  <a:solidFill>
                    <a:srgbClr val="FFFFFF"/>
                  </a:solidFill>
                  <a:effectLst/>
                  <a:ea typeface="Times New Roman"/>
                  <a:cs typeface="Times New Roman"/>
                </a:rPr>
                <a:t/>
              </a:r>
              <a:br>
                <a:rPr lang="en-US" sz="1200" i="1" kern="1200" dirty="0">
                  <a:solidFill>
                    <a:srgbClr val="FFFFFF"/>
                  </a:solidFill>
                  <a:effectLst/>
                  <a:ea typeface="Times New Roman"/>
                  <a:cs typeface="Times New Roman"/>
                </a:rPr>
              </a:br>
              <a:endParaRPr lang="en-US" sz="2400" dirty="0">
                <a:effectLst/>
                <a:latin typeface="Times New Roman"/>
                <a:ea typeface="Times New Roman"/>
              </a:endParaRPr>
            </a:p>
          </p:txBody>
        </p:sp>
        <p:sp>
          <p:nvSpPr>
            <p:cNvPr id="20" name="Freeform 19" descr="Image shows each of the various organization in the TrainTex network and lists the organization names." title="Image of TrainTex partners"/>
            <p:cNvSpPr/>
            <p:nvPr/>
          </p:nvSpPr>
          <p:spPr>
            <a:xfrm>
              <a:off x="5301398" y="2071923"/>
              <a:ext cx="1779978" cy="1479424"/>
            </a:xfrm>
            <a:custGeom>
              <a:avLst/>
              <a:gdLst>
                <a:gd name="connsiteX0" fmla="*/ 0 w 1561905"/>
                <a:gd name="connsiteY0" fmla="*/ 675616 h 1351231"/>
                <a:gd name="connsiteX1" fmla="*/ 386047 w 1561905"/>
                <a:gd name="connsiteY1" fmla="*/ 0 h 1351231"/>
                <a:gd name="connsiteX2" fmla="*/ 1175858 w 1561905"/>
                <a:gd name="connsiteY2" fmla="*/ 0 h 1351231"/>
                <a:gd name="connsiteX3" fmla="*/ 1561905 w 1561905"/>
                <a:gd name="connsiteY3" fmla="*/ 675616 h 1351231"/>
                <a:gd name="connsiteX4" fmla="*/ 1175858 w 1561905"/>
                <a:gd name="connsiteY4" fmla="*/ 1351231 h 1351231"/>
                <a:gd name="connsiteX5" fmla="*/ 386047 w 1561905"/>
                <a:gd name="connsiteY5" fmla="*/ 1351231 h 1351231"/>
                <a:gd name="connsiteX6" fmla="*/ 0 w 1561905"/>
                <a:gd name="connsiteY6" fmla="*/ 675616 h 1351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61905" h="1351231">
                  <a:moveTo>
                    <a:pt x="0" y="675616"/>
                  </a:moveTo>
                  <a:lnTo>
                    <a:pt x="386047" y="0"/>
                  </a:lnTo>
                  <a:lnTo>
                    <a:pt x="1175858" y="0"/>
                  </a:lnTo>
                  <a:lnTo>
                    <a:pt x="1561905" y="675616"/>
                  </a:lnTo>
                  <a:lnTo>
                    <a:pt x="1175858" y="1351231"/>
                  </a:lnTo>
                  <a:lnTo>
                    <a:pt x="386047" y="1351231"/>
                  </a:lnTo>
                  <a:lnTo>
                    <a:pt x="0" y="675616"/>
                  </a:lnTo>
                  <a:close/>
                </a:path>
              </a:pathLst>
            </a:custGeom>
            <a:solidFill>
              <a:srgbClr val="9B2D1F"/>
            </a:solid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271541" tIns="236628" rIns="271541" bIns="236628" numCol="1" spcCol="1270" anchor="ctr" anchorCtr="0">
              <a:noAutofit/>
            </a:bodyPr>
            <a:lstStyle/>
            <a:p>
              <a:pPr marL="0" marR="0" algn="ctr">
                <a:lnSpc>
                  <a:spcPct val="90000"/>
                </a:lnSpc>
                <a:spcBef>
                  <a:spcPts val="0"/>
                </a:spcBef>
                <a:spcAft>
                  <a:spcPts val="335"/>
                </a:spcAft>
              </a:pPr>
              <a:r>
                <a:rPr lang="en-US" sz="1200" b="1" kern="1200">
                  <a:solidFill>
                    <a:srgbClr val="FFFFFF"/>
                  </a:solidFill>
                  <a:effectLst/>
                  <a:ea typeface="Times New Roman"/>
                  <a:cs typeface="Times New Roman"/>
                </a:rPr>
                <a:t>Public Library AEL Expansion </a:t>
              </a:r>
              <a:br>
                <a:rPr lang="en-US" sz="1200" b="1" kern="1200">
                  <a:solidFill>
                    <a:srgbClr val="FFFFFF"/>
                  </a:solidFill>
                  <a:effectLst/>
                  <a:ea typeface="Times New Roman"/>
                  <a:cs typeface="Times New Roman"/>
                </a:rPr>
              </a:br>
              <a:r>
                <a:rPr lang="en-US" sz="1200" i="1" kern="1200">
                  <a:solidFill>
                    <a:srgbClr val="FFFFFF"/>
                  </a:solidFill>
                  <a:effectLst/>
                  <a:ea typeface="Times New Roman"/>
                  <a:cs typeface="Times New Roman"/>
                </a:rPr>
                <a:t/>
              </a:r>
              <a:br>
                <a:rPr lang="en-US" sz="1200" i="1" kern="1200">
                  <a:solidFill>
                    <a:srgbClr val="FFFFFF"/>
                  </a:solidFill>
                  <a:effectLst/>
                  <a:ea typeface="Times New Roman"/>
                  <a:cs typeface="Times New Roman"/>
                </a:rPr>
              </a:br>
              <a:r>
                <a:rPr lang="en-US" sz="1200" i="1" kern="1200">
                  <a:solidFill>
                    <a:srgbClr val="FFFFFF"/>
                  </a:solidFill>
                  <a:effectLst/>
                  <a:ea typeface="Times New Roman"/>
                  <a:cs typeface="Times New Roman"/>
                </a:rPr>
                <a:t>Texas State Library and Archives Commission</a:t>
              </a:r>
              <a:endParaRPr lang="en-US" sz="2400">
                <a:effectLst/>
                <a:latin typeface="Times New Roman"/>
                <a:ea typeface="Times New Roman"/>
              </a:endParaRPr>
            </a:p>
          </p:txBody>
        </p:sp>
        <p:sp>
          <p:nvSpPr>
            <p:cNvPr id="21" name="Freeform 20" descr="Image shows each of the various organization in the TrainTex network and lists the organization names." title="Image of TrainTex partners"/>
            <p:cNvSpPr/>
            <p:nvPr/>
          </p:nvSpPr>
          <p:spPr>
            <a:xfrm>
              <a:off x="5301398" y="3749176"/>
              <a:ext cx="1779978" cy="1479424"/>
            </a:xfrm>
            <a:custGeom>
              <a:avLst/>
              <a:gdLst>
                <a:gd name="connsiteX0" fmla="*/ 0 w 1561905"/>
                <a:gd name="connsiteY0" fmla="*/ 675616 h 1351231"/>
                <a:gd name="connsiteX1" fmla="*/ 386047 w 1561905"/>
                <a:gd name="connsiteY1" fmla="*/ 0 h 1351231"/>
                <a:gd name="connsiteX2" fmla="*/ 1175858 w 1561905"/>
                <a:gd name="connsiteY2" fmla="*/ 0 h 1351231"/>
                <a:gd name="connsiteX3" fmla="*/ 1561905 w 1561905"/>
                <a:gd name="connsiteY3" fmla="*/ 675616 h 1351231"/>
                <a:gd name="connsiteX4" fmla="*/ 1175858 w 1561905"/>
                <a:gd name="connsiteY4" fmla="*/ 1351231 h 1351231"/>
                <a:gd name="connsiteX5" fmla="*/ 386047 w 1561905"/>
                <a:gd name="connsiteY5" fmla="*/ 1351231 h 1351231"/>
                <a:gd name="connsiteX6" fmla="*/ 0 w 1561905"/>
                <a:gd name="connsiteY6" fmla="*/ 675616 h 1351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61905" h="1351231">
                  <a:moveTo>
                    <a:pt x="0" y="675616"/>
                  </a:moveTo>
                  <a:lnTo>
                    <a:pt x="386047" y="0"/>
                  </a:lnTo>
                  <a:lnTo>
                    <a:pt x="1175858" y="0"/>
                  </a:lnTo>
                  <a:lnTo>
                    <a:pt x="1561905" y="675616"/>
                  </a:lnTo>
                  <a:lnTo>
                    <a:pt x="1175858" y="1351231"/>
                  </a:lnTo>
                  <a:lnTo>
                    <a:pt x="386047" y="1351231"/>
                  </a:lnTo>
                  <a:lnTo>
                    <a:pt x="0" y="675616"/>
                  </a:lnTo>
                  <a:close/>
                </a:path>
              </a:pathLst>
            </a:custGeom>
            <a:solidFill>
              <a:srgbClr val="9B2D1F"/>
            </a:solid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271541" tIns="236628" rIns="271541" bIns="236628" numCol="1" spcCol="1270" anchor="ctr" anchorCtr="0">
              <a:noAutofit/>
            </a:bodyPr>
            <a:lstStyle/>
            <a:p>
              <a:pPr marL="0" marR="0" algn="ctr">
                <a:lnSpc>
                  <a:spcPct val="90000"/>
                </a:lnSpc>
                <a:spcBef>
                  <a:spcPts val="0"/>
                </a:spcBef>
                <a:spcAft>
                  <a:spcPts val="335"/>
                </a:spcAft>
              </a:pPr>
              <a:r>
                <a:rPr lang="en-US" sz="1200" b="1" kern="1200">
                  <a:solidFill>
                    <a:srgbClr val="FFFFFF"/>
                  </a:solidFill>
                  <a:effectLst/>
                  <a:ea typeface="Times New Roman"/>
                  <a:cs typeface="Times New Roman"/>
                </a:rPr>
                <a:t>Assessment and Standards Initiative</a:t>
              </a:r>
              <a:endParaRPr lang="en-US" sz="2400">
                <a:effectLst/>
                <a:latin typeface="Times New Roman"/>
                <a:ea typeface="Times New Roman"/>
              </a:endParaRPr>
            </a:p>
            <a:p>
              <a:pPr marL="0" marR="0" algn="ctr">
                <a:lnSpc>
                  <a:spcPct val="90000"/>
                </a:lnSpc>
                <a:spcBef>
                  <a:spcPts val="0"/>
                </a:spcBef>
                <a:spcAft>
                  <a:spcPts val="335"/>
                </a:spcAft>
              </a:pPr>
              <a:r>
                <a:rPr lang="en-US" sz="1200" i="1" kern="1200">
                  <a:solidFill>
                    <a:srgbClr val="FFFFFF"/>
                  </a:solidFill>
                  <a:effectLst/>
                  <a:ea typeface="Times New Roman"/>
                  <a:cs typeface="Times New Roman"/>
                </a:rPr>
                <a:t/>
              </a:r>
              <a:br>
                <a:rPr lang="en-US" sz="1200" i="1" kern="1200">
                  <a:solidFill>
                    <a:srgbClr val="FFFFFF"/>
                  </a:solidFill>
                  <a:effectLst/>
                  <a:ea typeface="Times New Roman"/>
                  <a:cs typeface="Times New Roman"/>
                </a:rPr>
              </a:br>
              <a:r>
                <a:rPr lang="en-US" sz="1200" i="1" kern="1200">
                  <a:solidFill>
                    <a:srgbClr val="FFFFFF"/>
                  </a:solidFill>
                  <a:effectLst/>
                  <a:ea typeface="Times New Roman"/>
                  <a:cs typeface="Times New Roman"/>
                </a:rPr>
                <a:t>Texas State University </a:t>
              </a:r>
              <a:endParaRPr lang="en-US" sz="2400">
                <a:effectLst/>
                <a:latin typeface="Times New Roman"/>
                <a:ea typeface="Times New Roman"/>
              </a:endParaRPr>
            </a:p>
          </p:txBody>
        </p:sp>
        <p:sp>
          <p:nvSpPr>
            <p:cNvPr id="22" name="Freeform 21" descr="Image shows each of the various organization in the TrainTex network and lists the organization names." title="Image of TrainTex partners"/>
            <p:cNvSpPr/>
            <p:nvPr/>
          </p:nvSpPr>
          <p:spPr>
            <a:xfrm>
              <a:off x="3749651" y="4600704"/>
              <a:ext cx="1779978" cy="1479424"/>
            </a:xfrm>
            <a:custGeom>
              <a:avLst/>
              <a:gdLst>
                <a:gd name="connsiteX0" fmla="*/ 0 w 1561905"/>
                <a:gd name="connsiteY0" fmla="*/ 675616 h 1351231"/>
                <a:gd name="connsiteX1" fmla="*/ 386047 w 1561905"/>
                <a:gd name="connsiteY1" fmla="*/ 0 h 1351231"/>
                <a:gd name="connsiteX2" fmla="*/ 1175858 w 1561905"/>
                <a:gd name="connsiteY2" fmla="*/ 0 h 1351231"/>
                <a:gd name="connsiteX3" fmla="*/ 1561905 w 1561905"/>
                <a:gd name="connsiteY3" fmla="*/ 675616 h 1351231"/>
                <a:gd name="connsiteX4" fmla="*/ 1175858 w 1561905"/>
                <a:gd name="connsiteY4" fmla="*/ 1351231 h 1351231"/>
                <a:gd name="connsiteX5" fmla="*/ 386047 w 1561905"/>
                <a:gd name="connsiteY5" fmla="*/ 1351231 h 1351231"/>
                <a:gd name="connsiteX6" fmla="*/ 0 w 1561905"/>
                <a:gd name="connsiteY6" fmla="*/ 675616 h 1351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61905" h="1351231">
                  <a:moveTo>
                    <a:pt x="0" y="675616"/>
                  </a:moveTo>
                  <a:lnTo>
                    <a:pt x="386047" y="0"/>
                  </a:lnTo>
                  <a:lnTo>
                    <a:pt x="1175858" y="0"/>
                  </a:lnTo>
                  <a:lnTo>
                    <a:pt x="1561905" y="675616"/>
                  </a:lnTo>
                  <a:lnTo>
                    <a:pt x="1175858" y="1351231"/>
                  </a:lnTo>
                  <a:lnTo>
                    <a:pt x="386047" y="1351231"/>
                  </a:lnTo>
                  <a:lnTo>
                    <a:pt x="0" y="675616"/>
                  </a:lnTo>
                  <a:close/>
                </a:path>
              </a:pathLst>
            </a:custGeom>
            <a:solidFill>
              <a:srgbClr val="9B2D1F"/>
            </a:solid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271541" tIns="236628" rIns="271541" bIns="236628" numCol="1" spcCol="1270" anchor="ctr" anchorCtr="0">
              <a:noAutofit/>
            </a:bodyPr>
            <a:lstStyle/>
            <a:p>
              <a:pPr marL="0" marR="0" algn="ctr">
                <a:lnSpc>
                  <a:spcPct val="90000"/>
                </a:lnSpc>
                <a:spcBef>
                  <a:spcPts val="0"/>
                </a:spcBef>
                <a:spcAft>
                  <a:spcPts val="335"/>
                </a:spcAft>
              </a:pPr>
              <a:endParaRPr lang="en-US" sz="1200" b="1" kern="1200" dirty="0" smtClean="0">
                <a:solidFill>
                  <a:srgbClr val="FFFFFF"/>
                </a:solidFill>
                <a:effectLst/>
                <a:ea typeface="Times New Roman"/>
                <a:cs typeface="Times New Roman"/>
              </a:endParaRPr>
            </a:p>
            <a:p>
              <a:pPr marL="0" marR="0" algn="ctr">
                <a:lnSpc>
                  <a:spcPct val="90000"/>
                </a:lnSpc>
                <a:spcBef>
                  <a:spcPts val="0"/>
                </a:spcBef>
                <a:spcAft>
                  <a:spcPts val="335"/>
                </a:spcAft>
              </a:pPr>
              <a:r>
                <a:rPr lang="en-US" sz="1200" b="1" kern="1200" dirty="0" smtClean="0">
                  <a:solidFill>
                    <a:srgbClr val="FFFFFF"/>
                  </a:solidFill>
                  <a:effectLst/>
                  <a:ea typeface="Times New Roman"/>
                  <a:cs typeface="Times New Roman"/>
                </a:rPr>
                <a:t>Focus </a:t>
              </a:r>
              <a:r>
                <a:rPr lang="en-US" sz="1200" b="1" kern="1200" dirty="0">
                  <a:solidFill>
                    <a:srgbClr val="FFFFFF"/>
                  </a:solidFill>
                  <a:effectLst/>
                  <a:ea typeface="Times New Roman"/>
                  <a:cs typeface="Times New Roman"/>
                </a:rPr>
                <a:t>on the Basics Reading and Math Institutes</a:t>
              </a:r>
              <a:endParaRPr lang="en-US" sz="2400" dirty="0">
                <a:effectLst/>
                <a:latin typeface="Times New Roman"/>
                <a:ea typeface="Times New Roman"/>
              </a:endParaRPr>
            </a:p>
            <a:p>
              <a:pPr marL="0" marR="0" algn="ctr">
                <a:lnSpc>
                  <a:spcPct val="90000"/>
                </a:lnSpc>
                <a:spcBef>
                  <a:spcPts val="0"/>
                </a:spcBef>
                <a:spcAft>
                  <a:spcPts val="335"/>
                </a:spcAft>
              </a:pPr>
              <a:endParaRPr lang="en-US" sz="2400" dirty="0">
                <a:effectLst/>
                <a:latin typeface="Times New Roman"/>
                <a:ea typeface="Times New Roman"/>
              </a:endParaRPr>
            </a:p>
          </p:txBody>
        </p:sp>
        <p:sp>
          <p:nvSpPr>
            <p:cNvPr id="23" name="Freeform 22" descr="Image shows each of the various organization in the TrainTex network and lists the organization names." title="Image of TrainTex partners"/>
            <p:cNvSpPr/>
            <p:nvPr/>
          </p:nvSpPr>
          <p:spPr>
            <a:xfrm>
              <a:off x="2215637" y="3749176"/>
              <a:ext cx="1779898" cy="1479179"/>
            </a:xfrm>
            <a:custGeom>
              <a:avLst/>
              <a:gdLst>
                <a:gd name="connsiteX0" fmla="*/ 0 w 1561905"/>
                <a:gd name="connsiteY0" fmla="*/ 675616 h 1351231"/>
                <a:gd name="connsiteX1" fmla="*/ 386047 w 1561905"/>
                <a:gd name="connsiteY1" fmla="*/ 0 h 1351231"/>
                <a:gd name="connsiteX2" fmla="*/ 1175858 w 1561905"/>
                <a:gd name="connsiteY2" fmla="*/ 0 h 1351231"/>
                <a:gd name="connsiteX3" fmla="*/ 1561905 w 1561905"/>
                <a:gd name="connsiteY3" fmla="*/ 675616 h 1351231"/>
                <a:gd name="connsiteX4" fmla="*/ 1175858 w 1561905"/>
                <a:gd name="connsiteY4" fmla="*/ 1351231 h 1351231"/>
                <a:gd name="connsiteX5" fmla="*/ 386047 w 1561905"/>
                <a:gd name="connsiteY5" fmla="*/ 1351231 h 1351231"/>
                <a:gd name="connsiteX6" fmla="*/ 0 w 1561905"/>
                <a:gd name="connsiteY6" fmla="*/ 675616 h 1351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61905" h="1351231">
                  <a:moveTo>
                    <a:pt x="0" y="675616"/>
                  </a:moveTo>
                  <a:lnTo>
                    <a:pt x="386047" y="0"/>
                  </a:lnTo>
                  <a:lnTo>
                    <a:pt x="1175858" y="0"/>
                  </a:lnTo>
                  <a:lnTo>
                    <a:pt x="1561905" y="675616"/>
                  </a:lnTo>
                  <a:lnTo>
                    <a:pt x="1175858" y="1351231"/>
                  </a:lnTo>
                  <a:lnTo>
                    <a:pt x="386047" y="1351231"/>
                  </a:lnTo>
                  <a:lnTo>
                    <a:pt x="0" y="675616"/>
                  </a:lnTo>
                  <a:close/>
                </a:path>
              </a:pathLst>
            </a:custGeom>
            <a:solidFill>
              <a:srgbClr val="9B2D1F"/>
            </a:solid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271541" tIns="236628" rIns="271541" bIns="236628" numCol="1" spcCol="1270" anchor="ctr" anchorCtr="0">
              <a:noAutofit/>
            </a:bodyPr>
            <a:lstStyle/>
            <a:p>
              <a:pPr marL="0" marR="0" algn="ctr">
                <a:lnSpc>
                  <a:spcPct val="90000"/>
                </a:lnSpc>
                <a:spcBef>
                  <a:spcPts val="0"/>
                </a:spcBef>
                <a:spcAft>
                  <a:spcPts val="335"/>
                </a:spcAft>
              </a:pPr>
              <a:endParaRPr lang="en-US" sz="1200" b="1" kern="1200" dirty="0" smtClean="0">
                <a:solidFill>
                  <a:srgbClr val="FFFFFF"/>
                </a:solidFill>
                <a:effectLst/>
                <a:ea typeface="Times New Roman"/>
                <a:cs typeface="Times New Roman"/>
              </a:endParaRPr>
            </a:p>
            <a:p>
              <a:pPr marL="0" marR="0" algn="ctr">
                <a:lnSpc>
                  <a:spcPct val="90000"/>
                </a:lnSpc>
                <a:spcBef>
                  <a:spcPts val="0"/>
                </a:spcBef>
                <a:spcAft>
                  <a:spcPts val="335"/>
                </a:spcAft>
              </a:pPr>
              <a:r>
                <a:rPr lang="en-US" sz="1200" b="1" kern="1200" dirty="0" smtClean="0">
                  <a:solidFill>
                    <a:srgbClr val="FFFFFF"/>
                  </a:solidFill>
                  <a:effectLst/>
                  <a:ea typeface="Times New Roman"/>
                  <a:cs typeface="Times New Roman"/>
                </a:rPr>
                <a:t>Distance Learning</a:t>
              </a:r>
              <a:endParaRPr lang="en-US" sz="2400" dirty="0">
                <a:effectLst/>
                <a:latin typeface="Times New Roman"/>
                <a:ea typeface="Times New Roman"/>
              </a:endParaRPr>
            </a:p>
            <a:p>
              <a:pPr marL="0" marR="0" algn="ctr">
                <a:lnSpc>
                  <a:spcPct val="90000"/>
                </a:lnSpc>
                <a:spcBef>
                  <a:spcPts val="0"/>
                </a:spcBef>
                <a:spcAft>
                  <a:spcPts val="335"/>
                </a:spcAft>
              </a:pPr>
              <a:r>
                <a:rPr lang="en-US" sz="1200" b="1" kern="1200" dirty="0">
                  <a:solidFill>
                    <a:srgbClr val="FFFFFF"/>
                  </a:solidFill>
                  <a:effectLst/>
                  <a:ea typeface="Times New Roman"/>
                  <a:cs typeface="Times New Roman"/>
                </a:rPr>
                <a:t> Mentor Initiative </a:t>
              </a:r>
              <a:endParaRPr lang="en-US" sz="2400" dirty="0">
                <a:effectLst/>
                <a:latin typeface="Times New Roman"/>
                <a:ea typeface="Times New Roman"/>
              </a:endParaRPr>
            </a:p>
            <a:p>
              <a:pPr marL="0" marR="0" algn="ctr">
                <a:lnSpc>
                  <a:spcPct val="90000"/>
                </a:lnSpc>
                <a:spcBef>
                  <a:spcPts val="0"/>
                </a:spcBef>
                <a:spcAft>
                  <a:spcPts val="335"/>
                </a:spcAft>
              </a:pPr>
              <a:r>
                <a:rPr lang="en-US" sz="1200" i="1" kern="1200" dirty="0">
                  <a:solidFill>
                    <a:srgbClr val="FFFFFF"/>
                  </a:solidFill>
                  <a:effectLst/>
                  <a:ea typeface="Times New Roman"/>
                  <a:cs typeface="Times New Roman"/>
                </a:rPr>
                <a:t/>
              </a:r>
              <a:br>
                <a:rPr lang="en-US" sz="1200" i="1" kern="1200" dirty="0">
                  <a:solidFill>
                    <a:srgbClr val="FFFFFF"/>
                  </a:solidFill>
                  <a:effectLst/>
                  <a:ea typeface="Times New Roman"/>
                  <a:cs typeface="Times New Roman"/>
                </a:rPr>
              </a:br>
              <a:r>
                <a:rPr lang="en-US" sz="1200" i="1" kern="1200" dirty="0">
                  <a:solidFill>
                    <a:srgbClr val="FFFFFF"/>
                  </a:solidFill>
                  <a:effectLst/>
                  <a:ea typeface="Times New Roman"/>
                  <a:cs typeface="Times New Roman"/>
                </a:rPr>
                <a:t>College of the Mainland</a:t>
              </a:r>
              <a:endParaRPr lang="en-US" sz="2400" dirty="0">
                <a:effectLst/>
                <a:latin typeface="Times New Roman"/>
                <a:ea typeface="Times New Roman"/>
              </a:endParaRPr>
            </a:p>
            <a:p>
              <a:pPr marL="0" marR="0" algn="ctr">
                <a:lnSpc>
                  <a:spcPct val="90000"/>
                </a:lnSpc>
                <a:spcBef>
                  <a:spcPts val="0"/>
                </a:spcBef>
                <a:spcAft>
                  <a:spcPts val="335"/>
                </a:spcAft>
              </a:pPr>
              <a:r>
                <a:rPr lang="en-US" sz="1200" i="1" kern="1200" dirty="0">
                  <a:solidFill>
                    <a:srgbClr val="FFFFFF"/>
                  </a:solidFill>
                  <a:effectLst/>
                  <a:ea typeface="Times New Roman"/>
                  <a:cs typeface="Times New Roman"/>
                </a:rPr>
                <a:t/>
              </a:r>
              <a:br>
                <a:rPr lang="en-US" sz="1200" i="1" kern="1200" dirty="0">
                  <a:solidFill>
                    <a:srgbClr val="FFFFFF"/>
                  </a:solidFill>
                  <a:effectLst/>
                  <a:ea typeface="Times New Roman"/>
                  <a:cs typeface="Times New Roman"/>
                </a:rPr>
              </a:br>
              <a:r>
                <a:rPr lang="en-US" sz="1200" i="1" kern="1200" dirty="0">
                  <a:solidFill>
                    <a:srgbClr val="FFFFFF"/>
                  </a:solidFill>
                  <a:effectLst/>
                  <a:ea typeface="Times New Roman"/>
                  <a:cs typeface="Times New Roman"/>
                </a:rPr>
                <a:t>Northside ISD</a:t>
              </a:r>
              <a:endParaRPr lang="en-US" sz="2400" dirty="0">
                <a:effectLst/>
                <a:latin typeface="Times New Roman"/>
                <a:ea typeface="Times New Roman"/>
              </a:endParaRPr>
            </a:p>
          </p:txBody>
        </p:sp>
        <p:sp>
          <p:nvSpPr>
            <p:cNvPr id="24" name="Freeform 23" descr="Image shows each of the various organization in the TrainTex network and lists the organization names." title="Image of TrainTex partners"/>
            <p:cNvSpPr/>
            <p:nvPr/>
          </p:nvSpPr>
          <p:spPr>
            <a:xfrm>
              <a:off x="2215637" y="2071923"/>
              <a:ext cx="1779898" cy="1479179"/>
            </a:xfrm>
            <a:custGeom>
              <a:avLst/>
              <a:gdLst>
                <a:gd name="connsiteX0" fmla="*/ 0 w 1561905"/>
                <a:gd name="connsiteY0" fmla="*/ 675616 h 1351231"/>
                <a:gd name="connsiteX1" fmla="*/ 386047 w 1561905"/>
                <a:gd name="connsiteY1" fmla="*/ 0 h 1351231"/>
                <a:gd name="connsiteX2" fmla="*/ 1175858 w 1561905"/>
                <a:gd name="connsiteY2" fmla="*/ 0 h 1351231"/>
                <a:gd name="connsiteX3" fmla="*/ 1561905 w 1561905"/>
                <a:gd name="connsiteY3" fmla="*/ 675616 h 1351231"/>
                <a:gd name="connsiteX4" fmla="*/ 1175858 w 1561905"/>
                <a:gd name="connsiteY4" fmla="*/ 1351231 h 1351231"/>
                <a:gd name="connsiteX5" fmla="*/ 386047 w 1561905"/>
                <a:gd name="connsiteY5" fmla="*/ 1351231 h 1351231"/>
                <a:gd name="connsiteX6" fmla="*/ 0 w 1561905"/>
                <a:gd name="connsiteY6" fmla="*/ 675616 h 1351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61905" h="1351231">
                  <a:moveTo>
                    <a:pt x="0" y="675616"/>
                  </a:moveTo>
                  <a:lnTo>
                    <a:pt x="386047" y="0"/>
                  </a:lnTo>
                  <a:lnTo>
                    <a:pt x="1175858" y="0"/>
                  </a:lnTo>
                  <a:lnTo>
                    <a:pt x="1561905" y="675616"/>
                  </a:lnTo>
                  <a:lnTo>
                    <a:pt x="1175858" y="1351231"/>
                  </a:lnTo>
                  <a:lnTo>
                    <a:pt x="386047" y="1351231"/>
                  </a:lnTo>
                  <a:lnTo>
                    <a:pt x="0" y="675616"/>
                  </a:lnTo>
                  <a:close/>
                </a:path>
              </a:pathLst>
            </a:custGeom>
            <a:solidFill>
              <a:srgbClr val="9B2D1F"/>
            </a:solid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271541" tIns="236628" rIns="271541" bIns="236628" numCol="1" spcCol="1270" anchor="ctr" anchorCtr="0">
              <a:noAutofit/>
            </a:bodyPr>
            <a:lstStyle/>
            <a:p>
              <a:pPr marL="0" marR="0" algn="ctr">
                <a:lnSpc>
                  <a:spcPct val="90000"/>
                </a:lnSpc>
                <a:spcBef>
                  <a:spcPts val="0"/>
                </a:spcBef>
                <a:spcAft>
                  <a:spcPts val="335"/>
                </a:spcAft>
              </a:pPr>
              <a:r>
                <a:rPr lang="en-US" sz="1200" b="1" kern="1200" dirty="0">
                  <a:solidFill>
                    <a:srgbClr val="FFFFFF"/>
                  </a:solidFill>
                  <a:effectLst/>
                  <a:ea typeface="Times New Roman"/>
                  <a:cs typeface="Times New Roman"/>
                </a:rPr>
                <a:t>PD and </a:t>
              </a:r>
              <a:r>
                <a:rPr lang="en-US" sz="1200" b="1" dirty="0">
                  <a:effectLst/>
                  <a:ea typeface="Times New Roman"/>
                </a:rPr>
                <a:t>Program Integration Efforts</a:t>
              </a:r>
              <a:r>
                <a:rPr lang="en-US" sz="1200" b="1" kern="1200" dirty="0">
                  <a:solidFill>
                    <a:srgbClr val="FFFFFF"/>
                  </a:solidFill>
                  <a:effectLst/>
                  <a:ea typeface="Times New Roman"/>
                  <a:cs typeface="Times New Roman"/>
                </a:rPr>
                <a:t> </a:t>
              </a:r>
              <a:br>
                <a:rPr lang="en-US" sz="1200" b="1" kern="1200" dirty="0">
                  <a:solidFill>
                    <a:srgbClr val="FFFFFF"/>
                  </a:solidFill>
                  <a:effectLst/>
                  <a:ea typeface="Times New Roman"/>
                  <a:cs typeface="Times New Roman"/>
                </a:rPr>
              </a:br>
              <a:r>
                <a:rPr lang="en-US" sz="1200" b="1" dirty="0">
                  <a:effectLst/>
                  <a:ea typeface="Times New Roman"/>
                </a:rPr>
                <a:t>with </a:t>
              </a:r>
              <a:r>
                <a:rPr lang="en-US" sz="1200" b="1" kern="1200" dirty="0">
                  <a:solidFill>
                    <a:srgbClr val="FFFFFF"/>
                  </a:solidFill>
                  <a:effectLst/>
                  <a:ea typeface="Times New Roman"/>
                  <a:cs typeface="Times New Roman"/>
                </a:rPr>
                <a:t>Non-Profits </a:t>
              </a:r>
              <a:r>
                <a:rPr lang="en-US" sz="1200" i="1" kern="1200" dirty="0">
                  <a:solidFill>
                    <a:srgbClr val="FFFFFF"/>
                  </a:solidFill>
                  <a:effectLst/>
                  <a:ea typeface="Times New Roman"/>
                  <a:cs typeface="Times New Roman"/>
                </a:rPr>
                <a:t/>
              </a:r>
              <a:br>
                <a:rPr lang="en-US" sz="1200" i="1" kern="1200" dirty="0">
                  <a:solidFill>
                    <a:srgbClr val="FFFFFF"/>
                  </a:solidFill>
                  <a:effectLst/>
                  <a:ea typeface="Times New Roman"/>
                  <a:cs typeface="Times New Roman"/>
                </a:rPr>
              </a:br>
              <a:r>
                <a:rPr lang="en-US" sz="1200" i="1" kern="1200" dirty="0" smtClean="0">
                  <a:solidFill>
                    <a:srgbClr val="FFFFFF"/>
                  </a:solidFill>
                  <a:effectLst/>
                  <a:ea typeface="Times New Roman"/>
                  <a:cs typeface="Times New Roman"/>
                </a:rPr>
                <a:t/>
              </a:r>
              <a:br>
                <a:rPr lang="en-US" sz="1200" i="1" kern="1200" dirty="0" smtClean="0">
                  <a:solidFill>
                    <a:srgbClr val="FFFFFF"/>
                  </a:solidFill>
                  <a:effectLst/>
                  <a:ea typeface="Times New Roman"/>
                  <a:cs typeface="Times New Roman"/>
                </a:rPr>
              </a:br>
              <a:r>
                <a:rPr lang="en-US" sz="1200" i="1" kern="1200" dirty="0" smtClean="0">
                  <a:solidFill>
                    <a:srgbClr val="FFFFFF"/>
                  </a:solidFill>
                  <a:effectLst/>
                  <a:ea typeface="Times New Roman"/>
                  <a:cs typeface="Times New Roman"/>
                </a:rPr>
                <a:t>Literacy </a:t>
              </a:r>
              <a:r>
                <a:rPr lang="en-US" sz="1200" i="1" kern="1200" dirty="0">
                  <a:solidFill>
                    <a:srgbClr val="FFFFFF"/>
                  </a:solidFill>
                  <a:effectLst/>
                  <a:ea typeface="Times New Roman"/>
                  <a:cs typeface="Times New Roman"/>
                </a:rPr>
                <a:t>Texas</a:t>
              </a:r>
              <a:br>
                <a:rPr lang="en-US" sz="1200" i="1" kern="1200" dirty="0">
                  <a:solidFill>
                    <a:srgbClr val="FFFFFF"/>
                  </a:solidFill>
                  <a:effectLst/>
                  <a:ea typeface="Times New Roman"/>
                  <a:cs typeface="Times New Roman"/>
                </a:rPr>
              </a:br>
              <a:r>
                <a:rPr lang="en-US" sz="1200" i="1" kern="1200" dirty="0">
                  <a:solidFill>
                    <a:srgbClr val="FFFFFF"/>
                  </a:solidFill>
                  <a:effectLst/>
                  <a:ea typeface="Times New Roman"/>
                  <a:cs typeface="Times New Roman"/>
                </a:rPr>
                <a:t/>
              </a:r>
              <a:br>
                <a:rPr lang="en-US" sz="1200" i="1" kern="1200" dirty="0">
                  <a:solidFill>
                    <a:srgbClr val="FFFFFF"/>
                  </a:solidFill>
                  <a:effectLst/>
                  <a:ea typeface="Times New Roman"/>
                  <a:cs typeface="Times New Roman"/>
                </a:rPr>
              </a:br>
              <a:r>
                <a:rPr lang="en-US" sz="1200" i="1" kern="1200" dirty="0" err="1" smtClean="0">
                  <a:solidFill>
                    <a:srgbClr val="FFFFFF"/>
                  </a:solidFill>
                  <a:effectLst/>
                  <a:ea typeface="Times New Roman"/>
                  <a:cs typeface="Times New Roman"/>
                </a:rPr>
                <a:t>OneStar</a:t>
              </a:r>
              <a:r>
                <a:rPr lang="en-US" sz="1200" i="1" kern="1200" dirty="0" smtClean="0">
                  <a:solidFill>
                    <a:srgbClr val="FFFFFF"/>
                  </a:solidFill>
                  <a:effectLst/>
                  <a:ea typeface="Times New Roman"/>
                  <a:cs typeface="Times New Roman"/>
                </a:rPr>
                <a:t> </a:t>
              </a:r>
              <a:br>
                <a:rPr lang="en-US" sz="1200" i="1" kern="1200" dirty="0" smtClean="0">
                  <a:solidFill>
                    <a:srgbClr val="FFFFFF"/>
                  </a:solidFill>
                  <a:effectLst/>
                  <a:ea typeface="Times New Roman"/>
                  <a:cs typeface="Times New Roman"/>
                </a:rPr>
              </a:br>
              <a:r>
                <a:rPr lang="en-US" sz="1200" i="1" kern="1200" dirty="0" smtClean="0">
                  <a:solidFill>
                    <a:srgbClr val="FFFFFF"/>
                  </a:solidFill>
                  <a:effectLst/>
                  <a:ea typeface="Times New Roman"/>
                  <a:cs typeface="Times New Roman"/>
                </a:rPr>
                <a:t>Foundation</a:t>
              </a:r>
              <a:r>
                <a:rPr lang="en-US" sz="1200" dirty="0">
                  <a:effectLst/>
                  <a:latin typeface="Times New Roman"/>
                  <a:ea typeface="Times New Roman"/>
                </a:rPr>
                <a:t> </a:t>
              </a:r>
              <a:endParaRPr lang="en-US" sz="2400" dirty="0">
                <a:effectLst/>
                <a:latin typeface="Times New Roman"/>
                <a:ea typeface="Times New Roman"/>
              </a:endParaRPr>
            </a:p>
          </p:txBody>
        </p:sp>
        <p:sp>
          <p:nvSpPr>
            <p:cNvPr id="25" name="Rectangle 24" descr="Image shows each of the various organization in the TrainTex network and lists the organization names." title="Image of TrainTex partners"/>
            <p:cNvSpPr/>
            <p:nvPr/>
          </p:nvSpPr>
          <p:spPr>
            <a:xfrm>
              <a:off x="2774266" y="6166142"/>
              <a:ext cx="4070671" cy="3870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dirty="0">
                  <a:ea typeface="Times New Roman"/>
                  <a:cs typeface="Times New Roman"/>
                </a:rPr>
                <a:t>Adult Education and Literacy Grantees</a:t>
              </a:r>
              <a:r>
                <a:rPr lang="en-US" sz="1200" dirty="0">
                  <a:effectLst/>
                  <a:latin typeface="Times New Roman"/>
                  <a:ea typeface="Times New Roman"/>
                </a:rPr>
                <a:t> </a:t>
              </a:r>
            </a:p>
          </p:txBody>
        </p:sp>
        <p:sp>
          <p:nvSpPr>
            <p:cNvPr id="26" name="Rectangle 25" descr="Image shows each of the various organization in the TrainTex network and lists the organization names." title="Image of TrainTex partners"/>
            <p:cNvSpPr/>
            <p:nvPr/>
          </p:nvSpPr>
          <p:spPr>
            <a:xfrm>
              <a:off x="2774266" y="761019"/>
              <a:ext cx="4070671" cy="3612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2000" kern="1200" dirty="0">
                  <a:effectLst/>
                  <a:ea typeface="Times New Roman"/>
                  <a:cs typeface="Times New Roman"/>
                </a:rPr>
                <a:t>Texas Workforce Commission </a:t>
              </a:r>
              <a:endParaRPr lang="en-US" dirty="0">
                <a:effectLst/>
                <a:latin typeface="Times New Roman"/>
                <a:ea typeface="Times New Roman"/>
              </a:endParaRPr>
            </a:p>
          </p:txBody>
        </p:sp>
        <p:sp>
          <p:nvSpPr>
            <p:cNvPr id="27" name="Rectangle 26" descr="Image shows each of the various organization in the TrainTex network and lists the organization names." title="Image of TrainTex partners"/>
            <p:cNvSpPr/>
            <p:nvPr/>
          </p:nvSpPr>
          <p:spPr>
            <a:xfrm>
              <a:off x="1710210" y="42016"/>
              <a:ext cx="5909790" cy="7186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2400" b="1" kern="1200" cap="small" dirty="0" smtClean="0">
                  <a:solidFill>
                    <a:srgbClr val="000000"/>
                  </a:solidFill>
                  <a:effectLst/>
                  <a:ea typeface="Times New Roman"/>
                  <a:cs typeface="Times New Roman"/>
                </a:rPr>
                <a:t>TRAIN Tex</a:t>
              </a:r>
              <a:endParaRPr lang="en-US" sz="1600" dirty="0">
                <a:effectLst/>
                <a:ea typeface="Times New Roman"/>
              </a:endParaRPr>
            </a:p>
            <a:p>
              <a:pPr marL="0" marR="0" algn="ctr">
                <a:spcBef>
                  <a:spcPts val="0"/>
                </a:spcBef>
                <a:spcAft>
                  <a:spcPts val="0"/>
                </a:spcAft>
              </a:pPr>
              <a:r>
                <a:rPr lang="en-US" sz="1600" kern="1200" cap="small" dirty="0">
                  <a:solidFill>
                    <a:srgbClr val="000000"/>
                  </a:solidFill>
                  <a:effectLst/>
                  <a:ea typeface="Times New Roman"/>
                  <a:cs typeface="Times New Roman"/>
                </a:rPr>
                <a:t>Training, Resource and Innovation Network for Texas</a:t>
              </a:r>
              <a:endParaRPr lang="en-US" sz="1600" dirty="0">
                <a:effectLst/>
                <a:ea typeface="Times New Roman"/>
              </a:endParaRPr>
            </a:p>
          </p:txBody>
        </p:sp>
      </p:grpSp>
    </p:spTree>
    <p:extLst>
      <p:ext uri="{BB962C8B-B14F-4D97-AF65-F5344CB8AC3E}">
        <p14:creationId xmlns:p14="http://schemas.microsoft.com/office/powerpoint/2010/main" val="30220104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cap="small" dirty="0"/>
              <a:t>Career Pathways </a:t>
            </a:r>
            <a:r>
              <a:rPr lang="en-US" b="1" cap="small" dirty="0" smtClean="0"/>
              <a:t>Expansion</a:t>
            </a:r>
            <a:endParaRPr lang="en-US" dirty="0"/>
          </a:p>
        </p:txBody>
      </p:sp>
      <p:sp>
        <p:nvSpPr>
          <p:cNvPr id="3" name="Content Placeholder 2"/>
          <p:cNvSpPr>
            <a:spLocks noGrp="1"/>
          </p:cNvSpPr>
          <p:nvPr>
            <p:ph idx="1"/>
          </p:nvPr>
        </p:nvSpPr>
        <p:spPr/>
        <p:txBody>
          <a:bodyPr>
            <a:normAutofit/>
          </a:bodyPr>
          <a:lstStyle/>
          <a:p>
            <a:r>
              <a:rPr lang="en-US" sz="2400" b="1" dirty="0" smtClean="0"/>
              <a:t>Purpose</a:t>
            </a:r>
            <a:r>
              <a:rPr lang="en-US" sz="2400" b="1" dirty="0"/>
              <a:t>: </a:t>
            </a:r>
            <a:r>
              <a:rPr lang="en-US" sz="2400" b="1" dirty="0" smtClean="0"/>
              <a:t>	</a:t>
            </a:r>
            <a:r>
              <a:rPr lang="en-US" sz="2400" dirty="0" smtClean="0"/>
              <a:t>To </a:t>
            </a:r>
            <a:r>
              <a:rPr lang="en-US" sz="2400" dirty="0"/>
              <a:t>provide mentoring services to TWC AEL </a:t>
            </a:r>
            <a:r>
              <a:rPr lang="en-US" sz="2400" dirty="0" smtClean="0"/>
              <a:t>		Grantees and </a:t>
            </a:r>
            <a:r>
              <a:rPr lang="en-US" sz="2400" dirty="0"/>
              <a:t>TWC Accelerate Texas </a:t>
            </a:r>
            <a:r>
              <a:rPr lang="en-US" sz="2400" dirty="0" smtClean="0"/>
              <a:t>		Colleges in expanding Integrated </a:t>
            </a:r>
            <a:r>
              <a:rPr lang="en-US" sz="2400" dirty="0"/>
              <a:t>Education </a:t>
            </a:r>
            <a:r>
              <a:rPr lang="en-US" sz="2400" dirty="0" smtClean="0"/>
              <a:t>		and </a:t>
            </a:r>
            <a:r>
              <a:rPr lang="en-US" sz="2400" dirty="0"/>
              <a:t>Training Career Pathways </a:t>
            </a:r>
            <a:r>
              <a:rPr lang="en-US" sz="2400" dirty="0" smtClean="0"/>
              <a:t>Programs </a:t>
            </a:r>
            <a:r>
              <a:rPr lang="en-US" sz="2400" dirty="0"/>
              <a:t>in </a:t>
            </a:r>
            <a:r>
              <a:rPr lang="en-US" sz="2400" dirty="0" smtClean="0"/>
              <a:t>		Texas</a:t>
            </a:r>
          </a:p>
          <a:p>
            <a:r>
              <a:rPr lang="en-US" sz="2400" b="1" dirty="0" smtClean="0"/>
              <a:t>Deliverables: </a:t>
            </a:r>
            <a:r>
              <a:rPr lang="en-US" sz="2400" dirty="0" smtClean="0"/>
              <a:t>Provide mentoring to integrated education 		and training program mentees to increase 		expertise and student success. </a:t>
            </a:r>
          </a:p>
          <a:p>
            <a:r>
              <a:rPr lang="en-US" sz="2400" b="1" dirty="0" smtClean="0"/>
              <a:t>Grantee(s</a:t>
            </a:r>
            <a:r>
              <a:rPr lang="en-US" sz="2400" b="1" dirty="0"/>
              <a:t>):   </a:t>
            </a:r>
            <a:r>
              <a:rPr lang="en-US" sz="2400" dirty="0"/>
              <a:t>	</a:t>
            </a:r>
            <a:r>
              <a:rPr lang="en-US" sz="2400" dirty="0" smtClean="0"/>
              <a:t>TBD</a:t>
            </a:r>
            <a:endParaRPr lang="en-US" sz="2400" dirty="0"/>
          </a:p>
          <a:p>
            <a:r>
              <a:rPr lang="en-US" sz="2400" b="1" dirty="0"/>
              <a:t>Investment:  </a:t>
            </a:r>
            <a:r>
              <a:rPr lang="en-US" sz="2400" dirty="0"/>
              <a:t>	$500,000 for approximately 12 months</a:t>
            </a:r>
          </a:p>
          <a:p>
            <a:endParaRPr lang="en-US" dirty="0"/>
          </a:p>
        </p:txBody>
      </p:sp>
      <p:sp>
        <p:nvSpPr>
          <p:cNvPr id="4" name="Footer Placeholder 3"/>
          <p:cNvSpPr>
            <a:spLocks noGrp="1"/>
          </p:cNvSpPr>
          <p:nvPr>
            <p:ph type="ftr" sz="quarter" idx="11"/>
          </p:nvPr>
        </p:nvSpPr>
        <p:spPr/>
        <p:txBody>
          <a:bodyPr/>
          <a:lstStyle/>
          <a:p>
            <a:r>
              <a:rPr lang="en-US" smtClean="0"/>
              <a:t>WIOA Webinar 3 Capacity Building Projects February 19, 2016</a:t>
            </a:r>
            <a:endParaRPr lang="en-US"/>
          </a:p>
        </p:txBody>
      </p:sp>
      <p:sp>
        <p:nvSpPr>
          <p:cNvPr id="5" name="Slide Number Placeholder 4"/>
          <p:cNvSpPr>
            <a:spLocks noGrp="1"/>
          </p:cNvSpPr>
          <p:nvPr>
            <p:ph type="sldNum" sz="quarter" idx="12"/>
          </p:nvPr>
        </p:nvSpPr>
        <p:spPr/>
        <p:txBody>
          <a:bodyPr/>
          <a:lstStyle/>
          <a:p>
            <a:fld id="{4A431BFB-B653-4F36-A450-A2DDA07B1717}" type="slidenum">
              <a:rPr lang="en-US" smtClean="0"/>
              <a:t>21</a:t>
            </a:fld>
            <a:endParaRPr lang="en-US"/>
          </a:p>
        </p:txBody>
      </p:sp>
    </p:spTree>
    <p:extLst>
      <p:ext uri="{BB962C8B-B14F-4D97-AF65-F5344CB8AC3E}">
        <p14:creationId xmlns:p14="http://schemas.microsoft.com/office/powerpoint/2010/main" val="37668457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cap="small" dirty="0"/>
              <a:t>Distance Learning Mentor Initiative </a:t>
            </a:r>
            <a:endParaRPr lang="en-US" dirty="0"/>
          </a:p>
        </p:txBody>
      </p:sp>
      <p:sp>
        <p:nvSpPr>
          <p:cNvPr id="3" name="Content Placeholder 2"/>
          <p:cNvSpPr>
            <a:spLocks noGrp="1"/>
          </p:cNvSpPr>
          <p:nvPr>
            <p:ph idx="1"/>
          </p:nvPr>
        </p:nvSpPr>
        <p:spPr/>
        <p:txBody>
          <a:bodyPr>
            <a:normAutofit/>
          </a:bodyPr>
          <a:lstStyle/>
          <a:p>
            <a:r>
              <a:rPr lang="en-US" sz="2400" b="1" dirty="0" smtClean="0"/>
              <a:t>Purpose</a:t>
            </a:r>
            <a:r>
              <a:rPr lang="en-US" sz="2400" b="1" dirty="0"/>
              <a:t>:        </a:t>
            </a:r>
            <a:r>
              <a:rPr lang="en-US" sz="2400" dirty="0" smtClean="0"/>
              <a:t>To </a:t>
            </a:r>
            <a:r>
              <a:rPr lang="en-US" sz="2400" dirty="0"/>
              <a:t>build capacity and expand or improve </a:t>
            </a:r>
            <a:r>
              <a:rPr lang="en-US" sz="2400" dirty="0" smtClean="0"/>
              <a:t>		the </a:t>
            </a:r>
            <a:r>
              <a:rPr lang="en-US" sz="2400" dirty="0"/>
              <a:t>performance of AEL distance learning </a:t>
            </a:r>
            <a:r>
              <a:rPr lang="en-US" sz="2400" dirty="0" smtClean="0"/>
              <a:t>		initiatives </a:t>
            </a:r>
            <a:r>
              <a:rPr lang="en-US" sz="2400" dirty="0"/>
              <a:t>throughout </a:t>
            </a:r>
            <a:r>
              <a:rPr lang="en-US" sz="2400" dirty="0" smtClean="0"/>
              <a:t>Texas</a:t>
            </a:r>
            <a:endParaRPr lang="en-US" sz="2400" dirty="0"/>
          </a:p>
          <a:p>
            <a:r>
              <a:rPr lang="en-US" sz="2400" b="1" dirty="0" smtClean="0"/>
              <a:t>Deliverables: </a:t>
            </a:r>
            <a:r>
              <a:rPr lang="en-US" sz="2400" dirty="0" smtClean="0"/>
              <a:t>Mentor eight mentee </a:t>
            </a:r>
            <a:r>
              <a:rPr lang="en-US" sz="2400" dirty="0"/>
              <a:t>sites to develop,  </a:t>
            </a:r>
            <a:r>
              <a:rPr lang="en-US" sz="2400" dirty="0" smtClean="0"/>
              <a:t>		implement</a:t>
            </a:r>
            <a:r>
              <a:rPr lang="en-US" sz="2400" dirty="0"/>
              <a:t>, </a:t>
            </a:r>
            <a:r>
              <a:rPr lang="en-US" sz="2400" dirty="0" smtClean="0"/>
              <a:t>expand </a:t>
            </a:r>
            <a:r>
              <a:rPr lang="en-US" sz="2400" dirty="0"/>
              <a:t>and/or enhance </a:t>
            </a:r>
            <a:r>
              <a:rPr lang="en-US" sz="2400" dirty="0" smtClean="0"/>
              <a:t>			distance </a:t>
            </a:r>
            <a:r>
              <a:rPr lang="en-US" sz="2400" dirty="0"/>
              <a:t>learning </a:t>
            </a:r>
            <a:r>
              <a:rPr lang="en-US" sz="2400" dirty="0" smtClean="0"/>
              <a:t>services</a:t>
            </a:r>
            <a:endParaRPr lang="en-US" sz="2400" b="1" dirty="0" smtClean="0"/>
          </a:p>
          <a:p>
            <a:r>
              <a:rPr lang="en-US" sz="2400" b="1" dirty="0" smtClean="0"/>
              <a:t>Grantee(s</a:t>
            </a:r>
            <a:r>
              <a:rPr lang="en-US" sz="2400" b="1" dirty="0"/>
              <a:t>):    </a:t>
            </a:r>
            <a:r>
              <a:rPr lang="en-US" sz="2400" dirty="0" smtClean="0"/>
              <a:t>College </a:t>
            </a:r>
            <a:r>
              <a:rPr lang="en-US" sz="2400" dirty="0"/>
              <a:t>of the Mainland and Northside ISD</a:t>
            </a:r>
          </a:p>
          <a:p>
            <a:r>
              <a:rPr lang="en-US" sz="2400" b="1" dirty="0"/>
              <a:t>Investment:</a:t>
            </a:r>
            <a:r>
              <a:rPr lang="en-US" sz="2400" dirty="0"/>
              <a:t>   	$650,000 for approximately 10 months</a:t>
            </a:r>
          </a:p>
          <a:p>
            <a:endParaRPr lang="en-US" dirty="0"/>
          </a:p>
        </p:txBody>
      </p:sp>
      <p:sp>
        <p:nvSpPr>
          <p:cNvPr id="4" name="Footer Placeholder 3"/>
          <p:cNvSpPr>
            <a:spLocks noGrp="1"/>
          </p:cNvSpPr>
          <p:nvPr>
            <p:ph type="ftr" sz="quarter" idx="11"/>
          </p:nvPr>
        </p:nvSpPr>
        <p:spPr/>
        <p:txBody>
          <a:bodyPr/>
          <a:lstStyle/>
          <a:p>
            <a:r>
              <a:rPr lang="en-US" smtClean="0"/>
              <a:t>WIOA Webinar 3 Capacity Building Projects February 19, 2016</a:t>
            </a:r>
            <a:endParaRPr lang="en-US"/>
          </a:p>
        </p:txBody>
      </p:sp>
      <p:sp>
        <p:nvSpPr>
          <p:cNvPr id="5" name="Slide Number Placeholder 4"/>
          <p:cNvSpPr>
            <a:spLocks noGrp="1"/>
          </p:cNvSpPr>
          <p:nvPr>
            <p:ph type="sldNum" sz="quarter" idx="12"/>
          </p:nvPr>
        </p:nvSpPr>
        <p:spPr/>
        <p:txBody>
          <a:bodyPr/>
          <a:lstStyle/>
          <a:p>
            <a:fld id="{4A431BFB-B653-4F36-A450-A2DDA07B1717}" type="slidenum">
              <a:rPr lang="en-US" smtClean="0"/>
              <a:t>22</a:t>
            </a:fld>
            <a:endParaRPr lang="en-US"/>
          </a:p>
        </p:txBody>
      </p:sp>
    </p:spTree>
    <p:extLst>
      <p:ext uri="{BB962C8B-B14F-4D97-AF65-F5344CB8AC3E}">
        <p14:creationId xmlns:p14="http://schemas.microsoft.com/office/powerpoint/2010/main" val="263726360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cap="small" dirty="0"/>
              <a:t>Focus on </a:t>
            </a:r>
            <a:r>
              <a:rPr lang="en-US" b="1" cap="small" dirty="0" smtClean="0"/>
              <a:t>the Basics</a:t>
            </a:r>
            <a:r>
              <a:rPr lang="en-US" b="1" cap="small" dirty="0"/>
              <a:t>:  Reading and </a:t>
            </a:r>
            <a:r>
              <a:rPr lang="en-US" b="1" cap="small" dirty="0" smtClean="0"/>
              <a:t>Math</a:t>
            </a:r>
            <a:endParaRPr lang="en-US" dirty="0"/>
          </a:p>
        </p:txBody>
      </p:sp>
      <p:sp>
        <p:nvSpPr>
          <p:cNvPr id="3" name="Content Placeholder 2"/>
          <p:cNvSpPr>
            <a:spLocks noGrp="1"/>
          </p:cNvSpPr>
          <p:nvPr>
            <p:ph idx="1"/>
          </p:nvPr>
        </p:nvSpPr>
        <p:spPr/>
        <p:txBody>
          <a:bodyPr>
            <a:normAutofit fontScale="92500" lnSpcReduction="20000"/>
          </a:bodyPr>
          <a:lstStyle/>
          <a:p>
            <a:r>
              <a:rPr lang="en-US" sz="2400" b="1" dirty="0" smtClean="0"/>
              <a:t>Purpose:	</a:t>
            </a:r>
            <a:r>
              <a:rPr lang="en-US" sz="2400" dirty="0" smtClean="0"/>
              <a:t>To </a:t>
            </a:r>
            <a:r>
              <a:rPr lang="en-US" sz="2400" dirty="0"/>
              <a:t>develop a Reading Institute and update </a:t>
            </a:r>
            <a:r>
              <a:rPr lang="en-US" sz="2400" dirty="0" smtClean="0"/>
              <a:t>the `		Mathematics </a:t>
            </a:r>
            <a:r>
              <a:rPr lang="en-US" sz="2400" dirty="0"/>
              <a:t>Institute, designed to build </a:t>
            </a:r>
            <a:r>
              <a:rPr lang="en-US" sz="2400" dirty="0" smtClean="0"/>
              <a:t>			capacity </a:t>
            </a:r>
            <a:r>
              <a:rPr lang="en-US" sz="2400" dirty="0"/>
              <a:t>for </a:t>
            </a:r>
            <a:r>
              <a:rPr lang="en-US" sz="2400" dirty="0" smtClean="0"/>
              <a:t>teaching </a:t>
            </a:r>
            <a:r>
              <a:rPr lang="en-US" sz="2400" dirty="0"/>
              <a:t>reading and </a:t>
            </a:r>
            <a:r>
              <a:rPr lang="en-US" sz="2400" dirty="0" smtClean="0"/>
              <a:t>mathematics 		in </a:t>
            </a:r>
            <a:r>
              <a:rPr lang="en-US" sz="2400" dirty="0"/>
              <a:t>local adult </a:t>
            </a:r>
            <a:r>
              <a:rPr lang="en-US" sz="2400" dirty="0" smtClean="0"/>
              <a:t>education programs </a:t>
            </a:r>
            <a:r>
              <a:rPr lang="en-US" sz="2400" dirty="0"/>
              <a:t>by applying </a:t>
            </a:r>
            <a:r>
              <a:rPr lang="en-US" sz="2400" dirty="0" smtClean="0"/>
              <a:t>		research-based best practices</a:t>
            </a:r>
            <a:r>
              <a:rPr lang="en-US" sz="2400" dirty="0"/>
              <a:t>, curriculum </a:t>
            </a:r>
            <a:r>
              <a:rPr lang="en-US" sz="2400" dirty="0" smtClean="0"/>
              <a:t>		frameworks </a:t>
            </a:r>
            <a:r>
              <a:rPr lang="en-US" sz="2400" dirty="0"/>
              <a:t>aligned to </a:t>
            </a:r>
            <a:r>
              <a:rPr lang="en-US" sz="2400" dirty="0" smtClean="0"/>
              <a:t>content </a:t>
            </a:r>
            <a:r>
              <a:rPr lang="en-US" sz="2400" dirty="0"/>
              <a:t>standards, </a:t>
            </a:r>
            <a:r>
              <a:rPr lang="en-US" sz="2400" dirty="0" smtClean="0"/>
              <a:t>		training </a:t>
            </a:r>
            <a:r>
              <a:rPr lang="en-US" sz="2400" dirty="0"/>
              <a:t>and follow </a:t>
            </a:r>
            <a:r>
              <a:rPr lang="en-US" sz="2400" dirty="0" smtClean="0"/>
              <a:t>up</a:t>
            </a:r>
          </a:p>
          <a:p>
            <a:r>
              <a:rPr lang="en-US" sz="2400" b="1" dirty="0" smtClean="0"/>
              <a:t>Deliverables:  	</a:t>
            </a:r>
            <a:r>
              <a:rPr lang="en-US" sz="2400" dirty="0" smtClean="0"/>
              <a:t>Develop institutes that aligns instructional 		practices, curricula and technology resources 		and execute training-of-trainer events to build 		a cadre of trainers that will support instructors</a:t>
            </a:r>
            <a:endParaRPr lang="en-US" sz="2400" b="1" dirty="0" smtClean="0"/>
          </a:p>
          <a:p>
            <a:r>
              <a:rPr lang="en-US" sz="2400" b="1" dirty="0" smtClean="0"/>
              <a:t>Grantee(s): 	</a:t>
            </a:r>
            <a:r>
              <a:rPr lang="en-US" sz="2400" dirty="0" smtClean="0"/>
              <a:t>TBD	</a:t>
            </a:r>
          </a:p>
          <a:p>
            <a:r>
              <a:rPr lang="en-US" sz="2400" b="1" dirty="0" smtClean="0"/>
              <a:t>Investment:</a:t>
            </a:r>
            <a:r>
              <a:rPr lang="en-US" sz="2400" dirty="0"/>
              <a:t>	$515,020 for approximately 12 months</a:t>
            </a:r>
          </a:p>
          <a:p>
            <a:endParaRPr lang="en-US" dirty="0"/>
          </a:p>
        </p:txBody>
      </p:sp>
      <p:sp>
        <p:nvSpPr>
          <p:cNvPr id="4" name="Footer Placeholder 3"/>
          <p:cNvSpPr>
            <a:spLocks noGrp="1"/>
          </p:cNvSpPr>
          <p:nvPr>
            <p:ph type="ftr" sz="quarter" idx="11"/>
          </p:nvPr>
        </p:nvSpPr>
        <p:spPr/>
        <p:txBody>
          <a:bodyPr/>
          <a:lstStyle/>
          <a:p>
            <a:r>
              <a:rPr lang="en-US" smtClean="0"/>
              <a:t>WIOA Webinar 3 Capacity Building Projects February 19, 2016</a:t>
            </a:r>
            <a:endParaRPr lang="en-US"/>
          </a:p>
        </p:txBody>
      </p:sp>
      <p:sp>
        <p:nvSpPr>
          <p:cNvPr id="5" name="Slide Number Placeholder 4"/>
          <p:cNvSpPr>
            <a:spLocks noGrp="1"/>
          </p:cNvSpPr>
          <p:nvPr>
            <p:ph type="sldNum" sz="quarter" idx="12"/>
          </p:nvPr>
        </p:nvSpPr>
        <p:spPr/>
        <p:txBody>
          <a:bodyPr/>
          <a:lstStyle/>
          <a:p>
            <a:fld id="{4A431BFB-B653-4F36-A450-A2DDA07B1717}" type="slidenum">
              <a:rPr lang="en-US" smtClean="0"/>
              <a:t>23</a:t>
            </a:fld>
            <a:endParaRPr lang="en-US"/>
          </a:p>
        </p:txBody>
      </p:sp>
    </p:spTree>
    <p:extLst>
      <p:ext uri="{BB962C8B-B14F-4D97-AF65-F5344CB8AC3E}">
        <p14:creationId xmlns:p14="http://schemas.microsoft.com/office/powerpoint/2010/main" val="337649818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cap="small" dirty="0"/>
              <a:t>Professional Development Support for Non-Profit Adult Literacy </a:t>
            </a:r>
            <a:r>
              <a:rPr lang="en-US" b="1" cap="small" dirty="0" smtClean="0"/>
              <a:t>Organizations</a:t>
            </a:r>
            <a:endParaRPr lang="en-US" dirty="0"/>
          </a:p>
        </p:txBody>
      </p:sp>
      <p:sp>
        <p:nvSpPr>
          <p:cNvPr id="3" name="Content Placeholder 2"/>
          <p:cNvSpPr>
            <a:spLocks noGrp="1"/>
          </p:cNvSpPr>
          <p:nvPr>
            <p:ph idx="1"/>
          </p:nvPr>
        </p:nvSpPr>
        <p:spPr/>
        <p:txBody>
          <a:bodyPr>
            <a:normAutofit fontScale="92500" lnSpcReduction="10000"/>
          </a:bodyPr>
          <a:lstStyle/>
          <a:p>
            <a:r>
              <a:rPr lang="en-US" sz="2400" b="1" dirty="0" smtClean="0"/>
              <a:t>Purpose:</a:t>
            </a:r>
            <a:r>
              <a:rPr lang="en-US" sz="2400" dirty="0" smtClean="0"/>
              <a:t>	To </a:t>
            </a:r>
            <a:r>
              <a:rPr lang="en-US" sz="2400" dirty="0"/>
              <a:t>provide professional development to </a:t>
            </a:r>
            <a:r>
              <a:rPr lang="en-US" sz="2400" dirty="0" smtClean="0"/>
              <a:t>			tutors</a:t>
            </a:r>
            <a:r>
              <a:rPr lang="en-US" sz="2400" dirty="0"/>
              <a:t>, instructors, program administrative </a:t>
            </a:r>
            <a:r>
              <a:rPr lang="en-US" sz="2400" dirty="0" smtClean="0"/>
              <a:t>		staff</a:t>
            </a:r>
            <a:r>
              <a:rPr lang="en-US" sz="2400" dirty="0"/>
              <a:t>, and trainers of n</a:t>
            </a:r>
            <a:r>
              <a:rPr lang="en-US" sz="2400" dirty="0" smtClean="0"/>
              <a:t>on-profit </a:t>
            </a:r>
            <a:r>
              <a:rPr lang="en-US" sz="2400" dirty="0"/>
              <a:t>adult </a:t>
            </a:r>
            <a:r>
              <a:rPr lang="en-US" sz="2400" dirty="0" smtClean="0"/>
              <a:t>			literacy </a:t>
            </a:r>
            <a:r>
              <a:rPr lang="en-US" sz="2400" dirty="0"/>
              <a:t>organizations in Texas</a:t>
            </a:r>
          </a:p>
          <a:p>
            <a:r>
              <a:rPr lang="en-US" sz="2400" b="1" dirty="0" smtClean="0"/>
              <a:t>Deliverables:</a:t>
            </a:r>
            <a:r>
              <a:rPr lang="en-US" sz="2400" b="1" dirty="0"/>
              <a:t>	</a:t>
            </a:r>
            <a:r>
              <a:rPr lang="en-US" sz="2400" dirty="0" smtClean="0"/>
              <a:t>Develop </a:t>
            </a:r>
            <a:r>
              <a:rPr lang="en-US" sz="2400" dirty="0"/>
              <a:t>a professional development program </a:t>
            </a:r>
            <a:r>
              <a:rPr lang="en-US" sz="2400" dirty="0" smtClean="0"/>
              <a:t>		to </a:t>
            </a:r>
            <a:r>
              <a:rPr lang="en-US" sz="2400" dirty="0"/>
              <a:t>support collaborating literacy organizations </a:t>
            </a:r>
            <a:r>
              <a:rPr lang="en-US" sz="2400" dirty="0" smtClean="0"/>
              <a:t>		in </a:t>
            </a:r>
            <a:r>
              <a:rPr lang="en-US" sz="2400" dirty="0"/>
              <a:t>the following areas:  Greater Houston, Dallas </a:t>
            </a:r>
            <a:r>
              <a:rPr lang="en-US" sz="2400" dirty="0" smtClean="0"/>
              <a:t>		</a:t>
            </a:r>
            <a:r>
              <a:rPr lang="en-US" sz="2400" dirty="0" err="1" smtClean="0"/>
              <a:t>Metroplex</a:t>
            </a:r>
            <a:r>
              <a:rPr lang="en-US" sz="2400" dirty="0"/>
              <a:t>, Lower Rio Grande Valley, Upper Rio </a:t>
            </a:r>
            <a:r>
              <a:rPr lang="en-US" sz="2400" dirty="0" smtClean="0"/>
              <a:t>		Grande </a:t>
            </a:r>
            <a:r>
              <a:rPr lang="en-US" sz="2400" dirty="0"/>
              <a:t>Valley, East Texas, West Texas, Capital </a:t>
            </a:r>
            <a:r>
              <a:rPr lang="en-US" sz="2400" dirty="0" smtClean="0"/>
              <a:t>		Metropolitan </a:t>
            </a:r>
            <a:r>
              <a:rPr lang="en-US" sz="2400" dirty="0"/>
              <a:t>Area and the Alamo </a:t>
            </a:r>
            <a:r>
              <a:rPr lang="en-US" sz="2400" dirty="0" smtClean="0"/>
              <a:t>Area</a:t>
            </a:r>
            <a:endParaRPr lang="en-US" sz="2400" b="1" dirty="0" smtClean="0"/>
          </a:p>
          <a:p>
            <a:r>
              <a:rPr lang="en-US" sz="2400" b="1" dirty="0" smtClean="0"/>
              <a:t>Grantee:        	</a:t>
            </a:r>
            <a:r>
              <a:rPr lang="en-US" sz="2400" dirty="0" smtClean="0"/>
              <a:t>Literacy Texas</a:t>
            </a:r>
          </a:p>
          <a:p>
            <a:r>
              <a:rPr lang="en-US" sz="2400" b="1" dirty="0" smtClean="0"/>
              <a:t>Investment</a:t>
            </a:r>
            <a:r>
              <a:rPr lang="en-US" sz="2400" b="1" dirty="0"/>
              <a:t>: </a:t>
            </a:r>
            <a:r>
              <a:rPr lang="en-US" sz="2400" dirty="0"/>
              <a:t>	$250,000 for approximately 12 months</a:t>
            </a:r>
          </a:p>
          <a:p>
            <a:endParaRPr lang="en-US" dirty="0"/>
          </a:p>
        </p:txBody>
      </p:sp>
      <p:sp>
        <p:nvSpPr>
          <p:cNvPr id="4" name="Footer Placeholder 3"/>
          <p:cNvSpPr>
            <a:spLocks noGrp="1"/>
          </p:cNvSpPr>
          <p:nvPr>
            <p:ph type="ftr" sz="quarter" idx="11"/>
          </p:nvPr>
        </p:nvSpPr>
        <p:spPr/>
        <p:txBody>
          <a:bodyPr/>
          <a:lstStyle/>
          <a:p>
            <a:r>
              <a:rPr lang="en-US" smtClean="0"/>
              <a:t>WIOA Webinar 3 Capacity Building Projects February 19, 2016</a:t>
            </a:r>
            <a:endParaRPr lang="en-US"/>
          </a:p>
        </p:txBody>
      </p:sp>
      <p:sp>
        <p:nvSpPr>
          <p:cNvPr id="5" name="Slide Number Placeholder 4"/>
          <p:cNvSpPr>
            <a:spLocks noGrp="1"/>
          </p:cNvSpPr>
          <p:nvPr>
            <p:ph type="sldNum" sz="quarter" idx="12"/>
          </p:nvPr>
        </p:nvSpPr>
        <p:spPr/>
        <p:txBody>
          <a:bodyPr/>
          <a:lstStyle/>
          <a:p>
            <a:fld id="{4A431BFB-B653-4F36-A450-A2DDA07B1717}" type="slidenum">
              <a:rPr lang="en-US" smtClean="0"/>
              <a:t>24</a:t>
            </a:fld>
            <a:endParaRPr lang="en-US"/>
          </a:p>
        </p:txBody>
      </p:sp>
    </p:spTree>
    <p:extLst>
      <p:ext uri="{BB962C8B-B14F-4D97-AF65-F5344CB8AC3E}">
        <p14:creationId xmlns:p14="http://schemas.microsoft.com/office/powerpoint/2010/main" val="191270975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cap="small" dirty="0"/>
              <a:t>Texas Adult Education and Literacy Standards </a:t>
            </a:r>
            <a:r>
              <a:rPr lang="en-US" b="1" cap="small" dirty="0" smtClean="0"/>
              <a:t>Revision</a:t>
            </a:r>
            <a:endParaRPr lang="en-US" dirty="0"/>
          </a:p>
        </p:txBody>
      </p:sp>
      <p:sp>
        <p:nvSpPr>
          <p:cNvPr id="3" name="Content Placeholder 2"/>
          <p:cNvSpPr>
            <a:spLocks noGrp="1"/>
          </p:cNvSpPr>
          <p:nvPr>
            <p:ph idx="1"/>
          </p:nvPr>
        </p:nvSpPr>
        <p:spPr/>
        <p:txBody>
          <a:bodyPr>
            <a:normAutofit fontScale="92500" lnSpcReduction="20000"/>
          </a:bodyPr>
          <a:lstStyle/>
          <a:p>
            <a:r>
              <a:rPr lang="en-US" sz="2400" b="1" dirty="0" smtClean="0"/>
              <a:t>Purpose:	</a:t>
            </a:r>
            <a:r>
              <a:rPr lang="en-US" sz="2400" dirty="0" smtClean="0"/>
              <a:t>To </a:t>
            </a:r>
            <a:r>
              <a:rPr lang="en-US" sz="2400" dirty="0"/>
              <a:t>update the Adult Basic </a:t>
            </a:r>
            <a:r>
              <a:rPr lang="en-US" sz="2400" dirty="0" smtClean="0"/>
              <a:t>Education, Adult 		Secondary </a:t>
            </a:r>
            <a:r>
              <a:rPr lang="en-US" sz="2400" dirty="0"/>
              <a:t>Education </a:t>
            </a:r>
            <a:r>
              <a:rPr lang="en-US" sz="2400" dirty="0" smtClean="0"/>
              <a:t>and English </a:t>
            </a:r>
            <a:r>
              <a:rPr lang="en-US" sz="2400" dirty="0"/>
              <a:t>Languages </a:t>
            </a:r>
            <a:r>
              <a:rPr lang="en-US" sz="2400" dirty="0" smtClean="0"/>
              <a:t>		Acquisition levels </a:t>
            </a:r>
            <a:r>
              <a:rPr lang="en-US" sz="2400" dirty="0"/>
              <a:t>of </a:t>
            </a:r>
            <a:r>
              <a:rPr lang="en-US" sz="2400" dirty="0" smtClean="0"/>
              <a:t>the </a:t>
            </a:r>
            <a:r>
              <a:rPr lang="en-US" sz="2400" dirty="0"/>
              <a:t>Texas Adult Education </a:t>
            </a:r>
            <a:r>
              <a:rPr lang="en-US" sz="2400" dirty="0" smtClean="0"/>
              <a:t>		Content Standards and </a:t>
            </a:r>
            <a:r>
              <a:rPr lang="en-US" sz="2400" dirty="0"/>
              <a:t>Benchmarks </a:t>
            </a:r>
            <a:r>
              <a:rPr lang="en-US" sz="2400" dirty="0" smtClean="0"/>
              <a:t>and </a:t>
            </a:r>
            <a:r>
              <a:rPr lang="en-US" sz="2400" dirty="0"/>
              <a:t>align </a:t>
            </a:r>
            <a:r>
              <a:rPr lang="en-US" sz="2400" dirty="0" smtClean="0"/>
              <a:t>		them with </a:t>
            </a:r>
            <a:r>
              <a:rPr lang="en-US" sz="2400" dirty="0"/>
              <a:t>the </a:t>
            </a:r>
            <a:r>
              <a:rPr lang="en-US" sz="2400" dirty="0" smtClean="0"/>
              <a:t>Texas </a:t>
            </a:r>
            <a:r>
              <a:rPr lang="en-US" sz="2400" dirty="0"/>
              <a:t>College &amp; </a:t>
            </a:r>
            <a:r>
              <a:rPr lang="en-US" sz="2400" dirty="0" smtClean="0"/>
              <a:t>Career 			Readiness Standards, </a:t>
            </a:r>
            <a:r>
              <a:rPr lang="en-US" sz="2400" dirty="0"/>
              <a:t>the Texas Certificate of </a:t>
            </a:r>
            <a:r>
              <a:rPr lang="en-US" sz="2400" dirty="0" smtClean="0"/>
              <a:t>		High School Equivalency and </a:t>
            </a:r>
            <a:r>
              <a:rPr lang="en-US" sz="2400" dirty="0"/>
              <a:t>the Texas Success </a:t>
            </a:r>
            <a:r>
              <a:rPr lang="en-US" sz="2400" dirty="0" smtClean="0"/>
              <a:t>		Initiative Assessment</a:t>
            </a:r>
          </a:p>
          <a:p>
            <a:r>
              <a:rPr lang="en-US" sz="2400" b="1" dirty="0" smtClean="0"/>
              <a:t>Deliverables: 	</a:t>
            </a:r>
            <a:r>
              <a:rPr lang="en-US" sz="2400" dirty="0" smtClean="0"/>
              <a:t>Revise, field test and, ultimately, align Texas 		Adult Education Content Standards and 			Benchmarks with other standards and 			assessments.</a:t>
            </a:r>
            <a:endParaRPr lang="en-US" sz="2400" b="1" dirty="0" smtClean="0"/>
          </a:p>
          <a:p>
            <a:r>
              <a:rPr lang="en-US" sz="2400" b="1" dirty="0" smtClean="0"/>
              <a:t>Grantee</a:t>
            </a:r>
            <a:r>
              <a:rPr lang="en-US" sz="2400" b="1" dirty="0"/>
              <a:t>:        </a:t>
            </a:r>
            <a:r>
              <a:rPr lang="en-US" sz="2400" b="1" dirty="0" smtClean="0"/>
              <a:t>	</a:t>
            </a:r>
            <a:r>
              <a:rPr lang="en-US" sz="2400" dirty="0" smtClean="0"/>
              <a:t>Texas </a:t>
            </a:r>
            <a:r>
              <a:rPr lang="en-US" sz="2400" dirty="0"/>
              <a:t>State University</a:t>
            </a:r>
          </a:p>
          <a:p>
            <a:r>
              <a:rPr lang="en-US" sz="2400" b="1" dirty="0"/>
              <a:t>Investment:  	</a:t>
            </a:r>
            <a:r>
              <a:rPr lang="en-US" sz="2400" dirty="0"/>
              <a:t>$429,843 for approximately 12 months</a:t>
            </a:r>
          </a:p>
          <a:p>
            <a:endParaRPr lang="en-US" dirty="0"/>
          </a:p>
        </p:txBody>
      </p:sp>
      <p:sp>
        <p:nvSpPr>
          <p:cNvPr id="4" name="Footer Placeholder 3"/>
          <p:cNvSpPr>
            <a:spLocks noGrp="1"/>
          </p:cNvSpPr>
          <p:nvPr>
            <p:ph type="ftr" sz="quarter" idx="11"/>
          </p:nvPr>
        </p:nvSpPr>
        <p:spPr/>
        <p:txBody>
          <a:bodyPr/>
          <a:lstStyle/>
          <a:p>
            <a:r>
              <a:rPr lang="en-US" smtClean="0"/>
              <a:t>WIOA Webinar 3 Capacity Building Projects February 19, 2016</a:t>
            </a:r>
            <a:endParaRPr lang="en-US"/>
          </a:p>
        </p:txBody>
      </p:sp>
      <p:sp>
        <p:nvSpPr>
          <p:cNvPr id="5" name="Slide Number Placeholder 4"/>
          <p:cNvSpPr>
            <a:spLocks noGrp="1"/>
          </p:cNvSpPr>
          <p:nvPr>
            <p:ph type="sldNum" sz="quarter" idx="12"/>
          </p:nvPr>
        </p:nvSpPr>
        <p:spPr/>
        <p:txBody>
          <a:bodyPr/>
          <a:lstStyle/>
          <a:p>
            <a:fld id="{4A431BFB-B653-4F36-A450-A2DDA07B1717}" type="slidenum">
              <a:rPr lang="en-US" smtClean="0"/>
              <a:t>25</a:t>
            </a:fld>
            <a:endParaRPr lang="en-US"/>
          </a:p>
        </p:txBody>
      </p:sp>
    </p:spTree>
    <p:extLst>
      <p:ext uri="{BB962C8B-B14F-4D97-AF65-F5344CB8AC3E}">
        <p14:creationId xmlns:p14="http://schemas.microsoft.com/office/powerpoint/2010/main" val="125408472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Standards Workgroup members</a:t>
            </a:r>
            <a:endParaRPr lang="en-US" dirty="0"/>
          </a:p>
        </p:txBody>
      </p:sp>
      <p:graphicFrame>
        <p:nvGraphicFramePr>
          <p:cNvPr id="6" name="Content Placeholder 5" descr="Table of Standards Workgroup members listing name and affiliation" title="Standards Workgroup Table"/>
          <p:cNvGraphicFramePr>
            <a:graphicFrameLocks noGrp="1"/>
          </p:cNvGraphicFramePr>
          <p:nvPr>
            <p:ph sz="half" idx="1"/>
            <p:extLst>
              <p:ext uri="{D42A27DB-BD31-4B8C-83A1-F6EECF244321}">
                <p14:modId xmlns:p14="http://schemas.microsoft.com/office/powerpoint/2010/main" val="268188480"/>
              </p:ext>
            </p:extLst>
          </p:nvPr>
        </p:nvGraphicFramePr>
        <p:xfrm>
          <a:off x="768350" y="2286000"/>
          <a:ext cx="3565526" cy="3859658"/>
        </p:xfrm>
        <a:graphic>
          <a:graphicData uri="http://schemas.openxmlformats.org/drawingml/2006/table">
            <a:tbl>
              <a:tblPr firstRow="1" bandRow="1">
                <a:tableStyleId>{5C22544A-7EE6-4342-B048-85BDC9FD1C3A}</a:tableStyleId>
              </a:tblPr>
              <a:tblGrid>
                <a:gridCol w="1782763"/>
                <a:gridCol w="1782763"/>
              </a:tblGrid>
              <a:tr h="370840">
                <a:tc>
                  <a:txBody>
                    <a:bodyPr/>
                    <a:lstStyle/>
                    <a:p>
                      <a:pPr marL="57150" marR="0" algn="ctr">
                        <a:lnSpc>
                          <a:spcPct val="107000"/>
                        </a:lnSpc>
                        <a:spcBef>
                          <a:spcPts val="0"/>
                        </a:spcBef>
                        <a:spcAft>
                          <a:spcPts val="0"/>
                        </a:spcAft>
                      </a:pPr>
                      <a:r>
                        <a:rPr lang="en-US" sz="1600" dirty="0" smtClean="0">
                          <a:effectLst/>
                          <a:latin typeface="Calibri"/>
                          <a:ea typeface="Calibri"/>
                          <a:cs typeface="Times New Roman"/>
                        </a:rPr>
                        <a:t>Name </a:t>
                      </a:r>
                      <a:endParaRPr lang="en-US" sz="1600" dirty="0">
                        <a:effectLst/>
                        <a:latin typeface="Calibri"/>
                        <a:ea typeface="Calibri"/>
                        <a:cs typeface="Times New Roman"/>
                      </a:endParaRPr>
                    </a:p>
                  </a:txBody>
                  <a:tcPr marL="33543" marR="33543" marT="0" marB="0" anchor="ctr"/>
                </a:tc>
                <a:tc>
                  <a:txBody>
                    <a:bodyPr/>
                    <a:lstStyle/>
                    <a:p>
                      <a:pPr marL="0" marR="0" algn="ctr">
                        <a:lnSpc>
                          <a:spcPct val="107000"/>
                        </a:lnSpc>
                        <a:spcBef>
                          <a:spcPts val="0"/>
                        </a:spcBef>
                        <a:spcAft>
                          <a:spcPts val="800"/>
                        </a:spcAft>
                      </a:pPr>
                      <a:r>
                        <a:rPr lang="en-US" sz="1600" dirty="0" smtClean="0">
                          <a:effectLst/>
                          <a:latin typeface="Calibri"/>
                          <a:ea typeface="Calibri"/>
                          <a:cs typeface="Times New Roman"/>
                        </a:rPr>
                        <a:t>Affiliation</a:t>
                      </a:r>
                      <a:endParaRPr lang="en-US" sz="1600" dirty="0">
                        <a:effectLst/>
                        <a:latin typeface="Calibri"/>
                        <a:ea typeface="Calibri"/>
                        <a:cs typeface="Times New Roman"/>
                      </a:endParaRPr>
                    </a:p>
                  </a:txBody>
                  <a:tcPr marL="33543" marR="33543" marT="0" marB="0" anchor="ctr"/>
                </a:tc>
              </a:tr>
              <a:tr h="370840">
                <a:tc>
                  <a:txBody>
                    <a:bodyPr/>
                    <a:lstStyle/>
                    <a:p>
                      <a:pPr marL="57150" marR="0">
                        <a:lnSpc>
                          <a:spcPct val="107000"/>
                        </a:lnSpc>
                        <a:spcBef>
                          <a:spcPts val="0"/>
                        </a:spcBef>
                        <a:spcAft>
                          <a:spcPts val="0"/>
                        </a:spcAft>
                      </a:pPr>
                      <a:r>
                        <a:rPr lang="en-US" sz="1400" dirty="0" err="1">
                          <a:effectLst/>
                          <a:latin typeface="Calibri"/>
                          <a:ea typeface="Calibri"/>
                          <a:cs typeface="Times New Roman"/>
                        </a:rPr>
                        <a:t>LaShondia</a:t>
                      </a:r>
                      <a:r>
                        <a:rPr lang="en-US" sz="1400" dirty="0">
                          <a:effectLst/>
                          <a:latin typeface="Calibri"/>
                          <a:ea typeface="Calibri"/>
                          <a:cs typeface="Times New Roman"/>
                        </a:rPr>
                        <a:t> McNeal</a:t>
                      </a:r>
                    </a:p>
                  </a:txBody>
                  <a:tcPr marL="68580" marR="68580" marT="0" marB="0" anchor="ctr"/>
                </a:tc>
                <a:tc>
                  <a:txBody>
                    <a:bodyPr/>
                    <a:lstStyle/>
                    <a:p>
                      <a:pPr marL="0" marR="0" algn="ctr">
                        <a:lnSpc>
                          <a:spcPct val="107000"/>
                        </a:lnSpc>
                        <a:spcBef>
                          <a:spcPts val="0"/>
                        </a:spcBef>
                        <a:spcAft>
                          <a:spcPts val="800"/>
                        </a:spcAft>
                      </a:pPr>
                      <a:r>
                        <a:rPr lang="en-US" sz="1400" dirty="0">
                          <a:effectLst/>
                          <a:latin typeface="Calibri"/>
                          <a:ea typeface="Calibri"/>
                          <a:cs typeface="Times New Roman"/>
                        </a:rPr>
                        <a:t>Houston </a:t>
                      </a:r>
                      <a:r>
                        <a:rPr lang="en-US" sz="1400" dirty="0" smtClean="0">
                          <a:effectLst/>
                          <a:latin typeface="Calibri"/>
                          <a:ea typeface="Calibri"/>
                          <a:cs typeface="Times New Roman"/>
                        </a:rPr>
                        <a:t>Community College</a:t>
                      </a:r>
                      <a:endParaRPr lang="en-US" sz="1400" dirty="0">
                        <a:effectLst/>
                        <a:latin typeface="Calibri"/>
                        <a:ea typeface="Calibri"/>
                        <a:cs typeface="Times New Roman"/>
                      </a:endParaRPr>
                    </a:p>
                  </a:txBody>
                  <a:tcPr marL="68580" marR="68580" marT="0" marB="0" anchor="ctr"/>
                </a:tc>
              </a:tr>
              <a:tr h="370840">
                <a:tc>
                  <a:txBody>
                    <a:bodyPr/>
                    <a:lstStyle/>
                    <a:p>
                      <a:pPr marL="57150" marR="0">
                        <a:lnSpc>
                          <a:spcPct val="107000"/>
                        </a:lnSpc>
                        <a:spcBef>
                          <a:spcPts val="0"/>
                        </a:spcBef>
                        <a:spcAft>
                          <a:spcPts val="0"/>
                        </a:spcAft>
                      </a:pPr>
                      <a:r>
                        <a:rPr lang="en-US" sz="1400" dirty="0">
                          <a:effectLst/>
                          <a:latin typeface="Calibri"/>
                          <a:ea typeface="Calibri"/>
                          <a:cs typeface="Times New Roman"/>
                        </a:rPr>
                        <a:t>Mary Helen Martinez</a:t>
                      </a:r>
                    </a:p>
                  </a:txBody>
                  <a:tcPr marL="68580" marR="68580" marT="0" marB="0" anchor="ctr"/>
                </a:tc>
                <a:tc>
                  <a:txBody>
                    <a:bodyPr/>
                    <a:lstStyle/>
                    <a:p>
                      <a:pPr marL="0" marR="0" algn="ctr">
                        <a:lnSpc>
                          <a:spcPct val="107000"/>
                        </a:lnSpc>
                        <a:spcBef>
                          <a:spcPts val="0"/>
                        </a:spcBef>
                        <a:spcAft>
                          <a:spcPts val="800"/>
                        </a:spcAft>
                      </a:pPr>
                      <a:r>
                        <a:rPr lang="en-US" sz="1400" dirty="0">
                          <a:effectLst/>
                          <a:latin typeface="Calibri"/>
                          <a:ea typeface="Calibri"/>
                          <a:cs typeface="Times New Roman"/>
                        </a:rPr>
                        <a:t>Alamo </a:t>
                      </a:r>
                      <a:r>
                        <a:rPr lang="en-US" sz="1400" dirty="0" smtClean="0">
                          <a:effectLst/>
                          <a:latin typeface="Calibri"/>
                          <a:ea typeface="Calibri"/>
                          <a:cs typeface="Times New Roman"/>
                        </a:rPr>
                        <a:t>Colleges</a:t>
                      </a:r>
                      <a:endParaRPr lang="en-US" sz="1400" dirty="0">
                        <a:effectLst/>
                        <a:latin typeface="Calibri"/>
                        <a:ea typeface="Calibri"/>
                        <a:cs typeface="Times New Roman"/>
                      </a:endParaRPr>
                    </a:p>
                  </a:txBody>
                  <a:tcPr marL="68580" marR="68580" marT="0" marB="0" anchor="ctr"/>
                </a:tc>
              </a:tr>
              <a:tr h="370840">
                <a:tc>
                  <a:txBody>
                    <a:bodyPr/>
                    <a:lstStyle/>
                    <a:p>
                      <a:pPr marL="57150" marR="0">
                        <a:lnSpc>
                          <a:spcPct val="107000"/>
                        </a:lnSpc>
                        <a:spcBef>
                          <a:spcPts val="0"/>
                        </a:spcBef>
                        <a:spcAft>
                          <a:spcPts val="0"/>
                        </a:spcAft>
                      </a:pPr>
                      <a:r>
                        <a:rPr lang="en-US" sz="1400" dirty="0">
                          <a:effectLst/>
                          <a:latin typeface="Calibri"/>
                          <a:ea typeface="Calibri"/>
                          <a:cs typeface="Times New Roman"/>
                        </a:rPr>
                        <a:t>Denise </a:t>
                      </a:r>
                      <a:r>
                        <a:rPr lang="en-US" sz="1400" dirty="0" err="1">
                          <a:effectLst/>
                          <a:latin typeface="Calibri"/>
                          <a:ea typeface="Calibri"/>
                          <a:cs typeface="Times New Roman"/>
                        </a:rPr>
                        <a:t>Orand</a:t>
                      </a:r>
                      <a:endParaRPr lang="en-US" sz="1400" dirty="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800"/>
                        </a:spcAft>
                      </a:pPr>
                      <a:r>
                        <a:rPr lang="en-US" sz="1400" dirty="0">
                          <a:effectLst/>
                          <a:latin typeface="Calibri"/>
                          <a:ea typeface="Calibri"/>
                          <a:cs typeface="Times New Roman"/>
                        </a:rPr>
                        <a:t>San Jacinto </a:t>
                      </a:r>
                      <a:r>
                        <a:rPr lang="en-US" sz="1400" dirty="0" smtClean="0">
                          <a:effectLst/>
                          <a:latin typeface="Calibri"/>
                          <a:ea typeface="Calibri"/>
                          <a:cs typeface="Times New Roman"/>
                        </a:rPr>
                        <a:t>College</a:t>
                      </a:r>
                      <a:endParaRPr lang="en-US" sz="1400" dirty="0">
                        <a:effectLst/>
                        <a:latin typeface="Calibri"/>
                        <a:ea typeface="Calibri"/>
                        <a:cs typeface="Times New Roman"/>
                      </a:endParaRPr>
                    </a:p>
                  </a:txBody>
                  <a:tcPr marL="68580" marR="68580" marT="0" marB="0" anchor="ctr"/>
                </a:tc>
              </a:tr>
              <a:tr h="370840">
                <a:tc>
                  <a:txBody>
                    <a:bodyPr/>
                    <a:lstStyle/>
                    <a:p>
                      <a:pPr marL="57150" marR="0">
                        <a:lnSpc>
                          <a:spcPct val="107000"/>
                        </a:lnSpc>
                        <a:spcBef>
                          <a:spcPts val="0"/>
                        </a:spcBef>
                        <a:spcAft>
                          <a:spcPts val="0"/>
                        </a:spcAft>
                      </a:pPr>
                      <a:r>
                        <a:rPr lang="en-US" sz="1400">
                          <a:effectLst/>
                          <a:latin typeface="Calibri"/>
                          <a:ea typeface="Calibri"/>
                          <a:cs typeface="Times New Roman"/>
                        </a:rPr>
                        <a:t>Juan Carlos Aguirre</a:t>
                      </a:r>
                    </a:p>
                  </a:txBody>
                  <a:tcPr marL="68580" marR="68580" marT="0" marB="0" anchor="ctr"/>
                </a:tc>
                <a:tc>
                  <a:txBody>
                    <a:bodyPr/>
                    <a:lstStyle/>
                    <a:p>
                      <a:pPr marL="0" marR="0" algn="ctr">
                        <a:lnSpc>
                          <a:spcPct val="107000"/>
                        </a:lnSpc>
                        <a:spcBef>
                          <a:spcPts val="0"/>
                        </a:spcBef>
                        <a:spcAft>
                          <a:spcPts val="800"/>
                        </a:spcAft>
                      </a:pPr>
                      <a:r>
                        <a:rPr lang="en-US" sz="1400" dirty="0">
                          <a:effectLst/>
                          <a:latin typeface="Calibri"/>
                          <a:ea typeface="Calibri"/>
                          <a:cs typeface="Times New Roman"/>
                        </a:rPr>
                        <a:t>South Texas College</a:t>
                      </a:r>
                    </a:p>
                  </a:txBody>
                  <a:tcPr marL="68580" marR="68580" marT="0" marB="0" anchor="ctr"/>
                </a:tc>
              </a:tr>
              <a:tr h="370840">
                <a:tc>
                  <a:txBody>
                    <a:bodyPr/>
                    <a:lstStyle/>
                    <a:p>
                      <a:pPr marL="57150" marR="0">
                        <a:lnSpc>
                          <a:spcPct val="107000"/>
                        </a:lnSpc>
                        <a:spcBef>
                          <a:spcPts val="0"/>
                        </a:spcBef>
                        <a:spcAft>
                          <a:spcPts val="0"/>
                        </a:spcAft>
                      </a:pPr>
                      <a:r>
                        <a:rPr lang="en-US" sz="1400">
                          <a:effectLst/>
                          <a:latin typeface="Calibri"/>
                          <a:ea typeface="Calibri"/>
                          <a:cs typeface="Times New Roman"/>
                        </a:rPr>
                        <a:t>Glenda Rose</a:t>
                      </a:r>
                    </a:p>
                  </a:txBody>
                  <a:tcPr marL="68580" marR="68580" marT="0" marB="0" anchor="ctr"/>
                </a:tc>
                <a:tc>
                  <a:txBody>
                    <a:bodyPr/>
                    <a:lstStyle/>
                    <a:p>
                      <a:pPr marL="0" marR="0" algn="ctr">
                        <a:lnSpc>
                          <a:spcPct val="107000"/>
                        </a:lnSpc>
                        <a:spcBef>
                          <a:spcPts val="0"/>
                        </a:spcBef>
                        <a:spcAft>
                          <a:spcPts val="800"/>
                        </a:spcAft>
                      </a:pPr>
                      <a:r>
                        <a:rPr lang="en-US" sz="1400" dirty="0">
                          <a:effectLst/>
                          <a:latin typeface="Calibri"/>
                          <a:ea typeface="Calibri"/>
                          <a:cs typeface="Times New Roman"/>
                        </a:rPr>
                        <a:t>Texas A&amp;M</a:t>
                      </a:r>
                    </a:p>
                  </a:txBody>
                  <a:tcPr marL="68580" marR="68580" marT="0" marB="0" anchor="ctr"/>
                </a:tc>
              </a:tr>
              <a:tr h="370840">
                <a:tc>
                  <a:txBody>
                    <a:bodyPr/>
                    <a:lstStyle/>
                    <a:p>
                      <a:pPr marL="57150" marR="0">
                        <a:lnSpc>
                          <a:spcPct val="107000"/>
                        </a:lnSpc>
                        <a:spcBef>
                          <a:spcPts val="0"/>
                        </a:spcBef>
                        <a:spcAft>
                          <a:spcPts val="0"/>
                        </a:spcAft>
                      </a:pPr>
                      <a:r>
                        <a:rPr lang="en-US" sz="1400">
                          <a:effectLst/>
                          <a:latin typeface="Calibri"/>
                          <a:ea typeface="Calibri"/>
                          <a:cs typeface="Times New Roman"/>
                        </a:rPr>
                        <a:t>Cesar Diaz</a:t>
                      </a:r>
                    </a:p>
                  </a:txBody>
                  <a:tcPr marL="68580" marR="68580" marT="0" marB="0" anchor="ctr"/>
                </a:tc>
                <a:tc>
                  <a:txBody>
                    <a:bodyPr/>
                    <a:lstStyle/>
                    <a:p>
                      <a:pPr marL="0" marR="0" algn="ctr">
                        <a:lnSpc>
                          <a:spcPct val="107000"/>
                        </a:lnSpc>
                        <a:spcBef>
                          <a:spcPts val="0"/>
                        </a:spcBef>
                        <a:spcAft>
                          <a:spcPts val="800"/>
                        </a:spcAft>
                      </a:pPr>
                      <a:r>
                        <a:rPr lang="en-US" sz="1400" dirty="0">
                          <a:effectLst/>
                          <a:latin typeface="Calibri"/>
                          <a:ea typeface="Calibri"/>
                          <a:cs typeface="Times New Roman"/>
                        </a:rPr>
                        <a:t>Tarrant </a:t>
                      </a:r>
                      <a:r>
                        <a:rPr lang="en-US" sz="1400" dirty="0" smtClean="0">
                          <a:effectLst/>
                          <a:latin typeface="Calibri"/>
                          <a:ea typeface="Calibri"/>
                          <a:cs typeface="Times New Roman"/>
                        </a:rPr>
                        <a:t>County</a:t>
                      </a:r>
                      <a:r>
                        <a:rPr lang="en-US" sz="1400" baseline="0" dirty="0" smtClean="0">
                          <a:effectLst/>
                          <a:latin typeface="Calibri"/>
                          <a:ea typeface="Calibri"/>
                          <a:cs typeface="Times New Roman"/>
                        </a:rPr>
                        <a:t> College</a:t>
                      </a:r>
                      <a:endParaRPr lang="en-US" sz="1400" dirty="0">
                        <a:effectLst/>
                        <a:latin typeface="Calibri"/>
                        <a:ea typeface="Calibri"/>
                        <a:cs typeface="Times New Roman"/>
                      </a:endParaRPr>
                    </a:p>
                  </a:txBody>
                  <a:tcPr marL="68580" marR="68580" marT="0" marB="0" anchor="ctr"/>
                </a:tc>
              </a:tr>
              <a:tr h="370840">
                <a:tc>
                  <a:txBody>
                    <a:bodyPr/>
                    <a:lstStyle/>
                    <a:p>
                      <a:pPr marL="57150" marR="0">
                        <a:lnSpc>
                          <a:spcPct val="107000"/>
                        </a:lnSpc>
                        <a:spcBef>
                          <a:spcPts val="0"/>
                        </a:spcBef>
                        <a:spcAft>
                          <a:spcPts val="0"/>
                        </a:spcAft>
                      </a:pPr>
                      <a:r>
                        <a:rPr lang="en-US" sz="1400" dirty="0">
                          <a:effectLst/>
                          <a:latin typeface="Calibri"/>
                          <a:ea typeface="Calibri"/>
                          <a:cs typeface="Times New Roman"/>
                        </a:rPr>
                        <a:t>Denise Lujan</a:t>
                      </a:r>
                    </a:p>
                  </a:txBody>
                  <a:tcPr marL="68580" marR="68580" marT="0" marB="0" anchor="ctr"/>
                </a:tc>
                <a:tc>
                  <a:txBody>
                    <a:bodyPr/>
                    <a:lstStyle/>
                    <a:p>
                      <a:pPr marL="0" marR="0" algn="ctr">
                        <a:lnSpc>
                          <a:spcPct val="107000"/>
                        </a:lnSpc>
                        <a:spcBef>
                          <a:spcPts val="0"/>
                        </a:spcBef>
                        <a:spcAft>
                          <a:spcPts val="800"/>
                        </a:spcAft>
                      </a:pPr>
                      <a:r>
                        <a:rPr lang="en-US" sz="1400" dirty="0">
                          <a:effectLst/>
                          <a:latin typeface="Calibri"/>
                          <a:ea typeface="Calibri"/>
                          <a:cs typeface="Times New Roman"/>
                        </a:rPr>
                        <a:t>UT EL Paso</a:t>
                      </a:r>
                    </a:p>
                  </a:txBody>
                  <a:tcPr marL="68580" marR="68580" marT="0" marB="0" anchor="ctr"/>
                </a:tc>
              </a:tr>
              <a:tr h="370840">
                <a:tc>
                  <a:txBody>
                    <a:bodyPr/>
                    <a:lstStyle/>
                    <a:p>
                      <a:pPr marL="57150" marR="0">
                        <a:lnSpc>
                          <a:spcPct val="107000"/>
                        </a:lnSpc>
                        <a:spcBef>
                          <a:spcPts val="0"/>
                        </a:spcBef>
                        <a:spcAft>
                          <a:spcPts val="0"/>
                        </a:spcAft>
                      </a:pPr>
                      <a:r>
                        <a:rPr lang="en-US" sz="1400">
                          <a:effectLst/>
                          <a:latin typeface="Calibri"/>
                          <a:ea typeface="Calibri"/>
                          <a:cs typeface="Times New Roman"/>
                        </a:rPr>
                        <a:t>Shawn Beck</a:t>
                      </a:r>
                    </a:p>
                  </a:txBody>
                  <a:tcPr marL="68580" marR="68580" marT="0" marB="0" anchor="ctr"/>
                </a:tc>
                <a:tc>
                  <a:txBody>
                    <a:bodyPr/>
                    <a:lstStyle/>
                    <a:p>
                      <a:pPr marL="0" marR="0" algn="ctr">
                        <a:lnSpc>
                          <a:spcPct val="107000"/>
                        </a:lnSpc>
                        <a:spcBef>
                          <a:spcPts val="0"/>
                        </a:spcBef>
                        <a:spcAft>
                          <a:spcPts val="800"/>
                        </a:spcAft>
                      </a:pPr>
                      <a:r>
                        <a:rPr lang="en-US" sz="1400" dirty="0">
                          <a:effectLst/>
                          <a:latin typeface="Calibri"/>
                          <a:ea typeface="Calibri"/>
                          <a:cs typeface="Times New Roman"/>
                        </a:rPr>
                        <a:t>Ferris ISD</a:t>
                      </a:r>
                    </a:p>
                  </a:txBody>
                  <a:tcPr marL="68580" marR="68580" marT="0" marB="0" anchor="ctr"/>
                </a:tc>
              </a:tr>
              <a:tr h="370840">
                <a:tc>
                  <a:txBody>
                    <a:bodyPr/>
                    <a:lstStyle/>
                    <a:p>
                      <a:pPr marL="57150" marR="0">
                        <a:lnSpc>
                          <a:spcPct val="107000"/>
                        </a:lnSpc>
                        <a:spcBef>
                          <a:spcPts val="0"/>
                        </a:spcBef>
                        <a:spcAft>
                          <a:spcPts val="0"/>
                        </a:spcAft>
                      </a:pPr>
                      <a:r>
                        <a:rPr lang="en-US" sz="1400">
                          <a:effectLst/>
                          <a:latin typeface="Calibri"/>
                          <a:ea typeface="Calibri"/>
                          <a:cs typeface="Times New Roman"/>
                        </a:rPr>
                        <a:t>Marta M. Edwards</a:t>
                      </a:r>
                    </a:p>
                  </a:txBody>
                  <a:tcPr marL="68580" marR="68580" marT="0" marB="0" anchor="ctr"/>
                </a:tc>
                <a:tc>
                  <a:txBody>
                    <a:bodyPr/>
                    <a:lstStyle/>
                    <a:p>
                      <a:pPr marL="0" marR="0" algn="ctr">
                        <a:lnSpc>
                          <a:spcPct val="107000"/>
                        </a:lnSpc>
                        <a:spcBef>
                          <a:spcPts val="0"/>
                        </a:spcBef>
                        <a:spcAft>
                          <a:spcPts val="800"/>
                        </a:spcAft>
                      </a:pPr>
                      <a:r>
                        <a:rPr lang="en-US" sz="1400" dirty="0">
                          <a:effectLst/>
                          <a:latin typeface="Calibri"/>
                          <a:ea typeface="Calibri"/>
                          <a:cs typeface="Times New Roman"/>
                        </a:rPr>
                        <a:t>El Paso </a:t>
                      </a:r>
                      <a:r>
                        <a:rPr lang="en-US" sz="1400" dirty="0" smtClean="0">
                          <a:effectLst/>
                          <a:latin typeface="Calibri"/>
                          <a:ea typeface="Calibri"/>
                          <a:cs typeface="Times New Roman"/>
                        </a:rPr>
                        <a:t>Community College</a:t>
                      </a:r>
                      <a:endParaRPr lang="en-US" sz="1400" dirty="0">
                        <a:effectLst/>
                        <a:latin typeface="Calibri"/>
                        <a:ea typeface="Calibri"/>
                        <a:cs typeface="Times New Roman"/>
                      </a:endParaRPr>
                    </a:p>
                  </a:txBody>
                  <a:tcPr marL="68580" marR="68580" marT="0" marB="0" anchor="ctr"/>
                </a:tc>
              </a:tr>
            </a:tbl>
          </a:graphicData>
        </a:graphic>
      </p:graphicFrame>
      <p:graphicFrame>
        <p:nvGraphicFramePr>
          <p:cNvPr id="8" name="Content Placeholder 7" descr="listing Standards Workgroup members and affiliations." title="Standards Workgroup Table"/>
          <p:cNvGraphicFramePr>
            <a:graphicFrameLocks noGrp="1"/>
          </p:cNvGraphicFramePr>
          <p:nvPr>
            <p:ph sz="half" idx="2"/>
            <p:extLst>
              <p:ext uri="{D42A27DB-BD31-4B8C-83A1-F6EECF244321}">
                <p14:modId xmlns:p14="http://schemas.microsoft.com/office/powerpoint/2010/main" val="3187433760"/>
              </p:ext>
            </p:extLst>
          </p:nvPr>
        </p:nvGraphicFramePr>
        <p:xfrm>
          <a:off x="4800600" y="2286000"/>
          <a:ext cx="3886199" cy="3802364"/>
        </p:xfrm>
        <a:graphic>
          <a:graphicData uri="http://schemas.openxmlformats.org/drawingml/2006/table">
            <a:tbl>
              <a:tblPr firstRow="1" bandRow="1">
                <a:tableStyleId>{5C22544A-7EE6-4342-B048-85BDC9FD1C3A}</a:tableStyleId>
              </a:tblPr>
              <a:tblGrid>
                <a:gridCol w="1789112"/>
                <a:gridCol w="2097087"/>
              </a:tblGrid>
              <a:tr h="362315">
                <a:tc>
                  <a:txBody>
                    <a:bodyPr/>
                    <a:lstStyle/>
                    <a:p>
                      <a:pPr algn="ctr"/>
                      <a:r>
                        <a:rPr lang="en-US" sz="1600" b="1" dirty="0" smtClean="0">
                          <a:latin typeface="Calibri" panose="020F0502020204030204" pitchFamily="34" charset="0"/>
                        </a:rPr>
                        <a:t>Name </a:t>
                      </a:r>
                      <a:endParaRPr lang="en-US" sz="1600" b="1" dirty="0">
                        <a:latin typeface="Calibri" panose="020F0502020204030204" pitchFamily="34" charset="0"/>
                      </a:endParaRPr>
                    </a:p>
                  </a:txBody>
                  <a:tcPr anchor="ctr"/>
                </a:tc>
                <a:tc>
                  <a:txBody>
                    <a:bodyPr/>
                    <a:lstStyle/>
                    <a:p>
                      <a:pPr algn="ctr"/>
                      <a:r>
                        <a:rPr lang="en-US" sz="1600" b="1" dirty="0" smtClean="0">
                          <a:latin typeface="Calibri" panose="020F0502020204030204" pitchFamily="34" charset="0"/>
                        </a:rPr>
                        <a:t>Affiliation</a:t>
                      </a:r>
                      <a:endParaRPr lang="en-US" sz="1600" b="1" dirty="0">
                        <a:latin typeface="Calibri" panose="020F0502020204030204" pitchFamily="34" charset="0"/>
                      </a:endParaRPr>
                    </a:p>
                  </a:txBody>
                  <a:tcPr anchor="ctr"/>
                </a:tc>
              </a:tr>
              <a:tr h="362315">
                <a:tc>
                  <a:txBody>
                    <a:bodyPr/>
                    <a:lstStyle/>
                    <a:p>
                      <a:pPr marL="57150" marR="0">
                        <a:lnSpc>
                          <a:spcPct val="107000"/>
                        </a:lnSpc>
                        <a:spcBef>
                          <a:spcPts val="0"/>
                        </a:spcBef>
                        <a:spcAft>
                          <a:spcPts val="0"/>
                        </a:spcAft>
                      </a:pPr>
                      <a:r>
                        <a:rPr lang="en-US" sz="1400" b="0" dirty="0">
                          <a:effectLst/>
                          <a:latin typeface="Calibri"/>
                          <a:ea typeface="Calibri"/>
                          <a:cs typeface="Times New Roman"/>
                        </a:rPr>
                        <a:t>Annette Gregory</a:t>
                      </a:r>
                    </a:p>
                  </a:txBody>
                  <a:tcPr marL="68580" marR="68580" marT="0" marB="0" anchor="ctr"/>
                </a:tc>
                <a:tc>
                  <a:txBody>
                    <a:bodyPr/>
                    <a:lstStyle/>
                    <a:p>
                      <a:pPr marL="0" marR="0" algn="ctr">
                        <a:lnSpc>
                          <a:spcPct val="107000"/>
                        </a:lnSpc>
                        <a:spcBef>
                          <a:spcPts val="0"/>
                        </a:spcBef>
                        <a:spcAft>
                          <a:spcPts val="800"/>
                        </a:spcAft>
                      </a:pPr>
                      <a:r>
                        <a:rPr lang="en-US" sz="1400" b="0" dirty="0">
                          <a:effectLst/>
                          <a:latin typeface="Calibri"/>
                          <a:ea typeface="Calibri"/>
                          <a:cs typeface="Times New Roman"/>
                        </a:rPr>
                        <a:t>Austin ISD</a:t>
                      </a:r>
                    </a:p>
                  </a:txBody>
                  <a:tcPr marL="68580" marR="68580" marT="0" marB="0" anchor="ctr"/>
                </a:tc>
              </a:tr>
              <a:tr h="362315">
                <a:tc>
                  <a:txBody>
                    <a:bodyPr/>
                    <a:lstStyle/>
                    <a:p>
                      <a:pPr marL="57150" marR="0">
                        <a:lnSpc>
                          <a:spcPct val="107000"/>
                        </a:lnSpc>
                        <a:spcBef>
                          <a:spcPts val="0"/>
                        </a:spcBef>
                        <a:spcAft>
                          <a:spcPts val="0"/>
                        </a:spcAft>
                      </a:pPr>
                      <a:r>
                        <a:rPr lang="en-US" sz="1400" b="0" dirty="0">
                          <a:effectLst/>
                          <a:latin typeface="Calibri"/>
                          <a:ea typeface="Calibri"/>
                          <a:cs typeface="Times New Roman"/>
                        </a:rPr>
                        <a:t>Kay Brooks</a:t>
                      </a:r>
                    </a:p>
                  </a:txBody>
                  <a:tcPr marL="68580" marR="68580" marT="0" marB="0" anchor="ctr"/>
                </a:tc>
                <a:tc>
                  <a:txBody>
                    <a:bodyPr/>
                    <a:lstStyle/>
                    <a:p>
                      <a:pPr marL="0" marR="0" algn="ctr">
                        <a:lnSpc>
                          <a:spcPct val="107000"/>
                        </a:lnSpc>
                        <a:spcBef>
                          <a:spcPts val="0"/>
                        </a:spcBef>
                        <a:spcAft>
                          <a:spcPts val="800"/>
                        </a:spcAft>
                      </a:pPr>
                      <a:r>
                        <a:rPr lang="en-US" sz="1400" b="0" dirty="0" err="1">
                          <a:effectLst/>
                          <a:latin typeface="Calibri"/>
                          <a:ea typeface="Calibri"/>
                          <a:cs typeface="Times New Roman"/>
                        </a:rPr>
                        <a:t>Brazosport</a:t>
                      </a:r>
                      <a:r>
                        <a:rPr lang="en-US" sz="1400" b="0" dirty="0">
                          <a:effectLst/>
                          <a:latin typeface="Calibri"/>
                          <a:ea typeface="Calibri"/>
                          <a:cs typeface="Times New Roman"/>
                        </a:rPr>
                        <a:t> College</a:t>
                      </a:r>
                    </a:p>
                  </a:txBody>
                  <a:tcPr marL="68580" marR="68580" marT="0" marB="0" anchor="ctr"/>
                </a:tc>
              </a:tr>
              <a:tr h="362315">
                <a:tc>
                  <a:txBody>
                    <a:bodyPr/>
                    <a:lstStyle/>
                    <a:p>
                      <a:pPr marL="57150" marR="0">
                        <a:lnSpc>
                          <a:spcPct val="107000"/>
                        </a:lnSpc>
                        <a:spcBef>
                          <a:spcPts val="0"/>
                        </a:spcBef>
                        <a:spcAft>
                          <a:spcPts val="0"/>
                        </a:spcAft>
                      </a:pPr>
                      <a:r>
                        <a:rPr lang="en-US" sz="1400" b="0" dirty="0">
                          <a:effectLst/>
                          <a:latin typeface="Calibri"/>
                          <a:ea typeface="Calibri"/>
                          <a:cs typeface="Times New Roman"/>
                        </a:rPr>
                        <a:t>Tammy Donaldson</a:t>
                      </a:r>
                    </a:p>
                  </a:txBody>
                  <a:tcPr marL="68580" marR="68580" marT="0" marB="0" anchor="ctr"/>
                </a:tc>
                <a:tc>
                  <a:txBody>
                    <a:bodyPr/>
                    <a:lstStyle/>
                    <a:p>
                      <a:pPr marL="0" marR="0" algn="ctr">
                        <a:lnSpc>
                          <a:spcPct val="107000"/>
                        </a:lnSpc>
                        <a:spcBef>
                          <a:spcPts val="0"/>
                        </a:spcBef>
                        <a:spcAft>
                          <a:spcPts val="800"/>
                        </a:spcAft>
                      </a:pPr>
                      <a:r>
                        <a:rPr lang="en-US" sz="1400" b="0" dirty="0">
                          <a:effectLst/>
                          <a:latin typeface="Calibri"/>
                          <a:ea typeface="Calibri"/>
                          <a:cs typeface="Times New Roman"/>
                        </a:rPr>
                        <a:t>Del Mar </a:t>
                      </a:r>
                      <a:r>
                        <a:rPr lang="en-US" sz="1400" dirty="0" smtClean="0">
                          <a:effectLst/>
                          <a:latin typeface="Calibri"/>
                          <a:ea typeface="Calibri"/>
                          <a:cs typeface="Times New Roman"/>
                        </a:rPr>
                        <a:t>College</a:t>
                      </a:r>
                      <a:endParaRPr lang="en-US" sz="1400" b="0" dirty="0">
                        <a:effectLst/>
                        <a:latin typeface="Calibri"/>
                        <a:ea typeface="Calibri"/>
                        <a:cs typeface="Times New Roman"/>
                      </a:endParaRPr>
                    </a:p>
                  </a:txBody>
                  <a:tcPr marL="68580" marR="68580" marT="0" marB="0" anchor="ctr"/>
                </a:tc>
              </a:tr>
              <a:tr h="362315">
                <a:tc>
                  <a:txBody>
                    <a:bodyPr/>
                    <a:lstStyle/>
                    <a:p>
                      <a:pPr marL="57150" marR="0">
                        <a:lnSpc>
                          <a:spcPct val="107000"/>
                        </a:lnSpc>
                        <a:spcBef>
                          <a:spcPts val="0"/>
                        </a:spcBef>
                        <a:spcAft>
                          <a:spcPts val="0"/>
                        </a:spcAft>
                      </a:pPr>
                      <a:r>
                        <a:rPr lang="en-US" sz="1400" b="0" dirty="0">
                          <a:effectLst/>
                          <a:latin typeface="Calibri"/>
                          <a:ea typeface="Calibri"/>
                          <a:cs typeface="Times New Roman"/>
                        </a:rPr>
                        <a:t>Tamara </a:t>
                      </a:r>
                      <a:r>
                        <a:rPr lang="en-US" sz="1400" b="0" dirty="0" err="1" smtClean="0">
                          <a:effectLst/>
                          <a:latin typeface="Calibri"/>
                          <a:ea typeface="Calibri"/>
                          <a:cs typeface="Times New Roman"/>
                        </a:rPr>
                        <a:t>Clunis</a:t>
                      </a:r>
                      <a:endParaRPr lang="en-US" sz="1400" b="0" dirty="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800"/>
                        </a:spcAft>
                      </a:pPr>
                      <a:r>
                        <a:rPr lang="en-US" sz="1400" b="0" dirty="0">
                          <a:effectLst/>
                          <a:latin typeface="Calibri"/>
                          <a:ea typeface="Calibri"/>
                          <a:cs typeface="Times New Roman"/>
                        </a:rPr>
                        <a:t>Advisory Committee</a:t>
                      </a:r>
                    </a:p>
                  </a:txBody>
                  <a:tcPr marL="68580" marR="68580" marT="0" marB="0" anchor="ctr"/>
                </a:tc>
              </a:tr>
              <a:tr h="362315">
                <a:tc>
                  <a:txBody>
                    <a:bodyPr/>
                    <a:lstStyle/>
                    <a:p>
                      <a:pPr marL="57150" marR="0">
                        <a:lnSpc>
                          <a:spcPct val="107000"/>
                        </a:lnSpc>
                        <a:spcBef>
                          <a:spcPts val="0"/>
                        </a:spcBef>
                        <a:spcAft>
                          <a:spcPts val="0"/>
                        </a:spcAft>
                      </a:pPr>
                      <a:r>
                        <a:rPr lang="en-US" sz="1400" b="0" dirty="0">
                          <a:effectLst/>
                          <a:latin typeface="Calibri"/>
                          <a:ea typeface="Calibri"/>
                          <a:cs typeface="Times New Roman"/>
                        </a:rPr>
                        <a:t>Dave </a:t>
                      </a:r>
                      <a:r>
                        <a:rPr lang="en-US" sz="1400" b="0" dirty="0" smtClean="0">
                          <a:effectLst/>
                          <a:latin typeface="Calibri"/>
                          <a:ea typeface="Calibri"/>
                          <a:cs typeface="Times New Roman"/>
                        </a:rPr>
                        <a:t>Lindsay</a:t>
                      </a:r>
                      <a:endParaRPr lang="en-US" sz="1400" b="0" dirty="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800"/>
                        </a:spcAft>
                      </a:pPr>
                      <a:r>
                        <a:rPr lang="en-US" sz="1400" b="0" dirty="0">
                          <a:effectLst/>
                          <a:latin typeface="Calibri"/>
                          <a:ea typeface="Calibri"/>
                          <a:cs typeface="Times New Roman"/>
                        </a:rPr>
                        <a:t>Private </a:t>
                      </a:r>
                      <a:r>
                        <a:rPr lang="en-US" sz="1400" b="0" dirty="0" smtClean="0">
                          <a:effectLst/>
                          <a:latin typeface="Calibri"/>
                          <a:ea typeface="Calibri"/>
                          <a:cs typeface="Times New Roman"/>
                        </a:rPr>
                        <a:t>Sector</a:t>
                      </a:r>
                      <a:endParaRPr lang="en-US" sz="1400" b="0" dirty="0">
                        <a:effectLst/>
                        <a:latin typeface="Calibri"/>
                        <a:ea typeface="Calibri"/>
                        <a:cs typeface="Times New Roman"/>
                      </a:endParaRPr>
                    </a:p>
                  </a:txBody>
                  <a:tcPr marL="68580" marR="68580" marT="0" marB="0" anchor="ctr"/>
                </a:tc>
              </a:tr>
              <a:tr h="362315">
                <a:tc>
                  <a:txBody>
                    <a:bodyPr/>
                    <a:lstStyle/>
                    <a:p>
                      <a:pPr marL="57150" marR="0">
                        <a:lnSpc>
                          <a:spcPct val="107000"/>
                        </a:lnSpc>
                        <a:spcBef>
                          <a:spcPts val="0"/>
                        </a:spcBef>
                        <a:spcAft>
                          <a:spcPts val="0"/>
                        </a:spcAft>
                      </a:pPr>
                      <a:r>
                        <a:rPr lang="en-US" sz="1400" b="0" dirty="0">
                          <a:effectLst/>
                          <a:latin typeface="Calibri"/>
                          <a:ea typeface="Calibri"/>
                          <a:cs typeface="Times New Roman"/>
                        </a:rPr>
                        <a:t>James Slack (invited)</a:t>
                      </a:r>
                    </a:p>
                  </a:txBody>
                  <a:tcPr marL="68580" marR="68580" marT="0" marB="0" anchor="ctr"/>
                </a:tc>
                <a:tc>
                  <a:txBody>
                    <a:bodyPr/>
                    <a:lstStyle/>
                    <a:p>
                      <a:pPr marL="0" marR="0" algn="ctr">
                        <a:lnSpc>
                          <a:spcPct val="107000"/>
                        </a:lnSpc>
                        <a:spcBef>
                          <a:spcPts val="0"/>
                        </a:spcBef>
                        <a:spcAft>
                          <a:spcPts val="800"/>
                        </a:spcAft>
                      </a:pPr>
                      <a:r>
                        <a:rPr lang="en-US" sz="1400" b="0" dirty="0" smtClean="0">
                          <a:effectLst/>
                          <a:latin typeface="Calibri"/>
                          <a:ea typeface="Calibri"/>
                          <a:cs typeface="Times New Roman"/>
                        </a:rPr>
                        <a:t>Texas Education Agency </a:t>
                      </a:r>
                      <a:endParaRPr lang="en-US" sz="1400" b="0" dirty="0">
                        <a:effectLst/>
                        <a:latin typeface="Calibri"/>
                        <a:ea typeface="Calibri"/>
                        <a:cs typeface="Times New Roman"/>
                      </a:endParaRPr>
                    </a:p>
                  </a:txBody>
                  <a:tcPr marL="68580" marR="68580" marT="0" marB="0" anchor="ctr"/>
                </a:tc>
              </a:tr>
              <a:tr h="362315">
                <a:tc>
                  <a:txBody>
                    <a:bodyPr/>
                    <a:lstStyle/>
                    <a:p>
                      <a:pPr marL="57150" marR="0">
                        <a:lnSpc>
                          <a:spcPct val="107000"/>
                        </a:lnSpc>
                        <a:spcBef>
                          <a:spcPts val="0"/>
                        </a:spcBef>
                        <a:spcAft>
                          <a:spcPts val="0"/>
                        </a:spcAft>
                      </a:pPr>
                      <a:r>
                        <a:rPr lang="en-US" sz="1400" b="0" dirty="0">
                          <a:effectLst/>
                          <a:latin typeface="Calibri"/>
                          <a:ea typeface="Calibri"/>
                          <a:cs typeface="Times New Roman"/>
                        </a:rPr>
                        <a:t>Suzanne Morales </a:t>
                      </a:r>
                      <a:r>
                        <a:rPr lang="en-US" sz="1400" b="0" dirty="0" smtClean="0">
                          <a:effectLst/>
                          <a:latin typeface="Calibri"/>
                          <a:ea typeface="Calibri"/>
                          <a:cs typeface="Times New Roman"/>
                        </a:rPr>
                        <a:t>Vale</a:t>
                      </a:r>
                      <a:endParaRPr lang="en-US" sz="1400" b="0" dirty="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800"/>
                        </a:spcAft>
                      </a:pPr>
                      <a:r>
                        <a:rPr lang="en-US" sz="1400" b="0" dirty="0" smtClean="0">
                          <a:effectLst/>
                          <a:latin typeface="Calibri"/>
                          <a:ea typeface="Calibri"/>
                          <a:cs typeface="Times New Roman"/>
                        </a:rPr>
                        <a:t>Texas Higher Education Coordinating Board </a:t>
                      </a:r>
                      <a:endParaRPr lang="en-US" sz="1400" b="0" dirty="0">
                        <a:effectLst/>
                        <a:latin typeface="Calibri"/>
                        <a:ea typeface="Calibri"/>
                        <a:cs typeface="Times New Roman"/>
                      </a:endParaRPr>
                    </a:p>
                  </a:txBody>
                  <a:tcPr marL="68580" marR="68580" marT="0" marB="0" anchor="ctr"/>
                </a:tc>
              </a:tr>
              <a:tr h="451653">
                <a:tc>
                  <a:txBody>
                    <a:bodyPr/>
                    <a:lstStyle/>
                    <a:p>
                      <a:pPr marL="57150" marR="0">
                        <a:lnSpc>
                          <a:spcPct val="107000"/>
                        </a:lnSpc>
                        <a:spcBef>
                          <a:spcPts val="0"/>
                        </a:spcBef>
                        <a:spcAft>
                          <a:spcPts val="0"/>
                        </a:spcAft>
                      </a:pPr>
                      <a:r>
                        <a:rPr lang="en-US" sz="1400" b="0" dirty="0">
                          <a:effectLst/>
                          <a:latin typeface="Calibri"/>
                          <a:ea typeface="Calibri"/>
                          <a:cs typeface="Times New Roman"/>
                        </a:rPr>
                        <a:t>Denise </a:t>
                      </a:r>
                      <a:r>
                        <a:rPr lang="en-US" sz="1400" b="0" dirty="0" err="1">
                          <a:effectLst/>
                          <a:latin typeface="Calibri"/>
                          <a:ea typeface="Calibri"/>
                          <a:cs typeface="Times New Roman"/>
                        </a:rPr>
                        <a:t>Guckert</a:t>
                      </a:r>
                      <a:endParaRPr lang="en-US" sz="1400" b="0" dirty="0">
                        <a:effectLst/>
                        <a:latin typeface="Calibri"/>
                        <a:ea typeface="Calibri"/>
                        <a:cs typeface="Times New Roman"/>
                      </a:endParaRPr>
                    </a:p>
                  </a:txBody>
                  <a:tcPr marL="68580" marR="68580" marT="0" marB="0" anchor="ctr"/>
                </a:tc>
                <a:tc>
                  <a:txBody>
                    <a:bodyPr/>
                    <a:lstStyle/>
                    <a:p>
                      <a:pPr marL="0" marR="0" algn="ctr">
                        <a:lnSpc>
                          <a:spcPct val="107000"/>
                        </a:lnSpc>
                        <a:spcBef>
                          <a:spcPts val="0"/>
                        </a:spcBef>
                        <a:spcAft>
                          <a:spcPts val="800"/>
                        </a:spcAft>
                      </a:pPr>
                      <a:r>
                        <a:rPr lang="en-US" sz="1400" b="0" dirty="0" smtClean="0">
                          <a:effectLst/>
                          <a:latin typeface="Calibri"/>
                          <a:ea typeface="Calibri"/>
                          <a:cs typeface="Times New Roman"/>
                        </a:rPr>
                        <a:t>Austin ISD</a:t>
                      </a:r>
                      <a:r>
                        <a:rPr lang="en-US" sz="1400" b="0" baseline="0" dirty="0" smtClean="0">
                          <a:effectLst/>
                          <a:latin typeface="Calibri"/>
                          <a:ea typeface="Calibri"/>
                          <a:cs typeface="Times New Roman"/>
                        </a:rPr>
                        <a:t> &amp; </a:t>
                      </a:r>
                      <a:r>
                        <a:rPr lang="en-US" sz="1400" b="0" dirty="0" smtClean="0">
                          <a:effectLst/>
                          <a:latin typeface="Calibri"/>
                          <a:ea typeface="Calibri"/>
                          <a:cs typeface="Times New Roman"/>
                        </a:rPr>
                        <a:t>STAR </a:t>
                      </a:r>
                      <a:r>
                        <a:rPr lang="en-US" sz="1400" b="0" dirty="0">
                          <a:effectLst/>
                          <a:latin typeface="Calibri"/>
                          <a:ea typeface="Calibri"/>
                          <a:cs typeface="Times New Roman"/>
                        </a:rPr>
                        <a:t>Trainer</a:t>
                      </a:r>
                    </a:p>
                  </a:txBody>
                  <a:tcPr marL="68580" marR="68580" marT="0" marB="0" anchor="ctr"/>
                </a:tc>
              </a:tr>
              <a:tr h="368037">
                <a:tc>
                  <a:txBody>
                    <a:bodyPr/>
                    <a:lstStyle/>
                    <a:p>
                      <a:pPr marL="57150" marR="0">
                        <a:lnSpc>
                          <a:spcPct val="107000"/>
                        </a:lnSpc>
                        <a:spcBef>
                          <a:spcPts val="0"/>
                        </a:spcBef>
                        <a:spcAft>
                          <a:spcPts val="0"/>
                        </a:spcAft>
                      </a:pPr>
                      <a:r>
                        <a:rPr lang="en-US" sz="1400" b="0" dirty="0">
                          <a:effectLst/>
                          <a:latin typeface="Calibri"/>
                          <a:ea typeface="Calibri"/>
                          <a:cs typeface="Times New Roman"/>
                        </a:rPr>
                        <a:t>Sandi Schneider</a:t>
                      </a:r>
                    </a:p>
                  </a:txBody>
                  <a:tcPr marL="68580" marR="68580" marT="0" marB="0" anchor="ctr"/>
                </a:tc>
                <a:tc>
                  <a:txBody>
                    <a:bodyPr/>
                    <a:lstStyle/>
                    <a:p>
                      <a:pPr marL="0" marR="0" algn="ctr">
                        <a:lnSpc>
                          <a:spcPct val="107000"/>
                        </a:lnSpc>
                        <a:spcBef>
                          <a:spcPts val="0"/>
                        </a:spcBef>
                        <a:spcAft>
                          <a:spcPts val="800"/>
                        </a:spcAft>
                      </a:pPr>
                      <a:r>
                        <a:rPr lang="en-US" sz="1400" b="0" dirty="0">
                          <a:effectLst/>
                          <a:latin typeface="Calibri"/>
                          <a:ea typeface="Calibri"/>
                          <a:cs typeface="Times New Roman"/>
                        </a:rPr>
                        <a:t>STAR &amp; TEAL Trainer</a:t>
                      </a:r>
                    </a:p>
                  </a:txBody>
                  <a:tcPr marL="68580" marR="68580" marT="0" marB="0" anchor="ctr"/>
                </a:tc>
              </a:tr>
            </a:tbl>
          </a:graphicData>
        </a:graphic>
      </p:graphicFrame>
      <p:sp>
        <p:nvSpPr>
          <p:cNvPr id="4" name="Footer Placeholder 3"/>
          <p:cNvSpPr>
            <a:spLocks noGrp="1"/>
          </p:cNvSpPr>
          <p:nvPr>
            <p:ph type="ftr" sz="quarter" idx="11"/>
          </p:nvPr>
        </p:nvSpPr>
        <p:spPr/>
        <p:txBody>
          <a:bodyPr/>
          <a:lstStyle/>
          <a:p>
            <a:r>
              <a:rPr lang="en-US" smtClean="0"/>
              <a:t>WIOA Webinar 3 Capacity Building Projects February 19, 2016</a:t>
            </a:r>
            <a:endParaRPr lang="en-US"/>
          </a:p>
        </p:txBody>
      </p:sp>
      <p:sp>
        <p:nvSpPr>
          <p:cNvPr id="5" name="Slide Number Placeholder 4"/>
          <p:cNvSpPr>
            <a:spLocks noGrp="1"/>
          </p:cNvSpPr>
          <p:nvPr>
            <p:ph type="sldNum" sz="quarter" idx="12"/>
          </p:nvPr>
        </p:nvSpPr>
        <p:spPr/>
        <p:txBody>
          <a:bodyPr/>
          <a:lstStyle/>
          <a:p>
            <a:fld id="{4A431BFB-B653-4F36-A450-A2DDA07B1717}" type="slidenum">
              <a:rPr lang="en-US" smtClean="0"/>
              <a:t>26</a:t>
            </a:fld>
            <a:endParaRPr lang="en-US"/>
          </a:p>
        </p:txBody>
      </p:sp>
    </p:spTree>
    <p:extLst>
      <p:ext uri="{BB962C8B-B14F-4D97-AF65-F5344CB8AC3E}">
        <p14:creationId xmlns:p14="http://schemas.microsoft.com/office/powerpoint/2010/main" val="190028825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cap="small" dirty="0"/>
              <a:t>Public Library AEL </a:t>
            </a:r>
            <a:r>
              <a:rPr lang="en-US" b="1" cap="small" dirty="0" smtClean="0"/>
              <a:t>Expansion</a:t>
            </a:r>
            <a:endParaRPr lang="en-US" dirty="0"/>
          </a:p>
        </p:txBody>
      </p:sp>
      <p:sp>
        <p:nvSpPr>
          <p:cNvPr id="3" name="Content Placeholder 2"/>
          <p:cNvSpPr>
            <a:spLocks noGrp="1"/>
          </p:cNvSpPr>
          <p:nvPr>
            <p:ph idx="1"/>
          </p:nvPr>
        </p:nvSpPr>
        <p:spPr/>
        <p:txBody>
          <a:bodyPr>
            <a:normAutofit fontScale="92500" lnSpcReduction="20000"/>
          </a:bodyPr>
          <a:lstStyle/>
          <a:p>
            <a:r>
              <a:rPr lang="en-US" sz="2400" b="1" dirty="0" smtClean="0"/>
              <a:t>Purpose:	</a:t>
            </a:r>
            <a:r>
              <a:rPr lang="en-US" sz="2400" dirty="0" smtClean="0"/>
              <a:t>To expand service </a:t>
            </a:r>
            <a:r>
              <a:rPr lang="en-US" sz="2400" dirty="0"/>
              <a:t>delivery and service </a:t>
            </a:r>
            <a:r>
              <a:rPr lang="en-US" sz="2400" dirty="0" smtClean="0"/>
              <a:t>			integration between </a:t>
            </a:r>
            <a:r>
              <a:rPr lang="en-US" sz="2400" dirty="0"/>
              <a:t>public and academic </a:t>
            </a:r>
            <a:r>
              <a:rPr lang="en-US" sz="2400" dirty="0" smtClean="0"/>
              <a:t>		libraries and </a:t>
            </a:r>
            <a:r>
              <a:rPr lang="en-US" sz="2400" dirty="0"/>
              <a:t>TWC </a:t>
            </a:r>
            <a:r>
              <a:rPr lang="en-US" sz="2400" dirty="0" smtClean="0"/>
              <a:t>AEL providers. </a:t>
            </a:r>
            <a:r>
              <a:rPr lang="en-US" sz="2400" dirty="0"/>
              <a:t>The objectives </a:t>
            </a:r>
            <a:r>
              <a:rPr lang="en-US" sz="2400" dirty="0" smtClean="0"/>
              <a:t>		of </a:t>
            </a:r>
            <a:r>
              <a:rPr lang="en-US" sz="2400" dirty="0"/>
              <a:t>the project are to </a:t>
            </a:r>
            <a:r>
              <a:rPr lang="en-US" sz="2400" dirty="0" smtClean="0"/>
              <a:t>develop </a:t>
            </a:r>
            <a:r>
              <a:rPr lang="en-US" sz="2400" dirty="0"/>
              <a:t>tools and </a:t>
            </a:r>
            <a:r>
              <a:rPr lang="en-US" sz="2400" dirty="0" smtClean="0"/>
              <a:t>			resources and </a:t>
            </a:r>
            <a:r>
              <a:rPr lang="en-US" sz="2400" dirty="0"/>
              <a:t>facilitate </a:t>
            </a:r>
            <a:r>
              <a:rPr lang="en-US" sz="2400" dirty="0" smtClean="0"/>
              <a:t>training to 			libraries </a:t>
            </a:r>
            <a:r>
              <a:rPr lang="en-US" sz="2400" dirty="0"/>
              <a:t>to </a:t>
            </a:r>
            <a:r>
              <a:rPr lang="en-US" sz="2400" dirty="0" smtClean="0"/>
              <a:t>develop </a:t>
            </a:r>
            <a:r>
              <a:rPr lang="en-US" sz="2400" dirty="0"/>
              <a:t>or expand </a:t>
            </a:r>
            <a:r>
              <a:rPr lang="en-US" sz="2400" dirty="0" smtClean="0"/>
              <a:t>engagement 		with local </a:t>
            </a:r>
            <a:r>
              <a:rPr lang="en-US" sz="2400" dirty="0"/>
              <a:t>p</a:t>
            </a:r>
            <a:r>
              <a:rPr lang="en-US" sz="2400" dirty="0" smtClean="0"/>
              <a:t>roviders </a:t>
            </a:r>
            <a:r>
              <a:rPr lang="en-US" sz="2400" dirty="0"/>
              <a:t>based on best practices of </a:t>
            </a:r>
            <a:r>
              <a:rPr lang="en-US" sz="2400" dirty="0" smtClean="0"/>
              <a:t>		AEL/library </a:t>
            </a:r>
            <a:r>
              <a:rPr lang="en-US" sz="2400" dirty="0"/>
              <a:t>engagement in the </a:t>
            </a:r>
            <a:r>
              <a:rPr lang="en-US" sz="2400" dirty="0" smtClean="0"/>
              <a:t>state</a:t>
            </a:r>
            <a:r>
              <a:rPr lang="en-US" sz="2400" dirty="0"/>
              <a:t>.</a:t>
            </a:r>
            <a:r>
              <a:rPr lang="en-US" sz="2400" dirty="0" smtClean="0"/>
              <a:t> </a:t>
            </a:r>
            <a:endParaRPr lang="en-US" sz="2400" dirty="0"/>
          </a:p>
          <a:p>
            <a:r>
              <a:rPr lang="en-US" sz="2400" b="1" dirty="0" smtClean="0"/>
              <a:t>Deliverables: 	</a:t>
            </a:r>
            <a:r>
              <a:rPr lang="en-US" sz="2400" dirty="0" smtClean="0"/>
              <a:t>Provide </a:t>
            </a:r>
            <a:r>
              <a:rPr lang="en-US" sz="2400" dirty="0"/>
              <a:t>tools, resources and training to local </a:t>
            </a:r>
            <a:r>
              <a:rPr lang="en-US" sz="2400" dirty="0" smtClean="0"/>
              <a:t>		libraries that </a:t>
            </a:r>
            <a:r>
              <a:rPr lang="en-US" sz="2400" dirty="0"/>
              <a:t>will expand </a:t>
            </a:r>
            <a:r>
              <a:rPr lang="en-US" sz="2400" dirty="0" smtClean="0"/>
              <a:t>engagement between 		libraries and AEL service providers.</a:t>
            </a:r>
            <a:endParaRPr lang="en-US" sz="2400" b="1" dirty="0" smtClean="0"/>
          </a:p>
          <a:p>
            <a:r>
              <a:rPr lang="en-US" sz="2400" b="1" dirty="0" smtClean="0"/>
              <a:t>Grantee</a:t>
            </a:r>
            <a:r>
              <a:rPr lang="en-US" sz="2400" b="1" dirty="0"/>
              <a:t>:       	</a:t>
            </a:r>
            <a:r>
              <a:rPr lang="en-US" sz="2400" dirty="0"/>
              <a:t>Texas State Library and Archives Commission </a:t>
            </a:r>
          </a:p>
          <a:p>
            <a:r>
              <a:rPr lang="en-US" sz="2400" b="1" dirty="0"/>
              <a:t>Investment:  </a:t>
            </a:r>
            <a:r>
              <a:rPr lang="en-US" sz="2400" dirty="0"/>
              <a:t>	$200,000 for approximately 18 months</a:t>
            </a:r>
          </a:p>
          <a:p>
            <a:endParaRPr lang="en-US" dirty="0"/>
          </a:p>
        </p:txBody>
      </p:sp>
      <p:sp>
        <p:nvSpPr>
          <p:cNvPr id="4" name="Footer Placeholder 3"/>
          <p:cNvSpPr>
            <a:spLocks noGrp="1"/>
          </p:cNvSpPr>
          <p:nvPr>
            <p:ph type="ftr" sz="quarter" idx="11"/>
          </p:nvPr>
        </p:nvSpPr>
        <p:spPr/>
        <p:txBody>
          <a:bodyPr/>
          <a:lstStyle/>
          <a:p>
            <a:r>
              <a:rPr lang="en-US" smtClean="0"/>
              <a:t>WIOA Webinar 3 Capacity Building Projects February 19, 2016</a:t>
            </a:r>
            <a:endParaRPr lang="en-US"/>
          </a:p>
        </p:txBody>
      </p:sp>
      <p:sp>
        <p:nvSpPr>
          <p:cNvPr id="5" name="Slide Number Placeholder 4"/>
          <p:cNvSpPr>
            <a:spLocks noGrp="1"/>
          </p:cNvSpPr>
          <p:nvPr>
            <p:ph type="sldNum" sz="quarter" idx="12"/>
          </p:nvPr>
        </p:nvSpPr>
        <p:spPr/>
        <p:txBody>
          <a:bodyPr/>
          <a:lstStyle/>
          <a:p>
            <a:fld id="{4A431BFB-B653-4F36-A450-A2DDA07B1717}" type="slidenum">
              <a:rPr lang="en-US" smtClean="0"/>
              <a:t>27</a:t>
            </a:fld>
            <a:endParaRPr lang="en-US"/>
          </a:p>
        </p:txBody>
      </p:sp>
    </p:spTree>
    <p:extLst>
      <p:ext uri="{BB962C8B-B14F-4D97-AF65-F5344CB8AC3E}">
        <p14:creationId xmlns:p14="http://schemas.microsoft.com/office/powerpoint/2010/main" val="21015562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cap="small" dirty="0" err="1" smtClean="0"/>
              <a:t>OneStar</a:t>
            </a:r>
            <a:r>
              <a:rPr lang="en-US" b="1" cap="small" dirty="0" smtClean="0"/>
              <a:t> </a:t>
            </a:r>
            <a:r>
              <a:rPr lang="en-US" b="1" cap="small" dirty="0"/>
              <a:t>AEL </a:t>
            </a:r>
            <a:r>
              <a:rPr lang="en-US" b="1" cap="small" dirty="0" smtClean="0"/>
              <a:t>Expansion</a:t>
            </a:r>
            <a:endParaRPr lang="en-US" dirty="0"/>
          </a:p>
        </p:txBody>
      </p:sp>
      <p:sp>
        <p:nvSpPr>
          <p:cNvPr id="3" name="Content Placeholder 2"/>
          <p:cNvSpPr>
            <a:spLocks noGrp="1"/>
          </p:cNvSpPr>
          <p:nvPr>
            <p:ph idx="1"/>
          </p:nvPr>
        </p:nvSpPr>
        <p:spPr/>
        <p:txBody>
          <a:bodyPr>
            <a:noAutofit/>
          </a:bodyPr>
          <a:lstStyle/>
          <a:p>
            <a:r>
              <a:rPr lang="en-US" b="1" dirty="0" smtClean="0"/>
              <a:t>Purpose:	</a:t>
            </a:r>
            <a:r>
              <a:rPr lang="en-US" dirty="0" smtClean="0"/>
              <a:t>To support </a:t>
            </a:r>
            <a:r>
              <a:rPr lang="en-US" dirty="0"/>
              <a:t>local AEL program recruitment, </a:t>
            </a:r>
            <a:r>
              <a:rPr lang="en-US" dirty="0" smtClean="0"/>
              <a:t>			retention</a:t>
            </a:r>
            <a:r>
              <a:rPr lang="en-US" dirty="0"/>
              <a:t>, and integration efforts </a:t>
            </a:r>
            <a:r>
              <a:rPr lang="en-US" sz="2800" dirty="0"/>
              <a:t> </a:t>
            </a:r>
          </a:p>
          <a:p>
            <a:r>
              <a:rPr lang="en-US" b="1" dirty="0" smtClean="0"/>
              <a:t>Deliverables: 	</a:t>
            </a:r>
            <a:r>
              <a:rPr lang="en-US" dirty="0" smtClean="0"/>
              <a:t>Volunteers </a:t>
            </a:r>
            <a:r>
              <a:rPr lang="en-US" dirty="0"/>
              <a:t>In Service To </a:t>
            </a:r>
            <a:r>
              <a:rPr lang="en-US" dirty="0" smtClean="0"/>
              <a:t>America (VISTA) volunteers 		will </a:t>
            </a:r>
            <a:r>
              <a:rPr lang="en-US" dirty="0"/>
              <a:t>be assigned to selected </a:t>
            </a:r>
            <a:r>
              <a:rPr lang="en-US" dirty="0" smtClean="0"/>
              <a:t>AEL providers to </a:t>
            </a:r>
            <a:r>
              <a:rPr lang="en-US" dirty="0"/>
              <a:t>deliver </a:t>
            </a:r>
            <a:r>
              <a:rPr lang="en-US" dirty="0" smtClean="0"/>
              <a:t>		coordinator-level support through </a:t>
            </a:r>
            <a:r>
              <a:rPr lang="en-US" dirty="0"/>
              <a:t>efforts such as the </a:t>
            </a:r>
            <a:r>
              <a:rPr lang="en-US" dirty="0" smtClean="0"/>
              <a:t>		use </a:t>
            </a:r>
            <a:r>
              <a:rPr lang="en-US" dirty="0"/>
              <a:t>of </a:t>
            </a:r>
            <a:r>
              <a:rPr lang="en-US" dirty="0" smtClean="0"/>
              <a:t>Texas </a:t>
            </a:r>
            <a:r>
              <a:rPr lang="en-US" dirty="0"/>
              <a:t>Connector, student recruitment and </a:t>
            </a:r>
            <a:r>
              <a:rPr lang="en-US" dirty="0" smtClean="0"/>
              <a:t>		outreach </a:t>
            </a:r>
            <a:r>
              <a:rPr lang="en-US" dirty="0"/>
              <a:t>efforts within the community.  </a:t>
            </a:r>
            <a:r>
              <a:rPr lang="en-US" dirty="0" smtClean="0"/>
              <a:t>VISTA 		coordinators </a:t>
            </a:r>
            <a:r>
              <a:rPr lang="en-US" dirty="0"/>
              <a:t>may provide a </a:t>
            </a:r>
            <a:r>
              <a:rPr lang="en-US" dirty="0" smtClean="0"/>
              <a:t>deliberate </a:t>
            </a:r>
            <a:r>
              <a:rPr lang="en-US" dirty="0"/>
              <a:t>focus on the </a:t>
            </a:r>
            <a:r>
              <a:rPr lang="en-US" dirty="0" smtClean="0"/>
              <a:t>		capacity </a:t>
            </a:r>
            <a:r>
              <a:rPr lang="en-US" dirty="0"/>
              <a:t>building </a:t>
            </a:r>
            <a:r>
              <a:rPr lang="en-US" dirty="0" smtClean="0"/>
              <a:t>	and </a:t>
            </a:r>
            <a:r>
              <a:rPr lang="en-US" dirty="0"/>
              <a:t>training of volunteers, provide </a:t>
            </a:r>
            <a:r>
              <a:rPr lang="en-US" dirty="0" smtClean="0"/>
              <a:t>		support 	in </a:t>
            </a:r>
            <a:r>
              <a:rPr lang="en-US" dirty="0"/>
              <a:t>data analysis, and assist in overall </a:t>
            </a:r>
            <a:r>
              <a:rPr lang="en-US" dirty="0" smtClean="0"/>
              <a:t>		program </a:t>
            </a:r>
            <a:r>
              <a:rPr lang="en-US" dirty="0"/>
              <a:t>evaluation. </a:t>
            </a:r>
            <a:endParaRPr lang="en-US" b="1" dirty="0" smtClean="0"/>
          </a:p>
          <a:p>
            <a:r>
              <a:rPr lang="en-US" b="1" dirty="0" smtClean="0"/>
              <a:t>Grantee:</a:t>
            </a:r>
            <a:r>
              <a:rPr lang="en-US" dirty="0"/>
              <a:t> </a:t>
            </a:r>
            <a:r>
              <a:rPr lang="en-US" dirty="0" smtClean="0"/>
              <a:t>	</a:t>
            </a:r>
            <a:r>
              <a:rPr lang="en-US" dirty="0" err="1" smtClean="0"/>
              <a:t>OneStar</a:t>
            </a:r>
            <a:r>
              <a:rPr lang="en-US" dirty="0" smtClean="0"/>
              <a:t> </a:t>
            </a:r>
            <a:r>
              <a:rPr lang="en-US" dirty="0"/>
              <a:t>Foundation </a:t>
            </a:r>
          </a:p>
          <a:p>
            <a:r>
              <a:rPr lang="en-US" b="1" dirty="0"/>
              <a:t>Investment:  </a:t>
            </a:r>
            <a:r>
              <a:rPr lang="en-US" dirty="0" smtClean="0"/>
              <a:t>$</a:t>
            </a:r>
            <a:r>
              <a:rPr lang="en-US" dirty="0"/>
              <a:t>200,000 for approximately 18 </a:t>
            </a:r>
            <a:r>
              <a:rPr lang="en-US" dirty="0" smtClean="0"/>
              <a:t>months</a:t>
            </a:r>
            <a:endParaRPr lang="en-US" dirty="0"/>
          </a:p>
        </p:txBody>
      </p:sp>
      <p:sp>
        <p:nvSpPr>
          <p:cNvPr id="4" name="Footer Placeholder 3"/>
          <p:cNvSpPr>
            <a:spLocks noGrp="1"/>
          </p:cNvSpPr>
          <p:nvPr>
            <p:ph type="ftr" sz="quarter" idx="11"/>
          </p:nvPr>
        </p:nvSpPr>
        <p:spPr/>
        <p:txBody>
          <a:bodyPr/>
          <a:lstStyle/>
          <a:p>
            <a:r>
              <a:rPr lang="en-US" smtClean="0"/>
              <a:t>WIOA Webinar 3 Capacity Building Projects February 19, 2016</a:t>
            </a:r>
            <a:endParaRPr lang="en-US"/>
          </a:p>
        </p:txBody>
      </p:sp>
      <p:sp>
        <p:nvSpPr>
          <p:cNvPr id="5" name="Slide Number Placeholder 4"/>
          <p:cNvSpPr>
            <a:spLocks noGrp="1"/>
          </p:cNvSpPr>
          <p:nvPr>
            <p:ph type="sldNum" sz="quarter" idx="12"/>
          </p:nvPr>
        </p:nvSpPr>
        <p:spPr/>
        <p:txBody>
          <a:bodyPr/>
          <a:lstStyle/>
          <a:p>
            <a:fld id="{4A431BFB-B653-4F36-A450-A2DDA07B1717}" type="slidenum">
              <a:rPr lang="en-US" smtClean="0"/>
              <a:t>28</a:t>
            </a:fld>
            <a:endParaRPr lang="en-US"/>
          </a:p>
        </p:txBody>
      </p:sp>
    </p:spTree>
    <p:extLst>
      <p:ext uri="{BB962C8B-B14F-4D97-AF65-F5344CB8AC3E}">
        <p14:creationId xmlns:p14="http://schemas.microsoft.com/office/powerpoint/2010/main" val="74894901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chemeClr val="bg1"/>
                </a:solidFill>
              </a:rPr>
              <a:t>1</a:t>
            </a:r>
            <a:endParaRPr lang="en-US" dirty="0">
              <a:solidFill>
                <a:schemeClr val="bg1"/>
              </a:solidFill>
            </a:endParaRPr>
          </a:p>
        </p:txBody>
      </p:sp>
      <p:grpSp>
        <p:nvGrpSpPr>
          <p:cNvPr id="2" name="Group 1" descr="Image of Train Tex Network highlighting capacity builidng projects" title="Image of Train Tex Network"/>
          <p:cNvGrpSpPr/>
          <p:nvPr/>
        </p:nvGrpSpPr>
        <p:grpSpPr>
          <a:xfrm>
            <a:off x="1710210" y="42016"/>
            <a:ext cx="5909790" cy="6511184"/>
            <a:chOff x="1710210" y="42016"/>
            <a:chExt cx="5909790" cy="6511184"/>
          </a:xfrm>
        </p:grpSpPr>
        <p:sp>
          <p:nvSpPr>
            <p:cNvPr id="18" name="Freeform 17" descr="Image shows each of the various organization in the TrainTex network and lists the organization names." title="Image of TrainTex partners"/>
            <p:cNvSpPr/>
            <p:nvPr/>
          </p:nvSpPr>
          <p:spPr>
            <a:xfrm>
              <a:off x="3625510" y="2794431"/>
              <a:ext cx="2053140" cy="1688634"/>
            </a:xfrm>
            <a:custGeom>
              <a:avLst/>
              <a:gdLst>
                <a:gd name="connsiteX0" fmla="*/ 0 w 1905941"/>
                <a:gd name="connsiteY0" fmla="*/ 824358 h 1648716"/>
                <a:gd name="connsiteX1" fmla="*/ 471038 w 1905941"/>
                <a:gd name="connsiteY1" fmla="*/ 0 h 1648716"/>
                <a:gd name="connsiteX2" fmla="*/ 1434903 w 1905941"/>
                <a:gd name="connsiteY2" fmla="*/ 0 h 1648716"/>
                <a:gd name="connsiteX3" fmla="*/ 1905941 w 1905941"/>
                <a:gd name="connsiteY3" fmla="*/ 824358 h 1648716"/>
                <a:gd name="connsiteX4" fmla="*/ 1434903 w 1905941"/>
                <a:gd name="connsiteY4" fmla="*/ 1648716 h 1648716"/>
                <a:gd name="connsiteX5" fmla="*/ 471038 w 1905941"/>
                <a:gd name="connsiteY5" fmla="*/ 1648716 h 1648716"/>
                <a:gd name="connsiteX6" fmla="*/ 0 w 1905941"/>
                <a:gd name="connsiteY6" fmla="*/ 824358 h 1648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05941" h="1648716">
                  <a:moveTo>
                    <a:pt x="0" y="824358"/>
                  </a:moveTo>
                  <a:lnTo>
                    <a:pt x="471038" y="0"/>
                  </a:lnTo>
                  <a:lnTo>
                    <a:pt x="1434903" y="0"/>
                  </a:lnTo>
                  <a:lnTo>
                    <a:pt x="1905941" y="824358"/>
                  </a:lnTo>
                  <a:lnTo>
                    <a:pt x="1434903" y="1648716"/>
                  </a:lnTo>
                  <a:lnTo>
                    <a:pt x="471038" y="1648716"/>
                  </a:lnTo>
                  <a:lnTo>
                    <a:pt x="0" y="824358"/>
                  </a:lnTo>
                  <a:close/>
                </a:path>
              </a:pathLst>
            </a:cu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338701" tIns="296075" rIns="338701" bIns="296075" numCol="1" spcCol="1270" anchor="ctr" anchorCtr="0">
              <a:noAutofit/>
            </a:bodyPr>
            <a:lstStyle/>
            <a:p>
              <a:pPr marL="0" marR="0" algn="ctr">
                <a:lnSpc>
                  <a:spcPct val="90000"/>
                </a:lnSpc>
                <a:spcBef>
                  <a:spcPts val="0"/>
                </a:spcBef>
                <a:spcAft>
                  <a:spcPts val="590"/>
                </a:spcAft>
              </a:pPr>
              <a:r>
                <a:rPr lang="en-US" sz="1400" kern="1200">
                  <a:solidFill>
                    <a:srgbClr val="FFFFFF"/>
                  </a:solidFill>
                  <a:effectLst/>
                  <a:ea typeface="Times New Roman"/>
                  <a:cs typeface="Times New Roman"/>
                </a:rPr>
                <a:t>Professional Development Center</a:t>
              </a:r>
              <a:endParaRPr lang="en-US" sz="1200">
                <a:effectLst/>
                <a:latin typeface="Times New Roman"/>
                <a:ea typeface="Times New Roman"/>
              </a:endParaRPr>
            </a:p>
          </p:txBody>
        </p:sp>
        <p:sp>
          <p:nvSpPr>
            <p:cNvPr id="19" name="Freeform 18" descr="Image shows each of the various organization in the TrainTex network and lists the organization names." title="Image of TrainTex partners"/>
            <p:cNvSpPr/>
            <p:nvPr/>
          </p:nvSpPr>
          <p:spPr>
            <a:xfrm>
              <a:off x="3749651" y="1211792"/>
              <a:ext cx="1779978" cy="1479424"/>
            </a:xfrm>
            <a:custGeom>
              <a:avLst/>
              <a:gdLst>
                <a:gd name="connsiteX0" fmla="*/ 0 w 1561905"/>
                <a:gd name="connsiteY0" fmla="*/ 675616 h 1351231"/>
                <a:gd name="connsiteX1" fmla="*/ 386047 w 1561905"/>
                <a:gd name="connsiteY1" fmla="*/ 0 h 1351231"/>
                <a:gd name="connsiteX2" fmla="*/ 1175858 w 1561905"/>
                <a:gd name="connsiteY2" fmla="*/ 0 h 1351231"/>
                <a:gd name="connsiteX3" fmla="*/ 1561905 w 1561905"/>
                <a:gd name="connsiteY3" fmla="*/ 675616 h 1351231"/>
                <a:gd name="connsiteX4" fmla="*/ 1175858 w 1561905"/>
                <a:gd name="connsiteY4" fmla="*/ 1351231 h 1351231"/>
                <a:gd name="connsiteX5" fmla="*/ 386047 w 1561905"/>
                <a:gd name="connsiteY5" fmla="*/ 1351231 h 1351231"/>
                <a:gd name="connsiteX6" fmla="*/ 0 w 1561905"/>
                <a:gd name="connsiteY6" fmla="*/ 675616 h 1351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61905" h="1351231">
                  <a:moveTo>
                    <a:pt x="0" y="675616"/>
                  </a:moveTo>
                  <a:lnTo>
                    <a:pt x="386047" y="0"/>
                  </a:lnTo>
                  <a:lnTo>
                    <a:pt x="1175858" y="0"/>
                  </a:lnTo>
                  <a:lnTo>
                    <a:pt x="1561905" y="675616"/>
                  </a:lnTo>
                  <a:lnTo>
                    <a:pt x="1175858" y="1351231"/>
                  </a:lnTo>
                  <a:lnTo>
                    <a:pt x="386047" y="1351231"/>
                  </a:lnTo>
                  <a:lnTo>
                    <a:pt x="0" y="675616"/>
                  </a:lnTo>
                  <a:close/>
                </a:path>
              </a:pathLst>
            </a:custGeom>
            <a:solidFill>
              <a:srgbClr val="9B2D1F"/>
            </a:solid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271541" tIns="236628" rIns="271541" bIns="236628" numCol="1" spcCol="1270" anchor="ctr" anchorCtr="0">
              <a:noAutofit/>
            </a:bodyPr>
            <a:lstStyle/>
            <a:p>
              <a:pPr marL="0" marR="0" algn="ctr">
                <a:lnSpc>
                  <a:spcPct val="90000"/>
                </a:lnSpc>
                <a:spcBef>
                  <a:spcPts val="0"/>
                </a:spcBef>
                <a:spcAft>
                  <a:spcPts val="335"/>
                </a:spcAft>
              </a:pPr>
              <a:endParaRPr lang="en-US" sz="1200" b="1" kern="1200" dirty="0" smtClean="0">
                <a:solidFill>
                  <a:srgbClr val="FFFFFF"/>
                </a:solidFill>
                <a:effectLst/>
                <a:ea typeface="Times New Roman"/>
                <a:cs typeface="Times New Roman"/>
              </a:endParaRPr>
            </a:p>
            <a:p>
              <a:pPr marL="0" marR="0" algn="ctr">
                <a:lnSpc>
                  <a:spcPct val="90000"/>
                </a:lnSpc>
                <a:spcBef>
                  <a:spcPts val="0"/>
                </a:spcBef>
                <a:spcAft>
                  <a:spcPts val="335"/>
                </a:spcAft>
              </a:pPr>
              <a:endParaRPr lang="en-US" sz="1200" b="1" dirty="0">
                <a:solidFill>
                  <a:srgbClr val="FFFFFF"/>
                </a:solidFill>
                <a:ea typeface="Times New Roman"/>
                <a:cs typeface="Times New Roman"/>
              </a:endParaRPr>
            </a:p>
            <a:p>
              <a:pPr marL="0" marR="0" algn="ctr">
                <a:lnSpc>
                  <a:spcPct val="90000"/>
                </a:lnSpc>
                <a:spcBef>
                  <a:spcPts val="0"/>
                </a:spcBef>
                <a:spcAft>
                  <a:spcPts val="335"/>
                </a:spcAft>
              </a:pPr>
              <a:r>
                <a:rPr lang="en-US" sz="1200" b="1" kern="1200" dirty="0" smtClean="0">
                  <a:solidFill>
                    <a:srgbClr val="FFFFFF"/>
                  </a:solidFill>
                  <a:effectLst/>
                  <a:ea typeface="Times New Roman"/>
                  <a:cs typeface="Times New Roman"/>
                </a:rPr>
                <a:t>Career </a:t>
              </a:r>
              <a:r>
                <a:rPr lang="en-US" sz="1200" b="1" kern="1200" dirty="0">
                  <a:solidFill>
                    <a:srgbClr val="FFFFFF"/>
                  </a:solidFill>
                  <a:effectLst/>
                  <a:ea typeface="Times New Roman"/>
                  <a:cs typeface="Times New Roman"/>
                </a:rPr>
                <a:t>Pathways Expansion</a:t>
              </a:r>
              <a:endParaRPr lang="en-US" sz="2400" dirty="0">
                <a:effectLst/>
                <a:latin typeface="Times New Roman"/>
                <a:ea typeface="Times New Roman"/>
              </a:endParaRPr>
            </a:p>
            <a:p>
              <a:pPr marL="0" marR="0" algn="ctr">
                <a:lnSpc>
                  <a:spcPct val="90000"/>
                </a:lnSpc>
                <a:spcBef>
                  <a:spcPts val="0"/>
                </a:spcBef>
                <a:spcAft>
                  <a:spcPts val="335"/>
                </a:spcAft>
              </a:pPr>
              <a:r>
                <a:rPr lang="en-US" sz="1200" i="1" kern="1200" dirty="0">
                  <a:solidFill>
                    <a:srgbClr val="FFFFFF"/>
                  </a:solidFill>
                  <a:effectLst/>
                  <a:ea typeface="Times New Roman"/>
                  <a:cs typeface="Times New Roman"/>
                </a:rPr>
                <a:t/>
              </a:r>
              <a:br>
                <a:rPr lang="en-US" sz="1200" i="1" kern="1200" dirty="0">
                  <a:solidFill>
                    <a:srgbClr val="FFFFFF"/>
                  </a:solidFill>
                  <a:effectLst/>
                  <a:ea typeface="Times New Roman"/>
                  <a:cs typeface="Times New Roman"/>
                </a:rPr>
              </a:br>
              <a:endParaRPr lang="en-US" sz="2400" dirty="0">
                <a:effectLst/>
                <a:latin typeface="Times New Roman"/>
                <a:ea typeface="Times New Roman"/>
              </a:endParaRPr>
            </a:p>
          </p:txBody>
        </p:sp>
        <p:sp>
          <p:nvSpPr>
            <p:cNvPr id="20" name="Freeform 19" descr="Image shows each of the various organization in the TrainTex network and lists the organization names." title="Image of TrainTex partners"/>
            <p:cNvSpPr/>
            <p:nvPr/>
          </p:nvSpPr>
          <p:spPr>
            <a:xfrm>
              <a:off x="5301398" y="2071923"/>
              <a:ext cx="1779978" cy="1479424"/>
            </a:xfrm>
            <a:custGeom>
              <a:avLst/>
              <a:gdLst>
                <a:gd name="connsiteX0" fmla="*/ 0 w 1561905"/>
                <a:gd name="connsiteY0" fmla="*/ 675616 h 1351231"/>
                <a:gd name="connsiteX1" fmla="*/ 386047 w 1561905"/>
                <a:gd name="connsiteY1" fmla="*/ 0 h 1351231"/>
                <a:gd name="connsiteX2" fmla="*/ 1175858 w 1561905"/>
                <a:gd name="connsiteY2" fmla="*/ 0 h 1351231"/>
                <a:gd name="connsiteX3" fmla="*/ 1561905 w 1561905"/>
                <a:gd name="connsiteY3" fmla="*/ 675616 h 1351231"/>
                <a:gd name="connsiteX4" fmla="*/ 1175858 w 1561905"/>
                <a:gd name="connsiteY4" fmla="*/ 1351231 h 1351231"/>
                <a:gd name="connsiteX5" fmla="*/ 386047 w 1561905"/>
                <a:gd name="connsiteY5" fmla="*/ 1351231 h 1351231"/>
                <a:gd name="connsiteX6" fmla="*/ 0 w 1561905"/>
                <a:gd name="connsiteY6" fmla="*/ 675616 h 1351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61905" h="1351231">
                  <a:moveTo>
                    <a:pt x="0" y="675616"/>
                  </a:moveTo>
                  <a:lnTo>
                    <a:pt x="386047" y="0"/>
                  </a:lnTo>
                  <a:lnTo>
                    <a:pt x="1175858" y="0"/>
                  </a:lnTo>
                  <a:lnTo>
                    <a:pt x="1561905" y="675616"/>
                  </a:lnTo>
                  <a:lnTo>
                    <a:pt x="1175858" y="1351231"/>
                  </a:lnTo>
                  <a:lnTo>
                    <a:pt x="386047" y="1351231"/>
                  </a:lnTo>
                  <a:lnTo>
                    <a:pt x="0" y="675616"/>
                  </a:lnTo>
                  <a:close/>
                </a:path>
              </a:pathLst>
            </a:custGeom>
            <a:solidFill>
              <a:srgbClr val="9B2D1F"/>
            </a:solid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271541" tIns="236628" rIns="271541" bIns="236628" numCol="1" spcCol="1270" anchor="ctr" anchorCtr="0">
              <a:noAutofit/>
            </a:bodyPr>
            <a:lstStyle/>
            <a:p>
              <a:pPr marL="0" marR="0" algn="ctr">
                <a:lnSpc>
                  <a:spcPct val="90000"/>
                </a:lnSpc>
                <a:spcBef>
                  <a:spcPts val="0"/>
                </a:spcBef>
                <a:spcAft>
                  <a:spcPts val="335"/>
                </a:spcAft>
              </a:pPr>
              <a:r>
                <a:rPr lang="en-US" sz="1200" b="1" kern="1200">
                  <a:solidFill>
                    <a:srgbClr val="FFFFFF"/>
                  </a:solidFill>
                  <a:effectLst/>
                  <a:ea typeface="Times New Roman"/>
                  <a:cs typeface="Times New Roman"/>
                </a:rPr>
                <a:t>Public Library AEL Expansion </a:t>
              </a:r>
              <a:br>
                <a:rPr lang="en-US" sz="1200" b="1" kern="1200">
                  <a:solidFill>
                    <a:srgbClr val="FFFFFF"/>
                  </a:solidFill>
                  <a:effectLst/>
                  <a:ea typeface="Times New Roman"/>
                  <a:cs typeface="Times New Roman"/>
                </a:rPr>
              </a:br>
              <a:r>
                <a:rPr lang="en-US" sz="1200" i="1" kern="1200">
                  <a:solidFill>
                    <a:srgbClr val="FFFFFF"/>
                  </a:solidFill>
                  <a:effectLst/>
                  <a:ea typeface="Times New Roman"/>
                  <a:cs typeface="Times New Roman"/>
                </a:rPr>
                <a:t/>
              </a:r>
              <a:br>
                <a:rPr lang="en-US" sz="1200" i="1" kern="1200">
                  <a:solidFill>
                    <a:srgbClr val="FFFFFF"/>
                  </a:solidFill>
                  <a:effectLst/>
                  <a:ea typeface="Times New Roman"/>
                  <a:cs typeface="Times New Roman"/>
                </a:rPr>
              </a:br>
              <a:r>
                <a:rPr lang="en-US" sz="1200" i="1" kern="1200">
                  <a:solidFill>
                    <a:srgbClr val="FFFFFF"/>
                  </a:solidFill>
                  <a:effectLst/>
                  <a:ea typeface="Times New Roman"/>
                  <a:cs typeface="Times New Roman"/>
                </a:rPr>
                <a:t>Texas State Library and Archives Commission</a:t>
              </a:r>
              <a:endParaRPr lang="en-US" sz="2400">
                <a:effectLst/>
                <a:latin typeface="Times New Roman"/>
                <a:ea typeface="Times New Roman"/>
              </a:endParaRPr>
            </a:p>
          </p:txBody>
        </p:sp>
        <p:sp>
          <p:nvSpPr>
            <p:cNvPr id="21" name="Freeform 20" descr="Image shows each of the various organization in the TrainTex network and lists the organization names." title="Image of TrainTex partners"/>
            <p:cNvSpPr/>
            <p:nvPr/>
          </p:nvSpPr>
          <p:spPr>
            <a:xfrm>
              <a:off x="5301398" y="3749176"/>
              <a:ext cx="1779978" cy="1479424"/>
            </a:xfrm>
            <a:custGeom>
              <a:avLst/>
              <a:gdLst>
                <a:gd name="connsiteX0" fmla="*/ 0 w 1561905"/>
                <a:gd name="connsiteY0" fmla="*/ 675616 h 1351231"/>
                <a:gd name="connsiteX1" fmla="*/ 386047 w 1561905"/>
                <a:gd name="connsiteY1" fmla="*/ 0 h 1351231"/>
                <a:gd name="connsiteX2" fmla="*/ 1175858 w 1561905"/>
                <a:gd name="connsiteY2" fmla="*/ 0 h 1351231"/>
                <a:gd name="connsiteX3" fmla="*/ 1561905 w 1561905"/>
                <a:gd name="connsiteY3" fmla="*/ 675616 h 1351231"/>
                <a:gd name="connsiteX4" fmla="*/ 1175858 w 1561905"/>
                <a:gd name="connsiteY4" fmla="*/ 1351231 h 1351231"/>
                <a:gd name="connsiteX5" fmla="*/ 386047 w 1561905"/>
                <a:gd name="connsiteY5" fmla="*/ 1351231 h 1351231"/>
                <a:gd name="connsiteX6" fmla="*/ 0 w 1561905"/>
                <a:gd name="connsiteY6" fmla="*/ 675616 h 1351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61905" h="1351231">
                  <a:moveTo>
                    <a:pt x="0" y="675616"/>
                  </a:moveTo>
                  <a:lnTo>
                    <a:pt x="386047" y="0"/>
                  </a:lnTo>
                  <a:lnTo>
                    <a:pt x="1175858" y="0"/>
                  </a:lnTo>
                  <a:lnTo>
                    <a:pt x="1561905" y="675616"/>
                  </a:lnTo>
                  <a:lnTo>
                    <a:pt x="1175858" y="1351231"/>
                  </a:lnTo>
                  <a:lnTo>
                    <a:pt x="386047" y="1351231"/>
                  </a:lnTo>
                  <a:lnTo>
                    <a:pt x="0" y="675616"/>
                  </a:lnTo>
                  <a:close/>
                </a:path>
              </a:pathLst>
            </a:custGeom>
            <a:solidFill>
              <a:srgbClr val="9B2D1F"/>
            </a:solid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271541" tIns="236628" rIns="271541" bIns="236628" numCol="1" spcCol="1270" anchor="ctr" anchorCtr="0">
              <a:noAutofit/>
            </a:bodyPr>
            <a:lstStyle/>
            <a:p>
              <a:pPr marL="0" marR="0" algn="ctr">
                <a:lnSpc>
                  <a:spcPct val="90000"/>
                </a:lnSpc>
                <a:spcBef>
                  <a:spcPts val="0"/>
                </a:spcBef>
                <a:spcAft>
                  <a:spcPts val="335"/>
                </a:spcAft>
              </a:pPr>
              <a:r>
                <a:rPr lang="en-US" sz="1200" b="1" kern="1200" dirty="0">
                  <a:solidFill>
                    <a:srgbClr val="FFFFFF"/>
                  </a:solidFill>
                  <a:effectLst/>
                  <a:ea typeface="Times New Roman"/>
                  <a:cs typeface="Times New Roman"/>
                </a:rPr>
                <a:t>Assessment and Standards Initiative</a:t>
              </a:r>
              <a:endParaRPr lang="en-US" sz="2400" dirty="0">
                <a:effectLst/>
                <a:latin typeface="Times New Roman"/>
                <a:ea typeface="Times New Roman"/>
              </a:endParaRPr>
            </a:p>
            <a:p>
              <a:pPr marL="0" marR="0" algn="ctr">
                <a:lnSpc>
                  <a:spcPct val="90000"/>
                </a:lnSpc>
                <a:spcBef>
                  <a:spcPts val="0"/>
                </a:spcBef>
                <a:spcAft>
                  <a:spcPts val="335"/>
                </a:spcAft>
              </a:pPr>
              <a:r>
                <a:rPr lang="en-US" sz="1200" i="1" kern="1200" dirty="0">
                  <a:solidFill>
                    <a:srgbClr val="FFFFFF"/>
                  </a:solidFill>
                  <a:effectLst/>
                  <a:ea typeface="Times New Roman"/>
                  <a:cs typeface="Times New Roman"/>
                </a:rPr>
                <a:t/>
              </a:r>
              <a:br>
                <a:rPr lang="en-US" sz="1200" i="1" kern="1200" dirty="0">
                  <a:solidFill>
                    <a:srgbClr val="FFFFFF"/>
                  </a:solidFill>
                  <a:effectLst/>
                  <a:ea typeface="Times New Roman"/>
                  <a:cs typeface="Times New Roman"/>
                </a:rPr>
              </a:br>
              <a:r>
                <a:rPr lang="en-US" sz="1200" i="1" kern="1200" dirty="0">
                  <a:solidFill>
                    <a:srgbClr val="FFFFFF"/>
                  </a:solidFill>
                  <a:effectLst/>
                  <a:ea typeface="Times New Roman"/>
                  <a:cs typeface="Times New Roman"/>
                </a:rPr>
                <a:t>Texas State University </a:t>
              </a:r>
              <a:endParaRPr lang="en-US" sz="2400" dirty="0">
                <a:effectLst/>
                <a:latin typeface="Times New Roman"/>
                <a:ea typeface="Times New Roman"/>
              </a:endParaRPr>
            </a:p>
          </p:txBody>
        </p:sp>
        <p:sp>
          <p:nvSpPr>
            <p:cNvPr id="22" name="Freeform 21" descr="Image shows each of the various organization in the TrainTex network and lists the organization names." title="Image of TrainTex partners"/>
            <p:cNvSpPr/>
            <p:nvPr/>
          </p:nvSpPr>
          <p:spPr>
            <a:xfrm>
              <a:off x="3749651" y="4600704"/>
              <a:ext cx="1779978" cy="1479424"/>
            </a:xfrm>
            <a:custGeom>
              <a:avLst/>
              <a:gdLst>
                <a:gd name="connsiteX0" fmla="*/ 0 w 1561905"/>
                <a:gd name="connsiteY0" fmla="*/ 675616 h 1351231"/>
                <a:gd name="connsiteX1" fmla="*/ 386047 w 1561905"/>
                <a:gd name="connsiteY1" fmla="*/ 0 h 1351231"/>
                <a:gd name="connsiteX2" fmla="*/ 1175858 w 1561905"/>
                <a:gd name="connsiteY2" fmla="*/ 0 h 1351231"/>
                <a:gd name="connsiteX3" fmla="*/ 1561905 w 1561905"/>
                <a:gd name="connsiteY3" fmla="*/ 675616 h 1351231"/>
                <a:gd name="connsiteX4" fmla="*/ 1175858 w 1561905"/>
                <a:gd name="connsiteY4" fmla="*/ 1351231 h 1351231"/>
                <a:gd name="connsiteX5" fmla="*/ 386047 w 1561905"/>
                <a:gd name="connsiteY5" fmla="*/ 1351231 h 1351231"/>
                <a:gd name="connsiteX6" fmla="*/ 0 w 1561905"/>
                <a:gd name="connsiteY6" fmla="*/ 675616 h 1351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61905" h="1351231">
                  <a:moveTo>
                    <a:pt x="0" y="675616"/>
                  </a:moveTo>
                  <a:lnTo>
                    <a:pt x="386047" y="0"/>
                  </a:lnTo>
                  <a:lnTo>
                    <a:pt x="1175858" y="0"/>
                  </a:lnTo>
                  <a:lnTo>
                    <a:pt x="1561905" y="675616"/>
                  </a:lnTo>
                  <a:lnTo>
                    <a:pt x="1175858" y="1351231"/>
                  </a:lnTo>
                  <a:lnTo>
                    <a:pt x="386047" y="1351231"/>
                  </a:lnTo>
                  <a:lnTo>
                    <a:pt x="0" y="675616"/>
                  </a:lnTo>
                  <a:close/>
                </a:path>
              </a:pathLst>
            </a:custGeom>
            <a:solidFill>
              <a:srgbClr val="9B2D1F"/>
            </a:solid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271541" tIns="236628" rIns="271541" bIns="236628" numCol="1" spcCol="1270" anchor="ctr" anchorCtr="0">
              <a:noAutofit/>
            </a:bodyPr>
            <a:lstStyle/>
            <a:p>
              <a:pPr marL="0" marR="0" algn="ctr">
                <a:lnSpc>
                  <a:spcPct val="90000"/>
                </a:lnSpc>
                <a:spcBef>
                  <a:spcPts val="0"/>
                </a:spcBef>
                <a:spcAft>
                  <a:spcPts val="335"/>
                </a:spcAft>
              </a:pPr>
              <a:endParaRPr lang="en-US" sz="1200" b="1" kern="1200" dirty="0" smtClean="0">
                <a:solidFill>
                  <a:srgbClr val="FFFFFF"/>
                </a:solidFill>
                <a:effectLst/>
                <a:ea typeface="Times New Roman"/>
                <a:cs typeface="Times New Roman"/>
              </a:endParaRPr>
            </a:p>
            <a:p>
              <a:pPr marL="0" marR="0" algn="ctr">
                <a:lnSpc>
                  <a:spcPct val="90000"/>
                </a:lnSpc>
                <a:spcBef>
                  <a:spcPts val="0"/>
                </a:spcBef>
                <a:spcAft>
                  <a:spcPts val="335"/>
                </a:spcAft>
              </a:pPr>
              <a:endParaRPr lang="en-US" sz="1200" b="1" dirty="0">
                <a:solidFill>
                  <a:srgbClr val="FFFFFF"/>
                </a:solidFill>
                <a:ea typeface="Times New Roman"/>
                <a:cs typeface="Times New Roman"/>
              </a:endParaRPr>
            </a:p>
            <a:p>
              <a:pPr marL="0" marR="0" algn="ctr">
                <a:lnSpc>
                  <a:spcPct val="90000"/>
                </a:lnSpc>
                <a:spcBef>
                  <a:spcPts val="0"/>
                </a:spcBef>
                <a:spcAft>
                  <a:spcPts val="335"/>
                </a:spcAft>
              </a:pPr>
              <a:r>
                <a:rPr lang="en-US" sz="1200" b="1" kern="1200" dirty="0" smtClean="0">
                  <a:solidFill>
                    <a:srgbClr val="FFFFFF"/>
                  </a:solidFill>
                  <a:effectLst/>
                  <a:ea typeface="Times New Roman"/>
                  <a:cs typeface="Times New Roman"/>
                </a:rPr>
                <a:t>Focus </a:t>
              </a:r>
              <a:r>
                <a:rPr lang="en-US" sz="1200" b="1" kern="1200" dirty="0">
                  <a:solidFill>
                    <a:srgbClr val="FFFFFF"/>
                  </a:solidFill>
                  <a:effectLst/>
                  <a:ea typeface="Times New Roman"/>
                  <a:cs typeface="Times New Roman"/>
                </a:rPr>
                <a:t>on the Basics Reading and Math Institutes</a:t>
              </a:r>
              <a:endParaRPr lang="en-US" sz="2400" dirty="0">
                <a:effectLst/>
                <a:latin typeface="Times New Roman"/>
                <a:ea typeface="Times New Roman"/>
              </a:endParaRPr>
            </a:p>
            <a:p>
              <a:pPr marL="0" marR="0" algn="ctr">
                <a:lnSpc>
                  <a:spcPct val="90000"/>
                </a:lnSpc>
                <a:spcBef>
                  <a:spcPts val="0"/>
                </a:spcBef>
                <a:spcAft>
                  <a:spcPts val="335"/>
                </a:spcAft>
              </a:pPr>
              <a:endParaRPr lang="en-US" sz="2400" dirty="0">
                <a:effectLst/>
                <a:latin typeface="Times New Roman"/>
                <a:ea typeface="Times New Roman"/>
              </a:endParaRPr>
            </a:p>
          </p:txBody>
        </p:sp>
        <p:sp>
          <p:nvSpPr>
            <p:cNvPr id="23" name="Freeform 22" descr="Image shows each of the various organization in the TrainTex network and lists the organization names." title="Image of TrainTex partners"/>
            <p:cNvSpPr/>
            <p:nvPr/>
          </p:nvSpPr>
          <p:spPr>
            <a:xfrm>
              <a:off x="2215637" y="3749176"/>
              <a:ext cx="1779898" cy="1479179"/>
            </a:xfrm>
            <a:custGeom>
              <a:avLst/>
              <a:gdLst>
                <a:gd name="connsiteX0" fmla="*/ 0 w 1561905"/>
                <a:gd name="connsiteY0" fmla="*/ 675616 h 1351231"/>
                <a:gd name="connsiteX1" fmla="*/ 386047 w 1561905"/>
                <a:gd name="connsiteY1" fmla="*/ 0 h 1351231"/>
                <a:gd name="connsiteX2" fmla="*/ 1175858 w 1561905"/>
                <a:gd name="connsiteY2" fmla="*/ 0 h 1351231"/>
                <a:gd name="connsiteX3" fmla="*/ 1561905 w 1561905"/>
                <a:gd name="connsiteY3" fmla="*/ 675616 h 1351231"/>
                <a:gd name="connsiteX4" fmla="*/ 1175858 w 1561905"/>
                <a:gd name="connsiteY4" fmla="*/ 1351231 h 1351231"/>
                <a:gd name="connsiteX5" fmla="*/ 386047 w 1561905"/>
                <a:gd name="connsiteY5" fmla="*/ 1351231 h 1351231"/>
                <a:gd name="connsiteX6" fmla="*/ 0 w 1561905"/>
                <a:gd name="connsiteY6" fmla="*/ 675616 h 1351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61905" h="1351231">
                  <a:moveTo>
                    <a:pt x="0" y="675616"/>
                  </a:moveTo>
                  <a:lnTo>
                    <a:pt x="386047" y="0"/>
                  </a:lnTo>
                  <a:lnTo>
                    <a:pt x="1175858" y="0"/>
                  </a:lnTo>
                  <a:lnTo>
                    <a:pt x="1561905" y="675616"/>
                  </a:lnTo>
                  <a:lnTo>
                    <a:pt x="1175858" y="1351231"/>
                  </a:lnTo>
                  <a:lnTo>
                    <a:pt x="386047" y="1351231"/>
                  </a:lnTo>
                  <a:lnTo>
                    <a:pt x="0" y="675616"/>
                  </a:lnTo>
                  <a:close/>
                </a:path>
              </a:pathLst>
            </a:custGeom>
            <a:solidFill>
              <a:srgbClr val="9B2D1F"/>
            </a:solid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271541" tIns="236628" rIns="271541" bIns="236628" numCol="1" spcCol="1270" anchor="ctr" anchorCtr="0">
              <a:noAutofit/>
            </a:bodyPr>
            <a:lstStyle/>
            <a:p>
              <a:pPr marL="0" marR="0" algn="ctr">
                <a:lnSpc>
                  <a:spcPct val="90000"/>
                </a:lnSpc>
                <a:spcBef>
                  <a:spcPts val="0"/>
                </a:spcBef>
                <a:spcAft>
                  <a:spcPts val="335"/>
                </a:spcAft>
              </a:pPr>
              <a:endParaRPr lang="en-US" sz="1200" b="1" kern="1200" dirty="0" smtClean="0">
                <a:solidFill>
                  <a:srgbClr val="FFFFFF"/>
                </a:solidFill>
                <a:effectLst/>
                <a:ea typeface="Times New Roman"/>
                <a:cs typeface="Times New Roman"/>
              </a:endParaRPr>
            </a:p>
            <a:p>
              <a:pPr marL="0" marR="0" algn="ctr">
                <a:lnSpc>
                  <a:spcPct val="90000"/>
                </a:lnSpc>
                <a:spcBef>
                  <a:spcPts val="0"/>
                </a:spcBef>
                <a:spcAft>
                  <a:spcPts val="335"/>
                </a:spcAft>
              </a:pPr>
              <a:r>
                <a:rPr lang="en-US" sz="1200" b="1" kern="1200" dirty="0" smtClean="0">
                  <a:solidFill>
                    <a:srgbClr val="FFFFFF"/>
                  </a:solidFill>
                  <a:effectLst/>
                  <a:ea typeface="Times New Roman"/>
                  <a:cs typeface="Times New Roman"/>
                </a:rPr>
                <a:t>Distance Learning</a:t>
              </a:r>
              <a:endParaRPr lang="en-US" sz="2400" dirty="0">
                <a:effectLst/>
                <a:latin typeface="Times New Roman"/>
                <a:ea typeface="Times New Roman"/>
              </a:endParaRPr>
            </a:p>
            <a:p>
              <a:pPr marL="0" marR="0" algn="ctr">
                <a:lnSpc>
                  <a:spcPct val="90000"/>
                </a:lnSpc>
                <a:spcBef>
                  <a:spcPts val="0"/>
                </a:spcBef>
                <a:spcAft>
                  <a:spcPts val="335"/>
                </a:spcAft>
              </a:pPr>
              <a:r>
                <a:rPr lang="en-US" sz="1200" b="1" kern="1200" dirty="0">
                  <a:solidFill>
                    <a:srgbClr val="FFFFFF"/>
                  </a:solidFill>
                  <a:effectLst/>
                  <a:ea typeface="Times New Roman"/>
                  <a:cs typeface="Times New Roman"/>
                </a:rPr>
                <a:t> Mentor Initiative </a:t>
              </a:r>
              <a:endParaRPr lang="en-US" sz="2400" dirty="0">
                <a:effectLst/>
                <a:latin typeface="Times New Roman"/>
                <a:ea typeface="Times New Roman"/>
              </a:endParaRPr>
            </a:p>
            <a:p>
              <a:pPr marL="0" marR="0" algn="ctr">
                <a:lnSpc>
                  <a:spcPct val="90000"/>
                </a:lnSpc>
                <a:spcBef>
                  <a:spcPts val="0"/>
                </a:spcBef>
                <a:spcAft>
                  <a:spcPts val="335"/>
                </a:spcAft>
              </a:pPr>
              <a:r>
                <a:rPr lang="en-US" sz="1200" i="1" kern="1200" dirty="0">
                  <a:solidFill>
                    <a:srgbClr val="FFFFFF"/>
                  </a:solidFill>
                  <a:effectLst/>
                  <a:ea typeface="Times New Roman"/>
                  <a:cs typeface="Times New Roman"/>
                </a:rPr>
                <a:t/>
              </a:r>
              <a:br>
                <a:rPr lang="en-US" sz="1200" i="1" kern="1200" dirty="0">
                  <a:solidFill>
                    <a:srgbClr val="FFFFFF"/>
                  </a:solidFill>
                  <a:effectLst/>
                  <a:ea typeface="Times New Roman"/>
                  <a:cs typeface="Times New Roman"/>
                </a:rPr>
              </a:br>
              <a:r>
                <a:rPr lang="en-US" sz="1200" i="1" kern="1200" dirty="0">
                  <a:solidFill>
                    <a:srgbClr val="FFFFFF"/>
                  </a:solidFill>
                  <a:effectLst/>
                  <a:ea typeface="Times New Roman"/>
                  <a:cs typeface="Times New Roman"/>
                </a:rPr>
                <a:t>College of the Mainland</a:t>
              </a:r>
              <a:endParaRPr lang="en-US" sz="2400" dirty="0">
                <a:effectLst/>
                <a:latin typeface="Times New Roman"/>
                <a:ea typeface="Times New Roman"/>
              </a:endParaRPr>
            </a:p>
            <a:p>
              <a:pPr marL="0" marR="0" algn="ctr">
                <a:lnSpc>
                  <a:spcPct val="90000"/>
                </a:lnSpc>
                <a:spcBef>
                  <a:spcPts val="0"/>
                </a:spcBef>
                <a:spcAft>
                  <a:spcPts val="335"/>
                </a:spcAft>
              </a:pPr>
              <a:r>
                <a:rPr lang="en-US" sz="1200" i="1" kern="1200" dirty="0">
                  <a:solidFill>
                    <a:srgbClr val="FFFFFF"/>
                  </a:solidFill>
                  <a:effectLst/>
                  <a:ea typeface="Times New Roman"/>
                  <a:cs typeface="Times New Roman"/>
                </a:rPr>
                <a:t/>
              </a:r>
              <a:br>
                <a:rPr lang="en-US" sz="1200" i="1" kern="1200" dirty="0">
                  <a:solidFill>
                    <a:srgbClr val="FFFFFF"/>
                  </a:solidFill>
                  <a:effectLst/>
                  <a:ea typeface="Times New Roman"/>
                  <a:cs typeface="Times New Roman"/>
                </a:rPr>
              </a:br>
              <a:r>
                <a:rPr lang="en-US" sz="1200" i="1" kern="1200" dirty="0">
                  <a:solidFill>
                    <a:srgbClr val="FFFFFF"/>
                  </a:solidFill>
                  <a:effectLst/>
                  <a:ea typeface="Times New Roman"/>
                  <a:cs typeface="Times New Roman"/>
                </a:rPr>
                <a:t>Northside ISD</a:t>
              </a:r>
              <a:endParaRPr lang="en-US" sz="2400" dirty="0">
                <a:effectLst/>
                <a:latin typeface="Times New Roman"/>
                <a:ea typeface="Times New Roman"/>
              </a:endParaRPr>
            </a:p>
          </p:txBody>
        </p:sp>
        <p:sp>
          <p:nvSpPr>
            <p:cNvPr id="24" name="Freeform 23" descr="Image shows each of the various organization in the TrainTex network and lists the organization names." title="Image of TrainTex partners"/>
            <p:cNvSpPr/>
            <p:nvPr/>
          </p:nvSpPr>
          <p:spPr>
            <a:xfrm>
              <a:off x="2215637" y="2071923"/>
              <a:ext cx="1779898" cy="1479179"/>
            </a:xfrm>
            <a:custGeom>
              <a:avLst/>
              <a:gdLst>
                <a:gd name="connsiteX0" fmla="*/ 0 w 1561905"/>
                <a:gd name="connsiteY0" fmla="*/ 675616 h 1351231"/>
                <a:gd name="connsiteX1" fmla="*/ 386047 w 1561905"/>
                <a:gd name="connsiteY1" fmla="*/ 0 h 1351231"/>
                <a:gd name="connsiteX2" fmla="*/ 1175858 w 1561905"/>
                <a:gd name="connsiteY2" fmla="*/ 0 h 1351231"/>
                <a:gd name="connsiteX3" fmla="*/ 1561905 w 1561905"/>
                <a:gd name="connsiteY3" fmla="*/ 675616 h 1351231"/>
                <a:gd name="connsiteX4" fmla="*/ 1175858 w 1561905"/>
                <a:gd name="connsiteY4" fmla="*/ 1351231 h 1351231"/>
                <a:gd name="connsiteX5" fmla="*/ 386047 w 1561905"/>
                <a:gd name="connsiteY5" fmla="*/ 1351231 h 1351231"/>
                <a:gd name="connsiteX6" fmla="*/ 0 w 1561905"/>
                <a:gd name="connsiteY6" fmla="*/ 675616 h 1351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61905" h="1351231">
                  <a:moveTo>
                    <a:pt x="0" y="675616"/>
                  </a:moveTo>
                  <a:lnTo>
                    <a:pt x="386047" y="0"/>
                  </a:lnTo>
                  <a:lnTo>
                    <a:pt x="1175858" y="0"/>
                  </a:lnTo>
                  <a:lnTo>
                    <a:pt x="1561905" y="675616"/>
                  </a:lnTo>
                  <a:lnTo>
                    <a:pt x="1175858" y="1351231"/>
                  </a:lnTo>
                  <a:lnTo>
                    <a:pt x="386047" y="1351231"/>
                  </a:lnTo>
                  <a:lnTo>
                    <a:pt x="0" y="675616"/>
                  </a:lnTo>
                  <a:close/>
                </a:path>
              </a:pathLst>
            </a:custGeom>
            <a:solidFill>
              <a:srgbClr val="9B2D1F"/>
            </a:solid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271541" tIns="236628" rIns="271541" bIns="236628" numCol="1" spcCol="1270" anchor="ctr" anchorCtr="0">
              <a:noAutofit/>
            </a:bodyPr>
            <a:lstStyle/>
            <a:p>
              <a:pPr marL="0" marR="0" algn="ctr">
                <a:lnSpc>
                  <a:spcPct val="90000"/>
                </a:lnSpc>
                <a:spcBef>
                  <a:spcPts val="0"/>
                </a:spcBef>
                <a:spcAft>
                  <a:spcPts val="335"/>
                </a:spcAft>
              </a:pPr>
              <a:endParaRPr lang="en-US" sz="1200" b="1" kern="1200" dirty="0" smtClean="0">
                <a:solidFill>
                  <a:srgbClr val="FFFFFF"/>
                </a:solidFill>
                <a:effectLst/>
                <a:ea typeface="Times New Roman"/>
                <a:cs typeface="Times New Roman"/>
              </a:endParaRPr>
            </a:p>
            <a:p>
              <a:pPr marL="0" marR="0" algn="ctr">
                <a:lnSpc>
                  <a:spcPct val="90000"/>
                </a:lnSpc>
                <a:spcBef>
                  <a:spcPts val="0"/>
                </a:spcBef>
                <a:spcAft>
                  <a:spcPts val="335"/>
                </a:spcAft>
              </a:pPr>
              <a:r>
                <a:rPr lang="en-US" sz="1200" b="1" kern="1200" dirty="0" smtClean="0">
                  <a:solidFill>
                    <a:srgbClr val="FFFFFF"/>
                  </a:solidFill>
                  <a:effectLst/>
                  <a:ea typeface="Times New Roman"/>
                  <a:cs typeface="Times New Roman"/>
                </a:rPr>
                <a:t>PD </a:t>
              </a:r>
              <a:r>
                <a:rPr lang="en-US" sz="1200" b="1" kern="1200" dirty="0">
                  <a:solidFill>
                    <a:srgbClr val="FFFFFF"/>
                  </a:solidFill>
                  <a:effectLst/>
                  <a:ea typeface="Times New Roman"/>
                  <a:cs typeface="Times New Roman"/>
                </a:rPr>
                <a:t>and </a:t>
              </a:r>
              <a:r>
                <a:rPr lang="en-US" sz="1200" b="1" dirty="0">
                  <a:effectLst/>
                  <a:ea typeface="Times New Roman"/>
                </a:rPr>
                <a:t>Program Integration Efforts</a:t>
              </a:r>
              <a:r>
                <a:rPr lang="en-US" sz="1200" b="1" kern="1200" dirty="0">
                  <a:solidFill>
                    <a:srgbClr val="FFFFFF"/>
                  </a:solidFill>
                  <a:effectLst/>
                  <a:ea typeface="Times New Roman"/>
                  <a:cs typeface="Times New Roman"/>
                </a:rPr>
                <a:t> </a:t>
              </a:r>
              <a:br>
                <a:rPr lang="en-US" sz="1200" b="1" kern="1200" dirty="0">
                  <a:solidFill>
                    <a:srgbClr val="FFFFFF"/>
                  </a:solidFill>
                  <a:effectLst/>
                  <a:ea typeface="Times New Roman"/>
                  <a:cs typeface="Times New Roman"/>
                </a:rPr>
              </a:br>
              <a:r>
                <a:rPr lang="en-US" sz="1200" b="1" dirty="0">
                  <a:effectLst/>
                  <a:ea typeface="Times New Roman"/>
                </a:rPr>
                <a:t>with </a:t>
              </a:r>
              <a:r>
                <a:rPr lang="en-US" sz="1200" b="1" kern="1200" dirty="0">
                  <a:solidFill>
                    <a:srgbClr val="FFFFFF"/>
                  </a:solidFill>
                  <a:effectLst/>
                  <a:ea typeface="Times New Roman"/>
                  <a:cs typeface="Times New Roman"/>
                </a:rPr>
                <a:t>Non-Profits </a:t>
              </a:r>
              <a:r>
                <a:rPr lang="en-US" sz="1200" i="1" kern="1200" dirty="0">
                  <a:solidFill>
                    <a:srgbClr val="FFFFFF"/>
                  </a:solidFill>
                  <a:effectLst/>
                  <a:ea typeface="Times New Roman"/>
                  <a:cs typeface="Times New Roman"/>
                </a:rPr>
                <a:t/>
              </a:r>
              <a:br>
                <a:rPr lang="en-US" sz="1200" i="1" kern="1200" dirty="0">
                  <a:solidFill>
                    <a:srgbClr val="FFFFFF"/>
                  </a:solidFill>
                  <a:effectLst/>
                  <a:ea typeface="Times New Roman"/>
                  <a:cs typeface="Times New Roman"/>
                </a:rPr>
              </a:br>
              <a:r>
                <a:rPr lang="en-US" sz="1200" i="1" kern="1200" dirty="0" smtClean="0">
                  <a:solidFill>
                    <a:srgbClr val="FFFFFF"/>
                  </a:solidFill>
                  <a:effectLst/>
                  <a:ea typeface="Times New Roman"/>
                  <a:cs typeface="Times New Roman"/>
                </a:rPr>
                <a:t/>
              </a:r>
              <a:br>
                <a:rPr lang="en-US" sz="1200" i="1" kern="1200" dirty="0" smtClean="0">
                  <a:solidFill>
                    <a:srgbClr val="FFFFFF"/>
                  </a:solidFill>
                  <a:effectLst/>
                  <a:ea typeface="Times New Roman"/>
                  <a:cs typeface="Times New Roman"/>
                </a:rPr>
              </a:br>
              <a:r>
                <a:rPr lang="en-US" sz="1200" i="1" kern="1200" dirty="0" smtClean="0">
                  <a:solidFill>
                    <a:srgbClr val="FFFFFF"/>
                  </a:solidFill>
                  <a:effectLst/>
                  <a:ea typeface="Times New Roman"/>
                  <a:cs typeface="Times New Roman"/>
                </a:rPr>
                <a:t>Literacy </a:t>
              </a:r>
              <a:r>
                <a:rPr lang="en-US" sz="1200" i="1" kern="1200" dirty="0">
                  <a:solidFill>
                    <a:srgbClr val="FFFFFF"/>
                  </a:solidFill>
                  <a:effectLst/>
                  <a:ea typeface="Times New Roman"/>
                  <a:cs typeface="Times New Roman"/>
                </a:rPr>
                <a:t>Texas</a:t>
              </a:r>
              <a:br>
                <a:rPr lang="en-US" sz="1200" i="1" kern="1200" dirty="0">
                  <a:solidFill>
                    <a:srgbClr val="FFFFFF"/>
                  </a:solidFill>
                  <a:effectLst/>
                  <a:ea typeface="Times New Roman"/>
                  <a:cs typeface="Times New Roman"/>
                </a:rPr>
              </a:br>
              <a:r>
                <a:rPr lang="en-US" sz="1200" i="1" kern="1200" dirty="0">
                  <a:solidFill>
                    <a:srgbClr val="FFFFFF"/>
                  </a:solidFill>
                  <a:effectLst/>
                  <a:ea typeface="Times New Roman"/>
                  <a:cs typeface="Times New Roman"/>
                </a:rPr>
                <a:t/>
              </a:r>
              <a:br>
                <a:rPr lang="en-US" sz="1200" i="1" kern="1200" dirty="0">
                  <a:solidFill>
                    <a:srgbClr val="FFFFFF"/>
                  </a:solidFill>
                  <a:effectLst/>
                  <a:ea typeface="Times New Roman"/>
                  <a:cs typeface="Times New Roman"/>
                </a:rPr>
              </a:br>
              <a:r>
                <a:rPr lang="en-US" sz="1200" i="1" kern="1200" dirty="0" err="1" smtClean="0">
                  <a:solidFill>
                    <a:srgbClr val="FFFFFF"/>
                  </a:solidFill>
                  <a:effectLst/>
                  <a:ea typeface="Times New Roman"/>
                  <a:cs typeface="Times New Roman"/>
                </a:rPr>
                <a:t>OneStar</a:t>
              </a:r>
              <a:r>
                <a:rPr lang="en-US" sz="1200" i="1" kern="1200" dirty="0" smtClean="0">
                  <a:solidFill>
                    <a:srgbClr val="FFFFFF"/>
                  </a:solidFill>
                  <a:effectLst/>
                  <a:ea typeface="Times New Roman"/>
                  <a:cs typeface="Times New Roman"/>
                </a:rPr>
                <a:t> </a:t>
              </a:r>
              <a:br>
                <a:rPr lang="en-US" sz="1200" i="1" kern="1200" dirty="0" smtClean="0">
                  <a:solidFill>
                    <a:srgbClr val="FFFFFF"/>
                  </a:solidFill>
                  <a:effectLst/>
                  <a:ea typeface="Times New Roman"/>
                  <a:cs typeface="Times New Roman"/>
                </a:rPr>
              </a:br>
              <a:r>
                <a:rPr lang="en-US" sz="1200" i="1" kern="1200" dirty="0" smtClean="0">
                  <a:solidFill>
                    <a:srgbClr val="FFFFFF"/>
                  </a:solidFill>
                  <a:effectLst/>
                  <a:ea typeface="Times New Roman"/>
                  <a:cs typeface="Times New Roman"/>
                </a:rPr>
                <a:t>Foundation</a:t>
              </a:r>
              <a:r>
                <a:rPr lang="en-US" sz="1200" dirty="0">
                  <a:effectLst/>
                  <a:latin typeface="Times New Roman"/>
                  <a:ea typeface="Times New Roman"/>
                </a:rPr>
                <a:t> </a:t>
              </a:r>
              <a:endParaRPr lang="en-US" sz="2400" dirty="0">
                <a:effectLst/>
                <a:latin typeface="Times New Roman"/>
                <a:ea typeface="Times New Roman"/>
              </a:endParaRPr>
            </a:p>
          </p:txBody>
        </p:sp>
        <p:sp>
          <p:nvSpPr>
            <p:cNvPr id="25" name="Rectangle 24" descr="Image shows each of the various organization in the TrainTex network and lists the organization names." title="Image of TrainTex partners"/>
            <p:cNvSpPr/>
            <p:nvPr/>
          </p:nvSpPr>
          <p:spPr>
            <a:xfrm>
              <a:off x="2774266" y="6166142"/>
              <a:ext cx="4070671" cy="3870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dirty="0">
                  <a:ea typeface="Times New Roman"/>
                  <a:cs typeface="Times New Roman"/>
                </a:rPr>
                <a:t>Adult Education and Literacy Grantees</a:t>
              </a:r>
              <a:r>
                <a:rPr lang="en-US" sz="1200" dirty="0">
                  <a:effectLst/>
                  <a:latin typeface="Times New Roman"/>
                  <a:ea typeface="Times New Roman"/>
                </a:rPr>
                <a:t> </a:t>
              </a:r>
            </a:p>
          </p:txBody>
        </p:sp>
        <p:sp>
          <p:nvSpPr>
            <p:cNvPr id="26" name="Rectangle 25" descr="Image shows each of the various organization in the TrainTex network and lists the organization names." title="Image of TrainTex partners"/>
            <p:cNvSpPr/>
            <p:nvPr/>
          </p:nvSpPr>
          <p:spPr>
            <a:xfrm>
              <a:off x="2774266" y="761019"/>
              <a:ext cx="4070671" cy="3612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2000" kern="1200" dirty="0">
                  <a:effectLst/>
                  <a:ea typeface="Times New Roman"/>
                  <a:cs typeface="Times New Roman"/>
                </a:rPr>
                <a:t>Texas Workforce Commission </a:t>
              </a:r>
              <a:endParaRPr lang="en-US" dirty="0">
                <a:effectLst/>
                <a:latin typeface="Times New Roman"/>
                <a:ea typeface="Times New Roman"/>
              </a:endParaRPr>
            </a:p>
          </p:txBody>
        </p:sp>
        <p:sp>
          <p:nvSpPr>
            <p:cNvPr id="27" name="Rectangle 26" descr="Image shows each of the various organization in the TrainTex network and lists the organization names." title="Image of TrainTex partners"/>
            <p:cNvSpPr/>
            <p:nvPr/>
          </p:nvSpPr>
          <p:spPr>
            <a:xfrm>
              <a:off x="1710210" y="42016"/>
              <a:ext cx="5909790" cy="7186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2400" b="1" kern="1200" cap="small" dirty="0" smtClean="0">
                  <a:solidFill>
                    <a:srgbClr val="000000"/>
                  </a:solidFill>
                  <a:effectLst/>
                  <a:ea typeface="Times New Roman"/>
                  <a:cs typeface="Times New Roman"/>
                </a:rPr>
                <a:t>TRAIN Tex</a:t>
              </a:r>
              <a:endParaRPr lang="en-US" sz="1600" dirty="0">
                <a:effectLst/>
                <a:ea typeface="Times New Roman"/>
              </a:endParaRPr>
            </a:p>
            <a:p>
              <a:pPr marL="0" marR="0" algn="ctr">
                <a:spcBef>
                  <a:spcPts val="0"/>
                </a:spcBef>
                <a:spcAft>
                  <a:spcPts val="0"/>
                </a:spcAft>
              </a:pPr>
              <a:r>
                <a:rPr lang="en-US" sz="1600" kern="1200" cap="small" dirty="0">
                  <a:solidFill>
                    <a:srgbClr val="000000"/>
                  </a:solidFill>
                  <a:effectLst/>
                  <a:ea typeface="Times New Roman"/>
                  <a:cs typeface="Times New Roman"/>
                </a:rPr>
                <a:t>Training, Resource and Innovation Network for Texas</a:t>
              </a:r>
              <a:endParaRPr lang="en-US" sz="1600" dirty="0">
                <a:effectLst/>
                <a:ea typeface="Times New Roman"/>
              </a:endParaRPr>
            </a:p>
          </p:txBody>
        </p:sp>
      </p:grpSp>
    </p:spTree>
    <p:extLst>
      <p:ext uri="{BB962C8B-B14F-4D97-AF65-F5344CB8AC3E}">
        <p14:creationId xmlns:p14="http://schemas.microsoft.com/office/powerpoint/2010/main" val="7487903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Webinar Series:</a:t>
            </a:r>
            <a:br>
              <a:rPr lang="en-US" dirty="0" smtClean="0"/>
            </a:br>
            <a:r>
              <a:rPr lang="en-US" dirty="0" smtClean="0"/>
              <a:t>Defining </a:t>
            </a:r>
            <a:r>
              <a:rPr lang="en-US" dirty="0"/>
              <a:t>Student Success in </a:t>
            </a:r>
            <a:r>
              <a:rPr lang="en-US" dirty="0" smtClean="0"/>
              <a:t>WIOA</a:t>
            </a:r>
            <a:endParaRPr lang="en-US" dirty="0"/>
          </a:p>
        </p:txBody>
      </p:sp>
      <p:sp>
        <p:nvSpPr>
          <p:cNvPr id="5" name="Content Placeholder 4"/>
          <p:cNvSpPr>
            <a:spLocks noGrp="1"/>
          </p:cNvSpPr>
          <p:nvPr>
            <p:ph idx="1"/>
          </p:nvPr>
        </p:nvSpPr>
        <p:spPr/>
        <p:txBody>
          <a:bodyPr/>
          <a:lstStyle/>
          <a:p>
            <a:pPr marL="2112963" indent="-2112963">
              <a:buNone/>
            </a:pPr>
            <a:r>
              <a:rPr lang="en-US" sz="2200" dirty="0" smtClean="0"/>
              <a:t>1: Dec 10, 2016	WIOA Update</a:t>
            </a:r>
          </a:p>
          <a:p>
            <a:pPr marL="2112963" indent="-2112963">
              <a:buNone/>
            </a:pPr>
            <a:r>
              <a:rPr lang="en-US" sz="2200" dirty="0" smtClean="0"/>
              <a:t>2: Feb 9, 2016 	Integrated English Literacy Civics Education </a:t>
            </a:r>
          </a:p>
          <a:p>
            <a:pPr marL="2112963" indent="-2112963">
              <a:buNone/>
            </a:pPr>
            <a:r>
              <a:rPr lang="en-US" sz="2200" dirty="0" smtClean="0"/>
              <a:t>3: Feb. 19, 2016 	Capacity Building Projects</a:t>
            </a:r>
          </a:p>
          <a:p>
            <a:pPr marL="2112963" indent="-2112963">
              <a:buNone/>
            </a:pPr>
            <a:r>
              <a:rPr lang="en-US" sz="2200" dirty="0" smtClean="0"/>
              <a:t>4: Mar. 3, 2016 	Integrated Education and Training </a:t>
            </a:r>
            <a:br>
              <a:rPr lang="en-US" sz="2200" dirty="0" smtClean="0"/>
            </a:br>
            <a:r>
              <a:rPr lang="en-US" sz="2200" dirty="0" smtClean="0"/>
              <a:t>(10:30 CST)</a:t>
            </a:r>
          </a:p>
          <a:p>
            <a:pPr marL="2112963" indent="-2112963">
              <a:buNone/>
            </a:pPr>
            <a:r>
              <a:rPr lang="en-US" sz="2200" dirty="0" smtClean="0"/>
              <a:t>5: Mar. 24 2016 	Implementing the WIOA</a:t>
            </a:r>
            <a:r>
              <a:rPr lang="en-US" sz="2200" dirty="0"/>
              <a:t> Participant </a:t>
            </a:r>
            <a:r>
              <a:rPr lang="en-US" sz="2200" dirty="0" smtClean="0"/>
              <a:t>Individua</a:t>
            </a:r>
            <a:r>
              <a:rPr lang="en-US" sz="2200" dirty="0"/>
              <a:t>l</a:t>
            </a:r>
            <a:r>
              <a:rPr lang="en-US" sz="2200" dirty="0" smtClean="0"/>
              <a:t> Record Layout</a:t>
            </a:r>
            <a:r>
              <a:rPr lang="en-US" sz="2200" dirty="0"/>
              <a:t> (PIRL</a:t>
            </a:r>
            <a:r>
              <a:rPr lang="en-US" sz="2200" dirty="0" smtClean="0"/>
              <a:t>) </a:t>
            </a:r>
            <a:br>
              <a:rPr lang="en-US" sz="2200" dirty="0" smtClean="0"/>
            </a:br>
            <a:r>
              <a:rPr lang="en-US" sz="2200" dirty="0" smtClean="0"/>
              <a:t>(1:30: CST)</a:t>
            </a:r>
          </a:p>
          <a:p>
            <a:pPr marL="2112963" indent="-2112963">
              <a:buNone/>
            </a:pPr>
            <a:endParaRPr lang="en-US" dirty="0"/>
          </a:p>
        </p:txBody>
      </p:sp>
      <p:sp>
        <p:nvSpPr>
          <p:cNvPr id="2" name="Footer Placeholder 1"/>
          <p:cNvSpPr>
            <a:spLocks noGrp="1"/>
          </p:cNvSpPr>
          <p:nvPr>
            <p:ph type="ftr" sz="quarter" idx="11"/>
          </p:nvPr>
        </p:nvSpPr>
        <p:spPr/>
        <p:txBody>
          <a:bodyPr/>
          <a:lstStyle/>
          <a:p>
            <a:r>
              <a:rPr lang="en-US" smtClean="0"/>
              <a:t>WIOA Webinar 3 Capacity Building Projects February 19, 2016</a:t>
            </a:r>
            <a:endParaRPr lang="en-US"/>
          </a:p>
        </p:txBody>
      </p:sp>
      <p:sp>
        <p:nvSpPr>
          <p:cNvPr id="3" name="Slide Number Placeholder 2"/>
          <p:cNvSpPr>
            <a:spLocks noGrp="1"/>
          </p:cNvSpPr>
          <p:nvPr>
            <p:ph type="sldNum" sz="quarter" idx="12"/>
          </p:nvPr>
        </p:nvSpPr>
        <p:spPr/>
        <p:txBody>
          <a:bodyPr/>
          <a:lstStyle/>
          <a:p>
            <a:fld id="{4A431BFB-B653-4F36-A450-A2DDA07B1717}" type="slidenum">
              <a:rPr lang="en-US" smtClean="0"/>
              <a:t>3</a:t>
            </a:fld>
            <a:endParaRPr lang="en-US"/>
          </a:p>
        </p:txBody>
      </p:sp>
    </p:spTree>
    <p:extLst>
      <p:ext uri="{BB962C8B-B14F-4D97-AF65-F5344CB8AC3E}">
        <p14:creationId xmlns:p14="http://schemas.microsoft.com/office/powerpoint/2010/main" val="28234912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 Advancement, </a:t>
            </a:r>
            <a:br>
              <a:rPr lang="en-US" dirty="0" smtClean="0"/>
            </a:br>
            <a:r>
              <a:rPr lang="en-US" dirty="0" smtClean="0"/>
              <a:t>and Transformation</a:t>
            </a:r>
            <a:endParaRPr lang="en-US" dirty="0"/>
          </a:p>
        </p:txBody>
      </p:sp>
      <p:sp>
        <p:nvSpPr>
          <p:cNvPr id="3" name="Content Placeholder 2"/>
          <p:cNvSpPr>
            <a:spLocks noGrp="1"/>
          </p:cNvSpPr>
          <p:nvPr>
            <p:ph idx="1"/>
          </p:nvPr>
        </p:nvSpPr>
        <p:spPr/>
        <p:txBody>
          <a:bodyPr>
            <a:normAutofit/>
          </a:bodyPr>
          <a:lstStyle/>
          <a:p>
            <a:r>
              <a:rPr lang="en-US" sz="2400" dirty="0" smtClean="0"/>
              <a:t>The </a:t>
            </a:r>
            <a:r>
              <a:rPr lang="en-US" sz="2400" dirty="0"/>
              <a:t>value </a:t>
            </a:r>
            <a:r>
              <a:rPr lang="en-US" sz="2400" dirty="0" smtClean="0"/>
              <a:t>has </a:t>
            </a:r>
            <a:r>
              <a:rPr lang="en-US" sz="2400" dirty="0"/>
              <a:t>never been greater. </a:t>
            </a:r>
          </a:p>
          <a:p>
            <a:r>
              <a:rPr lang="en-US" sz="2400" dirty="0" smtClean="0"/>
              <a:t>Advancing and implementing </a:t>
            </a:r>
            <a:r>
              <a:rPr lang="en-US" sz="2400" dirty="0"/>
              <a:t>innovative student service delivery options that </a:t>
            </a:r>
            <a:r>
              <a:rPr lang="en-US" sz="2400" dirty="0" smtClean="0"/>
              <a:t>include</a:t>
            </a:r>
            <a:br>
              <a:rPr lang="en-US" sz="2400" dirty="0" smtClean="0"/>
            </a:br>
            <a:r>
              <a:rPr lang="en-US" sz="2400" dirty="0" smtClean="0"/>
              <a:t> </a:t>
            </a:r>
          </a:p>
          <a:p>
            <a:pPr lvl="1">
              <a:buFont typeface="Arial" panose="020B0604020202020204" pitchFamily="34" charset="0"/>
              <a:buChar char="•"/>
            </a:pPr>
            <a:r>
              <a:rPr lang="en-US" sz="1800" dirty="0"/>
              <a:t> H</a:t>
            </a:r>
            <a:r>
              <a:rPr lang="en-US" sz="1800" dirty="0" smtClean="0"/>
              <a:t>allmark </a:t>
            </a:r>
            <a:r>
              <a:rPr lang="en-US" sz="1800" dirty="0"/>
              <a:t>career </a:t>
            </a:r>
            <a:r>
              <a:rPr lang="en-US" sz="1800" dirty="0" smtClean="0"/>
              <a:t>pathways </a:t>
            </a:r>
          </a:p>
          <a:p>
            <a:pPr lvl="1">
              <a:buFont typeface="Arial" panose="020B0604020202020204" pitchFamily="34" charset="0"/>
              <a:buChar char="•"/>
            </a:pPr>
            <a:r>
              <a:rPr lang="en-US" sz="1800" dirty="0" smtClean="0"/>
              <a:t> Workforce </a:t>
            </a:r>
            <a:r>
              <a:rPr lang="en-US" sz="1800" dirty="0"/>
              <a:t>services </a:t>
            </a:r>
          </a:p>
          <a:p>
            <a:pPr lvl="1">
              <a:buFont typeface="Arial" panose="020B0604020202020204" pitchFamily="34" charset="0"/>
              <a:buChar char="•"/>
            </a:pPr>
            <a:r>
              <a:rPr lang="en-US" sz="1800" dirty="0" smtClean="0"/>
              <a:t> Distance </a:t>
            </a:r>
            <a:r>
              <a:rPr lang="en-US" sz="1800" dirty="0"/>
              <a:t>education </a:t>
            </a:r>
            <a:r>
              <a:rPr lang="en-US" sz="1800" dirty="0" smtClean="0"/>
              <a:t>models </a:t>
            </a:r>
          </a:p>
          <a:p>
            <a:r>
              <a:rPr lang="en-US" sz="2400" dirty="0" smtClean="0"/>
              <a:t>The whole is greater than the sum of the parts</a:t>
            </a:r>
          </a:p>
          <a:p>
            <a:r>
              <a:rPr lang="en-US" sz="2400" dirty="0" smtClean="0"/>
              <a:t>Speed transformation and provide multiple avenues for support</a:t>
            </a:r>
          </a:p>
          <a:p>
            <a:endParaRPr lang="en-US" dirty="0"/>
          </a:p>
          <a:p>
            <a:endParaRPr lang="en-US" dirty="0"/>
          </a:p>
        </p:txBody>
      </p:sp>
      <p:sp>
        <p:nvSpPr>
          <p:cNvPr id="4" name="Footer Placeholder 3"/>
          <p:cNvSpPr>
            <a:spLocks noGrp="1"/>
          </p:cNvSpPr>
          <p:nvPr>
            <p:ph type="ftr" sz="quarter" idx="11"/>
          </p:nvPr>
        </p:nvSpPr>
        <p:spPr/>
        <p:txBody>
          <a:bodyPr/>
          <a:lstStyle/>
          <a:p>
            <a:r>
              <a:rPr lang="en-US" smtClean="0"/>
              <a:t>WIOA Webinar 3 Capacity Building Projects February 19, 2016</a:t>
            </a:r>
            <a:endParaRPr lang="en-US"/>
          </a:p>
        </p:txBody>
      </p:sp>
      <p:sp>
        <p:nvSpPr>
          <p:cNvPr id="5" name="Slide Number Placeholder 4"/>
          <p:cNvSpPr>
            <a:spLocks noGrp="1"/>
          </p:cNvSpPr>
          <p:nvPr>
            <p:ph type="sldNum" sz="quarter" idx="12"/>
          </p:nvPr>
        </p:nvSpPr>
        <p:spPr/>
        <p:txBody>
          <a:bodyPr/>
          <a:lstStyle/>
          <a:p>
            <a:fld id="{4A431BFB-B653-4F36-A450-A2DDA07B1717}" type="slidenum">
              <a:rPr lang="en-US" smtClean="0"/>
              <a:t>30</a:t>
            </a:fld>
            <a:endParaRPr lang="en-US"/>
          </a:p>
        </p:txBody>
      </p:sp>
    </p:spTree>
    <p:extLst>
      <p:ext uri="{BB962C8B-B14F-4D97-AF65-F5344CB8AC3E}">
        <p14:creationId xmlns:p14="http://schemas.microsoft.com/office/powerpoint/2010/main" val="41486562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Webinar Series:</a:t>
            </a:r>
            <a:br>
              <a:rPr lang="en-US" dirty="0" smtClean="0"/>
            </a:br>
            <a:r>
              <a:rPr lang="en-US" dirty="0" smtClean="0"/>
              <a:t>Defining </a:t>
            </a:r>
            <a:r>
              <a:rPr lang="en-US" dirty="0"/>
              <a:t>Student Success in </a:t>
            </a:r>
            <a:r>
              <a:rPr lang="en-US" dirty="0" smtClean="0"/>
              <a:t>WIOA</a:t>
            </a:r>
            <a:endParaRPr lang="en-US" dirty="0"/>
          </a:p>
        </p:txBody>
      </p:sp>
      <p:sp>
        <p:nvSpPr>
          <p:cNvPr id="5" name="Content Placeholder 4"/>
          <p:cNvSpPr>
            <a:spLocks noGrp="1"/>
          </p:cNvSpPr>
          <p:nvPr>
            <p:ph idx="1"/>
          </p:nvPr>
        </p:nvSpPr>
        <p:spPr/>
        <p:txBody>
          <a:bodyPr/>
          <a:lstStyle/>
          <a:p>
            <a:pPr marL="2112963" indent="-2112963">
              <a:buNone/>
            </a:pPr>
            <a:r>
              <a:rPr lang="en-US" sz="2200" dirty="0" smtClean="0"/>
              <a:t>1: Dec 10, 2016	WIOA Update</a:t>
            </a:r>
          </a:p>
          <a:p>
            <a:pPr marL="2112963" indent="-2112963">
              <a:buNone/>
            </a:pPr>
            <a:r>
              <a:rPr lang="en-US" sz="2200" dirty="0" smtClean="0"/>
              <a:t>2: Feb 9, 2016 	Integrated English Literacy Civics Education </a:t>
            </a:r>
          </a:p>
          <a:p>
            <a:pPr marL="2112963" indent="-2112963">
              <a:buNone/>
            </a:pPr>
            <a:r>
              <a:rPr lang="en-US" sz="2200" dirty="0" smtClean="0"/>
              <a:t>3: Feb. 19, 2016 	Capacity Building Projects</a:t>
            </a:r>
          </a:p>
          <a:p>
            <a:pPr marL="2112963" indent="-2112963">
              <a:buNone/>
            </a:pPr>
            <a:r>
              <a:rPr lang="en-US" sz="2200" dirty="0" smtClean="0"/>
              <a:t>4: Mar. 3, 2016 	Integrated Education and Training </a:t>
            </a:r>
            <a:br>
              <a:rPr lang="en-US" sz="2200" dirty="0" smtClean="0"/>
            </a:br>
            <a:r>
              <a:rPr lang="en-US" sz="2200" dirty="0" smtClean="0"/>
              <a:t>(10:30 CST)</a:t>
            </a:r>
          </a:p>
          <a:p>
            <a:pPr marL="2112963" indent="-2112963">
              <a:buNone/>
            </a:pPr>
            <a:r>
              <a:rPr lang="en-US" sz="2200" dirty="0" smtClean="0"/>
              <a:t>5: Mar. 24 2016 	Implementing the WIOA</a:t>
            </a:r>
            <a:r>
              <a:rPr lang="en-US" sz="2200" dirty="0"/>
              <a:t> Participant </a:t>
            </a:r>
            <a:r>
              <a:rPr lang="en-US" sz="2200" dirty="0" smtClean="0"/>
              <a:t>Individua</a:t>
            </a:r>
            <a:r>
              <a:rPr lang="en-US" sz="2200" dirty="0"/>
              <a:t>l</a:t>
            </a:r>
            <a:r>
              <a:rPr lang="en-US" sz="2200" dirty="0" smtClean="0"/>
              <a:t> Record Layout</a:t>
            </a:r>
            <a:r>
              <a:rPr lang="en-US" sz="2200" dirty="0"/>
              <a:t> (PIRL</a:t>
            </a:r>
            <a:r>
              <a:rPr lang="en-US" sz="2200" dirty="0" smtClean="0"/>
              <a:t>) </a:t>
            </a:r>
            <a:br>
              <a:rPr lang="en-US" sz="2200" dirty="0" smtClean="0"/>
            </a:br>
            <a:r>
              <a:rPr lang="en-US" sz="2200" dirty="0" smtClean="0"/>
              <a:t>(1:30: CST)</a:t>
            </a:r>
          </a:p>
          <a:p>
            <a:pPr marL="2112963" indent="-2112963">
              <a:buNone/>
            </a:pPr>
            <a:endParaRPr lang="en-US" dirty="0"/>
          </a:p>
        </p:txBody>
      </p:sp>
      <p:sp>
        <p:nvSpPr>
          <p:cNvPr id="2" name="Footer Placeholder 1"/>
          <p:cNvSpPr>
            <a:spLocks noGrp="1"/>
          </p:cNvSpPr>
          <p:nvPr>
            <p:ph type="ftr" sz="quarter" idx="11"/>
          </p:nvPr>
        </p:nvSpPr>
        <p:spPr/>
        <p:txBody>
          <a:bodyPr/>
          <a:lstStyle/>
          <a:p>
            <a:r>
              <a:rPr lang="en-US" smtClean="0"/>
              <a:t>WIOA Webinar 3 Capacity Building Projects February 19, 2016</a:t>
            </a:r>
            <a:endParaRPr lang="en-US"/>
          </a:p>
        </p:txBody>
      </p:sp>
      <p:sp>
        <p:nvSpPr>
          <p:cNvPr id="3" name="Slide Number Placeholder 2"/>
          <p:cNvSpPr>
            <a:spLocks noGrp="1"/>
          </p:cNvSpPr>
          <p:nvPr>
            <p:ph type="sldNum" sz="quarter" idx="12"/>
          </p:nvPr>
        </p:nvSpPr>
        <p:spPr/>
        <p:txBody>
          <a:bodyPr/>
          <a:lstStyle/>
          <a:p>
            <a:fld id="{4A431BFB-B653-4F36-A450-A2DDA07B1717}" type="slidenum">
              <a:rPr lang="en-US" smtClean="0"/>
              <a:t>31</a:t>
            </a:fld>
            <a:endParaRPr lang="en-US"/>
          </a:p>
        </p:txBody>
      </p:sp>
    </p:spTree>
    <p:extLst>
      <p:ext uri="{BB962C8B-B14F-4D97-AF65-F5344CB8AC3E}">
        <p14:creationId xmlns:p14="http://schemas.microsoft.com/office/powerpoint/2010/main" val="34537290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4294967295"/>
          </p:nvPr>
        </p:nvSpPr>
        <p:spPr>
          <a:xfrm>
            <a:off x="6743700" y="4959350"/>
            <a:ext cx="2400300" cy="1463675"/>
          </a:xfrm>
        </p:spPr>
        <p:txBody>
          <a:bodyPr>
            <a:normAutofit/>
          </a:bodyPr>
          <a:lstStyle/>
          <a:p>
            <a:endParaRPr lang="en-US" dirty="0"/>
          </a:p>
        </p:txBody>
      </p:sp>
      <p:sp>
        <p:nvSpPr>
          <p:cNvPr id="3" name="TextBox 2"/>
          <p:cNvSpPr txBox="1"/>
          <p:nvPr/>
        </p:nvSpPr>
        <p:spPr>
          <a:xfrm>
            <a:off x="149050" y="4876800"/>
            <a:ext cx="3889550" cy="1384995"/>
          </a:xfrm>
          <a:prstGeom prst="rect">
            <a:avLst/>
          </a:prstGeom>
          <a:noFill/>
        </p:spPr>
        <p:txBody>
          <a:bodyPr wrap="square" rtlCol="0">
            <a:spAutoFit/>
          </a:bodyPr>
          <a:lstStyle/>
          <a:p>
            <a:r>
              <a:rPr lang="en-US" sz="1400" dirty="0"/>
              <a:t>Anson Green</a:t>
            </a:r>
            <a:br>
              <a:rPr lang="en-US" sz="1400" dirty="0"/>
            </a:br>
            <a:r>
              <a:rPr lang="en-US" sz="1400" dirty="0"/>
              <a:t>Director</a:t>
            </a:r>
            <a:br>
              <a:rPr lang="en-US" sz="1400" dirty="0"/>
            </a:br>
            <a:r>
              <a:rPr lang="en-US" sz="1400" dirty="0" smtClean="0"/>
              <a:t>Adult </a:t>
            </a:r>
            <a:r>
              <a:rPr lang="en-US" sz="1400" dirty="0"/>
              <a:t>Education and Literacy</a:t>
            </a:r>
            <a:br>
              <a:rPr lang="en-US" sz="1400" dirty="0"/>
            </a:br>
            <a:r>
              <a:rPr lang="en-US" sz="1400" dirty="0"/>
              <a:t>Texas Workforce Commission</a:t>
            </a:r>
          </a:p>
          <a:p>
            <a:endParaRPr lang="en-US" sz="1400" dirty="0"/>
          </a:p>
          <a:p>
            <a:r>
              <a:rPr lang="en-US" sz="1400" dirty="0"/>
              <a:t>February </a:t>
            </a:r>
            <a:r>
              <a:rPr lang="en-US" sz="1400" dirty="0" smtClean="0"/>
              <a:t>19, 2016</a:t>
            </a:r>
            <a:endParaRPr lang="en-US" sz="1400" dirty="0"/>
          </a:p>
        </p:txBody>
      </p:sp>
      <p:sp>
        <p:nvSpPr>
          <p:cNvPr id="11" name="Footer Placeholder 10"/>
          <p:cNvSpPr>
            <a:spLocks noGrp="1"/>
          </p:cNvSpPr>
          <p:nvPr>
            <p:ph type="ftr" sz="quarter" idx="11"/>
          </p:nvPr>
        </p:nvSpPr>
        <p:spPr/>
        <p:txBody>
          <a:bodyPr/>
          <a:lstStyle/>
          <a:p>
            <a:r>
              <a:rPr lang="en-US" smtClean="0"/>
              <a:t>WIOA Webinar 3 Capacity Building Projects February 19, 2016</a:t>
            </a:r>
            <a:endParaRPr lang="en-US" dirty="0"/>
          </a:p>
        </p:txBody>
      </p:sp>
      <p:sp>
        <p:nvSpPr>
          <p:cNvPr id="12" name="Slide Number Placeholder 11"/>
          <p:cNvSpPr>
            <a:spLocks noGrp="1"/>
          </p:cNvSpPr>
          <p:nvPr>
            <p:ph type="sldNum" sz="quarter" idx="12"/>
          </p:nvPr>
        </p:nvSpPr>
        <p:spPr/>
        <p:txBody>
          <a:bodyPr/>
          <a:lstStyle/>
          <a:p>
            <a:fld id="{4A431BFB-B653-4F36-A450-A2DDA07B1717}" type="slidenum">
              <a:rPr lang="en-US" smtClean="0"/>
              <a:t>32</a:t>
            </a:fld>
            <a:endParaRPr lang="en-US"/>
          </a:p>
        </p:txBody>
      </p:sp>
      <p:sp>
        <p:nvSpPr>
          <p:cNvPr id="2" name="TextBox 1"/>
          <p:cNvSpPr txBox="1"/>
          <p:nvPr/>
        </p:nvSpPr>
        <p:spPr>
          <a:xfrm>
            <a:off x="-3350" y="1219200"/>
            <a:ext cx="6521883" cy="923330"/>
          </a:xfrm>
          <a:prstGeom prst="rect">
            <a:avLst/>
          </a:prstGeom>
          <a:solidFill>
            <a:schemeClr val="accent1">
              <a:lumMod val="60000"/>
              <a:lumOff val="40000"/>
            </a:schemeClr>
          </a:solidFill>
        </p:spPr>
        <p:txBody>
          <a:bodyPr wrap="square" rtlCol="0">
            <a:spAutoFit/>
          </a:bodyPr>
          <a:lstStyle/>
          <a:p>
            <a:r>
              <a:rPr lang="en-US" sz="5400" dirty="0"/>
              <a:t>Thank You</a:t>
            </a:r>
          </a:p>
        </p:txBody>
      </p:sp>
      <p:sp>
        <p:nvSpPr>
          <p:cNvPr id="4" name="Title 3"/>
          <p:cNvSpPr>
            <a:spLocks noGrp="1"/>
          </p:cNvSpPr>
          <p:nvPr>
            <p:ph type="ctrTitle" idx="4294967295"/>
          </p:nvPr>
        </p:nvSpPr>
        <p:spPr>
          <a:xfrm>
            <a:off x="176990" y="2988766"/>
            <a:ext cx="7162800" cy="1463675"/>
          </a:xfrm>
        </p:spPr>
        <p:txBody>
          <a:bodyPr>
            <a:normAutofit fontScale="90000"/>
          </a:bodyPr>
          <a:lstStyle/>
          <a:p>
            <a:r>
              <a:rPr lang="en-US" sz="3200" dirty="0"/>
              <a:t>Defining Student Success in </a:t>
            </a:r>
            <a:r>
              <a:rPr lang="en-US" sz="3200" dirty="0" smtClean="0"/>
              <a:t>WIOA</a:t>
            </a:r>
            <a:r>
              <a:rPr lang="en-US" sz="3200" dirty="0">
                <a:solidFill>
                  <a:srgbClr val="FF0000"/>
                </a:solidFill>
              </a:rPr>
              <a:t/>
            </a:r>
            <a:br>
              <a:rPr lang="en-US" sz="3200" dirty="0">
                <a:solidFill>
                  <a:srgbClr val="FF0000"/>
                </a:solidFill>
              </a:rPr>
            </a:br>
            <a:r>
              <a:rPr lang="en-US" sz="3200" dirty="0" smtClean="0"/>
              <a:t/>
            </a:r>
            <a:br>
              <a:rPr lang="en-US" sz="3200" dirty="0" smtClean="0"/>
            </a:br>
            <a:r>
              <a:rPr lang="en-US" sz="3200" dirty="0" smtClean="0"/>
              <a:t/>
            </a:r>
            <a:br>
              <a:rPr lang="en-US" sz="3200" dirty="0" smtClean="0"/>
            </a:br>
            <a:endParaRPr lang="en-US" sz="2800" dirty="0"/>
          </a:p>
        </p:txBody>
      </p:sp>
      <p:pic>
        <p:nvPicPr>
          <p:cNvPr id="13" name="Picture 12" descr="Photo of people in training" title="Photo of people in train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18533" y="507941"/>
            <a:ext cx="2610227" cy="1879363"/>
          </a:xfrm>
          <a:prstGeom prst="rect">
            <a:avLst/>
          </a:prstGeom>
        </p:spPr>
      </p:pic>
      <p:pic>
        <p:nvPicPr>
          <p:cNvPr id="14" name="Picture 13" descr="Photo of people in training" title="Photo of people in training"/>
          <p:cNvPicPr>
            <a:picLocks noChangeAspect="1"/>
          </p:cNvPicPr>
          <p:nvPr/>
        </p:nvPicPr>
        <p:blipFill rotWithShape="1">
          <a:blip r:embed="rId4">
            <a:extLst>
              <a:ext uri="{28A0092B-C50C-407E-A947-70E740481C1C}">
                <a14:useLocalDpi xmlns:a14="http://schemas.microsoft.com/office/drawing/2010/main" val="0"/>
              </a:ext>
            </a:extLst>
          </a:blip>
          <a:srcRect l="34326"/>
          <a:stretch/>
        </p:blipFill>
        <p:spPr>
          <a:xfrm>
            <a:off x="6518533" y="2407524"/>
            <a:ext cx="2610227" cy="1504950"/>
          </a:xfrm>
          <a:prstGeom prst="rect">
            <a:avLst/>
          </a:prstGeom>
        </p:spPr>
      </p:pic>
      <p:pic>
        <p:nvPicPr>
          <p:cNvPr id="17" name="Picture 16" descr="Photo of people in training" title="Photo of people in trainin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518532" y="3908604"/>
            <a:ext cx="2625468" cy="2492196"/>
          </a:xfrm>
          <a:prstGeom prst="rect">
            <a:avLst/>
          </a:prstGeom>
        </p:spPr>
      </p:pic>
    </p:spTree>
    <p:extLst>
      <p:ext uri="{BB962C8B-B14F-4D97-AF65-F5344CB8AC3E}">
        <p14:creationId xmlns:p14="http://schemas.microsoft.com/office/powerpoint/2010/main" val="19900185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Overview </a:t>
            </a:r>
            <a:endParaRPr lang="en-US" dirty="0"/>
          </a:p>
        </p:txBody>
      </p:sp>
      <p:sp>
        <p:nvSpPr>
          <p:cNvPr id="5" name="Content Placeholder 4"/>
          <p:cNvSpPr>
            <a:spLocks noGrp="1"/>
          </p:cNvSpPr>
          <p:nvPr>
            <p:ph idx="1"/>
          </p:nvPr>
        </p:nvSpPr>
        <p:spPr/>
        <p:txBody>
          <a:bodyPr>
            <a:normAutofit/>
          </a:bodyPr>
          <a:lstStyle/>
          <a:p>
            <a:pPr marL="457200" indent="-457200">
              <a:buFont typeface="+mj-lt"/>
              <a:buAutoNum type="arabicParenR"/>
            </a:pPr>
            <a:r>
              <a:rPr lang="en-US" dirty="0"/>
              <a:t>WIOA Overview</a:t>
            </a:r>
          </a:p>
          <a:p>
            <a:pPr marL="457200" indent="-457200">
              <a:buFont typeface="+mj-lt"/>
              <a:buAutoNum type="arabicParenR"/>
            </a:pPr>
            <a:r>
              <a:rPr lang="en-US" dirty="0" smtClean="0"/>
              <a:t>TRAIN Tex - Training</a:t>
            </a:r>
            <a:r>
              <a:rPr lang="en-US" dirty="0"/>
              <a:t>, Resource and Innovation Network for Texas</a:t>
            </a:r>
          </a:p>
          <a:p>
            <a:pPr marL="457200" indent="-457200">
              <a:buFont typeface="+mj-lt"/>
              <a:buAutoNum type="arabicParenR"/>
            </a:pPr>
            <a:r>
              <a:rPr lang="en-US" dirty="0"/>
              <a:t>Review of the Network</a:t>
            </a:r>
          </a:p>
          <a:p>
            <a:pPr marL="457200" indent="-457200">
              <a:buFont typeface="+mj-lt"/>
              <a:buAutoNum type="arabicParenR"/>
            </a:pPr>
            <a:r>
              <a:rPr lang="en-US" dirty="0"/>
              <a:t>Capacity Building Projects </a:t>
            </a:r>
          </a:p>
          <a:p>
            <a:pPr>
              <a:buFont typeface="Arial" panose="020B0604020202020204" pitchFamily="34" charset="0"/>
              <a:buChar char="•"/>
            </a:pPr>
            <a:endParaRPr lang="en-US" dirty="0" smtClean="0"/>
          </a:p>
          <a:p>
            <a:pPr>
              <a:buFont typeface="Arial" panose="020B0604020202020204" pitchFamily="34" charset="0"/>
              <a:buChar char="•"/>
            </a:pPr>
            <a:endParaRPr lang="en-US" dirty="0"/>
          </a:p>
        </p:txBody>
      </p:sp>
      <p:sp>
        <p:nvSpPr>
          <p:cNvPr id="2" name="Footer Placeholder 1"/>
          <p:cNvSpPr>
            <a:spLocks noGrp="1"/>
          </p:cNvSpPr>
          <p:nvPr>
            <p:ph type="ftr" sz="quarter" idx="11"/>
          </p:nvPr>
        </p:nvSpPr>
        <p:spPr/>
        <p:txBody>
          <a:bodyPr/>
          <a:lstStyle/>
          <a:p>
            <a:r>
              <a:rPr lang="en-US" smtClean="0"/>
              <a:t>WIOA Webinar 3 Capacity Building Projects February 19, 2016</a:t>
            </a:r>
            <a:endParaRPr lang="en-US"/>
          </a:p>
        </p:txBody>
      </p:sp>
      <p:sp>
        <p:nvSpPr>
          <p:cNvPr id="3" name="Slide Number Placeholder 2"/>
          <p:cNvSpPr>
            <a:spLocks noGrp="1"/>
          </p:cNvSpPr>
          <p:nvPr>
            <p:ph type="sldNum" sz="quarter" idx="12"/>
          </p:nvPr>
        </p:nvSpPr>
        <p:spPr/>
        <p:txBody>
          <a:bodyPr/>
          <a:lstStyle/>
          <a:p>
            <a:fld id="{4A431BFB-B653-4F36-A450-A2DDA07B1717}" type="slidenum">
              <a:rPr lang="en-US" smtClean="0"/>
              <a:t>4</a:t>
            </a:fld>
            <a:endParaRPr lang="en-US"/>
          </a:p>
        </p:txBody>
      </p:sp>
    </p:spTree>
    <p:extLst>
      <p:ext uri="{BB962C8B-B14F-4D97-AF65-F5344CB8AC3E}">
        <p14:creationId xmlns:p14="http://schemas.microsoft.com/office/powerpoint/2010/main" val="18709915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WIOA </a:t>
            </a:r>
            <a:r>
              <a:rPr lang="en-US" dirty="0"/>
              <a:t>Overview</a:t>
            </a:r>
          </a:p>
        </p:txBody>
      </p:sp>
      <p:sp>
        <p:nvSpPr>
          <p:cNvPr id="5" name="Text Placeholder 4"/>
          <p:cNvSpPr>
            <a:spLocks noGrp="1"/>
          </p:cNvSpPr>
          <p:nvPr>
            <p:ph type="subTitle" idx="1"/>
          </p:nvPr>
        </p:nvSpPr>
        <p:spPr/>
        <p:txBody>
          <a:bodyPr/>
          <a:lstStyle/>
          <a:p>
            <a:r>
              <a:rPr lang="en-US" dirty="0" smtClean="0"/>
              <a:t>Section 1</a:t>
            </a:r>
            <a:endParaRPr lang="en-US" dirty="0"/>
          </a:p>
        </p:txBody>
      </p:sp>
      <p:sp>
        <p:nvSpPr>
          <p:cNvPr id="2" name="Footer Placeholder 1"/>
          <p:cNvSpPr>
            <a:spLocks noGrp="1"/>
          </p:cNvSpPr>
          <p:nvPr>
            <p:ph type="ftr" sz="quarter" idx="11"/>
          </p:nvPr>
        </p:nvSpPr>
        <p:spPr/>
        <p:txBody>
          <a:bodyPr/>
          <a:lstStyle/>
          <a:p>
            <a:r>
              <a:rPr lang="en-US" smtClean="0"/>
              <a:t>WIOA Webinar 3 Capacity Building Projects February 19, 2016</a:t>
            </a:r>
            <a:endParaRPr lang="en-US"/>
          </a:p>
        </p:txBody>
      </p:sp>
      <p:sp>
        <p:nvSpPr>
          <p:cNvPr id="3" name="Slide Number Placeholder 2"/>
          <p:cNvSpPr>
            <a:spLocks noGrp="1"/>
          </p:cNvSpPr>
          <p:nvPr>
            <p:ph type="sldNum" sz="quarter" idx="12"/>
          </p:nvPr>
        </p:nvSpPr>
        <p:spPr/>
        <p:txBody>
          <a:bodyPr/>
          <a:lstStyle/>
          <a:p>
            <a:fld id="{4A431BFB-B653-4F36-A450-A2DDA07B1717}" type="slidenum">
              <a:rPr lang="en-US" smtClean="0"/>
              <a:t>5</a:t>
            </a:fld>
            <a:endParaRPr lang="en-US"/>
          </a:p>
        </p:txBody>
      </p:sp>
    </p:spTree>
    <p:extLst>
      <p:ext uri="{BB962C8B-B14F-4D97-AF65-F5344CB8AC3E}">
        <p14:creationId xmlns:p14="http://schemas.microsoft.com/office/powerpoint/2010/main" val="23010469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WIOA underscores </a:t>
            </a:r>
            <a:br>
              <a:rPr lang="en-US" dirty="0" smtClean="0"/>
            </a:br>
            <a:r>
              <a:rPr lang="en-US" dirty="0" smtClean="0"/>
              <a:t>What we have been doing</a:t>
            </a:r>
            <a:endParaRPr lang="en-US" dirty="0"/>
          </a:p>
        </p:txBody>
      </p:sp>
      <p:sp>
        <p:nvSpPr>
          <p:cNvPr id="5" name="Content Placeholder 4"/>
          <p:cNvSpPr>
            <a:spLocks noGrp="1"/>
          </p:cNvSpPr>
          <p:nvPr>
            <p:ph idx="1"/>
          </p:nvPr>
        </p:nvSpPr>
        <p:spPr/>
        <p:txBody>
          <a:bodyPr>
            <a:noAutofit/>
          </a:bodyPr>
          <a:lstStyle/>
          <a:p>
            <a:pPr marL="0" indent="0">
              <a:buNone/>
            </a:pPr>
            <a:r>
              <a:rPr lang="en-US" sz="2800" dirty="0" smtClean="0"/>
              <a:t>The law positions </a:t>
            </a:r>
            <a:r>
              <a:rPr lang="en-US" sz="2800" dirty="0"/>
              <a:t>Adult Education and Literacy </a:t>
            </a:r>
            <a:r>
              <a:rPr lang="en-US" sz="2800" dirty="0" smtClean="0"/>
              <a:t>to:</a:t>
            </a:r>
          </a:p>
          <a:p>
            <a:pPr marL="233363" indent="-233363">
              <a:buFont typeface="Arial" panose="020B0604020202020204" pitchFamily="34" charset="0"/>
              <a:buChar char="•"/>
            </a:pPr>
            <a:r>
              <a:rPr lang="en-US" sz="2200" dirty="0" smtClean="0"/>
              <a:t>Play </a:t>
            </a:r>
            <a:r>
              <a:rPr lang="en-US" sz="2200" dirty="0"/>
              <a:t>an integral role within a broader, interconnected workforce development </a:t>
            </a:r>
            <a:r>
              <a:rPr lang="en-US" sz="2200" dirty="0" smtClean="0"/>
              <a:t>system</a:t>
            </a:r>
          </a:p>
          <a:p>
            <a:pPr marL="233363" indent="-233363">
              <a:buFont typeface="Arial" panose="020B0604020202020204" pitchFamily="34" charset="0"/>
              <a:buChar char="•"/>
            </a:pPr>
            <a:r>
              <a:rPr lang="en-US" sz="2200" dirty="0" smtClean="0"/>
              <a:t>Deliver </a:t>
            </a:r>
            <a:r>
              <a:rPr lang="en-US" sz="2200" dirty="0"/>
              <a:t>greater access to educational services for our customers through the Texas Workforce Solutions delivery </a:t>
            </a:r>
            <a:r>
              <a:rPr lang="en-US" sz="2200" dirty="0" smtClean="0"/>
              <a:t>system</a:t>
            </a:r>
          </a:p>
          <a:p>
            <a:pPr marL="233363" indent="-233363">
              <a:buFont typeface="Arial" panose="020B0604020202020204" pitchFamily="34" charset="0"/>
              <a:buChar char="•"/>
            </a:pPr>
            <a:r>
              <a:rPr lang="en-US" sz="2200" dirty="0" smtClean="0"/>
              <a:t>Increase </a:t>
            </a:r>
            <a:r>
              <a:rPr lang="en-US" sz="2200" dirty="0"/>
              <a:t>opportunities for a broader array of services available to </a:t>
            </a:r>
            <a:r>
              <a:rPr lang="en-US" sz="2200" dirty="0" smtClean="0"/>
              <a:t>students</a:t>
            </a:r>
          </a:p>
          <a:p>
            <a:pPr marL="233363" indent="-233363">
              <a:buFont typeface="Arial" panose="020B0604020202020204" pitchFamily="34" charset="0"/>
              <a:buChar char="•"/>
            </a:pPr>
            <a:r>
              <a:rPr lang="en-US" sz="2200" dirty="0" smtClean="0"/>
              <a:t>Promote transitions </a:t>
            </a:r>
            <a:r>
              <a:rPr lang="en-US" sz="2200" dirty="0"/>
              <a:t>at all levels to postsecondary education and training or employment</a:t>
            </a:r>
          </a:p>
        </p:txBody>
      </p:sp>
      <p:sp>
        <p:nvSpPr>
          <p:cNvPr id="2" name="Footer Placeholder 1"/>
          <p:cNvSpPr>
            <a:spLocks noGrp="1"/>
          </p:cNvSpPr>
          <p:nvPr>
            <p:ph type="ftr" sz="quarter" idx="11"/>
          </p:nvPr>
        </p:nvSpPr>
        <p:spPr/>
        <p:txBody>
          <a:bodyPr/>
          <a:lstStyle/>
          <a:p>
            <a:r>
              <a:rPr lang="en-US" smtClean="0"/>
              <a:t>WIOA Webinar 3 Capacity Building Projects February 19, 2016</a:t>
            </a:r>
            <a:endParaRPr lang="en-US" dirty="0"/>
          </a:p>
        </p:txBody>
      </p:sp>
      <p:sp>
        <p:nvSpPr>
          <p:cNvPr id="3" name="Slide Number Placeholder 2"/>
          <p:cNvSpPr>
            <a:spLocks noGrp="1"/>
          </p:cNvSpPr>
          <p:nvPr>
            <p:ph type="sldNum" sz="quarter" idx="12"/>
          </p:nvPr>
        </p:nvSpPr>
        <p:spPr/>
        <p:txBody>
          <a:bodyPr/>
          <a:lstStyle/>
          <a:p>
            <a:fld id="{4A431BFB-B653-4F36-A450-A2DDA07B1717}" type="slidenum">
              <a:rPr lang="en-US" smtClean="0"/>
              <a:t>6</a:t>
            </a:fld>
            <a:endParaRPr lang="en-US"/>
          </a:p>
        </p:txBody>
      </p:sp>
    </p:spTree>
    <p:extLst>
      <p:ext uri="{BB962C8B-B14F-4D97-AF65-F5344CB8AC3E}">
        <p14:creationId xmlns:p14="http://schemas.microsoft.com/office/powerpoint/2010/main" val="20711718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cap="small" dirty="0"/>
              <a:t>Training, Resource </a:t>
            </a:r>
            <a:r>
              <a:rPr lang="en-US" b="1" cap="small" dirty="0" smtClean="0"/>
              <a:t/>
            </a:r>
            <a:br>
              <a:rPr lang="en-US" b="1" cap="small" dirty="0" smtClean="0"/>
            </a:br>
            <a:r>
              <a:rPr lang="en-US" b="1" cap="small" dirty="0" smtClean="0"/>
              <a:t>and </a:t>
            </a:r>
            <a:r>
              <a:rPr lang="en-US" b="1" cap="small" dirty="0"/>
              <a:t>Innovation </a:t>
            </a:r>
            <a:r>
              <a:rPr lang="en-US" b="1" cap="small" dirty="0" smtClean="0"/>
              <a:t/>
            </a:r>
            <a:br>
              <a:rPr lang="en-US" b="1" cap="small" dirty="0" smtClean="0"/>
            </a:br>
            <a:r>
              <a:rPr lang="en-US" b="1" cap="small" dirty="0" smtClean="0"/>
              <a:t>Network </a:t>
            </a:r>
            <a:r>
              <a:rPr lang="en-US" b="1" cap="small" dirty="0"/>
              <a:t>for </a:t>
            </a:r>
            <a:r>
              <a:rPr lang="en-US" b="1" cap="small" dirty="0" smtClean="0"/>
              <a:t>Texas</a:t>
            </a:r>
            <a:endParaRPr lang="en-US" dirty="0"/>
          </a:p>
        </p:txBody>
      </p:sp>
      <p:sp>
        <p:nvSpPr>
          <p:cNvPr id="3" name="Text Placeholder 2"/>
          <p:cNvSpPr>
            <a:spLocks noGrp="1"/>
          </p:cNvSpPr>
          <p:nvPr>
            <p:ph type="subTitle" idx="1"/>
          </p:nvPr>
        </p:nvSpPr>
        <p:spPr/>
        <p:txBody>
          <a:bodyPr/>
          <a:lstStyle/>
          <a:p>
            <a:r>
              <a:rPr lang="en-US" sz="4000" dirty="0" smtClean="0"/>
              <a:t>TRAIN </a:t>
            </a:r>
            <a:r>
              <a:rPr lang="en-US" sz="4000" dirty="0"/>
              <a:t>Tex</a:t>
            </a:r>
            <a:endParaRPr lang="en-US" dirty="0"/>
          </a:p>
        </p:txBody>
      </p:sp>
      <p:sp>
        <p:nvSpPr>
          <p:cNvPr id="4" name="Footer Placeholder 3"/>
          <p:cNvSpPr>
            <a:spLocks noGrp="1"/>
          </p:cNvSpPr>
          <p:nvPr>
            <p:ph type="ftr" sz="quarter" idx="11"/>
          </p:nvPr>
        </p:nvSpPr>
        <p:spPr/>
        <p:txBody>
          <a:bodyPr/>
          <a:lstStyle/>
          <a:p>
            <a:r>
              <a:rPr lang="en-US" smtClean="0"/>
              <a:t>WIOA Webinar 3 Capacity Building Projects February 19, 2016</a:t>
            </a:r>
            <a:endParaRPr lang="en-US"/>
          </a:p>
        </p:txBody>
      </p:sp>
      <p:sp>
        <p:nvSpPr>
          <p:cNvPr id="5" name="Slide Number Placeholder 4"/>
          <p:cNvSpPr>
            <a:spLocks noGrp="1"/>
          </p:cNvSpPr>
          <p:nvPr>
            <p:ph type="sldNum" sz="quarter" idx="12"/>
          </p:nvPr>
        </p:nvSpPr>
        <p:spPr/>
        <p:txBody>
          <a:bodyPr/>
          <a:lstStyle/>
          <a:p>
            <a:fld id="{4A431BFB-B653-4F36-A450-A2DDA07B1717}" type="slidenum">
              <a:rPr lang="en-US" smtClean="0"/>
              <a:t>7</a:t>
            </a:fld>
            <a:endParaRPr lang="en-US"/>
          </a:p>
        </p:txBody>
      </p:sp>
    </p:spTree>
    <p:extLst>
      <p:ext uri="{BB962C8B-B14F-4D97-AF65-F5344CB8AC3E}">
        <p14:creationId xmlns:p14="http://schemas.microsoft.com/office/powerpoint/2010/main" val="9591379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762000" y="609600"/>
            <a:ext cx="7290054" cy="1499616"/>
          </a:xfrm>
        </p:spPr>
        <p:txBody>
          <a:bodyPr/>
          <a:lstStyle/>
          <a:p>
            <a:r>
              <a:rPr lang="en-US" dirty="0" smtClean="0">
                <a:solidFill>
                  <a:schemeClr val="tx1"/>
                </a:solidFill>
              </a:rPr>
              <a:t>TRAIN </a:t>
            </a:r>
            <a:r>
              <a:rPr lang="en-US" dirty="0" err="1" smtClean="0">
                <a:solidFill>
                  <a:schemeClr val="tx1"/>
                </a:solidFill>
              </a:rPr>
              <a:t>Tex</a:t>
            </a:r>
            <a:endParaRPr lang="en-US" dirty="0">
              <a:solidFill>
                <a:schemeClr val="tx1"/>
              </a:solidFill>
            </a:endParaRPr>
          </a:p>
        </p:txBody>
      </p:sp>
      <p:sp>
        <p:nvSpPr>
          <p:cNvPr id="7" name="Content Placeholder 6"/>
          <p:cNvSpPr>
            <a:spLocks noGrp="1"/>
          </p:cNvSpPr>
          <p:nvPr>
            <p:ph idx="1"/>
          </p:nvPr>
        </p:nvSpPr>
        <p:spPr/>
        <p:txBody>
          <a:bodyPr>
            <a:normAutofit/>
          </a:bodyPr>
          <a:lstStyle/>
          <a:p>
            <a:r>
              <a:rPr lang="en-US" sz="2800" dirty="0"/>
              <a:t>The Training, Resource and Innovation Network for Texas (</a:t>
            </a:r>
            <a:r>
              <a:rPr lang="en-US" sz="2800" dirty="0" smtClean="0"/>
              <a:t>TRAIN Tex</a:t>
            </a:r>
            <a:r>
              <a:rPr lang="en-US" sz="2800" dirty="0"/>
              <a:t>)  strategy represents </a:t>
            </a:r>
            <a:r>
              <a:rPr lang="en-US" sz="2800" dirty="0" smtClean="0"/>
              <a:t>the </a:t>
            </a:r>
            <a:r>
              <a:rPr lang="en-US" sz="2800" dirty="0"/>
              <a:t>Texas Workforce </a:t>
            </a:r>
            <a:r>
              <a:rPr lang="en-US" sz="2800" dirty="0" smtClean="0"/>
              <a:t>Commission’s </a:t>
            </a:r>
            <a:r>
              <a:rPr lang="en-US" sz="2800" dirty="0"/>
              <a:t>significant investment </a:t>
            </a:r>
            <a:r>
              <a:rPr lang="en-US" sz="2800" dirty="0" smtClean="0"/>
              <a:t>in:</a:t>
            </a:r>
          </a:p>
          <a:p>
            <a:pPr>
              <a:buFont typeface="Arial" panose="020B0604020202020204" pitchFamily="34" charset="0"/>
              <a:buChar char="•"/>
            </a:pPr>
            <a:r>
              <a:rPr lang="en-US" sz="2800" dirty="0"/>
              <a:t> P</a:t>
            </a:r>
            <a:r>
              <a:rPr lang="en-US" sz="2800" dirty="0" smtClean="0"/>
              <a:t>rofessional development and support</a:t>
            </a:r>
          </a:p>
          <a:p>
            <a:pPr>
              <a:buFont typeface="Arial" panose="020B0604020202020204" pitchFamily="34" charset="0"/>
              <a:buChar char="•"/>
            </a:pPr>
            <a:r>
              <a:rPr lang="en-US" sz="2800" dirty="0" smtClean="0"/>
              <a:t> Relevant  research</a:t>
            </a:r>
          </a:p>
          <a:p>
            <a:pPr>
              <a:buFont typeface="Arial" panose="020B0604020202020204" pitchFamily="34" charset="0"/>
              <a:buChar char="•"/>
            </a:pPr>
            <a:r>
              <a:rPr lang="en-US" sz="2800" dirty="0"/>
              <a:t> </a:t>
            </a:r>
            <a:r>
              <a:rPr lang="en-US" sz="2800" dirty="0" smtClean="0"/>
              <a:t>Capacity building </a:t>
            </a:r>
            <a:r>
              <a:rPr lang="en-US" sz="2800" dirty="0"/>
              <a:t>projects </a:t>
            </a:r>
            <a:endParaRPr lang="en-US" sz="2800" dirty="0" smtClean="0"/>
          </a:p>
        </p:txBody>
      </p:sp>
      <p:sp>
        <p:nvSpPr>
          <p:cNvPr id="4" name="Footer Placeholder 3"/>
          <p:cNvSpPr>
            <a:spLocks noGrp="1"/>
          </p:cNvSpPr>
          <p:nvPr>
            <p:ph type="ftr" sz="quarter" idx="11"/>
          </p:nvPr>
        </p:nvSpPr>
        <p:spPr/>
        <p:txBody>
          <a:bodyPr/>
          <a:lstStyle/>
          <a:p>
            <a:r>
              <a:rPr lang="en-US" smtClean="0"/>
              <a:t>WIOA Webinar 3 Capacity Building Projects February 19, 2016</a:t>
            </a:r>
            <a:endParaRPr lang="en-US"/>
          </a:p>
        </p:txBody>
      </p:sp>
      <p:sp>
        <p:nvSpPr>
          <p:cNvPr id="5" name="Slide Number Placeholder 4"/>
          <p:cNvSpPr>
            <a:spLocks noGrp="1"/>
          </p:cNvSpPr>
          <p:nvPr>
            <p:ph type="sldNum" sz="quarter" idx="12"/>
          </p:nvPr>
        </p:nvSpPr>
        <p:spPr/>
        <p:txBody>
          <a:bodyPr/>
          <a:lstStyle/>
          <a:p>
            <a:fld id="{4A431BFB-B653-4F36-A450-A2DDA07B1717}" type="slidenum">
              <a:rPr lang="en-US" smtClean="0"/>
              <a:t>8</a:t>
            </a:fld>
            <a:endParaRPr lang="en-US"/>
          </a:p>
        </p:txBody>
      </p:sp>
    </p:spTree>
    <p:extLst>
      <p:ext uri="{BB962C8B-B14F-4D97-AF65-F5344CB8AC3E}">
        <p14:creationId xmlns:p14="http://schemas.microsoft.com/office/powerpoint/2010/main" val="11038859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 Tex Replaces the PD Model</a:t>
            </a:r>
            <a:endParaRPr lang="en-US" dirty="0"/>
          </a:p>
        </p:txBody>
      </p:sp>
      <p:pic>
        <p:nvPicPr>
          <p:cNvPr id="6" name="Content Placeholder 5" descr="Image of the PD Model from 2014." title="Image of the PD Model"/>
          <p:cNvPicPr>
            <a:picLocks noGrp="1" noChangeAspect="1"/>
          </p:cNvPicPr>
          <p:nvPr>
            <p:ph idx="1"/>
          </p:nvPr>
        </p:nvPicPr>
        <p:blipFill rotWithShape="1">
          <a:blip r:embed="rId3" cstate="print">
            <a:extLst>
              <a:ext uri="{28A0092B-C50C-407E-A947-70E740481C1C}">
                <a14:useLocalDpi xmlns:a14="http://schemas.microsoft.com/office/drawing/2010/main" val="0"/>
              </a:ext>
            </a:extLst>
          </a:blip>
          <a:srcRect l="7946" t="12676" r="9196" b="12265"/>
          <a:stretch/>
        </p:blipFill>
        <p:spPr>
          <a:xfrm>
            <a:off x="1143000" y="1752600"/>
            <a:ext cx="6324600" cy="4428397"/>
          </a:xfrm>
          <a:prstGeom prst="rect">
            <a:avLst/>
          </a:prstGeom>
          <a:ln>
            <a:noFill/>
          </a:ln>
          <a:effectLst>
            <a:outerShdw blurRad="190500" algn="tl" rotWithShape="0">
              <a:srgbClr val="000000">
                <a:alpha val="70000"/>
              </a:srgbClr>
            </a:outerShdw>
          </a:effectLst>
        </p:spPr>
      </p:pic>
      <p:sp>
        <p:nvSpPr>
          <p:cNvPr id="4" name="Footer Placeholder 3"/>
          <p:cNvSpPr>
            <a:spLocks noGrp="1"/>
          </p:cNvSpPr>
          <p:nvPr>
            <p:ph type="ftr" sz="quarter" idx="11"/>
          </p:nvPr>
        </p:nvSpPr>
        <p:spPr/>
        <p:txBody>
          <a:bodyPr/>
          <a:lstStyle/>
          <a:p>
            <a:r>
              <a:rPr lang="en-US" smtClean="0"/>
              <a:t>WIOA Webinar 3 Capacity Building Projects February 19, 2016</a:t>
            </a:r>
            <a:endParaRPr lang="en-US"/>
          </a:p>
        </p:txBody>
      </p:sp>
      <p:sp>
        <p:nvSpPr>
          <p:cNvPr id="5" name="Slide Number Placeholder 4"/>
          <p:cNvSpPr>
            <a:spLocks noGrp="1"/>
          </p:cNvSpPr>
          <p:nvPr>
            <p:ph type="sldNum" sz="quarter" idx="12"/>
          </p:nvPr>
        </p:nvSpPr>
        <p:spPr/>
        <p:txBody>
          <a:bodyPr/>
          <a:lstStyle/>
          <a:p>
            <a:fld id="{4A431BFB-B653-4F36-A450-A2DDA07B1717}" type="slidenum">
              <a:rPr lang="en-US" smtClean="0"/>
              <a:t>9</a:t>
            </a:fld>
            <a:endParaRPr lang="en-US"/>
          </a:p>
        </p:txBody>
      </p:sp>
    </p:spTree>
    <p:extLst>
      <p:ext uri="{BB962C8B-B14F-4D97-AF65-F5344CB8AC3E}">
        <p14:creationId xmlns:p14="http://schemas.microsoft.com/office/powerpoint/2010/main" val="423246825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xmlns=""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Integral</Template>
  <TotalTime>7311</TotalTime>
  <Words>3554</Words>
  <Application>Microsoft Office PowerPoint</Application>
  <PresentationFormat>On-screen Show (4:3)</PresentationFormat>
  <Paragraphs>494</Paragraphs>
  <Slides>32</Slides>
  <Notes>32</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Integral</vt:lpstr>
      <vt:lpstr>Defining Student Success in WIOA*   </vt:lpstr>
      <vt:lpstr>Defining Student Success in WIOA   </vt:lpstr>
      <vt:lpstr>Webinar Series: Defining Student Success in WIOA</vt:lpstr>
      <vt:lpstr>Overview </vt:lpstr>
      <vt:lpstr>WIOA Overview</vt:lpstr>
      <vt:lpstr>WIOA underscores  What we have been doing</vt:lpstr>
      <vt:lpstr>Training, Resource  and Innovation  Network for Texas</vt:lpstr>
      <vt:lpstr>TRAIN Tex</vt:lpstr>
      <vt:lpstr>TRAIN Tex Replaces the PD Model</vt:lpstr>
      <vt:lpstr>Train- Tex</vt:lpstr>
      <vt:lpstr>TRAIN Tex (2)</vt:lpstr>
      <vt:lpstr>Train Tex (3)</vt:lpstr>
      <vt:lpstr>TRAIN Tex (4)</vt:lpstr>
      <vt:lpstr>Review of the Network</vt:lpstr>
      <vt:lpstr>2</vt:lpstr>
      <vt:lpstr>3</vt:lpstr>
      <vt:lpstr>professional development Center</vt:lpstr>
      <vt:lpstr>capacity building Projects</vt:lpstr>
      <vt:lpstr>4</vt:lpstr>
      <vt:lpstr>5</vt:lpstr>
      <vt:lpstr>Career Pathways Expansion</vt:lpstr>
      <vt:lpstr>Distance Learning Mentor Initiative </vt:lpstr>
      <vt:lpstr>Focus on the Basics:  Reading and Math</vt:lpstr>
      <vt:lpstr>Professional Development Support for Non-Profit Adult Literacy Organizations</vt:lpstr>
      <vt:lpstr>Texas Adult Education and Literacy Standards Revision</vt:lpstr>
      <vt:lpstr>Standards Workgroup members</vt:lpstr>
      <vt:lpstr>Public Library AEL Expansion</vt:lpstr>
      <vt:lpstr>OneStar AEL Expansion</vt:lpstr>
      <vt:lpstr>1</vt:lpstr>
      <vt:lpstr>Value, Advancement,  and Transformation</vt:lpstr>
      <vt:lpstr>Webinar Series: Defining Student Success in WIOA</vt:lpstr>
      <vt:lpstr>Defining Student Success in WIOA   </vt:lpstr>
    </vt:vector>
  </TitlesOfParts>
  <Company>Texas Workforce Commission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Performance Expectations and Reporting</dc:title>
  <dc:creator>Tupa, Carrie</dc:creator>
  <cp:lastModifiedBy>Green, Anson</cp:lastModifiedBy>
  <cp:revision>562</cp:revision>
  <cp:lastPrinted>2016-02-19T18:23:44Z</cp:lastPrinted>
  <dcterms:created xsi:type="dcterms:W3CDTF">2014-07-22T09:50:39Z</dcterms:created>
  <dcterms:modified xsi:type="dcterms:W3CDTF">2016-02-19T19:13:51Z</dcterms:modified>
</cp:coreProperties>
</file>