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89"/>
  </p:notesMasterIdLst>
  <p:handoutMasterIdLst>
    <p:handoutMasterId r:id="rId90"/>
  </p:handoutMasterIdLst>
  <p:sldIdLst>
    <p:sldId id="578" r:id="rId2"/>
    <p:sldId id="616" r:id="rId3"/>
    <p:sldId id="582" r:id="rId4"/>
    <p:sldId id="480" r:id="rId5"/>
    <p:sldId id="579" r:id="rId6"/>
    <p:sldId id="581" r:id="rId7"/>
    <p:sldId id="635" r:id="rId8"/>
    <p:sldId id="481" r:id="rId9"/>
    <p:sldId id="507" r:id="rId10"/>
    <p:sldId id="550" r:id="rId11"/>
    <p:sldId id="551" r:id="rId12"/>
    <p:sldId id="558" r:id="rId13"/>
    <p:sldId id="583" r:id="rId14"/>
    <p:sldId id="548" r:id="rId15"/>
    <p:sldId id="508" r:id="rId16"/>
    <p:sldId id="509" r:id="rId17"/>
    <p:sldId id="532" r:id="rId18"/>
    <p:sldId id="544" r:id="rId19"/>
    <p:sldId id="542" r:id="rId20"/>
    <p:sldId id="543" r:id="rId21"/>
    <p:sldId id="562" r:id="rId22"/>
    <p:sldId id="563" r:id="rId23"/>
    <p:sldId id="564" r:id="rId24"/>
    <p:sldId id="565" r:id="rId25"/>
    <p:sldId id="560" r:id="rId26"/>
    <p:sldId id="584" r:id="rId27"/>
    <p:sldId id="561" r:id="rId28"/>
    <p:sldId id="566" r:id="rId29"/>
    <p:sldId id="549" r:id="rId30"/>
    <p:sldId id="496" r:id="rId31"/>
    <p:sldId id="497" r:id="rId32"/>
    <p:sldId id="612" r:id="rId33"/>
    <p:sldId id="613" r:id="rId34"/>
    <p:sldId id="488" r:id="rId35"/>
    <p:sldId id="621" r:id="rId36"/>
    <p:sldId id="622" r:id="rId37"/>
    <p:sldId id="598" r:id="rId38"/>
    <p:sldId id="599" r:id="rId39"/>
    <p:sldId id="600" r:id="rId40"/>
    <p:sldId id="601" r:id="rId41"/>
    <p:sldId id="602" r:id="rId42"/>
    <p:sldId id="603" r:id="rId43"/>
    <p:sldId id="604" r:id="rId44"/>
    <p:sldId id="605" r:id="rId45"/>
    <p:sldId id="483" r:id="rId46"/>
    <p:sldId id="570" r:id="rId47"/>
    <p:sldId id="489" r:id="rId48"/>
    <p:sldId id="491" r:id="rId49"/>
    <p:sldId id="631" r:id="rId50"/>
    <p:sldId id="494" r:id="rId51"/>
    <p:sldId id="490" r:id="rId52"/>
    <p:sldId id="513" r:id="rId53"/>
    <p:sldId id="511" r:id="rId54"/>
    <p:sldId id="514" r:id="rId55"/>
    <p:sldId id="512" r:id="rId56"/>
    <p:sldId id="630" r:id="rId57"/>
    <p:sldId id="577" r:id="rId58"/>
    <p:sldId id="593" r:id="rId59"/>
    <p:sldId id="594" r:id="rId60"/>
    <p:sldId id="528" r:id="rId61"/>
    <p:sldId id="517" r:id="rId62"/>
    <p:sldId id="518" r:id="rId63"/>
    <p:sldId id="519" r:id="rId64"/>
    <p:sldId id="520" r:id="rId65"/>
    <p:sldId id="521" r:id="rId66"/>
    <p:sldId id="523" r:id="rId67"/>
    <p:sldId id="529" r:id="rId68"/>
    <p:sldId id="524" r:id="rId69"/>
    <p:sldId id="525" r:id="rId70"/>
    <p:sldId id="526" r:id="rId71"/>
    <p:sldId id="527" r:id="rId72"/>
    <p:sldId id="572" r:id="rId73"/>
    <p:sldId id="573" r:id="rId74"/>
    <p:sldId id="623" r:id="rId75"/>
    <p:sldId id="632" r:id="rId76"/>
    <p:sldId id="633" r:id="rId77"/>
    <p:sldId id="634" r:id="rId78"/>
    <p:sldId id="636" r:id="rId79"/>
    <p:sldId id="626" r:id="rId80"/>
    <p:sldId id="627" r:id="rId81"/>
    <p:sldId id="628" r:id="rId82"/>
    <p:sldId id="629" r:id="rId83"/>
    <p:sldId id="485" r:id="rId84"/>
    <p:sldId id="576" r:id="rId85"/>
    <p:sldId id="611" r:id="rId86"/>
    <p:sldId id="637" r:id="rId87"/>
    <p:sldId id="479"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387369-250C-4CA2-A8C0-731E0DDD2177}">
          <p14:sldIdLst>
            <p14:sldId id="578"/>
            <p14:sldId id="616"/>
            <p14:sldId id="582"/>
            <p14:sldId id="480"/>
            <p14:sldId id="579"/>
            <p14:sldId id="581"/>
            <p14:sldId id="635"/>
            <p14:sldId id="481"/>
            <p14:sldId id="507"/>
            <p14:sldId id="550"/>
            <p14:sldId id="551"/>
            <p14:sldId id="558"/>
            <p14:sldId id="583"/>
            <p14:sldId id="548"/>
            <p14:sldId id="508"/>
            <p14:sldId id="509"/>
            <p14:sldId id="532"/>
            <p14:sldId id="544"/>
            <p14:sldId id="542"/>
            <p14:sldId id="543"/>
            <p14:sldId id="562"/>
            <p14:sldId id="563"/>
            <p14:sldId id="564"/>
            <p14:sldId id="565"/>
            <p14:sldId id="560"/>
            <p14:sldId id="584"/>
            <p14:sldId id="561"/>
            <p14:sldId id="566"/>
            <p14:sldId id="549"/>
            <p14:sldId id="496"/>
            <p14:sldId id="497"/>
            <p14:sldId id="612"/>
            <p14:sldId id="613"/>
            <p14:sldId id="488"/>
            <p14:sldId id="621"/>
            <p14:sldId id="622"/>
            <p14:sldId id="598"/>
            <p14:sldId id="599"/>
            <p14:sldId id="600"/>
            <p14:sldId id="601"/>
            <p14:sldId id="602"/>
            <p14:sldId id="603"/>
            <p14:sldId id="604"/>
            <p14:sldId id="605"/>
            <p14:sldId id="483"/>
            <p14:sldId id="570"/>
            <p14:sldId id="489"/>
            <p14:sldId id="491"/>
            <p14:sldId id="631"/>
            <p14:sldId id="494"/>
            <p14:sldId id="490"/>
            <p14:sldId id="513"/>
            <p14:sldId id="511"/>
            <p14:sldId id="514"/>
            <p14:sldId id="512"/>
            <p14:sldId id="630"/>
            <p14:sldId id="577"/>
            <p14:sldId id="593"/>
            <p14:sldId id="594"/>
            <p14:sldId id="528"/>
            <p14:sldId id="517"/>
            <p14:sldId id="518"/>
            <p14:sldId id="519"/>
            <p14:sldId id="520"/>
            <p14:sldId id="521"/>
            <p14:sldId id="523"/>
            <p14:sldId id="529"/>
            <p14:sldId id="524"/>
            <p14:sldId id="525"/>
            <p14:sldId id="526"/>
            <p14:sldId id="527"/>
            <p14:sldId id="572"/>
            <p14:sldId id="573"/>
            <p14:sldId id="623"/>
            <p14:sldId id="632"/>
            <p14:sldId id="633"/>
            <p14:sldId id="634"/>
            <p14:sldId id="636"/>
            <p14:sldId id="626"/>
            <p14:sldId id="627"/>
            <p14:sldId id="628"/>
            <p14:sldId id="629"/>
            <p14:sldId id="485"/>
            <p14:sldId id="576"/>
            <p14:sldId id="611"/>
            <p14:sldId id="637"/>
            <p14:sldId id="47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D1F"/>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83153" autoAdjust="0"/>
  </p:normalViewPr>
  <p:slideViewPr>
    <p:cSldViewPr>
      <p:cViewPr>
        <p:scale>
          <a:sx n="75" d="100"/>
          <a:sy n="75" d="100"/>
        </p:scale>
        <p:origin x="-826" y="134"/>
      </p:cViewPr>
      <p:guideLst>
        <p:guide orient="horz" pos="2160"/>
        <p:guide pos="2880"/>
      </p:guideLst>
    </p:cSldViewPr>
  </p:slideViewPr>
  <p:notesTextViewPr>
    <p:cViewPr>
      <p:scale>
        <a:sx n="1" d="1"/>
        <a:sy n="1" d="1"/>
      </p:scale>
      <p:origin x="0" y="0"/>
    </p:cViewPr>
  </p:notesTextViewPr>
  <p:notesViewPr>
    <p:cSldViewPr>
      <p:cViewPr>
        <p:scale>
          <a:sx n="125" d="100"/>
          <a:sy n="125" d="100"/>
        </p:scale>
        <p:origin x="-1118" y="10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5" tIns="44067" rIns="88135" bIns="44067" rtlCol="0"/>
          <a:lstStyle>
            <a:lvl1pPr algn="l">
              <a:defRPr sz="1200"/>
            </a:lvl1pPr>
          </a:lstStyle>
          <a:p>
            <a:endParaRPr lang="en-US"/>
          </a:p>
        </p:txBody>
      </p:sp>
      <p:sp>
        <p:nvSpPr>
          <p:cNvPr id="3" name="Date Placeholder 2"/>
          <p:cNvSpPr>
            <a:spLocks noGrp="1"/>
          </p:cNvSpPr>
          <p:nvPr>
            <p:ph type="dt" sz="quarter" idx="1"/>
          </p:nvPr>
        </p:nvSpPr>
        <p:spPr>
          <a:xfrm>
            <a:off x="3970735" y="1"/>
            <a:ext cx="3038145" cy="464205"/>
          </a:xfrm>
          <a:prstGeom prst="rect">
            <a:avLst/>
          </a:prstGeom>
        </p:spPr>
        <p:txBody>
          <a:bodyPr vert="horz" lIns="88135" tIns="44067" rIns="88135" bIns="44067" rtlCol="0"/>
          <a:lstStyle>
            <a:lvl1pPr algn="r">
              <a:defRPr sz="1200"/>
            </a:lvl1pPr>
          </a:lstStyle>
          <a:p>
            <a:fld id="{0ADEE9ED-4D46-4A2A-B267-6512A13390BC}" type="datetimeFigureOut">
              <a:rPr lang="en-US" smtClean="0"/>
              <a:t>2/3/2016</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35" tIns="44067" rIns="88135" bIns="44067" rtlCol="0" anchor="b"/>
          <a:lstStyle>
            <a:lvl1pPr algn="l">
              <a:defRPr sz="1200"/>
            </a:lvl1pPr>
          </a:lstStyle>
          <a:p>
            <a:endParaRPr lang="en-US"/>
          </a:p>
        </p:txBody>
      </p:sp>
      <p:sp>
        <p:nvSpPr>
          <p:cNvPr id="5" name="Slide Number Placeholder 4"/>
          <p:cNvSpPr>
            <a:spLocks noGrp="1"/>
          </p:cNvSpPr>
          <p:nvPr>
            <p:ph type="sldNum" sz="quarter" idx="3"/>
          </p:nvPr>
        </p:nvSpPr>
        <p:spPr>
          <a:xfrm>
            <a:off x="3970735" y="8830660"/>
            <a:ext cx="3038145" cy="464205"/>
          </a:xfrm>
          <a:prstGeom prst="rect">
            <a:avLst/>
          </a:prstGeom>
        </p:spPr>
        <p:txBody>
          <a:bodyPr vert="horz" lIns="88135" tIns="44067" rIns="88135" bIns="44067" rtlCol="0" anchor="b"/>
          <a:lstStyle>
            <a:lvl1pPr algn="r">
              <a:defRPr sz="1200"/>
            </a:lvl1pPr>
          </a:lstStyle>
          <a:p>
            <a:fld id="{D353AA14-5C20-4A56-B109-88DA25F094FF}" type="slidenum">
              <a:rPr lang="en-US" smtClean="0"/>
              <a:t>‹#›</a:t>
            </a:fld>
            <a:endParaRPr lang="en-US"/>
          </a:p>
        </p:txBody>
      </p:sp>
    </p:spTree>
    <p:extLst>
      <p:ext uri="{BB962C8B-B14F-4D97-AF65-F5344CB8AC3E}">
        <p14:creationId xmlns:p14="http://schemas.microsoft.com/office/powerpoint/2010/main" val="43019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5" tIns="44067" rIns="88135" bIns="44067" rtlCol="0"/>
          <a:lstStyle>
            <a:lvl1pPr algn="l">
              <a:defRPr sz="1200"/>
            </a:lvl1pPr>
          </a:lstStyle>
          <a:p>
            <a:endParaRPr lang="en-US"/>
          </a:p>
        </p:txBody>
      </p:sp>
      <p:sp>
        <p:nvSpPr>
          <p:cNvPr id="3" name="Date Placeholder 2"/>
          <p:cNvSpPr>
            <a:spLocks noGrp="1"/>
          </p:cNvSpPr>
          <p:nvPr>
            <p:ph type="dt" idx="1"/>
          </p:nvPr>
        </p:nvSpPr>
        <p:spPr>
          <a:xfrm>
            <a:off x="3970735" y="1"/>
            <a:ext cx="3038145" cy="464205"/>
          </a:xfrm>
          <a:prstGeom prst="rect">
            <a:avLst/>
          </a:prstGeom>
        </p:spPr>
        <p:txBody>
          <a:bodyPr vert="horz" lIns="88135" tIns="44067" rIns="88135" bIns="44067" rtlCol="0"/>
          <a:lstStyle>
            <a:lvl1pPr algn="r">
              <a:defRPr sz="1200"/>
            </a:lvl1pPr>
          </a:lstStyle>
          <a:p>
            <a:fld id="{CCB433E0-1E82-4028-8FCD-9AE0C817710C}" type="datetimeFigureOut">
              <a:rPr lang="en-US" smtClean="0"/>
              <a:t>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8135" tIns="44067" rIns="88135" bIns="44067"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5" tIns="44067" rIns="88135" bIns="44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60"/>
            <a:ext cx="3038145" cy="464205"/>
          </a:xfrm>
          <a:prstGeom prst="rect">
            <a:avLst/>
          </a:prstGeom>
        </p:spPr>
        <p:txBody>
          <a:bodyPr vert="horz" lIns="88135" tIns="44067" rIns="88135" bIns="44067" rtlCol="0" anchor="b"/>
          <a:lstStyle>
            <a:lvl1pPr algn="l">
              <a:defRPr sz="1200"/>
            </a:lvl1pPr>
          </a:lstStyle>
          <a:p>
            <a:endParaRPr lang="en-US"/>
          </a:p>
        </p:txBody>
      </p:sp>
      <p:sp>
        <p:nvSpPr>
          <p:cNvPr id="7" name="Slide Number Placeholder 6"/>
          <p:cNvSpPr>
            <a:spLocks noGrp="1"/>
          </p:cNvSpPr>
          <p:nvPr>
            <p:ph type="sldNum" sz="quarter" idx="5"/>
          </p:nvPr>
        </p:nvSpPr>
        <p:spPr>
          <a:xfrm>
            <a:off x="3970735" y="8830660"/>
            <a:ext cx="3038145" cy="464205"/>
          </a:xfrm>
          <a:prstGeom prst="rect">
            <a:avLst/>
          </a:prstGeom>
        </p:spPr>
        <p:txBody>
          <a:bodyPr vert="horz" lIns="88135" tIns="44067" rIns="88135" bIns="44067" rtlCol="0" anchor="b"/>
          <a:lstStyle>
            <a:lvl1pPr algn="r">
              <a:defRPr sz="1200"/>
            </a:lvl1pPr>
          </a:lstStyle>
          <a:p>
            <a:fld id="{0E8F9AA5-C9CC-472B-92AA-38F26A0DBB0A}" type="slidenum">
              <a:rPr lang="en-US" smtClean="0"/>
              <a:t>‹#›</a:t>
            </a:fld>
            <a:endParaRPr lang="en-US"/>
          </a:p>
        </p:txBody>
      </p:sp>
    </p:spTree>
    <p:extLst>
      <p:ext uri="{BB962C8B-B14F-4D97-AF65-F5344CB8AC3E}">
        <p14:creationId xmlns:p14="http://schemas.microsoft.com/office/powerpoint/2010/main" val="398163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50">
              <a:defRPr/>
            </a:pP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a:t>
            </a:fld>
            <a:endParaRPr lang="en-US"/>
          </a:p>
        </p:txBody>
      </p:sp>
    </p:spTree>
    <p:extLst>
      <p:ext uri="{BB962C8B-B14F-4D97-AF65-F5344CB8AC3E}">
        <p14:creationId xmlns:p14="http://schemas.microsoft.com/office/powerpoint/2010/main" val="258549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no surprise that  the vast majority of these individuals are from Latin America.  This will prove useful </a:t>
            </a:r>
            <a:r>
              <a:rPr lang="en-US" dirty="0" smtClean="0"/>
              <a:t>for</a:t>
            </a:r>
            <a:r>
              <a:rPr lang="en-US" baseline="0" dirty="0" smtClean="0"/>
              <a:t> programs </a:t>
            </a:r>
            <a:r>
              <a:rPr lang="en-US" baseline="0" dirty="0" err="1" smtClean="0"/>
              <a:t>considwering</a:t>
            </a:r>
            <a:r>
              <a:rPr lang="en-US" baseline="0" dirty="0" smtClean="0"/>
              <a:t> or doing bilingual workforce training </a:t>
            </a:r>
            <a:r>
              <a:rPr lang="en-US" dirty="0" smtClean="0"/>
              <a:t>and supporting students in Spanish </a:t>
            </a:r>
            <a:r>
              <a:rPr lang="en-US" dirty="0" smtClean="0"/>
              <a:t>language </a:t>
            </a:r>
            <a:r>
              <a:rPr lang="en-US" dirty="0" smtClean="0"/>
              <a:t>high school equivalency.</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10</a:t>
            </a:fld>
            <a:endParaRPr lang="en-US"/>
          </a:p>
        </p:txBody>
      </p:sp>
    </p:spTree>
    <p:extLst>
      <p:ext uri="{BB962C8B-B14F-4D97-AF65-F5344CB8AC3E}">
        <p14:creationId xmlns:p14="http://schemas.microsoft.com/office/powerpoint/2010/main" val="80768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half the state’s low-educated in Texas are also foreign born and the majority of these English Language Learners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11</a:t>
            </a:fld>
            <a:endParaRPr lang="en-US"/>
          </a:p>
        </p:txBody>
      </p:sp>
    </p:spTree>
    <p:extLst>
      <p:ext uri="{BB962C8B-B14F-4D97-AF65-F5344CB8AC3E}">
        <p14:creationId xmlns:p14="http://schemas.microsoft.com/office/powerpoint/2010/main" val="82766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t>
            </a:r>
            <a:r>
              <a:rPr lang="en-US" dirty="0" smtClean="0"/>
              <a:t>1 million </a:t>
            </a:r>
            <a:r>
              <a:rPr lang="en-US" dirty="0" smtClean="0"/>
              <a:t>have HS or higher </a:t>
            </a:r>
            <a:endParaRPr lang="en-US" dirty="0" smtClean="0"/>
          </a:p>
          <a:p>
            <a:endParaRPr lang="en-US" dirty="0" smtClean="0"/>
          </a:p>
          <a:p>
            <a:r>
              <a:rPr lang="en-US" dirty="0" smtClean="0"/>
              <a:t>These customers benefit </a:t>
            </a:r>
            <a:r>
              <a:rPr lang="en-US" dirty="0" smtClean="0"/>
              <a:t>from more accelerated instructional models </a:t>
            </a:r>
          </a:p>
          <a:p>
            <a:endParaRPr lang="en-US" dirty="0"/>
          </a:p>
          <a:p>
            <a:r>
              <a:rPr lang="en-US" dirty="0" smtClean="0"/>
              <a:t>This is a group we need to appeal too as the Integrated English Literacy Civics Education model I will be discussing today is one </a:t>
            </a:r>
            <a:r>
              <a:rPr lang="en-US" dirty="0" smtClean="0"/>
              <a:t>for which </a:t>
            </a:r>
            <a:r>
              <a:rPr lang="en-US" dirty="0" smtClean="0"/>
              <a:t>these </a:t>
            </a:r>
            <a:r>
              <a:rPr lang="en-US" dirty="0" smtClean="0"/>
              <a:t>individuals </a:t>
            </a:r>
            <a:r>
              <a:rPr lang="en-US" dirty="0" smtClean="0"/>
              <a:t>will be very </a:t>
            </a:r>
            <a:r>
              <a:rPr lang="en-US" dirty="0" smtClean="0"/>
              <a:t>well </a:t>
            </a:r>
            <a:r>
              <a:rPr lang="en-US" dirty="0" smtClean="0"/>
              <a:t>suited.  The </a:t>
            </a:r>
            <a:r>
              <a:rPr lang="en-US" dirty="0" smtClean="0"/>
              <a:t>law </a:t>
            </a:r>
            <a:r>
              <a:rPr lang="en-US" dirty="0" smtClean="0"/>
              <a:t>actually mentions this group in particular as a target student population</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12</a:t>
            </a:fld>
            <a:endParaRPr lang="en-US"/>
          </a:p>
        </p:txBody>
      </p:sp>
    </p:spTree>
    <p:extLst>
      <p:ext uri="{BB962C8B-B14F-4D97-AF65-F5344CB8AC3E}">
        <p14:creationId xmlns:p14="http://schemas.microsoft.com/office/powerpoint/2010/main" val="284042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fact sheet and discussion forum</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13</a:t>
            </a:fld>
            <a:endParaRPr lang="en-US"/>
          </a:p>
        </p:txBody>
      </p:sp>
    </p:spTree>
    <p:extLst>
      <p:ext uri="{BB962C8B-B14F-4D97-AF65-F5344CB8AC3E}">
        <p14:creationId xmlns:p14="http://schemas.microsoft.com/office/powerpoint/2010/main" val="2517435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14</a:t>
            </a:fld>
            <a:endParaRPr lang="en-US"/>
          </a:p>
        </p:txBody>
      </p:sp>
    </p:spTree>
    <p:extLst>
      <p:ext uri="{BB962C8B-B14F-4D97-AF65-F5344CB8AC3E}">
        <p14:creationId xmlns:p14="http://schemas.microsoft.com/office/powerpoint/2010/main" val="34715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Released on January 11, 2016, the </a:t>
            </a:r>
            <a:r>
              <a:rPr lang="en-US" dirty="0"/>
              <a:t>Department of Education </a:t>
            </a:r>
            <a:r>
              <a:rPr lang="en-US" dirty="0" smtClean="0"/>
              <a:t>released a memo attempting </a:t>
            </a:r>
            <a:r>
              <a:rPr lang="en-US" dirty="0"/>
              <a:t>to resolve confusion about </a:t>
            </a:r>
            <a:r>
              <a:rPr lang="en-US" dirty="0" smtClean="0"/>
              <a:t>subtleties in </a:t>
            </a:r>
            <a:r>
              <a:rPr lang="en-US" dirty="0"/>
              <a:t>WIOA’s treatment of Integrated English Literacy and Civics Education (IELCE). </a:t>
            </a:r>
            <a:r>
              <a:rPr lang="en-US" dirty="0" smtClean="0"/>
              <a:t>I’ll be describing these subtleties in more detail in a moment. </a:t>
            </a:r>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15</a:t>
            </a:fld>
            <a:endParaRPr lang="en-US"/>
          </a:p>
        </p:txBody>
      </p:sp>
    </p:spTree>
    <p:extLst>
      <p:ext uri="{BB962C8B-B14F-4D97-AF65-F5344CB8AC3E}">
        <p14:creationId xmlns:p14="http://schemas.microsoft.com/office/powerpoint/2010/main" val="214579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a:p>
            <a:pPr fontAlgn="base"/>
            <a:r>
              <a:rPr lang="en-US" dirty="0"/>
              <a:t>The main </a:t>
            </a:r>
            <a:r>
              <a:rPr lang="en-US" dirty="0" smtClean="0"/>
              <a:t>point, </a:t>
            </a:r>
            <a:r>
              <a:rPr lang="en-US" dirty="0"/>
              <a:t>which this memo clarifies, </a:t>
            </a:r>
            <a:r>
              <a:rPr lang="en-US" dirty="0" smtClean="0"/>
              <a:t>has </a:t>
            </a:r>
            <a:r>
              <a:rPr lang="en-US" dirty="0"/>
              <a:t>to do with </a:t>
            </a:r>
            <a:r>
              <a:rPr lang="en-US" dirty="0" smtClean="0"/>
              <a:t>how </a:t>
            </a:r>
            <a:r>
              <a:rPr lang="en-US" dirty="0"/>
              <a:t>the law describes EL/Civics </a:t>
            </a:r>
            <a:r>
              <a:rPr lang="en-US" dirty="0" smtClean="0"/>
              <a:t>programming </a:t>
            </a:r>
            <a:r>
              <a:rPr lang="en-US" dirty="0"/>
              <a:t>and whether or not such programs must include integrated education and training.</a:t>
            </a:r>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16</a:t>
            </a:fld>
            <a:endParaRPr lang="en-US"/>
          </a:p>
        </p:txBody>
      </p:sp>
    </p:spTree>
    <p:extLst>
      <p:ext uri="{BB962C8B-B14F-4D97-AF65-F5344CB8AC3E}">
        <p14:creationId xmlns:p14="http://schemas.microsoft.com/office/powerpoint/2010/main" val="363347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Integrated English Literacy Civics Education, the memo underscores and clarifies distinct allowable activities targeted at English Language Learners under the English language acquisition activities.  Formerly known as ESL.  </a:t>
            </a:r>
            <a:br>
              <a:rPr lang="en-US" sz="1200" dirty="0"/>
            </a:br>
            <a:endParaRPr lang="en-US" sz="1200" dirty="0"/>
          </a:p>
          <a:p>
            <a:r>
              <a:rPr lang="en-US" sz="1200" dirty="0"/>
              <a:t>We were relived at the release of this memo as we were considering well what guidance to release to grantees for July 1 implementation of this new program. </a:t>
            </a:r>
            <a:endParaRPr lang="en-US" sz="1200" dirty="0"/>
          </a:p>
        </p:txBody>
      </p:sp>
      <p:sp>
        <p:nvSpPr>
          <p:cNvPr id="4" name="Slide Number Placeholder 3"/>
          <p:cNvSpPr>
            <a:spLocks noGrp="1"/>
          </p:cNvSpPr>
          <p:nvPr>
            <p:ph type="sldNum" sz="quarter" idx="10"/>
          </p:nvPr>
        </p:nvSpPr>
        <p:spPr/>
        <p:txBody>
          <a:bodyPr/>
          <a:lstStyle/>
          <a:p>
            <a:fld id="{0E8F9AA5-C9CC-472B-92AA-38F26A0DBB0A}" type="slidenum">
              <a:rPr lang="en-US" smtClean="0"/>
              <a:t>17</a:t>
            </a:fld>
            <a:endParaRPr lang="en-US"/>
          </a:p>
        </p:txBody>
      </p:sp>
    </p:spTree>
    <p:extLst>
      <p:ext uri="{BB962C8B-B14F-4D97-AF65-F5344CB8AC3E}">
        <p14:creationId xmlns:p14="http://schemas.microsoft.com/office/powerpoint/2010/main" val="425100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18</a:t>
            </a:fld>
            <a:endParaRPr lang="en-US"/>
          </a:p>
        </p:txBody>
      </p:sp>
    </p:spTree>
    <p:extLst>
      <p:ext uri="{BB962C8B-B14F-4D97-AF65-F5344CB8AC3E}">
        <p14:creationId xmlns:p14="http://schemas.microsoft.com/office/powerpoint/2010/main" val="28229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19</a:t>
            </a:fld>
            <a:endParaRPr lang="en-US"/>
          </a:p>
        </p:txBody>
      </p:sp>
    </p:spTree>
    <p:extLst>
      <p:ext uri="{BB962C8B-B14F-4D97-AF65-F5344CB8AC3E}">
        <p14:creationId xmlns:p14="http://schemas.microsoft.com/office/powerpoint/2010/main" val="249278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50">
              <a:defRPr/>
            </a:pP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2</a:t>
            </a:fld>
            <a:endParaRPr lang="en-US"/>
          </a:p>
        </p:txBody>
      </p:sp>
    </p:spTree>
    <p:extLst>
      <p:ext uri="{BB962C8B-B14F-4D97-AF65-F5344CB8AC3E}">
        <p14:creationId xmlns:p14="http://schemas.microsoft.com/office/powerpoint/2010/main" val="258549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20</a:t>
            </a:fld>
            <a:endParaRPr lang="en-US"/>
          </a:p>
        </p:txBody>
      </p:sp>
    </p:spTree>
    <p:extLst>
      <p:ext uri="{BB962C8B-B14F-4D97-AF65-F5344CB8AC3E}">
        <p14:creationId xmlns:p14="http://schemas.microsoft.com/office/powerpoint/2010/main" val="250980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21</a:t>
            </a:fld>
            <a:endParaRPr lang="en-US"/>
          </a:p>
        </p:txBody>
      </p:sp>
    </p:spTree>
    <p:extLst>
      <p:ext uri="{BB962C8B-B14F-4D97-AF65-F5344CB8AC3E}">
        <p14:creationId xmlns:p14="http://schemas.microsoft.com/office/powerpoint/2010/main" val="8746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22</a:t>
            </a:fld>
            <a:endParaRPr lang="en-US"/>
          </a:p>
        </p:txBody>
      </p:sp>
    </p:spTree>
    <p:extLst>
      <p:ext uri="{BB962C8B-B14F-4D97-AF65-F5344CB8AC3E}">
        <p14:creationId xmlns:p14="http://schemas.microsoft.com/office/powerpoint/2010/main" val="45503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23</a:t>
            </a:fld>
            <a:endParaRPr lang="en-US"/>
          </a:p>
        </p:txBody>
      </p:sp>
    </p:spTree>
    <p:extLst>
      <p:ext uri="{BB962C8B-B14F-4D97-AF65-F5344CB8AC3E}">
        <p14:creationId xmlns:p14="http://schemas.microsoft.com/office/powerpoint/2010/main" val="27760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24</a:t>
            </a:fld>
            <a:endParaRPr lang="en-US"/>
          </a:p>
        </p:txBody>
      </p:sp>
    </p:spTree>
    <p:extLst>
      <p:ext uri="{BB962C8B-B14F-4D97-AF65-F5344CB8AC3E}">
        <p14:creationId xmlns:p14="http://schemas.microsoft.com/office/powerpoint/2010/main" val="888593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25</a:t>
            </a:fld>
            <a:endParaRPr lang="en-US"/>
          </a:p>
        </p:txBody>
      </p:sp>
    </p:spTree>
    <p:extLst>
      <p:ext uri="{BB962C8B-B14F-4D97-AF65-F5344CB8AC3E}">
        <p14:creationId xmlns:p14="http://schemas.microsoft.com/office/powerpoint/2010/main" val="2680208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26</a:t>
            </a:fld>
            <a:endParaRPr lang="en-US"/>
          </a:p>
        </p:txBody>
      </p:sp>
    </p:spTree>
    <p:extLst>
      <p:ext uri="{BB962C8B-B14F-4D97-AF65-F5344CB8AC3E}">
        <p14:creationId xmlns:p14="http://schemas.microsoft.com/office/powerpoint/2010/main" val="2680208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27</a:t>
            </a:fld>
            <a:endParaRPr lang="en-US"/>
          </a:p>
        </p:txBody>
      </p:sp>
    </p:spTree>
    <p:extLst>
      <p:ext uri="{BB962C8B-B14F-4D97-AF65-F5344CB8AC3E}">
        <p14:creationId xmlns:p14="http://schemas.microsoft.com/office/powerpoint/2010/main" val="934842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28</a:t>
            </a:fld>
            <a:endParaRPr lang="en-US"/>
          </a:p>
        </p:txBody>
      </p:sp>
    </p:spTree>
    <p:extLst>
      <p:ext uri="{BB962C8B-B14F-4D97-AF65-F5344CB8AC3E}">
        <p14:creationId xmlns:p14="http://schemas.microsoft.com/office/powerpoint/2010/main" val="419138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29</a:t>
            </a:fld>
            <a:endParaRPr lang="en-US"/>
          </a:p>
        </p:txBody>
      </p:sp>
    </p:spTree>
    <p:extLst>
      <p:ext uri="{BB962C8B-B14F-4D97-AF65-F5344CB8AC3E}">
        <p14:creationId xmlns:p14="http://schemas.microsoft.com/office/powerpoint/2010/main" val="191665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3</a:t>
            </a:fld>
            <a:endParaRPr lang="en-US"/>
          </a:p>
        </p:txBody>
      </p:sp>
    </p:spTree>
    <p:extLst>
      <p:ext uri="{BB962C8B-B14F-4D97-AF65-F5344CB8AC3E}">
        <p14:creationId xmlns:p14="http://schemas.microsoft.com/office/powerpoint/2010/main" val="331279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you into </a:t>
            </a:r>
            <a:r>
              <a:rPr lang="en-US" baseline="0" dirty="0" smtClean="0"/>
              <a:t>policy wonks </a:t>
            </a:r>
            <a:r>
              <a:rPr lang="en-US" dirty="0" smtClean="0"/>
              <a:t>for a </a:t>
            </a:r>
            <a:r>
              <a:rPr lang="en-US" dirty="0" smtClean="0"/>
              <a:t>minute.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30</a:t>
            </a:fld>
            <a:endParaRPr lang="en-US"/>
          </a:p>
        </p:txBody>
      </p:sp>
    </p:spTree>
    <p:extLst>
      <p:ext uri="{BB962C8B-B14F-4D97-AF65-F5344CB8AC3E}">
        <p14:creationId xmlns:p14="http://schemas.microsoft.com/office/powerpoint/2010/main" val="272957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31</a:t>
            </a:fld>
            <a:endParaRPr lang="en-US"/>
          </a:p>
        </p:txBody>
      </p:sp>
    </p:spTree>
    <p:extLst>
      <p:ext uri="{BB962C8B-B14F-4D97-AF65-F5344CB8AC3E}">
        <p14:creationId xmlns:p14="http://schemas.microsoft.com/office/powerpoint/2010/main" val="2561613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differences between Program and Activities is critical to develop an understanding of how to implement the new Integrated English Literacy Civics Education program and especially when the program must include a workforce training  and when it can be done without training.  This difference is critical to your program</a:t>
            </a:r>
            <a:r>
              <a:rPr lang="en-US" baseline="0" dirty="0" smtClean="0"/>
              <a:t> planning, costs, program outreach and alignments with the Workforce Solutions system.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34</a:t>
            </a:fld>
            <a:endParaRPr lang="en-US"/>
          </a:p>
        </p:txBody>
      </p:sp>
    </p:spTree>
    <p:extLst>
      <p:ext uri="{BB962C8B-B14F-4D97-AF65-F5344CB8AC3E}">
        <p14:creationId xmlns:p14="http://schemas.microsoft.com/office/powerpoint/2010/main" val="3704359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35</a:t>
            </a:fld>
            <a:endParaRPr lang="en-US"/>
          </a:p>
        </p:txBody>
      </p:sp>
    </p:spTree>
    <p:extLst>
      <p:ext uri="{BB962C8B-B14F-4D97-AF65-F5344CB8AC3E}">
        <p14:creationId xmlns:p14="http://schemas.microsoft.com/office/powerpoint/2010/main" val="3704359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37</a:t>
            </a:fld>
            <a:endParaRPr lang="en-US"/>
          </a:p>
        </p:txBody>
      </p:sp>
    </p:spTree>
    <p:extLst>
      <p:ext uri="{BB962C8B-B14F-4D97-AF65-F5344CB8AC3E}">
        <p14:creationId xmlns:p14="http://schemas.microsoft.com/office/powerpoint/2010/main" val="2739864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38</a:t>
            </a:fld>
            <a:endParaRPr lang="en-US"/>
          </a:p>
        </p:txBody>
      </p:sp>
    </p:spTree>
    <p:extLst>
      <p:ext uri="{BB962C8B-B14F-4D97-AF65-F5344CB8AC3E}">
        <p14:creationId xmlns:p14="http://schemas.microsoft.com/office/powerpoint/2010/main" val="4047236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39</a:t>
            </a:fld>
            <a:endParaRPr lang="en-US"/>
          </a:p>
        </p:txBody>
      </p:sp>
    </p:spTree>
    <p:extLst>
      <p:ext uri="{BB962C8B-B14F-4D97-AF65-F5344CB8AC3E}">
        <p14:creationId xmlns:p14="http://schemas.microsoft.com/office/powerpoint/2010/main" val="2629668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40</a:t>
            </a:fld>
            <a:endParaRPr lang="en-US"/>
          </a:p>
        </p:txBody>
      </p:sp>
    </p:spTree>
    <p:extLst>
      <p:ext uri="{BB962C8B-B14F-4D97-AF65-F5344CB8AC3E}">
        <p14:creationId xmlns:p14="http://schemas.microsoft.com/office/powerpoint/2010/main" val="844139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41</a:t>
            </a:fld>
            <a:endParaRPr lang="en-US"/>
          </a:p>
        </p:txBody>
      </p:sp>
    </p:spTree>
    <p:extLst>
      <p:ext uri="{BB962C8B-B14F-4D97-AF65-F5344CB8AC3E}">
        <p14:creationId xmlns:p14="http://schemas.microsoft.com/office/powerpoint/2010/main" val="844139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42</a:t>
            </a:fld>
            <a:endParaRPr lang="en-US"/>
          </a:p>
        </p:txBody>
      </p:sp>
    </p:spTree>
    <p:extLst>
      <p:ext uri="{BB962C8B-B14F-4D97-AF65-F5344CB8AC3E}">
        <p14:creationId xmlns:p14="http://schemas.microsoft.com/office/powerpoint/2010/main" val="16288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a:t>
            </a:fld>
            <a:endParaRPr lang="en-US"/>
          </a:p>
        </p:txBody>
      </p:sp>
    </p:spTree>
    <p:extLst>
      <p:ext uri="{BB962C8B-B14F-4D97-AF65-F5344CB8AC3E}">
        <p14:creationId xmlns:p14="http://schemas.microsoft.com/office/powerpoint/2010/main" val="66378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43</a:t>
            </a:fld>
            <a:endParaRPr lang="en-US"/>
          </a:p>
        </p:txBody>
      </p:sp>
    </p:spTree>
    <p:extLst>
      <p:ext uri="{BB962C8B-B14F-4D97-AF65-F5344CB8AC3E}">
        <p14:creationId xmlns:p14="http://schemas.microsoft.com/office/powerpoint/2010/main" val="2269588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definition and the definition applies to the whole</a:t>
            </a:r>
            <a:r>
              <a:rPr lang="en-US" baseline="0" dirty="0" smtClean="0"/>
              <a:t> law.  The inclusion of a permissive “may” here is important.  Keep this in mind as we turn our attention to the two applicable sections of the law.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44</a:t>
            </a:fld>
            <a:endParaRPr lang="en-US"/>
          </a:p>
        </p:txBody>
      </p:sp>
    </p:spTree>
    <p:extLst>
      <p:ext uri="{BB962C8B-B14F-4D97-AF65-F5344CB8AC3E}">
        <p14:creationId xmlns:p14="http://schemas.microsoft.com/office/powerpoint/2010/main" val="2269588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45</a:t>
            </a:fld>
            <a:endParaRPr lang="en-US"/>
          </a:p>
        </p:txBody>
      </p:sp>
    </p:spTree>
    <p:extLst>
      <p:ext uri="{BB962C8B-B14F-4D97-AF65-F5344CB8AC3E}">
        <p14:creationId xmlns:p14="http://schemas.microsoft.com/office/powerpoint/2010/main" val="4244006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some policy detective work and review the law in light of the OCTAE memo.</a:t>
            </a:r>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46</a:t>
            </a:fld>
            <a:endParaRPr lang="en-US"/>
          </a:p>
        </p:txBody>
      </p:sp>
    </p:spTree>
    <p:extLst>
      <p:ext uri="{BB962C8B-B14F-4D97-AF65-F5344CB8AC3E}">
        <p14:creationId xmlns:p14="http://schemas.microsoft.com/office/powerpoint/2010/main" val="4179997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47</a:t>
            </a:fld>
            <a:endParaRPr lang="en-US"/>
          </a:p>
        </p:txBody>
      </p:sp>
    </p:spTree>
    <p:extLst>
      <p:ext uri="{BB962C8B-B14F-4D97-AF65-F5344CB8AC3E}">
        <p14:creationId xmlns:p14="http://schemas.microsoft.com/office/powerpoint/2010/main" val="3217905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Section 231 define the main Adult Education and Family Literacy Act program for Adult Education and Literacy</a:t>
            </a:r>
            <a:r>
              <a:rPr lang="en-US" baseline="0" dirty="0" smtClean="0"/>
              <a:t> p</a:t>
            </a:r>
            <a:r>
              <a:rPr lang="en-US" dirty="0" smtClean="0"/>
              <a:t>rogram. Recall that “Programs”  are made up of activities,</a:t>
            </a:r>
            <a:r>
              <a:rPr lang="en-US" baseline="0" dirty="0" smtClean="0"/>
              <a:t> and a</a:t>
            </a:r>
            <a:r>
              <a:rPr lang="en-US" dirty="0" smtClean="0"/>
              <a:t>ctivities may be required or permissible in programs.  </a:t>
            </a:r>
            <a:endParaRPr lang="en-US" baseline="0" dirty="0" smtClean="0"/>
          </a:p>
          <a:p>
            <a:pPr defTabSz="912937">
              <a:defRPr/>
            </a:pPr>
            <a:r>
              <a:rPr lang="en-US" baseline="0" dirty="0" smtClean="0"/>
              <a:t>So what are Adult Education and Literacy “Activities”?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48</a:t>
            </a:fld>
            <a:endParaRPr lang="en-US"/>
          </a:p>
        </p:txBody>
      </p:sp>
    </p:spTree>
    <p:extLst>
      <p:ext uri="{BB962C8B-B14F-4D97-AF65-F5344CB8AC3E}">
        <p14:creationId xmlns:p14="http://schemas.microsoft.com/office/powerpoint/2010/main" val="1582443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smtClean="0"/>
              <a:t>By listing Integrated English Literacy Civics Education</a:t>
            </a:r>
            <a:r>
              <a:rPr lang="en-US" baseline="0" dirty="0" smtClean="0"/>
              <a:t> as an allowable activity, it means that programs may implement Integrated English Literacy Civics Education with their regular AEFLA funds, but just their Civics funds.  This flexibility is important to keep in mind as we read further into the law. </a:t>
            </a:r>
            <a:endParaRPr lang="en-US" dirty="0" smtClean="0"/>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49</a:t>
            </a:fld>
            <a:endParaRPr lang="en-US"/>
          </a:p>
        </p:txBody>
      </p:sp>
    </p:spTree>
    <p:extLst>
      <p:ext uri="{BB962C8B-B14F-4D97-AF65-F5344CB8AC3E}">
        <p14:creationId xmlns:p14="http://schemas.microsoft.com/office/powerpoint/2010/main" val="577194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Section 243.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50</a:t>
            </a:fld>
            <a:endParaRPr lang="en-US"/>
          </a:p>
        </p:txBody>
      </p:sp>
    </p:spTree>
    <p:extLst>
      <p:ext uri="{BB962C8B-B14F-4D97-AF65-F5344CB8AC3E}">
        <p14:creationId xmlns:p14="http://schemas.microsoft.com/office/powerpoint/2010/main" val="3305622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WIOA English Literacy Civics was not</a:t>
            </a:r>
            <a:r>
              <a:rPr lang="en-US" baseline="0" dirty="0" smtClean="0"/>
              <a:t> in WIA but rather funded annually through the federal appropriation.  It is now codified in </a:t>
            </a:r>
            <a:r>
              <a:rPr lang="en-US" baseline="0" dirty="0" smtClean="0"/>
              <a:t>WIOA.</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51</a:t>
            </a:fld>
            <a:endParaRPr lang="en-US"/>
          </a:p>
        </p:txBody>
      </p:sp>
    </p:spTree>
    <p:extLst>
      <p:ext uri="{BB962C8B-B14F-4D97-AF65-F5344CB8AC3E}">
        <p14:creationId xmlns:p14="http://schemas.microsoft.com/office/powerpoint/2010/main" val="1225213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52</a:t>
            </a:fld>
            <a:endParaRPr lang="en-US"/>
          </a:p>
        </p:txBody>
      </p:sp>
    </p:spTree>
    <p:extLst>
      <p:ext uri="{BB962C8B-B14F-4D97-AF65-F5344CB8AC3E}">
        <p14:creationId xmlns:p14="http://schemas.microsoft.com/office/powerpoint/2010/main" val="382124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strategically positions Adult Education and Literacy to play an integral role within a broader, interconnected workforce development system. This position will deliver greater access to educational services for our customers through the Texas Workforce Solutions delivery system and increase opportunities for a broader array of services available to students.   </a:t>
            </a:r>
          </a:p>
          <a:p>
            <a:r>
              <a:rPr lang="en-US" dirty="0"/>
              <a:t>While the law aligns all program workforce and education services in many exciting and unprecedented ways, there are several notable enhancements we must embrace, plan, and prepare our programs for. </a:t>
            </a:r>
          </a:p>
          <a:p>
            <a:endParaRPr lang="en-US" dirty="0"/>
          </a:p>
          <a:p>
            <a:r>
              <a:rPr lang="en-US" dirty="0"/>
              <a:t>Under WIOA Adult Education and Literacy is expanded to place a focus on services that promote </a:t>
            </a:r>
            <a:r>
              <a:rPr lang="en-US" dirty="0" smtClean="0"/>
              <a:t>integration with and transitions to postsecondary </a:t>
            </a:r>
            <a:r>
              <a:rPr lang="en-US" dirty="0"/>
              <a:t>education and training or employment. This shift </a:t>
            </a:r>
            <a:r>
              <a:rPr lang="en-US" dirty="0" smtClean="0"/>
              <a:t>in programmatic </a:t>
            </a:r>
            <a:r>
              <a:rPr lang="en-US" dirty="0" smtClean="0"/>
              <a:t>in philosophy </a:t>
            </a:r>
            <a:r>
              <a:rPr lang="en-US" dirty="0"/>
              <a:t>is apparent throughout the </a:t>
            </a:r>
            <a:r>
              <a:rPr lang="en-US" dirty="0" smtClean="0"/>
              <a:t>law. </a:t>
            </a:r>
            <a:endParaRPr lang="en-US" dirty="0" smtClean="0"/>
          </a:p>
          <a:p>
            <a:endParaRPr lang="en-US" dirty="0" smtClean="0"/>
          </a:p>
          <a:p>
            <a:r>
              <a:rPr lang="en-US" dirty="0" smtClean="0"/>
              <a:t>Many </a:t>
            </a:r>
            <a:r>
              <a:rPr lang="en-US" dirty="0" smtClean="0"/>
              <a:t>familiar programs, like EL Civics, that we are talking about today, , are now </a:t>
            </a:r>
            <a:r>
              <a:rPr lang="en-US" dirty="0"/>
              <a:t>expanded and enhanced </a:t>
            </a:r>
            <a:r>
              <a:rPr lang="en-US" dirty="0" smtClean="0"/>
              <a:t>providing greater services </a:t>
            </a:r>
            <a:r>
              <a:rPr lang="en-US" dirty="0"/>
              <a:t>options to support students toward their career and higher education and training goals.   </a:t>
            </a:r>
          </a:p>
        </p:txBody>
      </p:sp>
      <p:sp>
        <p:nvSpPr>
          <p:cNvPr id="4" name="Slide Number Placeholder 3"/>
          <p:cNvSpPr>
            <a:spLocks noGrp="1"/>
          </p:cNvSpPr>
          <p:nvPr>
            <p:ph type="sldNum" sz="quarter" idx="10"/>
          </p:nvPr>
        </p:nvSpPr>
        <p:spPr/>
        <p:txBody>
          <a:bodyPr/>
          <a:lstStyle/>
          <a:p>
            <a:fld id="{0E8F9AA5-C9CC-472B-92AA-38F26A0DBB0A}" type="slidenum">
              <a:rPr lang="en-US" smtClean="0"/>
              <a:t>5</a:t>
            </a:fld>
            <a:endParaRPr lang="en-US"/>
          </a:p>
        </p:txBody>
      </p:sp>
    </p:spTree>
    <p:extLst>
      <p:ext uri="{BB962C8B-B14F-4D97-AF65-F5344CB8AC3E}">
        <p14:creationId xmlns:p14="http://schemas.microsoft.com/office/powerpoint/2010/main" val="259904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53</a:t>
            </a:fld>
            <a:endParaRPr lang="en-US"/>
          </a:p>
        </p:txBody>
      </p:sp>
    </p:spTree>
    <p:extLst>
      <p:ext uri="{BB962C8B-B14F-4D97-AF65-F5344CB8AC3E}">
        <p14:creationId xmlns:p14="http://schemas.microsoft.com/office/powerpoint/2010/main" val="2099325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54</a:t>
            </a:fld>
            <a:endParaRPr lang="en-US"/>
          </a:p>
        </p:txBody>
      </p:sp>
    </p:spTree>
    <p:extLst>
      <p:ext uri="{BB962C8B-B14F-4D97-AF65-F5344CB8AC3E}">
        <p14:creationId xmlns:p14="http://schemas.microsoft.com/office/powerpoint/2010/main" val="2955460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funded with Civics funding under Section 243, all Integrated English Literacy Civics Education programs must </a:t>
            </a:r>
          </a:p>
          <a:p>
            <a:pPr>
              <a:buFont typeface="Arial" panose="020B0604020202020204" pitchFamily="34" charset="0"/>
              <a:buNone/>
            </a:pPr>
            <a:r>
              <a:rPr lang="en-US" dirty="0" smtClean="0"/>
              <a:t>Incorporate </a:t>
            </a:r>
            <a:r>
              <a:rPr lang="en-US" dirty="0"/>
              <a:t>Integrated Education and Training in their program </a:t>
            </a:r>
            <a:r>
              <a:rPr lang="en-US" dirty="0" smtClean="0"/>
              <a:t>designs.</a:t>
            </a:r>
            <a:endParaRPr lang="en-US" dirty="0"/>
          </a:p>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55</a:t>
            </a:fld>
            <a:endParaRPr lang="en-US"/>
          </a:p>
        </p:txBody>
      </p:sp>
    </p:spTree>
    <p:extLst>
      <p:ext uri="{BB962C8B-B14F-4D97-AF65-F5344CB8AC3E}">
        <p14:creationId xmlns:p14="http://schemas.microsoft.com/office/powerpoint/2010/main" val="9934171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57</a:t>
            </a:fld>
            <a:endParaRPr lang="en-US"/>
          </a:p>
        </p:txBody>
      </p:sp>
    </p:spTree>
    <p:extLst>
      <p:ext uri="{BB962C8B-B14F-4D97-AF65-F5344CB8AC3E}">
        <p14:creationId xmlns:p14="http://schemas.microsoft.com/office/powerpoint/2010/main" val="1457697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58</a:t>
            </a:fld>
            <a:endParaRPr lang="en-US"/>
          </a:p>
        </p:txBody>
      </p:sp>
    </p:spTree>
    <p:extLst>
      <p:ext uri="{BB962C8B-B14F-4D97-AF65-F5344CB8AC3E}">
        <p14:creationId xmlns:p14="http://schemas.microsoft.com/office/powerpoint/2010/main" val="1457697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59</a:t>
            </a:fld>
            <a:endParaRPr lang="en-US"/>
          </a:p>
        </p:txBody>
      </p:sp>
    </p:spTree>
    <p:extLst>
      <p:ext uri="{BB962C8B-B14F-4D97-AF65-F5344CB8AC3E}">
        <p14:creationId xmlns:p14="http://schemas.microsoft.com/office/powerpoint/2010/main" val="1457697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60</a:t>
            </a:fld>
            <a:endParaRPr lang="en-US"/>
          </a:p>
        </p:txBody>
      </p:sp>
    </p:spTree>
    <p:extLst>
      <p:ext uri="{BB962C8B-B14F-4D97-AF65-F5344CB8AC3E}">
        <p14:creationId xmlns:p14="http://schemas.microsoft.com/office/powerpoint/2010/main" val="39171643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61</a:t>
            </a:fld>
            <a:endParaRPr lang="en-US"/>
          </a:p>
        </p:txBody>
      </p:sp>
    </p:spTree>
    <p:extLst>
      <p:ext uri="{BB962C8B-B14F-4D97-AF65-F5344CB8AC3E}">
        <p14:creationId xmlns:p14="http://schemas.microsoft.com/office/powerpoint/2010/main" val="573738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62</a:t>
            </a:fld>
            <a:endParaRPr lang="en-US"/>
          </a:p>
        </p:txBody>
      </p:sp>
    </p:spTree>
    <p:extLst>
      <p:ext uri="{BB962C8B-B14F-4D97-AF65-F5344CB8AC3E}">
        <p14:creationId xmlns:p14="http://schemas.microsoft.com/office/powerpoint/2010/main" val="3346063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63</a:t>
            </a:fld>
            <a:endParaRPr lang="en-US"/>
          </a:p>
        </p:txBody>
      </p:sp>
    </p:spTree>
    <p:extLst>
      <p:ext uri="{BB962C8B-B14F-4D97-AF65-F5344CB8AC3E}">
        <p14:creationId xmlns:p14="http://schemas.microsoft.com/office/powerpoint/2010/main" val="343434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 creates </a:t>
            </a:r>
            <a:r>
              <a:rPr lang="en-US" baseline="0" dirty="0" smtClean="0"/>
              <a:t>three </a:t>
            </a:r>
            <a:r>
              <a:rPr lang="en-US" baseline="0" dirty="0" smtClean="0"/>
              <a:t>new activities where we see some exciting new areas of development.</a:t>
            </a:r>
          </a:p>
          <a:p>
            <a:endParaRPr lang="en-US" baseline="0" dirty="0" smtClean="0"/>
          </a:p>
          <a:p>
            <a:r>
              <a:rPr lang="en-US" baseline="0" dirty="0" smtClean="0"/>
              <a:t>The first is workforce preparation activities, including digital literacy, integrated education and training, and </a:t>
            </a:r>
            <a:r>
              <a:rPr lang="en-US" baseline="0" dirty="0" smtClean="0"/>
              <a:t>finally the integrated </a:t>
            </a:r>
            <a:r>
              <a:rPr lang="en-US" baseline="0" dirty="0" smtClean="0"/>
              <a:t>English Literacy and Civics program that </a:t>
            </a:r>
            <a:r>
              <a:rPr lang="en-US" baseline="0" dirty="0" smtClean="0"/>
              <a:t>we are discussing today.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6</a:t>
            </a:fld>
            <a:endParaRPr lang="en-US"/>
          </a:p>
        </p:txBody>
      </p:sp>
    </p:spTree>
    <p:extLst>
      <p:ext uri="{BB962C8B-B14F-4D97-AF65-F5344CB8AC3E}">
        <p14:creationId xmlns:p14="http://schemas.microsoft.com/office/powerpoint/2010/main" val="27913918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64</a:t>
            </a:fld>
            <a:endParaRPr lang="en-US"/>
          </a:p>
        </p:txBody>
      </p:sp>
    </p:spTree>
    <p:extLst>
      <p:ext uri="{BB962C8B-B14F-4D97-AF65-F5344CB8AC3E}">
        <p14:creationId xmlns:p14="http://schemas.microsoft.com/office/powerpoint/2010/main" val="1801110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65</a:t>
            </a:fld>
            <a:endParaRPr lang="en-US"/>
          </a:p>
        </p:txBody>
      </p:sp>
    </p:spTree>
    <p:extLst>
      <p:ext uri="{BB962C8B-B14F-4D97-AF65-F5344CB8AC3E}">
        <p14:creationId xmlns:p14="http://schemas.microsoft.com/office/powerpoint/2010/main" val="788073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66</a:t>
            </a:fld>
            <a:endParaRPr lang="en-US"/>
          </a:p>
        </p:txBody>
      </p:sp>
    </p:spTree>
    <p:extLst>
      <p:ext uri="{BB962C8B-B14F-4D97-AF65-F5344CB8AC3E}">
        <p14:creationId xmlns:p14="http://schemas.microsoft.com/office/powerpoint/2010/main" val="5771949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67</a:t>
            </a:fld>
            <a:endParaRPr lang="en-US"/>
          </a:p>
        </p:txBody>
      </p:sp>
    </p:spTree>
    <p:extLst>
      <p:ext uri="{BB962C8B-B14F-4D97-AF65-F5344CB8AC3E}">
        <p14:creationId xmlns:p14="http://schemas.microsoft.com/office/powerpoint/2010/main" val="314244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68</a:t>
            </a:fld>
            <a:endParaRPr lang="en-US"/>
          </a:p>
        </p:txBody>
      </p:sp>
    </p:spTree>
    <p:extLst>
      <p:ext uri="{BB962C8B-B14F-4D97-AF65-F5344CB8AC3E}">
        <p14:creationId xmlns:p14="http://schemas.microsoft.com/office/powerpoint/2010/main" val="12932257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69</a:t>
            </a:fld>
            <a:endParaRPr lang="en-US"/>
          </a:p>
        </p:txBody>
      </p:sp>
    </p:spTree>
    <p:extLst>
      <p:ext uri="{BB962C8B-B14F-4D97-AF65-F5344CB8AC3E}">
        <p14:creationId xmlns:p14="http://schemas.microsoft.com/office/powerpoint/2010/main" val="41021362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70</a:t>
            </a:fld>
            <a:endParaRPr lang="en-US"/>
          </a:p>
        </p:txBody>
      </p:sp>
    </p:spTree>
    <p:extLst>
      <p:ext uri="{BB962C8B-B14F-4D97-AF65-F5344CB8AC3E}">
        <p14:creationId xmlns:p14="http://schemas.microsoft.com/office/powerpoint/2010/main" val="38815451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71</a:t>
            </a:fld>
            <a:endParaRPr lang="en-US"/>
          </a:p>
        </p:txBody>
      </p:sp>
    </p:spTree>
    <p:extLst>
      <p:ext uri="{BB962C8B-B14F-4D97-AF65-F5344CB8AC3E}">
        <p14:creationId xmlns:p14="http://schemas.microsoft.com/office/powerpoint/2010/main" val="3248343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72</a:t>
            </a:fld>
            <a:endParaRPr lang="en-US"/>
          </a:p>
        </p:txBody>
      </p:sp>
    </p:spTree>
    <p:extLst>
      <p:ext uri="{BB962C8B-B14F-4D97-AF65-F5344CB8AC3E}">
        <p14:creationId xmlns:p14="http://schemas.microsoft.com/office/powerpoint/2010/main" val="3232163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73</a:t>
            </a:fld>
            <a:endParaRPr lang="en-US"/>
          </a:p>
        </p:txBody>
      </p:sp>
    </p:spTree>
    <p:extLst>
      <p:ext uri="{BB962C8B-B14F-4D97-AF65-F5344CB8AC3E}">
        <p14:creationId xmlns:p14="http://schemas.microsoft.com/office/powerpoint/2010/main" val="426835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a:t>This is a call to action and a call for innovation </a:t>
            </a:r>
          </a:p>
          <a:p>
            <a:pPr defTabSz="912937"/>
            <a:endParaRPr lang="en-US" dirty="0"/>
          </a:p>
          <a:p>
            <a:pPr defTabSz="912937"/>
            <a:r>
              <a:rPr lang="en-US" dirty="0"/>
              <a:t>EL/Civics, now called Integrated English Literacy and Civics Education, is a familiar program model that will undergo a significant transformation from what we have understood El Civics </a:t>
            </a:r>
            <a:r>
              <a:rPr lang="en-US" dirty="0" smtClean="0"/>
              <a:t>program to </a:t>
            </a:r>
            <a:r>
              <a:rPr lang="en-US" dirty="0"/>
              <a:t>be.  </a:t>
            </a:r>
          </a:p>
          <a:p>
            <a:pPr defTabSz="912937"/>
            <a:endParaRPr lang="en-US" dirty="0"/>
          </a:p>
          <a:p>
            <a:r>
              <a:rPr lang="en-US" dirty="0"/>
              <a:t>WIOA reconceives EL/Civics as a comprehensive workforce development program and makes other enhancements including emphasizing a focus on serving professionals with degrees and credentials in their native countries.</a:t>
            </a:r>
          </a:p>
          <a:p>
            <a:endParaRPr lang="en-US" dirty="0"/>
          </a:p>
          <a:p>
            <a:r>
              <a:rPr lang="en-US" dirty="0"/>
              <a:t>Of all the changes under Title II of WIOA, the changes to the traditional EL/Civics are perhaps the most impactful, and programs and professional development systems must place a priority on what changes are needed to not only recruit for, but to deliver and train teachers for the new model.</a:t>
            </a:r>
          </a:p>
        </p:txBody>
      </p:sp>
      <p:sp>
        <p:nvSpPr>
          <p:cNvPr id="4" name="Slide Number Placeholder 3"/>
          <p:cNvSpPr>
            <a:spLocks noGrp="1"/>
          </p:cNvSpPr>
          <p:nvPr>
            <p:ph type="sldNum" sz="quarter" idx="10"/>
          </p:nvPr>
        </p:nvSpPr>
        <p:spPr/>
        <p:txBody>
          <a:bodyPr/>
          <a:lstStyle/>
          <a:p>
            <a:fld id="{0E8F9AA5-C9CC-472B-92AA-38F26A0DBB0A}" type="slidenum">
              <a:rPr lang="en-US" smtClean="0"/>
              <a:t>7</a:t>
            </a:fld>
            <a:endParaRPr lang="en-US"/>
          </a:p>
        </p:txBody>
      </p:sp>
    </p:spTree>
    <p:extLst>
      <p:ext uri="{BB962C8B-B14F-4D97-AF65-F5344CB8AC3E}">
        <p14:creationId xmlns:p14="http://schemas.microsoft.com/office/powerpoint/2010/main" val="31326913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74</a:t>
            </a:fld>
            <a:endParaRPr lang="en-US"/>
          </a:p>
        </p:txBody>
      </p:sp>
    </p:spTree>
    <p:extLst>
      <p:ext uri="{BB962C8B-B14F-4D97-AF65-F5344CB8AC3E}">
        <p14:creationId xmlns:p14="http://schemas.microsoft.com/office/powerpoint/2010/main" val="37043597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differences between </a:t>
            </a:r>
            <a:r>
              <a:rPr lang="en-US" dirty="0" smtClean="0"/>
              <a:t>required and permissive activities </a:t>
            </a:r>
            <a:r>
              <a:rPr lang="en-US" dirty="0" smtClean="0"/>
              <a:t>is critical to develop an understanding of how to implement the new Integrated English Literacy Civics Education program and especially when the program must include </a:t>
            </a:r>
            <a:r>
              <a:rPr lang="en-US" dirty="0" smtClean="0"/>
              <a:t>workforce </a:t>
            </a:r>
            <a:r>
              <a:rPr lang="en-US" dirty="0" smtClean="0"/>
              <a:t>training  and when it can be done without training.  This difference is critical to your program</a:t>
            </a:r>
            <a:r>
              <a:rPr lang="en-US" baseline="0" dirty="0" smtClean="0"/>
              <a:t> planning, costs, program outreach and alignments with the Workforce Solutions system.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75</a:t>
            </a:fld>
            <a:endParaRPr lang="en-US"/>
          </a:p>
        </p:txBody>
      </p:sp>
    </p:spTree>
    <p:extLst>
      <p:ext uri="{BB962C8B-B14F-4D97-AF65-F5344CB8AC3E}">
        <p14:creationId xmlns:p14="http://schemas.microsoft.com/office/powerpoint/2010/main" val="37043597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76</a:t>
            </a:fld>
            <a:endParaRPr lang="en-US"/>
          </a:p>
        </p:txBody>
      </p:sp>
    </p:spTree>
    <p:extLst>
      <p:ext uri="{BB962C8B-B14F-4D97-AF65-F5344CB8AC3E}">
        <p14:creationId xmlns:p14="http://schemas.microsoft.com/office/powerpoint/2010/main" val="3704359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77</a:t>
            </a:fld>
            <a:endParaRPr lang="en-US"/>
          </a:p>
        </p:txBody>
      </p:sp>
    </p:spTree>
    <p:extLst>
      <p:ext uri="{BB962C8B-B14F-4D97-AF65-F5344CB8AC3E}">
        <p14:creationId xmlns:p14="http://schemas.microsoft.com/office/powerpoint/2010/main" val="3704359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79</a:t>
            </a:fld>
            <a:endParaRPr lang="en-US"/>
          </a:p>
        </p:txBody>
      </p:sp>
    </p:spTree>
    <p:extLst>
      <p:ext uri="{BB962C8B-B14F-4D97-AF65-F5344CB8AC3E}">
        <p14:creationId xmlns:p14="http://schemas.microsoft.com/office/powerpoint/2010/main" val="19688821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80</a:t>
            </a:fld>
            <a:endParaRPr lang="en-US"/>
          </a:p>
        </p:txBody>
      </p:sp>
    </p:spTree>
    <p:extLst>
      <p:ext uri="{BB962C8B-B14F-4D97-AF65-F5344CB8AC3E}">
        <p14:creationId xmlns:p14="http://schemas.microsoft.com/office/powerpoint/2010/main" val="38256802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81</a:t>
            </a:fld>
            <a:endParaRPr lang="en-US"/>
          </a:p>
        </p:txBody>
      </p:sp>
    </p:spTree>
    <p:extLst>
      <p:ext uri="{BB962C8B-B14F-4D97-AF65-F5344CB8AC3E}">
        <p14:creationId xmlns:p14="http://schemas.microsoft.com/office/powerpoint/2010/main" val="3825680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82</a:t>
            </a:fld>
            <a:endParaRPr lang="en-US"/>
          </a:p>
        </p:txBody>
      </p:sp>
    </p:spTree>
    <p:extLst>
      <p:ext uri="{BB962C8B-B14F-4D97-AF65-F5344CB8AC3E}">
        <p14:creationId xmlns:p14="http://schemas.microsoft.com/office/powerpoint/2010/main" val="19375077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83</a:t>
            </a:fld>
            <a:endParaRPr lang="en-US"/>
          </a:p>
        </p:txBody>
      </p:sp>
    </p:spTree>
    <p:extLst>
      <p:ext uri="{BB962C8B-B14F-4D97-AF65-F5344CB8AC3E}">
        <p14:creationId xmlns:p14="http://schemas.microsoft.com/office/powerpoint/2010/main" val="722924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84</a:t>
            </a:fld>
            <a:endParaRPr lang="en-US"/>
          </a:p>
        </p:txBody>
      </p:sp>
    </p:spTree>
    <p:extLst>
      <p:ext uri="{BB962C8B-B14F-4D97-AF65-F5344CB8AC3E}">
        <p14:creationId xmlns:p14="http://schemas.microsoft.com/office/powerpoint/2010/main" val="153601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8</a:t>
            </a:fld>
            <a:endParaRPr lang="en-US"/>
          </a:p>
        </p:txBody>
      </p:sp>
    </p:spTree>
    <p:extLst>
      <p:ext uri="{BB962C8B-B14F-4D97-AF65-F5344CB8AC3E}">
        <p14:creationId xmlns:p14="http://schemas.microsoft.com/office/powerpoint/2010/main" val="6803961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a:t>This is a call to action and a call for innovation </a:t>
            </a:r>
          </a:p>
          <a:p>
            <a:pPr defTabSz="912937"/>
            <a:endParaRPr lang="en-US" dirty="0"/>
          </a:p>
          <a:p>
            <a:pPr defTabSz="912937"/>
            <a:r>
              <a:rPr lang="en-US" dirty="0"/>
              <a:t>EL/Civics, now called Integrated English Literacy and Civics Education, is a familiar program model that will undergo a significant transformation from what we have understood El Civics to be.  </a:t>
            </a:r>
          </a:p>
          <a:p>
            <a:pPr defTabSz="912937"/>
            <a:endParaRPr lang="en-US" dirty="0"/>
          </a:p>
          <a:p>
            <a:r>
              <a:rPr lang="en-US" dirty="0"/>
              <a:t>WIOA reconceives EL/Civics as a comprehensive workforce development program and makes other enhancements including emphasizing a focus on serving professionals with degrees and credentials in their native countries.</a:t>
            </a:r>
          </a:p>
          <a:p>
            <a:endParaRPr lang="en-US" dirty="0"/>
          </a:p>
          <a:p>
            <a:r>
              <a:rPr lang="en-US" dirty="0"/>
              <a:t>Of all the changes under Title II of WIOA, the changes to the traditional EL/Civics are perhaps the most impactful, and programs and professional development systems must place a priority on what changes are needed to not only recruit for, but to deliver and train teachers for the new model.</a:t>
            </a:r>
          </a:p>
        </p:txBody>
      </p:sp>
      <p:sp>
        <p:nvSpPr>
          <p:cNvPr id="4" name="Slide Number Placeholder 3"/>
          <p:cNvSpPr>
            <a:spLocks noGrp="1"/>
          </p:cNvSpPr>
          <p:nvPr>
            <p:ph type="sldNum" sz="quarter" idx="10"/>
          </p:nvPr>
        </p:nvSpPr>
        <p:spPr/>
        <p:txBody>
          <a:bodyPr/>
          <a:lstStyle/>
          <a:p>
            <a:fld id="{0E8F9AA5-C9CC-472B-92AA-38F26A0DBB0A}" type="slidenum">
              <a:rPr lang="en-US" smtClean="0"/>
              <a:t>86</a:t>
            </a:fld>
            <a:endParaRPr lang="en-US"/>
          </a:p>
        </p:txBody>
      </p:sp>
    </p:spTree>
    <p:extLst>
      <p:ext uri="{BB962C8B-B14F-4D97-AF65-F5344CB8AC3E}">
        <p14:creationId xmlns:p14="http://schemas.microsoft.com/office/powerpoint/2010/main" val="31326913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thank everyone for your time and listening to this webinar and viewing this webinar; as I mentioned at the beginning, we’ll be recording this and sending it out, and we’ll be developing a question and answer document so I’m very happy to the questions that have come in and we will be compiling </a:t>
            </a:r>
            <a:r>
              <a:rPr lang="en-US" dirty="0" smtClean="0"/>
              <a:t>those. I’m </a:t>
            </a:r>
            <a:r>
              <a:rPr lang="en-US" dirty="0" smtClean="0"/>
              <a:t>very happy to begin this journey to defining student</a:t>
            </a:r>
            <a:r>
              <a:rPr lang="en-US" baseline="0" dirty="0" smtClean="0"/>
              <a:t> success in WIOA.  Texas has been a leader in this integration with the WDS and post secondary delivery system and now we are well positioned to lead with great vigor and we move into full WIOA implementation.  Thank you very much and have a great afternoon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87</a:t>
            </a:fld>
            <a:endParaRPr lang="en-US"/>
          </a:p>
        </p:txBody>
      </p:sp>
    </p:spTree>
    <p:extLst>
      <p:ext uri="{BB962C8B-B14F-4D97-AF65-F5344CB8AC3E}">
        <p14:creationId xmlns:p14="http://schemas.microsoft.com/office/powerpoint/2010/main" val="25854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9</a:t>
            </a:fld>
            <a:endParaRPr lang="en-US"/>
          </a:p>
        </p:txBody>
      </p:sp>
    </p:spTree>
    <p:extLst>
      <p:ext uri="{BB962C8B-B14F-4D97-AF65-F5344CB8AC3E}">
        <p14:creationId xmlns:p14="http://schemas.microsoft.com/office/powerpoint/2010/main" val="247276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4371C9-957A-43EC-BD5C-DB4B22193613}" type="datetime1">
              <a:rPr lang="en-US" smtClean="0"/>
              <a:t>2/3/2016</a:t>
            </a:fld>
            <a:endParaRPr lang="en-US"/>
          </a:p>
        </p:txBody>
      </p:sp>
      <p:sp>
        <p:nvSpPr>
          <p:cNvPr id="5" name="Footer Placeholder 4"/>
          <p:cNvSpPr>
            <a:spLocks noGrp="1"/>
          </p:cNvSpPr>
          <p:nvPr>
            <p:ph type="ftr" sz="quarter" idx="11"/>
          </p:nvPr>
        </p:nvSpPr>
        <p:spPr/>
        <p:txBody>
          <a:bodyPr/>
          <a:lstStyle/>
          <a:p>
            <a:r>
              <a:rPr lang="en-US" smtClean="0"/>
              <a:t>WIOA Webinar 2 IELCE February 3, 2016</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9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845EC-746A-4D63-85B7-3CAA58D67FC6}" type="datetime1">
              <a:rPr lang="en-US" smtClean="0"/>
              <a:t>2/3/2016</a:t>
            </a:fld>
            <a:endParaRPr lang="en-US"/>
          </a:p>
        </p:txBody>
      </p:sp>
      <p:sp>
        <p:nvSpPr>
          <p:cNvPr id="5" name="Footer Placeholder 4"/>
          <p:cNvSpPr>
            <a:spLocks noGrp="1"/>
          </p:cNvSpPr>
          <p:nvPr>
            <p:ph type="ftr" sz="quarter" idx="11"/>
          </p:nvPr>
        </p:nvSpPr>
        <p:spPr/>
        <p:txBody>
          <a:bodyPr/>
          <a:lstStyle/>
          <a:p>
            <a:r>
              <a:rPr lang="en-US" smtClean="0"/>
              <a:t>WIOA Webinar 2 IELCE February 3, 2016</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39599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1335A8-C367-498B-A34B-364F231B6C70}" type="datetime1">
              <a:rPr lang="en-US" smtClean="0"/>
              <a:t>2/3/2016</a:t>
            </a:fld>
            <a:endParaRPr lang="en-US"/>
          </a:p>
        </p:txBody>
      </p:sp>
      <p:sp>
        <p:nvSpPr>
          <p:cNvPr id="5" name="Footer Placeholder 4"/>
          <p:cNvSpPr>
            <a:spLocks noGrp="1"/>
          </p:cNvSpPr>
          <p:nvPr>
            <p:ph type="ftr" sz="quarter" idx="11"/>
          </p:nvPr>
        </p:nvSpPr>
        <p:spPr/>
        <p:txBody>
          <a:bodyPr/>
          <a:lstStyle/>
          <a:p>
            <a:r>
              <a:rPr lang="en-US" smtClean="0"/>
              <a:t>WIOA Webinar 2 IELCE February 3, 2016</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59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502A1-EACA-47FB-A52E-63AEA97F5502}" type="datetime1">
              <a:rPr lang="en-US" smtClean="0"/>
              <a:t>2/3/2016</a:t>
            </a:fld>
            <a:endParaRPr lang="en-US"/>
          </a:p>
        </p:txBody>
      </p:sp>
      <p:sp>
        <p:nvSpPr>
          <p:cNvPr id="5" name="Footer Placeholder 4"/>
          <p:cNvSpPr>
            <a:spLocks noGrp="1"/>
          </p:cNvSpPr>
          <p:nvPr>
            <p:ph type="ftr" sz="quarter" idx="11"/>
          </p:nvPr>
        </p:nvSpPr>
        <p:spPr/>
        <p:txBody>
          <a:bodyPr/>
          <a:lstStyle/>
          <a:p>
            <a:r>
              <a:rPr lang="en-US" smtClean="0"/>
              <a:t>WIOA Webinar 2 IELCE February 3, 2016</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428577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AB44C-4CE2-46A9-B6D5-27D8BBFC823D}" type="datetime1">
              <a:rPr lang="en-US" smtClean="0"/>
              <a:t>2/3/2016</a:t>
            </a:fld>
            <a:endParaRPr lang="en-US"/>
          </a:p>
        </p:txBody>
      </p:sp>
      <p:sp>
        <p:nvSpPr>
          <p:cNvPr id="5" name="Footer Placeholder 4"/>
          <p:cNvSpPr>
            <a:spLocks noGrp="1"/>
          </p:cNvSpPr>
          <p:nvPr>
            <p:ph type="ftr" sz="quarter" idx="11"/>
          </p:nvPr>
        </p:nvSpPr>
        <p:spPr/>
        <p:txBody>
          <a:bodyPr/>
          <a:lstStyle/>
          <a:p>
            <a:r>
              <a:rPr lang="en-US" smtClean="0"/>
              <a:t>WIOA Webinar 2 IELCE February 3, 2016</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1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584D42-DC70-4B30-9A78-62A0582509A3}" type="datetime1">
              <a:rPr lang="en-US" smtClean="0"/>
              <a:t>2/3/2016</a:t>
            </a:fld>
            <a:endParaRPr lang="en-US"/>
          </a:p>
        </p:txBody>
      </p:sp>
      <p:sp>
        <p:nvSpPr>
          <p:cNvPr id="6" name="Footer Placeholder 5"/>
          <p:cNvSpPr>
            <a:spLocks noGrp="1"/>
          </p:cNvSpPr>
          <p:nvPr>
            <p:ph type="ftr" sz="quarter" idx="11"/>
          </p:nvPr>
        </p:nvSpPr>
        <p:spPr/>
        <p:txBody>
          <a:bodyPr/>
          <a:lstStyle/>
          <a:p>
            <a:r>
              <a:rPr lang="en-US" smtClean="0"/>
              <a:t>WIOA Webinar 2 IELCE February 3, 2016</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5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6E9700-D387-46AF-8A70-03B4D29DAC24}" type="datetime1">
              <a:rPr lang="en-US" smtClean="0"/>
              <a:t>2/3/2016</a:t>
            </a:fld>
            <a:endParaRPr lang="en-US"/>
          </a:p>
        </p:txBody>
      </p:sp>
      <p:sp>
        <p:nvSpPr>
          <p:cNvPr id="8" name="Footer Placeholder 7"/>
          <p:cNvSpPr>
            <a:spLocks noGrp="1"/>
          </p:cNvSpPr>
          <p:nvPr>
            <p:ph type="ftr" sz="quarter" idx="11"/>
          </p:nvPr>
        </p:nvSpPr>
        <p:spPr/>
        <p:txBody>
          <a:bodyPr/>
          <a:lstStyle/>
          <a:p>
            <a:r>
              <a:rPr lang="en-US" smtClean="0"/>
              <a:t>WIOA Webinar 2 IELCE February 3, 2016</a:t>
            </a:r>
            <a:endParaRPr lang="en-US"/>
          </a:p>
        </p:txBody>
      </p:sp>
      <p:sp>
        <p:nvSpPr>
          <p:cNvPr id="9" name="Slide Number Placeholder 8"/>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38497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E1D8D3-9800-4269-8920-6FFAF2B9FC96}" type="datetime1">
              <a:rPr lang="en-US" smtClean="0"/>
              <a:t>2/3/2016</a:t>
            </a:fld>
            <a:endParaRPr lang="en-US"/>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0950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57079-EA1C-4883-BA52-A68B5EC92A13}" type="datetime1">
              <a:rPr lang="en-US" smtClean="0"/>
              <a:t>2/3/2016</a:t>
            </a:fld>
            <a:endParaRPr lang="en-US"/>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15363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D97BB-D94E-4996-AA42-4891B087A085}" type="datetime1">
              <a:rPr lang="en-US" smtClean="0"/>
              <a:t>2/3/2016</a:t>
            </a:fld>
            <a:endParaRPr lang="en-US"/>
          </a:p>
        </p:txBody>
      </p:sp>
      <p:sp>
        <p:nvSpPr>
          <p:cNvPr id="6" name="Footer Placeholder 5"/>
          <p:cNvSpPr>
            <a:spLocks noGrp="1"/>
          </p:cNvSpPr>
          <p:nvPr>
            <p:ph type="ftr" sz="quarter" idx="11"/>
          </p:nvPr>
        </p:nvSpPr>
        <p:spPr/>
        <p:txBody>
          <a:bodyPr/>
          <a:lstStyle/>
          <a:p>
            <a:r>
              <a:rPr lang="en-US" smtClean="0"/>
              <a:t>WIOA Webinar 2 IELCE February 3, 2016</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05744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FAE5D-45A7-48AE-BEA1-947C0F29D8FE}" type="datetime1">
              <a:rPr lang="en-US" smtClean="0"/>
              <a:t>2/3/2016</a:t>
            </a:fld>
            <a:endParaRPr lang="en-US"/>
          </a:p>
        </p:txBody>
      </p:sp>
      <p:sp>
        <p:nvSpPr>
          <p:cNvPr id="6" name="Footer Placeholder 5"/>
          <p:cNvSpPr>
            <a:spLocks noGrp="1"/>
          </p:cNvSpPr>
          <p:nvPr>
            <p:ph type="ftr" sz="quarter" idx="11"/>
          </p:nvPr>
        </p:nvSpPr>
        <p:spPr/>
        <p:txBody>
          <a:bodyPr/>
          <a:lstStyle/>
          <a:p>
            <a:r>
              <a:rPr lang="en-US" smtClean="0"/>
              <a:t>WIOA Webinar 2 IELCE February 3, 2016</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0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E6FD0B-1DCA-4323-82D5-C11A42B6F830}" type="datetime1">
              <a:rPr lang="en-US" smtClean="0"/>
              <a:t>2/3/2016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WIOA Webinar 2 IELCE February 3, 2016</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431BFB-B653-4F36-A450-A2DDA07B171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33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igrationpolicy.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6743700" y="4959350"/>
            <a:ext cx="2400300" cy="1463675"/>
          </a:xfrm>
        </p:spPr>
        <p:txBody>
          <a:bodyPr>
            <a:normAutofit/>
          </a:bodyPr>
          <a:lstStyle/>
          <a:p>
            <a:endParaRPr lang="en-US" dirty="0"/>
          </a:p>
        </p:txBody>
      </p:sp>
      <p:sp>
        <p:nvSpPr>
          <p:cNvPr id="3" name="TextBox 2"/>
          <p:cNvSpPr txBox="1"/>
          <p:nvPr/>
        </p:nvSpPr>
        <p:spPr>
          <a:xfrm>
            <a:off x="149050" y="4876800"/>
            <a:ext cx="3889550" cy="1384995"/>
          </a:xfrm>
          <a:prstGeom prst="rect">
            <a:avLst/>
          </a:prstGeom>
          <a:noFill/>
        </p:spPr>
        <p:txBody>
          <a:bodyPr wrap="square" rtlCol="0">
            <a:spAutoFit/>
          </a:bodyPr>
          <a:lstStyle/>
          <a:p>
            <a:r>
              <a:rPr lang="en-US" sz="1400" dirty="0">
                <a:solidFill>
                  <a:srgbClr val="C00000"/>
                </a:solidFill>
              </a:rPr>
              <a:t>Anson Green</a:t>
            </a:r>
            <a:r>
              <a:rPr lang="en-US" sz="1400" dirty="0"/>
              <a:t/>
            </a:r>
            <a:br>
              <a:rPr lang="en-US" sz="1400" dirty="0"/>
            </a:br>
            <a:r>
              <a:rPr lang="en-US" sz="1400" dirty="0"/>
              <a:t>Director</a:t>
            </a:r>
            <a:br>
              <a:rPr lang="en-US" sz="1400" dirty="0"/>
            </a:br>
            <a:r>
              <a:rPr lang="en-US" sz="1400" dirty="0" smtClean="0"/>
              <a:t>Adult </a:t>
            </a:r>
            <a:r>
              <a:rPr lang="en-US" sz="1400" dirty="0"/>
              <a:t>Education and Literacy</a:t>
            </a:r>
            <a:br>
              <a:rPr lang="en-US" sz="1400" dirty="0"/>
            </a:br>
            <a:r>
              <a:rPr lang="en-US" sz="1400" dirty="0"/>
              <a:t>Texas Workforce Commission</a:t>
            </a:r>
          </a:p>
          <a:p>
            <a:endParaRPr lang="en-US" sz="1400" dirty="0"/>
          </a:p>
          <a:p>
            <a:r>
              <a:rPr lang="en-US" sz="1400" dirty="0"/>
              <a:t>February 3, </a:t>
            </a:r>
            <a:r>
              <a:rPr lang="en-US" sz="1400" dirty="0" smtClean="0"/>
              <a:t>2016</a:t>
            </a:r>
            <a:endParaRPr lang="en-US" sz="1400" dirty="0"/>
          </a:p>
        </p:txBody>
      </p:sp>
      <p:sp>
        <p:nvSpPr>
          <p:cNvPr id="11" name="Footer Placeholder 10"/>
          <p:cNvSpPr>
            <a:spLocks noGrp="1"/>
          </p:cNvSpPr>
          <p:nvPr>
            <p:ph type="ftr" sz="quarter" idx="11"/>
          </p:nvPr>
        </p:nvSpPr>
        <p:spPr/>
        <p:txBody>
          <a:bodyPr/>
          <a:lstStyle/>
          <a:p>
            <a:r>
              <a:rPr lang="en-US" dirty="0" smtClean="0"/>
              <a:t>WIOA Webinar 2 IELCE February 3, 2016</a:t>
            </a:r>
            <a:endParaRPr lang="en-US" dirty="0"/>
          </a:p>
        </p:txBody>
      </p:sp>
      <p:sp>
        <p:nvSpPr>
          <p:cNvPr id="12" name="Slide Number Placeholder 11"/>
          <p:cNvSpPr>
            <a:spLocks noGrp="1"/>
          </p:cNvSpPr>
          <p:nvPr>
            <p:ph type="sldNum" sz="quarter" idx="12"/>
          </p:nvPr>
        </p:nvSpPr>
        <p:spPr/>
        <p:txBody>
          <a:bodyPr/>
          <a:lstStyle/>
          <a:p>
            <a:fld id="{4A431BFB-B653-4F36-A450-A2DDA07B1717}" type="slidenum">
              <a:rPr lang="en-US" smtClean="0"/>
              <a:t>1</a:t>
            </a:fld>
            <a:endParaRPr lang="en-US"/>
          </a:p>
        </p:txBody>
      </p:sp>
      <p:sp>
        <p:nvSpPr>
          <p:cNvPr id="6" name="TextBox 5"/>
          <p:cNvSpPr txBox="1"/>
          <p:nvPr/>
        </p:nvSpPr>
        <p:spPr>
          <a:xfrm>
            <a:off x="2438400" y="4302021"/>
            <a:ext cx="3048000" cy="2308324"/>
          </a:xfrm>
          <a:prstGeom prst="rect">
            <a:avLst/>
          </a:prstGeom>
          <a:noFill/>
        </p:spPr>
        <p:txBody>
          <a:bodyPr wrap="square" rtlCol="0">
            <a:spAutoFit/>
          </a:bodyPr>
          <a:lstStyle/>
          <a:p>
            <a:r>
              <a:rPr lang="en-US" dirty="0" smtClean="0">
                <a:solidFill>
                  <a:srgbClr val="FF0000"/>
                </a:solidFill>
              </a:rPr>
              <a:t>The webinar will begin shortly.  Please mute your phone/computer mic</a:t>
            </a:r>
          </a:p>
          <a:p>
            <a:endParaRPr lang="en-US" dirty="0">
              <a:solidFill>
                <a:srgbClr val="FF0000"/>
              </a:solidFill>
            </a:endParaRPr>
          </a:p>
          <a:p>
            <a:r>
              <a:rPr lang="en-US" dirty="0" smtClean="0">
                <a:solidFill>
                  <a:srgbClr val="FF0000"/>
                </a:solidFill>
              </a:rPr>
              <a:t>To access webinar audio via phone:</a:t>
            </a:r>
          </a:p>
          <a:p>
            <a:r>
              <a:rPr lang="en-US" dirty="0" smtClean="0">
                <a:solidFill>
                  <a:srgbClr val="FF0000"/>
                </a:solidFill>
              </a:rPr>
              <a:t>1-877-820-7831</a:t>
            </a:r>
          </a:p>
          <a:p>
            <a:r>
              <a:rPr lang="en-US" dirty="0" smtClean="0">
                <a:solidFill>
                  <a:srgbClr val="FF0000"/>
                </a:solidFill>
              </a:rPr>
              <a:t>Code:557206# </a:t>
            </a:r>
          </a:p>
        </p:txBody>
      </p:sp>
      <p:sp>
        <p:nvSpPr>
          <p:cNvPr id="7" name="TextBox 6"/>
          <p:cNvSpPr txBox="1"/>
          <p:nvPr/>
        </p:nvSpPr>
        <p:spPr>
          <a:xfrm>
            <a:off x="141430" y="565666"/>
            <a:ext cx="2743200" cy="369332"/>
          </a:xfrm>
          <a:prstGeom prst="rect">
            <a:avLst/>
          </a:prstGeom>
          <a:noFill/>
        </p:spPr>
        <p:txBody>
          <a:bodyPr wrap="square" rtlCol="0">
            <a:spAutoFit/>
          </a:bodyPr>
          <a:lstStyle/>
          <a:p>
            <a:r>
              <a:rPr lang="en-US" dirty="0"/>
              <a:t>Series Webinar 2</a:t>
            </a:r>
          </a:p>
        </p:txBody>
      </p:sp>
      <p:pic>
        <p:nvPicPr>
          <p:cNvPr id="13" name="Picture 12" descr="Photo of three women smiling in front of medical records" title="Photo"/>
          <p:cNvPicPr>
            <a:picLocks noChangeAspect="1"/>
          </p:cNvPicPr>
          <p:nvPr/>
        </p:nvPicPr>
        <p:blipFill rotWithShape="1">
          <a:blip r:embed="rId3" cstate="print">
            <a:extLst>
              <a:ext uri="{28A0092B-C50C-407E-A947-70E740481C1C}">
                <a14:useLocalDpi xmlns:a14="http://schemas.microsoft.com/office/drawing/2010/main" val="0"/>
              </a:ext>
            </a:extLst>
          </a:blip>
          <a:srcRect l="14722" t="18787" r="9999" b="8741"/>
          <a:stretch/>
        </p:blipFill>
        <p:spPr>
          <a:xfrm>
            <a:off x="6421101" y="5232400"/>
            <a:ext cx="2753360" cy="1625600"/>
          </a:xfrm>
          <a:prstGeom prst="rect">
            <a:avLst/>
          </a:prstGeom>
        </p:spPr>
      </p:pic>
      <p:sp>
        <p:nvSpPr>
          <p:cNvPr id="2" name="TextBox 1"/>
          <p:cNvSpPr txBox="1"/>
          <p:nvPr/>
        </p:nvSpPr>
        <p:spPr>
          <a:xfrm>
            <a:off x="-3350" y="1219200"/>
            <a:ext cx="6521883" cy="1754326"/>
          </a:xfrm>
          <a:prstGeom prst="rect">
            <a:avLst/>
          </a:prstGeom>
          <a:solidFill>
            <a:schemeClr val="accent1">
              <a:lumMod val="60000"/>
              <a:lumOff val="40000"/>
            </a:schemeClr>
          </a:solidFill>
        </p:spPr>
        <p:txBody>
          <a:bodyPr wrap="square" rtlCol="0">
            <a:spAutoFit/>
          </a:bodyPr>
          <a:lstStyle/>
          <a:p>
            <a:r>
              <a:rPr lang="en-US" sz="5400" dirty="0" smtClean="0"/>
              <a:t>Defining Student Success in WIOA</a:t>
            </a:r>
            <a:endParaRPr lang="en-US" sz="5400" dirty="0">
              <a:solidFill>
                <a:srgbClr val="FF0000"/>
              </a:solidFill>
            </a:endParaRPr>
          </a:p>
        </p:txBody>
      </p:sp>
      <p:pic>
        <p:nvPicPr>
          <p:cNvPr id="9" name="Picture 8" descr="Photo of two women looking at a book" title="Photo"/>
          <p:cNvPicPr>
            <a:picLocks noChangeAspect="1"/>
          </p:cNvPicPr>
          <p:nvPr/>
        </p:nvPicPr>
        <p:blipFill rotWithShape="1">
          <a:blip r:embed="rId4" cstate="print">
            <a:extLst>
              <a:ext uri="{28A0092B-C50C-407E-A947-70E740481C1C}">
                <a14:useLocalDpi xmlns:a14="http://schemas.microsoft.com/office/drawing/2010/main" val="0"/>
              </a:ext>
            </a:extLst>
          </a:blip>
          <a:srcRect l="14340" t="8249" r="2837" b="45629"/>
          <a:stretch/>
        </p:blipFill>
        <p:spPr>
          <a:xfrm>
            <a:off x="6421101" y="1517276"/>
            <a:ext cx="2778740" cy="2002521"/>
          </a:xfrm>
          <a:prstGeom prst="rect">
            <a:avLst/>
          </a:prstGeom>
        </p:spPr>
      </p:pic>
      <p:pic>
        <p:nvPicPr>
          <p:cNvPr id="8" name="Picture 7" descr="Photo of woman and two men learning electrical wiring" title="Photo"/>
          <p:cNvPicPr>
            <a:picLocks noChangeAspect="1"/>
          </p:cNvPicPr>
          <p:nvPr/>
        </p:nvPicPr>
        <p:blipFill rotWithShape="1">
          <a:blip r:embed="rId5" cstate="print">
            <a:extLst>
              <a:ext uri="{28A0092B-C50C-407E-A947-70E740481C1C}">
                <a14:useLocalDpi xmlns:a14="http://schemas.microsoft.com/office/drawing/2010/main" val="0"/>
              </a:ext>
            </a:extLst>
          </a:blip>
          <a:srcRect l="7710" t="11149" b="16014"/>
          <a:stretch/>
        </p:blipFill>
        <p:spPr>
          <a:xfrm>
            <a:off x="6400800" y="0"/>
            <a:ext cx="2819400" cy="1713940"/>
          </a:xfrm>
          <a:prstGeom prst="rect">
            <a:avLst/>
          </a:prstGeom>
        </p:spPr>
      </p:pic>
      <p:pic>
        <p:nvPicPr>
          <p:cNvPr id="14" name="Picture 2" descr="Photo of 3 individuals, with one being presented a certificate" title="Phot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067" t="12016" r="5911" b="17957"/>
          <a:stretch/>
        </p:blipFill>
        <p:spPr bwMode="auto">
          <a:xfrm>
            <a:off x="6426181" y="3483203"/>
            <a:ext cx="2773660" cy="17745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idx="4294967295"/>
          </p:nvPr>
        </p:nvSpPr>
        <p:spPr>
          <a:xfrm>
            <a:off x="176990" y="2988766"/>
            <a:ext cx="7162800" cy="1463675"/>
          </a:xfrm>
        </p:spPr>
        <p:txBody>
          <a:bodyPr>
            <a:normAutofit fontScale="90000"/>
          </a:bodyPr>
          <a:lstStyle/>
          <a:p>
            <a:r>
              <a:rPr lang="en-US" sz="3200" dirty="0"/>
              <a:t>Integrated English </a:t>
            </a:r>
            <a:r>
              <a:rPr lang="en-US" sz="3200" dirty="0" smtClean="0"/>
              <a:t/>
            </a:r>
            <a:br>
              <a:rPr lang="en-US" sz="3200" dirty="0" smtClean="0"/>
            </a:br>
            <a:r>
              <a:rPr lang="en-US" sz="3200" dirty="0" smtClean="0"/>
              <a:t>Literacy </a:t>
            </a:r>
            <a:r>
              <a:rPr lang="en-US" sz="3200" dirty="0"/>
              <a:t>Civics </a:t>
            </a:r>
            <a:r>
              <a:rPr lang="en-US" sz="3200" dirty="0" smtClean="0"/>
              <a:t>Education</a:t>
            </a:r>
            <a:r>
              <a:rPr lang="en-US" sz="3200" dirty="0" smtClean="0"/>
              <a:t/>
            </a:r>
            <a:br>
              <a:rPr lang="en-US" sz="3200" dirty="0" smtClean="0"/>
            </a:br>
            <a:r>
              <a:rPr lang="en-US" sz="3200" dirty="0" smtClean="0"/>
              <a:t/>
            </a:r>
            <a:br>
              <a:rPr lang="en-US" sz="3200" dirty="0" smtClean="0"/>
            </a:br>
            <a:endParaRPr lang="en-US" sz="2800" dirty="0"/>
          </a:p>
        </p:txBody>
      </p:sp>
    </p:spTree>
    <p:extLst>
      <p:ext uri="{BB962C8B-B14F-4D97-AF65-F5344CB8AC3E}">
        <p14:creationId xmlns:p14="http://schemas.microsoft.com/office/powerpoint/2010/main" val="71597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Texas Foreign Born are Mostly from Latin America</a:t>
            </a:r>
            <a:endParaRPr lang="en-US" dirty="0"/>
          </a:p>
        </p:txBody>
      </p:sp>
      <p:graphicFrame>
        <p:nvGraphicFramePr>
          <p:cNvPr id="8" name="Content Placeholder 7" descr="Table showing location of origin of foreign-born individuals" title="Table"/>
          <p:cNvGraphicFramePr>
            <a:graphicFrameLocks noGrp="1"/>
          </p:cNvGraphicFramePr>
          <p:nvPr>
            <p:ph idx="1"/>
            <p:extLst>
              <p:ext uri="{D42A27DB-BD31-4B8C-83A1-F6EECF244321}">
                <p14:modId xmlns:p14="http://schemas.microsoft.com/office/powerpoint/2010/main" val="1895021891"/>
              </p:ext>
            </p:extLst>
          </p:nvPr>
        </p:nvGraphicFramePr>
        <p:xfrm>
          <a:off x="768350" y="2286000"/>
          <a:ext cx="6242049" cy="2225040"/>
        </p:xfrm>
        <a:graphic>
          <a:graphicData uri="http://schemas.openxmlformats.org/drawingml/2006/table">
            <a:tbl>
              <a:tblPr firstRow="1" bandRow="1">
                <a:tableStyleId>{5C22544A-7EE6-4342-B048-85BDC9FD1C3A}</a:tableStyleId>
              </a:tblPr>
              <a:tblGrid>
                <a:gridCol w="2965450"/>
                <a:gridCol w="1905000"/>
                <a:gridCol w="1371599"/>
              </a:tblGrid>
              <a:tr h="370840">
                <a:tc>
                  <a:txBody>
                    <a:bodyPr/>
                    <a:lstStyle/>
                    <a:p>
                      <a:r>
                        <a:rPr lang="en-US" dirty="0" smtClean="0"/>
                        <a:t>Regions of Birth</a:t>
                      </a:r>
                      <a:endParaRPr lang="en-US" dirty="0"/>
                    </a:p>
                  </a:txBody>
                  <a:tcPr/>
                </a:tc>
                <a:tc>
                  <a:txBody>
                    <a:bodyPr/>
                    <a:lstStyle/>
                    <a:p>
                      <a:r>
                        <a:rPr lang="en-US" dirty="0" smtClean="0"/>
                        <a:t>Number</a:t>
                      </a:r>
                      <a:endParaRPr lang="en-US" dirty="0"/>
                    </a:p>
                  </a:txBody>
                  <a:tcPr/>
                </a:tc>
                <a:tc>
                  <a:txBody>
                    <a:bodyPr/>
                    <a:lstStyle/>
                    <a:p>
                      <a:r>
                        <a:rPr lang="en-US" dirty="0" smtClean="0"/>
                        <a:t>Percent</a:t>
                      </a:r>
                      <a:endParaRPr lang="en-US" dirty="0"/>
                    </a:p>
                  </a:txBody>
                  <a:tcPr/>
                </a:tc>
              </a:tr>
              <a:tr h="370840">
                <a:tc>
                  <a:txBody>
                    <a:bodyPr/>
                    <a:lstStyle/>
                    <a:p>
                      <a:r>
                        <a:rPr lang="en-US" dirty="0" smtClean="0"/>
                        <a:t>Latin America</a:t>
                      </a:r>
                      <a:endParaRPr lang="en-US" dirty="0"/>
                    </a:p>
                  </a:txBody>
                  <a:tcPr/>
                </a:tc>
                <a:tc>
                  <a:txBody>
                    <a:bodyPr/>
                    <a:lstStyle/>
                    <a:p>
                      <a:pPr algn="r"/>
                      <a:r>
                        <a:rPr lang="en-US" dirty="0" smtClean="0"/>
                        <a:t>2,852,000</a:t>
                      </a:r>
                      <a:endParaRPr lang="en-US" dirty="0"/>
                    </a:p>
                  </a:txBody>
                  <a:tcPr/>
                </a:tc>
                <a:tc>
                  <a:txBody>
                    <a:bodyPr/>
                    <a:lstStyle/>
                    <a:p>
                      <a:pPr algn="r"/>
                      <a:r>
                        <a:rPr lang="en-US" dirty="0" smtClean="0"/>
                        <a:t>72%</a:t>
                      </a:r>
                      <a:endParaRPr lang="en-US" dirty="0"/>
                    </a:p>
                  </a:txBody>
                  <a:tcPr/>
                </a:tc>
              </a:tr>
              <a:tr h="370840">
                <a:tc>
                  <a:txBody>
                    <a:bodyPr/>
                    <a:lstStyle/>
                    <a:p>
                      <a:r>
                        <a:rPr lang="en-US" dirty="0" smtClean="0"/>
                        <a:t>Asia</a:t>
                      </a:r>
                      <a:endParaRPr lang="en-US" dirty="0"/>
                    </a:p>
                  </a:txBody>
                  <a:tcPr/>
                </a:tc>
                <a:tc>
                  <a:txBody>
                    <a:bodyPr/>
                    <a:lstStyle/>
                    <a:p>
                      <a:pPr algn="r"/>
                      <a:r>
                        <a:rPr lang="en-US" dirty="0" smtClean="0"/>
                        <a:t>736,000</a:t>
                      </a:r>
                      <a:endParaRPr lang="en-US" dirty="0"/>
                    </a:p>
                  </a:txBody>
                  <a:tcPr/>
                </a:tc>
                <a:tc>
                  <a:txBody>
                    <a:bodyPr/>
                    <a:lstStyle/>
                    <a:p>
                      <a:pPr algn="r"/>
                      <a:r>
                        <a:rPr lang="en-US" dirty="0" smtClean="0"/>
                        <a:t>19%</a:t>
                      </a:r>
                      <a:endParaRPr lang="en-US" dirty="0"/>
                    </a:p>
                  </a:txBody>
                  <a:tcPr/>
                </a:tc>
              </a:tr>
              <a:tr h="370840">
                <a:tc>
                  <a:txBody>
                    <a:bodyPr/>
                    <a:lstStyle/>
                    <a:p>
                      <a:r>
                        <a:rPr lang="en-US" dirty="0" smtClean="0"/>
                        <a:t>Europe</a:t>
                      </a:r>
                      <a:endParaRPr lang="en-US" dirty="0"/>
                    </a:p>
                  </a:txBody>
                  <a:tcPr/>
                </a:tc>
                <a:tc>
                  <a:txBody>
                    <a:bodyPr/>
                    <a:lstStyle/>
                    <a:p>
                      <a:pPr algn="r"/>
                      <a:r>
                        <a:rPr lang="en-US" dirty="0" smtClean="0"/>
                        <a:t>172,000</a:t>
                      </a:r>
                      <a:endParaRPr lang="en-US" dirty="0"/>
                    </a:p>
                  </a:txBody>
                  <a:tcPr/>
                </a:tc>
                <a:tc>
                  <a:txBody>
                    <a:bodyPr/>
                    <a:lstStyle/>
                    <a:p>
                      <a:pPr algn="r"/>
                      <a:r>
                        <a:rPr lang="en-US" dirty="0" smtClean="0"/>
                        <a:t>4%</a:t>
                      </a:r>
                      <a:endParaRPr lang="en-US" dirty="0"/>
                    </a:p>
                  </a:txBody>
                  <a:tcPr/>
                </a:tc>
              </a:tr>
              <a:tr h="370840">
                <a:tc>
                  <a:txBody>
                    <a:bodyPr/>
                    <a:lstStyle/>
                    <a:p>
                      <a:r>
                        <a:rPr lang="en-US" dirty="0" smtClean="0"/>
                        <a:t>Africa</a:t>
                      </a:r>
                      <a:endParaRPr lang="en-US" dirty="0"/>
                    </a:p>
                  </a:txBody>
                  <a:tcPr/>
                </a:tc>
                <a:tc>
                  <a:txBody>
                    <a:bodyPr/>
                    <a:lstStyle/>
                    <a:p>
                      <a:pPr algn="r"/>
                      <a:r>
                        <a:rPr lang="en-US" dirty="0" smtClean="0"/>
                        <a:t>127,000</a:t>
                      </a:r>
                      <a:endParaRPr lang="en-US" dirty="0"/>
                    </a:p>
                  </a:txBody>
                  <a:tcPr/>
                </a:tc>
                <a:tc>
                  <a:txBody>
                    <a:bodyPr/>
                    <a:lstStyle/>
                    <a:p>
                      <a:pPr algn="r"/>
                      <a:r>
                        <a:rPr lang="en-US" dirty="0" smtClean="0"/>
                        <a:t>3%</a:t>
                      </a:r>
                      <a:endParaRPr lang="en-US" dirty="0"/>
                    </a:p>
                  </a:txBody>
                  <a:tcPr/>
                </a:tc>
              </a:tr>
              <a:tr h="370840">
                <a:tc>
                  <a:txBody>
                    <a:bodyPr/>
                    <a:lstStyle/>
                    <a:p>
                      <a:r>
                        <a:rPr lang="en-US" dirty="0" smtClean="0"/>
                        <a:t>Other</a:t>
                      </a:r>
                      <a:endParaRPr lang="en-US" dirty="0"/>
                    </a:p>
                  </a:txBody>
                  <a:tcPr/>
                </a:tc>
                <a:tc>
                  <a:txBody>
                    <a:bodyPr/>
                    <a:lstStyle/>
                    <a:p>
                      <a:pPr algn="r"/>
                      <a:r>
                        <a:rPr lang="en-US" dirty="0" smtClean="0"/>
                        <a:t>41,000</a:t>
                      </a:r>
                      <a:endParaRPr lang="en-US" dirty="0"/>
                    </a:p>
                  </a:txBody>
                  <a:tcPr/>
                </a:tc>
                <a:tc>
                  <a:txBody>
                    <a:bodyPr/>
                    <a:lstStyle/>
                    <a:p>
                      <a:pPr algn="r"/>
                      <a:r>
                        <a:rPr lang="en-US" dirty="0" smtClean="0"/>
                        <a:t>2%</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10</a:t>
            </a:fld>
            <a:endParaRPr lang="en-US"/>
          </a:p>
        </p:txBody>
      </p:sp>
    </p:spTree>
    <p:extLst>
      <p:ext uri="{BB962C8B-B14F-4D97-AF65-F5344CB8AC3E}">
        <p14:creationId xmlns:p14="http://schemas.microsoft.com/office/powerpoint/2010/main" val="1358657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Texas Foreign Born as Big as those without a high school equivalency </a:t>
            </a:r>
            <a:endParaRPr lang="en-US" dirty="0"/>
          </a:p>
        </p:txBody>
      </p:sp>
      <p:graphicFrame>
        <p:nvGraphicFramePr>
          <p:cNvPr id="8" name="Content Placeholder 7" descr="Table showing ELL's and total individuals without HS diploma or equivalency" title="Table"/>
          <p:cNvGraphicFramePr>
            <a:graphicFrameLocks noGrp="1"/>
          </p:cNvGraphicFramePr>
          <p:nvPr>
            <p:ph idx="1"/>
            <p:extLst>
              <p:ext uri="{D42A27DB-BD31-4B8C-83A1-F6EECF244321}">
                <p14:modId xmlns:p14="http://schemas.microsoft.com/office/powerpoint/2010/main" val="4196223297"/>
              </p:ext>
            </p:extLst>
          </p:nvPr>
        </p:nvGraphicFramePr>
        <p:xfrm>
          <a:off x="768350" y="2286000"/>
          <a:ext cx="7766050" cy="1381760"/>
        </p:xfrm>
        <a:graphic>
          <a:graphicData uri="http://schemas.openxmlformats.org/drawingml/2006/table">
            <a:tbl>
              <a:tblPr firstRow="1" bandRow="1">
                <a:tableStyleId>{5C22544A-7EE6-4342-B048-85BDC9FD1C3A}</a:tableStyleId>
              </a:tblPr>
              <a:tblGrid>
                <a:gridCol w="4728482"/>
                <a:gridCol w="3037568"/>
              </a:tblGrid>
              <a:tr h="370840">
                <a:tc>
                  <a:txBody>
                    <a:bodyPr/>
                    <a:lstStyle/>
                    <a:p>
                      <a:r>
                        <a:rPr lang="en-US" dirty="0" smtClean="0"/>
                        <a:t>Texans</a:t>
                      </a:r>
                      <a:endParaRPr lang="en-US" dirty="0"/>
                    </a:p>
                  </a:txBody>
                  <a:tcPr/>
                </a:tc>
                <a:tc>
                  <a:txBody>
                    <a:bodyPr/>
                    <a:lstStyle/>
                    <a:p>
                      <a:r>
                        <a:rPr lang="en-US" dirty="0" smtClean="0"/>
                        <a:t>No high school diploma  or equivalency</a:t>
                      </a:r>
                      <a:r>
                        <a:rPr lang="en-US" baseline="0" dirty="0" smtClean="0"/>
                        <a:t>  </a:t>
                      </a:r>
                      <a:endParaRPr lang="en-US" dirty="0"/>
                    </a:p>
                  </a:txBody>
                  <a:tcPr/>
                </a:tc>
              </a:tr>
              <a:tr h="370840">
                <a:tc>
                  <a:txBody>
                    <a:bodyPr/>
                    <a:lstStyle/>
                    <a:p>
                      <a:r>
                        <a:rPr lang="en-US" dirty="0" smtClean="0"/>
                        <a:t>Total under-educated</a:t>
                      </a:r>
                      <a:endParaRPr lang="en-US" dirty="0"/>
                    </a:p>
                  </a:txBody>
                  <a:tcPr/>
                </a:tc>
                <a:tc>
                  <a:txBody>
                    <a:bodyPr/>
                    <a:lstStyle/>
                    <a:p>
                      <a:r>
                        <a:rPr lang="en-US" dirty="0" smtClean="0"/>
                        <a:t>3,360,000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 language learners 19+ years</a:t>
                      </a:r>
                      <a:r>
                        <a:rPr lang="en-US" baseline="0" dirty="0" smtClean="0"/>
                        <a:t> </a:t>
                      </a:r>
                      <a:endParaRPr lang="en-US" dirty="0"/>
                    </a:p>
                  </a:txBody>
                  <a:tcPr/>
                </a:tc>
                <a:tc>
                  <a:txBody>
                    <a:bodyPr/>
                    <a:lstStyle/>
                    <a:p>
                      <a:r>
                        <a:rPr lang="en-US" dirty="0" smtClean="0"/>
                        <a:t>1,642,000</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11</a:t>
            </a:fld>
            <a:endParaRPr lang="en-US"/>
          </a:p>
        </p:txBody>
      </p:sp>
    </p:spTree>
    <p:extLst>
      <p:ext uri="{BB962C8B-B14F-4D97-AF65-F5344CB8AC3E}">
        <p14:creationId xmlns:p14="http://schemas.microsoft.com/office/powerpoint/2010/main" val="135865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Many Texas Foreign Born </a:t>
            </a:r>
            <a:br>
              <a:rPr lang="en-US" dirty="0" smtClean="0"/>
            </a:br>
            <a:r>
              <a:rPr lang="en-US" dirty="0" smtClean="0"/>
              <a:t>are well educated</a:t>
            </a:r>
            <a:endParaRPr lang="en-US" dirty="0"/>
          </a:p>
        </p:txBody>
      </p:sp>
      <p:graphicFrame>
        <p:nvGraphicFramePr>
          <p:cNvPr id="8" name="Content Placeholder 7" descr="Table showing number of english langauge learners and their educational attainment from Texas" title="Table"/>
          <p:cNvGraphicFramePr>
            <a:graphicFrameLocks noGrp="1"/>
          </p:cNvGraphicFramePr>
          <p:nvPr>
            <p:ph idx="1"/>
            <p:extLst>
              <p:ext uri="{D42A27DB-BD31-4B8C-83A1-F6EECF244321}">
                <p14:modId xmlns:p14="http://schemas.microsoft.com/office/powerpoint/2010/main" val="4104908483"/>
              </p:ext>
            </p:extLst>
          </p:nvPr>
        </p:nvGraphicFramePr>
        <p:xfrm>
          <a:off x="768350" y="2286000"/>
          <a:ext cx="7766050" cy="1651000"/>
        </p:xfrm>
        <a:graphic>
          <a:graphicData uri="http://schemas.openxmlformats.org/drawingml/2006/table">
            <a:tbl>
              <a:tblPr firstRow="1" bandRow="1">
                <a:tableStyleId>{5C22544A-7EE6-4342-B048-85BDC9FD1C3A}</a:tableStyleId>
              </a:tblPr>
              <a:tblGrid>
                <a:gridCol w="2508250"/>
                <a:gridCol w="5257800"/>
              </a:tblGrid>
              <a:tr h="370840">
                <a:tc>
                  <a:txBody>
                    <a:bodyPr/>
                    <a:lstStyle/>
                    <a:p>
                      <a:r>
                        <a:rPr lang="en-US" dirty="0" smtClean="0"/>
                        <a:t>English Language Learners </a:t>
                      </a:r>
                      <a:endParaRPr lang="en-US" dirty="0"/>
                    </a:p>
                  </a:txBody>
                  <a:tcPr/>
                </a:tc>
                <a:tc>
                  <a:txBody>
                    <a:bodyPr/>
                    <a:lstStyle/>
                    <a:p>
                      <a:r>
                        <a:rPr lang="en-US" dirty="0" smtClean="0"/>
                        <a:t>Educational</a:t>
                      </a:r>
                      <a:r>
                        <a:rPr lang="en-US" baseline="0" dirty="0" smtClean="0"/>
                        <a:t> attainment</a:t>
                      </a:r>
                      <a:endParaRPr lang="en-US" dirty="0"/>
                    </a:p>
                  </a:txBody>
                  <a:tcPr/>
                </a:tc>
              </a:tr>
              <a:tr h="370840">
                <a:tc>
                  <a:txBody>
                    <a:bodyPr/>
                    <a:lstStyle/>
                    <a:p>
                      <a:r>
                        <a:rPr lang="en-US" dirty="0" smtClean="0"/>
                        <a:t>563,000</a:t>
                      </a:r>
                      <a:endParaRPr lang="en-US" dirty="0"/>
                    </a:p>
                  </a:txBody>
                  <a:tcPr anchor="ctr"/>
                </a:tc>
                <a:tc>
                  <a:txBody>
                    <a:bodyPr/>
                    <a:lstStyle/>
                    <a:p>
                      <a:r>
                        <a:rPr lang="en-US" dirty="0" smtClean="0"/>
                        <a:t>Have a high school diploma / equivalency</a:t>
                      </a:r>
                      <a:r>
                        <a:rPr lang="en-US" baseline="0" dirty="0" smtClean="0"/>
                        <a:t>  </a:t>
                      </a:r>
                      <a:endParaRPr lang="en-US" dirty="0"/>
                    </a:p>
                  </a:txBody>
                  <a:tcPr anchor="ctr"/>
                </a:tc>
              </a:tr>
              <a:tr h="370840">
                <a:tc>
                  <a:txBody>
                    <a:bodyPr/>
                    <a:lstStyle/>
                    <a:p>
                      <a:r>
                        <a:rPr lang="en-US" dirty="0" smtClean="0"/>
                        <a:t>552,000</a:t>
                      </a:r>
                      <a:endParaRPr lang="en-US" dirty="0"/>
                    </a:p>
                  </a:txBody>
                  <a:tcPr anchor="ctr"/>
                </a:tc>
                <a:tc>
                  <a:txBody>
                    <a:bodyPr/>
                    <a:lstStyle/>
                    <a:p>
                      <a:r>
                        <a:rPr lang="en-US" dirty="0" smtClean="0"/>
                        <a:t>Have some college, associate’s  or bachelor’s degree or higher </a:t>
                      </a:r>
                      <a:endParaRPr lang="en-US" dirty="0"/>
                    </a:p>
                  </a:txBody>
                  <a:tcPr anchor="ctr"/>
                </a:tc>
              </a:tr>
            </a:tbl>
          </a:graphicData>
        </a:graphic>
      </p:graphicFrame>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12</a:t>
            </a:fld>
            <a:endParaRPr lang="en-US"/>
          </a:p>
        </p:txBody>
      </p:sp>
    </p:spTree>
    <p:extLst>
      <p:ext uri="{BB962C8B-B14F-4D97-AF65-F5344CB8AC3E}">
        <p14:creationId xmlns:p14="http://schemas.microsoft.com/office/powerpoint/2010/main" val="365462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13</a:t>
            </a:fld>
            <a:endParaRPr lang="en-US"/>
          </a:p>
        </p:txBody>
      </p:sp>
      <p:sp>
        <p:nvSpPr>
          <p:cNvPr id="7" name="Content Placeholder 6"/>
          <p:cNvSpPr>
            <a:spLocks noGrp="1"/>
          </p:cNvSpPr>
          <p:nvPr>
            <p:ph idx="1"/>
          </p:nvPr>
        </p:nvSpPr>
        <p:spPr/>
        <p:txBody>
          <a:bodyPr/>
          <a:lstStyle/>
          <a:p>
            <a:pPr>
              <a:buFont typeface="Arial" panose="020B0604020202020204" pitchFamily="34" charset="0"/>
              <a:buChar char="•"/>
            </a:pPr>
            <a:r>
              <a:rPr lang="en-US" dirty="0"/>
              <a:t> </a:t>
            </a:r>
            <a:r>
              <a:rPr lang="en-US" sz="2400" dirty="0"/>
              <a:t>Fact Sheet: Immigration and WIOA Services:  Migration Policy Institute  2015</a:t>
            </a:r>
          </a:p>
          <a:p>
            <a:pPr>
              <a:buFont typeface="Arial" panose="020B0604020202020204" pitchFamily="34" charset="0"/>
              <a:buChar char="•"/>
            </a:pPr>
            <a:r>
              <a:rPr lang="en-US" sz="2400" dirty="0"/>
              <a:t> Discussion Forum: Understanding the Department of Education’s FAQ Memorandum on IELCE @ </a:t>
            </a:r>
            <a:r>
              <a:rPr lang="en-US" sz="2400" dirty="0">
                <a:hlinkClick r:id="rId3" tooltip="Migration Policy Institute Website"/>
              </a:rPr>
              <a:t>http://www.migrationpolicy.org</a:t>
            </a:r>
            <a:endParaRPr lang="en-US" sz="2400" dirty="0"/>
          </a:p>
          <a:p>
            <a:endParaRPr lang="en-US" dirty="0"/>
          </a:p>
        </p:txBody>
      </p:sp>
    </p:spTree>
    <p:extLst>
      <p:ext uri="{BB962C8B-B14F-4D97-AF65-F5344CB8AC3E}">
        <p14:creationId xmlns:p14="http://schemas.microsoft.com/office/powerpoint/2010/main" val="1320995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OCTAE Guidance Memo 15-7</a:t>
            </a:r>
          </a:p>
        </p:txBody>
      </p:sp>
      <p:sp>
        <p:nvSpPr>
          <p:cNvPr id="10" name="Text Placeholder 9"/>
          <p:cNvSpPr>
            <a:spLocks noGrp="1"/>
          </p:cNvSpPr>
          <p:nvPr>
            <p:ph type="body" idx="1"/>
          </p:nvPr>
        </p:nvSpPr>
        <p:spPr/>
        <p:txBody>
          <a:bodyPr/>
          <a:lstStyle/>
          <a:p>
            <a:r>
              <a:rPr lang="en-US" dirty="0" smtClean="0"/>
              <a:t>Section 3</a:t>
            </a:r>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14</a:t>
            </a:fld>
            <a:endParaRPr lang="en-US"/>
          </a:p>
        </p:txBody>
      </p:sp>
    </p:spTree>
    <p:extLst>
      <p:ext uri="{BB962C8B-B14F-4D97-AF65-F5344CB8AC3E}">
        <p14:creationId xmlns:p14="http://schemas.microsoft.com/office/powerpoint/2010/main" val="402743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15</a:t>
            </a:fld>
            <a:endParaRPr lang="en-US"/>
          </a:p>
        </p:txBody>
      </p:sp>
      <p:pic>
        <p:nvPicPr>
          <p:cNvPr id="9" name="Picture 8" descr="Screenshot of program memo from octae" title="Screenshot"/>
          <p:cNvPicPr>
            <a:picLocks noChangeAspect="1"/>
          </p:cNvPicPr>
          <p:nvPr/>
        </p:nvPicPr>
        <p:blipFill rotWithShape="1">
          <a:blip r:embed="rId3">
            <a:extLst>
              <a:ext uri="{28A0092B-C50C-407E-A947-70E740481C1C}">
                <a14:useLocalDpi xmlns:a14="http://schemas.microsoft.com/office/drawing/2010/main" val="0"/>
              </a:ext>
            </a:extLst>
          </a:blip>
          <a:srcRect b="47778"/>
          <a:stretch/>
        </p:blipFill>
        <p:spPr>
          <a:xfrm rot="479670">
            <a:off x="2474715" y="2645769"/>
            <a:ext cx="4288417" cy="3013476"/>
          </a:xfrm>
          <a:prstGeom prst="rect">
            <a:avLst/>
          </a:prstGeom>
          <a:ln>
            <a:noFill/>
          </a:ln>
          <a:effectLst>
            <a:outerShdw blurRad="190500" algn="tl" rotWithShape="0">
              <a:srgbClr val="000000">
                <a:alpha val="70000"/>
              </a:srgbClr>
            </a:outerShdw>
          </a:effectLst>
        </p:spPr>
      </p:pic>
      <p:sp>
        <p:nvSpPr>
          <p:cNvPr id="6" name="Title 5"/>
          <p:cNvSpPr>
            <a:spLocks noGrp="1"/>
          </p:cNvSpPr>
          <p:nvPr>
            <p:ph type="title"/>
          </p:nvPr>
        </p:nvSpPr>
        <p:spPr/>
        <p:txBody>
          <a:bodyPr/>
          <a:lstStyle/>
          <a:p>
            <a:r>
              <a:rPr lang="en-US" dirty="0" smtClean="0"/>
              <a:t>OCTAE Guidance Memo 15-7 </a:t>
            </a:r>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1967419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OCTAE Guidance Memo </a:t>
            </a:r>
            <a:r>
              <a:rPr lang="en-US" dirty="0" smtClean="0"/>
              <a:t>15-7 </a:t>
            </a:r>
            <a:r>
              <a:rPr lang="en-US" dirty="0" smtClean="0">
                <a:solidFill>
                  <a:schemeClr val="bg1"/>
                </a:solidFill>
              </a:rPr>
              <a:t>(3)</a:t>
            </a:r>
            <a:endParaRPr lang="en-US" dirty="0">
              <a:solidFill>
                <a:schemeClr val="bg1"/>
              </a:solidFill>
            </a:endParaRPr>
          </a:p>
        </p:txBody>
      </p:sp>
      <p:sp>
        <p:nvSpPr>
          <p:cNvPr id="6" name="Content Placeholder 5"/>
          <p:cNvSpPr>
            <a:spLocks noGrp="1"/>
          </p:cNvSpPr>
          <p:nvPr>
            <p:ph idx="1"/>
          </p:nvPr>
        </p:nvSpPr>
        <p:spPr/>
        <p:txBody>
          <a:bodyPr/>
          <a:lstStyle/>
          <a:p>
            <a:endParaRPr lang="en-US" dirty="0"/>
          </a:p>
          <a:p>
            <a:r>
              <a:rPr lang="en-US" sz="2800" dirty="0" smtClean="0"/>
              <a:t>“The </a:t>
            </a:r>
            <a:r>
              <a:rPr lang="en-US" sz="2800" dirty="0"/>
              <a:t>purpose of this memorandum is to clarify statutory provisions related to the expanded use of integrated English literacy and civics education (</a:t>
            </a:r>
            <a:r>
              <a:rPr lang="en-US" sz="2800" dirty="0" smtClean="0"/>
              <a:t>IEL/CE)…”</a:t>
            </a:r>
            <a:endParaRPr lang="en-US" sz="2800"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16</a:t>
            </a:fld>
            <a:endParaRPr lang="en-US"/>
          </a:p>
        </p:txBody>
      </p:sp>
    </p:spTree>
    <p:extLst>
      <p:ext uri="{BB962C8B-B14F-4D97-AF65-F5344CB8AC3E}">
        <p14:creationId xmlns:p14="http://schemas.microsoft.com/office/powerpoint/2010/main" val="3346371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OCTAE Guidance Memo </a:t>
            </a:r>
            <a:r>
              <a:rPr lang="en-US" dirty="0" smtClean="0"/>
              <a:t>15-7</a:t>
            </a:r>
            <a:r>
              <a:rPr lang="en-US" dirty="0" smtClean="0">
                <a:solidFill>
                  <a:schemeClr val="bg1"/>
                </a:solidFill>
              </a:rPr>
              <a:t> (4)</a:t>
            </a:r>
            <a:endParaRPr lang="en-US" dirty="0">
              <a:solidFill>
                <a:schemeClr val="bg1"/>
              </a:solidFill>
            </a:endParaRPr>
          </a:p>
        </p:txBody>
      </p:sp>
      <p:sp>
        <p:nvSpPr>
          <p:cNvPr id="6" name="Content Placeholder 5"/>
          <p:cNvSpPr>
            <a:spLocks noGrp="1"/>
          </p:cNvSpPr>
          <p:nvPr>
            <p:ph idx="1"/>
          </p:nvPr>
        </p:nvSpPr>
        <p:spPr>
          <a:xfrm>
            <a:off x="768096" y="2286000"/>
            <a:ext cx="7918704" cy="4023360"/>
          </a:xfrm>
        </p:spPr>
        <p:txBody>
          <a:bodyPr>
            <a:normAutofit lnSpcReduction="10000"/>
          </a:bodyPr>
          <a:lstStyle/>
          <a:p>
            <a:endParaRPr lang="en-US" dirty="0"/>
          </a:p>
          <a:p>
            <a:r>
              <a:rPr lang="en-US" sz="2800" dirty="0" smtClean="0"/>
              <a:t>Clarifies two </a:t>
            </a:r>
            <a:r>
              <a:rPr lang="en-US" sz="2800" dirty="0"/>
              <a:t>distinct allowable </a:t>
            </a:r>
            <a:r>
              <a:rPr lang="en-US" sz="2800" dirty="0" smtClean="0"/>
              <a:t>activities targeted at English Language Learners: </a:t>
            </a:r>
            <a:br>
              <a:rPr lang="en-US" sz="2800" dirty="0" smtClean="0"/>
            </a:br>
            <a:endParaRPr lang="en-US" sz="2800" dirty="0" smtClean="0"/>
          </a:p>
          <a:p>
            <a:pPr lvl="1">
              <a:buFont typeface="Arial" panose="020B0604020202020204" pitchFamily="34" charset="0"/>
              <a:buChar char="•"/>
            </a:pPr>
            <a:r>
              <a:rPr lang="en-US" sz="2400" dirty="0" smtClean="0"/>
              <a:t> English </a:t>
            </a:r>
            <a:r>
              <a:rPr lang="en-US" sz="2400" dirty="0"/>
              <a:t>language acquisition </a:t>
            </a:r>
            <a:r>
              <a:rPr lang="en-US" sz="2400" dirty="0" smtClean="0"/>
              <a:t>(ELA, formerly ESL) </a:t>
            </a:r>
          </a:p>
          <a:p>
            <a:pPr lvl="1">
              <a:buFont typeface="Arial" panose="020B0604020202020204" pitchFamily="34" charset="0"/>
              <a:buChar char="•"/>
            </a:pPr>
            <a:r>
              <a:rPr lang="en-US" sz="2400" dirty="0"/>
              <a:t> </a:t>
            </a:r>
            <a:r>
              <a:rPr lang="en-US" sz="2400" dirty="0" smtClean="0"/>
              <a:t>Integrated English Literacy Civics Education (IEL/CE)</a:t>
            </a:r>
          </a:p>
          <a:p>
            <a:pPr marL="0" indent="0">
              <a:buNone/>
            </a:pPr>
            <a:r>
              <a:rPr lang="en-US" sz="2800" dirty="0" smtClean="0"/>
              <a:t>Very </a:t>
            </a:r>
            <a:r>
              <a:rPr lang="en-US" sz="2800" dirty="0"/>
              <a:t>subtle interpretation that has confounded </a:t>
            </a:r>
            <a:r>
              <a:rPr lang="en-US" sz="2800" dirty="0" smtClean="0"/>
              <a:t>many following the law</a:t>
            </a:r>
          </a:p>
          <a:p>
            <a:pPr marL="0" indent="0">
              <a:buNone/>
            </a:pPr>
            <a:r>
              <a:rPr lang="en-US" sz="2800" dirty="0" smtClean="0"/>
              <a:t>Support </a:t>
            </a:r>
            <a:r>
              <a:rPr lang="en-US" sz="2800" dirty="0" smtClean="0"/>
              <a:t>July 1 2016 implementation</a:t>
            </a:r>
            <a:endParaRPr lang="en-US" sz="2800" dirty="0"/>
          </a:p>
          <a:p>
            <a:pPr marL="0" indent="0">
              <a:buNone/>
            </a:pPr>
            <a:endParaRPr lang="en-US" sz="2800"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17</a:t>
            </a:fld>
            <a:endParaRPr lang="en-US"/>
          </a:p>
        </p:txBody>
      </p:sp>
    </p:spTree>
    <p:extLst>
      <p:ext uri="{BB962C8B-B14F-4D97-AF65-F5344CB8AC3E}">
        <p14:creationId xmlns:p14="http://schemas.microsoft.com/office/powerpoint/2010/main" val="288311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English language acquisition Under WIOA</a:t>
            </a:r>
            <a:endParaRPr lang="en-US" dirty="0"/>
          </a:p>
        </p:txBody>
      </p:sp>
      <p:sp>
        <p:nvSpPr>
          <p:cNvPr id="10" name="Text Placeholder 9"/>
          <p:cNvSpPr>
            <a:spLocks noGrp="1"/>
          </p:cNvSpPr>
          <p:nvPr>
            <p:ph type="body" idx="1"/>
          </p:nvPr>
        </p:nvSpPr>
        <p:spPr/>
        <p:txBody>
          <a:bodyPr/>
          <a:lstStyle/>
          <a:p>
            <a:r>
              <a:rPr lang="en-US" dirty="0" smtClean="0"/>
              <a:t>Section 4</a:t>
            </a:r>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18</a:t>
            </a:fld>
            <a:endParaRPr lang="en-US"/>
          </a:p>
        </p:txBody>
      </p:sp>
    </p:spTree>
    <p:extLst>
      <p:ext uri="{BB962C8B-B14F-4D97-AF65-F5344CB8AC3E}">
        <p14:creationId xmlns:p14="http://schemas.microsoft.com/office/powerpoint/2010/main" val="614235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is ELA Different from ESL?</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19</a:t>
            </a:fld>
            <a:endParaRPr lang="en-US"/>
          </a:p>
        </p:txBody>
      </p:sp>
      <p:sp>
        <p:nvSpPr>
          <p:cNvPr id="9" name="Content Placeholder 8"/>
          <p:cNvSpPr>
            <a:spLocks noGrp="1"/>
          </p:cNvSpPr>
          <p:nvPr>
            <p:ph sz="half" idx="2"/>
          </p:nvPr>
        </p:nvSpPr>
        <p:spPr/>
        <p:txBody>
          <a:bodyPr/>
          <a:lstStyle/>
          <a:p>
            <a:endParaRPr lang="en-US"/>
          </a:p>
        </p:txBody>
      </p:sp>
      <p:sp>
        <p:nvSpPr>
          <p:cNvPr id="10" name="Content Placeholder 9"/>
          <p:cNvSpPr>
            <a:spLocks noGrp="1"/>
          </p:cNvSpPr>
          <p:nvPr>
            <p:ph sz="quarter" idx="4"/>
          </p:nvPr>
        </p:nvSpPr>
        <p:spPr/>
        <p:txBody>
          <a:bodyPr/>
          <a:lstStyle/>
          <a:p>
            <a:endParaRPr lang="en-US"/>
          </a:p>
        </p:txBody>
      </p:sp>
    </p:spTree>
    <p:extLst>
      <p:ext uri="{BB962C8B-B14F-4D97-AF65-F5344CB8AC3E}">
        <p14:creationId xmlns:p14="http://schemas.microsoft.com/office/powerpoint/2010/main" val="324858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6743700" y="4959350"/>
            <a:ext cx="2400300" cy="1463675"/>
          </a:xfrm>
        </p:spPr>
        <p:txBody>
          <a:bodyPr>
            <a:normAutofit/>
          </a:bodyPr>
          <a:lstStyle/>
          <a:p>
            <a:endParaRPr lang="en-US" dirty="0"/>
          </a:p>
        </p:txBody>
      </p:sp>
      <p:sp>
        <p:nvSpPr>
          <p:cNvPr id="2" name="TextBox 1"/>
          <p:cNvSpPr txBox="1"/>
          <p:nvPr/>
        </p:nvSpPr>
        <p:spPr>
          <a:xfrm>
            <a:off x="-3350" y="1219200"/>
            <a:ext cx="6521883" cy="1754326"/>
          </a:xfrm>
          <a:prstGeom prst="rect">
            <a:avLst/>
          </a:prstGeom>
          <a:solidFill>
            <a:schemeClr val="accent1">
              <a:lumMod val="60000"/>
              <a:lumOff val="40000"/>
            </a:schemeClr>
          </a:solidFill>
        </p:spPr>
        <p:txBody>
          <a:bodyPr wrap="square" rtlCol="0">
            <a:spAutoFit/>
          </a:bodyPr>
          <a:lstStyle/>
          <a:p>
            <a:r>
              <a:rPr lang="en-US" sz="5400" dirty="0" smtClean="0"/>
              <a:t>Defining Student Success in WIOA</a:t>
            </a:r>
            <a:endParaRPr lang="en-US" sz="5400" dirty="0">
              <a:solidFill>
                <a:srgbClr val="FF0000"/>
              </a:solidFill>
            </a:endParaRPr>
          </a:p>
        </p:txBody>
      </p:sp>
      <p:sp>
        <p:nvSpPr>
          <p:cNvPr id="3" name="TextBox 2"/>
          <p:cNvSpPr txBox="1"/>
          <p:nvPr/>
        </p:nvSpPr>
        <p:spPr>
          <a:xfrm>
            <a:off x="149050" y="4876800"/>
            <a:ext cx="3889550" cy="1384995"/>
          </a:xfrm>
          <a:prstGeom prst="rect">
            <a:avLst/>
          </a:prstGeom>
          <a:noFill/>
        </p:spPr>
        <p:txBody>
          <a:bodyPr wrap="square" rtlCol="0">
            <a:spAutoFit/>
          </a:bodyPr>
          <a:lstStyle/>
          <a:p>
            <a:r>
              <a:rPr lang="en-US" sz="1400" dirty="0">
                <a:solidFill>
                  <a:srgbClr val="C00000"/>
                </a:solidFill>
              </a:rPr>
              <a:t>Anson Green</a:t>
            </a:r>
            <a:r>
              <a:rPr lang="en-US" sz="1400" dirty="0"/>
              <a:t/>
            </a:r>
            <a:br>
              <a:rPr lang="en-US" sz="1400" dirty="0"/>
            </a:br>
            <a:r>
              <a:rPr lang="en-US" sz="1400" dirty="0"/>
              <a:t>Director</a:t>
            </a:r>
            <a:br>
              <a:rPr lang="en-US" sz="1400" dirty="0"/>
            </a:br>
            <a:r>
              <a:rPr lang="en-US" sz="1400" dirty="0" smtClean="0"/>
              <a:t>Adult </a:t>
            </a:r>
            <a:r>
              <a:rPr lang="en-US" sz="1400" dirty="0"/>
              <a:t>Education and Literacy</a:t>
            </a:r>
            <a:br>
              <a:rPr lang="en-US" sz="1400" dirty="0"/>
            </a:br>
            <a:r>
              <a:rPr lang="en-US" sz="1400" dirty="0"/>
              <a:t>Texas Workforce Commission</a:t>
            </a:r>
          </a:p>
          <a:p>
            <a:endParaRPr lang="en-US" sz="1400" dirty="0"/>
          </a:p>
          <a:p>
            <a:r>
              <a:rPr lang="en-US" sz="1400" dirty="0"/>
              <a:t>February 3, </a:t>
            </a:r>
            <a:r>
              <a:rPr lang="en-US" sz="1400" dirty="0" smtClean="0"/>
              <a:t>2016</a:t>
            </a:r>
            <a:endParaRPr lang="en-US" sz="1400" dirty="0"/>
          </a:p>
        </p:txBody>
      </p:sp>
      <p:sp>
        <p:nvSpPr>
          <p:cNvPr id="11" name="Footer Placeholder 10"/>
          <p:cNvSpPr>
            <a:spLocks noGrp="1"/>
          </p:cNvSpPr>
          <p:nvPr>
            <p:ph type="ftr" sz="quarter" idx="11"/>
          </p:nvPr>
        </p:nvSpPr>
        <p:spPr/>
        <p:txBody>
          <a:bodyPr/>
          <a:lstStyle/>
          <a:p>
            <a:r>
              <a:rPr lang="en-US" dirty="0" smtClean="0"/>
              <a:t>WIOA Webinar 2 IELCE February 3, 2016</a:t>
            </a:r>
            <a:endParaRPr lang="en-US" dirty="0"/>
          </a:p>
        </p:txBody>
      </p:sp>
      <p:sp>
        <p:nvSpPr>
          <p:cNvPr id="12" name="Slide Number Placeholder 11"/>
          <p:cNvSpPr>
            <a:spLocks noGrp="1"/>
          </p:cNvSpPr>
          <p:nvPr>
            <p:ph type="sldNum" sz="quarter" idx="12"/>
          </p:nvPr>
        </p:nvSpPr>
        <p:spPr/>
        <p:txBody>
          <a:bodyPr/>
          <a:lstStyle/>
          <a:p>
            <a:fld id="{4A431BFB-B653-4F36-A450-A2DDA07B1717}" type="slidenum">
              <a:rPr lang="en-US" smtClean="0"/>
              <a:t>2</a:t>
            </a:fld>
            <a:endParaRPr lang="en-US"/>
          </a:p>
        </p:txBody>
      </p:sp>
      <p:sp>
        <p:nvSpPr>
          <p:cNvPr id="7" name="TextBox 6"/>
          <p:cNvSpPr txBox="1"/>
          <p:nvPr/>
        </p:nvSpPr>
        <p:spPr>
          <a:xfrm>
            <a:off x="141430" y="565666"/>
            <a:ext cx="2743200" cy="369332"/>
          </a:xfrm>
          <a:prstGeom prst="rect">
            <a:avLst/>
          </a:prstGeom>
          <a:noFill/>
        </p:spPr>
        <p:txBody>
          <a:bodyPr wrap="square" rtlCol="0">
            <a:spAutoFit/>
          </a:bodyPr>
          <a:lstStyle/>
          <a:p>
            <a:r>
              <a:rPr lang="en-US" dirty="0"/>
              <a:t>Series Webinar 2</a:t>
            </a:r>
          </a:p>
        </p:txBody>
      </p:sp>
      <p:sp>
        <p:nvSpPr>
          <p:cNvPr id="4" name="Title 3"/>
          <p:cNvSpPr>
            <a:spLocks noGrp="1"/>
          </p:cNvSpPr>
          <p:nvPr>
            <p:ph type="ctrTitle" idx="4294967295"/>
          </p:nvPr>
        </p:nvSpPr>
        <p:spPr>
          <a:xfrm>
            <a:off x="176990" y="2988766"/>
            <a:ext cx="7162800" cy="1463675"/>
          </a:xfrm>
        </p:spPr>
        <p:txBody>
          <a:bodyPr>
            <a:normAutofit fontScale="90000"/>
          </a:bodyPr>
          <a:lstStyle/>
          <a:p>
            <a:r>
              <a:rPr lang="en-US" sz="3200" dirty="0"/>
              <a:t>Integrated English </a:t>
            </a:r>
            <a:r>
              <a:rPr lang="en-US" sz="3200" dirty="0" smtClean="0"/>
              <a:t/>
            </a:r>
            <a:br>
              <a:rPr lang="en-US" sz="3200" dirty="0" smtClean="0"/>
            </a:br>
            <a:r>
              <a:rPr lang="en-US" sz="3200" dirty="0" smtClean="0"/>
              <a:t>Literacy </a:t>
            </a:r>
            <a:r>
              <a:rPr lang="en-US" sz="3200" dirty="0"/>
              <a:t>Civics </a:t>
            </a:r>
            <a:r>
              <a:rPr lang="en-US" sz="3200" dirty="0" smtClean="0"/>
              <a:t>Education </a:t>
            </a:r>
            <a:r>
              <a:rPr lang="en-US" sz="3200" dirty="0" smtClean="0">
                <a:solidFill>
                  <a:schemeClr val="bg1"/>
                </a:solidFill>
              </a:rPr>
              <a:t>(2)</a:t>
            </a:r>
            <a:r>
              <a:rPr lang="en-US" sz="3200" dirty="0" smtClean="0"/>
              <a:t/>
            </a:r>
            <a:br>
              <a:rPr lang="en-US" sz="3200" dirty="0" smtClean="0"/>
            </a:br>
            <a:r>
              <a:rPr lang="en-US" sz="3200" dirty="0" smtClean="0"/>
              <a:t/>
            </a:r>
            <a:br>
              <a:rPr lang="en-US" sz="3200" dirty="0" smtClean="0"/>
            </a:br>
            <a:endParaRPr lang="en-US" sz="2800" dirty="0"/>
          </a:p>
        </p:txBody>
      </p:sp>
      <p:pic>
        <p:nvPicPr>
          <p:cNvPr id="15" name="Picture 14" descr="Photo of three women smiling in front of medical records" title="Photo"/>
          <p:cNvPicPr>
            <a:picLocks noChangeAspect="1"/>
          </p:cNvPicPr>
          <p:nvPr/>
        </p:nvPicPr>
        <p:blipFill rotWithShape="1">
          <a:blip r:embed="rId3" cstate="print">
            <a:extLst>
              <a:ext uri="{28A0092B-C50C-407E-A947-70E740481C1C}">
                <a14:useLocalDpi xmlns:a14="http://schemas.microsoft.com/office/drawing/2010/main" val="0"/>
              </a:ext>
            </a:extLst>
          </a:blip>
          <a:srcRect l="14722" t="18787" r="9999" b="8741"/>
          <a:stretch/>
        </p:blipFill>
        <p:spPr>
          <a:xfrm>
            <a:off x="6421101" y="5232400"/>
            <a:ext cx="2753360" cy="1625600"/>
          </a:xfrm>
          <a:prstGeom prst="rect">
            <a:avLst/>
          </a:prstGeom>
        </p:spPr>
      </p:pic>
      <p:pic>
        <p:nvPicPr>
          <p:cNvPr id="16" name="Picture 15" descr="Photo of two women looking at a book" title="Photo"/>
          <p:cNvPicPr>
            <a:picLocks noChangeAspect="1"/>
          </p:cNvPicPr>
          <p:nvPr/>
        </p:nvPicPr>
        <p:blipFill rotWithShape="1">
          <a:blip r:embed="rId4" cstate="print">
            <a:extLst>
              <a:ext uri="{28A0092B-C50C-407E-A947-70E740481C1C}">
                <a14:useLocalDpi xmlns:a14="http://schemas.microsoft.com/office/drawing/2010/main" val="0"/>
              </a:ext>
            </a:extLst>
          </a:blip>
          <a:srcRect l="14340" t="8249" r="2837" b="45629"/>
          <a:stretch/>
        </p:blipFill>
        <p:spPr>
          <a:xfrm>
            <a:off x="6421101" y="1517276"/>
            <a:ext cx="2778740" cy="2002521"/>
          </a:xfrm>
          <a:prstGeom prst="rect">
            <a:avLst/>
          </a:prstGeom>
        </p:spPr>
      </p:pic>
      <p:pic>
        <p:nvPicPr>
          <p:cNvPr id="17" name="Picture 16" descr="Photo of woman and two men learning electrical wiring" title="Photo"/>
          <p:cNvPicPr>
            <a:picLocks noChangeAspect="1"/>
          </p:cNvPicPr>
          <p:nvPr/>
        </p:nvPicPr>
        <p:blipFill rotWithShape="1">
          <a:blip r:embed="rId5" cstate="print">
            <a:extLst>
              <a:ext uri="{28A0092B-C50C-407E-A947-70E740481C1C}">
                <a14:useLocalDpi xmlns:a14="http://schemas.microsoft.com/office/drawing/2010/main" val="0"/>
              </a:ext>
            </a:extLst>
          </a:blip>
          <a:srcRect l="7710" t="11149" b="16014"/>
          <a:stretch/>
        </p:blipFill>
        <p:spPr>
          <a:xfrm>
            <a:off x="6400800" y="0"/>
            <a:ext cx="2819400" cy="1713940"/>
          </a:xfrm>
          <a:prstGeom prst="rect">
            <a:avLst/>
          </a:prstGeom>
        </p:spPr>
      </p:pic>
      <p:pic>
        <p:nvPicPr>
          <p:cNvPr id="18" name="Picture 2" descr="Photo of 3 individuals, with one being presented a certificate" title="Phot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067" t="12016" r="5911" b="17957"/>
          <a:stretch/>
        </p:blipFill>
        <p:spPr bwMode="auto">
          <a:xfrm>
            <a:off x="6426181" y="3483203"/>
            <a:ext cx="2773660" cy="17745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27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(1)</a:t>
            </a:r>
            <a:endParaRPr lang="en-US" dirty="0">
              <a:solidFill>
                <a:schemeClr val="bg1"/>
              </a:solidFill>
            </a:endParaRPr>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b="1"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20</a:t>
            </a:fld>
            <a:endParaRPr lang="en-US"/>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val="3248589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(2)</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a:t>
            </a:r>
            <a:r>
              <a:rPr lang="en-US" sz="2400" b="1" dirty="0"/>
              <a:t>reading</a:t>
            </a:r>
            <a:r>
              <a:rPr lang="en-US" sz="2400" dirty="0"/>
              <a:t>, writing, speaking, and comprehension of the English </a:t>
            </a:r>
            <a:r>
              <a:rPr lang="en-US" sz="2400" dirty="0" smtClean="0"/>
              <a:t>language. </a:t>
            </a:r>
          </a:p>
          <a:p>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21</a:t>
            </a:fld>
            <a:endParaRPr lang="en-US"/>
          </a:p>
        </p:txBody>
      </p:sp>
    </p:spTree>
    <p:extLst>
      <p:ext uri="{BB962C8B-B14F-4D97-AF65-F5344CB8AC3E}">
        <p14:creationId xmlns:p14="http://schemas.microsoft.com/office/powerpoint/2010/main" val="114540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(3)</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reading, </a:t>
            </a:r>
            <a:r>
              <a:rPr lang="en-US" sz="2400" b="1" dirty="0"/>
              <a:t>writing</a:t>
            </a:r>
            <a:r>
              <a:rPr lang="en-US" sz="2400" dirty="0"/>
              <a:t>, speaking, and comprehension of the English </a:t>
            </a:r>
            <a:r>
              <a:rPr lang="en-US" sz="2400" dirty="0" smtClean="0"/>
              <a:t>language. </a:t>
            </a:r>
          </a:p>
          <a:p>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22</a:t>
            </a:fld>
            <a:endParaRPr lang="en-US"/>
          </a:p>
        </p:txBody>
      </p:sp>
    </p:spTree>
    <p:extLst>
      <p:ext uri="{BB962C8B-B14F-4D97-AF65-F5344CB8AC3E}">
        <p14:creationId xmlns:p14="http://schemas.microsoft.com/office/powerpoint/2010/main" val="3668149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(4)</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reading, writing, </a:t>
            </a:r>
            <a:r>
              <a:rPr lang="en-US" sz="2400" b="1" dirty="0"/>
              <a:t>speaking</a:t>
            </a:r>
            <a:r>
              <a:rPr lang="en-US" sz="2400" dirty="0"/>
              <a:t>, and comprehension of the English </a:t>
            </a:r>
            <a:r>
              <a:rPr lang="en-US" sz="2400" dirty="0" smtClean="0"/>
              <a:t>language. </a:t>
            </a:r>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23</a:t>
            </a:fld>
            <a:endParaRPr lang="en-US"/>
          </a:p>
        </p:txBody>
      </p:sp>
    </p:spTree>
    <p:extLst>
      <p:ext uri="{BB962C8B-B14F-4D97-AF65-F5344CB8AC3E}">
        <p14:creationId xmlns:p14="http://schemas.microsoft.com/office/powerpoint/2010/main" val="1211991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(5)</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reading, writing, speaking, and </a:t>
            </a:r>
            <a:r>
              <a:rPr lang="en-US" sz="2400" b="1" dirty="0"/>
              <a:t>comprehension of the English </a:t>
            </a:r>
            <a:r>
              <a:rPr lang="en-US" sz="2400" b="1" dirty="0" smtClean="0"/>
              <a:t>language</a:t>
            </a:r>
            <a:r>
              <a:rPr lang="en-US" sz="2400" dirty="0" smtClean="0"/>
              <a:t>. </a:t>
            </a:r>
          </a:p>
          <a:p>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24</a:t>
            </a:fld>
            <a:endParaRPr lang="en-US"/>
          </a:p>
        </p:txBody>
      </p:sp>
    </p:spTree>
    <p:extLst>
      <p:ext uri="{BB962C8B-B14F-4D97-AF65-F5344CB8AC3E}">
        <p14:creationId xmlns:p14="http://schemas.microsoft.com/office/powerpoint/2010/main" val="2797880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(6)</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reading, writing, speaking, and comprehension of the English </a:t>
            </a:r>
            <a:r>
              <a:rPr lang="en-US" sz="2400" dirty="0" smtClean="0"/>
              <a:t>language. </a:t>
            </a:r>
          </a:p>
          <a:p>
            <a:r>
              <a:rPr lang="en-US" sz="2400" dirty="0"/>
              <a:t>R</a:t>
            </a:r>
            <a:r>
              <a:rPr lang="en-US" sz="2400" dirty="0" smtClean="0"/>
              <a:t>equires that the </a:t>
            </a:r>
            <a:r>
              <a:rPr lang="en-US" sz="2400" dirty="0"/>
              <a:t>program </a:t>
            </a:r>
            <a:r>
              <a:rPr lang="en-US" sz="2400" dirty="0" smtClean="0"/>
              <a:t>must </a:t>
            </a:r>
            <a:r>
              <a:rPr lang="en-US" sz="2400" b="1" dirty="0"/>
              <a:t>lead to attainment of a secondary school diploma or its recognized equivalent</a:t>
            </a:r>
            <a:r>
              <a:rPr lang="en-US" sz="2400" dirty="0"/>
              <a:t>, and transition to postsecondary education and training, or </a:t>
            </a:r>
            <a:r>
              <a:rPr lang="en-US" sz="2400" dirty="0" smtClean="0"/>
              <a:t>employment.</a:t>
            </a:r>
            <a:endParaRPr lang="en-US" sz="2400" dirty="0"/>
          </a:p>
          <a:p>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25</a:t>
            </a:fld>
            <a:endParaRPr lang="en-US"/>
          </a:p>
        </p:txBody>
      </p:sp>
    </p:spTree>
    <p:extLst>
      <p:ext uri="{BB962C8B-B14F-4D97-AF65-F5344CB8AC3E}">
        <p14:creationId xmlns:p14="http://schemas.microsoft.com/office/powerpoint/2010/main" val="198583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(7)</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reading, writing, speaking, and comprehension of the English </a:t>
            </a:r>
            <a:r>
              <a:rPr lang="en-US" sz="2400" dirty="0" smtClean="0"/>
              <a:t>language. </a:t>
            </a:r>
          </a:p>
          <a:p>
            <a:r>
              <a:rPr lang="en-US" sz="2400" dirty="0"/>
              <a:t>R</a:t>
            </a:r>
            <a:r>
              <a:rPr lang="en-US" sz="2400" dirty="0" smtClean="0"/>
              <a:t>equires that the </a:t>
            </a:r>
            <a:r>
              <a:rPr lang="en-US" sz="2400" dirty="0"/>
              <a:t>program </a:t>
            </a:r>
            <a:r>
              <a:rPr lang="en-US" sz="2400" dirty="0" smtClean="0"/>
              <a:t>must </a:t>
            </a:r>
            <a:r>
              <a:rPr lang="en-US" sz="2400" dirty="0"/>
              <a:t>lead to attainment of a secondary school diploma or its recognized equivalent, and </a:t>
            </a:r>
            <a:r>
              <a:rPr lang="en-US" sz="2400" b="1" dirty="0"/>
              <a:t>transition to postsecondary education and training,</a:t>
            </a:r>
            <a:r>
              <a:rPr lang="en-US" sz="2400" dirty="0"/>
              <a:t> or </a:t>
            </a:r>
            <a:r>
              <a:rPr lang="en-US" sz="2400" dirty="0" smtClean="0"/>
              <a:t>employment.</a:t>
            </a:r>
            <a:endParaRPr lang="en-US" sz="2400" dirty="0"/>
          </a:p>
          <a:p>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26</a:t>
            </a:fld>
            <a:endParaRPr lang="en-US"/>
          </a:p>
        </p:txBody>
      </p:sp>
    </p:spTree>
    <p:extLst>
      <p:ext uri="{BB962C8B-B14F-4D97-AF65-F5344CB8AC3E}">
        <p14:creationId xmlns:p14="http://schemas.microsoft.com/office/powerpoint/2010/main" val="1378494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(8)</a:t>
            </a:r>
            <a:endParaRPr lang="en-US" dirty="0"/>
          </a:p>
        </p:txBody>
      </p:sp>
      <p:sp>
        <p:nvSpPr>
          <p:cNvPr id="2" name="Text Placeholder 1"/>
          <p:cNvSpPr>
            <a:spLocks noGrp="1"/>
          </p:cNvSpPr>
          <p:nvPr>
            <p:ph type="body" idx="1"/>
          </p:nvPr>
        </p:nvSpPr>
        <p:spPr>
          <a:xfrm>
            <a:off x="381000" y="1752600"/>
            <a:ext cx="3566160" cy="822960"/>
          </a:xfrm>
        </p:spPr>
        <p:txBody>
          <a:bodyPr/>
          <a:lstStyle/>
          <a:p>
            <a:pPr algn="ctr"/>
            <a:r>
              <a:rPr lang="en-US" b="1" dirty="0" smtClean="0"/>
              <a:t>ESL under WIA</a:t>
            </a:r>
            <a:endParaRPr lang="en-US" b="1" dirty="0"/>
          </a:p>
        </p:txBody>
      </p:sp>
      <p:sp>
        <p:nvSpPr>
          <p:cNvPr id="6" name="Content Placeholder 5"/>
          <p:cNvSpPr>
            <a:spLocks noGrp="1"/>
          </p:cNvSpPr>
          <p:nvPr>
            <p:ph sz="half" idx="2"/>
          </p:nvPr>
        </p:nvSpPr>
        <p:spPr>
          <a:xfrm>
            <a:off x="381000" y="2540752"/>
            <a:ext cx="3566160" cy="3341572"/>
          </a:xfrm>
        </p:spPr>
        <p:txBody>
          <a:bodyPr>
            <a:normAutofit/>
          </a:bodyPr>
          <a:lstStyle/>
          <a:p>
            <a:r>
              <a:rPr lang="en-US" sz="2400" dirty="0"/>
              <a:t>F</a:t>
            </a:r>
            <a:r>
              <a:rPr lang="en-US" sz="2400" dirty="0" smtClean="0"/>
              <a:t>ocused </a:t>
            </a:r>
            <a:r>
              <a:rPr lang="en-US" sz="2400" dirty="0"/>
              <a:t>on instruction designed to help </a:t>
            </a:r>
            <a:r>
              <a:rPr lang="en-US" sz="2400" dirty="0" smtClean="0"/>
              <a:t>English Language Learners achieve </a:t>
            </a:r>
            <a:r>
              <a:rPr lang="en-US" sz="2400" dirty="0"/>
              <a:t>competence in the English language</a:t>
            </a:r>
            <a:r>
              <a:rPr lang="en-US" sz="2400" dirty="0" smtClean="0"/>
              <a:t>.</a:t>
            </a:r>
          </a:p>
        </p:txBody>
      </p:sp>
      <p:sp>
        <p:nvSpPr>
          <p:cNvPr id="7" name="Text Placeholder 6"/>
          <p:cNvSpPr>
            <a:spLocks noGrp="1"/>
          </p:cNvSpPr>
          <p:nvPr>
            <p:ph type="body" sz="quarter" idx="3"/>
          </p:nvPr>
        </p:nvSpPr>
        <p:spPr>
          <a:xfrm>
            <a:off x="3962399" y="1752600"/>
            <a:ext cx="4156671" cy="822960"/>
          </a:xfrm>
        </p:spPr>
        <p:txBody>
          <a:bodyPr/>
          <a:lstStyle/>
          <a:p>
            <a:pPr algn="ctr"/>
            <a:r>
              <a:rPr lang="en-US" b="1" dirty="0" smtClean="0"/>
              <a:t>ELA under WIOA</a:t>
            </a:r>
            <a:endParaRPr lang="en-US" b="1" dirty="0"/>
          </a:p>
        </p:txBody>
      </p:sp>
      <p:sp>
        <p:nvSpPr>
          <p:cNvPr id="8" name="Content Placeholder 7"/>
          <p:cNvSpPr>
            <a:spLocks noGrp="1"/>
          </p:cNvSpPr>
          <p:nvPr>
            <p:ph sz="quarter" idx="4"/>
          </p:nvPr>
        </p:nvSpPr>
        <p:spPr>
          <a:xfrm>
            <a:off x="3962400" y="2540752"/>
            <a:ext cx="4953000" cy="3341572"/>
          </a:xfrm>
        </p:spPr>
        <p:txBody>
          <a:bodyPr>
            <a:noAutofit/>
          </a:bodyPr>
          <a:lstStyle/>
          <a:p>
            <a:r>
              <a:rPr lang="en-US" sz="2400" dirty="0"/>
              <a:t>F</a:t>
            </a:r>
            <a:r>
              <a:rPr lang="en-US" sz="2400" dirty="0" smtClean="0"/>
              <a:t>ocuses on helping English </a:t>
            </a:r>
            <a:r>
              <a:rPr lang="en-US" sz="2400" dirty="0"/>
              <a:t>language learners achieve competence in reading, writing, speaking, and comprehension of the English </a:t>
            </a:r>
            <a:r>
              <a:rPr lang="en-US" sz="2400" dirty="0" smtClean="0"/>
              <a:t>language. </a:t>
            </a:r>
          </a:p>
          <a:p>
            <a:r>
              <a:rPr lang="en-US" sz="2400" dirty="0"/>
              <a:t>R</a:t>
            </a:r>
            <a:r>
              <a:rPr lang="en-US" sz="2400" dirty="0" smtClean="0"/>
              <a:t>equires that the </a:t>
            </a:r>
            <a:r>
              <a:rPr lang="en-US" sz="2400" dirty="0"/>
              <a:t>program </a:t>
            </a:r>
            <a:r>
              <a:rPr lang="en-US" sz="2400" dirty="0" smtClean="0"/>
              <a:t>must </a:t>
            </a:r>
            <a:r>
              <a:rPr lang="en-US" sz="2400" dirty="0"/>
              <a:t>lead to attainment of a secondary school diploma or its recognized equivalent, and transition to postsecondary education and training, or </a:t>
            </a:r>
            <a:r>
              <a:rPr lang="en-US" sz="2400" b="1" dirty="0" smtClean="0"/>
              <a:t>employment</a:t>
            </a:r>
            <a:r>
              <a:rPr lang="en-US" sz="2400" dirty="0" smtClean="0"/>
              <a:t>.</a:t>
            </a:r>
            <a:endParaRPr lang="en-US" sz="2400" dirty="0"/>
          </a:p>
          <a:p>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27</a:t>
            </a:fld>
            <a:endParaRPr lang="en-US"/>
          </a:p>
        </p:txBody>
      </p:sp>
    </p:spTree>
    <p:extLst>
      <p:ext uri="{BB962C8B-B14F-4D97-AF65-F5344CB8AC3E}">
        <p14:creationId xmlns:p14="http://schemas.microsoft.com/office/powerpoint/2010/main" val="1985831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ELA Different from ESL</a:t>
            </a:r>
            <a:r>
              <a:rPr lang="en-US" dirty="0" smtClean="0"/>
              <a:t>? </a:t>
            </a:r>
            <a:r>
              <a:rPr lang="en-US" dirty="0" smtClean="0">
                <a:solidFill>
                  <a:schemeClr val="bg1"/>
                </a:solidFill>
              </a:rPr>
              <a:t>(9)</a:t>
            </a:r>
            <a:endParaRPr lang="en-US" dirty="0"/>
          </a:p>
        </p:txBody>
      </p:sp>
      <p:sp>
        <p:nvSpPr>
          <p:cNvPr id="10" name="Content Placeholder 9"/>
          <p:cNvSpPr>
            <a:spLocks noGrp="1"/>
          </p:cNvSpPr>
          <p:nvPr>
            <p:ph idx="1"/>
          </p:nvPr>
        </p:nvSpPr>
        <p:spPr/>
        <p:txBody>
          <a:bodyPr/>
          <a:lstStyle/>
          <a:p>
            <a:pPr>
              <a:buFont typeface="Arial" panose="020B0604020202020204" pitchFamily="34" charset="0"/>
              <a:buChar char="•"/>
            </a:pPr>
            <a:r>
              <a:rPr lang="en-US" dirty="0" smtClean="0"/>
              <a:t> </a:t>
            </a:r>
            <a:r>
              <a:rPr lang="en-US" sz="2400" dirty="0" smtClean="0"/>
              <a:t>The law disrupts historical ESL models based on education-for-education sake</a:t>
            </a:r>
            <a:endParaRPr lang="en-US" dirty="0" smtClean="0"/>
          </a:p>
          <a:p>
            <a:pPr>
              <a:buFont typeface="Arial" panose="020B0604020202020204" pitchFamily="34" charset="0"/>
              <a:buChar char="•"/>
            </a:pPr>
            <a:r>
              <a:rPr lang="en-US" dirty="0"/>
              <a:t> </a:t>
            </a:r>
            <a:r>
              <a:rPr lang="en-US" sz="2400" dirty="0" smtClean="0"/>
              <a:t>Future is “English for what?” </a:t>
            </a:r>
          </a:p>
          <a:p>
            <a:pPr lvl="1">
              <a:buFont typeface="Arial" panose="020B0604020202020204" pitchFamily="34" charset="0"/>
              <a:buChar char="•"/>
            </a:pPr>
            <a:r>
              <a:rPr lang="en-US" sz="1800" dirty="0" smtClean="0"/>
              <a:t>Working toward high school equivalency (1,642,000 </a:t>
            </a:r>
            <a:r>
              <a:rPr lang="en-US" sz="1800" dirty="0" smtClean="0"/>
              <a:t>eligible students)</a:t>
            </a:r>
            <a:endParaRPr lang="en-US" sz="1800" dirty="0" smtClean="0"/>
          </a:p>
          <a:p>
            <a:pPr lvl="1">
              <a:buFont typeface="Arial" panose="020B0604020202020204" pitchFamily="34" charset="0"/>
              <a:buChar char="•"/>
            </a:pPr>
            <a:r>
              <a:rPr lang="en-US" sz="1800" dirty="0" smtClean="0"/>
              <a:t>Transition to postsecondary education and training</a:t>
            </a:r>
          </a:p>
          <a:p>
            <a:pPr lvl="1">
              <a:buFont typeface="Arial" panose="020B0604020202020204" pitchFamily="34" charset="0"/>
              <a:buChar char="•"/>
            </a:pPr>
            <a:r>
              <a:rPr lang="en-US" sz="1800" dirty="0" smtClean="0"/>
              <a:t>Employment </a:t>
            </a:r>
          </a:p>
          <a:p>
            <a:pPr lvl="1">
              <a:buFont typeface="Arial" panose="020B0604020202020204" pitchFamily="34" charset="0"/>
              <a:buChar char="•"/>
            </a:pPr>
            <a:endParaRPr lang="en-US" dirty="0" smtClean="0"/>
          </a:p>
          <a:p>
            <a:pPr lvl="1">
              <a:buFont typeface="Arial" panose="020B0604020202020204" pitchFamily="34" charset="0"/>
              <a:buChar char="•"/>
            </a:pPr>
            <a:r>
              <a:rPr lang="en-US" sz="2400" dirty="0"/>
              <a:t>Curriculum, program </a:t>
            </a:r>
            <a:r>
              <a:rPr lang="en-US" sz="2400" dirty="0" smtClean="0"/>
              <a:t>models, </a:t>
            </a:r>
            <a:r>
              <a:rPr lang="en-US" sz="2400" dirty="0"/>
              <a:t>and professional development must b</a:t>
            </a:r>
            <a:r>
              <a:rPr lang="en-US" sz="2400" dirty="0" smtClean="0"/>
              <a:t>e significantly redesigned and aligned to these objectives </a:t>
            </a:r>
            <a:endParaRPr lang="en-US" sz="2400" dirty="0"/>
          </a:p>
          <a:p>
            <a:pPr lvl="1">
              <a:buFont typeface="Arial" panose="020B0604020202020204" pitchFamily="34" charset="0"/>
              <a:buChar char="•"/>
            </a:pPr>
            <a:r>
              <a:rPr lang="en-US" sz="2400" dirty="0" smtClean="0"/>
              <a:t>AEL Standards </a:t>
            </a:r>
            <a:r>
              <a:rPr lang="en-US" sz="2400" dirty="0"/>
              <a:t>work is </a:t>
            </a:r>
            <a:r>
              <a:rPr lang="en-US" sz="2400" dirty="0" smtClean="0"/>
              <a:t>underway at Texas State</a:t>
            </a:r>
            <a:endParaRPr lang="en-US" sz="2400" dirty="0"/>
          </a:p>
          <a:p>
            <a:pPr lvl="1">
              <a:buFont typeface="Arial" panose="020B0604020202020204" pitchFamily="34" charset="0"/>
              <a:buChar char="•"/>
            </a:pPr>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28</a:t>
            </a:fld>
            <a:endParaRPr lang="en-US"/>
          </a:p>
        </p:txBody>
      </p:sp>
    </p:spTree>
    <p:extLst>
      <p:ext uri="{BB962C8B-B14F-4D97-AF65-F5344CB8AC3E}">
        <p14:creationId xmlns:p14="http://schemas.microsoft.com/office/powerpoint/2010/main" val="2866509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Reading the Law</a:t>
            </a:r>
            <a:endParaRPr lang="en-US" dirty="0"/>
          </a:p>
        </p:txBody>
      </p:sp>
      <p:sp>
        <p:nvSpPr>
          <p:cNvPr id="10" name="Text Placeholder 9"/>
          <p:cNvSpPr>
            <a:spLocks noGrp="1"/>
          </p:cNvSpPr>
          <p:nvPr>
            <p:ph type="body" idx="1"/>
          </p:nvPr>
        </p:nvSpPr>
        <p:spPr/>
        <p:txBody>
          <a:bodyPr/>
          <a:lstStyle/>
          <a:p>
            <a:r>
              <a:rPr lang="en-US" dirty="0" smtClean="0"/>
              <a:t>Section </a:t>
            </a:r>
            <a:r>
              <a:rPr lang="en-US" dirty="0" smtClean="0"/>
              <a:t>5</a:t>
            </a:r>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29</a:t>
            </a:fld>
            <a:endParaRPr lang="en-US"/>
          </a:p>
        </p:txBody>
      </p:sp>
    </p:spTree>
    <p:extLst>
      <p:ext uri="{BB962C8B-B14F-4D97-AF65-F5344CB8AC3E}">
        <p14:creationId xmlns:p14="http://schemas.microsoft.com/office/powerpoint/2010/main" val="402743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arenR"/>
            </a:pPr>
            <a:r>
              <a:rPr lang="en-US" dirty="0" smtClean="0"/>
              <a:t>WIOA </a:t>
            </a:r>
            <a:r>
              <a:rPr lang="en-US" dirty="0" smtClean="0"/>
              <a:t>Overview</a:t>
            </a:r>
          </a:p>
          <a:p>
            <a:pPr marL="457200" indent="-457200">
              <a:buFont typeface="+mj-lt"/>
              <a:buAutoNum type="arabicParenR"/>
            </a:pPr>
            <a:r>
              <a:rPr lang="en-US" dirty="0" smtClean="0"/>
              <a:t>English </a:t>
            </a:r>
            <a:r>
              <a:rPr lang="en-US" dirty="0"/>
              <a:t>Language Learners in </a:t>
            </a:r>
            <a:r>
              <a:rPr lang="en-US" dirty="0" smtClean="0"/>
              <a:t>Texas</a:t>
            </a:r>
          </a:p>
          <a:p>
            <a:pPr marL="457200" indent="-457200">
              <a:buFont typeface="+mj-lt"/>
              <a:buAutoNum type="arabicParenR"/>
            </a:pPr>
            <a:r>
              <a:rPr lang="en-US" dirty="0" smtClean="0"/>
              <a:t>OCTAE </a:t>
            </a:r>
            <a:r>
              <a:rPr lang="en-US" dirty="0"/>
              <a:t>Guidance Memo </a:t>
            </a:r>
            <a:r>
              <a:rPr lang="en-US" dirty="0" smtClean="0"/>
              <a:t>15-7</a:t>
            </a:r>
          </a:p>
          <a:p>
            <a:pPr marL="457200" indent="-457200">
              <a:buFont typeface="+mj-lt"/>
              <a:buAutoNum type="arabicParenR"/>
            </a:pPr>
            <a:r>
              <a:rPr lang="en-US" dirty="0" smtClean="0"/>
              <a:t>English </a:t>
            </a:r>
            <a:r>
              <a:rPr lang="en-US" dirty="0" smtClean="0"/>
              <a:t>Language Acquisition Under WIOA</a:t>
            </a:r>
          </a:p>
          <a:p>
            <a:pPr marL="457200" indent="-457200">
              <a:buFont typeface="+mj-lt"/>
              <a:buAutoNum type="arabicParenR"/>
            </a:pPr>
            <a:r>
              <a:rPr lang="en-US" dirty="0" smtClean="0"/>
              <a:t>Reading </a:t>
            </a:r>
            <a:r>
              <a:rPr lang="en-US" dirty="0"/>
              <a:t>the </a:t>
            </a:r>
            <a:r>
              <a:rPr lang="en-US" dirty="0" smtClean="0"/>
              <a:t>Law</a:t>
            </a:r>
          </a:p>
          <a:p>
            <a:pPr marL="457200" indent="-457200">
              <a:buFont typeface="+mj-lt"/>
              <a:buAutoNum type="arabicParenR"/>
            </a:pPr>
            <a:r>
              <a:rPr lang="en-US" dirty="0" smtClean="0"/>
              <a:t>Definition </a:t>
            </a:r>
            <a:r>
              <a:rPr lang="en-US" dirty="0"/>
              <a:t>Integrated English Literacy Civics </a:t>
            </a:r>
            <a:r>
              <a:rPr lang="en-US" dirty="0" smtClean="0"/>
              <a:t>Education</a:t>
            </a:r>
          </a:p>
          <a:p>
            <a:pPr marL="457200" indent="-457200">
              <a:buFont typeface="+mj-lt"/>
              <a:buAutoNum type="arabicParenR"/>
            </a:pPr>
            <a:r>
              <a:rPr lang="en-US" dirty="0" smtClean="0"/>
              <a:t>WIA </a:t>
            </a:r>
            <a:r>
              <a:rPr lang="en-US" dirty="0" smtClean="0"/>
              <a:t>vs WIOA</a:t>
            </a:r>
            <a:r>
              <a:rPr lang="en-US" dirty="0" smtClean="0"/>
              <a:t>: Integrated </a:t>
            </a:r>
            <a:r>
              <a:rPr lang="en-US" dirty="0"/>
              <a:t>English Literacy Civics </a:t>
            </a:r>
            <a:r>
              <a:rPr lang="en-US" dirty="0" smtClean="0"/>
              <a:t>Education </a:t>
            </a:r>
            <a:endParaRPr lang="en-US" dirty="0" smtClean="0"/>
          </a:p>
          <a:p>
            <a:pPr marL="457200" indent="-457200">
              <a:buFont typeface="+mj-lt"/>
              <a:buAutoNum type="arabicParenR"/>
            </a:pPr>
            <a:r>
              <a:rPr lang="en-US" dirty="0" smtClean="0"/>
              <a:t>WIOA </a:t>
            </a:r>
            <a:r>
              <a:rPr lang="en-US" dirty="0"/>
              <a:t>Section 231 and </a:t>
            </a:r>
            <a:r>
              <a:rPr lang="en-US" dirty="0" smtClean="0"/>
              <a:t>243</a:t>
            </a:r>
          </a:p>
          <a:p>
            <a:pPr marL="457200" indent="-457200">
              <a:buFont typeface="+mj-lt"/>
              <a:buAutoNum type="arabicParenR"/>
            </a:pPr>
            <a:r>
              <a:rPr lang="en-US" dirty="0" smtClean="0"/>
              <a:t>Implementation: </a:t>
            </a:r>
            <a:r>
              <a:rPr lang="en-US" dirty="0" smtClean="0"/>
              <a:t>How will </a:t>
            </a:r>
            <a:r>
              <a:rPr lang="en-US" dirty="0"/>
              <a:t>we do this?  </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3</a:t>
            </a:fld>
            <a:endParaRPr lang="en-US"/>
          </a:p>
        </p:txBody>
      </p:sp>
    </p:spTree>
    <p:extLst>
      <p:ext uri="{BB962C8B-B14F-4D97-AF65-F5344CB8AC3E}">
        <p14:creationId xmlns:p14="http://schemas.microsoft.com/office/powerpoint/2010/main" val="1870991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Programs, Activities, </a:t>
            </a:r>
            <a:br>
              <a:rPr lang="en-US" dirty="0" smtClean="0"/>
            </a:br>
            <a:r>
              <a:rPr lang="en-US" dirty="0" smtClean="0"/>
              <a:t>and Definitions</a:t>
            </a:r>
            <a:endParaRPr lang="en-US" dirty="0"/>
          </a:p>
        </p:txBody>
      </p:sp>
      <p:sp>
        <p:nvSpPr>
          <p:cNvPr id="10" name="Content Placeholder 9"/>
          <p:cNvSpPr>
            <a:spLocks noGrp="1"/>
          </p:cNvSpPr>
          <p:nvPr>
            <p:ph idx="1"/>
          </p:nvPr>
        </p:nvSpPr>
        <p:spPr/>
        <p:txBody>
          <a:bodyPr/>
          <a:lstStyle/>
          <a:p>
            <a:endParaRPr lang="en-US" sz="2800" dirty="0" smtClean="0"/>
          </a:p>
          <a:p>
            <a:r>
              <a:rPr lang="en-US" sz="2800" dirty="0" smtClean="0"/>
              <a:t>Understanding the interplay of </a:t>
            </a:r>
            <a:r>
              <a:rPr lang="en-US" sz="2800" dirty="0"/>
              <a:t>Programs, Activities, </a:t>
            </a:r>
            <a:r>
              <a:rPr lang="en-US" sz="2800" dirty="0" smtClean="0"/>
              <a:t>and Definitions will help you understand the options available for implementing Integrated English Literacy Civics Education program</a:t>
            </a:r>
            <a:r>
              <a:rPr lang="en-US" dirty="0" smtClean="0"/>
              <a:t>  </a:t>
            </a:r>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30</a:t>
            </a:fld>
            <a:endParaRPr lang="en-US"/>
          </a:p>
        </p:txBody>
      </p:sp>
    </p:spTree>
    <p:extLst>
      <p:ext uri="{BB962C8B-B14F-4D97-AF65-F5344CB8AC3E}">
        <p14:creationId xmlns:p14="http://schemas.microsoft.com/office/powerpoint/2010/main" val="4175127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Activities, </a:t>
            </a:r>
            <a:br>
              <a:rPr lang="en-US" dirty="0"/>
            </a:br>
            <a:r>
              <a:rPr lang="en-US" dirty="0"/>
              <a:t>and </a:t>
            </a:r>
            <a:r>
              <a:rPr lang="en-US" dirty="0" smtClean="0"/>
              <a:t>Definitions </a:t>
            </a:r>
            <a:r>
              <a:rPr lang="en-US" dirty="0" smtClean="0">
                <a:solidFill>
                  <a:schemeClr val="bg1"/>
                </a:solidFill>
              </a:rPr>
              <a:t>(1)</a:t>
            </a:r>
            <a:endParaRPr lang="en-US" dirty="0">
              <a:solidFill>
                <a:schemeClr val="bg1"/>
              </a:solidFill>
            </a:endParaRPr>
          </a:p>
        </p:txBody>
      </p:sp>
      <p:sp>
        <p:nvSpPr>
          <p:cNvPr id="3" name="Content Placeholder 2"/>
          <p:cNvSpPr>
            <a:spLocks noGrp="1"/>
          </p:cNvSpPr>
          <p:nvPr>
            <p:ph idx="1"/>
          </p:nvPr>
        </p:nvSpPr>
        <p:spPr>
          <a:xfrm>
            <a:off x="768096" y="2286000"/>
            <a:ext cx="7918704" cy="4023360"/>
          </a:xfrm>
        </p:spPr>
        <p:txBody>
          <a:bodyPr/>
          <a:lstStyle/>
          <a:p>
            <a:pPr>
              <a:buFont typeface="Arial" panose="020B0604020202020204" pitchFamily="34" charset="0"/>
              <a:buChar char="•"/>
            </a:pPr>
            <a:r>
              <a:rPr lang="en-US" sz="3200" dirty="0" smtClean="0"/>
              <a:t> Definitions are…well…definitions</a:t>
            </a:r>
          </a:p>
          <a:p>
            <a:pPr>
              <a:buFont typeface="Arial" panose="020B0604020202020204" pitchFamily="34" charset="0"/>
              <a:buChar char="•"/>
            </a:pPr>
            <a:r>
              <a:rPr lang="en-US" sz="3200" dirty="0" smtClean="0"/>
              <a:t> Programs and activities take some explanation</a:t>
            </a:r>
            <a:endParaRPr lang="en-US" sz="32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31</a:t>
            </a:fld>
            <a:endParaRPr lang="en-US"/>
          </a:p>
        </p:txBody>
      </p:sp>
    </p:spTree>
    <p:extLst>
      <p:ext uri="{BB962C8B-B14F-4D97-AF65-F5344CB8AC3E}">
        <p14:creationId xmlns:p14="http://schemas.microsoft.com/office/powerpoint/2010/main" val="300686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32</a:t>
            </a:fld>
            <a:endParaRPr lang="en-US"/>
          </a:p>
        </p:txBody>
      </p:sp>
      <p:grpSp>
        <p:nvGrpSpPr>
          <p:cNvPr id="9" name="Group 8" descr="Three boxes depicting individual activities" title="Boxes"/>
          <p:cNvGrpSpPr/>
          <p:nvPr/>
        </p:nvGrpSpPr>
        <p:grpSpPr>
          <a:xfrm>
            <a:off x="3352800" y="2900680"/>
            <a:ext cx="2143760" cy="2133600"/>
            <a:chOff x="3190240" y="2590800"/>
            <a:chExt cx="2143760" cy="2133600"/>
          </a:xfrm>
        </p:grpSpPr>
        <p:sp>
          <p:nvSpPr>
            <p:cNvPr id="6" name="Rectangle 5"/>
            <p:cNvSpPr/>
            <p:nvPr/>
          </p:nvSpPr>
          <p:spPr>
            <a:xfrm>
              <a:off x="3200400" y="2590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sp>
          <p:nvSpPr>
            <p:cNvPr id="7" name="Rectangle 6"/>
            <p:cNvSpPr/>
            <p:nvPr/>
          </p:nvSpPr>
          <p:spPr>
            <a:xfrm>
              <a:off x="3190240" y="3352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sp>
          <p:nvSpPr>
            <p:cNvPr id="8" name="Rectangle 7"/>
            <p:cNvSpPr/>
            <p:nvPr/>
          </p:nvSpPr>
          <p:spPr>
            <a:xfrm>
              <a:off x="3190240" y="4114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grpSp>
      <p:sp>
        <p:nvSpPr>
          <p:cNvPr id="2" name="Title 1"/>
          <p:cNvSpPr>
            <a:spLocks noGrp="1"/>
          </p:cNvSpPr>
          <p:nvPr>
            <p:ph type="title"/>
          </p:nvPr>
        </p:nvSpPr>
        <p:spPr/>
        <p:txBody>
          <a:bodyPr/>
          <a:lstStyle/>
          <a:p>
            <a:r>
              <a:rPr lang="en-US" dirty="0" smtClean="0"/>
              <a:t>Activities versus programs</a:t>
            </a:r>
            <a:endParaRPr lang="en-US" dirty="0"/>
          </a:p>
        </p:txBody>
      </p:sp>
    </p:spTree>
    <p:extLst>
      <p:ext uri="{BB962C8B-B14F-4D97-AF65-F5344CB8AC3E}">
        <p14:creationId xmlns:p14="http://schemas.microsoft.com/office/powerpoint/2010/main" val="241796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33</a:t>
            </a:fld>
            <a:endParaRPr lang="en-US"/>
          </a:p>
        </p:txBody>
      </p:sp>
      <p:sp>
        <p:nvSpPr>
          <p:cNvPr id="2" name="Title 1"/>
          <p:cNvSpPr>
            <a:spLocks noGrp="1"/>
          </p:cNvSpPr>
          <p:nvPr>
            <p:ph type="title"/>
          </p:nvPr>
        </p:nvSpPr>
        <p:spPr/>
        <p:txBody>
          <a:bodyPr/>
          <a:lstStyle/>
          <a:p>
            <a:r>
              <a:rPr lang="en-US" dirty="0" smtClean="0"/>
              <a:t>Activities versus programs</a:t>
            </a:r>
            <a:r>
              <a:rPr lang="en-US" dirty="0" smtClean="0">
                <a:solidFill>
                  <a:schemeClr val="bg1"/>
                </a:solidFill>
              </a:rPr>
              <a:t> (1)</a:t>
            </a:r>
            <a:endParaRPr lang="en-US" dirty="0">
              <a:solidFill>
                <a:schemeClr val="bg1"/>
              </a:solidFill>
            </a:endParaRPr>
          </a:p>
        </p:txBody>
      </p:sp>
      <p:sp>
        <p:nvSpPr>
          <p:cNvPr id="10" name="Rectangle 9" descr="Box displaying the word &quot;program&quot; overlaying the boxes that say &quot;activity&quot;, indicating that a program is made up of activities" title="Box - program"/>
          <p:cNvSpPr/>
          <p:nvPr/>
        </p:nvSpPr>
        <p:spPr>
          <a:xfrm>
            <a:off x="2590800" y="2540000"/>
            <a:ext cx="3505200" cy="279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Program</a:t>
            </a: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grpSp>
        <p:nvGrpSpPr>
          <p:cNvPr id="11" name="Group 10" descr="Three boxes depicting individual activities" title="Boxes"/>
          <p:cNvGrpSpPr/>
          <p:nvPr/>
        </p:nvGrpSpPr>
        <p:grpSpPr>
          <a:xfrm>
            <a:off x="3352800" y="2900680"/>
            <a:ext cx="2143760" cy="2133600"/>
            <a:chOff x="3190240" y="2590800"/>
            <a:chExt cx="2143760" cy="2133600"/>
          </a:xfrm>
        </p:grpSpPr>
        <p:sp>
          <p:nvSpPr>
            <p:cNvPr id="12" name="Rectangle 11"/>
            <p:cNvSpPr/>
            <p:nvPr/>
          </p:nvSpPr>
          <p:spPr>
            <a:xfrm>
              <a:off x="3200400" y="2590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sp>
          <p:nvSpPr>
            <p:cNvPr id="13" name="Rectangle 12"/>
            <p:cNvSpPr/>
            <p:nvPr/>
          </p:nvSpPr>
          <p:spPr>
            <a:xfrm>
              <a:off x="3190240" y="3352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sp>
          <p:nvSpPr>
            <p:cNvPr id="14" name="Rectangle 13"/>
            <p:cNvSpPr/>
            <p:nvPr/>
          </p:nvSpPr>
          <p:spPr>
            <a:xfrm>
              <a:off x="3190240" y="4114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grpSp>
    </p:spTree>
    <p:extLst>
      <p:ext uri="{BB962C8B-B14F-4D97-AF65-F5344CB8AC3E}">
        <p14:creationId xmlns:p14="http://schemas.microsoft.com/office/powerpoint/2010/main" val="391337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a:t>
            </a:r>
            <a:r>
              <a:rPr lang="en-US" dirty="0"/>
              <a:t>Activities </a:t>
            </a:r>
          </a:p>
        </p:txBody>
      </p:sp>
      <p:sp>
        <p:nvSpPr>
          <p:cNvPr id="3" name="Text Placeholder 2"/>
          <p:cNvSpPr>
            <a:spLocks noGrp="1"/>
          </p:cNvSpPr>
          <p:nvPr>
            <p:ph type="body" idx="1"/>
          </p:nvPr>
        </p:nvSpPr>
        <p:spPr/>
        <p:txBody>
          <a:bodyPr/>
          <a:lstStyle/>
          <a:p>
            <a:pPr algn="ctr"/>
            <a:r>
              <a:rPr lang="en-US" b="1" dirty="0"/>
              <a:t>Programs</a:t>
            </a:r>
            <a:r>
              <a:rPr lang="en-US" b="1" dirty="0" smtClean="0"/>
              <a:t> </a:t>
            </a:r>
            <a:r>
              <a:rPr lang="en-US" b="1" dirty="0" smtClean="0"/>
              <a:t>and Activities</a:t>
            </a:r>
            <a:endParaRPr lang="en-US" b="1" dirty="0"/>
          </a:p>
        </p:txBody>
      </p:sp>
      <p:sp>
        <p:nvSpPr>
          <p:cNvPr id="4" name="Content Placeholder 3"/>
          <p:cNvSpPr>
            <a:spLocks noGrp="1"/>
          </p:cNvSpPr>
          <p:nvPr>
            <p:ph sz="half" idx="2"/>
          </p:nvPr>
        </p:nvSpPr>
        <p:spPr/>
        <p:txBody>
          <a:bodyPr>
            <a:normAutofit/>
          </a:bodyPr>
          <a:lstStyle/>
          <a:p>
            <a:pPr marL="365125" indent="-342900">
              <a:buFont typeface="Arial" panose="020B0604020202020204" pitchFamily="34" charset="0"/>
              <a:buChar char="•"/>
            </a:pPr>
            <a:r>
              <a:rPr lang="en-US" dirty="0"/>
              <a:t>Programs </a:t>
            </a:r>
            <a:r>
              <a:rPr lang="en-US" dirty="0" smtClean="0"/>
              <a:t>made up of activities</a:t>
            </a:r>
          </a:p>
          <a:p>
            <a:pPr marL="60325" indent="0">
              <a:buNone/>
            </a:pPr>
            <a:r>
              <a:rPr lang="en-US" dirty="0" smtClean="0"/>
              <a:t>Example:</a:t>
            </a:r>
            <a:endParaRPr lang="en-US" dirty="0"/>
          </a:p>
          <a:p>
            <a:pPr marL="346075" lvl="1" indent="-285750">
              <a:spcBef>
                <a:spcPts val="1200"/>
              </a:spcBef>
              <a:spcAft>
                <a:spcPts val="200"/>
              </a:spcAft>
              <a:buSzPct val="100000"/>
              <a:buFont typeface="Arial" panose="020B0604020202020204" pitchFamily="34" charset="0"/>
              <a:buChar char="•"/>
            </a:pPr>
            <a:r>
              <a:rPr lang="en-US" sz="2000" dirty="0"/>
              <a:t>SEC. 225. Programs for Corrections Education and Other Institutionalized Individuals</a:t>
            </a:r>
          </a:p>
          <a:p>
            <a:pPr marL="346075" indent="-285750">
              <a:buFont typeface="Arial" panose="020B0604020202020204" pitchFamily="34" charset="0"/>
              <a:buChar char="•"/>
            </a:pPr>
            <a:r>
              <a:rPr lang="en-US" dirty="0"/>
              <a:t>Programs include </a:t>
            </a:r>
            <a:r>
              <a:rPr lang="en-US" b="1" dirty="0" smtClean="0"/>
              <a:t>activities</a:t>
            </a:r>
            <a:endParaRPr lang="en-US" b="1"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34</a:t>
            </a:fld>
            <a:endParaRPr lang="en-US"/>
          </a:p>
        </p:txBody>
      </p:sp>
      <p:sp>
        <p:nvSpPr>
          <p:cNvPr id="11" name="Rectangle 10" descr="Box displaying the word &quot;Corrections&quot; overlaying the boxes that desctibe allowable activities with 225 funds " title="Box - program"/>
          <p:cNvSpPr/>
          <p:nvPr/>
        </p:nvSpPr>
        <p:spPr>
          <a:xfrm>
            <a:off x="4648200" y="2900680"/>
            <a:ext cx="3505200" cy="279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Corrections</a:t>
            </a: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grpSp>
        <p:nvGrpSpPr>
          <p:cNvPr id="12" name="Group 11" descr="Three boxes depicting individual activities" title="Boxes"/>
          <p:cNvGrpSpPr/>
          <p:nvPr/>
        </p:nvGrpSpPr>
        <p:grpSpPr>
          <a:xfrm>
            <a:off x="5410200" y="3261360"/>
            <a:ext cx="2143760" cy="2133600"/>
            <a:chOff x="3190240" y="2590800"/>
            <a:chExt cx="2143760" cy="2133600"/>
          </a:xfrm>
        </p:grpSpPr>
        <p:sp>
          <p:nvSpPr>
            <p:cNvPr id="13" name="Rectangle 12" descr="Three bixes describing 3 uses of section 225 funds" title="Boxes"/>
            <p:cNvSpPr/>
            <p:nvPr/>
          </p:nvSpPr>
          <p:spPr>
            <a:xfrm>
              <a:off x="3200400" y="2590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Adult Education and Literacy</a:t>
              </a:r>
              <a:endParaRPr lang="en-US" dirty="0"/>
            </a:p>
          </p:txBody>
        </p:sp>
        <p:sp>
          <p:nvSpPr>
            <p:cNvPr id="14" name="Rectangle 13"/>
            <p:cNvSpPr/>
            <p:nvPr/>
          </p:nvSpPr>
          <p:spPr>
            <a:xfrm>
              <a:off x="3190240" y="3352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Re-entry Initiatives</a:t>
              </a:r>
              <a:endParaRPr lang="en-US" dirty="0"/>
            </a:p>
          </p:txBody>
        </p:sp>
        <p:sp>
          <p:nvSpPr>
            <p:cNvPr id="15" name="Rectangle 14"/>
            <p:cNvSpPr/>
            <p:nvPr/>
          </p:nvSpPr>
          <p:spPr>
            <a:xfrm>
              <a:off x="3190240" y="41148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Post-release Services</a:t>
              </a:r>
              <a:endParaRPr lang="en-US" dirty="0"/>
            </a:p>
          </p:txBody>
        </p:sp>
      </p:grpSp>
    </p:spTree>
    <p:extLst>
      <p:ext uri="{BB962C8B-B14F-4D97-AF65-F5344CB8AC3E}">
        <p14:creationId xmlns:p14="http://schemas.microsoft.com/office/powerpoint/2010/main" val="2023456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a:t>
            </a:r>
            <a:r>
              <a:rPr lang="en-US" dirty="0"/>
              <a:t>Activities </a:t>
            </a:r>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35</a:t>
            </a:fld>
            <a:endParaRPr lang="en-US"/>
          </a:p>
        </p:txBody>
      </p:sp>
      <p:sp>
        <p:nvSpPr>
          <p:cNvPr id="11" name="Rectangle 10" descr="Box displaying the word required activity and surroundinga  box saying professional development services" title="Box - Required Activity"/>
          <p:cNvSpPr/>
          <p:nvPr/>
        </p:nvSpPr>
        <p:spPr>
          <a:xfrm>
            <a:off x="4572000" y="3261360"/>
            <a:ext cx="3505200" cy="139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Required Activity</a:t>
            </a:r>
            <a:endParaRPr lang="en-US" b="1" dirty="0" smtClean="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sp>
        <p:nvSpPr>
          <p:cNvPr id="13" name="Rectangle 12" descr="Box saying professional development services&#10;" title="Box"/>
          <p:cNvSpPr/>
          <p:nvPr/>
        </p:nvSpPr>
        <p:spPr>
          <a:xfrm>
            <a:off x="5257800" y="374396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development services</a:t>
            </a:r>
            <a:endParaRPr lang="en-US" dirty="0"/>
          </a:p>
        </p:txBody>
      </p:sp>
      <p:sp>
        <p:nvSpPr>
          <p:cNvPr id="6" name="Text Placeholder 5"/>
          <p:cNvSpPr>
            <a:spLocks noGrp="1"/>
          </p:cNvSpPr>
          <p:nvPr>
            <p:ph type="body" idx="1"/>
          </p:nvPr>
        </p:nvSpPr>
        <p:spPr/>
        <p:txBody>
          <a:bodyPr/>
          <a:lstStyle/>
          <a:p>
            <a:pPr algn="ctr"/>
            <a:r>
              <a:rPr lang="en-US" b="1" dirty="0" smtClean="0"/>
              <a:t>Required and Permissive Activities </a:t>
            </a:r>
            <a:endParaRPr lang="en-US" b="1" dirty="0"/>
          </a:p>
        </p:txBody>
      </p:sp>
      <p:sp>
        <p:nvSpPr>
          <p:cNvPr id="17" name="Content Placeholder 5"/>
          <p:cNvSpPr>
            <a:spLocks noGrp="1"/>
          </p:cNvSpPr>
          <p:nvPr>
            <p:ph sz="half" idx="2"/>
          </p:nvPr>
        </p:nvSpPr>
        <p:spPr/>
        <p:txBody>
          <a:bodyPr>
            <a:noAutofit/>
          </a:bodyPr>
          <a:lstStyle/>
          <a:p>
            <a:pPr marL="342900" indent="-342900">
              <a:buFont typeface="Arial" panose="020B0604020202020204" pitchFamily="34" charset="0"/>
              <a:buChar char="•"/>
            </a:pPr>
            <a:r>
              <a:rPr lang="en-US" dirty="0" smtClean="0"/>
              <a:t>Activities may be required or permissible in programs</a:t>
            </a:r>
          </a:p>
          <a:p>
            <a:r>
              <a:rPr lang="en-US" dirty="0" smtClean="0"/>
              <a:t>Example:</a:t>
            </a:r>
            <a:endParaRPr lang="en-US" dirty="0"/>
          </a:p>
          <a:p>
            <a:pPr marL="346075" indent="-285750">
              <a:buFont typeface="Arial" panose="020B0604020202020204" pitchFamily="34" charset="0"/>
              <a:buChar char="•"/>
            </a:pPr>
            <a:r>
              <a:rPr lang="en-US" dirty="0"/>
              <a:t>SEC. 223. State Leadership Activities </a:t>
            </a:r>
          </a:p>
          <a:p>
            <a:pPr marL="346075" indent="-285750">
              <a:buFont typeface="Arial" panose="020B0604020202020204" pitchFamily="34" charset="0"/>
              <a:buChar char="•"/>
            </a:pPr>
            <a:r>
              <a:rPr lang="en-US" dirty="0" smtClean="0"/>
              <a:t>Providing professional Development is </a:t>
            </a:r>
            <a:r>
              <a:rPr lang="en-US" b="1" dirty="0" smtClean="0"/>
              <a:t>required </a:t>
            </a:r>
          </a:p>
          <a:p>
            <a:pPr marL="346075" indent="-285750">
              <a:buFont typeface="Arial" panose="020B0604020202020204" pitchFamily="34" charset="0"/>
              <a:buChar char="•"/>
            </a:pPr>
            <a:r>
              <a:rPr lang="en-US" dirty="0" smtClean="0"/>
              <a:t>Identifying </a:t>
            </a:r>
            <a:r>
              <a:rPr lang="en-US" dirty="0"/>
              <a:t>curriculum frameworks and aligning </a:t>
            </a:r>
            <a:r>
              <a:rPr lang="en-US" dirty="0" smtClean="0"/>
              <a:t>rigorous content standards is </a:t>
            </a:r>
            <a:r>
              <a:rPr lang="en-US" b="1" dirty="0" smtClean="0"/>
              <a:t>permissible</a:t>
            </a:r>
            <a:endParaRPr lang="en-US" b="1" dirty="0"/>
          </a:p>
        </p:txBody>
      </p:sp>
      <p:sp>
        <p:nvSpPr>
          <p:cNvPr id="19" name="Rectangle 18" descr="Box saying permissive aqctivity and surrpind a box saying Curriculum frameworks and aligning rigorous content standards&#10;" title="Box - Permissive activity"/>
          <p:cNvSpPr/>
          <p:nvPr/>
        </p:nvSpPr>
        <p:spPr>
          <a:xfrm>
            <a:off x="4572000" y="4876800"/>
            <a:ext cx="3505200" cy="139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Permissive Activity</a:t>
            </a:r>
            <a:endParaRPr lang="en-US" b="1" dirty="0" smtClean="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sp>
        <p:nvSpPr>
          <p:cNvPr id="18" name="Content Placeholder 17" descr="Box saying Curriculum frameworks and aligning rigorous content standards&#10;" title="Box"/>
          <p:cNvSpPr>
            <a:spLocks noGrp="1"/>
          </p:cNvSpPr>
          <p:nvPr>
            <p:ph sz="quarter" idx="4"/>
          </p:nvPr>
        </p:nvSpPr>
        <p:spPr>
          <a:xfrm>
            <a:off x="5181600" y="5273040"/>
            <a:ext cx="2286000" cy="7467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85000" lnSpcReduction="10000"/>
          </a:bodyPr>
          <a:lstStyle/>
          <a:p>
            <a:pPr algn="ctr"/>
            <a:r>
              <a:rPr lang="en-US" dirty="0" smtClean="0"/>
              <a:t>Curriculum </a:t>
            </a:r>
            <a:r>
              <a:rPr lang="en-US" dirty="0"/>
              <a:t>frameworks and aligning rigorous content standards</a:t>
            </a:r>
            <a:endParaRPr lang="en-US" dirty="0"/>
          </a:p>
        </p:txBody>
      </p:sp>
    </p:spTree>
    <p:extLst>
      <p:ext uri="{BB962C8B-B14F-4D97-AF65-F5344CB8AC3E}">
        <p14:creationId xmlns:p14="http://schemas.microsoft.com/office/powerpoint/2010/main" val="2175638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Programs &amp; Activities </a:t>
            </a:r>
          </a:p>
        </p:txBody>
      </p:sp>
      <p:sp>
        <p:nvSpPr>
          <p:cNvPr id="10" name="Content Placeholder 9"/>
          <p:cNvSpPr>
            <a:spLocks noGrp="1"/>
          </p:cNvSpPr>
          <p:nvPr>
            <p:ph idx="1"/>
          </p:nvPr>
        </p:nvSpPr>
        <p:spPr/>
        <p:txBody>
          <a:bodyPr>
            <a:normAutofit/>
          </a:bodyPr>
          <a:lstStyle/>
          <a:p>
            <a:r>
              <a:rPr lang="en-US" sz="2800" dirty="0"/>
              <a:t>Understanding program and activities is instrumental in understanding the options available to programs when implementing the Integrated </a:t>
            </a:r>
            <a:r>
              <a:rPr lang="en-US" sz="2800" dirty="0"/>
              <a:t>English Literacy Civics Education </a:t>
            </a:r>
            <a:r>
              <a:rPr lang="en-US" sz="2800" dirty="0"/>
              <a:t>program next year. </a:t>
            </a:r>
            <a:endParaRPr lang="en-US" sz="2800"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36</a:t>
            </a:fld>
            <a:endParaRPr lang="en-US"/>
          </a:p>
        </p:txBody>
      </p:sp>
    </p:spTree>
    <p:extLst>
      <p:ext uri="{BB962C8B-B14F-4D97-AF65-F5344CB8AC3E}">
        <p14:creationId xmlns:p14="http://schemas.microsoft.com/office/powerpoint/2010/main" val="3322674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Definition  </a:t>
            </a:r>
            <a:r>
              <a:rPr lang="en-US" sz="3100" dirty="0"/>
              <a:t/>
            </a:r>
            <a:br>
              <a:rPr lang="en-US" sz="3100" dirty="0"/>
            </a:br>
            <a:r>
              <a:rPr lang="en-US" sz="3100" dirty="0" smtClean="0"/>
              <a:t>Integrated English </a:t>
            </a:r>
            <a:br>
              <a:rPr lang="en-US" sz="3100" dirty="0" smtClean="0"/>
            </a:br>
            <a:r>
              <a:rPr lang="en-US" sz="3100" dirty="0" smtClean="0"/>
              <a:t>Literacy Civics Education </a:t>
            </a:r>
            <a:endParaRPr lang="en-US" dirty="0"/>
          </a:p>
        </p:txBody>
      </p:sp>
      <p:sp>
        <p:nvSpPr>
          <p:cNvPr id="5" name="Text Placeholder 4"/>
          <p:cNvSpPr>
            <a:spLocks noGrp="1"/>
          </p:cNvSpPr>
          <p:nvPr>
            <p:ph type="body" idx="1"/>
          </p:nvPr>
        </p:nvSpPr>
        <p:spPr/>
        <p:txBody>
          <a:bodyPr/>
          <a:lstStyle/>
          <a:p>
            <a:r>
              <a:rPr lang="en-US" dirty="0" smtClean="0"/>
              <a:t>Section </a:t>
            </a:r>
            <a:r>
              <a:rPr lang="en-US" dirty="0"/>
              <a:t>6</a:t>
            </a:r>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37</a:t>
            </a:fld>
            <a:endParaRPr lang="en-US"/>
          </a:p>
        </p:txBody>
      </p:sp>
    </p:spTree>
    <p:extLst>
      <p:ext uri="{BB962C8B-B14F-4D97-AF65-F5344CB8AC3E}">
        <p14:creationId xmlns:p14="http://schemas.microsoft.com/office/powerpoint/2010/main" val="1298496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Definition </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including professionals with degrees</a:t>
            </a:r>
          </a:p>
          <a:p>
            <a:r>
              <a:rPr lang="en-US" dirty="0"/>
              <a:t>and credentials in their native countries,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services shall include instruction in literacy and</a:t>
            </a:r>
          </a:p>
          <a:p>
            <a:r>
              <a:rPr lang="en-US" dirty="0"/>
              <a:t>English language acquisition and instruction on the rights and</a:t>
            </a:r>
          </a:p>
          <a:p>
            <a:r>
              <a:rPr lang="en-US" dirty="0"/>
              <a:t>responsibilities of citizenship and civic participation, and may</a:t>
            </a:r>
          </a:p>
          <a:p>
            <a:r>
              <a:rPr lang="en-US"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38</a:t>
            </a:fld>
            <a:endParaRPr lang="en-US"/>
          </a:p>
        </p:txBody>
      </p:sp>
    </p:spTree>
    <p:extLst>
      <p:ext uri="{BB962C8B-B14F-4D97-AF65-F5344CB8AC3E}">
        <p14:creationId xmlns:p14="http://schemas.microsoft.com/office/powerpoint/2010/main" val="2569782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8096" y="585216"/>
            <a:ext cx="8299704" cy="1499616"/>
          </a:xfrm>
        </p:spPr>
        <p:txBody>
          <a:bodyPr/>
          <a:lstStyle/>
          <a:p>
            <a:r>
              <a:rPr lang="en-US" dirty="0" smtClean="0">
                <a:solidFill>
                  <a:schemeClr val="bg1"/>
                </a:solidFill>
              </a:rPr>
              <a:t>Definition  (2)</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a:t>
            </a:r>
            <a:r>
              <a:rPr lang="en-US" b="1" u="sng" dirty="0"/>
              <a:t>including professionals with degrees</a:t>
            </a:r>
          </a:p>
          <a:p>
            <a:r>
              <a:rPr lang="en-US" b="1" u="sng" dirty="0"/>
              <a:t>and credentials in their native countries</a:t>
            </a:r>
            <a:r>
              <a:rPr lang="en-US" dirty="0"/>
              <a:t>,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services shall include instruction in literacy and</a:t>
            </a:r>
          </a:p>
          <a:p>
            <a:r>
              <a:rPr lang="en-US" dirty="0"/>
              <a:t>English language acquisition and instruction on the rights and</a:t>
            </a:r>
          </a:p>
          <a:p>
            <a:r>
              <a:rPr lang="en-US" dirty="0"/>
              <a:t>responsibilities of citizenship and civic participation, and may</a:t>
            </a:r>
          </a:p>
          <a:p>
            <a:r>
              <a:rPr lang="en-US"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39</a:t>
            </a:fld>
            <a:endParaRPr lang="en-US"/>
          </a:p>
        </p:txBody>
      </p:sp>
    </p:spTree>
    <p:extLst>
      <p:ext uri="{BB962C8B-B14F-4D97-AF65-F5344CB8AC3E}">
        <p14:creationId xmlns:p14="http://schemas.microsoft.com/office/powerpoint/2010/main" val="183062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WIOA </a:t>
            </a:r>
            <a:r>
              <a:rPr lang="en-US" dirty="0"/>
              <a:t>Overview</a:t>
            </a:r>
          </a:p>
        </p:txBody>
      </p:sp>
      <p:sp>
        <p:nvSpPr>
          <p:cNvPr id="5" name="Text Placeholder 4"/>
          <p:cNvSpPr>
            <a:spLocks noGrp="1"/>
          </p:cNvSpPr>
          <p:nvPr>
            <p:ph type="body" idx="1"/>
          </p:nvPr>
        </p:nvSpPr>
        <p:spPr/>
        <p:txBody>
          <a:bodyPr/>
          <a:lstStyle/>
          <a:p>
            <a:r>
              <a:rPr lang="en-US" dirty="0" smtClean="0"/>
              <a:t>Section 1</a:t>
            </a:r>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4</a:t>
            </a:fld>
            <a:endParaRPr lang="en-US"/>
          </a:p>
        </p:txBody>
      </p:sp>
    </p:spTree>
    <p:extLst>
      <p:ext uri="{BB962C8B-B14F-4D97-AF65-F5344CB8AC3E}">
        <p14:creationId xmlns:p14="http://schemas.microsoft.com/office/powerpoint/2010/main" val="2301046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Definition  (3)</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including professionals with degrees</a:t>
            </a:r>
          </a:p>
          <a:p>
            <a:r>
              <a:rPr lang="en-US" dirty="0"/>
              <a:t>and credentials in their native countries,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a:t>
            </a:r>
            <a:r>
              <a:rPr lang="en-US" b="1" u="sng" dirty="0"/>
              <a:t>services</a:t>
            </a:r>
            <a:r>
              <a:rPr lang="en-US" u="sng" dirty="0"/>
              <a:t> </a:t>
            </a:r>
            <a:r>
              <a:rPr lang="en-US" b="1" u="sng" dirty="0"/>
              <a:t>shall include instruction in literacy and</a:t>
            </a:r>
          </a:p>
          <a:p>
            <a:r>
              <a:rPr lang="en-US" b="1" u="sng" dirty="0"/>
              <a:t>English language acquisition </a:t>
            </a:r>
            <a:r>
              <a:rPr lang="en-US" dirty="0"/>
              <a:t>and instruction on the rights and</a:t>
            </a:r>
          </a:p>
          <a:p>
            <a:r>
              <a:rPr lang="en-US" dirty="0"/>
              <a:t>responsibilities of citizenship and civic participation, and may</a:t>
            </a:r>
          </a:p>
          <a:p>
            <a:r>
              <a:rPr lang="en-US"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40</a:t>
            </a:fld>
            <a:endParaRPr lang="en-US"/>
          </a:p>
        </p:txBody>
      </p:sp>
    </p:spTree>
    <p:extLst>
      <p:ext uri="{BB962C8B-B14F-4D97-AF65-F5344CB8AC3E}">
        <p14:creationId xmlns:p14="http://schemas.microsoft.com/office/powerpoint/2010/main" val="3039758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Definition  (5)</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including professionals with degrees</a:t>
            </a:r>
          </a:p>
          <a:p>
            <a:r>
              <a:rPr lang="en-US" dirty="0"/>
              <a:t>and credentials in their native countries,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a:t>
            </a:r>
            <a:r>
              <a:rPr lang="en-US" b="1" u="sng" dirty="0"/>
              <a:t>services</a:t>
            </a:r>
            <a:r>
              <a:rPr lang="en-US" u="sng" dirty="0"/>
              <a:t> </a:t>
            </a:r>
            <a:r>
              <a:rPr lang="en-US" b="1" u="sng" dirty="0"/>
              <a:t>shall include instruction in literacy and</a:t>
            </a:r>
          </a:p>
          <a:p>
            <a:r>
              <a:rPr lang="en-US" b="1" u="sng" dirty="0"/>
              <a:t>English language acquisition </a:t>
            </a:r>
            <a:r>
              <a:rPr lang="en-US" dirty="0"/>
              <a:t>and instruction on the rights and</a:t>
            </a:r>
          </a:p>
          <a:p>
            <a:r>
              <a:rPr lang="en-US" dirty="0"/>
              <a:t>responsibilities of citizenship and civic participation, and may</a:t>
            </a:r>
          </a:p>
          <a:p>
            <a:r>
              <a:rPr lang="en-US"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41</a:t>
            </a:fld>
            <a:endParaRPr lang="en-US"/>
          </a:p>
        </p:txBody>
      </p:sp>
      <p:sp>
        <p:nvSpPr>
          <p:cNvPr id="8" name="Oval 7" descr="Circle emphasisziong the word shall" title="Circle"/>
          <p:cNvSpPr/>
          <p:nvPr/>
        </p:nvSpPr>
        <p:spPr>
          <a:xfrm>
            <a:off x="2971800" y="37338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169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0946" y="609600"/>
            <a:ext cx="7290054" cy="1499616"/>
          </a:xfrm>
        </p:spPr>
        <p:txBody>
          <a:bodyPr/>
          <a:lstStyle/>
          <a:p>
            <a:r>
              <a:rPr lang="en-US" dirty="0" smtClean="0">
                <a:solidFill>
                  <a:schemeClr val="bg1"/>
                </a:solidFill>
              </a:rPr>
              <a:t>Definition  (6)</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including professionals with degrees</a:t>
            </a:r>
          </a:p>
          <a:p>
            <a:r>
              <a:rPr lang="en-US" dirty="0"/>
              <a:t>and credentials in their native countries,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services shall include instruction in literacy and</a:t>
            </a:r>
          </a:p>
          <a:p>
            <a:r>
              <a:rPr lang="en-US" dirty="0"/>
              <a:t>English language acquisition </a:t>
            </a:r>
            <a:r>
              <a:rPr lang="en-US" b="1" u="sng" dirty="0"/>
              <a:t>and instruction on the rights and</a:t>
            </a:r>
          </a:p>
          <a:p>
            <a:r>
              <a:rPr lang="en-US" b="1" u="sng" dirty="0"/>
              <a:t>responsibilities of citizenship and civic participation</a:t>
            </a:r>
            <a:r>
              <a:rPr lang="en-US" dirty="0"/>
              <a:t>, and may</a:t>
            </a:r>
          </a:p>
          <a:p>
            <a:r>
              <a:rPr lang="en-US"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42</a:t>
            </a:fld>
            <a:endParaRPr lang="en-US"/>
          </a:p>
        </p:txBody>
      </p:sp>
    </p:spTree>
    <p:extLst>
      <p:ext uri="{BB962C8B-B14F-4D97-AF65-F5344CB8AC3E}">
        <p14:creationId xmlns:p14="http://schemas.microsoft.com/office/powerpoint/2010/main" val="1620598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609600"/>
            <a:ext cx="7290054" cy="1499616"/>
          </a:xfrm>
        </p:spPr>
        <p:txBody>
          <a:bodyPr/>
          <a:lstStyle/>
          <a:p>
            <a:r>
              <a:rPr lang="en-US" dirty="0" smtClean="0">
                <a:solidFill>
                  <a:schemeClr val="bg1"/>
                </a:solidFill>
              </a:rPr>
              <a:t>Definition  (7)</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including professionals with degrees</a:t>
            </a:r>
          </a:p>
          <a:p>
            <a:r>
              <a:rPr lang="en-US" dirty="0"/>
              <a:t>and credentials in their native countries,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services shall include instruction in literacy and</a:t>
            </a:r>
          </a:p>
          <a:p>
            <a:r>
              <a:rPr lang="en-US" dirty="0"/>
              <a:t>English language acquisition and instruction on the rights and</a:t>
            </a:r>
          </a:p>
          <a:p>
            <a:r>
              <a:rPr lang="en-US" dirty="0"/>
              <a:t>responsibilities of citizenship and civic participation, </a:t>
            </a:r>
            <a:r>
              <a:rPr lang="en-US" b="1" u="sng" dirty="0"/>
              <a:t>and may</a:t>
            </a:r>
          </a:p>
          <a:p>
            <a:r>
              <a:rPr lang="en-US" b="1" u="sng"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43</a:t>
            </a:fld>
            <a:endParaRPr lang="en-US"/>
          </a:p>
        </p:txBody>
      </p:sp>
    </p:spTree>
    <p:extLst>
      <p:ext uri="{BB962C8B-B14F-4D97-AF65-F5344CB8AC3E}">
        <p14:creationId xmlns:p14="http://schemas.microsoft.com/office/powerpoint/2010/main" val="2926512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Definition  (8)</a:t>
            </a:r>
            <a:endParaRPr lang="en-US" dirty="0">
              <a:solidFill>
                <a:schemeClr val="bg1"/>
              </a:solidFill>
            </a:endParaRPr>
          </a:p>
        </p:txBody>
      </p:sp>
      <p:sp>
        <p:nvSpPr>
          <p:cNvPr id="7" name="Content Placeholder 6"/>
          <p:cNvSpPr>
            <a:spLocks noGrp="1"/>
          </p:cNvSpPr>
          <p:nvPr>
            <p:ph idx="1"/>
          </p:nvPr>
        </p:nvSpPr>
        <p:spPr>
          <a:xfrm>
            <a:off x="768096" y="685800"/>
            <a:ext cx="7842504" cy="5623560"/>
          </a:xfrm>
        </p:spPr>
        <p:txBody>
          <a:bodyPr>
            <a:normAutofit/>
          </a:bodyPr>
          <a:lstStyle/>
          <a:p>
            <a:r>
              <a:rPr lang="en-US" dirty="0"/>
              <a:t>(12) INTEGRATED ENGLISH LITERACY AND CIVICS EDUCATION.—</a:t>
            </a:r>
          </a:p>
          <a:p>
            <a:r>
              <a:rPr lang="en-US" dirty="0" smtClean="0"/>
              <a:t>means </a:t>
            </a:r>
            <a:r>
              <a:rPr lang="en-US" dirty="0"/>
              <a:t>education services provided to English language</a:t>
            </a:r>
          </a:p>
          <a:p>
            <a:r>
              <a:rPr lang="en-US" dirty="0"/>
              <a:t>learners who are adults, including professionals with degrees</a:t>
            </a:r>
          </a:p>
          <a:p>
            <a:r>
              <a:rPr lang="en-US" dirty="0"/>
              <a:t>and credentials in their native countries, that enables such</a:t>
            </a:r>
          </a:p>
          <a:p>
            <a:r>
              <a:rPr lang="en-US" dirty="0"/>
              <a:t>adults to achieve competency in the English language and</a:t>
            </a:r>
          </a:p>
          <a:p>
            <a:r>
              <a:rPr lang="en-US" dirty="0"/>
              <a:t>acquire the basic and more advanced skills needed to function</a:t>
            </a:r>
          </a:p>
          <a:p>
            <a:r>
              <a:rPr lang="en-US" dirty="0"/>
              <a:t>effectively as parents, workers, and citizens in the United</a:t>
            </a:r>
          </a:p>
          <a:p>
            <a:r>
              <a:rPr lang="en-US" dirty="0"/>
              <a:t>States. Such services shall include instruction in literacy and</a:t>
            </a:r>
          </a:p>
          <a:p>
            <a:r>
              <a:rPr lang="en-US" dirty="0"/>
              <a:t>English language acquisition and instruction on the rights and</a:t>
            </a:r>
          </a:p>
          <a:p>
            <a:r>
              <a:rPr lang="en-US" dirty="0"/>
              <a:t>responsibilities of citizenship and civic participation, </a:t>
            </a:r>
            <a:r>
              <a:rPr lang="en-US" b="1" u="sng" dirty="0"/>
              <a:t>and may</a:t>
            </a:r>
          </a:p>
          <a:p>
            <a:r>
              <a:rPr lang="en-US" b="1" u="sng" dirty="0"/>
              <a:t>include workforce training.</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44</a:t>
            </a:fld>
            <a:endParaRPr lang="en-US"/>
          </a:p>
        </p:txBody>
      </p:sp>
      <p:sp>
        <p:nvSpPr>
          <p:cNvPr id="2" name="Oval 1" descr="Circle emphasisziong the word may" title="Circle"/>
          <p:cNvSpPr/>
          <p:nvPr/>
        </p:nvSpPr>
        <p:spPr>
          <a:xfrm>
            <a:off x="6477000" y="4648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168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Section </a:t>
            </a:r>
            <a:r>
              <a:rPr lang="en-US" dirty="0"/>
              <a:t>7</a:t>
            </a:r>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45</a:t>
            </a:fld>
            <a:endParaRPr lang="en-US"/>
          </a:p>
        </p:txBody>
      </p:sp>
      <p:sp>
        <p:nvSpPr>
          <p:cNvPr id="4" name="Title 3"/>
          <p:cNvSpPr>
            <a:spLocks noGrp="1"/>
          </p:cNvSpPr>
          <p:nvPr>
            <p:ph type="title"/>
          </p:nvPr>
        </p:nvSpPr>
        <p:spPr/>
        <p:txBody>
          <a:bodyPr/>
          <a:lstStyle/>
          <a:p>
            <a:r>
              <a:rPr lang="en-US" dirty="0" smtClean="0"/>
              <a:t>WIOA Section 231 and 243</a:t>
            </a:r>
            <a:endParaRPr lang="en-US" dirty="0"/>
          </a:p>
        </p:txBody>
      </p:sp>
    </p:spTree>
    <p:extLst>
      <p:ext uri="{BB962C8B-B14F-4D97-AF65-F5344CB8AC3E}">
        <p14:creationId xmlns:p14="http://schemas.microsoft.com/office/powerpoint/2010/main" val="6826123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WIOA Section 231 and </a:t>
            </a:r>
            <a:r>
              <a:rPr lang="en-US" dirty="0" smtClean="0"/>
              <a:t>243</a:t>
            </a:r>
            <a:r>
              <a:rPr lang="en-US" dirty="0" smtClean="0">
                <a:solidFill>
                  <a:schemeClr val="bg1"/>
                </a:solidFill>
              </a:rPr>
              <a:t> (1)</a:t>
            </a:r>
            <a:endParaRPr lang="en-US" dirty="0">
              <a:solidFill>
                <a:schemeClr val="bg1"/>
              </a:solidFill>
            </a:endParaRPr>
          </a:p>
        </p:txBody>
      </p:sp>
      <p:sp>
        <p:nvSpPr>
          <p:cNvPr id="7" name="Content Placeholder 6"/>
          <p:cNvSpPr>
            <a:spLocks noGrp="1"/>
          </p:cNvSpPr>
          <p:nvPr>
            <p:ph idx="1"/>
          </p:nvPr>
        </p:nvSpPr>
        <p:spPr/>
        <p:txBody>
          <a:bodyPr>
            <a:normAutofit/>
          </a:bodyPr>
          <a:lstStyle/>
          <a:p>
            <a:pPr>
              <a:buFont typeface="Arial" panose="020B0604020202020204" pitchFamily="34" charset="0"/>
              <a:buChar char="•"/>
            </a:pPr>
            <a:r>
              <a:rPr lang="en-US" sz="2400" dirty="0" smtClean="0"/>
              <a:t> </a:t>
            </a:r>
            <a:r>
              <a:rPr lang="en-US" sz="2800" dirty="0" smtClean="0"/>
              <a:t>Understanding the two sections, and associated funding, is critical.</a:t>
            </a:r>
          </a:p>
          <a:p>
            <a:pPr>
              <a:buFont typeface="Arial" panose="020B0604020202020204" pitchFamily="34" charset="0"/>
              <a:buChar char="•"/>
            </a:pPr>
            <a:r>
              <a:rPr lang="en-US" sz="2800" dirty="0" smtClean="0"/>
              <a:t> Bottom line:</a:t>
            </a:r>
            <a:br>
              <a:rPr lang="en-US" sz="2800" dirty="0" smtClean="0"/>
            </a:br>
            <a:r>
              <a:rPr lang="en-US" sz="2800" dirty="0" smtClean="0"/>
              <a:t> </a:t>
            </a:r>
            <a:endParaRPr lang="en-US" sz="3200" dirty="0" smtClean="0"/>
          </a:p>
          <a:p>
            <a:pPr lvl="1">
              <a:buFont typeface="Arial" panose="020B0604020202020204" pitchFamily="34" charset="0"/>
              <a:buChar char="•"/>
            </a:pPr>
            <a:r>
              <a:rPr lang="en-US" sz="2000" dirty="0" smtClean="0"/>
              <a:t>IEL/CE can be funded through both section 231 and 243 funds</a:t>
            </a:r>
            <a:br>
              <a:rPr lang="en-US" sz="2000" dirty="0" smtClean="0"/>
            </a:br>
            <a:endParaRPr lang="en-US" sz="2000" dirty="0" smtClean="0"/>
          </a:p>
          <a:p>
            <a:pPr lvl="1">
              <a:buFont typeface="Arial" panose="020B0604020202020204" pitchFamily="34" charset="0"/>
              <a:buChar char="•"/>
            </a:pPr>
            <a:r>
              <a:rPr lang="en-US" sz="2000" dirty="0" smtClean="0"/>
              <a:t>Depending on how programs </a:t>
            </a:r>
            <a:r>
              <a:rPr lang="en-US" sz="2000" dirty="0"/>
              <a:t>fund </a:t>
            </a:r>
            <a:r>
              <a:rPr lang="en-US" sz="2000" dirty="0" smtClean="0"/>
              <a:t>IEL/CE determines if the program must </a:t>
            </a:r>
            <a:r>
              <a:rPr lang="en-US" sz="2000" dirty="0" smtClean="0"/>
              <a:t>be integrated with Integrated Education and Training </a:t>
            </a:r>
            <a:endParaRPr lang="en-US" sz="1800" dirty="0" smtClean="0"/>
          </a:p>
          <a:p>
            <a:pPr>
              <a:buFont typeface="Arial" panose="020B0604020202020204" pitchFamily="34" charset="0"/>
              <a:buChar char="•"/>
            </a:pPr>
            <a:endParaRPr lang="en-US" sz="28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46</a:t>
            </a:fld>
            <a:endParaRPr lang="en-US"/>
          </a:p>
        </p:txBody>
      </p:sp>
    </p:spTree>
    <p:extLst>
      <p:ext uri="{BB962C8B-B14F-4D97-AF65-F5344CB8AC3E}">
        <p14:creationId xmlns:p14="http://schemas.microsoft.com/office/powerpoint/2010/main" val="1715663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Section 231</a:t>
            </a:r>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47</a:t>
            </a:fld>
            <a:endParaRPr lang="en-US"/>
          </a:p>
        </p:txBody>
      </p:sp>
      <p:pic>
        <p:nvPicPr>
          <p:cNvPr id="1026" name="Picture 2" descr="Picture of the section 243 of the law WIOA" title="Picture of the law WI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638" y="2786688"/>
            <a:ext cx="5048932" cy="1850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85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Section 231 </a:t>
            </a:r>
            <a:r>
              <a:rPr lang="en-US" dirty="0" smtClean="0">
                <a:solidFill>
                  <a:schemeClr val="bg1"/>
                </a:solidFill>
              </a:rPr>
              <a:t>(2)</a:t>
            </a:r>
            <a:endParaRPr lang="en-US" dirty="0">
              <a:solidFill>
                <a:schemeClr val="bg1"/>
              </a:solidFill>
            </a:endParaRP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 Outlines local Adult Education and Literacy program requirements</a:t>
            </a:r>
            <a:br>
              <a:rPr lang="en-US" dirty="0" smtClean="0"/>
            </a:br>
            <a:endParaRPr lang="en-US" dirty="0" smtClean="0"/>
          </a:p>
          <a:p>
            <a:pPr>
              <a:buFont typeface="Arial" panose="020B0604020202020204" pitchFamily="34" charset="0"/>
              <a:buChar char="•"/>
            </a:pPr>
            <a:r>
              <a:rPr lang="en-US" dirty="0" smtClean="0"/>
              <a:t> (b</a:t>
            </a:r>
            <a:r>
              <a:rPr lang="en-US" dirty="0"/>
              <a:t>) REQUIRED LOCAL ACTIVITIES.—The eligible agency shall</a:t>
            </a:r>
          </a:p>
          <a:p>
            <a:r>
              <a:rPr lang="en-US" dirty="0"/>
              <a:t>require that each eligible provider receiving a grant or contract</a:t>
            </a:r>
          </a:p>
          <a:p>
            <a:r>
              <a:rPr lang="en-US" dirty="0"/>
              <a:t>under subsection (a) use the grant or contract to establish or operate</a:t>
            </a:r>
          </a:p>
          <a:p>
            <a:r>
              <a:rPr lang="en-US" dirty="0"/>
              <a:t>programs that </a:t>
            </a:r>
            <a:r>
              <a:rPr lang="en-US" b="1" dirty="0"/>
              <a:t>provide </a:t>
            </a:r>
            <a:r>
              <a:rPr lang="en-US" b="1" u="sng" dirty="0"/>
              <a:t>adult education and literacy activities</a:t>
            </a:r>
            <a:r>
              <a:rPr lang="en-US" b="1" dirty="0"/>
              <a:t>,</a:t>
            </a:r>
          </a:p>
          <a:p>
            <a:r>
              <a:rPr lang="en-US" dirty="0"/>
              <a:t>including programs that provide such activities concurrently.</a:t>
            </a:r>
            <a:endParaRPr lang="en-US" dirty="0" smtClean="0"/>
          </a:p>
          <a:p>
            <a:endParaRPr lang="en-US"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48</a:t>
            </a:fld>
            <a:endParaRPr lang="en-US"/>
          </a:p>
        </p:txBody>
      </p:sp>
    </p:spTree>
    <p:extLst>
      <p:ext uri="{BB962C8B-B14F-4D97-AF65-F5344CB8AC3E}">
        <p14:creationId xmlns:p14="http://schemas.microsoft.com/office/powerpoint/2010/main" val="1441177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(7)</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49</a:t>
            </a:fld>
            <a:endParaRPr lang="en-US"/>
          </a:p>
        </p:txBody>
      </p:sp>
      <p:grpSp>
        <p:nvGrpSpPr>
          <p:cNvPr id="13" name="Group 12" descr="boxes indicating individual allowable activities under WIOA" title="Boxes - activities"/>
          <p:cNvGrpSpPr/>
          <p:nvPr/>
        </p:nvGrpSpPr>
        <p:grpSpPr>
          <a:xfrm>
            <a:off x="946626" y="2438400"/>
            <a:ext cx="2495867" cy="3883708"/>
            <a:chOff x="946626" y="3029221"/>
            <a:chExt cx="2495867" cy="3265920"/>
          </a:xfrm>
        </p:grpSpPr>
        <p:sp>
          <p:nvSpPr>
            <p:cNvPr id="15" name="Freeform 14"/>
            <p:cNvSpPr/>
            <p:nvPr/>
          </p:nvSpPr>
          <p:spPr>
            <a:xfrm>
              <a:off x="946626" y="302922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adult education </a:t>
              </a:r>
              <a:endParaRPr lang="en-US" sz="1400" kern="1200" dirty="0"/>
            </a:p>
          </p:txBody>
        </p:sp>
        <p:sp>
          <p:nvSpPr>
            <p:cNvPr id="17" name="Freeform 16"/>
            <p:cNvSpPr/>
            <p:nvPr/>
          </p:nvSpPr>
          <p:spPr>
            <a:xfrm>
              <a:off x="946626" y="343746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literacy </a:t>
              </a:r>
            </a:p>
          </p:txBody>
        </p:sp>
        <p:sp>
          <p:nvSpPr>
            <p:cNvPr id="19" name="Freeform 18"/>
            <p:cNvSpPr/>
            <p:nvPr/>
          </p:nvSpPr>
          <p:spPr>
            <a:xfrm>
              <a:off x="946626" y="384570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workplace adult education and literacy activities</a:t>
              </a:r>
            </a:p>
          </p:txBody>
        </p:sp>
        <p:sp>
          <p:nvSpPr>
            <p:cNvPr id="21" name="Freeform 20"/>
            <p:cNvSpPr/>
            <p:nvPr/>
          </p:nvSpPr>
          <p:spPr>
            <a:xfrm>
              <a:off x="946626" y="425394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family literacy activities </a:t>
              </a:r>
            </a:p>
          </p:txBody>
        </p:sp>
        <p:sp>
          <p:nvSpPr>
            <p:cNvPr id="23" name="Freeform 22"/>
            <p:cNvSpPr/>
            <p:nvPr/>
          </p:nvSpPr>
          <p:spPr>
            <a:xfrm>
              <a:off x="946626" y="466218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English language acquisition activities </a:t>
              </a:r>
            </a:p>
          </p:txBody>
        </p:sp>
        <p:sp>
          <p:nvSpPr>
            <p:cNvPr id="25" name="Freeform 24"/>
            <p:cNvSpPr/>
            <p:nvPr/>
          </p:nvSpPr>
          <p:spPr>
            <a:xfrm>
              <a:off x="946626" y="507042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b="1" kern="1200" dirty="0" smtClean="0"/>
                <a:t>integrated English literacy and civics education </a:t>
              </a:r>
            </a:p>
          </p:txBody>
        </p:sp>
        <p:sp>
          <p:nvSpPr>
            <p:cNvPr id="27" name="Freeform 26"/>
            <p:cNvSpPr/>
            <p:nvPr/>
          </p:nvSpPr>
          <p:spPr>
            <a:xfrm>
              <a:off x="946626" y="547866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workforce preparation activities</a:t>
              </a:r>
            </a:p>
          </p:txBody>
        </p:sp>
        <p:sp>
          <p:nvSpPr>
            <p:cNvPr id="29" name="Freeform 28"/>
            <p:cNvSpPr/>
            <p:nvPr/>
          </p:nvSpPr>
          <p:spPr>
            <a:xfrm>
              <a:off x="946626" y="5886901"/>
              <a:ext cx="2495867" cy="408240"/>
            </a:xfrm>
            <a:custGeom>
              <a:avLst/>
              <a:gdLst>
                <a:gd name="connsiteX0" fmla="*/ 0 w 2495867"/>
                <a:gd name="connsiteY0" fmla="*/ 44281 h 265680"/>
                <a:gd name="connsiteX1" fmla="*/ 44281 w 2495867"/>
                <a:gd name="connsiteY1" fmla="*/ 0 h 265680"/>
                <a:gd name="connsiteX2" fmla="*/ 2451586 w 2495867"/>
                <a:gd name="connsiteY2" fmla="*/ 0 h 265680"/>
                <a:gd name="connsiteX3" fmla="*/ 2495867 w 2495867"/>
                <a:gd name="connsiteY3" fmla="*/ 44281 h 265680"/>
                <a:gd name="connsiteX4" fmla="*/ 2495867 w 2495867"/>
                <a:gd name="connsiteY4" fmla="*/ 221399 h 265680"/>
                <a:gd name="connsiteX5" fmla="*/ 2451586 w 2495867"/>
                <a:gd name="connsiteY5" fmla="*/ 265680 h 265680"/>
                <a:gd name="connsiteX6" fmla="*/ 44281 w 2495867"/>
                <a:gd name="connsiteY6" fmla="*/ 265680 h 265680"/>
                <a:gd name="connsiteX7" fmla="*/ 0 w 2495867"/>
                <a:gd name="connsiteY7" fmla="*/ 221399 h 265680"/>
                <a:gd name="connsiteX8" fmla="*/ 0 w 249586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67" h="265680">
                  <a:moveTo>
                    <a:pt x="0" y="44281"/>
                  </a:moveTo>
                  <a:cubicBezTo>
                    <a:pt x="0" y="19825"/>
                    <a:pt x="19825" y="0"/>
                    <a:pt x="44281" y="0"/>
                  </a:cubicBezTo>
                  <a:lnTo>
                    <a:pt x="2451586" y="0"/>
                  </a:lnTo>
                  <a:cubicBezTo>
                    <a:pt x="2476042" y="0"/>
                    <a:pt x="2495867" y="19825"/>
                    <a:pt x="2495867" y="44281"/>
                  </a:cubicBezTo>
                  <a:lnTo>
                    <a:pt x="2495867" y="221399"/>
                  </a:lnTo>
                  <a:cubicBezTo>
                    <a:pt x="2495867" y="245855"/>
                    <a:pt x="2476042" y="265680"/>
                    <a:pt x="245158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07" tIns="12969" rIns="107307" bIns="12969" numCol="1" spcCol="1270" anchor="ctr" anchorCtr="0">
              <a:noAutofit/>
            </a:bodyPr>
            <a:lstStyle/>
            <a:p>
              <a:pPr lvl="0" algn="ctr" defTabSz="400050">
                <a:lnSpc>
                  <a:spcPct val="90000"/>
                </a:lnSpc>
                <a:spcBef>
                  <a:spcPct val="0"/>
                </a:spcBef>
                <a:spcAft>
                  <a:spcPct val="35000"/>
                </a:spcAft>
              </a:pPr>
              <a:r>
                <a:rPr lang="en-US" sz="1400" kern="1200" dirty="0" smtClean="0"/>
                <a:t>integrated education and training</a:t>
              </a:r>
              <a:endParaRPr lang="en-US" sz="1400" kern="1200" dirty="0"/>
            </a:p>
          </p:txBody>
        </p:sp>
      </p:grpSp>
      <p:sp>
        <p:nvSpPr>
          <p:cNvPr id="30" name="Right Brace 29" descr="right brace indicating the grouping of activities allowable under WIOA" title="Right brace"/>
          <p:cNvSpPr/>
          <p:nvPr/>
        </p:nvSpPr>
        <p:spPr>
          <a:xfrm>
            <a:off x="3442493" y="2438400"/>
            <a:ext cx="748507" cy="388370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4338320" y="3942388"/>
            <a:ext cx="3662680" cy="1200329"/>
          </a:xfrm>
          <a:prstGeom prst="rect">
            <a:avLst/>
          </a:prstGeom>
          <a:noFill/>
        </p:spPr>
        <p:txBody>
          <a:bodyPr wrap="square" rtlCol="0">
            <a:spAutoFit/>
          </a:bodyPr>
          <a:lstStyle/>
          <a:p>
            <a:r>
              <a:rPr lang="en-US" dirty="0" smtClean="0"/>
              <a:t>These are </a:t>
            </a:r>
            <a:r>
              <a:rPr lang="en-US" i="1" dirty="0" smtClean="0"/>
              <a:t>activities</a:t>
            </a:r>
            <a:r>
              <a:rPr lang="en-US" dirty="0" smtClean="0"/>
              <a:t>.  </a:t>
            </a:r>
            <a:r>
              <a:rPr lang="en-US" dirty="0" smtClean="0"/>
              <a:t>Integrated English Literacy Civics Education </a:t>
            </a:r>
            <a:r>
              <a:rPr lang="en-US" dirty="0" smtClean="0"/>
              <a:t>can </a:t>
            </a:r>
            <a:r>
              <a:rPr lang="en-US" dirty="0" smtClean="0"/>
              <a:t>be funded individually as an </a:t>
            </a:r>
            <a:r>
              <a:rPr lang="en-US" i="1" dirty="0" smtClean="0"/>
              <a:t>activity</a:t>
            </a:r>
            <a:r>
              <a:rPr lang="en-US" dirty="0" smtClean="0"/>
              <a:t> under Section 231 funding </a:t>
            </a:r>
            <a:endParaRPr lang="en-US" dirty="0"/>
          </a:p>
        </p:txBody>
      </p:sp>
      <p:cxnSp>
        <p:nvCxnSpPr>
          <p:cNvPr id="20" name="Straight Arrow Connector 19" descr="Arrow pointing right" title="Right pointed arrow"/>
          <p:cNvCxnSpPr/>
          <p:nvPr/>
        </p:nvCxnSpPr>
        <p:spPr>
          <a:xfrm flipH="1">
            <a:off x="3505200" y="5142717"/>
            <a:ext cx="1219200" cy="0"/>
          </a:xfrm>
          <a:prstGeom prst="straightConnector1">
            <a:avLst/>
          </a:prstGeom>
          <a:ln>
            <a:prstDash val="dash"/>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4601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WIOA underscores </a:t>
            </a:r>
            <a:br>
              <a:rPr lang="en-US" dirty="0" smtClean="0"/>
            </a:br>
            <a:r>
              <a:rPr lang="en-US" dirty="0" smtClean="0"/>
              <a:t>What we have been doing</a:t>
            </a:r>
            <a:endParaRPr lang="en-US" dirty="0"/>
          </a:p>
        </p:txBody>
      </p:sp>
      <p:sp>
        <p:nvSpPr>
          <p:cNvPr id="5" name="Content Placeholder 4"/>
          <p:cNvSpPr>
            <a:spLocks noGrp="1"/>
          </p:cNvSpPr>
          <p:nvPr>
            <p:ph idx="1"/>
          </p:nvPr>
        </p:nvSpPr>
        <p:spPr/>
        <p:txBody>
          <a:bodyPr>
            <a:noAutofit/>
          </a:bodyPr>
          <a:lstStyle/>
          <a:p>
            <a:pPr marL="0" indent="0">
              <a:buNone/>
            </a:pPr>
            <a:r>
              <a:rPr lang="en-US" sz="2800" dirty="0" smtClean="0"/>
              <a:t>The law positions </a:t>
            </a:r>
            <a:r>
              <a:rPr lang="en-US" sz="2800" dirty="0"/>
              <a:t>Adult Education and Literacy </a:t>
            </a:r>
            <a:r>
              <a:rPr lang="en-US" sz="2800" dirty="0" smtClean="0"/>
              <a:t>to:</a:t>
            </a:r>
          </a:p>
          <a:p>
            <a:pPr>
              <a:buFont typeface="Arial" panose="020B0604020202020204" pitchFamily="34" charset="0"/>
              <a:buChar char="•"/>
            </a:pPr>
            <a:r>
              <a:rPr lang="en-US" sz="2200" dirty="0"/>
              <a:t> </a:t>
            </a:r>
            <a:r>
              <a:rPr lang="en-US" sz="2200" dirty="0" smtClean="0"/>
              <a:t>Play </a:t>
            </a:r>
            <a:r>
              <a:rPr lang="en-US" sz="2200" dirty="0"/>
              <a:t>an integral role within a broader, interconnected workforce development </a:t>
            </a:r>
            <a:r>
              <a:rPr lang="en-US" sz="2200" dirty="0" smtClean="0"/>
              <a:t>system</a:t>
            </a:r>
          </a:p>
          <a:p>
            <a:pPr>
              <a:buFont typeface="Arial" panose="020B0604020202020204" pitchFamily="34" charset="0"/>
              <a:buChar char="•"/>
            </a:pPr>
            <a:r>
              <a:rPr lang="en-US" sz="2200" dirty="0" smtClean="0"/>
              <a:t> Deliver </a:t>
            </a:r>
            <a:r>
              <a:rPr lang="en-US" sz="2200" dirty="0"/>
              <a:t>greater access to educational services for our customers through the Texas Workforce Solutions delivery </a:t>
            </a:r>
            <a:r>
              <a:rPr lang="en-US" sz="2200" dirty="0" smtClean="0"/>
              <a:t>system</a:t>
            </a:r>
          </a:p>
          <a:p>
            <a:pPr>
              <a:buFont typeface="Arial" panose="020B0604020202020204" pitchFamily="34" charset="0"/>
              <a:buChar char="•"/>
            </a:pPr>
            <a:r>
              <a:rPr lang="en-US" sz="2200" dirty="0" smtClean="0"/>
              <a:t> Increase </a:t>
            </a:r>
            <a:r>
              <a:rPr lang="en-US" sz="2200" dirty="0"/>
              <a:t>opportunities for a broader array of services available to </a:t>
            </a:r>
            <a:r>
              <a:rPr lang="en-US" sz="2200" dirty="0" smtClean="0"/>
              <a:t>students</a:t>
            </a:r>
          </a:p>
          <a:p>
            <a:pPr>
              <a:buFont typeface="Arial" panose="020B0604020202020204" pitchFamily="34" charset="0"/>
              <a:buChar char="•"/>
            </a:pPr>
            <a:r>
              <a:rPr lang="en-US" sz="2200" dirty="0" smtClean="0"/>
              <a:t>Promote transitions </a:t>
            </a:r>
            <a:r>
              <a:rPr lang="en-US" sz="2200" dirty="0"/>
              <a:t>at all levels to postsecondary education and training or employment</a:t>
            </a:r>
          </a:p>
        </p:txBody>
      </p:sp>
      <p:sp>
        <p:nvSpPr>
          <p:cNvPr id="2" name="Footer Placeholder 1"/>
          <p:cNvSpPr>
            <a:spLocks noGrp="1"/>
          </p:cNvSpPr>
          <p:nvPr>
            <p:ph type="ftr" sz="quarter" idx="11"/>
          </p:nvPr>
        </p:nvSpPr>
        <p:spPr/>
        <p:txBody>
          <a:bodyPr/>
          <a:lstStyle/>
          <a:p>
            <a:r>
              <a:rPr lang="en-US" smtClean="0"/>
              <a:t>WIOA Webinar 2 IELCE February 3, 2016</a:t>
            </a:r>
            <a:endParaRPr lang="en-US" dirty="0"/>
          </a:p>
        </p:txBody>
      </p:sp>
      <p:sp>
        <p:nvSpPr>
          <p:cNvPr id="3" name="Slide Number Placeholder 2"/>
          <p:cNvSpPr>
            <a:spLocks noGrp="1"/>
          </p:cNvSpPr>
          <p:nvPr>
            <p:ph type="sldNum" sz="quarter" idx="12"/>
          </p:nvPr>
        </p:nvSpPr>
        <p:spPr/>
        <p:txBody>
          <a:bodyPr/>
          <a:lstStyle/>
          <a:p>
            <a:fld id="{4A431BFB-B653-4F36-A450-A2DDA07B1717}" type="slidenum">
              <a:rPr lang="en-US" smtClean="0"/>
              <a:t>5</a:t>
            </a:fld>
            <a:endParaRPr lang="en-US"/>
          </a:p>
        </p:txBody>
      </p:sp>
    </p:spTree>
    <p:extLst>
      <p:ext uri="{BB962C8B-B14F-4D97-AF65-F5344CB8AC3E}">
        <p14:creationId xmlns:p14="http://schemas.microsoft.com/office/powerpoint/2010/main" val="3157334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WIOA Section 243</a:t>
            </a:r>
            <a:endParaRPr lang="en-US" dirty="0"/>
          </a:p>
        </p:txBody>
      </p:sp>
      <p:sp>
        <p:nvSpPr>
          <p:cNvPr id="5" name="Text Placeholder 4"/>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50</a:t>
            </a:fld>
            <a:endParaRPr lang="en-US"/>
          </a:p>
        </p:txBody>
      </p:sp>
    </p:spTree>
    <p:extLst>
      <p:ext uri="{BB962C8B-B14F-4D97-AF65-F5344CB8AC3E}">
        <p14:creationId xmlns:p14="http://schemas.microsoft.com/office/powerpoint/2010/main" val="2611343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243</a:t>
            </a:r>
            <a:br>
              <a:rPr lang="en-US" dirty="0" smtClean="0"/>
            </a:br>
            <a:r>
              <a:rPr lang="en-US" sz="2800" dirty="0" smtClean="0"/>
              <a:t>Integrated English Literacy Civics Education </a:t>
            </a:r>
            <a:endParaRPr lang="en-US"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51</a:t>
            </a:fld>
            <a:endParaRPr lang="en-US"/>
          </a:p>
        </p:txBody>
      </p:sp>
      <p:grpSp>
        <p:nvGrpSpPr>
          <p:cNvPr id="6" name="Group 5" descr="Picture of the section 243 of the law WIOA" title="Picture of the law"/>
          <p:cNvGrpSpPr/>
          <p:nvPr/>
        </p:nvGrpSpPr>
        <p:grpSpPr>
          <a:xfrm>
            <a:off x="2123440" y="2709862"/>
            <a:ext cx="4902200" cy="1121093"/>
            <a:chOff x="2123440" y="2709862"/>
            <a:chExt cx="4902200" cy="1121093"/>
          </a:xfrm>
        </p:grpSpPr>
        <p:pic>
          <p:nvPicPr>
            <p:cNvPr id="1026" name="Picture 2" descr="screenshot of WIOA section 243, Integrated English literacy and civics education" title="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b="22053"/>
            <a:stretch/>
          </p:blipFill>
          <p:spPr bwMode="auto">
            <a:xfrm>
              <a:off x="2148840" y="2709862"/>
              <a:ext cx="4876800" cy="11210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creenshot of Section 243 of WiOA" title="Screenshot"/>
            <p:cNvPicPr>
              <a:picLocks noChangeAspect="1" noChangeArrowheads="1"/>
            </p:cNvPicPr>
            <p:nvPr/>
          </p:nvPicPr>
          <p:blipFill rotWithShape="1">
            <a:blip r:embed="rId4">
              <a:extLst>
                <a:ext uri="{28A0092B-C50C-407E-A947-70E740481C1C}">
                  <a14:useLocalDpi xmlns:a14="http://schemas.microsoft.com/office/drawing/2010/main" val="0"/>
                </a:ext>
              </a:extLst>
            </a:blip>
            <a:srcRect l="-1" t="20466" r="-1"/>
            <a:stretch/>
          </p:blipFill>
          <p:spPr bwMode="auto">
            <a:xfrm>
              <a:off x="2123440" y="3505200"/>
              <a:ext cx="4785360" cy="325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859440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 </a:t>
            </a:r>
            <a:r>
              <a:rPr lang="en-US" sz="2800" dirty="0" smtClean="0">
                <a:solidFill>
                  <a:schemeClr val="bg1"/>
                </a:solidFill>
              </a:rPr>
              <a:t>(1) </a:t>
            </a:r>
            <a:endParaRPr lang="en-US" sz="2800" dirty="0">
              <a:solidFill>
                <a:schemeClr val="bg1"/>
              </a:solidFill>
            </a:endParaRPr>
          </a:p>
        </p:txBody>
      </p:sp>
      <p:sp>
        <p:nvSpPr>
          <p:cNvPr id="6" name="Content Placeholder 5"/>
          <p:cNvSpPr>
            <a:spLocks noGrp="1"/>
          </p:cNvSpPr>
          <p:nvPr>
            <p:ph idx="1"/>
          </p:nvPr>
        </p:nvSpPr>
        <p:spPr/>
        <p:txBody>
          <a:bodyPr/>
          <a:lstStyle/>
          <a:p>
            <a:r>
              <a:rPr lang="en-US" dirty="0"/>
              <a:t>SEC. 243. INTEGRATED ENGLISH LITERACY AND CIVICS EDUCATION</a:t>
            </a:r>
            <a:r>
              <a:rPr lang="en-US" dirty="0" smtClean="0"/>
              <a:t>.</a:t>
            </a:r>
          </a:p>
          <a:p>
            <a:r>
              <a:rPr lang="en-US" dirty="0" smtClean="0"/>
              <a:t>(</a:t>
            </a:r>
            <a:r>
              <a:rPr lang="en-US" dirty="0"/>
              <a:t>a) IN GENERAL.—From funds made available under </a:t>
            </a:r>
            <a:r>
              <a:rPr lang="en-US" dirty="0" smtClean="0"/>
              <a:t>section 211(a</a:t>
            </a:r>
            <a:r>
              <a:rPr lang="en-US" dirty="0"/>
              <a:t>)(2) for each fiscal year, the Secretary shall award </a:t>
            </a:r>
            <a:r>
              <a:rPr lang="en-US" dirty="0" smtClean="0"/>
              <a:t>grants to </a:t>
            </a:r>
            <a:r>
              <a:rPr lang="en-US" dirty="0"/>
              <a:t>States, from allotments under subsection (b), for integrated English literacy and civics education, in combination </a:t>
            </a:r>
            <a:r>
              <a:rPr lang="en-US" dirty="0" smtClean="0"/>
              <a:t>with integrated </a:t>
            </a:r>
            <a:r>
              <a:rPr lang="en-US" dirty="0"/>
              <a:t>education and training activities.</a:t>
            </a:r>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52</a:t>
            </a:fld>
            <a:endParaRPr lang="en-US"/>
          </a:p>
        </p:txBody>
      </p:sp>
    </p:spTree>
    <p:extLst>
      <p:ext uri="{BB962C8B-B14F-4D97-AF65-F5344CB8AC3E}">
        <p14:creationId xmlns:p14="http://schemas.microsoft.com/office/powerpoint/2010/main" val="3099017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SEC. 243. INTEGRATED ENGLISH LITERACY AND CIVICS EDUCATION.</a:t>
            </a:r>
          </a:p>
          <a:p>
            <a:r>
              <a:rPr lang="en-US" dirty="0"/>
              <a:t>(a) IN GENERAL.—From funds made available under </a:t>
            </a:r>
            <a:r>
              <a:rPr lang="en-US" dirty="0" smtClean="0"/>
              <a:t>section 211(a</a:t>
            </a:r>
            <a:r>
              <a:rPr lang="en-US" dirty="0"/>
              <a:t>)(2) for each fiscal year, the Secretary shall award </a:t>
            </a:r>
            <a:r>
              <a:rPr lang="en-US" dirty="0" smtClean="0"/>
              <a:t>grants to </a:t>
            </a:r>
            <a:r>
              <a:rPr lang="en-US" dirty="0"/>
              <a:t>States, from allotments under subsection (b), </a:t>
            </a:r>
            <a:r>
              <a:rPr lang="en-US" b="1" dirty="0"/>
              <a:t>for integrated English literacy and civics education</a:t>
            </a:r>
            <a:r>
              <a:rPr lang="en-US" dirty="0"/>
              <a:t>, in combination </a:t>
            </a:r>
            <a:r>
              <a:rPr lang="en-US" dirty="0" smtClean="0"/>
              <a:t>with integrated </a:t>
            </a:r>
            <a:r>
              <a:rPr lang="en-US" dirty="0"/>
              <a:t>education and training activities.</a:t>
            </a:r>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53</a:t>
            </a:fld>
            <a:endParaRPr lang="en-US"/>
          </a:p>
        </p:txBody>
      </p:sp>
      <p:sp>
        <p:nvSpPr>
          <p:cNvPr id="5" name="Title 4"/>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 </a:t>
            </a:r>
            <a:r>
              <a:rPr lang="en-US" sz="2800" dirty="0" smtClean="0">
                <a:solidFill>
                  <a:schemeClr val="bg1"/>
                </a:solidFill>
              </a:rPr>
              <a:t>(2) </a:t>
            </a:r>
            <a:endParaRPr lang="en-US" sz="2800" dirty="0">
              <a:solidFill>
                <a:schemeClr val="bg1"/>
              </a:solidFill>
            </a:endParaRPr>
          </a:p>
        </p:txBody>
      </p:sp>
    </p:spTree>
    <p:extLst>
      <p:ext uri="{BB962C8B-B14F-4D97-AF65-F5344CB8AC3E}">
        <p14:creationId xmlns:p14="http://schemas.microsoft.com/office/powerpoint/2010/main" val="2743190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 </a:t>
            </a:r>
            <a:r>
              <a:rPr lang="en-US" sz="3100" dirty="0" smtClean="0">
                <a:solidFill>
                  <a:schemeClr val="bg1"/>
                </a:solidFill>
              </a:rPr>
              <a:t>(3) </a:t>
            </a:r>
            <a:endParaRPr lang="en-US" sz="3100" dirty="0">
              <a:solidFill>
                <a:schemeClr val="bg1"/>
              </a:solidFill>
            </a:endParaRPr>
          </a:p>
        </p:txBody>
      </p:sp>
      <p:sp>
        <p:nvSpPr>
          <p:cNvPr id="6" name="Content Placeholder 5"/>
          <p:cNvSpPr>
            <a:spLocks noGrp="1"/>
          </p:cNvSpPr>
          <p:nvPr>
            <p:ph idx="1"/>
          </p:nvPr>
        </p:nvSpPr>
        <p:spPr/>
        <p:txBody>
          <a:bodyPr/>
          <a:lstStyle/>
          <a:p>
            <a:r>
              <a:rPr lang="en-US" dirty="0"/>
              <a:t>SEC. 243. INTEGRATED ENGLISH LITERACY AND CIVICS EDUCATION.</a:t>
            </a:r>
          </a:p>
          <a:p>
            <a:r>
              <a:rPr lang="en-US" dirty="0"/>
              <a:t>(a) IN GENERAL.—From funds made available under </a:t>
            </a:r>
            <a:r>
              <a:rPr lang="en-US" dirty="0" smtClean="0"/>
              <a:t>section 211(a</a:t>
            </a:r>
            <a:r>
              <a:rPr lang="en-US" dirty="0"/>
              <a:t>)(2) for each fiscal year, the Secretary shall award </a:t>
            </a:r>
            <a:r>
              <a:rPr lang="en-US" dirty="0" smtClean="0"/>
              <a:t>grants to </a:t>
            </a:r>
            <a:r>
              <a:rPr lang="en-US" dirty="0"/>
              <a:t>States, from allotments under subsection (b), for integrated English literacy and civics education, </a:t>
            </a:r>
            <a:r>
              <a:rPr lang="en-US" b="1" dirty="0"/>
              <a:t>in combination </a:t>
            </a:r>
            <a:r>
              <a:rPr lang="en-US" b="1" dirty="0" smtClean="0"/>
              <a:t>with </a:t>
            </a:r>
            <a:r>
              <a:rPr lang="en-US" dirty="0" smtClean="0"/>
              <a:t>integrated </a:t>
            </a:r>
            <a:r>
              <a:rPr lang="en-US" dirty="0"/>
              <a:t>education and training activities.</a:t>
            </a:r>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54</a:t>
            </a:fld>
            <a:endParaRPr lang="en-US"/>
          </a:p>
        </p:txBody>
      </p:sp>
    </p:spTree>
    <p:extLst>
      <p:ext uri="{BB962C8B-B14F-4D97-AF65-F5344CB8AC3E}">
        <p14:creationId xmlns:p14="http://schemas.microsoft.com/office/powerpoint/2010/main" val="1178183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 </a:t>
            </a:r>
            <a:r>
              <a:rPr lang="en-US" sz="2800" dirty="0" smtClean="0">
                <a:solidFill>
                  <a:schemeClr val="bg1"/>
                </a:solidFill>
              </a:rPr>
              <a:t>(4) </a:t>
            </a:r>
            <a:endParaRPr lang="en-US" sz="2800" dirty="0">
              <a:solidFill>
                <a:schemeClr val="bg1"/>
              </a:solidFill>
            </a:endParaRPr>
          </a:p>
        </p:txBody>
      </p:sp>
      <p:sp>
        <p:nvSpPr>
          <p:cNvPr id="6" name="Content Placeholder 5"/>
          <p:cNvSpPr>
            <a:spLocks noGrp="1"/>
          </p:cNvSpPr>
          <p:nvPr>
            <p:ph idx="1"/>
          </p:nvPr>
        </p:nvSpPr>
        <p:spPr/>
        <p:txBody>
          <a:bodyPr/>
          <a:lstStyle/>
          <a:p>
            <a:r>
              <a:rPr lang="en-US" dirty="0"/>
              <a:t>SEC. 243. INTEGRATED ENGLISH LITERACY AND CIVICS EDUCATION.</a:t>
            </a:r>
          </a:p>
          <a:p>
            <a:r>
              <a:rPr lang="en-US" dirty="0"/>
              <a:t>(a) IN GENERAL.—From funds made available under </a:t>
            </a:r>
            <a:r>
              <a:rPr lang="en-US" dirty="0" smtClean="0"/>
              <a:t>section 211(a</a:t>
            </a:r>
            <a:r>
              <a:rPr lang="en-US" dirty="0"/>
              <a:t>)(2) for each fiscal year, the Secretary shall award </a:t>
            </a:r>
            <a:r>
              <a:rPr lang="en-US" dirty="0" smtClean="0"/>
              <a:t>grants to </a:t>
            </a:r>
            <a:r>
              <a:rPr lang="en-US" dirty="0"/>
              <a:t>States, from allotments under subsection (b), for integrated English literacy and civics education, </a:t>
            </a:r>
            <a:r>
              <a:rPr lang="en-US" b="1" dirty="0"/>
              <a:t>in combination </a:t>
            </a:r>
            <a:r>
              <a:rPr lang="en-US" b="1" dirty="0" smtClean="0"/>
              <a:t>with integrated </a:t>
            </a:r>
            <a:r>
              <a:rPr lang="en-US" b="1" dirty="0"/>
              <a:t>education and training activities</a:t>
            </a:r>
            <a:r>
              <a:rPr lang="en-US" b="1" dirty="0" smtClean="0"/>
              <a:t>.</a:t>
            </a:r>
          </a:p>
          <a:p>
            <a:endParaRPr lang="en-US" b="1" dirty="0"/>
          </a:p>
        </p:txBody>
      </p:sp>
      <p:sp>
        <p:nvSpPr>
          <p:cNvPr id="3" name="Footer Placeholder 2"/>
          <p:cNvSpPr>
            <a:spLocks noGrp="1"/>
          </p:cNvSpPr>
          <p:nvPr>
            <p:ph type="ftr" sz="quarter" idx="11"/>
          </p:nvPr>
        </p:nvSpPr>
        <p:spPr/>
        <p:txBody>
          <a:bodyPr/>
          <a:lstStyle/>
          <a:p>
            <a:r>
              <a:rPr lang="en-US" smtClean="0"/>
              <a:t>WIOA Webinar 2 IELCE February 3, 2016</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55</a:t>
            </a:fld>
            <a:endParaRPr lang="en-US"/>
          </a:p>
        </p:txBody>
      </p:sp>
    </p:spTree>
    <p:extLst>
      <p:ext uri="{BB962C8B-B14F-4D97-AF65-F5344CB8AC3E}">
        <p14:creationId xmlns:p14="http://schemas.microsoft.com/office/powerpoint/2010/main" val="2743190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243</a:t>
            </a:r>
            <a:br>
              <a:rPr lang="en-US" dirty="0"/>
            </a:br>
            <a:r>
              <a:rPr lang="en-US" sz="2800" dirty="0"/>
              <a:t>Integrated English Literacy Civics Education </a:t>
            </a:r>
            <a:r>
              <a:rPr lang="en-US" sz="3100" dirty="0" smtClean="0">
                <a:solidFill>
                  <a:schemeClr val="bg1"/>
                </a:solidFill>
              </a:rPr>
              <a:t>(6) </a:t>
            </a:r>
            <a:endParaRPr lang="en-US" sz="3100"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The GOAL under Integrated English Literacy Civics Education is also critical to understanding how we must implement the program.</a:t>
            </a:r>
            <a:endParaRPr lang="en-US" sz="28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56</a:t>
            </a:fld>
            <a:endParaRPr lang="en-US"/>
          </a:p>
        </p:txBody>
      </p:sp>
    </p:spTree>
    <p:extLst>
      <p:ext uri="{BB962C8B-B14F-4D97-AF65-F5344CB8AC3E}">
        <p14:creationId xmlns:p14="http://schemas.microsoft.com/office/powerpoint/2010/main" val="2644103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 </a:t>
            </a:r>
            <a:r>
              <a:rPr lang="en-US" sz="2800" dirty="0" smtClean="0">
                <a:solidFill>
                  <a:schemeClr val="bg1"/>
                </a:solidFill>
              </a:rPr>
              <a:t>(5) </a:t>
            </a:r>
            <a:endParaRPr lang="en-US" sz="2800" dirty="0">
              <a:solidFill>
                <a:schemeClr val="bg1"/>
              </a:solidFill>
            </a:endParaRPr>
          </a:p>
        </p:txBody>
      </p:sp>
      <p:sp>
        <p:nvSpPr>
          <p:cNvPr id="3" name="Content Placeholder 2"/>
          <p:cNvSpPr>
            <a:spLocks noGrp="1"/>
          </p:cNvSpPr>
          <p:nvPr>
            <p:ph idx="1"/>
          </p:nvPr>
        </p:nvSpPr>
        <p:spPr/>
        <p:txBody>
          <a:bodyPr/>
          <a:lstStyle/>
          <a:p>
            <a:r>
              <a:rPr lang="en-US" b="1" dirty="0"/>
              <a:t>(c) GOAL.—</a:t>
            </a:r>
            <a:r>
              <a:rPr lang="en-US" dirty="0"/>
              <a:t>Each program that receives funding under this section</a:t>
            </a:r>
          </a:p>
          <a:p>
            <a:r>
              <a:rPr lang="en-US" dirty="0"/>
              <a:t>shall be designed to—</a:t>
            </a:r>
          </a:p>
          <a:p>
            <a:r>
              <a:rPr lang="en-US" dirty="0"/>
              <a:t>(1) prepare adults who are English language learners for,</a:t>
            </a:r>
          </a:p>
          <a:p>
            <a:r>
              <a:rPr lang="en-US" dirty="0"/>
              <a:t>and place such adults in, unsubsidized employment in </a:t>
            </a:r>
            <a:r>
              <a:rPr lang="en-US" dirty="0" smtClean="0"/>
              <a:t>in-demand</a:t>
            </a:r>
            <a:endParaRPr lang="en-US" dirty="0"/>
          </a:p>
          <a:p>
            <a:r>
              <a:rPr lang="en-US" dirty="0"/>
              <a:t>industries and occupations that lead to economic </a:t>
            </a:r>
            <a:r>
              <a:rPr lang="en-US" dirty="0" smtClean="0"/>
              <a:t>self-sufficiency</a:t>
            </a:r>
            <a:r>
              <a:rPr lang="en-US" dirty="0"/>
              <a:t>;</a:t>
            </a:r>
          </a:p>
          <a:p>
            <a:r>
              <a:rPr lang="en-US" dirty="0"/>
              <a:t>and</a:t>
            </a:r>
          </a:p>
          <a:p>
            <a:r>
              <a:rPr lang="en-US" dirty="0"/>
              <a:t>(2) integrate with the local workforce development system</a:t>
            </a:r>
          </a:p>
          <a:p>
            <a:r>
              <a:rPr lang="en-US" dirty="0"/>
              <a:t>and its functions to carry out the activities of the program.</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57</a:t>
            </a:fld>
            <a:endParaRPr lang="en-US"/>
          </a:p>
        </p:txBody>
      </p:sp>
    </p:spTree>
    <p:extLst>
      <p:ext uri="{BB962C8B-B14F-4D97-AF65-F5344CB8AC3E}">
        <p14:creationId xmlns:p14="http://schemas.microsoft.com/office/powerpoint/2010/main" val="3933691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 </a:t>
            </a:r>
            <a:r>
              <a:rPr lang="en-US" sz="2800" dirty="0" smtClean="0">
                <a:solidFill>
                  <a:schemeClr val="bg1"/>
                </a:solidFill>
              </a:rPr>
              <a:t>(6) </a:t>
            </a:r>
            <a:endParaRPr lang="en-US" sz="2800" dirty="0">
              <a:solidFill>
                <a:schemeClr val="bg1"/>
              </a:solidFill>
            </a:endParaRPr>
          </a:p>
        </p:txBody>
      </p:sp>
      <p:sp>
        <p:nvSpPr>
          <p:cNvPr id="3" name="Content Placeholder 2"/>
          <p:cNvSpPr>
            <a:spLocks noGrp="1"/>
          </p:cNvSpPr>
          <p:nvPr>
            <p:ph idx="1"/>
          </p:nvPr>
        </p:nvSpPr>
        <p:spPr/>
        <p:txBody>
          <a:bodyPr/>
          <a:lstStyle/>
          <a:p>
            <a:r>
              <a:rPr lang="en-US" b="1" dirty="0"/>
              <a:t>(c) GOAL.—</a:t>
            </a:r>
            <a:r>
              <a:rPr lang="en-US" dirty="0"/>
              <a:t>Each program that receives funding under this section</a:t>
            </a:r>
          </a:p>
          <a:p>
            <a:r>
              <a:rPr lang="en-US" dirty="0"/>
              <a:t>shall be designed to—</a:t>
            </a:r>
          </a:p>
          <a:p>
            <a:r>
              <a:rPr lang="en-US" dirty="0"/>
              <a:t>(1) prepare adults who are English language learners for,</a:t>
            </a:r>
          </a:p>
          <a:p>
            <a:r>
              <a:rPr lang="en-US" dirty="0"/>
              <a:t>and </a:t>
            </a:r>
            <a:r>
              <a:rPr lang="en-US" b="1" dirty="0"/>
              <a:t>place such adults in, unsubsidized employment in </a:t>
            </a:r>
            <a:r>
              <a:rPr lang="en-US" b="1" dirty="0" smtClean="0"/>
              <a:t>in-demand</a:t>
            </a:r>
            <a:endParaRPr lang="en-US" b="1" dirty="0"/>
          </a:p>
          <a:p>
            <a:r>
              <a:rPr lang="en-US" b="1" dirty="0"/>
              <a:t>industries and occupations that lead to economic </a:t>
            </a:r>
            <a:r>
              <a:rPr lang="en-US" b="1" dirty="0" smtClean="0"/>
              <a:t>self-sufficiency</a:t>
            </a:r>
            <a:r>
              <a:rPr lang="en-US" dirty="0"/>
              <a:t>;</a:t>
            </a:r>
          </a:p>
          <a:p>
            <a:r>
              <a:rPr lang="en-US" dirty="0"/>
              <a:t>and</a:t>
            </a:r>
          </a:p>
          <a:p>
            <a:r>
              <a:rPr lang="en-US" dirty="0"/>
              <a:t>(2) integrate with the local workforce development system</a:t>
            </a:r>
          </a:p>
          <a:p>
            <a:r>
              <a:rPr lang="en-US" dirty="0"/>
              <a:t>and its functions to carry out the activities of the program.</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58</a:t>
            </a:fld>
            <a:endParaRPr lang="en-US"/>
          </a:p>
        </p:txBody>
      </p:sp>
    </p:spTree>
    <p:extLst>
      <p:ext uri="{BB962C8B-B14F-4D97-AF65-F5344CB8AC3E}">
        <p14:creationId xmlns:p14="http://schemas.microsoft.com/office/powerpoint/2010/main" val="16558742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243</a:t>
            </a:r>
            <a:br>
              <a:rPr lang="en-US" dirty="0"/>
            </a:br>
            <a:r>
              <a:rPr lang="en-US" sz="2800" dirty="0"/>
              <a:t>Integrated English Literacy Civics </a:t>
            </a:r>
            <a:r>
              <a:rPr lang="en-US" sz="2800" dirty="0" smtClean="0"/>
              <a:t>Education</a:t>
            </a:r>
            <a:r>
              <a:rPr lang="en-US" sz="2800" dirty="0" smtClean="0">
                <a:solidFill>
                  <a:schemeClr val="bg1"/>
                </a:solidFill>
              </a:rPr>
              <a:t> (7) </a:t>
            </a:r>
            <a:endParaRPr lang="en-US" sz="2800" dirty="0">
              <a:solidFill>
                <a:schemeClr val="bg1"/>
              </a:solidFill>
            </a:endParaRPr>
          </a:p>
        </p:txBody>
      </p:sp>
      <p:sp>
        <p:nvSpPr>
          <p:cNvPr id="3" name="Content Placeholder 2"/>
          <p:cNvSpPr>
            <a:spLocks noGrp="1"/>
          </p:cNvSpPr>
          <p:nvPr>
            <p:ph idx="1"/>
          </p:nvPr>
        </p:nvSpPr>
        <p:spPr/>
        <p:txBody>
          <a:bodyPr/>
          <a:lstStyle/>
          <a:p>
            <a:r>
              <a:rPr lang="en-US" b="1" dirty="0"/>
              <a:t>(c) GOAL.—</a:t>
            </a:r>
            <a:r>
              <a:rPr lang="en-US" dirty="0"/>
              <a:t>Each program that receives funding under this section</a:t>
            </a:r>
          </a:p>
          <a:p>
            <a:r>
              <a:rPr lang="en-US" dirty="0"/>
              <a:t>shall be designed to—</a:t>
            </a:r>
          </a:p>
          <a:p>
            <a:r>
              <a:rPr lang="en-US" dirty="0"/>
              <a:t>(1) prepare adults who are English language learners for,</a:t>
            </a:r>
          </a:p>
          <a:p>
            <a:r>
              <a:rPr lang="en-US" dirty="0"/>
              <a:t>and place such adults in, unsubsidized employment in </a:t>
            </a:r>
            <a:r>
              <a:rPr lang="en-US" dirty="0" smtClean="0"/>
              <a:t>in-demand</a:t>
            </a:r>
            <a:endParaRPr lang="en-US" dirty="0"/>
          </a:p>
          <a:p>
            <a:r>
              <a:rPr lang="en-US" dirty="0"/>
              <a:t>industries and occupations that lead to economic </a:t>
            </a:r>
            <a:r>
              <a:rPr lang="en-US" dirty="0" smtClean="0"/>
              <a:t>self-sufficiency</a:t>
            </a:r>
            <a:r>
              <a:rPr lang="en-US" dirty="0"/>
              <a:t>;</a:t>
            </a:r>
          </a:p>
          <a:p>
            <a:r>
              <a:rPr lang="en-US" dirty="0"/>
              <a:t>and</a:t>
            </a:r>
          </a:p>
          <a:p>
            <a:r>
              <a:rPr lang="en-US" dirty="0"/>
              <a:t>(2) </a:t>
            </a:r>
            <a:r>
              <a:rPr lang="en-US" b="1" dirty="0"/>
              <a:t>integrate with the local workforce development system</a:t>
            </a:r>
          </a:p>
          <a:p>
            <a:r>
              <a:rPr lang="en-US" b="1" dirty="0"/>
              <a:t>and its functions to carry out the activities of the program</a:t>
            </a:r>
            <a:r>
              <a:rPr lang="en-US" dirty="0"/>
              <a:t>.</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59</a:t>
            </a:fld>
            <a:endParaRPr lang="en-US"/>
          </a:p>
        </p:txBody>
      </p:sp>
    </p:spTree>
    <p:extLst>
      <p:ext uri="{BB962C8B-B14F-4D97-AF65-F5344CB8AC3E}">
        <p14:creationId xmlns:p14="http://schemas.microsoft.com/office/powerpoint/2010/main" val="165587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Expanded Local Activities </a:t>
            </a:r>
          </a:p>
        </p:txBody>
      </p:sp>
      <p:sp>
        <p:nvSpPr>
          <p:cNvPr id="3" name="Content Placeholder 2"/>
          <p:cNvSpPr>
            <a:spLocks noGrp="1"/>
          </p:cNvSpPr>
          <p:nvPr>
            <p:ph idx="1"/>
          </p:nvPr>
        </p:nvSpPr>
        <p:spPr/>
        <p:txBody>
          <a:bodyPr>
            <a:normAutofit/>
          </a:bodyPr>
          <a:lstStyle/>
          <a:p>
            <a:r>
              <a:rPr lang="en-US" sz="2400" dirty="0" smtClean="0"/>
              <a:t>Creates </a:t>
            </a:r>
            <a:r>
              <a:rPr lang="en-US" sz="2400" b="1" dirty="0" smtClean="0"/>
              <a:t>three new allowable activities that support student success</a:t>
            </a:r>
            <a:br>
              <a:rPr lang="en-US" sz="2400" b="1" dirty="0" smtClean="0"/>
            </a:br>
            <a:endParaRPr lang="en-US" sz="2400" dirty="0" smtClean="0"/>
          </a:p>
          <a:p>
            <a:pPr marL="457200" indent="-228600">
              <a:buFont typeface="Arial" panose="020B0604020202020204" pitchFamily="34" charset="0"/>
              <a:buChar char="•"/>
            </a:pPr>
            <a:r>
              <a:rPr lang="en-US" sz="2400" dirty="0" smtClean="0"/>
              <a:t>Workforce Preparation Activities, including Digital Literacy </a:t>
            </a:r>
          </a:p>
          <a:p>
            <a:pPr marL="457200" indent="-228600">
              <a:buFont typeface="Arial" panose="020B0604020202020204" pitchFamily="34" charset="0"/>
              <a:buChar char="•"/>
            </a:pPr>
            <a:r>
              <a:rPr lang="en-US" sz="2400" dirty="0" smtClean="0"/>
              <a:t>Integrated Education and Training </a:t>
            </a:r>
          </a:p>
          <a:p>
            <a:pPr marL="457200" indent="-228600">
              <a:buFont typeface="Arial" panose="020B0604020202020204" pitchFamily="34" charset="0"/>
              <a:buChar char="•"/>
            </a:pPr>
            <a:r>
              <a:rPr lang="en-US" sz="2400" dirty="0" smtClean="0"/>
              <a:t>Integrated English Literacy and Civics Education</a:t>
            </a:r>
            <a:endParaRPr lang="en-US" sz="24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dirty="0"/>
          </a:p>
        </p:txBody>
      </p:sp>
      <p:sp>
        <p:nvSpPr>
          <p:cNvPr id="5" name="Slide Number Placeholder 4"/>
          <p:cNvSpPr>
            <a:spLocks noGrp="1"/>
          </p:cNvSpPr>
          <p:nvPr>
            <p:ph type="sldNum" sz="quarter" idx="12"/>
          </p:nvPr>
        </p:nvSpPr>
        <p:spPr/>
        <p:txBody>
          <a:bodyPr/>
          <a:lstStyle/>
          <a:p>
            <a:fld id="{4A431BFB-B653-4F36-A450-A2DDA07B1717}" type="slidenum">
              <a:rPr lang="en-US" smtClean="0"/>
              <a:t>6</a:t>
            </a:fld>
            <a:endParaRPr lang="en-US"/>
          </a:p>
        </p:txBody>
      </p:sp>
    </p:spTree>
    <p:extLst>
      <p:ext uri="{BB962C8B-B14F-4D97-AF65-F5344CB8AC3E}">
        <p14:creationId xmlns:p14="http://schemas.microsoft.com/office/powerpoint/2010/main" val="3646646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60</a:t>
            </a:fld>
            <a:endParaRPr lang="en-US"/>
          </a:p>
        </p:txBody>
      </p:sp>
    </p:spTree>
    <p:extLst>
      <p:ext uri="{BB962C8B-B14F-4D97-AF65-F5344CB8AC3E}">
        <p14:creationId xmlns:p14="http://schemas.microsoft.com/office/powerpoint/2010/main" val="26196031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r>
              <a:rPr lang="en-US" dirty="0" smtClean="0">
                <a:solidFill>
                  <a:schemeClr val="bg1"/>
                </a:solidFill>
              </a:rPr>
              <a:t> (1)</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and </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61</a:t>
            </a:fld>
            <a:endParaRPr lang="en-US"/>
          </a:p>
        </p:txBody>
      </p:sp>
    </p:spTree>
    <p:extLst>
      <p:ext uri="{BB962C8B-B14F-4D97-AF65-F5344CB8AC3E}">
        <p14:creationId xmlns:p14="http://schemas.microsoft.com/office/powerpoint/2010/main" val="1111523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(2)</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a:t>
            </a:r>
            <a:r>
              <a:rPr lang="en-US" b="1" dirty="0"/>
              <a:t>literacy </a:t>
            </a:r>
            <a:r>
              <a:rPr lang="en-US" b="1" dirty="0" smtClean="0"/>
              <a:t>and English </a:t>
            </a:r>
            <a:r>
              <a:rPr lang="en-US" b="1"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and </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62</a:t>
            </a:fld>
            <a:endParaRPr lang="en-US"/>
          </a:p>
        </p:txBody>
      </p:sp>
    </p:spTree>
    <p:extLst>
      <p:ext uri="{BB962C8B-B14F-4D97-AF65-F5344CB8AC3E}">
        <p14:creationId xmlns:p14="http://schemas.microsoft.com/office/powerpoint/2010/main" val="4194814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(3)</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a:t>
            </a:r>
            <a:r>
              <a:rPr lang="en-US" b="1" dirty="0"/>
              <a:t>the rights </a:t>
            </a:r>
            <a:r>
              <a:rPr lang="en-US" b="1" dirty="0" smtClean="0"/>
              <a:t>and responsibilities </a:t>
            </a:r>
            <a:r>
              <a:rPr lang="en-US" b="1" dirty="0"/>
              <a:t>of citizenship and civic participation</a:t>
            </a:r>
            <a:r>
              <a:rPr lang="en-US" dirty="0"/>
              <a:t>, and </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63</a:t>
            </a:fld>
            <a:endParaRPr lang="en-US"/>
          </a:p>
        </p:txBody>
      </p:sp>
    </p:spTree>
    <p:extLst>
      <p:ext uri="{BB962C8B-B14F-4D97-AF65-F5344CB8AC3E}">
        <p14:creationId xmlns:p14="http://schemas.microsoft.com/office/powerpoint/2010/main" val="4194814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(4)</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b="1" dirty="0" smtClean="0">
                <a:solidFill>
                  <a:srgbClr val="C00000"/>
                </a:solidFill>
                <a:sym typeface="Wingdings"/>
              </a:rPr>
              <a:t></a:t>
            </a:r>
            <a:r>
              <a:rPr lang="en-US" b="1" u="sng" dirty="0" smtClean="0"/>
              <a:t>may </a:t>
            </a:r>
            <a:r>
              <a:rPr lang="en-US" b="1" dirty="0" smtClean="0"/>
              <a:t>include </a:t>
            </a:r>
            <a:r>
              <a:rPr lang="en-US" b="1" dirty="0"/>
              <a:t>workforce training</a:t>
            </a:r>
            <a:r>
              <a:rPr lang="en-US" b="1" dirty="0" smtClean="0"/>
              <a:t>.”</a:t>
            </a:r>
          </a:p>
          <a:p>
            <a:r>
              <a:rPr lang="en-US" dirty="0" smtClean="0"/>
              <a:t>The </a:t>
            </a:r>
            <a:r>
              <a:rPr lang="en-US" b="1" dirty="0" smtClean="0"/>
              <a:t>“may”</a:t>
            </a:r>
            <a:r>
              <a:rPr lang="en-US" dirty="0" smtClean="0"/>
              <a:t> means it is permissive.</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64</a:t>
            </a:fld>
            <a:endParaRPr lang="en-US"/>
          </a:p>
        </p:txBody>
      </p:sp>
    </p:spTree>
    <p:extLst>
      <p:ext uri="{BB962C8B-B14F-4D97-AF65-F5344CB8AC3E}">
        <p14:creationId xmlns:p14="http://schemas.microsoft.com/office/powerpoint/2010/main" val="4194814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(5)</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b="1"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65</a:t>
            </a:fld>
            <a:endParaRPr lang="en-US"/>
          </a:p>
        </p:txBody>
      </p:sp>
    </p:spTree>
    <p:extLst>
      <p:ext uri="{BB962C8B-B14F-4D97-AF65-F5344CB8AC3E}">
        <p14:creationId xmlns:p14="http://schemas.microsoft.com/office/powerpoint/2010/main" val="2992837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(6)</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b="1" dirty="0" smtClean="0"/>
              <a:t>for integrated </a:t>
            </a:r>
            <a:r>
              <a:rPr lang="en-US" b="1" dirty="0"/>
              <a:t>English literacy and civics education,</a:t>
            </a:r>
            <a:r>
              <a:rPr lang="en-US" dirty="0"/>
              <a:t>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66</a:t>
            </a:fld>
            <a:endParaRPr lang="en-US"/>
          </a:p>
        </p:txBody>
      </p:sp>
    </p:spTree>
    <p:extLst>
      <p:ext uri="{BB962C8B-B14F-4D97-AF65-F5344CB8AC3E}">
        <p14:creationId xmlns:p14="http://schemas.microsoft.com/office/powerpoint/2010/main" val="2108457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r>
              <a:rPr lang="en-US" dirty="0" smtClean="0">
                <a:solidFill>
                  <a:schemeClr val="bg1"/>
                </a:solidFill>
              </a:rPr>
              <a:t> (9)</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b="1" dirty="0" smtClean="0"/>
              <a:t>for integrated </a:t>
            </a:r>
            <a:r>
              <a:rPr lang="en-US" b="1" dirty="0"/>
              <a:t>English literacy and civics education,</a:t>
            </a:r>
            <a:r>
              <a:rPr lang="en-US" dirty="0"/>
              <a:t>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67</a:t>
            </a:fld>
            <a:endParaRPr lang="en-US"/>
          </a:p>
        </p:txBody>
      </p:sp>
      <p:sp>
        <p:nvSpPr>
          <p:cNvPr id="3" name="Oval 2" descr="callout circle for the IEL/CE defintition" title="Callout"/>
          <p:cNvSpPr/>
          <p:nvPr/>
        </p:nvSpPr>
        <p:spPr>
          <a:xfrm>
            <a:off x="304800" y="2362200"/>
            <a:ext cx="4038600" cy="297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rved red arrow" title="Curved 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416413">
            <a:off x="4130862" y="1492335"/>
            <a:ext cx="1188722" cy="2921749"/>
          </a:xfrm>
          <a:prstGeom prst="rect">
            <a:avLst/>
          </a:prstGeom>
        </p:spPr>
      </p:pic>
    </p:spTree>
    <p:extLst>
      <p:ext uri="{BB962C8B-B14F-4D97-AF65-F5344CB8AC3E}">
        <p14:creationId xmlns:p14="http://schemas.microsoft.com/office/powerpoint/2010/main" val="39997442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(10)</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b="1" dirty="0" smtClean="0"/>
              <a:t>in </a:t>
            </a:r>
            <a:r>
              <a:rPr lang="en-US" b="1" dirty="0"/>
              <a:t>combination with </a:t>
            </a:r>
            <a:r>
              <a:rPr lang="en-US" b="1" dirty="0" smtClean="0"/>
              <a:t>integrated </a:t>
            </a:r>
            <a:r>
              <a:rPr lang="en-US" b="1" dirty="0"/>
              <a:t>education and training activities</a:t>
            </a:r>
            <a:r>
              <a:rPr lang="en-US" b="1" dirty="0" smtClean="0"/>
              <a:t>.”</a:t>
            </a:r>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68</a:t>
            </a:fld>
            <a:endParaRPr lang="en-US"/>
          </a:p>
        </p:txBody>
      </p:sp>
    </p:spTree>
    <p:extLst>
      <p:ext uri="{BB962C8B-B14F-4D97-AF65-F5344CB8AC3E}">
        <p14:creationId xmlns:p14="http://schemas.microsoft.com/office/powerpoint/2010/main" val="2108457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(11)</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b="1" dirty="0" smtClean="0"/>
              <a:t>in </a:t>
            </a:r>
            <a:r>
              <a:rPr lang="en-US" b="1" dirty="0"/>
              <a:t>combination with </a:t>
            </a:r>
            <a:r>
              <a:rPr lang="en-US" b="1" dirty="0" smtClean="0"/>
              <a:t>integrated </a:t>
            </a:r>
            <a:r>
              <a:rPr lang="en-US" b="1" dirty="0"/>
              <a:t>education and training activities</a:t>
            </a:r>
            <a:r>
              <a:rPr lang="en-US" b="1" dirty="0" smtClean="0"/>
              <a:t>.”</a:t>
            </a:r>
          </a:p>
          <a:p>
            <a:r>
              <a:rPr lang="en-US" dirty="0" smtClean="0"/>
              <a:t>From IET Definition: </a:t>
            </a:r>
            <a:br>
              <a:rPr lang="en-US" dirty="0" smtClean="0"/>
            </a:br>
            <a:r>
              <a:rPr lang="en-US" dirty="0" smtClean="0"/>
              <a:t/>
            </a:r>
            <a:br>
              <a:rPr lang="en-US" dirty="0" smtClean="0"/>
            </a:br>
            <a:r>
              <a:rPr lang="en-US" dirty="0" smtClean="0"/>
              <a:t>‘‘…integrated </a:t>
            </a:r>
            <a:r>
              <a:rPr lang="en-US" dirty="0"/>
              <a:t>education and </a:t>
            </a:r>
            <a:r>
              <a:rPr lang="en-US" dirty="0" smtClean="0"/>
              <a:t>training provides </a:t>
            </a:r>
            <a:r>
              <a:rPr lang="en-US" b="1" dirty="0">
                <a:solidFill>
                  <a:srgbClr val="C00000"/>
                </a:solidFill>
                <a:sym typeface="Wingdings"/>
              </a:rPr>
              <a:t> </a:t>
            </a:r>
            <a:r>
              <a:rPr lang="en-US" dirty="0" smtClean="0"/>
              <a:t>adult </a:t>
            </a:r>
            <a:r>
              <a:rPr lang="en-US" dirty="0"/>
              <a:t>education and literacy activities </a:t>
            </a:r>
            <a:r>
              <a:rPr lang="en-US" dirty="0" smtClean="0"/>
              <a:t>concurrently and </a:t>
            </a:r>
            <a:r>
              <a:rPr lang="en-US" dirty="0"/>
              <a:t>contextually with </a:t>
            </a:r>
            <a:r>
              <a:rPr lang="en-US" b="1" dirty="0">
                <a:solidFill>
                  <a:srgbClr val="C00000"/>
                </a:solidFill>
                <a:sym typeface="Wingdings"/>
              </a:rPr>
              <a:t> </a:t>
            </a:r>
            <a:r>
              <a:rPr lang="en-US" dirty="0" smtClean="0"/>
              <a:t>workforce </a:t>
            </a:r>
            <a:r>
              <a:rPr lang="en-US" dirty="0"/>
              <a:t>preparation </a:t>
            </a:r>
            <a:r>
              <a:rPr lang="en-US" dirty="0" smtClean="0"/>
              <a:t>activities </a:t>
            </a:r>
            <a:r>
              <a:rPr lang="en-US" b="1" dirty="0">
                <a:solidFill>
                  <a:srgbClr val="C00000"/>
                </a:solidFill>
                <a:sym typeface="Wingdings"/>
              </a:rPr>
              <a:t> </a:t>
            </a:r>
            <a:r>
              <a:rPr lang="en-US" dirty="0" smtClean="0"/>
              <a:t>and </a:t>
            </a:r>
            <a:r>
              <a:rPr lang="en-US" dirty="0"/>
              <a:t>workforce </a:t>
            </a:r>
            <a:r>
              <a:rPr lang="en-US" dirty="0" smtClean="0"/>
              <a:t>training”</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431BFB-B653-4F36-A450-A2DDA07B1717}" type="slidenum">
              <a:rPr lang="en-US" smtClean="0"/>
              <a:t>69</a:t>
            </a:fld>
            <a:endParaRPr lang="en-US"/>
          </a:p>
        </p:txBody>
      </p:sp>
      <p:pic>
        <p:nvPicPr>
          <p:cNvPr id="11" name="Picture 10" descr="curved red arrow" title="Curved 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311752" flipH="1">
            <a:off x="8007139" y="3795188"/>
            <a:ext cx="1159062" cy="1737244"/>
          </a:xfrm>
          <a:prstGeom prst="rect">
            <a:avLst/>
          </a:prstGeom>
        </p:spPr>
      </p:pic>
    </p:spTree>
    <p:extLst>
      <p:ext uri="{BB962C8B-B14F-4D97-AF65-F5344CB8AC3E}">
        <p14:creationId xmlns:p14="http://schemas.microsoft.com/office/powerpoint/2010/main" val="210845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 to Action &amp; Innovation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dirty="0"/>
              <a:t>WIOA reconceives EL/Civics as a comprehensive workforce development program </a:t>
            </a:r>
            <a:endParaRPr lang="en-US" dirty="0" smtClean="0"/>
          </a:p>
          <a:p>
            <a:pPr>
              <a:buFont typeface="Arial" panose="020B0604020202020204" pitchFamily="34" charset="0"/>
              <a:buChar char="•"/>
            </a:pPr>
            <a:r>
              <a:rPr lang="en-US" dirty="0"/>
              <a:t> </a:t>
            </a:r>
            <a:r>
              <a:rPr lang="en-US" dirty="0" smtClean="0"/>
              <a:t>Significant </a:t>
            </a:r>
            <a:r>
              <a:rPr lang="en-US" dirty="0"/>
              <a:t>transformation from what we have understood El Civics to </a:t>
            </a:r>
            <a:r>
              <a:rPr lang="en-US" dirty="0" smtClean="0"/>
              <a:t>be</a:t>
            </a:r>
          </a:p>
          <a:p>
            <a:pPr>
              <a:buFont typeface="Arial" panose="020B0604020202020204" pitchFamily="34" charset="0"/>
              <a:buChar char="•"/>
            </a:pPr>
            <a:r>
              <a:rPr lang="en-US" dirty="0"/>
              <a:t> </a:t>
            </a:r>
            <a:r>
              <a:rPr lang="en-US" dirty="0" smtClean="0"/>
              <a:t>Broadly expands, not limits, options available for English language learners by opening access to funding workforce training</a:t>
            </a:r>
          </a:p>
          <a:p>
            <a:pPr>
              <a:buFont typeface="Arial" panose="020B0604020202020204" pitchFamily="34" charset="0"/>
              <a:buChar char="•"/>
            </a:pPr>
            <a:r>
              <a:rPr lang="en-US" dirty="0"/>
              <a:t> </a:t>
            </a:r>
            <a:r>
              <a:rPr lang="en-US" dirty="0" smtClean="0"/>
              <a:t>A Call to Action so that programs </a:t>
            </a:r>
            <a:r>
              <a:rPr lang="en-US" dirty="0"/>
              <a:t>and professional development systems </a:t>
            </a:r>
            <a:r>
              <a:rPr lang="en-US" dirty="0" smtClean="0"/>
              <a:t>be in place to </a:t>
            </a:r>
            <a:r>
              <a:rPr lang="en-US" dirty="0"/>
              <a:t>not only recruit for, </a:t>
            </a:r>
            <a:r>
              <a:rPr lang="en-US" dirty="0" smtClean="0"/>
              <a:t>and deliver required services to students but that we can train </a:t>
            </a:r>
            <a:r>
              <a:rPr lang="en-US" dirty="0"/>
              <a:t>teachers for the new </a:t>
            </a:r>
            <a:r>
              <a:rPr lang="en-US" dirty="0" smtClean="0"/>
              <a:t>model</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7</a:t>
            </a:fld>
            <a:endParaRPr lang="en-US"/>
          </a:p>
        </p:txBody>
      </p:sp>
    </p:spTree>
    <p:extLst>
      <p:ext uri="{BB962C8B-B14F-4D97-AF65-F5344CB8AC3E}">
        <p14:creationId xmlns:p14="http://schemas.microsoft.com/office/powerpoint/2010/main" val="805131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r>
              <a:rPr lang="en-US" dirty="0" smtClean="0">
                <a:solidFill>
                  <a:schemeClr val="bg1"/>
                </a:solidFill>
              </a:rPr>
              <a:t>(12)</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a:p>
            <a:r>
              <a:rPr lang="en-US" dirty="0" smtClean="0"/>
              <a:t>From IET Definition: </a:t>
            </a:r>
            <a:br>
              <a:rPr lang="en-US" dirty="0" smtClean="0"/>
            </a:br>
            <a:r>
              <a:rPr lang="en-US" dirty="0" smtClean="0"/>
              <a:t>‘‘…integrated </a:t>
            </a:r>
            <a:r>
              <a:rPr lang="en-US" dirty="0"/>
              <a:t>education and </a:t>
            </a:r>
            <a:r>
              <a:rPr lang="en-US" dirty="0" smtClean="0"/>
              <a:t>training provides </a:t>
            </a:r>
            <a:r>
              <a:rPr lang="en-US" b="1" dirty="0">
                <a:solidFill>
                  <a:srgbClr val="C00000"/>
                </a:solidFill>
                <a:sym typeface="Wingdings"/>
              </a:rPr>
              <a:t> </a:t>
            </a:r>
            <a:r>
              <a:rPr lang="en-US" b="1" dirty="0" smtClean="0"/>
              <a:t>adult </a:t>
            </a:r>
            <a:r>
              <a:rPr lang="en-US" b="1" dirty="0"/>
              <a:t>education and literacy activities </a:t>
            </a:r>
            <a:r>
              <a:rPr lang="en-US" dirty="0" smtClean="0"/>
              <a:t>concurrently and </a:t>
            </a:r>
            <a:r>
              <a:rPr lang="en-US" dirty="0"/>
              <a:t>contextually with </a:t>
            </a:r>
            <a:r>
              <a:rPr lang="en-US" b="1" dirty="0">
                <a:solidFill>
                  <a:srgbClr val="C00000"/>
                </a:solidFill>
                <a:sym typeface="Wingdings"/>
              </a:rPr>
              <a:t> </a:t>
            </a:r>
            <a:r>
              <a:rPr lang="en-US" dirty="0" smtClean="0"/>
              <a:t>workforce </a:t>
            </a:r>
            <a:r>
              <a:rPr lang="en-US" dirty="0"/>
              <a:t>preparation </a:t>
            </a:r>
            <a:r>
              <a:rPr lang="en-US" dirty="0" smtClean="0"/>
              <a:t>activities </a:t>
            </a:r>
            <a:r>
              <a:rPr lang="en-US" b="1" dirty="0">
                <a:solidFill>
                  <a:srgbClr val="C00000"/>
                </a:solidFill>
                <a:sym typeface="Wingdings"/>
              </a:rPr>
              <a:t> </a:t>
            </a:r>
            <a:r>
              <a:rPr lang="en-US" dirty="0" smtClean="0"/>
              <a:t>and </a:t>
            </a:r>
            <a:r>
              <a:rPr lang="en-US" dirty="0"/>
              <a:t>workforce </a:t>
            </a:r>
            <a:r>
              <a:rPr lang="en-US" dirty="0" smtClean="0"/>
              <a:t>training”</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431BFB-B653-4F36-A450-A2DDA07B1717}" type="slidenum">
              <a:rPr lang="en-US" smtClean="0"/>
              <a:t>70</a:t>
            </a:fld>
            <a:endParaRPr lang="en-US"/>
          </a:p>
        </p:txBody>
      </p:sp>
    </p:spTree>
    <p:extLst>
      <p:ext uri="{BB962C8B-B14F-4D97-AF65-F5344CB8AC3E}">
        <p14:creationId xmlns:p14="http://schemas.microsoft.com/office/powerpoint/2010/main" val="21084577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Summary </a:t>
            </a:r>
            <a:r>
              <a:rPr lang="en-US" dirty="0" smtClean="0">
                <a:solidFill>
                  <a:schemeClr val="bg1"/>
                </a:solidFill>
              </a:rPr>
              <a:t>(13)</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a:p>
            <a:r>
              <a:rPr lang="en-US" dirty="0" smtClean="0"/>
              <a:t>From IET Definition: </a:t>
            </a:r>
            <a:br>
              <a:rPr lang="en-US" dirty="0" smtClean="0"/>
            </a:br>
            <a:r>
              <a:rPr lang="en-US" dirty="0" smtClean="0"/>
              <a:t>‘‘…integrated </a:t>
            </a:r>
            <a:r>
              <a:rPr lang="en-US" dirty="0"/>
              <a:t>education and </a:t>
            </a:r>
            <a:r>
              <a:rPr lang="en-US" dirty="0" smtClean="0"/>
              <a:t>training provides </a:t>
            </a:r>
            <a:r>
              <a:rPr lang="en-US" b="1" dirty="0">
                <a:solidFill>
                  <a:srgbClr val="C00000"/>
                </a:solidFill>
                <a:sym typeface="Wingdings"/>
              </a:rPr>
              <a:t> </a:t>
            </a:r>
            <a:r>
              <a:rPr lang="en-US" dirty="0" smtClean="0"/>
              <a:t>adult </a:t>
            </a:r>
            <a:r>
              <a:rPr lang="en-US" dirty="0"/>
              <a:t>education and literacy activities </a:t>
            </a:r>
            <a:r>
              <a:rPr lang="en-US" b="1" dirty="0" smtClean="0"/>
              <a:t>concurrently and </a:t>
            </a:r>
            <a:r>
              <a:rPr lang="en-US" b="1" dirty="0"/>
              <a:t>contextually with</a:t>
            </a:r>
            <a:r>
              <a:rPr lang="en-US" dirty="0"/>
              <a:t> </a:t>
            </a:r>
            <a:r>
              <a:rPr lang="en-US" b="1" dirty="0">
                <a:solidFill>
                  <a:srgbClr val="C00000"/>
                </a:solidFill>
                <a:sym typeface="Wingdings"/>
              </a:rPr>
              <a:t> </a:t>
            </a:r>
            <a:r>
              <a:rPr lang="en-US" dirty="0" smtClean="0"/>
              <a:t>workforce </a:t>
            </a:r>
            <a:r>
              <a:rPr lang="en-US" dirty="0"/>
              <a:t>preparation </a:t>
            </a:r>
            <a:r>
              <a:rPr lang="en-US" dirty="0" smtClean="0"/>
              <a:t>activities </a:t>
            </a:r>
            <a:r>
              <a:rPr lang="en-US" b="1" dirty="0">
                <a:solidFill>
                  <a:srgbClr val="C00000"/>
                </a:solidFill>
                <a:sym typeface="Wingdings"/>
              </a:rPr>
              <a:t> </a:t>
            </a:r>
            <a:r>
              <a:rPr lang="en-US" dirty="0" smtClean="0"/>
              <a:t>and </a:t>
            </a:r>
            <a:r>
              <a:rPr lang="en-US" dirty="0"/>
              <a:t>workforce </a:t>
            </a:r>
            <a:r>
              <a:rPr lang="en-US" dirty="0" smtClean="0"/>
              <a:t>training”</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71</a:t>
            </a:fld>
            <a:endParaRPr lang="en-US"/>
          </a:p>
        </p:txBody>
      </p:sp>
    </p:spTree>
    <p:extLst>
      <p:ext uri="{BB962C8B-B14F-4D97-AF65-F5344CB8AC3E}">
        <p14:creationId xmlns:p14="http://schemas.microsoft.com/office/powerpoint/2010/main" val="21084577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Summary </a:t>
            </a:r>
            <a:r>
              <a:rPr lang="en-US" dirty="0" smtClean="0">
                <a:solidFill>
                  <a:schemeClr val="bg1"/>
                </a:solidFill>
              </a:rPr>
              <a:t>(14))</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a:p>
            <a:r>
              <a:rPr lang="en-US" dirty="0" smtClean="0"/>
              <a:t>From IET Definition: </a:t>
            </a:r>
            <a:br>
              <a:rPr lang="en-US" dirty="0" smtClean="0"/>
            </a:br>
            <a:r>
              <a:rPr lang="en-US" dirty="0" smtClean="0"/>
              <a:t>‘‘…integrated </a:t>
            </a:r>
            <a:r>
              <a:rPr lang="en-US" dirty="0"/>
              <a:t>education and </a:t>
            </a:r>
            <a:r>
              <a:rPr lang="en-US" dirty="0" smtClean="0"/>
              <a:t>training provides </a:t>
            </a:r>
            <a:r>
              <a:rPr lang="en-US" b="1" dirty="0">
                <a:solidFill>
                  <a:srgbClr val="C00000"/>
                </a:solidFill>
                <a:sym typeface="Wingdings"/>
              </a:rPr>
              <a:t> </a:t>
            </a:r>
            <a:r>
              <a:rPr lang="en-US" dirty="0" smtClean="0"/>
              <a:t>adult </a:t>
            </a:r>
            <a:r>
              <a:rPr lang="en-US" dirty="0"/>
              <a:t>education and literacy activities </a:t>
            </a:r>
            <a:r>
              <a:rPr lang="en-US" dirty="0" smtClean="0"/>
              <a:t>concurrently and </a:t>
            </a:r>
            <a:r>
              <a:rPr lang="en-US" dirty="0"/>
              <a:t>contextually with </a:t>
            </a:r>
            <a:r>
              <a:rPr lang="en-US" b="1" dirty="0">
                <a:solidFill>
                  <a:srgbClr val="C00000"/>
                </a:solidFill>
                <a:sym typeface="Wingdings"/>
              </a:rPr>
              <a:t> </a:t>
            </a:r>
            <a:r>
              <a:rPr lang="en-US" b="1" dirty="0" smtClean="0"/>
              <a:t>workforce </a:t>
            </a:r>
            <a:r>
              <a:rPr lang="en-US" b="1" dirty="0"/>
              <a:t>preparation </a:t>
            </a:r>
            <a:r>
              <a:rPr lang="en-US" b="1" dirty="0" smtClean="0"/>
              <a:t>activities </a:t>
            </a:r>
            <a:r>
              <a:rPr lang="en-US" b="1" dirty="0">
                <a:solidFill>
                  <a:srgbClr val="C00000"/>
                </a:solidFill>
                <a:sym typeface="Wingdings"/>
              </a:rPr>
              <a:t> </a:t>
            </a:r>
            <a:r>
              <a:rPr lang="en-US" dirty="0" smtClean="0"/>
              <a:t>and </a:t>
            </a:r>
            <a:r>
              <a:rPr lang="en-US" dirty="0"/>
              <a:t>workforce </a:t>
            </a:r>
            <a:r>
              <a:rPr lang="en-US" dirty="0" smtClean="0"/>
              <a:t>training”</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72</a:t>
            </a:fld>
            <a:endParaRPr lang="en-US"/>
          </a:p>
        </p:txBody>
      </p:sp>
    </p:spTree>
    <p:extLst>
      <p:ext uri="{BB962C8B-B14F-4D97-AF65-F5344CB8AC3E}">
        <p14:creationId xmlns:p14="http://schemas.microsoft.com/office/powerpoint/2010/main" val="38983032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Summary </a:t>
            </a:r>
            <a:r>
              <a:rPr lang="en-US" dirty="0" smtClean="0">
                <a:solidFill>
                  <a:schemeClr val="bg1"/>
                </a:solidFill>
              </a:rPr>
              <a:t>(15)</a:t>
            </a:r>
            <a:endParaRPr lang="en-US" dirty="0">
              <a:solidFill>
                <a:schemeClr val="bg1"/>
              </a:solidFill>
            </a:endParaRPr>
          </a:p>
        </p:txBody>
      </p:sp>
      <p:sp>
        <p:nvSpPr>
          <p:cNvPr id="7" name="Text Placeholder 6"/>
          <p:cNvSpPr>
            <a:spLocks noGrp="1"/>
          </p:cNvSpPr>
          <p:nvPr>
            <p:ph type="body" idx="1"/>
          </p:nvPr>
        </p:nvSpPr>
        <p:spPr>
          <a:xfrm>
            <a:off x="768096" y="1600200"/>
            <a:ext cx="3566160" cy="822960"/>
          </a:xfrm>
        </p:spPr>
        <p:txBody>
          <a:bodyPr/>
          <a:lstStyle/>
          <a:p>
            <a:pPr algn="ctr"/>
            <a:r>
              <a:rPr lang="en-US" b="1" dirty="0" smtClean="0"/>
              <a:t>Section 231</a:t>
            </a:r>
            <a:br>
              <a:rPr lang="en-US" b="1" dirty="0" smtClean="0"/>
            </a:br>
            <a:r>
              <a:rPr lang="en-US" sz="1800" dirty="0" smtClean="0"/>
              <a:t>(Primary AEFLA Funding)</a:t>
            </a:r>
            <a:endParaRPr lang="en-US" dirty="0"/>
          </a:p>
        </p:txBody>
      </p:sp>
      <p:sp>
        <p:nvSpPr>
          <p:cNvPr id="8" name="Content Placeholder 7"/>
          <p:cNvSpPr>
            <a:spLocks noGrp="1"/>
          </p:cNvSpPr>
          <p:nvPr>
            <p:ph sz="half" idx="2"/>
          </p:nvPr>
        </p:nvSpPr>
        <p:spPr>
          <a:xfrm>
            <a:off x="768096" y="2388352"/>
            <a:ext cx="3566160" cy="3341572"/>
          </a:xfrm>
        </p:spPr>
        <p:txBody>
          <a:bodyPr/>
          <a:lstStyle/>
          <a:p>
            <a:r>
              <a:rPr lang="en-US" dirty="0"/>
              <a:t>From </a:t>
            </a:r>
            <a:r>
              <a:rPr lang="en-US" dirty="0" smtClean="0"/>
              <a:t>IEL/CE Definition:</a:t>
            </a:r>
          </a:p>
          <a:p>
            <a:r>
              <a:rPr lang="en-US" dirty="0" smtClean="0"/>
              <a:t>“Such </a:t>
            </a:r>
            <a:r>
              <a:rPr lang="en-US" dirty="0"/>
              <a:t>services shall include </a:t>
            </a:r>
            <a:r>
              <a:rPr lang="en-US" b="1" dirty="0" smtClean="0">
                <a:solidFill>
                  <a:srgbClr val="C00000"/>
                </a:solidFill>
                <a:sym typeface="Wingdings"/>
              </a:rPr>
              <a:t></a:t>
            </a:r>
            <a:r>
              <a:rPr lang="en-US" dirty="0" smtClean="0"/>
              <a:t>instruction </a:t>
            </a:r>
            <a:r>
              <a:rPr lang="en-US" dirty="0"/>
              <a:t>in literacy </a:t>
            </a:r>
            <a:r>
              <a:rPr lang="en-US" dirty="0" smtClean="0"/>
              <a:t>and English </a:t>
            </a:r>
            <a:r>
              <a:rPr lang="en-US" dirty="0"/>
              <a:t>language acquisition </a:t>
            </a:r>
            <a:r>
              <a:rPr lang="en-US" dirty="0" smtClean="0"/>
              <a:t>and </a:t>
            </a:r>
            <a:r>
              <a:rPr lang="en-US" b="1" dirty="0" smtClean="0">
                <a:solidFill>
                  <a:srgbClr val="C00000"/>
                </a:solidFill>
                <a:sym typeface="Wingdings"/>
              </a:rPr>
              <a:t></a:t>
            </a:r>
            <a:r>
              <a:rPr lang="en-US" dirty="0" smtClean="0"/>
              <a:t>instruction </a:t>
            </a:r>
            <a:r>
              <a:rPr lang="en-US" dirty="0"/>
              <a:t>on the rights </a:t>
            </a:r>
            <a:r>
              <a:rPr lang="en-US" dirty="0" smtClean="0"/>
              <a:t>and responsibilities </a:t>
            </a:r>
            <a:r>
              <a:rPr lang="en-US" dirty="0"/>
              <a:t>of citizenship and civic participation, </a:t>
            </a:r>
            <a:r>
              <a:rPr lang="en-US" dirty="0" smtClean="0"/>
              <a:t>and</a:t>
            </a:r>
            <a:r>
              <a:rPr lang="en-US" dirty="0">
                <a:solidFill>
                  <a:srgbClr val="C00000"/>
                </a:solidFill>
                <a:sym typeface="Wingdings"/>
              </a:rPr>
              <a:t> </a:t>
            </a:r>
            <a:r>
              <a:rPr lang="en-US" dirty="0" smtClean="0">
                <a:solidFill>
                  <a:srgbClr val="C00000"/>
                </a:solidFill>
                <a:sym typeface="Wingdings"/>
              </a:rPr>
              <a:t></a:t>
            </a:r>
            <a:r>
              <a:rPr lang="en-US" u="sng" dirty="0" smtClean="0"/>
              <a:t>may </a:t>
            </a:r>
            <a:r>
              <a:rPr lang="en-US" dirty="0" smtClean="0"/>
              <a:t>include </a:t>
            </a:r>
            <a:r>
              <a:rPr lang="en-US" dirty="0"/>
              <a:t>workforce training</a:t>
            </a:r>
            <a:r>
              <a:rPr lang="en-US" dirty="0" smtClean="0"/>
              <a:t>.”</a:t>
            </a:r>
            <a:endParaRPr lang="en-US" dirty="0"/>
          </a:p>
          <a:p>
            <a:endParaRPr lang="en-US" dirty="0"/>
          </a:p>
        </p:txBody>
      </p:sp>
      <p:sp>
        <p:nvSpPr>
          <p:cNvPr id="9" name="Text Placeholder 8"/>
          <p:cNvSpPr>
            <a:spLocks noGrp="1"/>
          </p:cNvSpPr>
          <p:nvPr>
            <p:ph type="body" sz="quarter" idx="3"/>
          </p:nvPr>
        </p:nvSpPr>
        <p:spPr>
          <a:xfrm>
            <a:off x="4491990" y="1600200"/>
            <a:ext cx="3566160" cy="822960"/>
          </a:xfrm>
        </p:spPr>
        <p:txBody>
          <a:bodyPr/>
          <a:lstStyle/>
          <a:p>
            <a:pPr algn="ctr"/>
            <a:r>
              <a:rPr lang="en-US" b="1" dirty="0" smtClean="0"/>
              <a:t>Section 243</a:t>
            </a:r>
            <a:endParaRPr lang="en-US" sz="1800" b="1" dirty="0" smtClean="0"/>
          </a:p>
          <a:p>
            <a:pPr algn="ctr"/>
            <a:r>
              <a:rPr lang="en-US" sz="1800" dirty="0"/>
              <a:t>(IEL/CE </a:t>
            </a:r>
            <a:r>
              <a:rPr lang="en-US" sz="1800" dirty="0" smtClean="0"/>
              <a:t>Funding</a:t>
            </a:r>
            <a:r>
              <a:rPr lang="en-US" sz="1800" dirty="0"/>
              <a:t>)</a:t>
            </a:r>
            <a:endParaRPr lang="en-US" b="1" dirty="0"/>
          </a:p>
        </p:txBody>
      </p:sp>
      <p:sp>
        <p:nvSpPr>
          <p:cNvPr id="10" name="Content Placeholder 9"/>
          <p:cNvSpPr>
            <a:spLocks noGrp="1"/>
          </p:cNvSpPr>
          <p:nvPr>
            <p:ph sz="quarter" idx="4"/>
          </p:nvPr>
        </p:nvSpPr>
        <p:spPr>
          <a:xfrm>
            <a:off x="4491990" y="2388352"/>
            <a:ext cx="4347210" cy="3341572"/>
          </a:xfrm>
        </p:spPr>
        <p:txBody>
          <a:bodyPr>
            <a:noAutofit/>
          </a:bodyPr>
          <a:lstStyle/>
          <a:p>
            <a:r>
              <a:rPr lang="en-US" dirty="0" smtClean="0"/>
              <a:t>From Section 243:</a:t>
            </a:r>
          </a:p>
          <a:p>
            <a:r>
              <a:rPr lang="en-US" dirty="0" smtClean="0"/>
              <a:t>“… shall </a:t>
            </a:r>
            <a:r>
              <a:rPr lang="en-US" dirty="0"/>
              <a:t>award grants to States, from allotments under subsection (b), </a:t>
            </a:r>
            <a:r>
              <a:rPr lang="en-US" b="1" dirty="0">
                <a:solidFill>
                  <a:srgbClr val="C00000"/>
                </a:solidFill>
                <a:sym typeface="Wingdings"/>
              </a:rPr>
              <a:t> </a:t>
            </a:r>
            <a:r>
              <a:rPr lang="en-US" dirty="0" smtClean="0"/>
              <a:t>for integrated </a:t>
            </a:r>
            <a:r>
              <a:rPr lang="en-US" dirty="0"/>
              <a:t>English literacy and civics education, </a:t>
            </a:r>
            <a:r>
              <a:rPr lang="en-US" b="1" dirty="0" smtClean="0">
                <a:solidFill>
                  <a:srgbClr val="C00000"/>
                </a:solidFill>
                <a:sym typeface="Wingdings"/>
              </a:rPr>
              <a:t></a:t>
            </a:r>
            <a:r>
              <a:rPr lang="en-US" dirty="0" smtClean="0"/>
              <a:t>in </a:t>
            </a:r>
            <a:r>
              <a:rPr lang="en-US" dirty="0"/>
              <a:t>combination with </a:t>
            </a:r>
            <a:r>
              <a:rPr lang="en-US" dirty="0" smtClean="0"/>
              <a:t>integrated </a:t>
            </a:r>
            <a:r>
              <a:rPr lang="en-US" dirty="0"/>
              <a:t>education and training activities</a:t>
            </a:r>
            <a:r>
              <a:rPr lang="en-US" dirty="0" smtClean="0"/>
              <a:t>.”</a:t>
            </a:r>
          </a:p>
          <a:p>
            <a:r>
              <a:rPr lang="en-US" dirty="0" smtClean="0"/>
              <a:t>From IET Definition: </a:t>
            </a:r>
            <a:br>
              <a:rPr lang="en-US" dirty="0" smtClean="0"/>
            </a:br>
            <a:r>
              <a:rPr lang="en-US" dirty="0" smtClean="0"/>
              <a:t>‘‘…integrated </a:t>
            </a:r>
            <a:r>
              <a:rPr lang="en-US" dirty="0"/>
              <a:t>education and </a:t>
            </a:r>
            <a:r>
              <a:rPr lang="en-US" dirty="0" smtClean="0"/>
              <a:t>training provides </a:t>
            </a:r>
            <a:r>
              <a:rPr lang="en-US" b="1" dirty="0">
                <a:solidFill>
                  <a:srgbClr val="C00000"/>
                </a:solidFill>
                <a:sym typeface="Wingdings"/>
              </a:rPr>
              <a:t> </a:t>
            </a:r>
            <a:r>
              <a:rPr lang="en-US" dirty="0" smtClean="0"/>
              <a:t>adult </a:t>
            </a:r>
            <a:r>
              <a:rPr lang="en-US" dirty="0"/>
              <a:t>education and literacy activities </a:t>
            </a:r>
            <a:r>
              <a:rPr lang="en-US" dirty="0" smtClean="0"/>
              <a:t>concurrently and </a:t>
            </a:r>
            <a:r>
              <a:rPr lang="en-US" dirty="0"/>
              <a:t>contextually with </a:t>
            </a:r>
            <a:r>
              <a:rPr lang="en-US" b="1" dirty="0">
                <a:solidFill>
                  <a:srgbClr val="C00000"/>
                </a:solidFill>
                <a:sym typeface="Wingdings"/>
              </a:rPr>
              <a:t> </a:t>
            </a:r>
            <a:r>
              <a:rPr lang="en-US" dirty="0" smtClean="0"/>
              <a:t>workforce </a:t>
            </a:r>
            <a:r>
              <a:rPr lang="en-US" dirty="0"/>
              <a:t>preparation </a:t>
            </a:r>
            <a:r>
              <a:rPr lang="en-US" dirty="0" smtClean="0"/>
              <a:t>activities </a:t>
            </a:r>
            <a:r>
              <a:rPr lang="en-US" b="1" dirty="0">
                <a:solidFill>
                  <a:srgbClr val="C00000"/>
                </a:solidFill>
                <a:sym typeface="Wingdings"/>
              </a:rPr>
              <a:t> </a:t>
            </a:r>
            <a:r>
              <a:rPr lang="en-US" dirty="0" smtClean="0"/>
              <a:t>and </a:t>
            </a:r>
            <a:r>
              <a:rPr lang="en-US" b="1" dirty="0"/>
              <a:t>workforce </a:t>
            </a:r>
            <a:r>
              <a:rPr lang="en-US" b="1" dirty="0" smtClean="0"/>
              <a:t>training</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73</a:t>
            </a:fld>
            <a:endParaRPr lang="en-US"/>
          </a:p>
        </p:txBody>
      </p:sp>
    </p:spTree>
    <p:extLst>
      <p:ext uri="{BB962C8B-B14F-4D97-AF65-F5344CB8AC3E}">
        <p14:creationId xmlns:p14="http://schemas.microsoft.com/office/powerpoint/2010/main" val="38983032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 </a:t>
            </a:r>
            <a:r>
              <a:rPr lang="en-US" dirty="0" smtClean="0">
                <a:solidFill>
                  <a:schemeClr val="bg1"/>
                </a:solidFill>
              </a:rPr>
              <a:t>(16) (16)</a:t>
            </a:r>
            <a:endParaRPr lang="en-US" dirty="0">
              <a:solidFill>
                <a:schemeClr val="bg1"/>
              </a:solidFill>
            </a:endParaRPr>
          </a:p>
        </p:txBody>
      </p:sp>
      <p:sp>
        <p:nvSpPr>
          <p:cNvPr id="3" name="Text Placeholder 2"/>
          <p:cNvSpPr>
            <a:spLocks noGrp="1"/>
          </p:cNvSpPr>
          <p:nvPr>
            <p:ph type="body" idx="1"/>
          </p:nvPr>
        </p:nvSpPr>
        <p:spPr/>
        <p:txBody>
          <a:bodyPr/>
          <a:lstStyle/>
          <a:p>
            <a:r>
              <a:rPr lang="en-US" sz="2400" b="1" dirty="0"/>
              <a:t>Section 231 </a:t>
            </a:r>
            <a:r>
              <a:rPr lang="en-US" sz="2400" b="1" dirty="0" smtClean="0"/>
              <a:t/>
            </a:r>
            <a:br>
              <a:rPr lang="en-US" sz="2400" b="1" dirty="0" smtClean="0"/>
            </a:br>
            <a:r>
              <a:rPr lang="en-US" sz="2400" dirty="0" smtClean="0"/>
              <a:t>(</a:t>
            </a:r>
            <a:r>
              <a:rPr lang="en-US" sz="2400" dirty="0"/>
              <a:t>Primary AEFLA Funding)</a:t>
            </a:r>
            <a:endParaRPr lang="en-US" sz="2400" dirty="0"/>
          </a:p>
        </p:txBody>
      </p:sp>
      <p:sp>
        <p:nvSpPr>
          <p:cNvPr id="4" name="Content Placeholder 3"/>
          <p:cNvSpPr>
            <a:spLocks noGrp="1"/>
          </p:cNvSpPr>
          <p:nvPr>
            <p:ph sz="half" idx="2"/>
          </p:nvPr>
        </p:nvSpPr>
        <p:spPr/>
        <p:txBody>
          <a:bodyPr>
            <a:normAutofit/>
          </a:bodyPr>
          <a:lstStyle/>
          <a:p>
            <a:r>
              <a:rPr lang="en-US" b="1" dirty="0"/>
              <a:t>Program must include:</a:t>
            </a:r>
          </a:p>
          <a:p>
            <a:pPr>
              <a:buFont typeface="Wingdings"/>
              <a:buChar char=""/>
            </a:pPr>
            <a:r>
              <a:rPr lang="en-US" dirty="0"/>
              <a:t> instruction in literacy and English language acquisition</a:t>
            </a:r>
          </a:p>
          <a:p>
            <a:pPr>
              <a:buFont typeface="Wingdings"/>
              <a:buChar char=""/>
            </a:pPr>
            <a:r>
              <a:rPr lang="en-US" dirty="0"/>
              <a:t>  instruction on the rights and responsibilities of citizenship and civic participation</a:t>
            </a:r>
          </a:p>
          <a:p>
            <a:pPr marL="0" indent="0">
              <a:buNone/>
            </a:pPr>
            <a:r>
              <a:rPr lang="en-US" dirty="0">
                <a:solidFill>
                  <a:srgbClr val="C00000"/>
                </a:solidFill>
                <a:sym typeface="Wingdings"/>
              </a:rPr>
              <a:t> </a:t>
            </a:r>
            <a:r>
              <a:rPr lang="en-US" u="sng" dirty="0"/>
              <a:t>may </a:t>
            </a:r>
            <a:r>
              <a:rPr lang="en-US" dirty="0"/>
              <a:t>include workforce training</a:t>
            </a:r>
          </a:p>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74</a:t>
            </a:fld>
            <a:endParaRPr lang="en-US"/>
          </a:p>
        </p:txBody>
      </p:sp>
    </p:spTree>
    <p:extLst>
      <p:ext uri="{BB962C8B-B14F-4D97-AF65-F5344CB8AC3E}">
        <p14:creationId xmlns:p14="http://schemas.microsoft.com/office/powerpoint/2010/main" val="1585584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 </a:t>
            </a:r>
            <a:r>
              <a:rPr lang="en-US" dirty="0" smtClean="0">
                <a:solidFill>
                  <a:schemeClr val="bg1"/>
                </a:solidFill>
              </a:rPr>
              <a:t>(16) (16)</a:t>
            </a:r>
            <a:endParaRPr lang="en-US" dirty="0">
              <a:solidFill>
                <a:schemeClr val="bg1"/>
              </a:solidFill>
            </a:endParaRPr>
          </a:p>
        </p:txBody>
      </p:sp>
      <p:sp>
        <p:nvSpPr>
          <p:cNvPr id="3" name="Text Placeholder 2"/>
          <p:cNvSpPr>
            <a:spLocks noGrp="1"/>
          </p:cNvSpPr>
          <p:nvPr>
            <p:ph type="body" idx="1"/>
          </p:nvPr>
        </p:nvSpPr>
        <p:spPr/>
        <p:txBody>
          <a:bodyPr/>
          <a:lstStyle/>
          <a:p>
            <a:r>
              <a:rPr lang="en-US" sz="2400" b="1" dirty="0"/>
              <a:t>Section 231 </a:t>
            </a:r>
            <a:r>
              <a:rPr lang="en-US" sz="2400" b="1" dirty="0" smtClean="0"/>
              <a:t/>
            </a:r>
            <a:br>
              <a:rPr lang="en-US" sz="2400" b="1" dirty="0" smtClean="0"/>
            </a:br>
            <a:r>
              <a:rPr lang="en-US" sz="2400" dirty="0" smtClean="0"/>
              <a:t>(</a:t>
            </a:r>
            <a:r>
              <a:rPr lang="en-US" sz="2400" dirty="0"/>
              <a:t>Primary AEFLA Funding)</a:t>
            </a:r>
            <a:endParaRPr lang="en-US" sz="2400" dirty="0"/>
          </a:p>
        </p:txBody>
      </p:sp>
      <p:sp>
        <p:nvSpPr>
          <p:cNvPr id="4" name="Content Placeholder 3"/>
          <p:cNvSpPr>
            <a:spLocks noGrp="1"/>
          </p:cNvSpPr>
          <p:nvPr>
            <p:ph sz="half" idx="2"/>
          </p:nvPr>
        </p:nvSpPr>
        <p:spPr/>
        <p:txBody>
          <a:bodyPr>
            <a:normAutofit/>
          </a:bodyPr>
          <a:lstStyle/>
          <a:p>
            <a:r>
              <a:rPr lang="en-US" b="1" dirty="0"/>
              <a:t>Program must include:</a:t>
            </a:r>
          </a:p>
          <a:p>
            <a:pPr>
              <a:buFont typeface="Wingdings"/>
              <a:buChar char=""/>
            </a:pPr>
            <a:r>
              <a:rPr lang="en-US" dirty="0"/>
              <a:t> instruction in literacy and English language acquisition</a:t>
            </a:r>
          </a:p>
          <a:p>
            <a:pPr>
              <a:buFont typeface="Wingdings"/>
              <a:buChar char=""/>
            </a:pPr>
            <a:r>
              <a:rPr lang="en-US" dirty="0"/>
              <a:t>  instruction on the rights and responsibilities of citizenship and civic participation</a:t>
            </a:r>
          </a:p>
          <a:p>
            <a:pPr marL="0" indent="0">
              <a:buNone/>
            </a:pPr>
            <a:r>
              <a:rPr lang="en-US" dirty="0">
                <a:solidFill>
                  <a:srgbClr val="C00000"/>
                </a:solidFill>
                <a:sym typeface="Wingdings"/>
              </a:rPr>
              <a:t> </a:t>
            </a:r>
            <a:r>
              <a:rPr lang="en-US" u="sng" dirty="0"/>
              <a:t>may </a:t>
            </a:r>
            <a:r>
              <a:rPr lang="en-US" dirty="0"/>
              <a:t>include workforce training</a:t>
            </a:r>
          </a:p>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75</a:t>
            </a:fld>
            <a:endParaRPr lang="en-US"/>
          </a:p>
        </p:txBody>
      </p:sp>
      <p:sp>
        <p:nvSpPr>
          <p:cNvPr id="11" name="Rectangle 10" descr="Box displaying the word surrounding boxs Required Activity required EL/Civics activities" title="Box - Required Activity"/>
          <p:cNvSpPr/>
          <p:nvPr/>
        </p:nvSpPr>
        <p:spPr>
          <a:xfrm>
            <a:off x="4597400" y="2667000"/>
            <a:ext cx="35560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Required Activity</a:t>
            </a: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sp>
        <p:nvSpPr>
          <p:cNvPr id="13" name="Rectangle 12" descr="Box saying literacy ELA" title="Box"/>
          <p:cNvSpPr/>
          <p:nvPr/>
        </p:nvSpPr>
        <p:spPr>
          <a:xfrm>
            <a:off x="5344160" y="31242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Literacy/ ELA</a:t>
            </a:r>
            <a:endParaRPr lang="en-US" dirty="0"/>
          </a:p>
        </p:txBody>
      </p:sp>
      <p:sp>
        <p:nvSpPr>
          <p:cNvPr id="14" name="Rectangle 13" descr="Box saying civics" title="Box"/>
          <p:cNvSpPr/>
          <p:nvPr/>
        </p:nvSpPr>
        <p:spPr>
          <a:xfrm>
            <a:off x="5334000" y="38862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Civics</a:t>
            </a:r>
            <a:endParaRPr lang="en-US" dirty="0"/>
          </a:p>
        </p:txBody>
      </p:sp>
      <p:sp>
        <p:nvSpPr>
          <p:cNvPr id="15" name="Rectangle 14" descr="Box saying workforce training" title="Box"/>
          <p:cNvSpPr/>
          <p:nvPr/>
        </p:nvSpPr>
        <p:spPr>
          <a:xfrm>
            <a:off x="5334000" y="5410200"/>
            <a:ext cx="21336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t>
            </a:r>
            <a:r>
              <a:rPr lang="en-US" dirty="0" smtClean="0"/>
              <a:t>orkforce </a:t>
            </a:r>
            <a:r>
              <a:rPr lang="en-US" dirty="0"/>
              <a:t>T</a:t>
            </a:r>
            <a:r>
              <a:rPr lang="en-US" dirty="0" smtClean="0"/>
              <a:t>raining  </a:t>
            </a:r>
            <a:endParaRPr lang="en-US" dirty="0"/>
          </a:p>
        </p:txBody>
      </p:sp>
      <p:sp>
        <p:nvSpPr>
          <p:cNvPr id="16" name="Rectangle 15" descr="Box saying permissive activity surrounding a box saying workforce training&#10;" title="Box - Permissive activity"/>
          <p:cNvSpPr/>
          <p:nvPr/>
        </p:nvSpPr>
        <p:spPr>
          <a:xfrm>
            <a:off x="4597400" y="4953000"/>
            <a:ext cx="3505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Permissive Activity</a:t>
            </a: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spTree>
    <p:extLst>
      <p:ext uri="{BB962C8B-B14F-4D97-AF65-F5344CB8AC3E}">
        <p14:creationId xmlns:p14="http://schemas.microsoft.com/office/powerpoint/2010/main" val="26069868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 Section 243</a:t>
            </a:r>
            <a:endParaRPr lang="en-US" dirty="0">
              <a:solidFill>
                <a:schemeClr val="bg1"/>
              </a:solidFill>
            </a:endParaRPr>
          </a:p>
        </p:txBody>
      </p:sp>
      <p:sp>
        <p:nvSpPr>
          <p:cNvPr id="3" name="Text Placeholder 2"/>
          <p:cNvSpPr>
            <a:spLocks noGrp="1"/>
          </p:cNvSpPr>
          <p:nvPr>
            <p:ph type="body" idx="1"/>
          </p:nvPr>
        </p:nvSpPr>
        <p:spPr/>
        <p:txBody>
          <a:bodyPr/>
          <a:lstStyle/>
          <a:p>
            <a:r>
              <a:rPr lang="en-US" sz="2400" b="1" dirty="0"/>
              <a:t>Section 243</a:t>
            </a:r>
            <a:r>
              <a:rPr lang="en-US" sz="2400" dirty="0"/>
              <a:t> </a:t>
            </a:r>
            <a:r>
              <a:rPr lang="en-US" sz="2400" dirty="0" smtClean="0"/>
              <a:t/>
            </a:r>
            <a:br>
              <a:rPr lang="en-US" sz="2400" dirty="0" smtClean="0"/>
            </a:br>
            <a:r>
              <a:rPr lang="en-US" sz="2400" dirty="0" smtClean="0"/>
              <a:t>(</a:t>
            </a:r>
            <a:r>
              <a:rPr lang="en-US" sz="2400" dirty="0"/>
              <a:t>IEL/CE Funding)</a:t>
            </a:r>
          </a:p>
        </p:txBody>
      </p:sp>
      <p:sp>
        <p:nvSpPr>
          <p:cNvPr id="4" name="Content Placeholder 3"/>
          <p:cNvSpPr>
            <a:spLocks noGrp="1"/>
          </p:cNvSpPr>
          <p:nvPr>
            <p:ph sz="half" idx="2"/>
          </p:nvPr>
        </p:nvSpPr>
        <p:spPr/>
        <p:txBody>
          <a:bodyPr>
            <a:normAutofit fontScale="92500" lnSpcReduction="20000"/>
          </a:bodyPr>
          <a:lstStyle/>
          <a:p>
            <a:r>
              <a:rPr lang="en-US" b="1" dirty="0"/>
              <a:t>Program must include:</a:t>
            </a:r>
          </a:p>
          <a:p>
            <a:pPr>
              <a:buFont typeface="Wingdings"/>
              <a:buChar char=""/>
            </a:pPr>
            <a:r>
              <a:rPr lang="en-US" dirty="0"/>
              <a:t> instruction in literacy and English language acquisition</a:t>
            </a:r>
          </a:p>
          <a:p>
            <a:pPr>
              <a:buFont typeface="Wingdings"/>
              <a:buChar char=""/>
            </a:pPr>
            <a:r>
              <a:rPr lang="en-US" dirty="0"/>
              <a:t>  instruction on the rights and responsibilities of citizenship and civic participation</a:t>
            </a:r>
          </a:p>
          <a:p>
            <a:pPr>
              <a:buFont typeface="Wingdings"/>
              <a:buChar char=""/>
            </a:pPr>
            <a:r>
              <a:rPr lang="en-US" dirty="0"/>
              <a:t>  </a:t>
            </a:r>
            <a:r>
              <a:rPr lang="en-US" dirty="0" smtClean="0"/>
              <a:t>In combination with Integrated Education and Training </a:t>
            </a:r>
          </a:p>
          <a:p>
            <a:pPr lvl="1">
              <a:buFont typeface="Arial" panose="020B0604020202020204" pitchFamily="34" charset="0"/>
              <a:buChar char="•"/>
            </a:pPr>
            <a:r>
              <a:rPr lang="en-US" dirty="0" smtClean="0"/>
              <a:t>adult </a:t>
            </a:r>
            <a:r>
              <a:rPr lang="en-US" dirty="0"/>
              <a:t>education and literacy activities concurrently and </a:t>
            </a:r>
            <a:r>
              <a:rPr lang="en-US" dirty="0" smtClean="0"/>
              <a:t>contextually</a:t>
            </a:r>
          </a:p>
          <a:p>
            <a:pPr lvl="1">
              <a:buFont typeface="Arial" panose="020B0604020202020204" pitchFamily="34" charset="0"/>
              <a:buChar char="•"/>
            </a:pPr>
            <a:r>
              <a:rPr lang="en-US" dirty="0" smtClean="0"/>
              <a:t>workforce </a:t>
            </a:r>
            <a:r>
              <a:rPr lang="en-US" dirty="0"/>
              <a:t>preparation activities </a:t>
            </a:r>
            <a:endParaRPr lang="en-US" dirty="0" smtClean="0"/>
          </a:p>
          <a:p>
            <a:pPr lvl="1">
              <a:buFont typeface="Arial" panose="020B0604020202020204" pitchFamily="34" charset="0"/>
              <a:buChar char="•"/>
            </a:pPr>
            <a:r>
              <a:rPr lang="en-US" dirty="0" smtClean="0"/>
              <a:t>and </a:t>
            </a:r>
            <a:r>
              <a:rPr lang="en-US" dirty="0"/>
              <a:t>workforce training</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76</a:t>
            </a:fld>
            <a:endParaRPr lang="en-US"/>
          </a:p>
        </p:txBody>
      </p:sp>
    </p:spTree>
    <p:extLst>
      <p:ext uri="{BB962C8B-B14F-4D97-AF65-F5344CB8AC3E}">
        <p14:creationId xmlns:p14="http://schemas.microsoft.com/office/powerpoint/2010/main" val="3070717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 </a:t>
            </a:r>
            <a:r>
              <a:rPr lang="en-US" dirty="0">
                <a:solidFill>
                  <a:schemeClr val="tx1"/>
                </a:solidFill>
              </a:rPr>
              <a:t>Section </a:t>
            </a:r>
            <a:r>
              <a:rPr lang="en-US" dirty="0" smtClean="0">
                <a:solidFill>
                  <a:schemeClr val="tx1"/>
                </a:solidFill>
              </a:rPr>
              <a:t>243 </a:t>
            </a:r>
            <a:r>
              <a:rPr lang="en-US" dirty="0" smtClean="0">
                <a:solidFill>
                  <a:schemeClr val="bg1"/>
                </a:solidFill>
              </a:rPr>
              <a:t>(3)</a:t>
            </a:r>
            <a:endParaRPr lang="en-US" dirty="0">
              <a:solidFill>
                <a:schemeClr val="bg1"/>
              </a:solidFill>
            </a:endParaRPr>
          </a:p>
        </p:txBody>
      </p:sp>
      <p:sp>
        <p:nvSpPr>
          <p:cNvPr id="3" name="Text Placeholder 2"/>
          <p:cNvSpPr>
            <a:spLocks noGrp="1"/>
          </p:cNvSpPr>
          <p:nvPr>
            <p:ph type="body" idx="1"/>
          </p:nvPr>
        </p:nvSpPr>
        <p:spPr/>
        <p:txBody>
          <a:bodyPr/>
          <a:lstStyle/>
          <a:p>
            <a:r>
              <a:rPr lang="en-US" sz="2400" b="1" dirty="0"/>
              <a:t>Section 243</a:t>
            </a:r>
            <a:r>
              <a:rPr lang="en-US" sz="2400" dirty="0"/>
              <a:t> </a:t>
            </a:r>
            <a:r>
              <a:rPr lang="en-US" sz="2400" dirty="0" smtClean="0"/>
              <a:t/>
            </a:r>
            <a:br>
              <a:rPr lang="en-US" sz="2400" dirty="0" smtClean="0"/>
            </a:br>
            <a:r>
              <a:rPr lang="en-US" sz="2400" dirty="0" smtClean="0"/>
              <a:t>(</a:t>
            </a:r>
            <a:r>
              <a:rPr lang="en-US" sz="2400" dirty="0"/>
              <a:t>IEL/CE Funding)</a:t>
            </a:r>
          </a:p>
        </p:txBody>
      </p:sp>
      <p:sp>
        <p:nvSpPr>
          <p:cNvPr id="4" name="Content Placeholder 3"/>
          <p:cNvSpPr>
            <a:spLocks noGrp="1"/>
          </p:cNvSpPr>
          <p:nvPr>
            <p:ph sz="half" idx="2"/>
          </p:nvPr>
        </p:nvSpPr>
        <p:spPr/>
        <p:txBody>
          <a:bodyPr>
            <a:normAutofit fontScale="92500" lnSpcReduction="20000"/>
          </a:bodyPr>
          <a:lstStyle/>
          <a:p>
            <a:r>
              <a:rPr lang="en-US" b="1" dirty="0"/>
              <a:t>Program must include:</a:t>
            </a:r>
          </a:p>
          <a:p>
            <a:pPr>
              <a:buFont typeface="Wingdings"/>
              <a:buChar char=""/>
            </a:pPr>
            <a:r>
              <a:rPr lang="en-US" dirty="0"/>
              <a:t> instruction in literacy and English language acquisition</a:t>
            </a:r>
          </a:p>
          <a:p>
            <a:pPr>
              <a:buFont typeface="Wingdings"/>
              <a:buChar char=""/>
            </a:pPr>
            <a:r>
              <a:rPr lang="en-US" dirty="0"/>
              <a:t>  instruction on the rights and responsibilities of citizenship and civic participation</a:t>
            </a:r>
          </a:p>
          <a:p>
            <a:pPr>
              <a:buFont typeface="Wingdings"/>
              <a:buChar char=""/>
            </a:pPr>
            <a:r>
              <a:rPr lang="en-US" dirty="0"/>
              <a:t>  </a:t>
            </a:r>
            <a:r>
              <a:rPr lang="en-US" dirty="0" smtClean="0"/>
              <a:t>In combination with Integrated Education and Training </a:t>
            </a:r>
          </a:p>
          <a:p>
            <a:pPr lvl="1">
              <a:buFont typeface="Arial" panose="020B0604020202020204" pitchFamily="34" charset="0"/>
              <a:buChar char="•"/>
            </a:pPr>
            <a:r>
              <a:rPr lang="en-US" dirty="0" smtClean="0"/>
              <a:t>adult </a:t>
            </a:r>
            <a:r>
              <a:rPr lang="en-US" dirty="0"/>
              <a:t>education and literacy activities concurrently and </a:t>
            </a:r>
            <a:r>
              <a:rPr lang="en-US" dirty="0" smtClean="0"/>
              <a:t>contextually</a:t>
            </a:r>
          </a:p>
          <a:p>
            <a:pPr lvl="1">
              <a:buFont typeface="Arial" panose="020B0604020202020204" pitchFamily="34" charset="0"/>
              <a:buChar char="•"/>
            </a:pPr>
            <a:r>
              <a:rPr lang="en-US" dirty="0" smtClean="0"/>
              <a:t>workforce </a:t>
            </a:r>
            <a:r>
              <a:rPr lang="en-US" dirty="0"/>
              <a:t>preparation activities </a:t>
            </a:r>
            <a:endParaRPr lang="en-US" dirty="0" smtClean="0"/>
          </a:p>
          <a:p>
            <a:pPr lvl="1">
              <a:buFont typeface="Arial" panose="020B0604020202020204" pitchFamily="34" charset="0"/>
              <a:buChar char="•"/>
            </a:pPr>
            <a:r>
              <a:rPr lang="en-US" dirty="0" smtClean="0"/>
              <a:t>and </a:t>
            </a:r>
            <a:r>
              <a:rPr lang="en-US" dirty="0"/>
              <a:t>workforce training</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77</a:t>
            </a:fld>
            <a:endParaRPr lang="en-US"/>
          </a:p>
        </p:txBody>
      </p:sp>
      <p:sp>
        <p:nvSpPr>
          <p:cNvPr id="11" name="Rectangle 10" descr="Box displaying the word surrounding boxs Required Activity required EL/Civics activities" title="Box - Required Activity"/>
          <p:cNvSpPr/>
          <p:nvPr/>
        </p:nvSpPr>
        <p:spPr>
          <a:xfrm>
            <a:off x="4597400" y="2667000"/>
            <a:ext cx="3556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Required Activity</a:t>
            </a: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13" name="Rectangle 12" descr="Box saying literacy ELA" title="Box"/>
          <p:cNvSpPr/>
          <p:nvPr/>
        </p:nvSpPr>
        <p:spPr>
          <a:xfrm>
            <a:off x="5344160" y="31242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Literacy/ ELA</a:t>
            </a:r>
            <a:endParaRPr lang="en-US" dirty="0"/>
          </a:p>
        </p:txBody>
      </p:sp>
      <p:sp>
        <p:nvSpPr>
          <p:cNvPr id="14" name="Rectangle 13" descr="Box saying civics" title="Box"/>
          <p:cNvSpPr/>
          <p:nvPr/>
        </p:nvSpPr>
        <p:spPr>
          <a:xfrm>
            <a:off x="5334000" y="38862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Civics</a:t>
            </a:r>
            <a:endParaRPr lang="en-US" dirty="0"/>
          </a:p>
        </p:txBody>
      </p:sp>
      <p:sp>
        <p:nvSpPr>
          <p:cNvPr id="17" name="Rectangle 16" descr="Box saying civics" title="Box"/>
          <p:cNvSpPr/>
          <p:nvPr/>
        </p:nvSpPr>
        <p:spPr>
          <a:xfrm>
            <a:off x="5344160" y="47244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IET</a:t>
            </a:r>
            <a:endParaRPr lang="en-US" dirty="0"/>
          </a:p>
        </p:txBody>
      </p:sp>
    </p:spTree>
    <p:extLst>
      <p:ext uri="{BB962C8B-B14F-4D97-AF65-F5344CB8AC3E}">
        <p14:creationId xmlns:p14="http://schemas.microsoft.com/office/powerpoint/2010/main" val="30707170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New customers</a:t>
            </a:r>
            <a:endParaRPr lang="en-US" dirty="0"/>
          </a:p>
        </p:txBody>
      </p:sp>
      <p:sp>
        <p:nvSpPr>
          <p:cNvPr id="10" name="Content Placeholder 9"/>
          <p:cNvSpPr>
            <a:spLocks noGrp="1"/>
          </p:cNvSpPr>
          <p:nvPr>
            <p:ph idx="1"/>
          </p:nvPr>
        </p:nvSpPr>
        <p:spPr/>
        <p:txBody>
          <a:bodyPr>
            <a:normAutofit/>
          </a:bodyPr>
          <a:lstStyle/>
          <a:p>
            <a:r>
              <a:rPr lang="en-US" sz="3200" dirty="0" smtClean="0"/>
              <a:t>We must recruit and attract new </a:t>
            </a:r>
            <a:r>
              <a:rPr lang="en-US" sz="3200" dirty="0"/>
              <a:t>customers </a:t>
            </a:r>
            <a:r>
              <a:rPr lang="en-US" sz="3200" dirty="0" smtClean="0"/>
              <a:t>for the new Integrated English Literacy Civics Education model.</a:t>
            </a:r>
            <a:endParaRPr lang="en-US" sz="3200" dirty="0"/>
          </a:p>
        </p:txBody>
      </p:sp>
      <p:sp>
        <p:nvSpPr>
          <p:cNvPr id="7" name="Footer Placeholder 6"/>
          <p:cNvSpPr>
            <a:spLocks noGrp="1"/>
          </p:cNvSpPr>
          <p:nvPr>
            <p:ph type="ftr" sz="quarter" idx="11"/>
          </p:nvPr>
        </p:nvSpPr>
        <p:spPr/>
        <p:txBody>
          <a:bodyPr/>
          <a:lstStyle/>
          <a:p>
            <a:r>
              <a:rPr lang="en-US" smtClean="0"/>
              <a:t>WIOA Webinar 2 IELCE February 3, 2016</a:t>
            </a:r>
            <a:endParaRPr lang="en-US"/>
          </a:p>
        </p:txBody>
      </p:sp>
      <p:sp>
        <p:nvSpPr>
          <p:cNvPr id="8" name="Slide Number Placeholder 7"/>
          <p:cNvSpPr>
            <a:spLocks noGrp="1"/>
          </p:cNvSpPr>
          <p:nvPr>
            <p:ph type="sldNum" sz="quarter" idx="12"/>
          </p:nvPr>
        </p:nvSpPr>
        <p:spPr/>
        <p:txBody>
          <a:bodyPr/>
          <a:lstStyle/>
          <a:p>
            <a:fld id="{4A431BFB-B653-4F36-A450-A2DDA07B1717}" type="slidenum">
              <a:rPr lang="en-US" smtClean="0"/>
              <a:t>78</a:t>
            </a:fld>
            <a:endParaRPr lang="en-US"/>
          </a:p>
        </p:txBody>
      </p:sp>
    </p:spTree>
    <p:extLst>
      <p:ext uri="{BB962C8B-B14F-4D97-AF65-F5344CB8AC3E}">
        <p14:creationId xmlns:p14="http://schemas.microsoft.com/office/powerpoint/2010/main" val="40759983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Recruiting new customers for IELCE</a:t>
            </a:r>
            <a:endParaRPr lang="en-US" sz="3200" dirty="0"/>
          </a:p>
        </p:txBody>
      </p:sp>
      <p:sp>
        <p:nvSpPr>
          <p:cNvPr id="7" name="Text Placeholder 6"/>
          <p:cNvSpPr>
            <a:spLocks noGrp="1"/>
          </p:cNvSpPr>
          <p:nvPr>
            <p:ph type="body" idx="1"/>
          </p:nvPr>
        </p:nvSpPr>
        <p:spPr>
          <a:xfrm>
            <a:off x="768096" y="1813876"/>
            <a:ext cx="3566160" cy="822960"/>
          </a:xfrm>
        </p:spPr>
        <p:txBody>
          <a:bodyPr/>
          <a:lstStyle/>
          <a:p>
            <a:r>
              <a:rPr lang="en-US" dirty="0" smtClean="0"/>
              <a:t>WIA</a:t>
            </a:r>
            <a:endParaRPr lang="en-US" dirty="0"/>
          </a:p>
        </p:txBody>
      </p:sp>
      <p:sp>
        <p:nvSpPr>
          <p:cNvPr id="8" name="Content Placeholder 7"/>
          <p:cNvSpPr>
            <a:spLocks noGrp="1"/>
          </p:cNvSpPr>
          <p:nvPr>
            <p:ph sz="half" idx="2"/>
          </p:nvPr>
        </p:nvSpPr>
        <p:spPr>
          <a:xfrm>
            <a:off x="768096" y="2602028"/>
            <a:ext cx="3566160" cy="3341572"/>
          </a:xfrm>
        </p:spPr>
        <p:txBody>
          <a:bodyPr>
            <a:normAutofit/>
          </a:bodyPr>
          <a:lstStyle/>
          <a:p>
            <a:pPr marL="0" indent="0" algn="ctr">
              <a:buNone/>
            </a:pPr>
            <a:r>
              <a:rPr lang="en-US" sz="2400" b="1" dirty="0" smtClean="0"/>
              <a:t>Typical customers</a:t>
            </a:r>
          </a:p>
          <a:p>
            <a:pPr marL="457200" indent="-457200">
              <a:buFont typeface="+mj-lt"/>
              <a:buAutoNum type="arabicParenR"/>
            </a:pPr>
            <a:r>
              <a:rPr lang="en-US" sz="2400" dirty="0" smtClean="0"/>
              <a:t>Low level English language learners</a:t>
            </a:r>
          </a:p>
          <a:p>
            <a:pPr marL="457200" indent="-457200">
              <a:buFont typeface="+mj-lt"/>
              <a:buAutoNum type="arabicParenR"/>
            </a:pPr>
            <a:r>
              <a:rPr lang="en-US" sz="2400" dirty="0" smtClean="0"/>
              <a:t>Often not in the workforce/ not looking for work</a:t>
            </a:r>
            <a:r>
              <a:rPr lang="en-US" sz="2800" dirty="0" smtClean="0"/>
              <a:t> </a:t>
            </a:r>
            <a:endParaRPr lang="en-US" sz="28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79</a:t>
            </a:fld>
            <a:endParaRPr lang="en-US"/>
          </a:p>
        </p:txBody>
      </p:sp>
      <p:sp>
        <p:nvSpPr>
          <p:cNvPr id="2" name="Text Placeholder 1"/>
          <p:cNvSpPr>
            <a:spLocks noGrp="1"/>
          </p:cNvSpPr>
          <p:nvPr>
            <p:ph type="body" sz="quarter" idx="3"/>
          </p:nvPr>
        </p:nvSpPr>
        <p:spPr/>
        <p:txBody>
          <a:bodyPr/>
          <a:lstStyle/>
          <a:p>
            <a:endParaRPr lang="en-US"/>
          </a:p>
        </p:txBody>
      </p:sp>
      <p:sp>
        <p:nvSpPr>
          <p:cNvPr id="3" name="Content Placeholder 2"/>
          <p:cNvSpPr>
            <a:spLocks noGrp="1"/>
          </p:cNvSpPr>
          <p:nvPr>
            <p:ph sz="quarter" idx="4"/>
          </p:nvPr>
        </p:nvSpPr>
        <p:spPr/>
        <p:txBody>
          <a:bodyPr/>
          <a:lstStyle/>
          <a:p>
            <a:endParaRPr lang="en-US"/>
          </a:p>
        </p:txBody>
      </p:sp>
    </p:spTree>
    <p:extLst>
      <p:ext uri="{BB962C8B-B14F-4D97-AF65-F5344CB8AC3E}">
        <p14:creationId xmlns:p14="http://schemas.microsoft.com/office/powerpoint/2010/main" val="677830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English Language Learners in Texas</a:t>
            </a:r>
            <a:br>
              <a:rPr lang="en-US" sz="3200" dirty="0" smtClean="0"/>
            </a:br>
            <a:r>
              <a:rPr lang="en-US" sz="1600" dirty="0" smtClean="0"/>
              <a:t>Source, Migration Policy Institute  2015</a:t>
            </a:r>
            <a:endParaRPr lang="en-US" sz="1600" dirty="0"/>
          </a:p>
        </p:txBody>
      </p:sp>
      <p:sp>
        <p:nvSpPr>
          <p:cNvPr id="5" name="Text Placeholder 4"/>
          <p:cNvSpPr>
            <a:spLocks noGrp="1"/>
          </p:cNvSpPr>
          <p:nvPr>
            <p:ph type="body" idx="1"/>
          </p:nvPr>
        </p:nvSpPr>
        <p:spPr/>
        <p:txBody>
          <a:bodyPr/>
          <a:lstStyle/>
          <a:p>
            <a:r>
              <a:rPr lang="en-US" dirty="0" smtClean="0"/>
              <a:t>Section 2</a:t>
            </a:r>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8</a:t>
            </a:fld>
            <a:endParaRPr lang="en-US"/>
          </a:p>
        </p:txBody>
      </p:sp>
    </p:spTree>
    <p:extLst>
      <p:ext uri="{BB962C8B-B14F-4D97-AF65-F5344CB8AC3E}">
        <p14:creationId xmlns:p14="http://schemas.microsoft.com/office/powerpoint/2010/main" val="6826123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Recruiting new customers for </a:t>
            </a:r>
            <a:r>
              <a:rPr lang="en-US" sz="4000" dirty="0" smtClean="0"/>
              <a:t>IELCE </a:t>
            </a:r>
            <a:r>
              <a:rPr lang="en-US" sz="4000" dirty="0" smtClean="0">
                <a:solidFill>
                  <a:schemeClr val="bg1"/>
                </a:solidFill>
              </a:rPr>
              <a:t>(2)</a:t>
            </a:r>
            <a:endParaRPr lang="en-US" sz="3200" dirty="0">
              <a:solidFill>
                <a:schemeClr val="bg1"/>
              </a:solidFill>
            </a:endParaRPr>
          </a:p>
        </p:txBody>
      </p:sp>
      <p:sp>
        <p:nvSpPr>
          <p:cNvPr id="7" name="Text Placeholder 6"/>
          <p:cNvSpPr>
            <a:spLocks noGrp="1"/>
          </p:cNvSpPr>
          <p:nvPr>
            <p:ph type="body" idx="1"/>
          </p:nvPr>
        </p:nvSpPr>
        <p:spPr>
          <a:xfrm>
            <a:off x="768096" y="1813876"/>
            <a:ext cx="3566160" cy="822960"/>
          </a:xfrm>
        </p:spPr>
        <p:txBody>
          <a:bodyPr/>
          <a:lstStyle/>
          <a:p>
            <a:r>
              <a:rPr lang="en-US" dirty="0" smtClean="0"/>
              <a:t>WIA</a:t>
            </a:r>
            <a:endParaRPr lang="en-US" dirty="0"/>
          </a:p>
        </p:txBody>
      </p:sp>
      <p:sp>
        <p:nvSpPr>
          <p:cNvPr id="8" name="Content Placeholder 7"/>
          <p:cNvSpPr>
            <a:spLocks noGrp="1"/>
          </p:cNvSpPr>
          <p:nvPr>
            <p:ph sz="half" idx="2"/>
          </p:nvPr>
        </p:nvSpPr>
        <p:spPr>
          <a:xfrm>
            <a:off x="768096" y="2602028"/>
            <a:ext cx="3566160" cy="3341572"/>
          </a:xfrm>
        </p:spPr>
        <p:txBody>
          <a:bodyPr>
            <a:normAutofit/>
          </a:bodyPr>
          <a:lstStyle/>
          <a:p>
            <a:pPr marL="0" indent="0" algn="ctr">
              <a:buNone/>
            </a:pPr>
            <a:r>
              <a:rPr lang="en-US" sz="2400" b="1" dirty="0" smtClean="0"/>
              <a:t>Typical customers</a:t>
            </a:r>
          </a:p>
          <a:p>
            <a:pPr marL="457200" indent="-457200">
              <a:buFont typeface="+mj-lt"/>
              <a:buAutoNum type="arabicParenR"/>
            </a:pPr>
            <a:r>
              <a:rPr lang="en-US" sz="2400" dirty="0" smtClean="0"/>
              <a:t>Low level English language learners</a:t>
            </a:r>
          </a:p>
          <a:p>
            <a:pPr marL="457200" indent="-457200">
              <a:buFont typeface="+mj-lt"/>
              <a:buAutoNum type="arabicParenR"/>
            </a:pPr>
            <a:r>
              <a:rPr lang="en-US" sz="2400" dirty="0" smtClean="0"/>
              <a:t>Often not in the workforce/ not looking for work</a:t>
            </a:r>
            <a:r>
              <a:rPr lang="en-US" sz="2800" dirty="0" smtClean="0"/>
              <a:t> </a:t>
            </a:r>
            <a:endParaRPr lang="en-US" sz="2800" dirty="0"/>
          </a:p>
        </p:txBody>
      </p:sp>
      <p:sp>
        <p:nvSpPr>
          <p:cNvPr id="9" name="Text Placeholder 8"/>
          <p:cNvSpPr>
            <a:spLocks noGrp="1"/>
          </p:cNvSpPr>
          <p:nvPr>
            <p:ph type="body" sz="quarter" idx="3"/>
          </p:nvPr>
        </p:nvSpPr>
        <p:spPr>
          <a:xfrm>
            <a:off x="4491990" y="1813876"/>
            <a:ext cx="3566160" cy="822960"/>
          </a:xfrm>
        </p:spPr>
        <p:txBody>
          <a:bodyPr/>
          <a:lstStyle/>
          <a:p>
            <a:r>
              <a:rPr lang="en-US" dirty="0" smtClean="0"/>
              <a:t>WIOA</a:t>
            </a:r>
            <a:endParaRPr lang="en-US" dirty="0"/>
          </a:p>
        </p:txBody>
      </p:sp>
      <p:sp>
        <p:nvSpPr>
          <p:cNvPr id="10" name="Content Placeholder 9"/>
          <p:cNvSpPr>
            <a:spLocks noGrp="1"/>
          </p:cNvSpPr>
          <p:nvPr>
            <p:ph sz="quarter" idx="4"/>
          </p:nvPr>
        </p:nvSpPr>
        <p:spPr>
          <a:xfrm>
            <a:off x="4491990" y="2602028"/>
            <a:ext cx="4194810" cy="3341572"/>
          </a:xfrm>
        </p:spPr>
        <p:txBody>
          <a:bodyPr>
            <a:noAutofit/>
          </a:bodyPr>
          <a:lstStyle/>
          <a:p>
            <a:pPr marL="0" indent="0" algn="ctr">
              <a:buNone/>
            </a:pPr>
            <a:r>
              <a:rPr lang="en-US" sz="2400" b="1" dirty="0" smtClean="0"/>
              <a:t>Target customers</a:t>
            </a:r>
            <a:endParaRPr lang="en-US" sz="2400" b="1" dirty="0"/>
          </a:p>
          <a:p>
            <a:pPr marL="457200" indent="-457200">
              <a:buFont typeface="+mj-lt"/>
              <a:buAutoNum type="arabicParenR"/>
            </a:pPr>
            <a:r>
              <a:rPr lang="en-US" sz="2400" dirty="0" smtClean="0"/>
              <a:t>English </a:t>
            </a:r>
            <a:r>
              <a:rPr lang="en-US" sz="2400" dirty="0"/>
              <a:t>language </a:t>
            </a:r>
            <a:r>
              <a:rPr lang="en-US" sz="2400" dirty="0" smtClean="0"/>
              <a:t>learners desiring training in in-demand </a:t>
            </a:r>
            <a:r>
              <a:rPr lang="en-US" sz="2400" dirty="0"/>
              <a:t>industries and occupations that lead to economic </a:t>
            </a:r>
            <a:r>
              <a:rPr lang="en-US" sz="2400" dirty="0" smtClean="0"/>
              <a:t>self-sufficiency</a:t>
            </a:r>
            <a:endParaRPr lang="en-US" sz="24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80</a:t>
            </a:fld>
            <a:endParaRPr lang="en-US"/>
          </a:p>
        </p:txBody>
      </p:sp>
    </p:spTree>
    <p:extLst>
      <p:ext uri="{BB962C8B-B14F-4D97-AF65-F5344CB8AC3E}">
        <p14:creationId xmlns:p14="http://schemas.microsoft.com/office/powerpoint/2010/main" val="29023059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Recruiting new customers for </a:t>
            </a:r>
            <a:r>
              <a:rPr lang="en-US" sz="4000" dirty="0" smtClean="0"/>
              <a:t>IELCE </a:t>
            </a:r>
            <a:r>
              <a:rPr lang="en-US" sz="4000" dirty="0" smtClean="0">
                <a:solidFill>
                  <a:schemeClr val="bg1"/>
                </a:solidFill>
              </a:rPr>
              <a:t>(3)</a:t>
            </a:r>
            <a:endParaRPr lang="en-US" sz="3200" dirty="0">
              <a:solidFill>
                <a:schemeClr val="bg1"/>
              </a:solidFill>
            </a:endParaRPr>
          </a:p>
        </p:txBody>
      </p:sp>
      <p:sp>
        <p:nvSpPr>
          <p:cNvPr id="7" name="Text Placeholder 6"/>
          <p:cNvSpPr>
            <a:spLocks noGrp="1"/>
          </p:cNvSpPr>
          <p:nvPr>
            <p:ph type="body" idx="1"/>
          </p:nvPr>
        </p:nvSpPr>
        <p:spPr>
          <a:xfrm>
            <a:off x="768096" y="1813876"/>
            <a:ext cx="3566160" cy="822960"/>
          </a:xfrm>
        </p:spPr>
        <p:txBody>
          <a:bodyPr/>
          <a:lstStyle/>
          <a:p>
            <a:r>
              <a:rPr lang="en-US" dirty="0" smtClean="0"/>
              <a:t>WIA</a:t>
            </a:r>
            <a:endParaRPr lang="en-US" dirty="0"/>
          </a:p>
        </p:txBody>
      </p:sp>
      <p:sp>
        <p:nvSpPr>
          <p:cNvPr id="8" name="Content Placeholder 7"/>
          <p:cNvSpPr>
            <a:spLocks noGrp="1"/>
          </p:cNvSpPr>
          <p:nvPr>
            <p:ph sz="half" idx="2"/>
          </p:nvPr>
        </p:nvSpPr>
        <p:spPr>
          <a:xfrm>
            <a:off x="768096" y="2602028"/>
            <a:ext cx="3566160" cy="3341572"/>
          </a:xfrm>
        </p:spPr>
        <p:txBody>
          <a:bodyPr>
            <a:normAutofit/>
          </a:bodyPr>
          <a:lstStyle/>
          <a:p>
            <a:pPr marL="0" indent="0" algn="ctr">
              <a:buNone/>
            </a:pPr>
            <a:r>
              <a:rPr lang="en-US" sz="2400" b="1" dirty="0" smtClean="0"/>
              <a:t>Typical customers</a:t>
            </a:r>
          </a:p>
          <a:p>
            <a:pPr marL="457200" indent="-457200">
              <a:buFont typeface="+mj-lt"/>
              <a:buAutoNum type="arabicParenR"/>
            </a:pPr>
            <a:r>
              <a:rPr lang="en-US" sz="2400" dirty="0" smtClean="0"/>
              <a:t>Low level English language learners</a:t>
            </a:r>
          </a:p>
          <a:p>
            <a:pPr marL="457200" indent="-457200">
              <a:buFont typeface="+mj-lt"/>
              <a:buAutoNum type="arabicParenR"/>
            </a:pPr>
            <a:r>
              <a:rPr lang="en-US" sz="2400" dirty="0" smtClean="0"/>
              <a:t>Often not in the workforce/ not looking for work</a:t>
            </a:r>
            <a:r>
              <a:rPr lang="en-US" sz="2800" dirty="0" smtClean="0"/>
              <a:t> </a:t>
            </a:r>
            <a:endParaRPr lang="en-US" sz="2800" dirty="0"/>
          </a:p>
        </p:txBody>
      </p:sp>
      <p:sp>
        <p:nvSpPr>
          <p:cNvPr id="9" name="Text Placeholder 8"/>
          <p:cNvSpPr>
            <a:spLocks noGrp="1"/>
          </p:cNvSpPr>
          <p:nvPr>
            <p:ph type="body" sz="quarter" idx="3"/>
          </p:nvPr>
        </p:nvSpPr>
        <p:spPr>
          <a:xfrm>
            <a:off x="4491990" y="1813876"/>
            <a:ext cx="3566160" cy="822960"/>
          </a:xfrm>
        </p:spPr>
        <p:txBody>
          <a:bodyPr/>
          <a:lstStyle/>
          <a:p>
            <a:r>
              <a:rPr lang="en-US" dirty="0" smtClean="0"/>
              <a:t>WIOA</a:t>
            </a:r>
            <a:endParaRPr lang="en-US" dirty="0"/>
          </a:p>
        </p:txBody>
      </p:sp>
      <p:sp>
        <p:nvSpPr>
          <p:cNvPr id="10" name="Content Placeholder 9"/>
          <p:cNvSpPr>
            <a:spLocks noGrp="1"/>
          </p:cNvSpPr>
          <p:nvPr>
            <p:ph sz="quarter" idx="4"/>
          </p:nvPr>
        </p:nvSpPr>
        <p:spPr>
          <a:xfrm>
            <a:off x="4491990" y="2602028"/>
            <a:ext cx="4194810" cy="3341572"/>
          </a:xfrm>
        </p:spPr>
        <p:txBody>
          <a:bodyPr>
            <a:noAutofit/>
          </a:bodyPr>
          <a:lstStyle/>
          <a:p>
            <a:pPr marL="0" indent="0" algn="ctr">
              <a:buNone/>
            </a:pPr>
            <a:r>
              <a:rPr lang="en-US" sz="2400" b="1" dirty="0" smtClean="0"/>
              <a:t>Target customers</a:t>
            </a:r>
            <a:endParaRPr lang="en-US" sz="2400" b="1" dirty="0"/>
          </a:p>
          <a:p>
            <a:pPr marL="457200" indent="-457200">
              <a:buFont typeface="+mj-lt"/>
              <a:buAutoNum type="arabicParenR"/>
            </a:pPr>
            <a:r>
              <a:rPr lang="en-US" sz="2400" dirty="0" smtClean="0"/>
              <a:t>English </a:t>
            </a:r>
            <a:r>
              <a:rPr lang="en-US" sz="2400" dirty="0"/>
              <a:t>language </a:t>
            </a:r>
            <a:r>
              <a:rPr lang="en-US" sz="2400" dirty="0" smtClean="0"/>
              <a:t>learners desiring training in in-demand </a:t>
            </a:r>
            <a:r>
              <a:rPr lang="en-US" sz="2400" dirty="0"/>
              <a:t>industries and occupations that lead to economic </a:t>
            </a:r>
            <a:r>
              <a:rPr lang="en-US" sz="2400" dirty="0" smtClean="0"/>
              <a:t>self-sufficiency</a:t>
            </a:r>
            <a:endParaRPr lang="en-US" sz="2400" dirty="0"/>
          </a:p>
          <a:p>
            <a:pPr marL="457200" indent="-457200">
              <a:buFont typeface="+mj-lt"/>
              <a:buAutoNum type="arabicParenR"/>
            </a:pPr>
            <a:r>
              <a:rPr lang="en-US" sz="2400" dirty="0"/>
              <a:t>P</a:t>
            </a:r>
            <a:r>
              <a:rPr lang="en-US" sz="2400" dirty="0" smtClean="0"/>
              <a:t>rofessionals with degrees and credentials in their native countries</a:t>
            </a:r>
            <a:endParaRPr lang="en-US" sz="24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81</a:t>
            </a:fld>
            <a:endParaRPr lang="en-US"/>
          </a:p>
        </p:txBody>
      </p:sp>
    </p:spTree>
    <p:extLst>
      <p:ext uri="{BB962C8B-B14F-4D97-AF65-F5344CB8AC3E}">
        <p14:creationId xmlns:p14="http://schemas.microsoft.com/office/powerpoint/2010/main" val="6152146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Brave new world</a:t>
            </a:r>
            <a:endParaRPr lang="en-US" dirty="0"/>
          </a:p>
        </p:txBody>
      </p:sp>
      <p:sp>
        <p:nvSpPr>
          <p:cNvPr id="9" name="Content Placeholder 8"/>
          <p:cNvSpPr>
            <a:spLocks noGrp="1"/>
          </p:cNvSpPr>
          <p:nvPr>
            <p:ph idx="1"/>
          </p:nvPr>
        </p:nvSpPr>
        <p:spPr/>
        <p:txBody>
          <a:bodyPr>
            <a:normAutofit/>
          </a:bodyPr>
          <a:lstStyle/>
          <a:p>
            <a:pPr>
              <a:buFont typeface="Arial" panose="020B0604020202020204" pitchFamily="34" charset="0"/>
              <a:buChar char="•"/>
            </a:pPr>
            <a:r>
              <a:rPr lang="en-US" sz="2800" dirty="0" smtClean="0"/>
              <a:t> A</a:t>
            </a:r>
            <a:r>
              <a:rPr lang="en-US" sz="2800" dirty="0" smtClean="0"/>
              <a:t> powerful departure</a:t>
            </a:r>
          </a:p>
          <a:p>
            <a:pPr>
              <a:buFont typeface="Arial" panose="020B0604020202020204" pitchFamily="34" charset="0"/>
              <a:buChar char="•"/>
            </a:pPr>
            <a:r>
              <a:rPr lang="en-US" sz="2800" dirty="0"/>
              <a:t> </a:t>
            </a:r>
            <a:r>
              <a:rPr lang="en-US" sz="2800" dirty="0" smtClean="0"/>
              <a:t>More options for English language learners  </a:t>
            </a:r>
            <a:endParaRPr lang="en-US" sz="2800" dirty="0" smtClean="0"/>
          </a:p>
          <a:p>
            <a:pPr>
              <a:buFont typeface="Arial" panose="020B0604020202020204" pitchFamily="34" charset="0"/>
              <a:buChar char="•"/>
            </a:pPr>
            <a:r>
              <a:rPr lang="en-US" sz="2800" dirty="0"/>
              <a:t> </a:t>
            </a:r>
            <a:r>
              <a:rPr lang="en-US" sz="2800" dirty="0" smtClean="0"/>
              <a:t>Different and expanded activities</a:t>
            </a:r>
          </a:p>
          <a:p>
            <a:pPr>
              <a:buFont typeface="Arial" panose="020B0604020202020204" pitchFamily="34" charset="0"/>
              <a:buChar char="•"/>
            </a:pPr>
            <a:r>
              <a:rPr lang="en-US" sz="2800" dirty="0"/>
              <a:t> </a:t>
            </a:r>
            <a:r>
              <a:rPr lang="en-US" sz="2800" dirty="0" smtClean="0"/>
              <a:t>Demand for </a:t>
            </a:r>
            <a:r>
              <a:rPr lang="en-US" sz="2800" dirty="0" smtClean="0"/>
              <a:t>different ELL populations</a:t>
            </a:r>
          </a:p>
          <a:p>
            <a:pPr>
              <a:buFont typeface="Arial" panose="020B0604020202020204" pitchFamily="34" charset="0"/>
              <a:buChar char="•"/>
            </a:pPr>
            <a:r>
              <a:rPr lang="en-US" sz="2800" dirty="0"/>
              <a:t> </a:t>
            </a:r>
            <a:r>
              <a:rPr lang="en-US" sz="2800" dirty="0" smtClean="0"/>
              <a:t>Two </a:t>
            </a:r>
            <a:r>
              <a:rPr lang="en-US" sz="2800" dirty="0" smtClean="0"/>
              <a:t>models exist under the law</a:t>
            </a:r>
          </a:p>
          <a:p>
            <a:pPr>
              <a:buFont typeface="Arial" panose="020B0604020202020204" pitchFamily="34" charset="0"/>
              <a:buChar char="•"/>
            </a:pPr>
            <a:r>
              <a:rPr lang="en-US" sz="2800" dirty="0" smtClean="0"/>
              <a:t> One is required </a:t>
            </a:r>
            <a:r>
              <a:rPr lang="en-US" sz="2800" dirty="0" smtClean="0"/>
              <a:t>under Section 243 funding</a:t>
            </a:r>
            <a:endParaRPr lang="en-US" sz="2800" dirty="0" smtClean="0"/>
          </a:p>
          <a:p>
            <a:pPr>
              <a:buFont typeface="Arial" panose="020B0604020202020204" pitchFamily="34" charset="0"/>
              <a:buChar char="•"/>
            </a:pPr>
            <a:endParaRPr lang="en-US" sz="2800" dirty="0"/>
          </a:p>
        </p:txBody>
      </p:sp>
      <p:sp>
        <p:nvSpPr>
          <p:cNvPr id="7" name="Footer Placeholder 6"/>
          <p:cNvSpPr>
            <a:spLocks noGrp="1"/>
          </p:cNvSpPr>
          <p:nvPr>
            <p:ph type="ftr" sz="quarter" idx="11"/>
          </p:nvPr>
        </p:nvSpPr>
        <p:spPr/>
        <p:txBody>
          <a:bodyPr/>
          <a:lstStyle/>
          <a:p>
            <a:r>
              <a:rPr lang="en-US" dirty="0" smtClean="0"/>
              <a:t>WIOA Webinar 2 IELCE February 3, 2016</a:t>
            </a:r>
            <a:endParaRPr lang="en-US" dirty="0"/>
          </a:p>
        </p:txBody>
      </p:sp>
      <p:sp>
        <p:nvSpPr>
          <p:cNvPr id="8" name="Slide Number Placeholder 7"/>
          <p:cNvSpPr>
            <a:spLocks noGrp="1"/>
          </p:cNvSpPr>
          <p:nvPr>
            <p:ph type="sldNum" sz="quarter" idx="12"/>
          </p:nvPr>
        </p:nvSpPr>
        <p:spPr/>
        <p:txBody>
          <a:bodyPr/>
          <a:lstStyle/>
          <a:p>
            <a:fld id="{4A431BFB-B653-4F36-A450-A2DDA07B1717}" type="slidenum">
              <a:rPr lang="en-US" smtClean="0"/>
              <a:t>82</a:t>
            </a:fld>
            <a:endParaRPr lang="en-US"/>
          </a:p>
        </p:txBody>
      </p:sp>
    </p:spTree>
    <p:extLst>
      <p:ext uri="{BB962C8B-B14F-4D97-AF65-F5344CB8AC3E}">
        <p14:creationId xmlns:p14="http://schemas.microsoft.com/office/powerpoint/2010/main" val="8519776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Implementation: </a:t>
            </a:r>
            <a:r>
              <a:rPr lang="en-US" dirty="0" smtClean="0"/>
              <a:t/>
            </a:r>
            <a:br>
              <a:rPr lang="en-US" dirty="0" smtClean="0"/>
            </a:br>
            <a:r>
              <a:rPr lang="en-US" dirty="0" smtClean="0"/>
              <a:t>How </a:t>
            </a:r>
            <a:r>
              <a:rPr lang="en-US" dirty="0" err="1" smtClean="0"/>
              <a:t>wilL</a:t>
            </a:r>
            <a:r>
              <a:rPr lang="en-US" dirty="0" smtClean="0"/>
              <a:t> we do this?</a:t>
            </a:r>
            <a:endParaRPr lang="en-US" dirty="0"/>
          </a:p>
        </p:txBody>
      </p:sp>
      <p:sp>
        <p:nvSpPr>
          <p:cNvPr id="5" name="Text Placeholder 4"/>
          <p:cNvSpPr>
            <a:spLocks noGrp="1"/>
          </p:cNvSpPr>
          <p:nvPr>
            <p:ph type="body" idx="1"/>
          </p:nvPr>
        </p:nvSpPr>
        <p:spPr/>
        <p:txBody>
          <a:bodyPr/>
          <a:lstStyle/>
          <a:p>
            <a:r>
              <a:rPr lang="en-US" dirty="0" smtClean="0"/>
              <a:t>Section </a:t>
            </a:r>
            <a:r>
              <a:rPr lang="en-US" dirty="0"/>
              <a:t>9</a:t>
            </a:r>
            <a:endParaRPr lang="en-US" dirty="0"/>
          </a:p>
        </p:txBody>
      </p:sp>
      <p:sp>
        <p:nvSpPr>
          <p:cNvPr id="2" name="Footer Placeholder 1"/>
          <p:cNvSpPr>
            <a:spLocks noGrp="1"/>
          </p:cNvSpPr>
          <p:nvPr>
            <p:ph type="ftr" sz="quarter" idx="11"/>
          </p:nvPr>
        </p:nvSpPr>
        <p:spPr/>
        <p:txBody>
          <a:bodyPr/>
          <a:lstStyle/>
          <a:p>
            <a:r>
              <a:rPr lang="en-US" smtClean="0"/>
              <a:t>WIOA Webinar 2 IELCE February 3, 2016</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83</a:t>
            </a:fld>
            <a:endParaRPr lang="en-US"/>
          </a:p>
        </p:txBody>
      </p:sp>
    </p:spTree>
    <p:extLst>
      <p:ext uri="{BB962C8B-B14F-4D97-AF65-F5344CB8AC3E}">
        <p14:creationId xmlns:p14="http://schemas.microsoft.com/office/powerpoint/2010/main" val="6826123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IEL/CE Pilots</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sz="2800" dirty="0" smtClean="0"/>
              <a:t>Programs receiving PY ‘15 reallocated funds under AEL Letter 01-16</a:t>
            </a:r>
          </a:p>
          <a:p>
            <a:pPr>
              <a:buFont typeface="Arial" panose="020B0604020202020204" pitchFamily="34" charset="0"/>
              <a:buChar char="•"/>
            </a:pPr>
            <a:r>
              <a:rPr lang="en-US" sz="2800" dirty="0" smtClean="0"/>
              <a:t> Literacy Council of Tyler</a:t>
            </a:r>
          </a:p>
          <a:p>
            <a:pPr>
              <a:buFont typeface="Arial" panose="020B0604020202020204" pitchFamily="34" charset="0"/>
              <a:buChar char="•"/>
            </a:pPr>
            <a:r>
              <a:rPr lang="en-US" sz="2800" dirty="0" smtClean="0"/>
              <a:t> Socorro ISD</a:t>
            </a:r>
          </a:p>
          <a:p>
            <a:pPr>
              <a:buFont typeface="Arial" panose="020B0604020202020204" pitchFamily="34" charset="0"/>
              <a:buChar char="•"/>
            </a:pPr>
            <a:r>
              <a:rPr lang="en-US" sz="2800" dirty="0" smtClean="0"/>
              <a:t> Austin Community College</a:t>
            </a:r>
          </a:p>
          <a:p>
            <a:pPr>
              <a:buFont typeface="Arial" panose="020B0604020202020204" pitchFamily="34" charset="0"/>
              <a:buChar char="•"/>
            </a:pPr>
            <a:r>
              <a:rPr lang="en-US" sz="2800" dirty="0" smtClean="0"/>
              <a:t> Community Action Incorporated</a:t>
            </a:r>
          </a:p>
          <a:p>
            <a:pPr>
              <a:buFont typeface="Arial" panose="020B0604020202020204" pitchFamily="34" charset="0"/>
              <a:buChar char="•"/>
            </a:pPr>
            <a:r>
              <a:rPr lang="en-US" sz="2800" dirty="0" smtClean="0"/>
              <a:t> Region 5 ESC</a:t>
            </a:r>
          </a:p>
          <a:p>
            <a:pPr>
              <a:buFont typeface="Arial" panose="020B0604020202020204" pitchFamily="34" charset="0"/>
              <a:buChar char="•"/>
            </a:pPr>
            <a:r>
              <a:rPr lang="en-US" sz="2800" dirty="0" smtClean="0"/>
              <a:t> Houston </a:t>
            </a:r>
            <a:r>
              <a:rPr lang="en-US" sz="2800" dirty="0"/>
              <a:t>Galveston Area Council</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84</a:t>
            </a:fld>
            <a:endParaRPr lang="en-US"/>
          </a:p>
        </p:txBody>
      </p:sp>
    </p:spTree>
    <p:extLst>
      <p:ext uri="{BB962C8B-B14F-4D97-AF65-F5344CB8AC3E}">
        <p14:creationId xmlns:p14="http://schemas.microsoft.com/office/powerpoint/2010/main" val="19412258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Two Approaches</a:t>
            </a:r>
            <a:r>
              <a:rPr lang="en-US" sz="4000" dirty="0" smtClean="0"/>
              <a:t/>
            </a:r>
            <a:br>
              <a:rPr lang="en-US" sz="4000" dirty="0" smtClean="0"/>
            </a:br>
            <a:r>
              <a:rPr lang="en-US" sz="3600" dirty="0" smtClean="0"/>
              <a:t>to address the “In combination with IET”</a:t>
            </a:r>
            <a:endParaRPr lang="en-US" sz="3600"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85</a:t>
            </a:fld>
            <a:endParaRPr lang="en-US"/>
          </a:p>
        </p:txBody>
      </p:sp>
      <p:sp>
        <p:nvSpPr>
          <p:cNvPr id="6" name="Rectangle 5"/>
          <p:cNvSpPr/>
          <p:nvPr/>
        </p:nvSpPr>
        <p:spPr>
          <a:xfrm>
            <a:off x="3835400" y="23380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ELA /</a:t>
            </a:r>
          </a:p>
          <a:p>
            <a:pPr algn="ctr"/>
            <a:r>
              <a:rPr lang="en-US" dirty="0" smtClean="0"/>
              <a:t>Civics</a:t>
            </a:r>
            <a:endParaRPr lang="en-US" dirty="0"/>
          </a:p>
        </p:txBody>
      </p:sp>
      <p:sp>
        <p:nvSpPr>
          <p:cNvPr id="7" name="Right Arrow 6" descr="Right arrow indicating separate sequential activities" title="Right arrow"/>
          <p:cNvSpPr/>
          <p:nvPr/>
        </p:nvSpPr>
        <p:spPr>
          <a:xfrm>
            <a:off x="5740400" y="26428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16980" y="23380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Integrated Education and Training </a:t>
            </a:r>
            <a:endParaRPr lang="en-US" dirty="0"/>
          </a:p>
        </p:txBody>
      </p:sp>
      <p:sp>
        <p:nvSpPr>
          <p:cNvPr id="10" name="Rectangle 9"/>
          <p:cNvSpPr/>
          <p:nvPr/>
        </p:nvSpPr>
        <p:spPr>
          <a:xfrm>
            <a:off x="3810000" y="4724400"/>
            <a:ext cx="4081780" cy="1066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ELA /Civics</a:t>
            </a:r>
          </a:p>
          <a:p>
            <a:pPr algn="ctr"/>
            <a:r>
              <a:rPr lang="en-US" dirty="0" smtClean="0"/>
              <a:t>Integrated Education and Training </a:t>
            </a:r>
            <a:endParaRPr lang="en-US" dirty="0"/>
          </a:p>
        </p:txBody>
      </p:sp>
      <p:sp>
        <p:nvSpPr>
          <p:cNvPr id="12" name="TextBox 11"/>
          <p:cNvSpPr txBox="1"/>
          <p:nvPr/>
        </p:nvSpPr>
        <p:spPr>
          <a:xfrm>
            <a:off x="787400" y="2510134"/>
            <a:ext cx="2819400" cy="923330"/>
          </a:xfrm>
          <a:prstGeom prst="rect">
            <a:avLst/>
          </a:prstGeom>
          <a:noFill/>
        </p:spPr>
        <p:txBody>
          <a:bodyPr wrap="square" rtlCol="0">
            <a:spAutoFit/>
          </a:bodyPr>
          <a:lstStyle/>
          <a:p>
            <a:r>
              <a:rPr lang="en-US" b="1" dirty="0" smtClean="0"/>
              <a:t>Model 1</a:t>
            </a:r>
            <a:r>
              <a:rPr lang="en-US" dirty="0" smtClean="0"/>
              <a:t>: Separate </a:t>
            </a:r>
            <a:r>
              <a:rPr lang="en-US" dirty="0" smtClean="0"/>
              <a:t>Classes funded with Section 243 funds</a:t>
            </a:r>
            <a:endParaRPr lang="en-US" dirty="0"/>
          </a:p>
        </p:txBody>
      </p:sp>
      <p:sp>
        <p:nvSpPr>
          <p:cNvPr id="13" name="TextBox 12"/>
          <p:cNvSpPr txBox="1"/>
          <p:nvPr/>
        </p:nvSpPr>
        <p:spPr>
          <a:xfrm>
            <a:off x="838200" y="4876800"/>
            <a:ext cx="2743200" cy="923330"/>
          </a:xfrm>
          <a:prstGeom prst="rect">
            <a:avLst/>
          </a:prstGeom>
          <a:noFill/>
        </p:spPr>
        <p:txBody>
          <a:bodyPr wrap="square" rtlCol="0">
            <a:spAutoFit/>
          </a:bodyPr>
          <a:lstStyle/>
          <a:p>
            <a:r>
              <a:rPr lang="en-US" b="1" dirty="0" smtClean="0"/>
              <a:t>Model 2</a:t>
            </a:r>
            <a:r>
              <a:rPr lang="en-US" dirty="0" smtClean="0"/>
              <a:t>: IET with </a:t>
            </a:r>
            <a:r>
              <a:rPr lang="en-US" dirty="0"/>
              <a:t>a </a:t>
            </a:r>
            <a:r>
              <a:rPr lang="en-US" dirty="0" smtClean="0"/>
              <a:t>Civics component funded </a:t>
            </a:r>
            <a:r>
              <a:rPr lang="en-US" dirty="0"/>
              <a:t>with Section 243 </a:t>
            </a:r>
            <a:r>
              <a:rPr lang="en-US" dirty="0" smtClean="0"/>
              <a:t>funds</a:t>
            </a:r>
            <a:endParaRPr lang="en-US" dirty="0"/>
          </a:p>
        </p:txBody>
      </p:sp>
    </p:spTree>
    <p:extLst>
      <p:ext uri="{BB962C8B-B14F-4D97-AF65-F5344CB8AC3E}">
        <p14:creationId xmlns:p14="http://schemas.microsoft.com/office/powerpoint/2010/main" val="145825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 to Action &amp; Innovation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dirty="0"/>
              <a:t>WIOA reconceives EL/Civics as a comprehensive workforce development program </a:t>
            </a:r>
            <a:endParaRPr lang="en-US" dirty="0" smtClean="0"/>
          </a:p>
          <a:p>
            <a:pPr>
              <a:buFont typeface="Arial" panose="020B0604020202020204" pitchFamily="34" charset="0"/>
              <a:buChar char="•"/>
            </a:pPr>
            <a:r>
              <a:rPr lang="en-US" dirty="0"/>
              <a:t> </a:t>
            </a:r>
            <a:r>
              <a:rPr lang="en-US" dirty="0" smtClean="0"/>
              <a:t>Significant </a:t>
            </a:r>
            <a:r>
              <a:rPr lang="en-US" dirty="0"/>
              <a:t>transformation from what we have understood El Civics to </a:t>
            </a:r>
            <a:r>
              <a:rPr lang="en-US" dirty="0" smtClean="0"/>
              <a:t>be</a:t>
            </a:r>
          </a:p>
          <a:p>
            <a:pPr>
              <a:buFont typeface="Arial" panose="020B0604020202020204" pitchFamily="34" charset="0"/>
              <a:buChar char="•"/>
            </a:pPr>
            <a:r>
              <a:rPr lang="en-US" dirty="0"/>
              <a:t> </a:t>
            </a:r>
            <a:r>
              <a:rPr lang="en-US" dirty="0" smtClean="0"/>
              <a:t>Broadly expands, not limits, options available for English language learners by opening access to funding workforce training</a:t>
            </a:r>
          </a:p>
          <a:p>
            <a:pPr>
              <a:buFont typeface="Arial" panose="020B0604020202020204" pitchFamily="34" charset="0"/>
              <a:buChar char="•"/>
            </a:pPr>
            <a:r>
              <a:rPr lang="en-US" dirty="0"/>
              <a:t> </a:t>
            </a:r>
            <a:r>
              <a:rPr lang="en-US" dirty="0" smtClean="0"/>
              <a:t>A Call to Action so that programs </a:t>
            </a:r>
            <a:r>
              <a:rPr lang="en-US" dirty="0"/>
              <a:t>and professional development systems </a:t>
            </a:r>
            <a:r>
              <a:rPr lang="en-US" dirty="0" smtClean="0"/>
              <a:t>be in place to </a:t>
            </a:r>
            <a:r>
              <a:rPr lang="en-US" dirty="0"/>
              <a:t>not only recruit for, </a:t>
            </a:r>
            <a:r>
              <a:rPr lang="en-US" dirty="0" smtClean="0"/>
              <a:t>and deliver required services to students but that we can train </a:t>
            </a:r>
            <a:r>
              <a:rPr lang="en-US" dirty="0"/>
              <a:t>teachers for the new </a:t>
            </a:r>
            <a:r>
              <a:rPr lang="en-US" dirty="0" smtClean="0"/>
              <a:t>model</a:t>
            </a:r>
            <a:endParaRPr lang="en-US" dirty="0"/>
          </a:p>
        </p:txBody>
      </p:sp>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86</a:t>
            </a:fld>
            <a:endParaRPr lang="en-US"/>
          </a:p>
        </p:txBody>
      </p:sp>
    </p:spTree>
    <p:extLst>
      <p:ext uri="{BB962C8B-B14F-4D97-AF65-F5344CB8AC3E}">
        <p14:creationId xmlns:p14="http://schemas.microsoft.com/office/powerpoint/2010/main" val="34788430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743200"/>
            <a:ext cx="7543800" cy="1463675"/>
          </a:xfrm>
        </p:spPr>
        <p:txBody>
          <a:bodyPr>
            <a:normAutofit/>
          </a:bodyPr>
          <a:lstStyle/>
          <a:p>
            <a:r>
              <a:rPr lang="en-US" sz="3200" dirty="0" smtClean="0"/>
              <a:t>Integrated English Literacy Civics Education</a:t>
            </a:r>
            <a:endParaRPr lang="en-US" sz="2800" dirty="0"/>
          </a:p>
        </p:txBody>
      </p:sp>
      <p:sp>
        <p:nvSpPr>
          <p:cNvPr id="2" name="TextBox 1"/>
          <p:cNvSpPr txBox="1"/>
          <p:nvPr/>
        </p:nvSpPr>
        <p:spPr>
          <a:xfrm>
            <a:off x="-3350" y="1219200"/>
            <a:ext cx="6521883" cy="1754326"/>
          </a:xfrm>
          <a:prstGeom prst="rect">
            <a:avLst/>
          </a:prstGeom>
          <a:solidFill>
            <a:schemeClr val="bg2"/>
          </a:solidFill>
        </p:spPr>
        <p:txBody>
          <a:bodyPr wrap="square" rtlCol="0">
            <a:spAutoFit/>
          </a:bodyPr>
          <a:lstStyle/>
          <a:p>
            <a:r>
              <a:rPr lang="en-US" sz="5400" dirty="0" smtClean="0"/>
              <a:t>Defining Student Success in WIOA</a:t>
            </a:r>
            <a:endParaRPr lang="en-US" sz="5400" dirty="0">
              <a:solidFill>
                <a:srgbClr val="FF0000"/>
              </a:solidFill>
            </a:endParaRPr>
          </a:p>
        </p:txBody>
      </p:sp>
      <p:sp>
        <p:nvSpPr>
          <p:cNvPr id="11" name="Footer Placeholder 10"/>
          <p:cNvSpPr>
            <a:spLocks noGrp="1"/>
          </p:cNvSpPr>
          <p:nvPr>
            <p:ph type="ftr" sz="quarter" idx="11"/>
          </p:nvPr>
        </p:nvSpPr>
        <p:spPr/>
        <p:txBody>
          <a:bodyPr/>
          <a:lstStyle/>
          <a:p>
            <a:r>
              <a:rPr lang="en-US" smtClean="0"/>
              <a:t>WIOA Webinar 2 IELCE February 3, 2016</a:t>
            </a:r>
            <a:endParaRPr lang="en-US"/>
          </a:p>
        </p:txBody>
      </p:sp>
      <p:sp>
        <p:nvSpPr>
          <p:cNvPr id="12" name="Slide Number Placeholder 11"/>
          <p:cNvSpPr>
            <a:spLocks noGrp="1"/>
          </p:cNvSpPr>
          <p:nvPr>
            <p:ph type="sldNum" sz="quarter" idx="12"/>
          </p:nvPr>
        </p:nvSpPr>
        <p:spPr/>
        <p:txBody>
          <a:bodyPr/>
          <a:lstStyle/>
          <a:p>
            <a:fld id="{4A431BFB-B653-4F36-A450-A2DDA07B1717}" type="slidenum">
              <a:rPr lang="en-US" smtClean="0"/>
              <a:t>87</a:t>
            </a:fld>
            <a:endParaRPr lang="en-US"/>
          </a:p>
        </p:txBody>
      </p:sp>
      <p:pic>
        <p:nvPicPr>
          <p:cNvPr id="6" name="Picture 5" descr="Image of students" title="Image of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0"/>
            <a:ext cx="8136804" cy="3429000"/>
          </a:xfrm>
          <a:prstGeom prst="rect">
            <a:avLst/>
          </a:prstGeom>
        </p:spPr>
      </p:pic>
    </p:spTree>
    <p:extLst>
      <p:ext uri="{BB962C8B-B14F-4D97-AF65-F5344CB8AC3E}">
        <p14:creationId xmlns:p14="http://schemas.microsoft.com/office/powerpoint/2010/main" val="390110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Texas Foreign Born are Working Age</a:t>
            </a:r>
            <a:endParaRPr lang="en-US" dirty="0"/>
          </a:p>
        </p:txBody>
      </p:sp>
      <p:graphicFrame>
        <p:nvGraphicFramePr>
          <p:cNvPr id="8" name="Content Placeholder 7" descr="Table of Texas Foreign Born individuals and ages" title="Table"/>
          <p:cNvGraphicFramePr>
            <a:graphicFrameLocks noGrp="1"/>
          </p:cNvGraphicFramePr>
          <p:nvPr>
            <p:ph idx="1"/>
            <p:extLst>
              <p:ext uri="{D42A27DB-BD31-4B8C-83A1-F6EECF244321}">
                <p14:modId xmlns:p14="http://schemas.microsoft.com/office/powerpoint/2010/main" val="503665085"/>
              </p:ext>
            </p:extLst>
          </p:nvPr>
        </p:nvGraphicFramePr>
        <p:xfrm>
          <a:off x="768350" y="2438400"/>
          <a:ext cx="6242049" cy="2219960"/>
        </p:xfrm>
        <a:graphic>
          <a:graphicData uri="http://schemas.openxmlformats.org/drawingml/2006/table">
            <a:tbl>
              <a:tblPr firstRow="1" bandRow="1">
                <a:tableStyleId>{5C22544A-7EE6-4342-B048-85BDC9FD1C3A}</a:tableStyleId>
              </a:tblPr>
              <a:tblGrid>
                <a:gridCol w="2965450"/>
                <a:gridCol w="1905000"/>
                <a:gridCol w="1371599"/>
              </a:tblGrid>
              <a:tr h="289560">
                <a:tc>
                  <a:txBody>
                    <a:bodyPr/>
                    <a:lstStyle/>
                    <a:p>
                      <a:r>
                        <a:rPr lang="en-US" dirty="0" smtClean="0"/>
                        <a:t>Age</a:t>
                      </a:r>
                      <a:endParaRPr lang="en-US" dirty="0"/>
                    </a:p>
                  </a:txBody>
                  <a:tcPr/>
                </a:tc>
                <a:tc>
                  <a:txBody>
                    <a:bodyPr/>
                    <a:lstStyle/>
                    <a:p>
                      <a:r>
                        <a:rPr lang="en-US" dirty="0" smtClean="0"/>
                        <a:t>Number</a:t>
                      </a:r>
                      <a:endParaRPr lang="en-US" dirty="0"/>
                    </a:p>
                  </a:txBody>
                  <a:tcPr/>
                </a:tc>
                <a:tc>
                  <a:txBody>
                    <a:bodyPr/>
                    <a:lstStyle/>
                    <a:p>
                      <a:r>
                        <a:rPr lang="en-US" dirty="0" smtClean="0"/>
                        <a:t>Percentage</a:t>
                      </a:r>
                      <a:endParaRPr lang="en-US" dirty="0"/>
                    </a:p>
                  </a:txBody>
                  <a:tcPr/>
                </a:tc>
              </a:tr>
              <a:tr h="370840">
                <a:tc>
                  <a:txBody>
                    <a:bodyPr/>
                    <a:lstStyle/>
                    <a:p>
                      <a:r>
                        <a:rPr lang="en-US" dirty="0" smtClean="0"/>
                        <a:t>16+ years (Total Population) </a:t>
                      </a:r>
                      <a:endParaRPr lang="en-US" dirty="0"/>
                    </a:p>
                  </a:txBody>
                  <a:tcPr/>
                </a:tc>
                <a:tc>
                  <a:txBody>
                    <a:bodyPr/>
                    <a:lstStyle/>
                    <a:p>
                      <a:pPr algn="r"/>
                      <a:r>
                        <a:rPr lang="en-US" dirty="0" smtClean="0"/>
                        <a:t>3,936,000</a:t>
                      </a:r>
                      <a:endParaRPr lang="en-US" dirty="0"/>
                    </a:p>
                  </a:txBody>
                  <a:tcPr/>
                </a:tc>
                <a:tc>
                  <a:txBody>
                    <a:bodyPr/>
                    <a:lstStyle/>
                    <a:p>
                      <a:pPr algn="r"/>
                      <a:r>
                        <a:rPr lang="en-US" dirty="0" smtClean="0"/>
                        <a:t>100%</a:t>
                      </a:r>
                      <a:endParaRPr lang="en-US" dirty="0"/>
                    </a:p>
                  </a:txBody>
                  <a:tcPr/>
                </a:tc>
              </a:tr>
              <a:tr h="370840">
                <a:tc>
                  <a:txBody>
                    <a:bodyPr/>
                    <a:lstStyle/>
                    <a:p>
                      <a:pPr marL="285750" indent="-285750">
                        <a:buFont typeface="Arial" panose="020B0604020202020204" pitchFamily="34" charset="0"/>
                        <a:buChar char="•"/>
                      </a:pPr>
                      <a:r>
                        <a:rPr lang="en-US" dirty="0" smtClean="0"/>
                        <a:t>16</a:t>
                      </a:r>
                      <a:r>
                        <a:rPr lang="en-US" baseline="0" dirty="0" smtClean="0"/>
                        <a:t> </a:t>
                      </a:r>
                      <a:r>
                        <a:rPr lang="en-US" baseline="0" dirty="0" smtClean="0"/>
                        <a:t>to</a:t>
                      </a:r>
                      <a:r>
                        <a:rPr lang="en-US" dirty="0" smtClean="0"/>
                        <a:t>18</a:t>
                      </a:r>
                      <a:endParaRPr lang="en-US" dirty="0"/>
                    </a:p>
                  </a:txBody>
                  <a:tcPr/>
                </a:tc>
                <a:tc>
                  <a:txBody>
                    <a:bodyPr/>
                    <a:lstStyle/>
                    <a:p>
                      <a:pPr algn="r"/>
                      <a:r>
                        <a:rPr lang="en-US" dirty="0" smtClean="0"/>
                        <a:t>110,000</a:t>
                      </a:r>
                      <a:endParaRPr lang="en-US" dirty="0"/>
                    </a:p>
                  </a:txBody>
                  <a:tcPr/>
                </a:tc>
                <a:tc>
                  <a:txBody>
                    <a:bodyPr/>
                    <a:lstStyle/>
                    <a:p>
                      <a:pPr algn="r"/>
                      <a:r>
                        <a:rPr lang="en-US" dirty="0" smtClean="0"/>
                        <a:t>3%</a:t>
                      </a:r>
                      <a:endParaRPr lang="en-US" dirty="0"/>
                    </a:p>
                  </a:txBody>
                  <a:tcPr/>
                </a:tc>
              </a:tr>
              <a:tr h="370840">
                <a:tc>
                  <a:txBody>
                    <a:bodyPr/>
                    <a:lstStyle/>
                    <a:p>
                      <a:pPr marL="285750" lvl="0" indent="-285750">
                        <a:buFont typeface="Arial" panose="020B0604020202020204" pitchFamily="34" charset="0"/>
                        <a:buChar char="•"/>
                      </a:pPr>
                      <a:r>
                        <a:rPr lang="en-US" dirty="0" smtClean="0"/>
                        <a:t>19</a:t>
                      </a:r>
                      <a:r>
                        <a:rPr lang="en-US" baseline="0" dirty="0" smtClean="0"/>
                        <a:t> to </a:t>
                      </a:r>
                      <a:r>
                        <a:rPr lang="en-US" dirty="0" smtClean="0"/>
                        <a:t>24</a:t>
                      </a:r>
                      <a:endParaRPr lang="en-US" dirty="0"/>
                    </a:p>
                  </a:txBody>
                  <a:tcPr/>
                </a:tc>
                <a:tc>
                  <a:txBody>
                    <a:bodyPr/>
                    <a:lstStyle/>
                    <a:p>
                      <a:pPr algn="r"/>
                      <a:r>
                        <a:rPr lang="en-US" dirty="0" smtClean="0"/>
                        <a:t>335,000</a:t>
                      </a:r>
                      <a:endParaRPr lang="en-US" dirty="0"/>
                    </a:p>
                  </a:txBody>
                  <a:tcPr/>
                </a:tc>
                <a:tc>
                  <a:txBody>
                    <a:bodyPr/>
                    <a:lstStyle/>
                    <a:p>
                      <a:pPr algn="r"/>
                      <a:r>
                        <a:rPr lang="en-US" dirty="0" smtClean="0"/>
                        <a:t>9%</a:t>
                      </a:r>
                      <a:endParaRPr lang="en-US" dirty="0"/>
                    </a:p>
                  </a:txBody>
                  <a:tcPr/>
                </a:tc>
              </a:tr>
              <a:tr h="370840">
                <a:tc>
                  <a:txBody>
                    <a:bodyPr/>
                    <a:lstStyle/>
                    <a:p>
                      <a:pPr marL="285750" lvl="0" indent="-285750">
                        <a:buFont typeface="Arial" panose="020B0604020202020204" pitchFamily="34" charset="0"/>
                        <a:buChar char="•"/>
                      </a:pPr>
                      <a:r>
                        <a:rPr lang="en-US" b="1" dirty="0" smtClean="0"/>
                        <a:t>25 to 44</a:t>
                      </a:r>
                      <a:endParaRPr lang="en-US" b="1" dirty="0"/>
                    </a:p>
                  </a:txBody>
                  <a:tcPr/>
                </a:tc>
                <a:tc>
                  <a:txBody>
                    <a:bodyPr/>
                    <a:lstStyle/>
                    <a:p>
                      <a:pPr algn="r"/>
                      <a:r>
                        <a:rPr lang="en-US" b="1" dirty="0" smtClean="0"/>
                        <a:t>1,878,000</a:t>
                      </a:r>
                      <a:endParaRPr lang="en-US" b="1" dirty="0"/>
                    </a:p>
                  </a:txBody>
                  <a:tcPr/>
                </a:tc>
                <a:tc>
                  <a:txBody>
                    <a:bodyPr/>
                    <a:lstStyle/>
                    <a:p>
                      <a:pPr algn="r"/>
                      <a:r>
                        <a:rPr lang="en-US" b="1" dirty="0" smtClean="0"/>
                        <a:t>48%</a:t>
                      </a:r>
                      <a:endParaRPr lang="en-US" b="1" dirty="0"/>
                    </a:p>
                  </a:txBody>
                  <a:tcPr/>
                </a:tc>
              </a:tr>
              <a:tr h="370840">
                <a:tc>
                  <a:txBody>
                    <a:bodyPr/>
                    <a:lstStyle/>
                    <a:p>
                      <a:pPr marL="285750" lvl="0" indent="-285750">
                        <a:buFont typeface="Arial" panose="020B0604020202020204" pitchFamily="34" charset="0"/>
                        <a:buChar char="•"/>
                      </a:pPr>
                      <a:r>
                        <a:rPr lang="en-US" b="1" dirty="0" smtClean="0"/>
                        <a:t>45 to 49</a:t>
                      </a:r>
                      <a:endParaRPr lang="en-US" b="1" dirty="0"/>
                    </a:p>
                  </a:txBody>
                  <a:tcPr/>
                </a:tc>
                <a:tc>
                  <a:txBody>
                    <a:bodyPr/>
                    <a:lstStyle/>
                    <a:p>
                      <a:pPr algn="r"/>
                      <a:r>
                        <a:rPr lang="en-US" b="1" dirty="0" smtClean="0"/>
                        <a:t>1,030,000</a:t>
                      </a:r>
                      <a:endParaRPr lang="en-US" b="1" dirty="0"/>
                    </a:p>
                  </a:txBody>
                  <a:tcPr/>
                </a:tc>
                <a:tc>
                  <a:txBody>
                    <a:bodyPr/>
                    <a:lstStyle/>
                    <a:p>
                      <a:pPr algn="r"/>
                      <a:r>
                        <a:rPr lang="en-US" b="1" dirty="0" smtClean="0"/>
                        <a:t>26%</a:t>
                      </a:r>
                      <a:endParaRPr lang="en-US" b="1" dirty="0"/>
                    </a:p>
                  </a:txBody>
                  <a:tcPr/>
                </a:tc>
              </a:tr>
            </a:tbl>
          </a:graphicData>
        </a:graphic>
      </p:graphicFrame>
      <p:sp>
        <p:nvSpPr>
          <p:cNvPr id="4" name="Footer Placeholder 3"/>
          <p:cNvSpPr>
            <a:spLocks noGrp="1"/>
          </p:cNvSpPr>
          <p:nvPr>
            <p:ph type="ftr" sz="quarter" idx="11"/>
          </p:nvPr>
        </p:nvSpPr>
        <p:spPr/>
        <p:txBody>
          <a:bodyPr/>
          <a:lstStyle/>
          <a:p>
            <a:r>
              <a:rPr lang="en-US" smtClean="0"/>
              <a:t>WIOA Webinar 2 IELCE February 3, 2016</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9</a:t>
            </a:fld>
            <a:endParaRPr lang="en-US"/>
          </a:p>
        </p:txBody>
      </p:sp>
    </p:spTree>
    <p:extLst>
      <p:ext uri="{BB962C8B-B14F-4D97-AF65-F5344CB8AC3E}">
        <p14:creationId xmlns:p14="http://schemas.microsoft.com/office/powerpoint/2010/main" val="3278566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5156</TotalTime>
  <Words>6147</Words>
  <Application>Microsoft Office PowerPoint</Application>
  <PresentationFormat>On-screen Show (4:3)</PresentationFormat>
  <Paragraphs>895</Paragraphs>
  <Slides>87</Slides>
  <Notes>81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Integral</vt:lpstr>
      <vt:lpstr>Integrated English  Literacy Civics Education  </vt:lpstr>
      <vt:lpstr>Integrated English  Literacy Civics Education (2)  </vt:lpstr>
      <vt:lpstr>Overview </vt:lpstr>
      <vt:lpstr>WIOA Overview</vt:lpstr>
      <vt:lpstr>WIOA underscores  What we have been doing</vt:lpstr>
      <vt:lpstr>Expanded Local Activities </vt:lpstr>
      <vt:lpstr>Call to Action &amp; Innovation </vt:lpstr>
      <vt:lpstr>English Language Learners in Texas Source, Migration Policy Institute  2015</vt:lpstr>
      <vt:lpstr>Texas Foreign Born are Working Age</vt:lpstr>
      <vt:lpstr>Texas Foreign Born are Mostly from Latin America</vt:lpstr>
      <vt:lpstr>Texas Foreign Born as Big as those without a high school equivalency </vt:lpstr>
      <vt:lpstr>Many Texas Foreign Born  are well educated</vt:lpstr>
      <vt:lpstr>Data Source</vt:lpstr>
      <vt:lpstr>OCTAE Guidance Memo 15-7</vt:lpstr>
      <vt:lpstr>OCTAE Guidance Memo 15-7 (2)</vt:lpstr>
      <vt:lpstr>OCTAE Guidance Memo 15-7 (3)</vt:lpstr>
      <vt:lpstr>OCTAE Guidance Memo 15-7 (4)</vt:lpstr>
      <vt:lpstr>English language acquisition Under WIOA</vt:lpstr>
      <vt:lpstr>How is ELA Different from ESL?</vt:lpstr>
      <vt:lpstr>How is ELA Different from ESL? (1)</vt:lpstr>
      <vt:lpstr>How is ELA Different from ESL? (2)</vt:lpstr>
      <vt:lpstr>How is ELA Different from ESL? (3)</vt:lpstr>
      <vt:lpstr>How is ELA Different from ESL? (4)</vt:lpstr>
      <vt:lpstr>How is ELA Different from ESL? (5)</vt:lpstr>
      <vt:lpstr>How is ELA Different from ESL? (6)</vt:lpstr>
      <vt:lpstr>How is ELA Different from ESL? (7)</vt:lpstr>
      <vt:lpstr>How is ELA Different from ESL? (8)</vt:lpstr>
      <vt:lpstr>How is ELA Different from ESL? (9)</vt:lpstr>
      <vt:lpstr>Reading the Law</vt:lpstr>
      <vt:lpstr>Programs, Activities,  and Definitions</vt:lpstr>
      <vt:lpstr>Programs, Activities,  and Definitions (1)</vt:lpstr>
      <vt:lpstr>Activities versus programs</vt:lpstr>
      <vt:lpstr>Activities versus programs (1)</vt:lpstr>
      <vt:lpstr>Programs &amp; Activities </vt:lpstr>
      <vt:lpstr>Programs &amp; Activities </vt:lpstr>
      <vt:lpstr>Programs &amp; Activities </vt:lpstr>
      <vt:lpstr>Definition   Integrated English  Literacy Civics Education </vt:lpstr>
      <vt:lpstr>Definition </vt:lpstr>
      <vt:lpstr>Definition  (2)</vt:lpstr>
      <vt:lpstr>Definition  (3)</vt:lpstr>
      <vt:lpstr>Definition  (5)</vt:lpstr>
      <vt:lpstr>Definition  (6)</vt:lpstr>
      <vt:lpstr>Definition  (7)</vt:lpstr>
      <vt:lpstr>Definition  (8)</vt:lpstr>
      <vt:lpstr>WIOA Section 231 and 243</vt:lpstr>
      <vt:lpstr>WIOA Section 231 and 243 (1)</vt:lpstr>
      <vt:lpstr>Section 231</vt:lpstr>
      <vt:lpstr>Section 231 (2)</vt:lpstr>
      <vt:lpstr>Summary (7)</vt:lpstr>
      <vt:lpstr>WIOA Section 243</vt:lpstr>
      <vt:lpstr>Section 243 Integrated English Literacy Civics Education </vt:lpstr>
      <vt:lpstr>Section 243 Integrated English Literacy Civics Education (1) </vt:lpstr>
      <vt:lpstr>Section 243 Integrated English Literacy Civics Education (2) </vt:lpstr>
      <vt:lpstr>Section 243 Integrated English Literacy Civics Education (3) </vt:lpstr>
      <vt:lpstr>Section 243 Integrated English Literacy Civics Education (4) </vt:lpstr>
      <vt:lpstr>Section 243 Integrated English Literacy Civics Education (6) </vt:lpstr>
      <vt:lpstr>Section 243 Integrated English Literacy Civics Education (5) </vt:lpstr>
      <vt:lpstr>Section 243 Integrated English Literacy Civics Education (6) </vt:lpstr>
      <vt:lpstr>Section 243 Integrated English Literacy Civics Education (7) </vt:lpstr>
      <vt:lpstr>Summary</vt:lpstr>
      <vt:lpstr>Summary (1)</vt:lpstr>
      <vt:lpstr>Summary (2)</vt:lpstr>
      <vt:lpstr>Summary (3)</vt:lpstr>
      <vt:lpstr>Summary (4)</vt:lpstr>
      <vt:lpstr>Summary (5)</vt:lpstr>
      <vt:lpstr>Summary (6)</vt:lpstr>
      <vt:lpstr>Summary (9)</vt:lpstr>
      <vt:lpstr>Summary (10)</vt:lpstr>
      <vt:lpstr>Summary (11)</vt:lpstr>
      <vt:lpstr>Summary (12)</vt:lpstr>
      <vt:lpstr>Summary (13)</vt:lpstr>
      <vt:lpstr>Summary (14))</vt:lpstr>
      <vt:lpstr>Summary (15)</vt:lpstr>
      <vt:lpstr>Summary (16) (16)</vt:lpstr>
      <vt:lpstr>Summary (16) (16)</vt:lpstr>
      <vt:lpstr>Summary Section 243</vt:lpstr>
      <vt:lpstr>Summary Section 243 (3)</vt:lpstr>
      <vt:lpstr>New customers</vt:lpstr>
      <vt:lpstr>Recruiting new customers for IELCE</vt:lpstr>
      <vt:lpstr>Recruiting new customers for IELCE (2)</vt:lpstr>
      <vt:lpstr>Recruiting new customers for IELCE (3)</vt:lpstr>
      <vt:lpstr>Brave new world</vt:lpstr>
      <vt:lpstr>Implementation:  How wilL we do this?</vt:lpstr>
      <vt:lpstr>IEL/CE Pilots</vt:lpstr>
      <vt:lpstr>Two Approaches to address the “In combination with IET”</vt:lpstr>
      <vt:lpstr>Call to Action &amp; Innovation </vt:lpstr>
      <vt:lpstr>Integrated English Literacy Civics Education</vt:lpstr>
    </vt:vector>
  </TitlesOfParts>
  <Company>Texas Workforce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Expectations and Reporting</dc:title>
  <dc:creator>Tupa, Carrie</dc:creator>
  <cp:lastModifiedBy>Green, Anson</cp:lastModifiedBy>
  <cp:revision>462</cp:revision>
  <cp:lastPrinted>2016-02-03T17:04:15Z</cp:lastPrinted>
  <dcterms:created xsi:type="dcterms:W3CDTF">2014-07-22T09:50:39Z</dcterms:created>
  <dcterms:modified xsi:type="dcterms:W3CDTF">2016-02-03T18:23:15Z</dcterms:modified>
</cp:coreProperties>
</file>