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1"/>
  </p:notesMasterIdLst>
  <p:handoutMasterIdLst>
    <p:handoutMasterId r:id="rId32"/>
  </p:handoutMasterIdLst>
  <p:sldIdLst>
    <p:sldId id="342" r:id="rId2"/>
    <p:sldId id="481" r:id="rId3"/>
    <p:sldId id="428" r:id="rId4"/>
    <p:sldId id="429" r:id="rId5"/>
    <p:sldId id="433" r:id="rId6"/>
    <p:sldId id="430" r:id="rId7"/>
    <p:sldId id="480" r:id="rId8"/>
    <p:sldId id="432" r:id="rId9"/>
    <p:sldId id="434" r:id="rId10"/>
    <p:sldId id="447" r:id="rId11"/>
    <p:sldId id="400" r:id="rId12"/>
    <p:sldId id="478" r:id="rId13"/>
    <p:sldId id="445" r:id="rId14"/>
    <p:sldId id="450" r:id="rId15"/>
    <p:sldId id="461" r:id="rId16"/>
    <p:sldId id="451" r:id="rId17"/>
    <p:sldId id="452" r:id="rId18"/>
    <p:sldId id="462" r:id="rId19"/>
    <p:sldId id="463" r:id="rId20"/>
    <p:sldId id="465" r:id="rId21"/>
    <p:sldId id="464" r:id="rId22"/>
    <p:sldId id="453" r:id="rId23"/>
    <p:sldId id="473" r:id="rId24"/>
    <p:sldId id="466" r:id="rId25"/>
    <p:sldId id="476" r:id="rId26"/>
    <p:sldId id="477" r:id="rId27"/>
    <p:sldId id="454" r:id="rId28"/>
    <p:sldId id="456" r:id="rId29"/>
    <p:sldId id="479"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1314" autoAdjust="0"/>
  </p:normalViewPr>
  <p:slideViewPr>
    <p:cSldViewPr>
      <p:cViewPr>
        <p:scale>
          <a:sx n="100" d="100"/>
          <a:sy n="100" d="100"/>
        </p:scale>
        <p:origin x="-216" y="1374"/>
      </p:cViewPr>
      <p:guideLst>
        <p:guide orient="horz" pos="2160"/>
        <p:guide pos="2880"/>
      </p:guideLst>
    </p:cSldViewPr>
  </p:slideViewPr>
  <p:notesTextViewPr>
    <p:cViewPr>
      <p:scale>
        <a:sx n="1" d="1"/>
        <a:sy n="1" d="1"/>
      </p:scale>
      <p:origin x="0" y="1176"/>
    </p:cViewPr>
  </p:notesTextViewPr>
  <p:notesViewPr>
    <p:cSldViewPr>
      <p:cViewPr varScale="1">
        <p:scale>
          <a:sx n="84" d="100"/>
          <a:sy n="84" d="100"/>
        </p:scale>
        <p:origin x="-31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953F9-BAF8-4FA7-9E9E-4A3F95F82377}"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n-US"/>
        </a:p>
      </dgm:t>
    </dgm:pt>
    <dgm:pt modelId="{20788039-19C2-45E9-A532-F3E4A791BADE}">
      <dgm:prSet phldrT="[Text]"/>
      <dgm:spPr/>
      <dgm:t>
        <a:bodyPr/>
        <a:lstStyle/>
        <a:p>
          <a:r>
            <a:rPr lang="en-US" dirty="0" smtClean="0"/>
            <a:t>Certificate of High School Equivalency</a:t>
          </a:r>
          <a:endParaRPr lang="en-US" dirty="0"/>
        </a:p>
      </dgm:t>
      <dgm:extLst>
        <a:ext uri="{E40237B7-FDA0-4F09-8148-C483321AD2D9}">
          <dgm14:cNvPr xmlns:dgm14="http://schemas.microsoft.com/office/drawing/2010/diagram" id="0" name="" descr="Image reading Certificate of High School Equivalency is added to image of Employment or Training to equale an image reading meet state performance&#10;&#10;" title="GED performance image"/>
        </a:ext>
      </dgm:extLst>
    </dgm:pt>
    <dgm:pt modelId="{A1C1D092-EB33-4E6A-8BA0-24232676F96A}" type="parTrans" cxnId="{2E76CFBF-3668-4253-9F26-E7EDBE8024A5}">
      <dgm:prSet/>
      <dgm:spPr/>
      <dgm:t>
        <a:bodyPr/>
        <a:lstStyle/>
        <a:p>
          <a:endParaRPr lang="en-US"/>
        </a:p>
      </dgm:t>
    </dgm:pt>
    <dgm:pt modelId="{67472DBB-4C41-49D1-91F2-BE46C2BAA2FB}" type="sibTrans" cxnId="{2E76CFBF-3668-4253-9F26-E7EDBE8024A5}">
      <dgm:prSet/>
      <dgm:spPr/>
      <dgm:t>
        <a:bodyPr/>
        <a:lstStyle/>
        <a:p>
          <a:endParaRPr lang="en-US"/>
        </a:p>
      </dgm:t>
    </dgm:pt>
    <dgm:pt modelId="{20F4583F-FE37-4497-8DB1-C8DA4ACF387D}">
      <dgm:prSet phldrT="[Text]"/>
      <dgm:spPr/>
      <dgm:t>
        <a:bodyPr/>
        <a:lstStyle/>
        <a:p>
          <a:r>
            <a:rPr lang="en-US" dirty="0" smtClean="0"/>
            <a:t>Employment or Training</a:t>
          </a:r>
          <a:endParaRPr lang="en-US" dirty="0"/>
        </a:p>
      </dgm:t>
    </dgm:pt>
    <dgm:pt modelId="{4AEB7ED9-FD45-4948-953D-2B627F4FCB9B}" type="parTrans" cxnId="{0E75AF9D-BD16-4AC1-AFB2-6772E92BA67A}">
      <dgm:prSet/>
      <dgm:spPr/>
      <dgm:t>
        <a:bodyPr/>
        <a:lstStyle/>
        <a:p>
          <a:endParaRPr lang="en-US"/>
        </a:p>
      </dgm:t>
    </dgm:pt>
    <dgm:pt modelId="{55C45098-1889-45A7-AD51-A7DFFAEF23D3}" type="sibTrans" cxnId="{0E75AF9D-BD16-4AC1-AFB2-6772E92BA67A}">
      <dgm:prSet/>
      <dgm:spPr/>
      <dgm:t>
        <a:bodyPr/>
        <a:lstStyle/>
        <a:p>
          <a:endParaRPr lang="en-US"/>
        </a:p>
      </dgm:t>
    </dgm:pt>
    <dgm:pt modelId="{B15F2B91-AEF8-4047-BAD6-25F35CBC5C69}">
      <dgm:prSet phldrT="[Text]"/>
      <dgm:spPr/>
      <dgm:t>
        <a:bodyPr/>
        <a:lstStyle/>
        <a:p>
          <a:r>
            <a:rPr lang="en-US" smtClean="0"/>
            <a:t>Meeting </a:t>
          </a:r>
          <a:r>
            <a:rPr lang="en-US" dirty="0" smtClean="0"/>
            <a:t>State Performance</a:t>
          </a:r>
          <a:endParaRPr lang="en-US" dirty="0"/>
        </a:p>
      </dgm:t>
    </dgm:pt>
    <dgm:pt modelId="{F331CEF7-C0AF-401E-8D1D-6D7C10B64AC9}" type="parTrans" cxnId="{C49148C1-3B39-4B03-81B5-91F829F49182}">
      <dgm:prSet/>
      <dgm:spPr/>
      <dgm:t>
        <a:bodyPr/>
        <a:lstStyle/>
        <a:p>
          <a:endParaRPr lang="en-US"/>
        </a:p>
      </dgm:t>
    </dgm:pt>
    <dgm:pt modelId="{B73B6CE5-95C0-4F6F-98D9-F925299EFF8A}" type="sibTrans" cxnId="{C49148C1-3B39-4B03-81B5-91F829F49182}">
      <dgm:prSet/>
      <dgm:spPr/>
      <dgm:t>
        <a:bodyPr/>
        <a:lstStyle/>
        <a:p>
          <a:endParaRPr lang="en-US"/>
        </a:p>
      </dgm:t>
    </dgm:pt>
    <dgm:pt modelId="{F578BB10-0856-4F59-8EBD-8812BF87F10D}" type="pres">
      <dgm:prSet presAssocID="{243953F9-BAF8-4FA7-9E9E-4A3F95F82377}" presName="Name0" presStyleCnt="0">
        <dgm:presLayoutVars>
          <dgm:dir/>
          <dgm:resizeHandles val="exact"/>
        </dgm:presLayoutVars>
      </dgm:prSet>
      <dgm:spPr/>
      <dgm:t>
        <a:bodyPr/>
        <a:lstStyle/>
        <a:p>
          <a:endParaRPr lang="en-US"/>
        </a:p>
      </dgm:t>
    </dgm:pt>
    <dgm:pt modelId="{D6B5C2ED-AB7E-4AFF-A23E-EAB82809F546}" type="pres">
      <dgm:prSet presAssocID="{243953F9-BAF8-4FA7-9E9E-4A3F95F82377}" presName="vNodes" presStyleCnt="0"/>
      <dgm:spPr/>
    </dgm:pt>
    <dgm:pt modelId="{482BCF3E-CF7D-4A86-B6C5-78434B4150F3}" type="pres">
      <dgm:prSet presAssocID="{20788039-19C2-45E9-A532-F3E4A791BADE}" presName="node" presStyleLbl="node1" presStyleIdx="0" presStyleCnt="3" custScaleX="148311" custScaleY="124695">
        <dgm:presLayoutVars>
          <dgm:bulletEnabled val="1"/>
        </dgm:presLayoutVars>
      </dgm:prSet>
      <dgm:spPr/>
      <dgm:t>
        <a:bodyPr/>
        <a:lstStyle/>
        <a:p>
          <a:endParaRPr lang="en-US"/>
        </a:p>
      </dgm:t>
    </dgm:pt>
    <dgm:pt modelId="{382AE90C-5775-406F-B080-26C0085A0647}" type="pres">
      <dgm:prSet presAssocID="{67472DBB-4C41-49D1-91F2-BE46C2BAA2FB}" presName="spacerT" presStyleCnt="0"/>
      <dgm:spPr/>
    </dgm:pt>
    <dgm:pt modelId="{BFD0AFA6-724B-415C-B452-A6F8FFE8A8C0}" type="pres">
      <dgm:prSet presAssocID="{67472DBB-4C41-49D1-91F2-BE46C2BAA2FB}" presName="sibTrans" presStyleLbl="sibTrans2D1" presStyleIdx="0" presStyleCnt="2"/>
      <dgm:spPr/>
      <dgm:t>
        <a:bodyPr/>
        <a:lstStyle/>
        <a:p>
          <a:endParaRPr lang="en-US"/>
        </a:p>
      </dgm:t>
    </dgm:pt>
    <dgm:pt modelId="{2E10E59C-70CF-4587-82AB-4D66D36B9D5F}" type="pres">
      <dgm:prSet presAssocID="{67472DBB-4C41-49D1-91F2-BE46C2BAA2FB}" presName="spacerB" presStyleCnt="0"/>
      <dgm:spPr/>
    </dgm:pt>
    <dgm:pt modelId="{EAB9911F-A4D9-4646-84EE-DFCB2EB19DA7}" type="pres">
      <dgm:prSet presAssocID="{20F4583F-FE37-4497-8DB1-C8DA4ACF387D}" presName="node" presStyleLbl="node1" presStyleIdx="1" presStyleCnt="3" custScaleX="148311" custScaleY="124695">
        <dgm:presLayoutVars>
          <dgm:bulletEnabled val="1"/>
        </dgm:presLayoutVars>
      </dgm:prSet>
      <dgm:spPr/>
      <dgm:t>
        <a:bodyPr/>
        <a:lstStyle/>
        <a:p>
          <a:endParaRPr lang="en-US"/>
        </a:p>
      </dgm:t>
    </dgm:pt>
    <dgm:pt modelId="{F17AEF66-BB78-4243-B917-F32E9F54DE3D}" type="pres">
      <dgm:prSet presAssocID="{243953F9-BAF8-4FA7-9E9E-4A3F95F82377}" presName="sibTransLast" presStyleLbl="sibTrans2D1" presStyleIdx="1" presStyleCnt="2"/>
      <dgm:spPr/>
      <dgm:t>
        <a:bodyPr/>
        <a:lstStyle/>
        <a:p>
          <a:endParaRPr lang="en-US"/>
        </a:p>
      </dgm:t>
    </dgm:pt>
    <dgm:pt modelId="{CE4F8704-D4B1-47EC-A4A7-8FF8D337E007}" type="pres">
      <dgm:prSet presAssocID="{243953F9-BAF8-4FA7-9E9E-4A3F95F82377}" presName="connectorText" presStyleLbl="sibTrans2D1" presStyleIdx="1" presStyleCnt="2"/>
      <dgm:spPr/>
      <dgm:t>
        <a:bodyPr/>
        <a:lstStyle/>
        <a:p>
          <a:endParaRPr lang="en-US"/>
        </a:p>
      </dgm:t>
    </dgm:pt>
    <dgm:pt modelId="{26754880-E25B-4BA5-AA5B-406F64C5B8F4}" type="pres">
      <dgm:prSet presAssocID="{243953F9-BAF8-4FA7-9E9E-4A3F95F82377}" presName="lastNode" presStyleLbl="node1" presStyleIdx="2" presStyleCnt="3">
        <dgm:presLayoutVars>
          <dgm:bulletEnabled val="1"/>
        </dgm:presLayoutVars>
      </dgm:prSet>
      <dgm:spPr/>
      <dgm:t>
        <a:bodyPr/>
        <a:lstStyle/>
        <a:p>
          <a:endParaRPr lang="en-US"/>
        </a:p>
      </dgm:t>
    </dgm:pt>
  </dgm:ptLst>
  <dgm:cxnLst>
    <dgm:cxn modelId="{A0228440-C372-495A-B250-058CD2260E56}" type="presOf" srcId="{243953F9-BAF8-4FA7-9E9E-4A3F95F82377}" destId="{F578BB10-0856-4F59-8EBD-8812BF87F10D}" srcOrd="0" destOrd="0" presId="urn:microsoft.com/office/officeart/2005/8/layout/equation2"/>
    <dgm:cxn modelId="{B9271E3D-2629-4CD2-830B-B67025C39163}" type="presOf" srcId="{55C45098-1889-45A7-AD51-A7DFFAEF23D3}" destId="{CE4F8704-D4B1-47EC-A4A7-8FF8D337E007}" srcOrd="1" destOrd="0" presId="urn:microsoft.com/office/officeart/2005/8/layout/equation2"/>
    <dgm:cxn modelId="{0669682A-949E-4AA2-A914-FDA021526771}" type="presOf" srcId="{67472DBB-4C41-49D1-91F2-BE46C2BAA2FB}" destId="{BFD0AFA6-724B-415C-B452-A6F8FFE8A8C0}" srcOrd="0" destOrd="0" presId="urn:microsoft.com/office/officeart/2005/8/layout/equation2"/>
    <dgm:cxn modelId="{0A011B94-B200-46EB-86A1-CC73EF5CE730}" type="presOf" srcId="{20F4583F-FE37-4497-8DB1-C8DA4ACF387D}" destId="{EAB9911F-A4D9-4646-84EE-DFCB2EB19DA7}" srcOrd="0" destOrd="0" presId="urn:microsoft.com/office/officeart/2005/8/layout/equation2"/>
    <dgm:cxn modelId="{20540019-377D-4B21-AD83-EE3FE070220B}" type="presOf" srcId="{55C45098-1889-45A7-AD51-A7DFFAEF23D3}" destId="{F17AEF66-BB78-4243-B917-F32E9F54DE3D}" srcOrd="0" destOrd="0" presId="urn:microsoft.com/office/officeart/2005/8/layout/equation2"/>
    <dgm:cxn modelId="{2E76CFBF-3668-4253-9F26-E7EDBE8024A5}" srcId="{243953F9-BAF8-4FA7-9E9E-4A3F95F82377}" destId="{20788039-19C2-45E9-A532-F3E4A791BADE}" srcOrd="0" destOrd="0" parTransId="{A1C1D092-EB33-4E6A-8BA0-24232676F96A}" sibTransId="{67472DBB-4C41-49D1-91F2-BE46C2BAA2FB}"/>
    <dgm:cxn modelId="{C49148C1-3B39-4B03-81B5-91F829F49182}" srcId="{243953F9-BAF8-4FA7-9E9E-4A3F95F82377}" destId="{B15F2B91-AEF8-4047-BAD6-25F35CBC5C69}" srcOrd="2" destOrd="0" parTransId="{F331CEF7-C0AF-401E-8D1D-6D7C10B64AC9}" sibTransId="{B73B6CE5-95C0-4F6F-98D9-F925299EFF8A}"/>
    <dgm:cxn modelId="{74C2A158-53CE-4C69-818F-12953F079CF3}" type="presOf" srcId="{20788039-19C2-45E9-A532-F3E4A791BADE}" destId="{482BCF3E-CF7D-4A86-B6C5-78434B4150F3}" srcOrd="0" destOrd="0" presId="urn:microsoft.com/office/officeart/2005/8/layout/equation2"/>
    <dgm:cxn modelId="{0E75AF9D-BD16-4AC1-AFB2-6772E92BA67A}" srcId="{243953F9-BAF8-4FA7-9E9E-4A3F95F82377}" destId="{20F4583F-FE37-4497-8DB1-C8DA4ACF387D}" srcOrd="1" destOrd="0" parTransId="{4AEB7ED9-FD45-4948-953D-2B627F4FCB9B}" sibTransId="{55C45098-1889-45A7-AD51-A7DFFAEF23D3}"/>
    <dgm:cxn modelId="{9A54A7E7-3F64-46DB-B819-D6423CB2E645}" type="presOf" srcId="{B15F2B91-AEF8-4047-BAD6-25F35CBC5C69}" destId="{26754880-E25B-4BA5-AA5B-406F64C5B8F4}" srcOrd="0" destOrd="0" presId="urn:microsoft.com/office/officeart/2005/8/layout/equation2"/>
    <dgm:cxn modelId="{D8C7375E-9684-463E-ABFB-DE7FF45F7970}" type="presParOf" srcId="{F578BB10-0856-4F59-8EBD-8812BF87F10D}" destId="{D6B5C2ED-AB7E-4AFF-A23E-EAB82809F546}" srcOrd="0" destOrd="0" presId="urn:microsoft.com/office/officeart/2005/8/layout/equation2"/>
    <dgm:cxn modelId="{1312BA1A-3A7A-47B4-B5C6-9A59BBBDD4D6}" type="presParOf" srcId="{D6B5C2ED-AB7E-4AFF-A23E-EAB82809F546}" destId="{482BCF3E-CF7D-4A86-B6C5-78434B4150F3}" srcOrd="0" destOrd="0" presId="urn:microsoft.com/office/officeart/2005/8/layout/equation2"/>
    <dgm:cxn modelId="{B7F16638-8FEF-468F-8418-DB762C93783A}" type="presParOf" srcId="{D6B5C2ED-AB7E-4AFF-A23E-EAB82809F546}" destId="{382AE90C-5775-406F-B080-26C0085A0647}" srcOrd="1" destOrd="0" presId="urn:microsoft.com/office/officeart/2005/8/layout/equation2"/>
    <dgm:cxn modelId="{24B6F188-613C-4ED2-811F-F2915B5B3248}" type="presParOf" srcId="{D6B5C2ED-AB7E-4AFF-A23E-EAB82809F546}" destId="{BFD0AFA6-724B-415C-B452-A6F8FFE8A8C0}" srcOrd="2" destOrd="0" presId="urn:microsoft.com/office/officeart/2005/8/layout/equation2"/>
    <dgm:cxn modelId="{575B87C1-8B55-4B35-A243-BCD7DED7426E}" type="presParOf" srcId="{D6B5C2ED-AB7E-4AFF-A23E-EAB82809F546}" destId="{2E10E59C-70CF-4587-82AB-4D66D36B9D5F}" srcOrd="3" destOrd="0" presId="urn:microsoft.com/office/officeart/2005/8/layout/equation2"/>
    <dgm:cxn modelId="{59AE5ABB-D303-4169-941C-9F1FD05A7099}" type="presParOf" srcId="{D6B5C2ED-AB7E-4AFF-A23E-EAB82809F546}" destId="{EAB9911F-A4D9-4646-84EE-DFCB2EB19DA7}" srcOrd="4" destOrd="0" presId="urn:microsoft.com/office/officeart/2005/8/layout/equation2"/>
    <dgm:cxn modelId="{DD4FE586-F71A-41B8-87D8-8DF2AB9B54BE}" type="presParOf" srcId="{F578BB10-0856-4F59-8EBD-8812BF87F10D}" destId="{F17AEF66-BB78-4243-B917-F32E9F54DE3D}" srcOrd="1" destOrd="0" presId="urn:microsoft.com/office/officeart/2005/8/layout/equation2"/>
    <dgm:cxn modelId="{6E46C1C7-8ECD-43C4-82FF-DD1B102FFD6A}" type="presParOf" srcId="{F17AEF66-BB78-4243-B917-F32E9F54DE3D}" destId="{CE4F8704-D4B1-47EC-A4A7-8FF8D337E007}" srcOrd="0" destOrd="0" presId="urn:microsoft.com/office/officeart/2005/8/layout/equation2"/>
    <dgm:cxn modelId="{6F26EA56-CEAC-4DA1-B001-C28A4A7531EE}" type="presParOf" srcId="{F578BB10-0856-4F59-8EBD-8812BF87F10D}" destId="{26754880-E25B-4BA5-AA5B-406F64C5B8F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BCF3E-CF7D-4A86-B6C5-78434B4150F3}">
      <dsp:nvSpPr>
        <dsp:cNvPr id="0" name=""/>
        <dsp:cNvSpPr/>
      </dsp:nvSpPr>
      <dsp:spPr>
        <a:xfrm>
          <a:off x="271365" y="1668"/>
          <a:ext cx="2792104" cy="234750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Certificate of High School Equivalency</a:t>
          </a:r>
          <a:endParaRPr lang="en-US" sz="3100" kern="1200" dirty="0"/>
        </a:p>
      </dsp:txBody>
      <dsp:txXfrm>
        <a:off x="680259" y="345453"/>
        <a:ext cx="1974316" cy="1659939"/>
      </dsp:txXfrm>
    </dsp:sp>
    <dsp:sp modelId="{BFD0AFA6-724B-415C-B452-A6F8FFE8A8C0}">
      <dsp:nvSpPr>
        <dsp:cNvPr id="0" name=""/>
        <dsp:cNvSpPr/>
      </dsp:nvSpPr>
      <dsp:spPr>
        <a:xfrm>
          <a:off x="1121463" y="2502045"/>
          <a:ext cx="1091908" cy="109190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266195" y="2919591"/>
        <a:ext cx="802444" cy="256816"/>
      </dsp:txXfrm>
    </dsp:sp>
    <dsp:sp modelId="{EAB9911F-A4D9-4646-84EE-DFCB2EB19DA7}">
      <dsp:nvSpPr>
        <dsp:cNvPr id="0" name=""/>
        <dsp:cNvSpPr/>
      </dsp:nvSpPr>
      <dsp:spPr>
        <a:xfrm>
          <a:off x="271365" y="3746821"/>
          <a:ext cx="2792104" cy="2347509"/>
        </a:xfrm>
        <a:prstGeom prst="ellipse">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Employment or Training</a:t>
          </a:r>
          <a:endParaRPr lang="en-US" sz="3100" kern="1200" dirty="0"/>
        </a:p>
      </dsp:txBody>
      <dsp:txXfrm>
        <a:off x="680259" y="4090606"/>
        <a:ext cx="1974316" cy="1659939"/>
      </dsp:txXfrm>
    </dsp:sp>
    <dsp:sp modelId="{F17AEF66-BB78-4243-B917-F32E9F54DE3D}">
      <dsp:nvSpPr>
        <dsp:cNvPr id="0" name=""/>
        <dsp:cNvSpPr/>
      </dsp:nvSpPr>
      <dsp:spPr>
        <a:xfrm>
          <a:off x="3345860" y="2697836"/>
          <a:ext cx="598667" cy="700327"/>
        </a:xfrm>
        <a:prstGeom prst="rightArrow">
          <a:avLst>
            <a:gd name="adj1" fmla="val 60000"/>
            <a:gd name="adj2" fmla="val 5000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345860" y="2837901"/>
        <a:ext cx="419067" cy="420197"/>
      </dsp:txXfrm>
    </dsp:sp>
    <dsp:sp modelId="{26754880-E25B-4BA5-AA5B-406F64C5B8F4}">
      <dsp:nvSpPr>
        <dsp:cNvPr id="0" name=""/>
        <dsp:cNvSpPr/>
      </dsp:nvSpPr>
      <dsp:spPr>
        <a:xfrm>
          <a:off x="4193031" y="1165398"/>
          <a:ext cx="3765202" cy="3765202"/>
        </a:xfrm>
        <a:prstGeom prst="ellipse">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smtClean="0"/>
            <a:t>Meeting </a:t>
          </a:r>
          <a:r>
            <a:rPr lang="en-US" sz="4000" kern="1200" dirty="0" smtClean="0"/>
            <a:t>State Performance</a:t>
          </a:r>
          <a:endParaRPr lang="en-US" sz="4000" kern="1200" dirty="0"/>
        </a:p>
      </dsp:txBody>
      <dsp:txXfrm>
        <a:off x="4744432" y="1716799"/>
        <a:ext cx="2662400" cy="26624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ADEE9ED-4D46-4A2A-B267-6512A13390BC}" type="datetimeFigureOut">
              <a:rPr lang="en-US" smtClean="0"/>
              <a:t>12/10/2015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353AA14-5C20-4A56-B109-88DA25F094FF}" type="slidenum">
              <a:rPr lang="en-US" smtClean="0"/>
              <a:t>‹#›</a:t>
            </a:fld>
            <a:endParaRPr lang="en-US"/>
          </a:p>
        </p:txBody>
      </p:sp>
    </p:spTree>
    <p:extLst>
      <p:ext uri="{BB962C8B-B14F-4D97-AF65-F5344CB8AC3E}">
        <p14:creationId xmlns:p14="http://schemas.microsoft.com/office/powerpoint/2010/main" val="43019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CB433E0-1E82-4028-8FCD-9AE0C817710C}" type="datetimeFigureOut">
              <a:rPr lang="en-US" smtClean="0"/>
              <a:t>12/10/2015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0E8F9AA5-C9CC-472B-92AA-38F26A0DBB0A}" type="slidenum">
              <a:rPr lang="en-US" smtClean="0"/>
              <a:t>‹#›</a:t>
            </a:fld>
            <a:endParaRPr lang="en-US"/>
          </a:p>
        </p:txBody>
      </p:sp>
    </p:spTree>
    <p:extLst>
      <p:ext uri="{BB962C8B-B14F-4D97-AF65-F5344CB8AC3E}">
        <p14:creationId xmlns:p14="http://schemas.microsoft.com/office/powerpoint/2010/main" val="398163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The </a:t>
            </a:r>
            <a:r>
              <a:rPr lang="en-US" dirty="0"/>
              <a:t>Workforce Innovation and Opportunity Act (WIOA) supports an unprecedented alignment of program services and associated accountability measures to support new opportunities and drive increased student success.   </a:t>
            </a:r>
          </a:p>
          <a:p>
            <a:r>
              <a:rPr lang="en-US" dirty="0"/>
              <a:t>Texas is very well positioned to implement the new law. </a:t>
            </a:r>
          </a:p>
          <a:p>
            <a:r>
              <a:rPr lang="en-US" dirty="0"/>
              <a:t>Always a leader in adult education and workforce development reform, Texas implemented many of the critical program enhancements now found in WIOA back in 2013, when the adult education program was transferred to the Texas Workforce Commission.  </a:t>
            </a:r>
          </a:p>
          <a:p>
            <a:r>
              <a:rPr lang="en-US" dirty="0"/>
              <a:t>The Texas story is one of further service enhancements, increased capacity, and a strengthening of state and local program and agency alignments. Refinement will spur skill and credential attainment and employment, retention, and earnings of our shared customers, including those with barriers to employment. </a:t>
            </a:r>
          </a:p>
          <a:p>
            <a:r>
              <a:rPr lang="en-US" dirty="0"/>
              <a:t>The objective is to support a higher quality workforce, reduced welfare dependency, and increased productivity and competitiveness in the state.</a:t>
            </a:r>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25</a:t>
            </a:fld>
            <a:endParaRPr lang="en-US"/>
          </a:p>
        </p:txBody>
      </p:sp>
    </p:spTree>
    <p:extLst>
      <p:ext uri="{BB962C8B-B14F-4D97-AF65-F5344CB8AC3E}">
        <p14:creationId xmlns:p14="http://schemas.microsoft.com/office/powerpoint/2010/main" val="282112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29</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strategically positions Adult Education and Literacy to play an integral role within a broader, interconnected workforce development system. This position will deliver greater access to educational services for our customers through the Texas Workforce Solutions delivery system and increase opportunities for a broader array of services available to students.   </a:t>
            </a:r>
          </a:p>
          <a:p>
            <a:r>
              <a:rPr lang="en-US" dirty="0"/>
              <a:t>While the law aligns all program workforce and education services in many exciting and unprecedented ways, there are several notable enhancements we must embrace, plan, and prepare our programs for. </a:t>
            </a:r>
          </a:p>
          <a:p>
            <a:r>
              <a:rPr lang="en-US" b="1" dirty="0"/>
              <a:t>Transitions at All Levels </a:t>
            </a:r>
            <a:endParaRPr lang="en-US" dirty="0"/>
          </a:p>
          <a:p>
            <a:r>
              <a:rPr lang="en-US" dirty="0"/>
              <a:t>Under WIOA Adult Education and Literacy is expanded to place a focus on services that promote transitions at all levels to postsecondary education and training or employment. This shift programmatic philosophy is apparent throughout the law can be found within the guidance for the ESL (now called the English Literacy Acquisition program), a dramatically redesigned EL/Civics program (now called Integrated English Literacy Civics Education) and the performance accountability measure for high school equivalency.  These familiar, but now expanded and enhanced programs are joined by a variety of new program models that provide Adult Education and Literacy with much greater flexibility and services options to support students toward their career and higher education and training goals.   </a:t>
            </a:r>
          </a:p>
        </p:txBody>
      </p:sp>
      <p:sp>
        <p:nvSpPr>
          <p:cNvPr id="4" name="Slide Number Placeholder 3"/>
          <p:cNvSpPr>
            <a:spLocks noGrp="1"/>
          </p:cNvSpPr>
          <p:nvPr>
            <p:ph type="sldNum" sz="quarter" idx="10"/>
          </p:nvPr>
        </p:nvSpPr>
        <p:spPr/>
        <p:txBody>
          <a:bodyPr/>
          <a:lstStyle/>
          <a:p>
            <a:fld id="{0E8F9AA5-C9CC-472B-92AA-38F26A0DBB0A}" type="slidenum">
              <a:rPr lang="en-US" smtClean="0"/>
              <a:t>2</a:t>
            </a:fld>
            <a:endParaRPr lang="en-US"/>
          </a:p>
        </p:txBody>
      </p:sp>
    </p:spTree>
    <p:extLst>
      <p:ext uri="{BB962C8B-B14F-4D97-AF65-F5344CB8AC3E}">
        <p14:creationId xmlns:p14="http://schemas.microsoft.com/office/powerpoint/2010/main" val="25990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3</a:t>
            </a:fld>
            <a:endParaRPr lang="en-US"/>
          </a:p>
        </p:txBody>
      </p:sp>
    </p:spTree>
    <p:extLst>
      <p:ext uri="{BB962C8B-B14F-4D97-AF65-F5344CB8AC3E}">
        <p14:creationId xmlns:p14="http://schemas.microsoft.com/office/powerpoint/2010/main" val="235184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a:t>
            </a:fld>
            <a:endParaRPr lang="en-US"/>
          </a:p>
        </p:txBody>
      </p:sp>
    </p:spTree>
    <p:extLst>
      <p:ext uri="{BB962C8B-B14F-4D97-AF65-F5344CB8AC3E}">
        <p14:creationId xmlns:p14="http://schemas.microsoft.com/office/powerpoint/2010/main" val="23531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5</a:t>
            </a:fld>
            <a:endParaRPr lang="en-US"/>
          </a:p>
        </p:txBody>
      </p:sp>
    </p:spTree>
    <p:extLst>
      <p:ext uri="{BB962C8B-B14F-4D97-AF65-F5344CB8AC3E}">
        <p14:creationId xmlns:p14="http://schemas.microsoft.com/office/powerpoint/2010/main" val="428357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6</a:t>
            </a:fld>
            <a:endParaRPr lang="en-US"/>
          </a:p>
        </p:txBody>
      </p:sp>
    </p:spTree>
    <p:extLst>
      <p:ext uri="{BB962C8B-B14F-4D97-AF65-F5344CB8AC3E}">
        <p14:creationId xmlns:p14="http://schemas.microsoft.com/office/powerpoint/2010/main" val="118784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pPr/>
              <a:t>7</a:t>
            </a:fld>
            <a:endParaRPr lang="en-US" dirty="0"/>
          </a:p>
        </p:txBody>
      </p:sp>
    </p:spTree>
    <p:extLst>
      <p:ext uri="{BB962C8B-B14F-4D97-AF65-F5344CB8AC3E}">
        <p14:creationId xmlns:p14="http://schemas.microsoft.com/office/powerpoint/2010/main" val="60609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11</a:t>
            </a:fld>
            <a:endParaRPr lang="en-US"/>
          </a:p>
        </p:txBody>
      </p:sp>
    </p:spTree>
    <p:extLst>
      <p:ext uri="{BB962C8B-B14F-4D97-AF65-F5344CB8AC3E}">
        <p14:creationId xmlns:p14="http://schemas.microsoft.com/office/powerpoint/2010/main" val="376291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23</a:t>
            </a:fld>
            <a:endParaRPr lang="en-US"/>
          </a:p>
        </p:txBody>
      </p:sp>
    </p:spTree>
    <p:extLst>
      <p:ext uri="{BB962C8B-B14F-4D97-AF65-F5344CB8AC3E}">
        <p14:creationId xmlns:p14="http://schemas.microsoft.com/office/powerpoint/2010/main" val="189504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C32502-8FA3-4E66-B04A-9161CA84E577}" type="datetime1">
              <a:rPr lang="en-US" smtClean="0"/>
              <a:t>12/10/2015</a:t>
            </a:fld>
            <a:endParaRPr lang="en-US"/>
          </a:p>
        </p:txBody>
      </p:sp>
      <p:sp>
        <p:nvSpPr>
          <p:cNvPr id="5" name="Footer Placeholder 4"/>
          <p:cNvSpPr>
            <a:spLocks noGrp="1"/>
          </p:cNvSpPr>
          <p:nvPr>
            <p:ph type="ftr" sz="quarter" idx="11"/>
          </p:nvPr>
        </p:nvSpPr>
        <p:spPr/>
        <p:txBody>
          <a:bodyPr/>
          <a:lstStyle/>
          <a:p>
            <a:r>
              <a:rPr lang="en-US" smtClean="0"/>
              <a:t>WIOA Update November 16, 2015</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9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3D423-6CBE-4C0B-BAA6-DE9E6A352E24}" type="datetime1">
              <a:rPr lang="en-US" smtClean="0"/>
              <a:t>12/10/2015</a:t>
            </a:fld>
            <a:endParaRPr lang="en-US"/>
          </a:p>
        </p:txBody>
      </p:sp>
      <p:sp>
        <p:nvSpPr>
          <p:cNvPr id="5" name="Footer Placeholder 4"/>
          <p:cNvSpPr>
            <a:spLocks noGrp="1"/>
          </p:cNvSpPr>
          <p:nvPr>
            <p:ph type="ftr" sz="quarter" idx="11"/>
          </p:nvPr>
        </p:nvSpPr>
        <p:spPr/>
        <p:txBody>
          <a:bodyPr/>
          <a:lstStyle/>
          <a:p>
            <a:r>
              <a:rPr lang="en-US" smtClean="0"/>
              <a:t>WIOA Update November 16, 2015</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9599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389A26-60DA-43B2-B620-E3800F9F8F37}" type="datetime1">
              <a:rPr lang="en-US" smtClean="0"/>
              <a:t>12/10/2015</a:t>
            </a:fld>
            <a:endParaRPr lang="en-US"/>
          </a:p>
        </p:txBody>
      </p:sp>
      <p:sp>
        <p:nvSpPr>
          <p:cNvPr id="5" name="Footer Placeholder 4"/>
          <p:cNvSpPr>
            <a:spLocks noGrp="1"/>
          </p:cNvSpPr>
          <p:nvPr>
            <p:ph type="ftr" sz="quarter" idx="11"/>
          </p:nvPr>
        </p:nvSpPr>
        <p:spPr/>
        <p:txBody>
          <a:bodyPr/>
          <a:lstStyle/>
          <a:p>
            <a:r>
              <a:rPr lang="en-US" smtClean="0"/>
              <a:t>WIOA Update November 16, 2015</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59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EC375-D504-464C-A263-70A7B50A0FC6}" type="datetime1">
              <a:rPr lang="en-US" smtClean="0"/>
              <a:t>12/10/2015</a:t>
            </a:fld>
            <a:endParaRPr lang="en-US"/>
          </a:p>
        </p:txBody>
      </p:sp>
      <p:sp>
        <p:nvSpPr>
          <p:cNvPr id="5" name="Footer Placeholder 4"/>
          <p:cNvSpPr>
            <a:spLocks noGrp="1"/>
          </p:cNvSpPr>
          <p:nvPr>
            <p:ph type="ftr" sz="quarter" idx="11"/>
          </p:nvPr>
        </p:nvSpPr>
        <p:spPr/>
        <p:txBody>
          <a:bodyPr/>
          <a:lstStyle/>
          <a:p>
            <a:r>
              <a:rPr lang="en-US" smtClean="0"/>
              <a:t>WIOA Update November 16, 2015</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428577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81FA2-064D-4556-BDA8-AFAD28520B7D}" type="datetime1">
              <a:rPr lang="en-US" smtClean="0"/>
              <a:t>12/10/2015</a:t>
            </a:fld>
            <a:endParaRPr lang="en-US"/>
          </a:p>
        </p:txBody>
      </p:sp>
      <p:sp>
        <p:nvSpPr>
          <p:cNvPr id="5" name="Footer Placeholder 4"/>
          <p:cNvSpPr>
            <a:spLocks noGrp="1"/>
          </p:cNvSpPr>
          <p:nvPr>
            <p:ph type="ftr" sz="quarter" idx="11"/>
          </p:nvPr>
        </p:nvSpPr>
        <p:spPr/>
        <p:txBody>
          <a:bodyPr/>
          <a:lstStyle/>
          <a:p>
            <a:r>
              <a:rPr lang="en-US" smtClean="0"/>
              <a:t>WIOA Update November 16, 2015</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1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6FE85-926C-429D-89EA-B9C5CAB93B72}" type="datetime1">
              <a:rPr lang="en-US" smtClean="0"/>
              <a:t>12/10/2015</a:t>
            </a:fld>
            <a:endParaRPr lang="en-US"/>
          </a:p>
        </p:txBody>
      </p:sp>
      <p:sp>
        <p:nvSpPr>
          <p:cNvPr id="6" name="Footer Placeholder 5"/>
          <p:cNvSpPr>
            <a:spLocks noGrp="1"/>
          </p:cNvSpPr>
          <p:nvPr>
            <p:ph type="ftr" sz="quarter" idx="11"/>
          </p:nvPr>
        </p:nvSpPr>
        <p:spPr/>
        <p:txBody>
          <a:bodyPr/>
          <a:lstStyle/>
          <a:p>
            <a:r>
              <a:rPr lang="en-US" smtClean="0"/>
              <a:t>WIOA Update November 16, 2015</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5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79F365-09EF-41D7-9352-5D6F1EAD7FC3}" type="datetime1">
              <a:rPr lang="en-US" smtClean="0"/>
              <a:t>12/10/2015</a:t>
            </a:fld>
            <a:endParaRPr lang="en-US"/>
          </a:p>
        </p:txBody>
      </p:sp>
      <p:sp>
        <p:nvSpPr>
          <p:cNvPr id="8" name="Footer Placeholder 7"/>
          <p:cNvSpPr>
            <a:spLocks noGrp="1"/>
          </p:cNvSpPr>
          <p:nvPr>
            <p:ph type="ftr" sz="quarter" idx="11"/>
          </p:nvPr>
        </p:nvSpPr>
        <p:spPr/>
        <p:txBody>
          <a:bodyPr/>
          <a:lstStyle/>
          <a:p>
            <a:r>
              <a:rPr lang="en-US" smtClean="0"/>
              <a:t>WIOA Update November 16, 2015</a:t>
            </a:r>
            <a:endParaRPr lang="en-US"/>
          </a:p>
        </p:txBody>
      </p:sp>
      <p:sp>
        <p:nvSpPr>
          <p:cNvPr id="9" name="Slide Number Placeholder 8"/>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8497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B1FED2-9A06-43D3-8AF1-7FC1CEECC9F4}" type="datetime1">
              <a:rPr lang="en-US" smtClean="0"/>
              <a:t>12/10/2015</a:t>
            </a:fld>
            <a:endParaRPr lang="en-US"/>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95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79912-6E69-43CD-AF54-D945B58D76BF}" type="datetime1">
              <a:rPr lang="en-US" smtClean="0"/>
              <a:t>12/10/2015</a:t>
            </a:fld>
            <a:endParaRPr lang="en-US"/>
          </a:p>
        </p:txBody>
      </p:sp>
      <p:sp>
        <p:nvSpPr>
          <p:cNvPr id="3" name="Footer Placeholder 2"/>
          <p:cNvSpPr>
            <a:spLocks noGrp="1"/>
          </p:cNvSpPr>
          <p:nvPr>
            <p:ph type="ftr" sz="quarter" idx="11"/>
          </p:nvPr>
        </p:nvSpPr>
        <p:spPr/>
        <p:txBody>
          <a:bodyPr/>
          <a:lstStyle/>
          <a:p>
            <a:r>
              <a:rPr lang="en-US" smtClean="0"/>
              <a:t>WIOA Update November 16, 2015</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15363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49E56-7496-4C76-A57B-C1AB44FBAAF1}" type="datetime1">
              <a:rPr lang="en-US" smtClean="0"/>
              <a:t>12/10/2015</a:t>
            </a:fld>
            <a:endParaRPr lang="en-US"/>
          </a:p>
        </p:txBody>
      </p:sp>
      <p:sp>
        <p:nvSpPr>
          <p:cNvPr id="6" name="Footer Placeholder 5"/>
          <p:cNvSpPr>
            <a:spLocks noGrp="1"/>
          </p:cNvSpPr>
          <p:nvPr>
            <p:ph type="ftr" sz="quarter" idx="11"/>
          </p:nvPr>
        </p:nvSpPr>
        <p:spPr/>
        <p:txBody>
          <a:bodyPr/>
          <a:lstStyle/>
          <a:p>
            <a:r>
              <a:rPr lang="en-US" smtClean="0"/>
              <a:t>WIOA Update November 16, 2015</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5744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1C2FD-8AAD-4EEB-8E28-1030F77E6B99}" type="datetime1">
              <a:rPr lang="en-US" smtClean="0"/>
              <a:t>12/10/2015</a:t>
            </a:fld>
            <a:endParaRPr lang="en-US"/>
          </a:p>
        </p:txBody>
      </p:sp>
      <p:sp>
        <p:nvSpPr>
          <p:cNvPr id="6" name="Footer Placeholder 5"/>
          <p:cNvSpPr>
            <a:spLocks noGrp="1"/>
          </p:cNvSpPr>
          <p:nvPr>
            <p:ph type="ftr" sz="quarter" idx="11"/>
          </p:nvPr>
        </p:nvSpPr>
        <p:spPr/>
        <p:txBody>
          <a:bodyPr/>
          <a:lstStyle/>
          <a:p>
            <a:r>
              <a:rPr lang="en-US" smtClean="0"/>
              <a:t>WIOA Update November 16, 2015</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93B491-6805-4A75-9618-4DDFF6450ADC}" type="datetime1">
              <a:rPr lang="en-US" smtClean="0"/>
              <a:t>12/10/2015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WIOA Update November 16, 2015</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431BFB-B653-4F36-A450-A2DDA07B171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33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3048000"/>
            <a:ext cx="5829300" cy="1463675"/>
          </a:xfrm>
        </p:spPr>
        <p:txBody>
          <a:bodyPr>
            <a:normAutofit/>
          </a:bodyPr>
          <a:lstStyle/>
          <a:p>
            <a:r>
              <a:rPr lang="en-US" sz="3200" dirty="0"/>
              <a:t>Workforce Innovation and Opportunity </a:t>
            </a:r>
            <a:r>
              <a:rPr lang="en-US" sz="3200" dirty="0" smtClean="0"/>
              <a:t>Act Update</a:t>
            </a:r>
            <a:r>
              <a:rPr lang="en-US" sz="2800" dirty="0" smtClean="0"/>
              <a:t> </a:t>
            </a:r>
            <a:endParaRPr lang="en-US" sz="2800" dirty="0"/>
          </a:p>
        </p:txBody>
      </p:sp>
      <p:sp>
        <p:nvSpPr>
          <p:cNvPr id="5" name="Subtitle 4"/>
          <p:cNvSpPr>
            <a:spLocks noGrp="1"/>
          </p:cNvSpPr>
          <p:nvPr>
            <p:ph type="subTitle" idx="4294967295"/>
          </p:nvPr>
        </p:nvSpPr>
        <p:spPr>
          <a:xfrm>
            <a:off x="6743700" y="4959350"/>
            <a:ext cx="2400300" cy="1463675"/>
          </a:xfrm>
        </p:spPr>
        <p:txBody>
          <a:bodyPr>
            <a:normAutofit/>
          </a:bodyPr>
          <a:lstStyle/>
          <a:p>
            <a:endParaRPr lang="en-US" dirty="0"/>
          </a:p>
        </p:txBody>
      </p:sp>
      <p:sp>
        <p:nvSpPr>
          <p:cNvPr id="2" name="TextBox 1"/>
          <p:cNvSpPr txBox="1"/>
          <p:nvPr/>
        </p:nvSpPr>
        <p:spPr>
          <a:xfrm>
            <a:off x="-3350" y="1219200"/>
            <a:ext cx="6521883" cy="1754326"/>
          </a:xfrm>
          <a:prstGeom prst="rect">
            <a:avLst/>
          </a:prstGeom>
          <a:solidFill>
            <a:schemeClr val="bg2"/>
          </a:solidFill>
        </p:spPr>
        <p:txBody>
          <a:bodyPr wrap="square" rtlCol="0">
            <a:spAutoFit/>
          </a:bodyPr>
          <a:lstStyle/>
          <a:p>
            <a:r>
              <a:rPr lang="en-US" sz="5400" dirty="0" smtClean="0"/>
              <a:t>Defining Student Success in WIOA</a:t>
            </a:r>
            <a:endParaRPr lang="en-US" sz="5400" dirty="0">
              <a:solidFill>
                <a:srgbClr val="FF0000"/>
              </a:solidFill>
            </a:endParaRPr>
          </a:p>
        </p:txBody>
      </p:sp>
      <p:pic>
        <p:nvPicPr>
          <p:cNvPr id="8" name="Picture 2" descr="Picture students" title="Picture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34" y="1743075"/>
            <a:ext cx="2625466" cy="1724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Picture students" title="Picture stud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9" t="22465" r="23344" b="20129"/>
          <a:stretch/>
        </p:blipFill>
        <p:spPr bwMode="auto">
          <a:xfrm>
            <a:off x="6518533" y="3467099"/>
            <a:ext cx="2643349" cy="174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0" y="4876800"/>
            <a:ext cx="3889550" cy="1384995"/>
          </a:xfrm>
          <a:prstGeom prst="rect">
            <a:avLst/>
          </a:prstGeom>
          <a:noFill/>
        </p:spPr>
        <p:txBody>
          <a:bodyPr wrap="square" rtlCol="0">
            <a:spAutoFit/>
          </a:bodyPr>
          <a:lstStyle/>
          <a:p>
            <a:r>
              <a:rPr lang="en-US" sz="1400" dirty="0">
                <a:solidFill>
                  <a:srgbClr val="C00000"/>
                </a:solidFill>
              </a:rPr>
              <a:t>Anson Green</a:t>
            </a:r>
            <a:r>
              <a:rPr lang="en-US" sz="1400" dirty="0"/>
              <a:t/>
            </a:r>
            <a:br>
              <a:rPr lang="en-US" sz="1400" dirty="0"/>
            </a:br>
            <a:r>
              <a:rPr lang="en-US" sz="1400" dirty="0"/>
              <a:t>Director</a:t>
            </a:r>
            <a:br>
              <a:rPr lang="en-US" sz="1400" dirty="0"/>
            </a:br>
            <a:r>
              <a:rPr lang="en-US" sz="1400" dirty="0" smtClean="0"/>
              <a:t>Adult </a:t>
            </a:r>
            <a:r>
              <a:rPr lang="en-US" sz="1400" dirty="0"/>
              <a:t>Education and Literacy</a:t>
            </a:r>
            <a:br>
              <a:rPr lang="en-US" sz="1400" dirty="0"/>
            </a:br>
            <a:r>
              <a:rPr lang="en-US" sz="1400" dirty="0"/>
              <a:t>Texas Workforce Commission</a:t>
            </a:r>
          </a:p>
          <a:p>
            <a:endParaRPr lang="en-US" sz="1400" dirty="0"/>
          </a:p>
          <a:p>
            <a:r>
              <a:rPr lang="en-US" sz="1400" dirty="0" smtClean="0"/>
              <a:t>November 16, 2016</a:t>
            </a:r>
          </a:p>
        </p:txBody>
      </p:sp>
      <p:sp>
        <p:nvSpPr>
          <p:cNvPr id="11" name="Footer Placeholder 10"/>
          <p:cNvSpPr>
            <a:spLocks noGrp="1"/>
          </p:cNvSpPr>
          <p:nvPr>
            <p:ph type="ftr" sz="quarter" idx="11"/>
          </p:nvPr>
        </p:nvSpPr>
        <p:spPr/>
        <p:txBody>
          <a:bodyPr/>
          <a:lstStyle/>
          <a:p>
            <a:r>
              <a:rPr lang="en-US" smtClean="0"/>
              <a:t>WIOA Update November 16, 2015</a:t>
            </a:r>
            <a:endParaRPr lang="en-US"/>
          </a:p>
        </p:txBody>
      </p:sp>
      <p:sp>
        <p:nvSpPr>
          <p:cNvPr id="12" name="Slide Number Placeholder 11"/>
          <p:cNvSpPr>
            <a:spLocks noGrp="1"/>
          </p:cNvSpPr>
          <p:nvPr>
            <p:ph type="sldNum" sz="quarter" idx="12"/>
          </p:nvPr>
        </p:nvSpPr>
        <p:spPr/>
        <p:txBody>
          <a:bodyPr/>
          <a:lstStyle/>
          <a:p>
            <a:fld id="{4A431BFB-B653-4F36-A450-A2DDA07B1717}" type="slidenum">
              <a:rPr lang="en-US" smtClean="0"/>
              <a:t>1</a:t>
            </a:fld>
            <a:endParaRPr lang="en-US"/>
          </a:p>
        </p:txBody>
      </p:sp>
      <p:pic>
        <p:nvPicPr>
          <p:cNvPr id="10" name="Picture 3" descr="Picture of students graduating" title="Picture studen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476" t="16522" r="16566" b="29379"/>
          <a:stretch/>
        </p:blipFill>
        <p:spPr bwMode="auto">
          <a:xfrm>
            <a:off x="6518534" y="5029199"/>
            <a:ext cx="265287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icture of worker with tablet" title="Picture of worker"/>
          <p:cNvPicPr>
            <a:picLocks noChangeAspect="1"/>
          </p:cNvPicPr>
          <p:nvPr/>
        </p:nvPicPr>
        <p:blipFill rotWithShape="1">
          <a:blip r:embed="rId6">
            <a:extLst>
              <a:ext uri="{28A0092B-C50C-407E-A947-70E740481C1C}">
                <a14:useLocalDpi xmlns:a14="http://schemas.microsoft.com/office/drawing/2010/main" val="0"/>
              </a:ext>
            </a:extLst>
          </a:blip>
          <a:srcRect l="14102" t="2970" r="8074" b="53267"/>
          <a:stretch/>
        </p:blipFill>
        <p:spPr>
          <a:xfrm>
            <a:off x="6518533" y="-8664"/>
            <a:ext cx="2625467" cy="1913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096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Reforms </a:t>
            </a:r>
            <a:r>
              <a:rPr lang="en-US" sz="4800" dirty="0" smtClean="0"/>
              <a:t>cont.</a:t>
            </a:r>
            <a:endParaRPr lang="en-US" sz="6600" dirty="0"/>
          </a:p>
        </p:txBody>
      </p:sp>
      <p:sp>
        <p:nvSpPr>
          <p:cNvPr id="6" name="Content Placeholder 5"/>
          <p:cNvSpPr>
            <a:spLocks noGrp="1"/>
          </p:cNvSpPr>
          <p:nvPr>
            <p:ph idx="1"/>
          </p:nvPr>
        </p:nvSpPr>
        <p:spPr>
          <a:xfrm>
            <a:off x="457200" y="2072640"/>
            <a:ext cx="8458200" cy="4023360"/>
          </a:xfrm>
        </p:spPr>
        <p:txBody>
          <a:bodyPr>
            <a:noAutofit/>
          </a:bodyPr>
          <a:lstStyle/>
          <a:p>
            <a:pPr>
              <a:buFont typeface="Arial" panose="020B0604020202020204" pitchFamily="34" charset="0"/>
              <a:buChar char="•"/>
            </a:pPr>
            <a:r>
              <a:rPr lang="en-US" sz="2200" dirty="0" smtClean="0"/>
              <a:t> Provides </a:t>
            </a:r>
            <a:r>
              <a:rPr lang="en-US" sz="2200" dirty="0"/>
              <a:t>access to </a:t>
            </a:r>
            <a:r>
              <a:rPr lang="en-US" sz="2200" b="1" dirty="0"/>
              <a:t>high quality </a:t>
            </a:r>
            <a:r>
              <a:rPr lang="en-US" sz="2200" b="1" dirty="0" smtClean="0"/>
              <a:t>education and training. </a:t>
            </a:r>
            <a:endParaRPr lang="en-US" sz="2200" b="1" dirty="0"/>
          </a:p>
          <a:p>
            <a:pPr>
              <a:buFont typeface="Arial" panose="020B0604020202020204" pitchFamily="34" charset="0"/>
              <a:buChar char="•"/>
            </a:pPr>
            <a:r>
              <a:rPr lang="en-US" sz="2200" b="1" dirty="0" smtClean="0"/>
              <a:t> Improves </a:t>
            </a:r>
            <a:r>
              <a:rPr lang="en-US" sz="2200" b="1" dirty="0"/>
              <a:t>services to individuals with disabilities</a:t>
            </a:r>
            <a:r>
              <a:rPr lang="en-US" sz="2200" dirty="0"/>
              <a:t>. </a:t>
            </a:r>
          </a:p>
          <a:p>
            <a:pPr>
              <a:buFont typeface="Arial" panose="020B0604020202020204" pitchFamily="34" charset="0"/>
              <a:buChar char="•"/>
            </a:pPr>
            <a:r>
              <a:rPr lang="en-US" sz="2200" dirty="0"/>
              <a:t> Makes </a:t>
            </a:r>
            <a:r>
              <a:rPr lang="en-US" sz="2200" b="1" dirty="0"/>
              <a:t>key investments </a:t>
            </a:r>
            <a:r>
              <a:rPr lang="en-US" sz="2200" dirty="0"/>
              <a:t>in serving </a:t>
            </a:r>
            <a:r>
              <a:rPr lang="en-US" sz="2200" b="1" dirty="0"/>
              <a:t>disconnected youth and other vulnerable populations</a:t>
            </a:r>
            <a:r>
              <a:rPr lang="en-US" sz="2200" dirty="0"/>
              <a:t>, including Native Americans and Migrant and Seasonal Farmworkers. </a:t>
            </a:r>
          </a:p>
          <a:p>
            <a:pPr>
              <a:buFont typeface="Arial" panose="020B0604020202020204" pitchFamily="34" charset="0"/>
              <a:buChar char="•"/>
            </a:pPr>
            <a:r>
              <a:rPr lang="en-US" sz="2200" dirty="0"/>
              <a:t> Increases the </a:t>
            </a:r>
            <a:r>
              <a:rPr lang="en-US" sz="2200" b="1" dirty="0"/>
              <a:t>performance and quality </a:t>
            </a:r>
            <a:r>
              <a:rPr lang="en-US" sz="2200" dirty="0"/>
              <a:t>of the </a:t>
            </a:r>
            <a:r>
              <a:rPr lang="en-US" sz="2200" b="1" dirty="0"/>
              <a:t>Job Corps </a:t>
            </a:r>
            <a:r>
              <a:rPr lang="en-US" sz="2200" dirty="0"/>
              <a:t>program.</a:t>
            </a:r>
          </a:p>
          <a:p>
            <a:pPr>
              <a:buFont typeface="Arial" panose="020B0604020202020204" pitchFamily="34" charset="0"/>
              <a:buChar char="•"/>
            </a:pPr>
            <a:r>
              <a:rPr lang="en-US" sz="2200" dirty="0"/>
              <a:t> </a:t>
            </a:r>
            <a:r>
              <a:rPr lang="en-US" sz="2200" b="1" dirty="0"/>
              <a:t>Reinforces</a:t>
            </a:r>
            <a:r>
              <a:rPr lang="en-US" sz="2200" dirty="0"/>
              <a:t> connections with </a:t>
            </a:r>
            <a:r>
              <a:rPr lang="en-US" sz="2200" b="1" dirty="0"/>
              <a:t>Registered Apprenticeship </a:t>
            </a:r>
          </a:p>
        </p:txBody>
      </p:sp>
      <p:sp>
        <p:nvSpPr>
          <p:cNvPr id="3" name="Footer Placeholder 2"/>
          <p:cNvSpPr>
            <a:spLocks noGrp="1"/>
          </p:cNvSpPr>
          <p:nvPr>
            <p:ph type="ftr" sz="quarter" idx="11"/>
          </p:nvPr>
        </p:nvSpPr>
        <p:spPr/>
        <p:txBody>
          <a:bodyPr/>
          <a:lstStyle/>
          <a:p>
            <a:r>
              <a:rPr lang="en-US" smtClean="0"/>
              <a:t>WIOA Update November 16, 2015</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10</a:t>
            </a:fld>
            <a:endParaRPr lang="en-US"/>
          </a:p>
        </p:txBody>
      </p:sp>
    </p:spTree>
    <p:extLst>
      <p:ext uri="{BB962C8B-B14F-4D97-AF65-F5344CB8AC3E}">
        <p14:creationId xmlns:p14="http://schemas.microsoft.com/office/powerpoint/2010/main" val="106357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3600" dirty="0" smtClean="0"/>
              <a:t>Shared local planning</a:t>
            </a:r>
          </a:p>
          <a:p>
            <a:r>
              <a:rPr lang="en-US" sz="3600" dirty="0" smtClean="0"/>
              <a:t>Shared accountability</a:t>
            </a:r>
          </a:p>
          <a:p>
            <a:r>
              <a:rPr lang="en-US" sz="3600" dirty="0" smtClean="0"/>
              <a:t>Integrated programs</a:t>
            </a:r>
          </a:p>
          <a:p>
            <a:r>
              <a:rPr lang="en-US" sz="3600" dirty="0" smtClean="0"/>
              <a:t>Leveraged opportunities</a:t>
            </a:r>
          </a:p>
          <a:p>
            <a:endParaRPr lang="en-US" dirty="0"/>
          </a:p>
        </p:txBody>
      </p:sp>
      <p:sp>
        <p:nvSpPr>
          <p:cNvPr id="5" name="Title 1"/>
          <p:cNvSpPr>
            <a:spLocks noGrp="1"/>
          </p:cNvSpPr>
          <p:nvPr>
            <p:ph type="title"/>
          </p:nvPr>
        </p:nvSpPr>
        <p:spPr/>
        <p:txBody>
          <a:bodyPr>
            <a:normAutofit/>
          </a:bodyPr>
          <a:lstStyle/>
          <a:p>
            <a:r>
              <a:rPr lang="en-US" dirty="0" smtClean="0"/>
              <a:t>Workforce Innovation and Opportunity Act </a:t>
            </a:r>
            <a:endParaRPr lang="en-US" dirty="0"/>
          </a:p>
        </p:txBody>
      </p:sp>
      <p:sp>
        <p:nvSpPr>
          <p:cNvPr id="2" name="Footer Placeholder 1"/>
          <p:cNvSpPr>
            <a:spLocks noGrp="1"/>
          </p:cNvSpPr>
          <p:nvPr>
            <p:ph type="ftr" sz="quarter" idx="11"/>
          </p:nvPr>
        </p:nvSpPr>
        <p:spPr/>
        <p:txBody>
          <a:bodyPr/>
          <a:lstStyle/>
          <a:p>
            <a:r>
              <a:rPr lang="en-US" smtClean="0"/>
              <a:t>WIOA Update November 16, 2015</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11</a:t>
            </a:fld>
            <a:endParaRPr lang="en-US"/>
          </a:p>
        </p:txBody>
      </p:sp>
    </p:spTree>
    <p:extLst>
      <p:ext uri="{BB962C8B-B14F-4D97-AF65-F5344CB8AC3E}">
        <p14:creationId xmlns:p14="http://schemas.microsoft.com/office/powerpoint/2010/main" val="239825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and key </a:t>
            </a:r>
            <a:br>
              <a:rPr lang="en-US" dirty="0"/>
            </a:br>
            <a:r>
              <a:rPr lang="en-US" dirty="0"/>
              <a:t>implementation dates</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12</a:t>
            </a:fld>
            <a:endParaRPr lang="en-US"/>
          </a:p>
        </p:txBody>
      </p:sp>
      <p:sp>
        <p:nvSpPr>
          <p:cNvPr id="7" name="Right Arrow 6"/>
          <p:cNvSpPr/>
          <p:nvPr/>
        </p:nvSpPr>
        <p:spPr>
          <a:xfrm>
            <a:off x="228600" y="2057400"/>
            <a:ext cx="2819400" cy="6858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April 16, 2015</a:t>
            </a:r>
          </a:p>
        </p:txBody>
      </p:sp>
      <p:sp>
        <p:nvSpPr>
          <p:cNvPr id="8" name="Rectangle 7"/>
          <p:cNvSpPr/>
          <p:nvPr/>
        </p:nvSpPr>
        <p:spPr>
          <a:xfrm>
            <a:off x="228600" y="2590800"/>
            <a:ext cx="13716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Draft Federal Rules Published</a:t>
            </a:r>
            <a:endParaRPr lang="en-US" sz="1600" dirty="0">
              <a:solidFill>
                <a:schemeClr val="tx2">
                  <a:lumMod val="75000"/>
                </a:schemeClr>
              </a:solidFill>
            </a:endParaRPr>
          </a:p>
        </p:txBody>
      </p:sp>
      <p:sp>
        <p:nvSpPr>
          <p:cNvPr id="9" name="Right Arrow 8"/>
          <p:cNvSpPr/>
          <p:nvPr/>
        </p:nvSpPr>
        <p:spPr>
          <a:xfrm>
            <a:off x="1600200" y="2419350"/>
            <a:ext cx="2562224" cy="685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75000"/>
                  </a:schemeClr>
                </a:solidFill>
              </a:rPr>
              <a:t>June, 15, 2015</a:t>
            </a:r>
            <a:endParaRPr lang="en-US" sz="1400" dirty="0">
              <a:solidFill>
                <a:schemeClr val="tx2">
                  <a:lumMod val="75000"/>
                </a:schemeClr>
              </a:solidFill>
            </a:endParaRPr>
          </a:p>
        </p:txBody>
      </p:sp>
      <p:sp>
        <p:nvSpPr>
          <p:cNvPr id="10" name="Rectangle 9"/>
          <p:cNvSpPr/>
          <p:nvPr/>
        </p:nvSpPr>
        <p:spPr>
          <a:xfrm>
            <a:off x="1600200" y="2924175"/>
            <a:ext cx="1066800" cy="981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TWC Comment Submitted</a:t>
            </a:r>
            <a:endParaRPr lang="en-US" sz="1600" dirty="0">
              <a:solidFill>
                <a:schemeClr val="tx2">
                  <a:lumMod val="75000"/>
                </a:schemeClr>
              </a:solidFill>
            </a:endParaRPr>
          </a:p>
        </p:txBody>
      </p:sp>
      <p:sp>
        <p:nvSpPr>
          <p:cNvPr id="11" name="Right Arrow 10"/>
          <p:cNvSpPr/>
          <p:nvPr/>
        </p:nvSpPr>
        <p:spPr>
          <a:xfrm>
            <a:off x="2667000" y="2743200"/>
            <a:ext cx="2809875" cy="77152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November 3, 2015 </a:t>
            </a:r>
            <a:br>
              <a:rPr lang="en-US" sz="1400" dirty="0">
                <a:solidFill>
                  <a:schemeClr val="bg1"/>
                </a:solidFill>
              </a:rPr>
            </a:br>
            <a:r>
              <a:rPr lang="en-US" sz="1200" dirty="0">
                <a:solidFill>
                  <a:schemeClr val="bg1"/>
                </a:solidFill>
              </a:rPr>
              <a:t>(Comment closes December 4, 2015)</a:t>
            </a:r>
          </a:p>
        </p:txBody>
      </p:sp>
      <p:sp>
        <p:nvSpPr>
          <p:cNvPr id="12" name="Rectangle 11"/>
          <p:cNvSpPr/>
          <p:nvPr/>
        </p:nvSpPr>
        <p:spPr>
          <a:xfrm>
            <a:off x="2647950" y="3333750"/>
            <a:ext cx="1504950"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TWC release draft Combined State Plan for Comment</a:t>
            </a:r>
            <a:endParaRPr lang="en-US" sz="1600" dirty="0">
              <a:solidFill>
                <a:schemeClr val="tx2">
                  <a:lumMod val="75000"/>
                </a:schemeClr>
              </a:solidFill>
            </a:endParaRPr>
          </a:p>
        </p:txBody>
      </p:sp>
      <p:sp>
        <p:nvSpPr>
          <p:cNvPr id="13" name="Right Arrow 12"/>
          <p:cNvSpPr/>
          <p:nvPr/>
        </p:nvSpPr>
        <p:spPr>
          <a:xfrm>
            <a:off x="4162424" y="3162300"/>
            <a:ext cx="2219326" cy="685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75000"/>
                  </a:schemeClr>
                </a:solidFill>
              </a:rPr>
              <a:t>January/ February 2016</a:t>
            </a:r>
            <a:endParaRPr lang="en-US" sz="1400" dirty="0">
              <a:solidFill>
                <a:schemeClr val="tx2">
                  <a:lumMod val="75000"/>
                </a:schemeClr>
              </a:solidFill>
            </a:endParaRPr>
          </a:p>
        </p:txBody>
      </p:sp>
      <p:sp>
        <p:nvSpPr>
          <p:cNvPr id="14" name="Rectangle 13"/>
          <p:cNvSpPr/>
          <p:nvPr/>
        </p:nvSpPr>
        <p:spPr>
          <a:xfrm>
            <a:off x="4152900" y="3676650"/>
            <a:ext cx="131445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ED</a:t>
            </a:r>
            <a:r>
              <a:rPr lang="en-US" sz="1600" dirty="0">
                <a:solidFill>
                  <a:schemeClr val="tx2">
                    <a:lumMod val="75000"/>
                  </a:schemeClr>
                </a:solidFill>
              </a:rPr>
              <a:t>, DOL, HHS publish final </a:t>
            </a:r>
            <a:r>
              <a:rPr lang="en-US" sz="1600" dirty="0" smtClean="0">
                <a:solidFill>
                  <a:schemeClr val="tx2">
                    <a:lumMod val="75000"/>
                  </a:schemeClr>
                </a:solidFill>
              </a:rPr>
              <a:t>regulations</a:t>
            </a:r>
            <a:endParaRPr lang="en-US" sz="1600" dirty="0">
              <a:solidFill>
                <a:schemeClr val="tx2">
                  <a:lumMod val="75000"/>
                </a:schemeClr>
              </a:solidFill>
            </a:endParaRPr>
          </a:p>
        </p:txBody>
      </p:sp>
      <p:sp>
        <p:nvSpPr>
          <p:cNvPr id="15" name="Right Arrow 14"/>
          <p:cNvSpPr/>
          <p:nvPr/>
        </p:nvSpPr>
        <p:spPr>
          <a:xfrm>
            <a:off x="5476875" y="3495675"/>
            <a:ext cx="1485900" cy="6858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March 3, 2016</a:t>
            </a:r>
          </a:p>
        </p:txBody>
      </p:sp>
      <p:sp>
        <p:nvSpPr>
          <p:cNvPr id="16" name="Rectangle 15"/>
          <p:cNvSpPr/>
          <p:nvPr/>
        </p:nvSpPr>
        <p:spPr>
          <a:xfrm>
            <a:off x="5467350" y="4010025"/>
            <a:ext cx="1143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Final Texas State Plan Submitted</a:t>
            </a:r>
            <a:endParaRPr lang="en-US" sz="1600" dirty="0">
              <a:solidFill>
                <a:schemeClr val="tx2">
                  <a:lumMod val="75000"/>
                </a:schemeClr>
              </a:solidFill>
            </a:endParaRPr>
          </a:p>
        </p:txBody>
      </p:sp>
      <p:sp>
        <p:nvSpPr>
          <p:cNvPr id="17" name="Right Arrow 16"/>
          <p:cNvSpPr/>
          <p:nvPr/>
        </p:nvSpPr>
        <p:spPr>
          <a:xfrm>
            <a:off x="6581775" y="3990975"/>
            <a:ext cx="1752601" cy="685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75000"/>
                  </a:schemeClr>
                </a:solidFill>
              </a:rPr>
              <a:t>March /April 2016</a:t>
            </a:r>
            <a:endParaRPr lang="en-US" sz="1400" dirty="0">
              <a:solidFill>
                <a:schemeClr val="tx2">
                  <a:lumMod val="75000"/>
                </a:schemeClr>
              </a:solidFill>
            </a:endParaRPr>
          </a:p>
        </p:txBody>
      </p:sp>
      <p:sp>
        <p:nvSpPr>
          <p:cNvPr id="18" name="Rectangle 17"/>
          <p:cNvSpPr/>
          <p:nvPr/>
        </p:nvSpPr>
        <p:spPr>
          <a:xfrm>
            <a:off x="6619875" y="4495800"/>
            <a:ext cx="1228725" cy="981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lumMod val="75000"/>
                  </a:schemeClr>
                </a:solidFill>
              </a:rPr>
              <a:t>2</a:t>
            </a:r>
            <a:r>
              <a:rPr lang="en-US" sz="1600" dirty="0" smtClean="0">
                <a:solidFill>
                  <a:schemeClr val="tx2">
                    <a:lumMod val="75000"/>
                  </a:schemeClr>
                </a:solidFill>
              </a:rPr>
              <a:t>-year perf. target </a:t>
            </a:r>
            <a:r>
              <a:rPr lang="en-US" sz="1600" dirty="0">
                <a:solidFill>
                  <a:schemeClr val="tx2">
                    <a:lumMod val="75000"/>
                  </a:schemeClr>
                </a:solidFill>
              </a:rPr>
              <a:t>negotiation </a:t>
            </a:r>
          </a:p>
        </p:txBody>
      </p:sp>
      <p:sp>
        <p:nvSpPr>
          <p:cNvPr id="19" name="Right Arrow 18"/>
          <p:cNvSpPr/>
          <p:nvPr/>
        </p:nvSpPr>
        <p:spPr>
          <a:xfrm>
            <a:off x="7743827" y="4467225"/>
            <a:ext cx="1323973" cy="6858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July 1, 2016</a:t>
            </a:r>
          </a:p>
        </p:txBody>
      </p:sp>
      <p:sp>
        <p:nvSpPr>
          <p:cNvPr id="20" name="Rectangle 19"/>
          <p:cNvSpPr/>
          <p:nvPr/>
        </p:nvSpPr>
        <p:spPr>
          <a:xfrm>
            <a:off x="7677154" y="5000624"/>
            <a:ext cx="1314446" cy="1400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WIOA State plan effective</a:t>
            </a:r>
            <a:br>
              <a:rPr lang="en-US" sz="1600" dirty="0" smtClean="0">
                <a:solidFill>
                  <a:schemeClr val="tx2">
                    <a:lumMod val="75000"/>
                  </a:schemeClr>
                </a:solidFill>
              </a:rPr>
            </a:br>
            <a:endParaRPr lang="en-US" sz="1600" dirty="0" smtClean="0">
              <a:solidFill>
                <a:schemeClr val="tx2">
                  <a:lumMod val="75000"/>
                </a:schemeClr>
              </a:solidFill>
            </a:endParaRPr>
          </a:p>
          <a:p>
            <a:r>
              <a:rPr lang="en-US" sz="1600" dirty="0" smtClean="0">
                <a:solidFill>
                  <a:schemeClr val="tx2">
                    <a:lumMod val="75000"/>
                  </a:schemeClr>
                </a:solidFill>
              </a:rPr>
              <a:t>Inter-EL Civics implemented</a:t>
            </a:r>
            <a:endParaRPr lang="en-US" sz="1600" dirty="0">
              <a:solidFill>
                <a:schemeClr val="tx2">
                  <a:lumMod val="75000"/>
                </a:schemeClr>
              </a:solidFill>
            </a:endParaRPr>
          </a:p>
        </p:txBody>
      </p:sp>
    </p:spTree>
    <p:extLst>
      <p:ext uri="{BB962C8B-B14F-4D97-AF65-F5344CB8AC3E}">
        <p14:creationId xmlns:p14="http://schemas.microsoft.com/office/powerpoint/2010/main" val="3054474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Your Program for Changes under </a:t>
            </a:r>
            <a:r>
              <a:rPr lang="en-US" dirty="0" smtClean="0"/>
              <a:t>WIOA</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13</a:t>
            </a:fld>
            <a:endParaRPr lang="en-US"/>
          </a:p>
        </p:txBody>
      </p:sp>
    </p:spTree>
    <p:extLst>
      <p:ext uri="{BB962C8B-B14F-4D97-AF65-F5344CB8AC3E}">
        <p14:creationId xmlns:p14="http://schemas.microsoft.com/office/powerpoint/2010/main" val="59578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6000" dirty="0" smtClean="0"/>
              <a:t>Areas of Focus</a:t>
            </a:r>
            <a:endParaRPr lang="en-US" sz="6000" dirty="0"/>
          </a:p>
        </p:txBody>
      </p:sp>
      <p:sp>
        <p:nvSpPr>
          <p:cNvPr id="9" name="Content Placeholder 8"/>
          <p:cNvSpPr>
            <a:spLocks noGrp="1"/>
          </p:cNvSpPr>
          <p:nvPr>
            <p:ph idx="1"/>
          </p:nvPr>
        </p:nvSpPr>
        <p:spPr/>
        <p:txBody>
          <a:bodyPr>
            <a:normAutofit/>
          </a:bodyPr>
          <a:lstStyle/>
          <a:p>
            <a:pPr>
              <a:buFont typeface="Arial" panose="020B0604020202020204" pitchFamily="34" charset="0"/>
              <a:buChar char="•"/>
            </a:pPr>
            <a:r>
              <a:rPr lang="en-US" sz="2400" dirty="0" smtClean="0"/>
              <a:t> </a:t>
            </a:r>
            <a:r>
              <a:rPr lang="en-US" sz="2800" dirty="0" smtClean="0"/>
              <a:t>Expanded </a:t>
            </a:r>
            <a:r>
              <a:rPr lang="en-US" sz="2800" dirty="0"/>
              <a:t>Purpose </a:t>
            </a:r>
            <a:endParaRPr lang="en-US" sz="2800" dirty="0" smtClean="0"/>
          </a:p>
          <a:p>
            <a:pPr>
              <a:buFont typeface="Arial" panose="020B0604020202020204" pitchFamily="34" charset="0"/>
              <a:buChar char="•"/>
            </a:pPr>
            <a:r>
              <a:rPr lang="en-US" sz="2800" dirty="0" smtClean="0"/>
              <a:t> Expanded </a:t>
            </a:r>
            <a:r>
              <a:rPr lang="en-US" sz="2800" dirty="0"/>
              <a:t>Local Activities </a:t>
            </a:r>
            <a:endParaRPr lang="en-US" sz="2800" dirty="0" smtClean="0"/>
          </a:p>
          <a:p>
            <a:pPr>
              <a:buFont typeface="Arial" panose="020B0604020202020204" pitchFamily="34" charset="0"/>
              <a:buChar char="•"/>
            </a:pPr>
            <a:r>
              <a:rPr lang="en-US" sz="2800" dirty="0" smtClean="0"/>
              <a:t> Local Planning</a:t>
            </a:r>
          </a:p>
          <a:p>
            <a:pPr>
              <a:buFont typeface="Arial" panose="020B0604020202020204" pitchFamily="34" charset="0"/>
              <a:buChar char="•"/>
            </a:pPr>
            <a:r>
              <a:rPr lang="en-US" sz="2800" dirty="0" smtClean="0"/>
              <a:t> One-Stop </a:t>
            </a:r>
            <a:r>
              <a:rPr lang="en-US" sz="2800" dirty="0"/>
              <a:t>Infrastructure </a:t>
            </a:r>
            <a:r>
              <a:rPr lang="en-US" sz="2800" dirty="0" smtClean="0"/>
              <a:t>Funding</a:t>
            </a:r>
          </a:p>
          <a:p>
            <a:pPr>
              <a:buFont typeface="Arial" panose="020B0604020202020204" pitchFamily="34" charset="0"/>
              <a:buChar char="•"/>
            </a:pPr>
            <a:r>
              <a:rPr lang="en-US" sz="2800" dirty="0" smtClean="0"/>
              <a:t> Future Competition</a:t>
            </a:r>
          </a:p>
          <a:p>
            <a:pPr>
              <a:buFont typeface="Arial" panose="020B0604020202020204" pitchFamily="34" charset="0"/>
              <a:buChar char="•"/>
            </a:pPr>
            <a:r>
              <a:rPr lang="en-US" sz="2800" dirty="0" smtClean="0"/>
              <a:t> Requirements </a:t>
            </a:r>
            <a:r>
              <a:rPr lang="en-US" sz="2800" dirty="0"/>
              <a:t>in Future Local Grant Competitions</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14</a:t>
            </a:fld>
            <a:endParaRPr lang="en-US"/>
          </a:p>
        </p:txBody>
      </p:sp>
    </p:spTree>
    <p:extLst>
      <p:ext uri="{BB962C8B-B14F-4D97-AF65-F5344CB8AC3E}">
        <p14:creationId xmlns:p14="http://schemas.microsoft.com/office/powerpoint/2010/main" val="392156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0000"/>
              </a:lnSpc>
              <a:spcBef>
                <a:spcPct val="0"/>
              </a:spcBef>
            </a:pPr>
            <a:r>
              <a:rPr lang="en-US" sz="6600" kern="1200" cap="all" spc="100" dirty="0">
                <a:solidFill>
                  <a:schemeClr val="tx1">
                    <a:lumMod val="95000"/>
                    <a:lumOff val="5000"/>
                  </a:schemeClr>
                </a:solidFill>
                <a:latin typeface="+mj-lt"/>
                <a:ea typeface="+mj-ea"/>
                <a:cs typeface="+mj-cs"/>
              </a:rPr>
              <a:t>Expanded Purpose </a:t>
            </a:r>
            <a:r>
              <a:rPr lang="en-US" sz="7300" kern="1200" cap="all" spc="100" dirty="0" smtClean="0">
                <a:solidFill>
                  <a:schemeClr val="tx1">
                    <a:lumMod val="95000"/>
                    <a:lumOff val="5000"/>
                  </a:schemeClr>
                </a:solidFill>
                <a:latin typeface="+mj-lt"/>
                <a:ea typeface="+mj-ea"/>
                <a:cs typeface="+mj-cs"/>
              </a:rPr>
              <a:t/>
            </a:r>
            <a:br>
              <a:rPr lang="en-US" sz="7300" kern="1200" cap="all" spc="100" dirty="0" smtClean="0">
                <a:solidFill>
                  <a:schemeClr val="tx1">
                    <a:lumMod val="95000"/>
                    <a:lumOff val="5000"/>
                  </a:schemeClr>
                </a:solidFill>
                <a:latin typeface="+mj-lt"/>
                <a:ea typeface="+mj-ea"/>
                <a:cs typeface="+mj-cs"/>
              </a:rPr>
            </a:br>
            <a:r>
              <a:rPr lang="en-US" sz="3600" kern="1200" cap="all" spc="100" dirty="0">
                <a:solidFill>
                  <a:schemeClr val="tx1">
                    <a:lumMod val="95000"/>
                    <a:lumOff val="5000"/>
                  </a:schemeClr>
                </a:solidFill>
                <a:latin typeface="+mj-lt"/>
                <a:ea typeface="+mj-ea"/>
                <a:cs typeface="+mj-cs"/>
              </a:rPr>
              <a:t>What is the same</a:t>
            </a:r>
          </a:p>
        </p:txBody>
      </p:sp>
      <p:sp>
        <p:nvSpPr>
          <p:cNvPr id="3" name="Content Placeholder 2"/>
          <p:cNvSpPr>
            <a:spLocks noGrp="1"/>
          </p:cNvSpPr>
          <p:nvPr>
            <p:ph idx="1"/>
          </p:nvPr>
        </p:nvSpPr>
        <p:spPr>
          <a:xfrm>
            <a:off x="768096" y="2286000"/>
            <a:ext cx="7613904" cy="4023360"/>
          </a:xfrm>
        </p:spPr>
        <p:txBody>
          <a:bodyPr>
            <a:noAutofit/>
          </a:bodyPr>
          <a:lstStyle/>
          <a:p>
            <a:pPr marL="457200" lvl="1" indent="-457200"/>
            <a:r>
              <a:rPr lang="en-US" sz="2800" dirty="0" smtClean="0"/>
              <a:t>Assist </a:t>
            </a:r>
            <a:r>
              <a:rPr lang="en-US" sz="2800" dirty="0"/>
              <a:t>adults to </a:t>
            </a:r>
            <a:r>
              <a:rPr lang="en-US" sz="2800" b="1" dirty="0"/>
              <a:t>become literate </a:t>
            </a:r>
            <a:r>
              <a:rPr lang="en-US" sz="2800" dirty="0"/>
              <a:t>and obtain the </a:t>
            </a:r>
            <a:r>
              <a:rPr lang="en-US" sz="2800" b="1" dirty="0"/>
              <a:t>knowledge and skills </a:t>
            </a:r>
            <a:r>
              <a:rPr lang="en-US" sz="2800" dirty="0"/>
              <a:t>necessary for </a:t>
            </a:r>
            <a:r>
              <a:rPr lang="en-US" sz="2800" b="1" dirty="0"/>
              <a:t>employment and economic </a:t>
            </a:r>
            <a:r>
              <a:rPr lang="en-US" sz="2800" b="1" dirty="0" smtClean="0"/>
              <a:t>self-sufficiency</a:t>
            </a:r>
            <a:r>
              <a:rPr lang="en-US" sz="2800" dirty="0" smtClean="0"/>
              <a:t/>
            </a:r>
            <a:br>
              <a:rPr lang="en-US" sz="2800" dirty="0" smtClean="0"/>
            </a:br>
            <a:endParaRPr lang="en-US" sz="2800" dirty="0" smtClean="0"/>
          </a:p>
          <a:p>
            <a:pPr marL="457200" lvl="1" indent="-457200">
              <a:buFont typeface="Arial" panose="020B0604020202020204" pitchFamily="34" charset="0"/>
              <a:buChar char="•"/>
            </a:pPr>
            <a:r>
              <a:rPr lang="en-US" sz="2800" dirty="0" smtClean="0"/>
              <a:t>Assist </a:t>
            </a:r>
            <a:r>
              <a:rPr lang="en-US" sz="2800" dirty="0"/>
              <a:t>adults who are parents or family members become a </a:t>
            </a:r>
            <a:r>
              <a:rPr lang="en-US" sz="2800" b="1" dirty="0"/>
              <a:t>full partner in the education development of their </a:t>
            </a:r>
            <a:r>
              <a:rPr lang="en-US" sz="2800" b="1" dirty="0" smtClean="0"/>
              <a:t>children</a:t>
            </a:r>
            <a:r>
              <a:rPr lang="en-US" sz="2800" dirty="0" smtClean="0"/>
              <a:t/>
            </a:r>
            <a:br>
              <a:rPr lang="en-US" sz="2800" dirty="0" smtClean="0"/>
            </a:br>
            <a:endParaRPr lang="en-US" sz="2800" dirty="0" smtClean="0"/>
          </a:p>
          <a:p>
            <a:pPr marL="457200" lvl="1" indent="-457200">
              <a:buFont typeface="Arial" panose="020B0604020202020204" pitchFamily="34" charset="0"/>
              <a:buChar char="•"/>
            </a:pPr>
            <a:r>
              <a:rPr lang="en-US" sz="2800" dirty="0" smtClean="0"/>
              <a:t>Assist </a:t>
            </a:r>
            <a:r>
              <a:rPr lang="en-US" sz="2800" dirty="0"/>
              <a:t>adults in </a:t>
            </a:r>
            <a:r>
              <a:rPr lang="en-US" sz="2800" b="1" dirty="0"/>
              <a:t>completing high school</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15</a:t>
            </a:fld>
            <a:endParaRPr lang="en-US"/>
          </a:p>
        </p:txBody>
      </p:sp>
    </p:spTree>
    <p:extLst>
      <p:ext uri="{BB962C8B-B14F-4D97-AF65-F5344CB8AC3E}">
        <p14:creationId xmlns:p14="http://schemas.microsoft.com/office/powerpoint/2010/main" val="428199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Expanded Purpose </a:t>
            </a:r>
            <a:r>
              <a:rPr lang="en-US" sz="7300" dirty="0"/>
              <a:t/>
            </a:r>
            <a:br>
              <a:rPr lang="en-US" sz="7300" dirty="0"/>
            </a:br>
            <a:r>
              <a:rPr lang="en-US" sz="3600" dirty="0"/>
              <a:t>What is </a:t>
            </a:r>
            <a:r>
              <a:rPr lang="en-US" sz="3600" dirty="0" smtClean="0"/>
              <a:t>new</a:t>
            </a:r>
            <a:endParaRPr lang="en-US" sz="6600"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b="1" dirty="0" smtClean="0"/>
              <a:t>Promote </a:t>
            </a:r>
            <a:r>
              <a:rPr lang="en-US" sz="2800" b="1" dirty="0"/>
              <a:t>transitions</a:t>
            </a:r>
            <a:r>
              <a:rPr lang="en-US" sz="2800" dirty="0"/>
              <a:t> from adult education to postsecondary education and training through career pathways</a:t>
            </a:r>
          </a:p>
          <a:p>
            <a:endParaRPr lang="en-US" sz="2800" b="1" dirty="0" smtClean="0"/>
          </a:p>
          <a:p>
            <a:pPr marL="457200" indent="-457200">
              <a:buFont typeface="Arial" panose="020B0604020202020204" pitchFamily="34" charset="0"/>
              <a:buChar char="•"/>
            </a:pPr>
            <a:r>
              <a:rPr lang="en-US" sz="2800" b="1" dirty="0" smtClean="0"/>
              <a:t>Assist </a:t>
            </a:r>
            <a:r>
              <a:rPr lang="en-US" sz="2800" b="1" dirty="0"/>
              <a:t>immigrants and English language </a:t>
            </a:r>
            <a:r>
              <a:rPr lang="en-US" sz="2800" b="1" dirty="0" smtClean="0"/>
              <a:t>learners</a:t>
            </a:r>
          </a:p>
          <a:p>
            <a:pPr marL="630936" lvl="1" indent="-457200">
              <a:buFont typeface="Arial" panose="020B0604020202020204" pitchFamily="34" charset="0"/>
              <a:buChar char="•"/>
            </a:pPr>
            <a:r>
              <a:rPr lang="en-US" sz="2400" dirty="0" smtClean="0"/>
              <a:t>including </a:t>
            </a:r>
            <a:r>
              <a:rPr lang="en-US" sz="2400" dirty="0"/>
              <a:t>professionals with </a:t>
            </a:r>
            <a:r>
              <a:rPr lang="en-US" sz="2400" dirty="0" smtClean="0"/>
              <a:t>degrees and </a:t>
            </a:r>
            <a:r>
              <a:rPr lang="en-US" sz="2400" dirty="0"/>
              <a:t>credentials in their native countries</a:t>
            </a:r>
            <a:endParaRPr lang="en-US" sz="6600"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16</a:t>
            </a:fld>
            <a:endParaRPr lang="en-US"/>
          </a:p>
        </p:txBody>
      </p:sp>
    </p:spTree>
    <p:extLst>
      <p:ext uri="{BB962C8B-B14F-4D97-AF65-F5344CB8AC3E}">
        <p14:creationId xmlns:p14="http://schemas.microsoft.com/office/powerpoint/2010/main" val="343126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Expanded Local Activities </a:t>
            </a:r>
          </a:p>
        </p:txBody>
      </p:sp>
      <p:sp>
        <p:nvSpPr>
          <p:cNvPr id="3" name="Content Placeholder 2"/>
          <p:cNvSpPr>
            <a:spLocks noGrp="1"/>
          </p:cNvSpPr>
          <p:nvPr>
            <p:ph idx="1"/>
          </p:nvPr>
        </p:nvSpPr>
        <p:spPr/>
        <p:txBody>
          <a:bodyPr>
            <a:normAutofit/>
          </a:bodyPr>
          <a:lstStyle/>
          <a:p>
            <a:r>
              <a:rPr lang="en-US" sz="2400" dirty="0" smtClean="0"/>
              <a:t>Creates </a:t>
            </a:r>
            <a:r>
              <a:rPr lang="en-US" sz="2400" b="1" dirty="0" smtClean="0"/>
              <a:t>three new allowable activities that support student success</a:t>
            </a:r>
            <a:br>
              <a:rPr lang="en-US" sz="2400" b="1" dirty="0" smtClean="0"/>
            </a:br>
            <a:endParaRPr lang="en-US" sz="2400" dirty="0" smtClean="0"/>
          </a:p>
          <a:p>
            <a:pPr marL="457200" indent="-228600">
              <a:buFont typeface="Arial" panose="020B0604020202020204" pitchFamily="34" charset="0"/>
              <a:buChar char="•"/>
            </a:pPr>
            <a:r>
              <a:rPr lang="en-US" sz="2400" dirty="0" smtClean="0"/>
              <a:t>Workforce Preparation Activities, including Digital Literacy </a:t>
            </a:r>
          </a:p>
          <a:p>
            <a:pPr marL="457200" indent="-228600">
              <a:buFont typeface="Arial" panose="020B0604020202020204" pitchFamily="34" charset="0"/>
              <a:buChar char="•"/>
            </a:pPr>
            <a:r>
              <a:rPr lang="en-US" sz="2400" dirty="0" smtClean="0"/>
              <a:t>Integrated Education and Training </a:t>
            </a:r>
          </a:p>
          <a:p>
            <a:pPr marL="457200" indent="-228600">
              <a:buFont typeface="Arial" panose="020B0604020202020204" pitchFamily="34" charset="0"/>
              <a:buChar char="•"/>
            </a:pPr>
            <a:r>
              <a:rPr lang="en-US" sz="2400" dirty="0" smtClean="0"/>
              <a:t>Integrated English Literacy and Civics Education</a:t>
            </a:r>
            <a:endParaRPr lang="en-US" sz="2400"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17</a:t>
            </a:fld>
            <a:endParaRPr lang="en-US"/>
          </a:p>
        </p:txBody>
      </p:sp>
    </p:spTree>
    <p:extLst>
      <p:ext uri="{BB962C8B-B14F-4D97-AF65-F5344CB8AC3E}">
        <p14:creationId xmlns:p14="http://schemas.microsoft.com/office/powerpoint/2010/main" val="891979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Expanded Local </a:t>
            </a:r>
            <a:r>
              <a:rPr lang="en-US" sz="6000" dirty="0" smtClean="0"/>
              <a:t>Activities</a:t>
            </a:r>
            <a:br>
              <a:rPr lang="en-US" sz="6000" dirty="0" smtClean="0"/>
            </a:br>
            <a:r>
              <a:rPr lang="en-US" sz="3600" dirty="0">
                <a:solidFill>
                  <a:srgbClr val="C00000"/>
                </a:solidFill>
              </a:rPr>
              <a:t>Workforce Preparation Activities</a:t>
            </a:r>
            <a:r>
              <a:rPr lang="en-US" sz="3600" dirty="0" smtClean="0">
                <a:solidFill>
                  <a:srgbClr val="C00000"/>
                </a:solidFill>
              </a:rPr>
              <a:t> </a:t>
            </a:r>
            <a:endParaRPr lang="en-US" sz="6000" dirty="0">
              <a:solidFill>
                <a:srgbClr val="C00000"/>
              </a:solidFill>
            </a:endParaRPr>
          </a:p>
        </p:txBody>
      </p:sp>
      <p:sp>
        <p:nvSpPr>
          <p:cNvPr id="3" name="Content Placeholder 2"/>
          <p:cNvSpPr>
            <a:spLocks noGrp="1"/>
          </p:cNvSpPr>
          <p:nvPr>
            <p:ph idx="1"/>
          </p:nvPr>
        </p:nvSpPr>
        <p:spPr/>
        <p:txBody>
          <a:bodyPr>
            <a:noAutofit/>
          </a:bodyPr>
          <a:lstStyle/>
          <a:p>
            <a:r>
              <a:rPr lang="en-US" sz="2400" dirty="0"/>
              <a:t>Activities, programs, or services designed to help an individual acquire a </a:t>
            </a:r>
            <a:r>
              <a:rPr lang="en-US" sz="2400" b="1" dirty="0"/>
              <a:t>combination of basic academic, critical thinking, digital literacy, and self-management </a:t>
            </a:r>
            <a:r>
              <a:rPr lang="en-US" sz="2400" b="1" dirty="0" smtClean="0"/>
              <a:t>skills</a:t>
            </a:r>
          </a:p>
          <a:p>
            <a:pPr marL="457200" indent="-228600">
              <a:buFont typeface="Arial" panose="020B0604020202020204" pitchFamily="34" charset="0"/>
              <a:buChar char="•"/>
            </a:pPr>
            <a:r>
              <a:rPr lang="en-US" sz="1800" dirty="0" smtClean="0"/>
              <a:t>Utilizing </a:t>
            </a:r>
            <a:r>
              <a:rPr lang="en-US" sz="1800" dirty="0"/>
              <a:t>resources and using information </a:t>
            </a:r>
          </a:p>
          <a:p>
            <a:pPr marL="457200" indent="-228600">
              <a:buFont typeface="Arial" panose="020B0604020202020204" pitchFamily="34" charset="0"/>
              <a:buChar char="•"/>
            </a:pPr>
            <a:r>
              <a:rPr lang="en-US" sz="1800" dirty="0" smtClean="0"/>
              <a:t>Acquiring </a:t>
            </a:r>
            <a:r>
              <a:rPr lang="en-US" sz="1800" dirty="0"/>
              <a:t>other skills necessary for successful transition into postsecondary education, training, or employment</a:t>
            </a:r>
          </a:p>
          <a:p>
            <a:pPr marL="630936" lvl="1" indent="-228600">
              <a:buFont typeface="Courier New" panose="02070309020205020404" pitchFamily="49" charset="0"/>
              <a:buChar char="o"/>
            </a:pPr>
            <a:r>
              <a:rPr lang="en-US" dirty="0" smtClean="0"/>
              <a:t>Working </a:t>
            </a:r>
            <a:r>
              <a:rPr lang="en-US" dirty="0"/>
              <a:t>with </a:t>
            </a:r>
            <a:r>
              <a:rPr lang="en-US" dirty="0" smtClean="0"/>
              <a:t>others</a:t>
            </a:r>
          </a:p>
          <a:p>
            <a:pPr marL="630936" lvl="1" indent="-228600">
              <a:buFont typeface="Courier New" panose="02070309020205020404" pitchFamily="49" charset="0"/>
              <a:buChar char="o"/>
            </a:pPr>
            <a:r>
              <a:rPr lang="en-US" sz="1600" dirty="0" smtClean="0"/>
              <a:t>Understanding systems</a:t>
            </a:r>
          </a:p>
          <a:p>
            <a:pPr marL="128016" lvl="1" indent="0">
              <a:buNone/>
            </a:pPr>
            <a:r>
              <a:rPr lang="en-US" sz="2400" dirty="0" smtClean="0"/>
              <a:t/>
            </a:r>
            <a:br>
              <a:rPr lang="en-US" sz="2400" dirty="0" smtClean="0"/>
            </a:br>
            <a:r>
              <a:rPr lang="en-US" sz="2400" dirty="0" smtClean="0"/>
              <a:t>Also known as employability skills and “Marketable Skills” under the THECB 60 X 30 TX  strategic plan </a:t>
            </a:r>
          </a:p>
          <a:p>
            <a:endParaRPr lang="en-US" sz="2400"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18</a:t>
            </a:fld>
            <a:endParaRPr lang="en-US"/>
          </a:p>
        </p:txBody>
      </p:sp>
    </p:spTree>
    <p:extLst>
      <p:ext uri="{BB962C8B-B14F-4D97-AF65-F5344CB8AC3E}">
        <p14:creationId xmlns:p14="http://schemas.microsoft.com/office/powerpoint/2010/main" val="303503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Expanded Local </a:t>
            </a:r>
            <a:r>
              <a:rPr lang="en-US" sz="6000" dirty="0" smtClean="0"/>
              <a:t>Activities</a:t>
            </a:r>
            <a:br>
              <a:rPr lang="en-US" sz="6000" dirty="0" smtClean="0"/>
            </a:br>
            <a:r>
              <a:rPr lang="en-US" sz="3600" dirty="0">
                <a:solidFill>
                  <a:srgbClr val="C00000"/>
                </a:solidFill>
              </a:rPr>
              <a:t>Digital Literacy</a:t>
            </a:r>
            <a:r>
              <a:rPr lang="en-US" sz="3600" dirty="0" smtClean="0">
                <a:solidFill>
                  <a:srgbClr val="C00000"/>
                </a:solidFill>
              </a:rPr>
              <a:t> </a:t>
            </a:r>
            <a:endParaRPr lang="en-US" sz="6000" dirty="0">
              <a:solidFill>
                <a:srgbClr val="C00000"/>
              </a:solidFill>
            </a:endParaRPr>
          </a:p>
        </p:txBody>
      </p:sp>
      <p:sp>
        <p:nvSpPr>
          <p:cNvPr id="3" name="Content Placeholder 2"/>
          <p:cNvSpPr>
            <a:spLocks noGrp="1"/>
          </p:cNvSpPr>
          <p:nvPr>
            <p:ph idx="1"/>
          </p:nvPr>
        </p:nvSpPr>
        <p:spPr/>
        <p:txBody>
          <a:bodyPr/>
          <a:lstStyle/>
          <a:p>
            <a:endParaRPr lang="en-US" dirty="0" smtClean="0"/>
          </a:p>
          <a:p>
            <a:r>
              <a:rPr lang="en-US" sz="2800" dirty="0" smtClean="0"/>
              <a:t>The term ‘digital literacy skills’ means </a:t>
            </a:r>
            <a:r>
              <a:rPr lang="en-US" sz="2800" dirty="0"/>
              <a:t>the skills associated with using technology to enable users to find, evaluate, organize, create, and communicate information</a:t>
            </a:r>
            <a:r>
              <a:rPr lang="en-US" sz="2800" dirty="0" smtClean="0"/>
              <a:t>.’</a:t>
            </a:r>
            <a:br>
              <a:rPr lang="en-US" sz="2800" dirty="0" smtClean="0"/>
            </a:br>
            <a:endParaRPr lang="en-US" sz="2800" dirty="0"/>
          </a:p>
          <a:p>
            <a:r>
              <a:rPr lang="en-US" dirty="0"/>
              <a:t> </a:t>
            </a:r>
            <a:r>
              <a:rPr lang="en-US" dirty="0" smtClean="0"/>
              <a:t>		Section </a:t>
            </a:r>
            <a:r>
              <a:rPr lang="en-US" dirty="0"/>
              <a:t>202 of the Museum and Library Services Act</a:t>
            </a:r>
          </a:p>
          <a:p>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19</a:t>
            </a:fld>
            <a:endParaRPr lang="en-US"/>
          </a:p>
        </p:txBody>
      </p:sp>
    </p:spTree>
    <p:extLst>
      <p:ext uri="{BB962C8B-B14F-4D97-AF65-F5344CB8AC3E}">
        <p14:creationId xmlns:p14="http://schemas.microsoft.com/office/powerpoint/2010/main" val="3035032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Enhancements</a:t>
            </a:r>
            <a:endParaRPr lang="en-US" dirty="0"/>
          </a:p>
        </p:txBody>
      </p:sp>
      <p:sp>
        <p:nvSpPr>
          <p:cNvPr id="5" name="Content Placeholder 4"/>
          <p:cNvSpPr>
            <a:spLocks noGrp="1"/>
          </p:cNvSpPr>
          <p:nvPr>
            <p:ph idx="1"/>
          </p:nvPr>
        </p:nvSpPr>
        <p:spPr/>
        <p:txBody>
          <a:bodyPr>
            <a:noAutofit/>
          </a:bodyPr>
          <a:lstStyle/>
          <a:p>
            <a:pPr marL="0" indent="0">
              <a:buNone/>
            </a:pPr>
            <a:r>
              <a:rPr lang="en-US" sz="2400" dirty="0" smtClean="0"/>
              <a:t>Positions </a:t>
            </a:r>
            <a:r>
              <a:rPr lang="en-US" sz="2400" dirty="0"/>
              <a:t>Adult Education and Literacy </a:t>
            </a:r>
            <a:r>
              <a:rPr lang="en-US" sz="2400" dirty="0" smtClean="0"/>
              <a:t>to:</a:t>
            </a:r>
          </a:p>
          <a:p>
            <a:pPr>
              <a:buFont typeface="Arial" panose="020B0604020202020204" pitchFamily="34" charset="0"/>
              <a:buChar char="•"/>
            </a:pPr>
            <a:r>
              <a:rPr lang="en-US" sz="2400" dirty="0"/>
              <a:t> </a:t>
            </a:r>
            <a:r>
              <a:rPr lang="en-US" sz="2400" dirty="0" smtClean="0"/>
              <a:t>Play </a:t>
            </a:r>
            <a:r>
              <a:rPr lang="en-US" sz="2400" dirty="0"/>
              <a:t>an integral role within a broader, interconnected workforce development </a:t>
            </a:r>
            <a:r>
              <a:rPr lang="en-US" sz="2400" dirty="0" smtClean="0"/>
              <a:t>system</a:t>
            </a:r>
          </a:p>
          <a:p>
            <a:pPr>
              <a:buFont typeface="Arial" panose="020B0604020202020204" pitchFamily="34" charset="0"/>
              <a:buChar char="•"/>
            </a:pPr>
            <a:r>
              <a:rPr lang="en-US" sz="2400" dirty="0" smtClean="0"/>
              <a:t> Deliver </a:t>
            </a:r>
            <a:r>
              <a:rPr lang="en-US" sz="2400" dirty="0"/>
              <a:t>greater access to educational services for our customers through the Texas Workforce Solutions delivery </a:t>
            </a:r>
            <a:r>
              <a:rPr lang="en-US" sz="2400" dirty="0" smtClean="0"/>
              <a:t>system</a:t>
            </a:r>
          </a:p>
          <a:p>
            <a:pPr>
              <a:buFont typeface="Arial" panose="020B0604020202020204" pitchFamily="34" charset="0"/>
              <a:buChar char="•"/>
            </a:pPr>
            <a:r>
              <a:rPr lang="en-US" sz="2400" dirty="0" smtClean="0"/>
              <a:t> Increase </a:t>
            </a:r>
            <a:r>
              <a:rPr lang="en-US" sz="2400" dirty="0"/>
              <a:t>opportunities for a broader array of services available to </a:t>
            </a:r>
            <a:r>
              <a:rPr lang="en-US" sz="2400" dirty="0" smtClean="0"/>
              <a:t>students</a:t>
            </a:r>
          </a:p>
          <a:p>
            <a:pPr>
              <a:buFont typeface="Arial" panose="020B0604020202020204" pitchFamily="34" charset="0"/>
              <a:buChar char="•"/>
            </a:pPr>
            <a:r>
              <a:rPr lang="en-US" sz="2400" dirty="0" smtClean="0"/>
              <a:t>Promote transitions </a:t>
            </a:r>
            <a:r>
              <a:rPr lang="en-US" sz="2400" dirty="0"/>
              <a:t>at all levels to postsecondary education and training or employment</a:t>
            </a:r>
          </a:p>
        </p:txBody>
      </p:sp>
      <p:sp>
        <p:nvSpPr>
          <p:cNvPr id="2" name="Footer Placeholder 1"/>
          <p:cNvSpPr>
            <a:spLocks noGrp="1"/>
          </p:cNvSpPr>
          <p:nvPr>
            <p:ph type="ftr" sz="quarter" idx="11"/>
          </p:nvPr>
        </p:nvSpPr>
        <p:spPr/>
        <p:txBody>
          <a:bodyPr/>
          <a:lstStyle/>
          <a:p>
            <a:r>
              <a:rPr lang="en-US" smtClean="0"/>
              <a:t>WIOA Update November 16, 2015</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2</a:t>
            </a:fld>
            <a:endParaRPr lang="en-US"/>
          </a:p>
        </p:txBody>
      </p:sp>
    </p:spTree>
    <p:extLst>
      <p:ext uri="{BB962C8B-B14F-4D97-AF65-F5344CB8AC3E}">
        <p14:creationId xmlns:p14="http://schemas.microsoft.com/office/powerpoint/2010/main" val="423946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Expanded Local </a:t>
            </a:r>
            <a:r>
              <a:rPr lang="en-US" sz="6000" dirty="0" smtClean="0"/>
              <a:t>Activities</a:t>
            </a:r>
            <a:br>
              <a:rPr lang="en-US" sz="6000" dirty="0" smtClean="0"/>
            </a:br>
            <a:r>
              <a:rPr lang="en-US" sz="3600" dirty="0">
                <a:solidFill>
                  <a:srgbClr val="C00000"/>
                </a:solidFill>
              </a:rPr>
              <a:t>Integrated Education and Training </a:t>
            </a:r>
            <a:endParaRPr lang="en-US" sz="6000" dirty="0">
              <a:solidFill>
                <a:srgbClr val="C00000"/>
              </a:solidFill>
            </a:endParaRPr>
          </a:p>
        </p:txBody>
      </p:sp>
      <p:sp>
        <p:nvSpPr>
          <p:cNvPr id="3" name="Content Placeholder 2"/>
          <p:cNvSpPr>
            <a:spLocks noGrp="1"/>
          </p:cNvSpPr>
          <p:nvPr>
            <p:ph idx="1"/>
          </p:nvPr>
        </p:nvSpPr>
        <p:spPr>
          <a:xfrm>
            <a:off x="768096" y="2286000"/>
            <a:ext cx="7537704" cy="4023360"/>
          </a:xfrm>
        </p:spPr>
        <p:txBody>
          <a:bodyPr>
            <a:normAutofit fontScale="92500" lnSpcReduction="20000"/>
          </a:bodyPr>
          <a:lstStyle/>
          <a:p>
            <a:pPr marL="0" indent="0">
              <a:buNone/>
            </a:pPr>
            <a:r>
              <a:rPr lang="en-US" sz="2600" dirty="0" smtClean="0"/>
              <a:t>Adult </a:t>
            </a:r>
            <a:r>
              <a:rPr lang="en-US" sz="2600" dirty="0"/>
              <a:t>Education and Literacy activities concurrently and contextually </a:t>
            </a:r>
            <a:r>
              <a:rPr lang="en-US" sz="2600" dirty="0" smtClean="0"/>
              <a:t>with:</a:t>
            </a:r>
            <a:endParaRPr lang="en-US" sz="2600" dirty="0"/>
          </a:p>
          <a:p>
            <a:pPr marL="803275" lvl="1" indent="-228600">
              <a:buFont typeface="Arial" panose="020B0604020202020204" pitchFamily="34" charset="0"/>
              <a:buChar char="•"/>
            </a:pPr>
            <a:r>
              <a:rPr lang="en-US" sz="2600" dirty="0" smtClean="0"/>
              <a:t>Workforce Preparation </a:t>
            </a:r>
            <a:r>
              <a:rPr lang="en-US" sz="2600" dirty="0"/>
              <a:t>A</a:t>
            </a:r>
            <a:r>
              <a:rPr lang="en-US" sz="2600" dirty="0" smtClean="0"/>
              <a:t>ctivities</a:t>
            </a:r>
          </a:p>
          <a:p>
            <a:pPr marL="803275" lvl="1" indent="-228600">
              <a:buFont typeface="Arial" panose="020B0604020202020204" pitchFamily="34" charset="0"/>
              <a:buChar char="•"/>
            </a:pPr>
            <a:r>
              <a:rPr lang="en-US" sz="2600" dirty="0" smtClean="0"/>
              <a:t>Workforce Training</a:t>
            </a:r>
          </a:p>
          <a:p>
            <a:pPr marL="1028700" lvl="2" indent="-342900">
              <a:buFont typeface="Arial" panose="020B0604020202020204" pitchFamily="34" charset="0"/>
              <a:buChar char="•"/>
            </a:pPr>
            <a:r>
              <a:rPr lang="en-US" sz="1600" dirty="0"/>
              <a:t>Occupational skills training, including training for nontraditional employment</a:t>
            </a:r>
          </a:p>
          <a:p>
            <a:pPr marL="1028700" lvl="2" indent="-342900">
              <a:buFont typeface="Arial" panose="020B0604020202020204" pitchFamily="34" charset="0"/>
              <a:buChar char="•"/>
            </a:pPr>
            <a:r>
              <a:rPr lang="en-US" sz="1600" dirty="0"/>
              <a:t>On-the-job training</a:t>
            </a:r>
          </a:p>
          <a:p>
            <a:pPr marL="1028700" lvl="2" indent="-342900">
              <a:buFont typeface="Arial" panose="020B0604020202020204" pitchFamily="34" charset="0"/>
              <a:buChar char="•"/>
            </a:pPr>
            <a:r>
              <a:rPr lang="en-US" sz="1600" dirty="0"/>
              <a:t>Incumbent worker training </a:t>
            </a:r>
          </a:p>
          <a:p>
            <a:pPr marL="1028700" lvl="2" indent="-342900">
              <a:buFont typeface="Arial" panose="020B0604020202020204" pitchFamily="34" charset="0"/>
              <a:buChar char="•"/>
            </a:pPr>
            <a:r>
              <a:rPr lang="en-US" sz="1600" dirty="0"/>
              <a:t>Workplace and customized training</a:t>
            </a:r>
          </a:p>
          <a:p>
            <a:pPr marL="1028700" lvl="2" indent="-342900">
              <a:buFont typeface="Arial" panose="020B0604020202020204" pitchFamily="34" charset="0"/>
              <a:buChar char="•"/>
            </a:pPr>
            <a:r>
              <a:rPr lang="en-US" sz="1600" dirty="0"/>
              <a:t>Training programs operated by the private sector</a:t>
            </a:r>
          </a:p>
          <a:p>
            <a:pPr marL="1028700" lvl="2" indent="-342900">
              <a:buFont typeface="Arial" panose="020B0604020202020204" pitchFamily="34" charset="0"/>
              <a:buChar char="•"/>
            </a:pPr>
            <a:r>
              <a:rPr lang="en-US" sz="1600" dirty="0"/>
              <a:t>Skill upgrading and retraining</a:t>
            </a:r>
          </a:p>
          <a:p>
            <a:pPr marL="1028700" lvl="2" indent="-342900">
              <a:buFont typeface="Arial" panose="020B0604020202020204" pitchFamily="34" charset="0"/>
              <a:buChar char="•"/>
            </a:pPr>
            <a:r>
              <a:rPr lang="en-US" sz="1600" dirty="0"/>
              <a:t>Entrepreneurial </a:t>
            </a:r>
            <a:r>
              <a:rPr lang="en-US" sz="1600" dirty="0" smtClean="0"/>
              <a:t>training</a:t>
            </a:r>
            <a:endParaRPr lang="en-US" sz="1600" dirty="0"/>
          </a:p>
          <a:p>
            <a:pPr marL="1028700" lvl="2" indent="-342900">
              <a:buFont typeface="Arial" panose="020B0604020202020204" pitchFamily="34" charset="0"/>
              <a:buChar char="•"/>
            </a:pPr>
            <a:r>
              <a:rPr lang="en-US" sz="1600" dirty="0"/>
              <a:t>Job readiness training </a:t>
            </a:r>
            <a:r>
              <a:rPr lang="en-US" sz="1600" dirty="0" smtClean="0"/>
              <a:t>in </a:t>
            </a:r>
            <a:r>
              <a:rPr lang="en-US" sz="1600" dirty="0"/>
              <a:t>combination with services described </a:t>
            </a:r>
            <a:r>
              <a:rPr lang="en-US" sz="1600" dirty="0" smtClean="0"/>
              <a:t>above</a:t>
            </a:r>
          </a:p>
          <a:p>
            <a:pPr marL="800100" lvl="2" indent="-228600">
              <a:buFont typeface="Arial" panose="020B0604020202020204" pitchFamily="34" charset="0"/>
              <a:buChar char="•"/>
            </a:pPr>
            <a:r>
              <a:rPr lang="en-US" sz="2600" dirty="0"/>
              <a:t>Has a single set of learning objectives that identifies specific activities organized to </a:t>
            </a:r>
            <a:r>
              <a:rPr lang="en-US" sz="2600" dirty="0" smtClean="0"/>
              <a:t>function cooperatively</a:t>
            </a:r>
            <a:r>
              <a:rPr lang="en-US" sz="2600" dirty="0"/>
              <a:t>. </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20</a:t>
            </a:fld>
            <a:endParaRPr lang="en-US"/>
          </a:p>
        </p:txBody>
      </p:sp>
    </p:spTree>
    <p:extLst>
      <p:ext uri="{BB962C8B-B14F-4D97-AF65-F5344CB8AC3E}">
        <p14:creationId xmlns:p14="http://schemas.microsoft.com/office/powerpoint/2010/main" val="3456127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143000"/>
            <a:ext cx="7290054" cy="1499616"/>
          </a:xfrm>
        </p:spPr>
        <p:txBody>
          <a:bodyPr>
            <a:noAutofit/>
          </a:bodyPr>
          <a:lstStyle/>
          <a:p>
            <a:r>
              <a:rPr lang="en-US" sz="6000" dirty="0"/>
              <a:t>Expanded Local </a:t>
            </a:r>
            <a:r>
              <a:rPr lang="en-US" sz="6000" dirty="0" smtClean="0"/>
              <a:t>Activities</a:t>
            </a:r>
            <a:br>
              <a:rPr lang="en-US" sz="6000" dirty="0" smtClean="0"/>
            </a:br>
            <a:r>
              <a:rPr lang="en-US" sz="3600" dirty="0">
                <a:solidFill>
                  <a:srgbClr val="C00000"/>
                </a:solidFill>
              </a:rPr>
              <a:t>Integrated English Literacy </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and </a:t>
            </a:r>
            <a:r>
              <a:rPr lang="en-US" sz="3600" dirty="0">
                <a:solidFill>
                  <a:srgbClr val="C00000"/>
                </a:solidFill>
              </a:rPr>
              <a:t>Civics </a:t>
            </a:r>
            <a:r>
              <a:rPr lang="en-US" sz="3600" dirty="0" smtClean="0">
                <a:solidFill>
                  <a:srgbClr val="C00000"/>
                </a:solidFill>
              </a:rPr>
              <a:t>Education</a:t>
            </a:r>
            <a:r>
              <a:rPr lang="en-US" sz="6000" dirty="0" smtClean="0"/>
              <a:t/>
            </a:r>
            <a:br>
              <a:rPr lang="en-US" sz="6000" dirty="0" smtClean="0"/>
            </a:br>
            <a:r>
              <a:rPr lang="en-US" sz="6000" dirty="0" smtClean="0"/>
              <a:t> </a:t>
            </a:r>
            <a:endParaRPr lang="en-US" sz="6000" dirty="0"/>
          </a:p>
        </p:txBody>
      </p:sp>
      <p:sp>
        <p:nvSpPr>
          <p:cNvPr id="3" name="Content Placeholder 2"/>
          <p:cNvSpPr>
            <a:spLocks noGrp="1"/>
          </p:cNvSpPr>
          <p:nvPr>
            <p:ph idx="1"/>
          </p:nvPr>
        </p:nvSpPr>
        <p:spPr>
          <a:xfrm>
            <a:off x="768096" y="2529840"/>
            <a:ext cx="7290055" cy="4023360"/>
          </a:xfrm>
        </p:spPr>
        <p:txBody>
          <a:bodyPr>
            <a:normAutofit/>
          </a:bodyPr>
          <a:lstStyle/>
          <a:p>
            <a:pPr marL="285750" indent="-285750">
              <a:buFont typeface="Arial" panose="020B0604020202020204" pitchFamily="34" charset="0"/>
              <a:buChar char="•"/>
            </a:pPr>
            <a:r>
              <a:rPr lang="en-US" dirty="0"/>
              <a:t>Codifies the </a:t>
            </a:r>
            <a:r>
              <a:rPr lang="en-US" dirty="0" smtClean="0"/>
              <a:t>EL/</a:t>
            </a:r>
            <a:r>
              <a:rPr lang="en-US" dirty="0"/>
              <a:t>C</a:t>
            </a:r>
            <a:r>
              <a:rPr lang="en-US" dirty="0" smtClean="0"/>
              <a:t>ivics program</a:t>
            </a:r>
            <a:r>
              <a:rPr lang="en-US" dirty="0"/>
              <a:t>, previously funded through annual </a:t>
            </a:r>
            <a:r>
              <a:rPr lang="en-US" dirty="0" smtClean="0"/>
              <a:t>appropriations</a:t>
            </a:r>
            <a:endParaRPr lang="en-US" dirty="0"/>
          </a:p>
          <a:p>
            <a:pPr marL="285750" indent="-285750">
              <a:buFont typeface="Arial" panose="020B0604020202020204" pitchFamily="34" charset="0"/>
              <a:buChar char="•"/>
            </a:pPr>
            <a:r>
              <a:rPr lang="en-US" dirty="0" smtClean="0"/>
              <a:t>Provides </a:t>
            </a:r>
            <a:r>
              <a:rPr lang="en-US" dirty="0"/>
              <a:t>instruction in literacy and English language acquisition, civic participation and the rights and responsibilities of citizens, and </a:t>
            </a:r>
            <a:r>
              <a:rPr lang="en-US" b="1" dirty="0"/>
              <a:t>workforce </a:t>
            </a:r>
            <a:r>
              <a:rPr lang="en-US" b="1" dirty="0" smtClean="0"/>
              <a:t>training</a:t>
            </a:r>
            <a:endParaRPr lang="en-US" dirty="0"/>
          </a:p>
          <a:p>
            <a:pPr marL="285750" indent="-285750">
              <a:buFont typeface="Arial" panose="020B0604020202020204" pitchFamily="34" charset="0"/>
              <a:buChar char="•"/>
            </a:pPr>
            <a:r>
              <a:rPr lang="en-US" dirty="0" smtClean="0"/>
              <a:t>Activities </a:t>
            </a:r>
            <a:r>
              <a:rPr lang="en-US" dirty="0"/>
              <a:t>must be </a:t>
            </a:r>
            <a:r>
              <a:rPr lang="en-US" b="1" dirty="0"/>
              <a:t>provided in combination with IET </a:t>
            </a:r>
            <a:r>
              <a:rPr lang="en-US" b="1" dirty="0" smtClean="0"/>
              <a:t>activities</a:t>
            </a:r>
            <a:endParaRPr lang="en-US" b="1" dirty="0"/>
          </a:p>
          <a:p>
            <a:pPr marL="285750" indent="-285750">
              <a:buFont typeface="Arial" panose="020B0604020202020204" pitchFamily="34" charset="0"/>
              <a:buChar char="•"/>
            </a:pPr>
            <a:r>
              <a:rPr lang="en-US" dirty="0" smtClean="0"/>
              <a:t>Focuses </a:t>
            </a:r>
            <a:r>
              <a:rPr lang="en-US" dirty="0"/>
              <a:t>program design and goal on </a:t>
            </a:r>
            <a:r>
              <a:rPr lang="en-US" b="1" dirty="0"/>
              <a:t>preparing adults for employment in in-demand industries and in coordination with local workforce </a:t>
            </a:r>
            <a:r>
              <a:rPr lang="en-US" b="1" dirty="0" smtClean="0"/>
              <a:t>system</a:t>
            </a:r>
          </a:p>
          <a:p>
            <a:pPr marL="285750" indent="-285750">
              <a:buFont typeface="Arial" panose="020B0604020202020204" pitchFamily="34" charset="0"/>
              <a:buChar char="•"/>
            </a:pPr>
            <a:r>
              <a:rPr lang="en-US" dirty="0" smtClean="0"/>
              <a:t>Includes focus on professionals </a:t>
            </a:r>
            <a:r>
              <a:rPr lang="en-US" dirty="0"/>
              <a:t>with </a:t>
            </a:r>
            <a:r>
              <a:rPr lang="en-US" dirty="0" smtClean="0"/>
              <a:t>degrees and </a:t>
            </a:r>
            <a:r>
              <a:rPr lang="en-US" dirty="0"/>
              <a:t>credentials in their native </a:t>
            </a:r>
            <a:r>
              <a:rPr lang="en-US" dirty="0" smtClean="0"/>
              <a:t>countries</a:t>
            </a:r>
            <a:endParaRPr lang="en-US" dirty="0" smtClean="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21</a:t>
            </a:fld>
            <a:endParaRPr lang="en-US"/>
          </a:p>
        </p:txBody>
      </p:sp>
    </p:spTree>
    <p:extLst>
      <p:ext uri="{BB962C8B-B14F-4D97-AF65-F5344CB8AC3E}">
        <p14:creationId xmlns:p14="http://schemas.microsoft.com/office/powerpoint/2010/main" val="3035032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Accountability and Reporting</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Transforms accountability model </a:t>
            </a:r>
            <a:r>
              <a:rPr lang="en-US" dirty="0"/>
              <a:t>across all system services: Six primary indicators for performance:</a:t>
            </a:r>
          </a:p>
          <a:p>
            <a:pPr marL="457200" lvl="0" indent="-457200">
              <a:buFont typeface="+mj-lt"/>
              <a:buAutoNum type="arabicParenR"/>
            </a:pPr>
            <a:r>
              <a:rPr lang="en-US" b="1" dirty="0"/>
              <a:t>Employment: </a:t>
            </a:r>
            <a:r>
              <a:rPr lang="en-US" dirty="0"/>
              <a:t>Second quarter after exit</a:t>
            </a:r>
          </a:p>
          <a:p>
            <a:pPr marL="457200" lvl="0" indent="-457200">
              <a:buFont typeface="+mj-lt"/>
              <a:buAutoNum type="arabicParenR"/>
            </a:pPr>
            <a:r>
              <a:rPr lang="en-US" b="1" dirty="0"/>
              <a:t>Employment: </a:t>
            </a:r>
            <a:r>
              <a:rPr lang="en-US" dirty="0"/>
              <a:t>Fourth quarter after exit</a:t>
            </a:r>
          </a:p>
          <a:p>
            <a:pPr marL="457200" lvl="0" indent="-457200">
              <a:buFont typeface="+mj-lt"/>
              <a:buAutoNum type="arabicParenR"/>
            </a:pPr>
            <a:r>
              <a:rPr lang="en-US" b="1" dirty="0"/>
              <a:t>Earnings:</a:t>
            </a:r>
            <a:r>
              <a:rPr lang="en-US" dirty="0"/>
              <a:t> Median earnings of participants, who are in unsubsidized employment during the second quarter after exit</a:t>
            </a:r>
          </a:p>
          <a:p>
            <a:pPr marL="457200" lvl="0" indent="-457200">
              <a:buFont typeface="+mj-lt"/>
              <a:buAutoNum type="arabicParenR"/>
            </a:pPr>
            <a:r>
              <a:rPr lang="en-US" b="1" dirty="0"/>
              <a:t>Credential Attainment: </a:t>
            </a:r>
            <a:r>
              <a:rPr lang="en-US" dirty="0"/>
              <a:t>P</a:t>
            </a:r>
            <a:r>
              <a:rPr lang="en-US" dirty="0" smtClean="0"/>
              <a:t>articipants </a:t>
            </a:r>
            <a:r>
              <a:rPr lang="en-US" dirty="0"/>
              <a:t>who obtained a recognized post-secondary credential or a secondary school diploma, or its recognized equivalent</a:t>
            </a:r>
          </a:p>
          <a:p>
            <a:pPr marL="457200" lvl="0" indent="-457200">
              <a:buFont typeface="+mj-lt"/>
              <a:buAutoNum type="arabicParenR"/>
            </a:pPr>
            <a:r>
              <a:rPr lang="en-US" b="1" dirty="0"/>
              <a:t>Measurable Skill Gains:</a:t>
            </a:r>
            <a:r>
              <a:rPr lang="en-US" dirty="0"/>
              <a:t> Participants in an education or training program that leads to a recognized post-secondary credential or employment and who are achieving measurable skill gains</a:t>
            </a:r>
          </a:p>
          <a:p>
            <a:pPr marL="457200" indent="-457200">
              <a:buFont typeface="+mj-lt"/>
              <a:buAutoNum type="arabicParenR"/>
            </a:pPr>
            <a:r>
              <a:rPr lang="en-US" b="1" dirty="0"/>
              <a:t>Value to Employers</a:t>
            </a:r>
            <a:r>
              <a:rPr lang="en-US" dirty="0"/>
              <a:t>: Effectiveness in serving employers</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22</a:t>
            </a:fld>
            <a:endParaRPr lang="en-US"/>
          </a:p>
        </p:txBody>
      </p:sp>
    </p:spTree>
    <p:extLst>
      <p:ext uri="{BB962C8B-B14F-4D97-AF65-F5344CB8AC3E}">
        <p14:creationId xmlns:p14="http://schemas.microsoft.com/office/powerpoint/2010/main" val="2228038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Under WIOA</a:t>
            </a:r>
          </a:p>
        </p:txBody>
      </p:sp>
      <p:sp>
        <p:nvSpPr>
          <p:cNvPr id="3" name="Content Placeholder 2"/>
          <p:cNvSpPr>
            <a:spLocks noGrp="1"/>
          </p:cNvSpPr>
          <p:nvPr>
            <p:ph idx="1"/>
          </p:nvPr>
        </p:nvSpPr>
        <p:spPr>
          <a:xfrm>
            <a:off x="768096" y="2286000"/>
            <a:ext cx="7613904" cy="4023360"/>
          </a:xfrm>
        </p:spPr>
        <p:txBody>
          <a:bodyPr>
            <a:normAutofit/>
          </a:bodyPr>
          <a:lstStyle/>
          <a:p>
            <a:pPr marL="0" indent="0">
              <a:buNone/>
            </a:pPr>
            <a:endParaRPr lang="en-US" sz="5400" dirty="0" smtClean="0"/>
          </a:p>
          <a:p>
            <a:pPr marL="0" indent="0">
              <a:buNone/>
            </a:pPr>
            <a:r>
              <a:rPr lang="en-US" sz="5400" dirty="0" smtClean="0"/>
              <a:t>The new law will drive us toward more collaboration with colleges and workforce boards</a:t>
            </a:r>
            <a:endParaRPr lang="en-US" sz="5400"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23</a:t>
            </a:fld>
            <a:endParaRPr lang="en-US"/>
          </a:p>
        </p:txBody>
      </p:sp>
    </p:spTree>
    <p:extLst>
      <p:ext uri="{BB962C8B-B14F-4D97-AF65-F5344CB8AC3E}">
        <p14:creationId xmlns:p14="http://schemas.microsoft.com/office/powerpoint/2010/main" val="237646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4: </a:t>
            </a:r>
            <a:r>
              <a:rPr lang="en-US" dirty="0" smtClean="0">
                <a:solidFill>
                  <a:srgbClr val="C00000"/>
                </a:solidFill>
              </a:rPr>
              <a:t>Credential Attainment</a:t>
            </a:r>
            <a:br>
              <a:rPr lang="en-US" dirty="0" smtClean="0">
                <a:solidFill>
                  <a:srgbClr val="C00000"/>
                </a:solidFill>
              </a:rPr>
            </a:br>
            <a:r>
              <a:rPr lang="en-US" b="1" dirty="0" smtClean="0"/>
              <a:t>Accountability </a:t>
            </a:r>
            <a:r>
              <a:rPr lang="en-US" b="1" dirty="0"/>
              <a:t>and </a:t>
            </a:r>
            <a:r>
              <a:rPr lang="en-US" b="1" dirty="0" smtClean="0"/>
              <a:t>Reporting</a:t>
            </a:r>
            <a:endParaRPr lang="en-US" dirty="0"/>
          </a:p>
        </p:txBody>
      </p:sp>
      <p:sp>
        <p:nvSpPr>
          <p:cNvPr id="7" name="Content Placeholder 6"/>
          <p:cNvSpPr>
            <a:spLocks noGrp="1"/>
          </p:cNvSpPr>
          <p:nvPr>
            <p:ph idx="1"/>
          </p:nvPr>
        </p:nvSpPr>
        <p:spPr/>
        <p:txBody>
          <a:bodyPr/>
          <a:lstStyle/>
          <a:p>
            <a:r>
              <a:rPr lang="en-US" dirty="0"/>
              <a:t>677.155(a)(1)(iv). A participant who has obtained a secondary school diploma or its </a:t>
            </a:r>
            <a:r>
              <a:rPr lang="en-US" u="sng" dirty="0"/>
              <a:t>recognized equivalent is </a:t>
            </a:r>
            <a:r>
              <a:rPr lang="en-US" i="1" u="sng" dirty="0"/>
              <a:t>ONLY </a:t>
            </a:r>
            <a:r>
              <a:rPr lang="en-US" u="sng" dirty="0"/>
              <a:t>included in this measure</a:t>
            </a:r>
            <a:r>
              <a:rPr lang="en-US" dirty="0"/>
              <a:t> if the participant is </a:t>
            </a:r>
            <a:r>
              <a:rPr lang="en-US" u="sng" dirty="0"/>
              <a:t>also employed or is enrolled in an education or training program </a:t>
            </a:r>
            <a:r>
              <a:rPr lang="en-US" dirty="0"/>
              <a:t>leading to a recognized post-secondary credential within 1 year from program </a:t>
            </a:r>
            <a:r>
              <a:rPr lang="en-US" dirty="0" smtClean="0"/>
              <a:t>exit</a:t>
            </a:r>
            <a:endParaRPr lang="en-US" dirty="0"/>
          </a:p>
          <a:p>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24</a:t>
            </a:fld>
            <a:endParaRPr lang="en-US"/>
          </a:p>
        </p:txBody>
      </p:sp>
    </p:spTree>
    <p:extLst>
      <p:ext uri="{BB962C8B-B14F-4D97-AF65-F5344CB8AC3E}">
        <p14:creationId xmlns:p14="http://schemas.microsoft.com/office/powerpoint/2010/main" val="3875887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t>Under WIOA</a:t>
            </a:r>
            <a:endParaRPr lang="en-US" dirty="0"/>
          </a:p>
        </p:txBody>
      </p:sp>
      <p:graphicFrame>
        <p:nvGraphicFramePr>
          <p:cNvPr id="4" name="Content Placeholder 3" title="Image on HSE performance"/>
          <p:cNvGraphicFramePr>
            <a:graphicFrameLocks noGrp="1"/>
          </p:cNvGraphicFramePr>
          <p:nvPr>
            <p:ph idx="4294967295"/>
            <p:extLst>
              <p:ext uri="{D42A27DB-BD31-4B8C-83A1-F6EECF244321}">
                <p14:modId xmlns:p14="http://schemas.microsoft.com/office/powerpoint/2010/main" val="1239476574"/>
              </p:ext>
            </p:extLst>
          </p:nvPr>
        </p:nvGraphicFramePr>
        <p:xfrm>
          <a:off x="0" y="5334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WIOA Update November 16, 2015</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25</a:t>
            </a:fld>
            <a:endParaRPr lang="en-US"/>
          </a:p>
        </p:txBody>
      </p:sp>
    </p:spTree>
    <p:extLst>
      <p:ext uri="{BB962C8B-B14F-4D97-AF65-F5344CB8AC3E}">
        <p14:creationId xmlns:p14="http://schemas.microsoft.com/office/powerpoint/2010/main" val="249716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5: </a:t>
            </a:r>
            <a:r>
              <a:rPr lang="en-US" dirty="0">
                <a:solidFill>
                  <a:srgbClr val="C00000"/>
                </a:solidFill>
              </a:rPr>
              <a:t>Measurable Skill Gains</a:t>
            </a:r>
            <a:r>
              <a:rPr lang="en-US" dirty="0" smtClean="0"/>
              <a:t/>
            </a:r>
            <a:br>
              <a:rPr lang="en-US" dirty="0" smtClean="0"/>
            </a:br>
            <a:r>
              <a:rPr lang="en-US" b="1" dirty="0" smtClean="0"/>
              <a:t>Accountability </a:t>
            </a:r>
            <a:r>
              <a:rPr lang="en-US" b="1" dirty="0"/>
              <a:t>and </a:t>
            </a:r>
            <a:r>
              <a:rPr lang="en-US" b="1" dirty="0" smtClean="0"/>
              <a:t>Reporting</a:t>
            </a:r>
            <a:endParaRPr lang="en-US" dirty="0"/>
          </a:p>
        </p:txBody>
      </p:sp>
      <p:sp>
        <p:nvSpPr>
          <p:cNvPr id="7" name="Content Placeholder 6"/>
          <p:cNvSpPr>
            <a:spLocks noGrp="1"/>
          </p:cNvSpPr>
          <p:nvPr>
            <p:ph idx="1"/>
          </p:nvPr>
        </p:nvSpPr>
        <p:spPr/>
        <p:txBody>
          <a:bodyPr/>
          <a:lstStyle/>
          <a:p>
            <a:r>
              <a:rPr lang="en-US" b="1" dirty="0" smtClean="0"/>
              <a:t>Measurable Skill Gains:</a:t>
            </a:r>
            <a:r>
              <a:rPr lang="en-US" dirty="0" smtClean="0"/>
              <a:t> The percentage of participants who during a program year, are in an education or training program that </a:t>
            </a:r>
            <a:r>
              <a:rPr lang="en-US" u="sng" dirty="0" smtClean="0"/>
              <a:t>leads to a recognized post-secondary credential or employment </a:t>
            </a:r>
            <a:r>
              <a:rPr lang="en-US" dirty="0" smtClean="0"/>
              <a:t>and who are achieving </a:t>
            </a:r>
            <a:r>
              <a:rPr lang="en-US" u="sng" dirty="0" smtClean="0"/>
              <a:t>measurable skill gains</a:t>
            </a:r>
            <a:r>
              <a:rPr lang="en-US" dirty="0" smtClean="0"/>
              <a:t>, defined as </a:t>
            </a:r>
            <a:r>
              <a:rPr lang="en-US" u="sng" dirty="0" smtClean="0"/>
              <a:t>documented academic, technical, occupational or other forms of progress</a:t>
            </a:r>
            <a:r>
              <a:rPr lang="en-US" dirty="0" smtClean="0"/>
              <a:t>, towards such a credential or employment. </a:t>
            </a:r>
          </a:p>
          <a:p>
            <a:endParaRPr lang="en-US" dirty="0"/>
          </a:p>
          <a:p>
            <a:pPr marL="285750" indent="-285750">
              <a:buFont typeface="Arial" panose="020B0604020202020204" pitchFamily="34" charset="0"/>
              <a:buChar char="•"/>
            </a:pPr>
            <a:r>
              <a:rPr lang="en-US" dirty="0" smtClean="0"/>
              <a:t>This is the Educational Functioning Level Measure under WIA</a:t>
            </a:r>
          </a:p>
          <a:p>
            <a:pPr marL="285750" indent="-285750">
              <a:buFont typeface="Arial" panose="020B0604020202020204" pitchFamily="34" charset="0"/>
              <a:buChar char="•"/>
            </a:pPr>
            <a:r>
              <a:rPr lang="en-US" dirty="0" smtClean="0"/>
              <a:t>Possible updates to measure</a:t>
            </a:r>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26</a:t>
            </a:fld>
            <a:endParaRPr lang="en-US"/>
          </a:p>
        </p:txBody>
      </p:sp>
    </p:spTree>
    <p:extLst>
      <p:ext uri="{BB962C8B-B14F-4D97-AF65-F5344CB8AC3E}">
        <p14:creationId xmlns:p14="http://schemas.microsoft.com/office/powerpoint/2010/main" val="1196803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Planning</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Each </a:t>
            </a:r>
            <a:r>
              <a:rPr lang="en-US" dirty="0"/>
              <a:t>Workforce </a:t>
            </a:r>
            <a:r>
              <a:rPr lang="en-US" dirty="0" smtClean="0"/>
              <a:t>Board </a:t>
            </a:r>
            <a:r>
              <a:rPr lang="en-US" dirty="0"/>
              <a:t>must create a 4-year local </a:t>
            </a:r>
            <a:r>
              <a:rPr lang="en-US" dirty="0" smtClean="0"/>
              <a:t>plan that describes:</a:t>
            </a:r>
          </a:p>
          <a:p>
            <a:pPr lvl="1">
              <a:buFont typeface="Arial" panose="020B0604020202020204" pitchFamily="34" charset="0"/>
              <a:buChar char="•"/>
            </a:pPr>
            <a:r>
              <a:rPr lang="en-US" sz="1800" dirty="0" smtClean="0"/>
              <a:t>Collaboration with entities </a:t>
            </a:r>
            <a:r>
              <a:rPr lang="en-US" sz="1800" dirty="0"/>
              <a:t>carrying out </a:t>
            </a:r>
            <a:r>
              <a:rPr lang="en-US" sz="1800" u="sng" dirty="0"/>
              <a:t>core programs</a:t>
            </a:r>
            <a:r>
              <a:rPr lang="en-US" sz="1800" dirty="0"/>
              <a:t>, </a:t>
            </a:r>
            <a:endParaRPr lang="en-US" sz="1800" dirty="0" smtClean="0"/>
          </a:p>
          <a:p>
            <a:pPr lvl="1">
              <a:buFont typeface="Arial" panose="020B0604020202020204" pitchFamily="34" charset="0"/>
              <a:buChar char="•"/>
            </a:pPr>
            <a:r>
              <a:rPr lang="en-US" sz="1800" dirty="0" smtClean="0"/>
              <a:t>An </a:t>
            </a:r>
            <a:r>
              <a:rPr lang="en-US" sz="1800" u="sng" dirty="0" smtClean="0"/>
              <a:t>expansion of access </a:t>
            </a:r>
            <a:r>
              <a:rPr lang="en-US" sz="1800" dirty="0"/>
              <a:t>to employment, training, education, and supportive </a:t>
            </a:r>
            <a:r>
              <a:rPr lang="en-US" sz="1800" dirty="0" smtClean="0"/>
              <a:t>se</a:t>
            </a:r>
            <a:r>
              <a:rPr lang="en-US" sz="1800" dirty="0"/>
              <a:t>rvices particularly </a:t>
            </a:r>
            <a:r>
              <a:rPr lang="en-US" sz="1800" u="sng" dirty="0" smtClean="0"/>
              <a:t>individuals </a:t>
            </a:r>
            <a:r>
              <a:rPr lang="en-US" sz="1800" u="sng" dirty="0"/>
              <a:t>with barriers </a:t>
            </a:r>
            <a:r>
              <a:rPr lang="en-US" sz="1800" dirty="0"/>
              <a:t>to employment </a:t>
            </a:r>
          </a:p>
          <a:p>
            <a:pPr lvl="1">
              <a:buFont typeface="Arial" panose="020B0604020202020204" pitchFamily="34" charset="0"/>
              <a:buChar char="•"/>
            </a:pPr>
            <a:r>
              <a:rPr lang="en-US" sz="1800" dirty="0"/>
              <a:t>H</a:t>
            </a:r>
            <a:r>
              <a:rPr lang="en-US" sz="1800" dirty="0" smtClean="0"/>
              <a:t>ow </a:t>
            </a:r>
            <a:r>
              <a:rPr lang="en-US" sz="1800" dirty="0"/>
              <a:t>the </a:t>
            </a:r>
            <a:r>
              <a:rPr lang="en-US" sz="1800" dirty="0" smtClean="0"/>
              <a:t>Board </a:t>
            </a:r>
            <a:r>
              <a:rPr lang="en-US" sz="1800" dirty="0"/>
              <a:t>will </a:t>
            </a:r>
            <a:r>
              <a:rPr lang="en-US" sz="1800" dirty="0" smtClean="0"/>
              <a:t>facilitate: </a:t>
            </a:r>
          </a:p>
          <a:p>
            <a:pPr lvl="2">
              <a:buFont typeface="Arial" panose="020B0604020202020204" pitchFamily="34" charset="0"/>
              <a:buChar char="•"/>
            </a:pPr>
            <a:r>
              <a:rPr lang="en-US" sz="1600" dirty="0"/>
              <a:t>T</a:t>
            </a:r>
            <a:r>
              <a:rPr lang="en-US" sz="1600" dirty="0" smtClean="0"/>
              <a:t>he </a:t>
            </a:r>
            <a:r>
              <a:rPr lang="en-US" sz="1600" dirty="0"/>
              <a:t>development of </a:t>
            </a:r>
            <a:r>
              <a:rPr lang="en-US" sz="1600" u="sng" dirty="0"/>
              <a:t>career pathways and co-enrollment,</a:t>
            </a:r>
            <a:r>
              <a:rPr lang="en-US" sz="1600" dirty="0"/>
              <a:t> as </a:t>
            </a:r>
            <a:r>
              <a:rPr lang="en-US" sz="1600" dirty="0" smtClean="0"/>
              <a:t>appropriate</a:t>
            </a:r>
            <a:endParaRPr lang="en-US" sz="1600" dirty="0"/>
          </a:p>
          <a:p>
            <a:pPr lvl="2">
              <a:buFont typeface="Arial" panose="020B0604020202020204" pitchFamily="34" charset="0"/>
              <a:buChar char="•"/>
            </a:pPr>
            <a:r>
              <a:rPr lang="en-US" sz="1600" u="sng" dirty="0"/>
              <a:t>I</a:t>
            </a:r>
            <a:r>
              <a:rPr lang="en-US" sz="1600" u="sng" dirty="0" smtClean="0"/>
              <a:t>mprove </a:t>
            </a:r>
            <a:r>
              <a:rPr lang="en-US" sz="1600" u="sng" dirty="0"/>
              <a:t>access to activities leading to a recognized postsecondary credential </a:t>
            </a:r>
            <a:r>
              <a:rPr lang="en-US" sz="1600" dirty="0"/>
              <a:t>(including a credential that is an industry-recognized certificate or certification, portable, and </a:t>
            </a:r>
            <a:r>
              <a:rPr lang="en-US" sz="1600" dirty="0" smtClean="0"/>
              <a:t>stackable)</a:t>
            </a:r>
          </a:p>
          <a:p>
            <a:pPr lvl="2">
              <a:buFont typeface="Arial" panose="020B0604020202020204" pitchFamily="34" charset="0"/>
              <a:buChar char="•"/>
            </a:pPr>
            <a:r>
              <a:rPr lang="en-US" sz="1600" u="sng" dirty="0"/>
              <a:t>C</a:t>
            </a:r>
            <a:r>
              <a:rPr lang="en-US" sz="1600" u="sng" dirty="0" smtClean="0"/>
              <a:t>ontinuous </a:t>
            </a:r>
            <a:r>
              <a:rPr lang="en-US" sz="1600" u="sng" dirty="0"/>
              <a:t>improvement of eligible providers of </a:t>
            </a:r>
            <a:r>
              <a:rPr lang="en-US" sz="1600" u="sng" dirty="0" smtClean="0"/>
              <a:t>services</a:t>
            </a:r>
          </a:p>
          <a:p>
            <a:pPr lvl="2">
              <a:buFont typeface="Arial" panose="020B0604020202020204" pitchFamily="34" charset="0"/>
              <a:buChar char="•"/>
            </a:pPr>
            <a:r>
              <a:rPr lang="en-US" sz="1600" dirty="0" smtClean="0"/>
              <a:t>Coordination of activities </a:t>
            </a:r>
            <a:r>
              <a:rPr lang="en-US" sz="1600" dirty="0"/>
              <a:t>carried </a:t>
            </a:r>
            <a:r>
              <a:rPr lang="en-US" sz="1600" dirty="0" smtClean="0"/>
              <a:t>with </a:t>
            </a:r>
            <a:r>
              <a:rPr lang="en-US" sz="1600" dirty="0"/>
              <a:t>the provision of adult education and literacy activities under title II in the local area, including a description of how the local board will carry out the </a:t>
            </a:r>
            <a:r>
              <a:rPr lang="en-US" sz="1600" u="sng" dirty="0"/>
              <a:t>review of local </a:t>
            </a:r>
            <a:r>
              <a:rPr lang="en-US" sz="1600" u="sng" dirty="0" smtClean="0"/>
              <a:t>proposals  </a:t>
            </a:r>
            <a:r>
              <a:rPr lang="en-US" sz="1600" dirty="0"/>
              <a:t>submitted under title </a:t>
            </a:r>
            <a:r>
              <a:rPr lang="en-US" sz="1600" dirty="0" smtClean="0"/>
              <a:t>II</a:t>
            </a:r>
            <a:endParaRPr lang="en-US" sz="1600" dirty="0"/>
          </a:p>
          <a:p>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27</a:t>
            </a:fld>
            <a:endParaRPr lang="en-US"/>
          </a:p>
        </p:txBody>
      </p:sp>
    </p:spTree>
    <p:extLst>
      <p:ext uri="{BB962C8B-B14F-4D97-AF65-F5344CB8AC3E}">
        <p14:creationId xmlns:p14="http://schemas.microsoft.com/office/powerpoint/2010/main" val="602557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Competition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800" dirty="0"/>
              <a:t>Changes </a:t>
            </a:r>
            <a:r>
              <a:rPr lang="en-US" sz="2800" b="1" dirty="0"/>
              <a:t>eligible provider</a:t>
            </a:r>
            <a:r>
              <a:rPr lang="en-US" sz="2800" dirty="0"/>
              <a:t> definition to </a:t>
            </a:r>
            <a:r>
              <a:rPr lang="en-US" sz="2800" b="1" dirty="0"/>
              <a:t>add employers </a:t>
            </a:r>
            <a:r>
              <a:rPr lang="en-US" sz="2800" dirty="0"/>
              <a:t>aligned with other eligible </a:t>
            </a:r>
            <a:r>
              <a:rPr lang="en-US" sz="2800" dirty="0" smtClean="0"/>
              <a:t>providers.</a:t>
            </a:r>
          </a:p>
          <a:p>
            <a:pPr marL="285750" indent="-28575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28</a:t>
            </a:fld>
            <a:endParaRPr lang="en-US"/>
          </a:p>
        </p:txBody>
      </p:sp>
    </p:spTree>
    <p:extLst>
      <p:ext uri="{BB962C8B-B14F-4D97-AF65-F5344CB8AC3E}">
        <p14:creationId xmlns:p14="http://schemas.microsoft.com/office/powerpoint/2010/main" val="238799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743200"/>
            <a:ext cx="5829300" cy="1463675"/>
          </a:xfrm>
        </p:spPr>
        <p:txBody>
          <a:bodyPr>
            <a:normAutofit/>
          </a:bodyPr>
          <a:lstStyle/>
          <a:p>
            <a:r>
              <a:rPr lang="en-US" sz="3200" dirty="0"/>
              <a:t>Workforce Innovation and Opportunity </a:t>
            </a:r>
            <a:r>
              <a:rPr lang="en-US" sz="3200" dirty="0" smtClean="0"/>
              <a:t>Act Update</a:t>
            </a:r>
            <a:r>
              <a:rPr lang="en-US" sz="2800" dirty="0" smtClean="0"/>
              <a:t> </a:t>
            </a:r>
            <a:endParaRPr lang="en-US" sz="2800" dirty="0"/>
          </a:p>
        </p:txBody>
      </p:sp>
      <p:sp>
        <p:nvSpPr>
          <p:cNvPr id="2" name="TextBox 1"/>
          <p:cNvSpPr txBox="1"/>
          <p:nvPr/>
        </p:nvSpPr>
        <p:spPr>
          <a:xfrm>
            <a:off x="-3350" y="1219200"/>
            <a:ext cx="6521883" cy="1754326"/>
          </a:xfrm>
          <a:prstGeom prst="rect">
            <a:avLst/>
          </a:prstGeom>
          <a:solidFill>
            <a:schemeClr val="bg2"/>
          </a:solidFill>
        </p:spPr>
        <p:txBody>
          <a:bodyPr wrap="square" rtlCol="0">
            <a:spAutoFit/>
          </a:bodyPr>
          <a:lstStyle/>
          <a:p>
            <a:r>
              <a:rPr lang="en-US" sz="5400" dirty="0" smtClean="0"/>
              <a:t>Defining Student Success in WIOA</a:t>
            </a:r>
            <a:endParaRPr lang="en-US" sz="5400" dirty="0">
              <a:solidFill>
                <a:srgbClr val="FF0000"/>
              </a:solidFill>
            </a:endParaRPr>
          </a:p>
        </p:txBody>
      </p:sp>
      <p:sp>
        <p:nvSpPr>
          <p:cNvPr id="11" name="Footer Placeholder 10"/>
          <p:cNvSpPr>
            <a:spLocks noGrp="1"/>
          </p:cNvSpPr>
          <p:nvPr>
            <p:ph type="ftr" sz="quarter" idx="11"/>
          </p:nvPr>
        </p:nvSpPr>
        <p:spPr/>
        <p:txBody>
          <a:bodyPr/>
          <a:lstStyle/>
          <a:p>
            <a:r>
              <a:rPr lang="en-US" smtClean="0"/>
              <a:t>WIOA Update November 16, 2015</a:t>
            </a:r>
            <a:endParaRPr lang="en-US"/>
          </a:p>
        </p:txBody>
      </p:sp>
      <p:sp>
        <p:nvSpPr>
          <p:cNvPr id="12" name="Slide Number Placeholder 11"/>
          <p:cNvSpPr>
            <a:spLocks noGrp="1"/>
          </p:cNvSpPr>
          <p:nvPr>
            <p:ph type="sldNum" sz="quarter" idx="12"/>
          </p:nvPr>
        </p:nvSpPr>
        <p:spPr/>
        <p:txBody>
          <a:bodyPr/>
          <a:lstStyle/>
          <a:p>
            <a:fld id="{4A431BFB-B653-4F36-A450-A2DDA07B1717}" type="slidenum">
              <a:rPr lang="en-US" smtClean="0"/>
              <a:t>29</a:t>
            </a:fld>
            <a:endParaRPr lang="en-US"/>
          </a:p>
        </p:txBody>
      </p:sp>
      <p:pic>
        <p:nvPicPr>
          <p:cNvPr id="6" name="Picture 5" descr="Image of students" title="Image of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0"/>
            <a:ext cx="8136804" cy="3429000"/>
          </a:xfrm>
          <a:prstGeom prst="rect">
            <a:avLst/>
          </a:prstGeom>
        </p:spPr>
      </p:pic>
    </p:spTree>
    <p:extLst>
      <p:ext uri="{BB962C8B-B14F-4D97-AF65-F5344CB8AC3E}">
        <p14:creationId xmlns:p14="http://schemas.microsoft.com/office/powerpoint/2010/main" val="390110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768096" y="2286000"/>
            <a:ext cx="7766304" cy="4023360"/>
          </a:xfrm>
        </p:spPr>
        <p:txBody>
          <a:bodyPr/>
          <a:lstStyle/>
          <a:p>
            <a:pPr>
              <a:buFont typeface="Arial" panose="020B0604020202020204" pitchFamily="34" charset="0"/>
              <a:buChar char="•"/>
            </a:pPr>
            <a:r>
              <a:rPr lang="en-US" sz="2800" dirty="0" smtClean="0"/>
              <a:t> Legislative History </a:t>
            </a:r>
          </a:p>
          <a:p>
            <a:pPr>
              <a:buFont typeface="Arial" panose="020B0604020202020204" pitchFamily="34" charset="0"/>
              <a:buChar char="•"/>
            </a:pPr>
            <a:r>
              <a:rPr lang="en-US" sz="2800" dirty="0" smtClean="0"/>
              <a:t> Old Law vs New Law</a:t>
            </a:r>
          </a:p>
          <a:p>
            <a:pPr>
              <a:buFont typeface="Arial" panose="020B0604020202020204" pitchFamily="34" charset="0"/>
              <a:buChar char="•"/>
            </a:pPr>
            <a:r>
              <a:rPr lang="en-US" sz="2800" dirty="0"/>
              <a:t> </a:t>
            </a:r>
            <a:r>
              <a:rPr lang="en-US" sz="2800" dirty="0" smtClean="0"/>
              <a:t>Timelines</a:t>
            </a:r>
          </a:p>
          <a:p>
            <a:pPr>
              <a:buFont typeface="Arial" panose="020B0604020202020204" pitchFamily="34" charset="0"/>
              <a:buChar char="•"/>
            </a:pPr>
            <a:r>
              <a:rPr lang="en-US" sz="2800" dirty="0" smtClean="0"/>
              <a:t> Preparing </a:t>
            </a:r>
            <a:r>
              <a:rPr lang="en-US" sz="2800" dirty="0"/>
              <a:t>Your Program for Changes under WIOA</a:t>
            </a:r>
          </a:p>
          <a:p>
            <a:pPr>
              <a:buFont typeface="Arial" panose="020B0604020202020204" pitchFamily="34" charset="0"/>
              <a:buChar char="•"/>
            </a:pPr>
            <a:endParaRPr lang="en-US" dirty="0"/>
          </a:p>
        </p:txBody>
      </p:sp>
      <p:sp>
        <p:nvSpPr>
          <p:cNvPr id="2" name="Footer Placeholder 1"/>
          <p:cNvSpPr>
            <a:spLocks noGrp="1"/>
          </p:cNvSpPr>
          <p:nvPr>
            <p:ph type="ftr" sz="quarter" idx="11"/>
          </p:nvPr>
        </p:nvSpPr>
        <p:spPr/>
        <p:txBody>
          <a:bodyPr/>
          <a:lstStyle/>
          <a:p>
            <a:r>
              <a:rPr lang="en-US" smtClean="0"/>
              <a:t>WIOA Update November 16, 2015</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3</a:t>
            </a:fld>
            <a:endParaRPr lang="en-US"/>
          </a:p>
        </p:txBody>
      </p:sp>
    </p:spTree>
    <p:extLst>
      <p:ext uri="{BB962C8B-B14F-4D97-AF65-F5344CB8AC3E}">
        <p14:creationId xmlns:p14="http://schemas.microsoft.com/office/powerpoint/2010/main" val="407895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dirty="0"/>
              <a:t>Legislative History </a:t>
            </a: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a:t>
            </a:fld>
            <a:endParaRPr lang="en-US"/>
          </a:p>
        </p:txBody>
      </p:sp>
    </p:spTree>
    <p:extLst>
      <p:ext uri="{BB962C8B-B14F-4D97-AF65-F5344CB8AC3E}">
        <p14:creationId xmlns:p14="http://schemas.microsoft.com/office/powerpoint/2010/main" val="110502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Activity: 2003-2014</a:t>
            </a:r>
            <a:endParaRPr lang="en-US" dirty="0"/>
          </a:p>
        </p:txBody>
      </p:sp>
      <p:sp>
        <p:nvSpPr>
          <p:cNvPr id="3" name="Content Placeholder 2"/>
          <p:cNvSpPr>
            <a:spLocks noGrp="1"/>
          </p:cNvSpPr>
          <p:nvPr>
            <p:ph idx="1"/>
          </p:nvPr>
        </p:nvSpPr>
        <p:spPr>
          <a:xfrm>
            <a:off x="768096" y="2286000"/>
            <a:ext cx="7918704" cy="4023360"/>
          </a:xfrm>
        </p:spPr>
        <p:txBody>
          <a:bodyPr>
            <a:normAutofit/>
          </a:bodyPr>
          <a:lstStyle/>
          <a:p>
            <a:pPr>
              <a:buFont typeface="Arial" panose="020B0604020202020204" pitchFamily="34" charset="0"/>
              <a:buChar char="•"/>
            </a:pPr>
            <a:r>
              <a:rPr lang="en-US" sz="2800" dirty="0" smtClean="0"/>
              <a:t> Annual </a:t>
            </a:r>
            <a:r>
              <a:rPr lang="en-US" sz="2800" dirty="0"/>
              <a:t>discussions of “fast-tracking” </a:t>
            </a:r>
            <a:r>
              <a:rPr lang="en-US" sz="2800" dirty="0" smtClean="0"/>
              <a:t>reauthorization</a:t>
            </a:r>
          </a:p>
          <a:p>
            <a:pPr>
              <a:buFont typeface="Arial" panose="020B0604020202020204" pitchFamily="34" charset="0"/>
              <a:buChar char="•"/>
            </a:pPr>
            <a:r>
              <a:rPr lang="en-US" sz="2800" dirty="0"/>
              <a:t> </a:t>
            </a:r>
            <a:r>
              <a:rPr lang="en-US" sz="2800" dirty="0" smtClean="0"/>
              <a:t>Various </a:t>
            </a:r>
            <a:r>
              <a:rPr lang="en-US" sz="2800" dirty="0"/>
              <a:t>Congressional </a:t>
            </a:r>
            <a:r>
              <a:rPr lang="en-US" sz="2800" dirty="0" smtClean="0"/>
              <a:t>hearings </a:t>
            </a:r>
          </a:p>
          <a:p>
            <a:pPr>
              <a:buFont typeface="Arial" panose="020B0604020202020204" pitchFamily="34" charset="0"/>
              <a:buChar char="•"/>
            </a:pPr>
            <a:r>
              <a:rPr lang="en-US" sz="2800" dirty="0"/>
              <a:t> </a:t>
            </a:r>
            <a:r>
              <a:rPr lang="en-US" sz="2800" dirty="0" smtClean="0"/>
              <a:t>“Discussion Drafts”</a:t>
            </a:r>
          </a:p>
          <a:p>
            <a:pPr>
              <a:buFont typeface="Arial" panose="020B0604020202020204" pitchFamily="34" charset="0"/>
              <a:buChar char="•"/>
            </a:pPr>
            <a:r>
              <a:rPr lang="en-US" sz="2800" dirty="0"/>
              <a:t> </a:t>
            </a:r>
            <a:r>
              <a:rPr lang="en-US" sz="2800" dirty="0" smtClean="0"/>
              <a:t>Legislative Proposals</a:t>
            </a:r>
          </a:p>
          <a:p>
            <a:pPr>
              <a:buFont typeface="Arial" panose="020B0604020202020204" pitchFamily="34" charset="0"/>
              <a:buChar char="•"/>
            </a:pPr>
            <a:r>
              <a:rPr lang="en-US" sz="2800" dirty="0"/>
              <a:t> </a:t>
            </a:r>
            <a:r>
              <a:rPr lang="en-US" sz="2800" dirty="0" smtClean="0"/>
              <a:t>NO </a:t>
            </a:r>
            <a:r>
              <a:rPr lang="en-US" sz="2800" dirty="0"/>
              <a:t>REAL MOVEMENT</a:t>
            </a:r>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5</a:t>
            </a:fld>
            <a:endParaRPr lang="en-US"/>
          </a:p>
        </p:txBody>
      </p:sp>
    </p:spTree>
    <p:extLst>
      <p:ext uri="{BB962C8B-B14F-4D97-AF65-F5344CB8AC3E}">
        <p14:creationId xmlns:p14="http://schemas.microsoft.com/office/powerpoint/2010/main" val="365679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dirty="0" smtClean="0"/>
              <a:t>Overview of the law</a:t>
            </a:r>
            <a:endParaRPr lang="en-US" sz="6000" dirty="0"/>
          </a:p>
        </p:txBody>
      </p:sp>
      <p:sp>
        <p:nvSpPr>
          <p:cNvPr id="7" name="Content Placeholder 6"/>
          <p:cNvSpPr>
            <a:spLocks noGrp="1"/>
          </p:cNvSpPr>
          <p:nvPr>
            <p:ph idx="1"/>
          </p:nvPr>
        </p:nvSpPr>
        <p:spPr>
          <a:xfrm>
            <a:off x="768096" y="1905000"/>
            <a:ext cx="7994904" cy="4404360"/>
          </a:xfrm>
        </p:spPr>
        <p:txBody>
          <a:bodyPr>
            <a:normAutofit fontScale="92500"/>
          </a:bodyPr>
          <a:lstStyle/>
          <a:p>
            <a:pPr>
              <a:buFont typeface="Arial" panose="020B0604020202020204" pitchFamily="34" charset="0"/>
              <a:buChar char="•"/>
            </a:pPr>
            <a:r>
              <a:rPr lang="en-US" sz="2400" dirty="0"/>
              <a:t> </a:t>
            </a:r>
            <a:r>
              <a:rPr lang="en-US" sz="2400" dirty="0" smtClean="0"/>
              <a:t>President </a:t>
            </a:r>
            <a:r>
              <a:rPr lang="en-US" sz="2400" dirty="0"/>
              <a:t>Barack Obama signed WIOA into law on July 22, </a:t>
            </a:r>
            <a:r>
              <a:rPr lang="en-US" sz="2400" dirty="0" smtClean="0"/>
              <a:t>2014.</a:t>
            </a:r>
          </a:p>
          <a:p>
            <a:pPr>
              <a:buFont typeface="Arial" panose="020B0604020202020204" pitchFamily="34" charset="0"/>
              <a:buChar char="•"/>
            </a:pPr>
            <a:r>
              <a:rPr lang="en-US" sz="2400" dirty="0"/>
              <a:t> WIOA is authorized until 2020</a:t>
            </a:r>
            <a:endParaRPr lang="en-US" sz="2400" dirty="0" smtClean="0"/>
          </a:p>
          <a:p>
            <a:pPr>
              <a:buFont typeface="Arial" panose="020B0604020202020204" pitchFamily="34" charset="0"/>
              <a:buChar char="•"/>
            </a:pPr>
            <a:r>
              <a:rPr lang="en-US" sz="2400" dirty="0" smtClean="0"/>
              <a:t> Passed </a:t>
            </a:r>
            <a:r>
              <a:rPr lang="en-US" sz="2400" dirty="0"/>
              <a:t>by Congress with wide bipartisan majority (the Senate voted 93-5 and the House of Representatives voted 415-6). </a:t>
            </a:r>
            <a:endParaRPr lang="en-US" sz="2400" dirty="0" smtClean="0"/>
          </a:p>
          <a:p>
            <a:pPr>
              <a:buFont typeface="Arial" panose="020B0604020202020204" pitchFamily="34" charset="0"/>
              <a:buChar char="•"/>
            </a:pPr>
            <a:r>
              <a:rPr lang="en-US" sz="2400" dirty="0"/>
              <a:t> </a:t>
            </a:r>
            <a:r>
              <a:rPr lang="en-US" sz="2400" dirty="0" smtClean="0"/>
              <a:t>Broad </a:t>
            </a:r>
            <a:r>
              <a:rPr lang="en-US" sz="2400" dirty="0"/>
              <a:t>vision of workforce programs: reaffirms ongoing role of American Job Centers and also requires coordination and alignment of key employment, education, and training programs. </a:t>
            </a:r>
            <a:endParaRPr lang="en-US" sz="2400" dirty="0" smtClean="0"/>
          </a:p>
          <a:p>
            <a:pPr>
              <a:buFont typeface="Arial" panose="020B0604020202020204" pitchFamily="34" charset="0"/>
              <a:buChar char="•"/>
            </a:pPr>
            <a:r>
              <a:rPr lang="en-US" sz="2400" dirty="0"/>
              <a:t> </a:t>
            </a:r>
            <a:r>
              <a:rPr lang="en-US" sz="2400" dirty="0" smtClean="0"/>
              <a:t>Promotes </a:t>
            </a:r>
            <a:r>
              <a:rPr lang="en-US" sz="2400" dirty="0"/>
              <a:t>program alignment at the Federal, State, local, and regional levels. </a:t>
            </a:r>
            <a:endParaRPr lang="en-US" sz="2400" dirty="0" smtClean="0"/>
          </a:p>
          <a:p>
            <a:pPr>
              <a:buFont typeface="Arial" panose="020B0604020202020204" pitchFamily="34" charset="0"/>
              <a:buChar char="•"/>
            </a:pPr>
            <a:r>
              <a:rPr lang="en-US" sz="2400" dirty="0"/>
              <a:t> </a:t>
            </a:r>
            <a:r>
              <a:rPr lang="en-US" sz="2400" dirty="0" smtClean="0"/>
              <a:t>Builds </a:t>
            </a:r>
            <a:r>
              <a:rPr lang="en-US" sz="2400" dirty="0"/>
              <a:t>on proven practices such as sector strategies, career pathways, regional economic approaches, work-based training. </a:t>
            </a:r>
          </a:p>
          <a:p>
            <a:endParaRPr lang="en-US"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a:t>
            </a:fld>
            <a:endParaRPr lang="en-US"/>
          </a:p>
        </p:txBody>
      </p:sp>
    </p:spTree>
    <p:extLst>
      <p:ext uri="{BB962C8B-B14F-4D97-AF65-F5344CB8AC3E}">
        <p14:creationId xmlns:p14="http://schemas.microsoft.com/office/powerpoint/2010/main" val="429123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WIOA Titles</a:t>
            </a:r>
          </a:p>
        </p:txBody>
      </p:sp>
      <p:sp>
        <p:nvSpPr>
          <p:cNvPr id="3" name="Slide Number Placeholder 2"/>
          <p:cNvSpPr>
            <a:spLocks noGrp="1"/>
          </p:cNvSpPr>
          <p:nvPr>
            <p:ph type="sldNum" sz="quarter" idx="12"/>
          </p:nvPr>
        </p:nvSpPr>
        <p:spPr/>
        <p:txBody>
          <a:bodyPr/>
          <a:lstStyle/>
          <a:p>
            <a:pPr>
              <a:defRPr/>
            </a:pPr>
            <a:fld id="{F4E3DEC5-005F-411B-BB2B-03AB67BC6EBE}" type="slidenum">
              <a:rPr lang="en-US" altLang="en-US" smtClean="0">
                <a:solidFill>
                  <a:srgbClr val="000000"/>
                </a:solidFill>
              </a:rPr>
              <a:pPr>
                <a:defRPr/>
              </a:pPr>
              <a:t>7</a:t>
            </a:fld>
            <a:endParaRPr lang="en-US" altLang="en-US" dirty="0">
              <a:solidFill>
                <a:srgbClr val="000000"/>
              </a:solidFill>
            </a:endParaRPr>
          </a:p>
        </p:txBody>
      </p:sp>
      <p:sp>
        <p:nvSpPr>
          <p:cNvPr id="5" name="Rectangle 4"/>
          <p:cNvSpPr/>
          <p:nvPr/>
        </p:nvSpPr>
        <p:spPr>
          <a:xfrm>
            <a:off x="512001" y="1877973"/>
            <a:ext cx="8153400" cy="4016484"/>
          </a:xfrm>
          <a:prstGeom prst="rect">
            <a:avLst/>
          </a:prstGeom>
        </p:spPr>
        <p:txBody>
          <a:bodyPr wrap="square">
            <a:spAutoFit/>
          </a:bodyPr>
          <a:lstStyle/>
          <a:p>
            <a:pPr marL="342900" indent="-342900">
              <a:buFont typeface="Wingdings" panose="05000000000000000000" pitchFamily="2" charset="2"/>
              <a:buChar char="§"/>
            </a:pPr>
            <a:r>
              <a:rPr lang="en-US" b="1" u="sng" dirty="0">
                <a:latin typeface="Arial" panose="020B0604020202020204" pitchFamily="34" charset="0"/>
                <a:cs typeface="Arial" panose="020B0604020202020204" pitchFamily="34" charset="0"/>
              </a:rPr>
              <a:t>Title </a:t>
            </a:r>
            <a:r>
              <a:rPr lang="en-US" b="1" u="sng" dirty="0" smtClean="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Workforce Development Activities, Providers, Job Corps, </a:t>
            </a:r>
            <a:r>
              <a:rPr lang="en-US" dirty="0" err="1">
                <a:latin typeface="Arial" panose="020B0604020202020204" pitchFamily="34" charset="0"/>
                <a:cs typeface="Arial" panose="020B0604020202020204" pitchFamily="34" charset="0"/>
              </a:rPr>
              <a:t>YouthBuild</a:t>
            </a:r>
            <a:r>
              <a:rPr lang="en-US" dirty="0">
                <a:latin typeface="Arial" panose="020B0604020202020204" pitchFamily="34" charset="0"/>
                <a:cs typeface="Arial" panose="020B0604020202020204" pitchFamily="34" charset="0"/>
              </a:rPr>
              <a:t>, Apprenticeship, Adult and Youth Formula, </a:t>
            </a:r>
            <a:r>
              <a:rPr lang="en-US" dirty="0" err="1" smtClean="0">
                <a:latin typeface="Arial" panose="020B0604020202020204" pitchFamily="34" charset="0"/>
                <a:cs typeface="Arial" panose="020B0604020202020204" pitchFamily="34" charset="0"/>
              </a:rPr>
              <a:t>A</a:t>
            </a:r>
            <a:r>
              <a:rPr lang="en-US" dirty="0" err="1" smtClean="0">
                <a:latin typeface="Arial" panose="020B0604020202020204" pitchFamily="34" charset="0"/>
                <a:cs typeface="Arial" panose="020B0604020202020204" pitchFamily="34" charset="0"/>
              </a:rPr>
              <a:t>ccountavbility</a:t>
            </a:r>
            <a:r>
              <a:rPr lang="en-US" dirty="0" smtClean="0">
                <a:latin typeface="Arial" panose="020B0604020202020204" pitchFamily="34" charset="0"/>
                <a:cs typeface="Arial" panose="020B0604020202020204" pitchFamily="34" charset="0"/>
              </a:rPr>
              <a:t> System and Administration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b="1" u="sng" dirty="0">
                <a:solidFill>
                  <a:srgbClr val="C00000"/>
                </a:solidFill>
                <a:latin typeface="Arial" panose="020B0604020202020204" pitchFamily="34" charset="0"/>
                <a:cs typeface="Arial" panose="020B0604020202020204" pitchFamily="34" charset="0"/>
              </a:rPr>
              <a:t>Title II </a:t>
            </a:r>
            <a:r>
              <a:rPr lang="en-US" dirty="0">
                <a:solidFill>
                  <a:srgbClr val="C00000"/>
                </a:solidFill>
                <a:latin typeface="Arial" panose="020B0604020202020204" pitchFamily="34" charset="0"/>
                <a:cs typeface="Arial" panose="020B0604020202020204" pitchFamily="34" charset="0"/>
              </a:rPr>
              <a:t>- Adult Education and Family Literacy Act (AEFLA)</a:t>
            </a:r>
          </a:p>
          <a:p>
            <a:pPr marL="342900" indent="-342900">
              <a:buFont typeface="Wingdings" panose="05000000000000000000" pitchFamily="2" charset="2"/>
              <a:buChar char="§"/>
            </a:pPr>
            <a:endParaRPr lang="en-US" sz="21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b="1" u="sng" dirty="0" smtClean="0">
                <a:latin typeface="Arial" panose="020B0604020202020204" pitchFamily="34" charset="0"/>
                <a:cs typeface="Arial" panose="020B0604020202020204" pitchFamily="34" charset="0"/>
              </a:rPr>
              <a:t>Title III</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Wagner </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which authorizes the public employment services and the employment statistics </a:t>
            </a:r>
            <a:r>
              <a:rPr lang="en-US" dirty="0" smtClean="0">
                <a:latin typeface="Arial" panose="020B0604020202020204" pitchFamily="34" charset="0"/>
                <a:cs typeface="Arial" panose="020B0604020202020204" pitchFamily="34" charset="0"/>
              </a:rPr>
              <a:t>system</a:t>
            </a:r>
          </a:p>
          <a:p>
            <a:pPr marL="342900" indent="-3429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b="1" u="sng" dirty="0" smtClean="0">
                <a:latin typeface="Arial" panose="020B0604020202020204" pitchFamily="34" charset="0"/>
                <a:cs typeface="Arial" panose="020B0604020202020204" pitchFamily="34" charset="0"/>
              </a:rPr>
              <a:t>Title IV</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Amendments </a:t>
            </a:r>
            <a:r>
              <a:rPr lang="en-US" dirty="0">
                <a:latin typeface="Arial" panose="020B0604020202020204" pitchFamily="34" charset="0"/>
                <a:cs typeface="Arial" panose="020B0604020202020204" pitchFamily="34" charset="0"/>
              </a:rPr>
              <a:t>to the Rehabilitation Act of </a:t>
            </a:r>
            <a:r>
              <a:rPr lang="en-US" dirty="0" smtClean="0">
                <a:latin typeface="Arial" panose="020B0604020202020204" pitchFamily="34" charset="0"/>
                <a:cs typeface="Arial" panose="020B0604020202020204" pitchFamily="34" charset="0"/>
              </a:rPr>
              <a:t>1973</a:t>
            </a:r>
          </a:p>
          <a:p>
            <a:pPr marL="342900" indent="-3429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b="1" u="sng" dirty="0" smtClean="0">
                <a:latin typeface="Arial" panose="020B0604020202020204" pitchFamily="34" charset="0"/>
                <a:cs typeface="Arial" panose="020B0604020202020204" pitchFamily="34" charset="0"/>
              </a:rPr>
              <a:t>Title V</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General </a:t>
            </a:r>
            <a:r>
              <a:rPr lang="en-US" dirty="0">
                <a:latin typeface="Arial" panose="020B0604020202020204" pitchFamily="34" charset="0"/>
                <a:cs typeface="Arial" panose="020B0604020202020204" pitchFamily="34" charset="0"/>
              </a:rPr>
              <a:t>Provisions-repeals WIA in its entirety and provides Secretaries of Labor, Education, and Health &amp; Human Services with authority to establish a smooth, orderly </a:t>
            </a:r>
            <a:r>
              <a:rPr lang="en-US" dirty="0" smtClean="0">
                <a:latin typeface="Arial" panose="020B0604020202020204" pitchFamily="34" charset="0"/>
                <a:cs typeface="Arial" panose="020B0604020202020204" pitchFamily="34" charset="0"/>
              </a:rPr>
              <a:t>transition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83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AEFLA History</a:t>
            </a:r>
            <a:endParaRPr lang="en-US" dirty="0"/>
          </a:p>
        </p:txBody>
      </p:sp>
      <p:sp>
        <p:nvSpPr>
          <p:cNvPr id="3" name="Content Placeholder 2"/>
          <p:cNvSpPr>
            <a:spLocks noGrp="1"/>
          </p:cNvSpPr>
          <p:nvPr>
            <p:ph idx="1"/>
          </p:nvPr>
        </p:nvSpPr>
        <p:spPr>
          <a:xfrm>
            <a:off x="457200" y="2286000"/>
            <a:ext cx="8077200" cy="4023360"/>
          </a:xfrm>
        </p:spPr>
        <p:txBody>
          <a:bodyPr>
            <a:normAutofit/>
          </a:bodyPr>
          <a:lstStyle/>
          <a:p>
            <a:pPr>
              <a:buFont typeface="Arial" panose="020B0604020202020204" pitchFamily="34" charset="0"/>
              <a:buChar char="•"/>
            </a:pPr>
            <a:r>
              <a:rPr lang="en-US" sz="2800" dirty="0"/>
              <a:t> </a:t>
            </a:r>
            <a:r>
              <a:rPr lang="en-US" sz="2800" dirty="0" smtClean="0"/>
              <a:t>Adult </a:t>
            </a:r>
            <a:r>
              <a:rPr lang="en-US" sz="2800" dirty="0"/>
              <a:t>Education Act of </a:t>
            </a:r>
            <a:r>
              <a:rPr lang="en-US" sz="2800" dirty="0" smtClean="0"/>
              <a:t>1966</a:t>
            </a:r>
          </a:p>
          <a:p>
            <a:pPr>
              <a:buFont typeface="Arial" panose="020B0604020202020204" pitchFamily="34" charset="0"/>
              <a:buChar char="•"/>
            </a:pPr>
            <a:r>
              <a:rPr lang="en-US" sz="2800" dirty="0"/>
              <a:t> </a:t>
            </a:r>
            <a:r>
              <a:rPr lang="en-US" sz="2800" dirty="0" smtClean="0"/>
              <a:t>Title </a:t>
            </a:r>
            <a:r>
              <a:rPr lang="en-US" sz="2800" dirty="0"/>
              <a:t>II of the Workforce Investment Act of 1998 </a:t>
            </a:r>
            <a:endParaRPr lang="en-US" sz="2800" dirty="0" smtClean="0"/>
          </a:p>
          <a:p>
            <a:pPr>
              <a:buFont typeface="Arial" panose="020B0604020202020204" pitchFamily="34" charset="0"/>
              <a:buChar char="•"/>
            </a:pPr>
            <a:r>
              <a:rPr lang="en-US" sz="2800" dirty="0"/>
              <a:t> </a:t>
            </a:r>
            <a:r>
              <a:rPr lang="en-US" sz="2800" dirty="0" smtClean="0"/>
              <a:t>Title </a:t>
            </a:r>
            <a:r>
              <a:rPr lang="en-US" sz="2800" dirty="0"/>
              <a:t>II of the Workforce Innovation and Opportunity Act </a:t>
            </a:r>
            <a:r>
              <a:rPr lang="en-US" sz="2800" dirty="0" smtClean="0"/>
              <a:t>of 2014</a:t>
            </a:r>
            <a:endParaRPr lang="en-US" sz="2800" dirty="0"/>
          </a:p>
        </p:txBody>
      </p:sp>
      <p:sp>
        <p:nvSpPr>
          <p:cNvPr id="4" name="Footer Placeholder 3"/>
          <p:cNvSpPr>
            <a:spLocks noGrp="1"/>
          </p:cNvSpPr>
          <p:nvPr>
            <p:ph type="ftr" sz="quarter" idx="11"/>
          </p:nvPr>
        </p:nvSpPr>
        <p:spPr/>
        <p:txBody>
          <a:bodyPr/>
          <a:lstStyle/>
          <a:p>
            <a:r>
              <a:rPr lang="en-US" smtClean="0"/>
              <a:t>WIOA Update November 16, 2015</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8</a:t>
            </a:fld>
            <a:endParaRPr lang="en-US"/>
          </a:p>
        </p:txBody>
      </p:sp>
    </p:spTree>
    <p:extLst>
      <p:ext uri="{BB962C8B-B14F-4D97-AF65-F5344CB8AC3E}">
        <p14:creationId xmlns:p14="http://schemas.microsoft.com/office/powerpoint/2010/main" val="3861938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Reforms</a:t>
            </a:r>
            <a:endParaRPr lang="en-US" sz="6600" dirty="0"/>
          </a:p>
        </p:txBody>
      </p:sp>
      <p:sp>
        <p:nvSpPr>
          <p:cNvPr id="6" name="Content Placeholder 5"/>
          <p:cNvSpPr>
            <a:spLocks noGrp="1"/>
          </p:cNvSpPr>
          <p:nvPr>
            <p:ph idx="1"/>
          </p:nvPr>
        </p:nvSpPr>
        <p:spPr>
          <a:xfrm>
            <a:off x="457200" y="2072640"/>
            <a:ext cx="8458200" cy="4023360"/>
          </a:xfrm>
        </p:spPr>
        <p:txBody>
          <a:bodyPr>
            <a:noAutofit/>
          </a:bodyPr>
          <a:lstStyle/>
          <a:p>
            <a:pPr>
              <a:buFont typeface="Arial" panose="020B0604020202020204" pitchFamily="34" charset="0"/>
              <a:buChar char="•"/>
            </a:pPr>
            <a:r>
              <a:rPr lang="en-US" dirty="0" smtClean="0"/>
              <a:t> </a:t>
            </a:r>
            <a:r>
              <a:rPr lang="en-US" sz="2200" dirty="0" smtClean="0"/>
              <a:t>Requires </a:t>
            </a:r>
            <a:r>
              <a:rPr lang="en-US" sz="2200" dirty="0"/>
              <a:t>states to </a:t>
            </a:r>
            <a:r>
              <a:rPr lang="en-US" sz="2200" b="1" dirty="0"/>
              <a:t>strategically align </a:t>
            </a:r>
            <a:r>
              <a:rPr lang="en-US" sz="2200" b="1" dirty="0" smtClean="0"/>
              <a:t>programs </a:t>
            </a:r>
            <a:r>
              <a:rPr lang="en-US" sz="2200" dirty="0"/>
              <a:t>to support job seekers and employers. </a:t>
            </a:r>
            <a:endParaRPr lang="en-US" sz="2200" dirty="0" smtClean="0"/>
          </a:p>
          <a:p>
            <a:pPr>
              <a:buFont typeface="Arial" panose="020B0604020202020204" pitchFamily="34" charset="0"/>
              <a:buChar char="•"/>
            </a:pPr>
            <a:r>
              <a:rPr lang="en-US" sz="2200" dirty="0"/>
              <a:t> </a:t>
            </a:r>
            <a:r>
              <a:rPr lang="en-US" sz="2200" dirty="0" smtClean="0"/>
              <a:t>Promotes</a:t>
            </a:r>
            <a:r>
              <a:rPr lang="en-US" sz="2200" b="1" dirty="0" smtClean="0"/>
              <a:t> </a:t>
            </a:r>
            <a:r>
              <a:rPr lang="en-US" sz="2200" b="1" dirty="0"/>
              <a:t>accountability and transparency </a:t>
            </a:r>
            <a:r>
              <a:rPr lang="en-US" sz="2200" dirty="0"/>
              <a:t>of programs. </a:t>
            </a:r>
            <a:endParaRPr lang="en-US" sz="2200" dirty="0" smtClean="0"/>
          </a:p>
          <a:p>
            <a:pPr>
              <a:buFont typeface="Arial" panose="020B0604020202020204" pitchFamily="34" charset="0"/>
              <a:buChar char="•"/>
            </a:pPr>
            <a:r>
              <a:rPr lang="en-US" sz="2200" dirty="0"/>
              <a:t> </a:t>
            </a:r>
            <a:r>
              <a:rPr lang="en-US" sz="2200" dirty="0" smtClean="0"/>
              <a:t>Fosters</a:t>
            </a:r>
            <a:r>
              <a:rPr lang="en-US" sz="2200" b="1" dirty="0" smtClean="0"/>
              <a:t> </a:t>
            </a:r>
            <a:r>
              <a:rPr lang="en-US" sz="2200" b="1" dirty="0"/>
              <a:t>regional collaboration </a:t>
            </a:r>
            <a:r>
              <a:rPr lang="en-US" sz="2200" dirty="0"/>
              <a:t>to meet the needs of regional economies. </a:t>
            </a:r>
            <a:r>
              <a:rPr lang="en-US" sz="2200" dirty="0" smtClean="0"/>
              <a:t> </a:t>
            </a:r>
          </a:p>
          <a:p>
            <a:pPr>
              <a:buFont typeface="Arial" panose="020B0604020202020204" pitchFamily="34" charset="0"/>
              <a:buChar char="•"/>
            </a:pPr>
            <a:r>
              <a:rPr lang="en-US" sz="2200" dirty="0"/>
              <a:t> </a:t>
            </a:r>
            <a:r>
              <a:rPr lang="en-US" sz="2200" b="1" dirty="0" smtClean="0"/>
              <a:t>Streamlines </a:t>
            </a:r>
            <a:r>
              <a:rPr lang="en-US" sz="2200" b="1" dirty="0"/>
              <a:t>and strengthens </a:t>
            </a:r>
            <a:r>
              <a:rPr lang="en-US" sz="2200" dirty="0"/>
              <a:t>the </a:t>
            </a:r>
            <a:r>
              <a:rPr lang="en-US" sz="2200" b="1" dirty="0"/>
              <a:t>strategic roles of workforce </a:t>
            </a:r>
            <a:r>
              <a:rPr lang="en-US" sz="2200" b="1" dirty="0" smtClean="0"/>
              <a:t>boards</a:t>
            </a:r>
            <a:r>
              <a:rPr lang="en-US" sz="2200" dirty="0"/>
              <a:t>. </a:t>
            </a:r>
            <a:r>
              <a:rPr lang="en-US" sz="2200" dirty="0" smtClean="0"/>
              <a:t> </a:t>
            </a:r>
          </a:p>
          <a:p>
            <a:pPr>
              <a:buFont typeface="Arial" panose="020B0604020202020204" pitchFamily="34" charset="0"/>
              <a:buChar char="•"/>
            </a:pPr>
            <a:r>
              <a:rPr lang="en-US" sz="2200" dirty="0"/>
              <a:t> </a:t>
            </a:r>
            <a:r>
              <a:rPr lang="en-US" sz="2200" b="1" dirty="0" smtClean="0"/>
              <a:t>Enhances </a:t>
            </a:r>
            <a:r>
              <a:rPr lang="en-US" sz="2200" b="1" dirty="0"/>
              <a:t>services </a:t>
            </a:r>
            <a:r>
              <a:rPr lang="en-US" sz="2200" dirty="0"/>
              <a:t>provided to job seekers and employers through the </a:t>
            </a:r>
            <a:r>
              <a:rPr lang="en-US" sz="2200" b="1" dirty="0"/>
              <a:t>one stop centers</a:t>
            </a:r>
            <a:r>
              <a:rPr lang="en-US" sz="2200" dirty="0"/>
              <a:t>. </a:t>
            </a:r>
            <a:endParaRPr lang="en-US" sz="2200" dirty="0" smtClean="0"/>
          </a:p>
          <a:p>
            <a:pPr>
              <a:buFont typeface="Arial" panose="020B0604020202020204" pitchFamily="34" charset="0"/>
              <a:buChar char="•"/>
            </a:pPr>
            <a:r>
              <a:rPr lang="en-US" sz="2200" dirty="0"/>
              <a:t> </a:t>
            </a:r>
            <a:r>
              <a:rPr lang="en-US" sz="2200" b="1" dirty="0" smtClean="0"/>
              <a:t>Improves </a:t>
            </a:r>
            <a:r>
              <a:rPr lang="en-US" sz="2200" b="1" dirty="0"/>
              <a:t>services to employers </a:t>
            </a:r>
            <a:r>
              <a:rPr lang="en-US" sz="2200" dirty="0"/>
              <a:t>and promotes work-based training. </a:t>
            </a:r>
          </a:p>
        </p:txBody>
      </p:sp>
      <p:sp>
        <p:nvSpPr>
          <p:cNvPr id="3" name="Footer Placeholder 2"/>
          <p:cNvSpPr>
            <a:spLocks noGrp="1"/>
          </p:cNvSpPr>
          <p:nvPr>
            <p:ph type="ftr" sz="quarter" idx="11"/>
          </p:nvPr>
        </p:nvSpPr>
        <p:spPr/>
        <p:txBody>
          <a:bodyPr/>
          <a:lstStyle/>
          <a:p>
            <a:r>
              <a:rPr lang="en-US" smtClean="0"/>
              <a:t>WIOA Update November 16, 2015</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9</a:t>
            </a:fld>
            <a:endParaRPr lang="en-US"/>
          </a:p>
        </p:txBody>
      </p:sp>
    </p:spTree>
    <p:extLst>
      <p:ext uri="{BB962C8B-B14F-4D97-AF65-F5344CB8AC3E}">
        <p14:creationId xmlns:p14="http://schemas.microsoft.com/office/powerpoint/2010/main" val="2841385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3136</TotalTime>
  <Words>1845</Words>
  <Application>Microsoft Office PowerPoint</Application>
  <PresentationFormat>On-screen Show (4:3)</PresentationFormat>
  <Paragraphs>246</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Integral</vt:lpstr>
      <vt:lpstr>Workforce Innovation and Opportunity Act Update </vt:lpstr>
      <vt:lpstr>System Enhancements</vt:lpstr>
      <vt:lpstr>Overview</vt:lpstr>
      <vt:lpstr>Legislative History </vt:lpstr>
      <vt:lpstr>Congressional Activity: 2003-2014</vt:lpstr>
      <vt:lpstr>Overview of the law</vt:lpstr>
      <vt:lpstr>WIOA Titles</vt:lpstr>
      <vt:lpstr>AEFLA History</vt:lpstr>
      <vt:lpstr>Reforms</vt:lpstr>
      <vt:lpstr>Reforms cont.</vt:lpstr>
      <vt:lpstr>Workforce Innovation and Opportunity Act </vt:lpstr>
      <vt:lpstr>Transition and key  implementation dates</vt:lpstr>
      <vt:lpstr>Preparing Your Program for Changes under WIOA</vt:lpstr>
      <vt:lpstr>Areas of Focus</vt:lpstr>
      <vt:lpstr>Expanded Purpose  What is the same</vt:lpstr>
      <vt:lpstr>Expanded Purpose  What is new</vt:lpstr>
      <vt:lpstr>Expanded Local Activities </vt:lpstr>
      <vt:lpstr>Expanded Local Activities Workforce Preparation Activities </vt:lpstr>
      <vt:lpstr>Expanded Local Activities Digital Literacy </vt:lpstr>
      <vt:lpstr>Expanded Local Activities Integrated Education and Training </vt:lpstr>
      <vt:lpstr>Expanded Local Activities Integrated English Literacy  and Civics Education  </vt:lpstr>
      <vt:lpstr>Accountability and Reporting</vt:lpstr>
      <vt:lpstr>Under WIOA</vt:lpstr>
      <vt:lpstr>Measure 4: Credential Attainment Accountability and Reporting</vt:lpstr>
      <vt:lpstr>Under WIOA</vt:lpstr>
      <vt:lpstr>Measure 5: Measurable Skill Gains Accountability and Reporting</vt:lpstr>
      <vt:lpstr>Local Planning</vt:lpstr>
      <vt:lpstr>Future Competition</vt:lpstr>
      <vt:lpstr>Workforce Innovation and Opportunity Act Update </vt:lpstr>
    </vt:vector>
  </TitlesOfParts>
  <Company>Texas Workforce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Expectations and Reporting</dc:title>
  <dc:creator>Tupa, Carrie</dc:creator>
  <cp:lastModifiedBy>Green, Anson</cp:lastModifiedBy>
  <cp:revision>223</cp:revision>
  <cp:lastPrinted>2014-07-24T18:39:05Z</cp:lastPrinted>
  <dcterms:created xsi:type="dcterms:W3CDTF">2014-07-22T09:50:39Z</dcterms:created>
  <dcterms:modified xsi:type="dcterms:W3CDTF">2015-12-10T15:56:31Z</dcterms:modified>
</cp:coreProperties>
</file>