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4"/>
    <p:sldMasterId id="2147483939" r:id="rId5"/>
    <p:sldMasterId id="2147483952" r:id="rId6"/>
    <p:sldMasterId id="2147483965" r:id="rId7"/>
  </p:sldMasterIdLst>
  <p:notesMasterIdLst>
    <p:notesMasterId r:id="rId44"/>
  </p:notesMasterIdLst>
  <p:handoutMasterIdLst>
    <p:handoutMasterId r:id="rId45"/>
  </p:handoutMasterIdLst>
  <p:sldIdLst>
    <p:sldId id="521" r:id="rId8"/>
    <p:sldId id="760" r:id="rId9"/>
    <p:sldId id="758" r:id="rId10"/>
    <p:sldId id="783" r:id="rId11"/>
    <p:sldId id="784" r:id="rId12"/>
    <p:sldId id="785" r:id="rId13"/>
    <p:sldId id="893" r:id="rId14"/>
    <p:sldId id="894" r:id="rId15"/>
    <p:sldId id="786" r:id="rId16"/>
    <p:sldId id="787" r:id="rId17"/>
    <p:sldId id="789" r:id="rId18"/>
    <p:sldId id="761" r:id="rId19"/>
    <p:sldId id="762" r:id="rId20"/>
    <p:sldId id="764" r:id="rId21"/>
    <p:sldId id="782" r:id="rId22"/>
    <p:sldId id="891" r:id="rId23"/>
    <p:sldId id="892" r:id="rId24"/>
    <p:sldId id="792" r:id="rId25"/>
    <p:sldId id="793" r:id="rId26"/>
    <p:sldId id="791" r:id="rId27"/>
    <p:sldId id="765" r:id="rId28"/>
    <p:sldId id="878" r:id="rId29"/>
    <p:sldId id="857" r:id="rId30"/>
    <p:sldId id="885" r:id="rId31"/>
    <p:sldId id="886" r:id="rId32"/>
    <p:sldId id="887" r:id="rId33"/>
    <p:sldId id="889" r:id="rId34"/>
    <p:sldId id="888" r:id="rId35"/>
    <p:sldId id="841" r:id="rId36"/>
    <p:sldId id="842" r:id="rId37"/>
    <p:sldId id="854" r:id="rId38"/>
    <p:sldId id="848" r:id="rId39"/>
    <p:sldId id="890" r:id="rId40"/>
    <p:sldId id="777" r:id="rId41"/>
    <p:sldId id="778" r:id="rId42"/>
    <p:sldId id="780" r:id="rId43"/>
  </p:sldIdLst>
  <p:sldSz cx="9753600" cy="7315200"/>
  <p:notesSz cx="7315200" cy="96012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83306" algn="l" rtl="0" fontAlgn="base">
      <a:spcBef>
        <a:spcPct val="0"/>
      </a:spcBef>
      <a:spcAft>
        <a:spcPct val="0"/>
      </a:spcAft>
      <a:defRPr kern="1200">
        <a:solidFill>
          <a:schemeClr val="tx1"/>
        </a:solidFill>
        <a:latin typeface="Tahoma" pitchFamily="34" charset="0"/>
        <a:ea typeface="+mn-ea"/>
        <a:cs typeface="Arial" charset="0"/>
      </a:defRPr>
    </a:lvl2pPr>
    <a:lvl3pPr marL="966612" algn="l" rtl="0" fontAlgn="base">
      <a:spcBef>
        <a:spcPct val="0"/>
      </a:spcBef>
      <a:spcAft>
        <a:spcPct val="0"/>
      </a:spcAft>
      <a:defRPr kern="1200">
        <a:solidFill>
          <a:schemeClr val="tx1"/>
        </a:solidFill>
        <a:latin typeface="Tahoma" pitchFamily="34" charset="0"/>
        <a:ea typeface="+mn-ea"/>
        <a:cs typeface="Arial" charset="0"/>
      </a:defRPr>
    </a:lvl3pPr>
    <a:lvl4pPr marL="1449918" algn="l" rtl="0" fontAlgn="base">
      <a:spcBef>
        <a:spcPct val="0"/>
      </a:spcBef>
      <a:spcAft>
        <a:spcPct val="0"/>
      </a:spcAft>
      <a:defRPr kern="1200">
        <a:solidFill>
          <a:schemeClr val="tx1"/>
        </a:solidFill>
        <a:latin typeface="Tahoma" pitchFamily="34" charset="0"/>
        <a:ea typeface="+mn-ea"/>
        <a:cs typeface="Arial" charset="0"/>
      </a:defRPr>
    </a:lvl4pPr>
    <a:lvl5pPr marL="1933224" algn="l" rtl="0" fontAlgn="base">
      <a:spcBef>
        <a:spcPct val="0"/>
      </a:spcBef>
      <a:spcAft>
        <a:spcPct val="0"/>
      </a:spcAft>
      <a:defRPr kern="1200">
        <a:solidFill>
          <a:schemeClr val="tx1"/>
        </a:solidFill>
        <a:latin typeface="Tahoma" pitchFamily="34" charset="0"/>
        <a:ea typeface="+mn-ea"/>
        <a:cs typeface="Arial" charset="0"/>
      </a:defRPr>
    </a:lvl5pPr>
    <a:lvl6pPr marL="2416531" algn="l" defTabSz="966612" rtl="0" eaLnBrk="1" latinLnBrk="0" hangingPunct="1">
      <a:defRPr kern="1200">
        <a:solidFill>
          <a:schemeClr val="tx1"/>
        </a:solidFill>
        <a:latin typeface="Tahoma" pitchFamily="34" charset="0"/>
        <a:ea typeface="+mn-ea"/>
        <a:cs typeface="Arial" charset="0"/>
      </a:defRPr>
    </a:lvl6pPr>
    <a:lvl7pPr marL="2899837" algn="l" defTabSz="966612" rtl="0" eaLnBrk="1" latinLnBrk="0" hangingPunct="1">
      <a:defRPr kern="1200">
        <a:solidFill>
          <a:schemeClr val="tx1"/>
        </a:solidFill>
        <a:latin typeface="Tahoma" pitchFamily="34" charset="0"/>
        <a:ea typeface="+mn-ea"/>
        <a:cs typeface="Arial" charset="0"/>
      </a:defRPr>
    </a:lvl7pPr>
    <a:lvl8pPr marL="3383143" algn="l" defTabSz="966612" rtl="0" eaLnBrk="1" latinLnBrk="0" hangingPunct="1">
      <a:defRPr kern="1200">
        <a:solidFill>
          <a:schemeClr val="tx1"/>
        </a:solidFill>
        <a:latin typeface="Tahoma" pitchFamily="34" charset="0"/>
        <a:ea typeface="+mn-ea"/>
        <a:cs typeface="Arial" charset="0"/>
      </a:defRPr>
    </a:lvl8pPr>
    <a:lvl9pPr marL="3866449" algn="l" defTabSz="966612"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3026"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0033CC"/>
    <a:srgbClr val="DEA3A2"/>
    <a:srgbClr val="EFC1AF"/>
    <a:srgbClr val="3366FF"/>
    <a:srgbClr val="000000"/>
    <a:srgbClr val="FFFF00"/>
    <a:srgbClr val="E5F9A5"/>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BA7B1-4AAC-4CE8-BAA3-E1F78239BE5E}" v="9" dt="2019-09-26T16:19:04.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63" autoAdjust="0"/>
    <p:restoredTop sz="93750" autoAdjust="0"/>
  </p:normalViewPr>
  <p:slideViewPr>
    <p:cSldViewPr snapToGrid="0">
      <p:cViewPr varScale="1">
        <p:scale>
          <a:sx n="75" d="100"/>
          <a:sy n="75" d="100"/>
        </p:scale>
        <p:origin x="66" y="924"/>
      </p:cViewPr>
      <p:guideLst>
        <p:guide orient="horz" pos="2304"/>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66" d="100"/>
          <a:sy n="66" d="100"/>
        </p:scale>
        <p:origin x="-1608" y="-36"/>
      </p:cViewPr>
      <p:guideLst>
        <p:guide orient="horz" pos="3026"/>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heme" Target="theme/theme1.xml"/><Relationship Id="rId8"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0"/>
            <a:ext cx="3171147" cy="479403"/>
          </a:xfrm>
          <a:prstGeom prst="rect">
            <a:avLst/>
          </a:prstGeom>
          <a:noFill/>
          <a:ln w="9525">
            <a:noFill/>
            <a:miter lim="800000"/>
            <a:headEnd/>
            <a:tailEnd/>
          </a:ln>
        </p:spPr>
        <p:txBody>
          <a:bodyPr vert="horz" wrap="square" lIns="96326" tIns="48162" rIns="96326" bIns="48162" numCol="1" anchor="t" anchorCtr="0" compatLnSpc="1">
            <a:prstTxWarp prst="textNoShape">
              <a:avLst/>
            </a:prstTxWarp>
          </a:bodyPr>
          <a:lstStyle>
            <a:lvl1pPr defTabSz="964213">
              <a:buFontTx/>
              <a:buNone/>
              <a:defRPr sz="1200">
                <a:latin typeface="Arial" charset="0"/>
                <a:cs typeface="+mn-cs"/>
              </a:defRPr>
            </a:lvl1pPr>
          </a:lstStyle>
          <a:p>
            <a:pPr>
              <a:defRPr/>
            </a:pPr>
            <a:endParaRPr lang="en-US"/>
          </a:p>
        </p:txBody>
      </p:sp>
      <p:sp>
        <p:nvSpPr>
          <p:cNvPr id="26627" name="Rectangle 3"/>
          <p:cNvSpPr>
            <a:spLocks noGrp="1" noChangeArrowheads="1"/>
          </p:cNvSpPr>
          <p:nvPr>
            <p:ph type="dt" sz="quarter" idx="1"/>
          </p:nvPr>
        </p:nvSpPr>
        <p:spPr bwMode="auto">
          <a:xfrm>
            <a:off x="4142385" y="0"/>
            <a:ext cx="3171147" cy="479403"/>
          </a:xfrm>
          <a:prstGeom prst="rect">
            <a:avLst/>
          </a:prstGeom>
          <a:noFill/>
          <a:ln w="9525">
            <a:noFill/>
            <a:miter lim="800000"/>
            <a:headEnd/>
            <a:tailEnd/>
          </a:ln>
        </p:spPr>
        <p:txBody>
          <a:bodyPr vert="horz" wrap="square" lIns="96326" tIns="48162" rIns="96326" bIns="48162" numCol="1" anchor="t" anchorCtr="0" compatLnSpc="1">
            <a:prstTxWarp prst="textNoShape">
              <a:avLst/>
            </a:prstTxWarp>
          </a:bodyPr>
          <a:lstStyle>
            <a:lvl1pPr algn="r" defTabSz="964213">
              <a:buFontTx/>
              <a:buNone/>
              <a:defRPr sz="1200">
                <a:latin typeface="Arial" charset="0"/>
                <a:cs typeface="+mn-cs"/>
              </a:defRPr>
            </a:lvl1pPr>
          </a:lstStyle>
          <a:p>
            <a:pPr>
              <a:defRPr/>
            </a:pPr>
            <a:endParaRPr lang="en-US"/>
          </a:p>
        </p:txBody>
      </p:sp>
      <p:sp>
        <p:nvSpPr>
          <p:cNvPr id="26628" name="Rectangle 4"/>
          <p:cNvSpPr>
            <a:spLocks noGrp="1" noChangeArrowheads="1"/>
          </p:cNvSpPr>
          <p:nvPr>
            <p:ph type="ftr" sz="quarter" idx="2"/>
          </p:nvPr>
        </p:nvSpPr>
        <p:spPr bwMode="auto">
          <a:xfrm>
            <a:off x="3" y="9120156"/>
            <a:ext cx="3171147" cy="479403"/>
          </a:xfrm>
          <a:prstGeom prst="rect">
            <a:avLst/>
          </a:prstGeom>
          <a:noFill/>
          <a:ln w="9525">
            <a:noFill/>
            <a:miter lim="800000"/>
            <a:headEnd/>
            <a:tailEnd/>
          </a:ln>
        </p:spPr>
        <p:txBody>
          <a:bodyPr vert="horz" wrap="square" lIns="96326" tIns="48162" rIns="96326" bIns="48162" numCol="1" anchor="b" anchorCtr="0" compatLnSpc="1">
            <a:prstTxWarp prst="textNoShape">
              <a:avLst/>
            </a:prstTxWarp>
          </a:bodyPr>
          <a:lstStyle>
            <a:lvl1pPr defTabSz="964213">
              <a:buFontTx/>
              <a:buNone/>
              <a:defRPr sz="1200">
                <a:latin typeface="Arial" charset="0"/>
                <a:cs typeface="+mn-cs"/>
              </a:defRPr>
            </a:lvl1pPr>
          </a:lstStyle>
          <a:p>
            <a:pPr>
              <a:defRPr/>
            </a:pPr>
            <a:endParaRPr lang="en-US"/>
          </a:p>
        </p:txBody>
      </p:sp>
      <p:sp>
        <p:nvSpPr>
          <p:cNvPr id="26629" name="Rectangle 5"/>
          <p:cNvSpPr>
            <a:spLocks noGrp="1" noChangeArrowheads="1"/>
          </p:cNvSpPr>
          <p:nvPr>
            <p:ph type="sldNum" sz="quarter" idx="3"/>
          </p:nvPr>
        </p:nvSpPr>
        <p:spPr bwMode="auto">
          <a:xfrm>
            <a:off x="4142385" y="9120156"/>
            <a:ext cx="3171147" cy="479403"/>
          </a:xfrm>
          <a:prstGeom prst="rect">
            <a:avLst/>
          </a:prstGeom>
          <a:noFill/>
          <a:ln w="9525">
            <a:noFill/>
            <a:miter lim="800000"/>
            <a:headEnd/>
            <a:tailEnd/>
          </a:ln>
        </p:spPr>
        <p:txBody>
          <a:bodyPr vert="horz" wrap="square" lIns="96326" tIns="48162" rIns="96326" bIns="48162" numCol="1" anchor="b" anchorCtr="0" compatLnSpc="1">
            <a:prstTxWarp prst="textNoShape">
              <a:avLst/>
            </a:prstTxWarp>
          </a:bodyPr>
          <a:lstStyle>
            <a:lvl1pPr algn="r" defTabSz="964213">
              <a:buFontTx/>
              <a:buNone/>
              <a:defRPr sz="1200">
                <a:latin typeface="Arial" charset="0"/>
                <a:cs typeface="+mn-cs"/>
              </a:defRPr>
            </a:lvl1pPr>
          </a:lstStyle>
          <a:p>
            <a:pPr>
              <a:defRPr/>
            </a:pPr>
            <a:fld id="{6BC724DB-BBB8-446C-BFAF-A5A3F9D82913}" type="slidenum">
              <a:rPr lang="en-US"/>
              <a:pPr>
                <a:defRPr/>
              </a:pPr>
              <a:t>‹#›</a:t>
            </a:fld>
            <a:endParaRPr lang="en-US"/>
          </a:p>
        </p:txBody>
      </p:sp>
    </p:spTree>
    <p:extLst>
      <p:ext uri="{BB962C8B-B14F-4D97-AF65-F5344CB8AC3E}">
        <p14:creationId xmlns:p14="http://schemas.microsoft.com/office/powerpoint/2010/main" val="322529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3" y="0"/>
            <a:ext cx="3171147" cy="479403"/>
          </a:xfrm>
          <a:prstGeom prst="rect">
            <a:avLst/>
          </a:prstGeom>
          <a:noFill/>
          <a:ln w="9525">
            <a:noFill/>
            <a:miter lim="800000"/>
            <a:headEnd/>
            <a:tailEnd/>
          </a:ln>
        </p:spPr>
        <p:txBody>
          <a:bodyPr vert="horz" wrap="square" lIns="96326" tIns="48162" rIns="96326" bIns="48162" numCol="1" anchor="t" anchorCtr="0" compatLnSpc="1">
            <a:prstTxWarp prst="textNoShape">
              <a:avLst/>
            </a:prstTxWarp>
          </a:bodyPr>
          <a:lstStyle>
            <a:lvl1pPr defTabSz="964213">
              <a:buFontTx/>
              <a:buNone/>
              <a:defRPr sz="1200">
                <a:latin typeface="Arial" charset="0"/>
                <a:cs typeface="+mn-cs"/>
              </a:defRPr>
            </a:lvl1pPr>
          </a:lstStyle>
          <a:p>
            <a:pPr>
              <a:defRPr/>
            </a:pPr>
            <a:endParaRPr lang="en-US"/>
          </a:p>
        </p:txBody>
      </p:sp>
      <p:sp>
        <p:nvSpPr>
          <p:cNvPr id="30723" name="Rectangle 3"/>
          <p:cNvSpPr>
            <a:spLocks noGrp="1" noChangeArrowheads="1"/>
          </p:cNvSpPr>
          <p:nvPr>
            <p:ph type="dt" idx="1"/>
          </p:nvPr>
        </p:nvSpPr>
        <p:spPr bwMode="auto">
          <a:xfrm>
            <a:off x="4142385" y="0"/>
            <a:ext cx="3171147" cy="479403"/>
          </a:xfrm>
          <a:prstGeom prst="rect">
            <a:avLst/>
          </a:prstGeom>
          <a:noFill/>
          <a:ln w="9525">
            <a:noFill/>
            <a:miter lim="800000"/>
            <a:headEnd/>
            <a:tailEnd/>
          </a:ln>
        </p:spPr>
        <p:txBody>
          <a:bodyPr vert="horz" wrap="square" lIns="96326" tIns="48162" rIns="96326" bIns="48162" numCol="1" anchor="t" anchorCtr="0" compatLnSpc="1">
            <a:prstTxWarp prst="textNoShape">
              <a:avLst/>
            </a:prstTxWarp>
          </a:bodyPr>
          <a:lstStyle>
            <a:lvl1pPr algn="r" defTabSz="964213">
              <a:buFontTx/>
              <a:buNone/>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32190" y="4560902"/>
            <a:ext cx="5852495" cy="4319555"/>
          </a:xfrm>
          <a:prstGeom prst="rect">
            <a:avLst/>
          </a:prstGeom>
          <a:noFill/>
          <a:ln w="9525">
            <a:noFill/>
            <a:miter lim="800000"/>
            <a:headEnd/>
            <a:tailEnd/>
          </a:ln>
        </p:spPr>
        <p:txBody>
          <a:bodyPr vert="horz" wrap="square" lIns="96326" tIns="48162" rIns="96326" bIns="481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3" y="9120156"/>
            <a:ext cx="3171147" cy="479403"/>
          </a:xfrm>
          <a:prstGeom prst="rect">
            <a:avLst/>
          </a:prstGeom>
          <a:noFill/>
          <a:ln w="9525">
            <a:noFill/>
            <a:miter lim="800000"/>
            <a:headEnd/>
            <a:tailEnd/>
          </a:ln>
        </p:spPr>
        <p:txBody>
          <a:bodyPr vert="horz" wrap="square" lIns="96326" tIns="48162" rIns="96326" bIns="48162" numCol="1" anchor="b" anchorCtr="0" compatLnSpc="1">
            <a:prstTxWarp prst="textNoShape">
              <a:avLst/>
            </a:prstTxWarp>
          </a:bodyPr>
          <a:lstStyle>
            <a:lvl1pPr defTabSz="964213">
              <a:buFontTx/>
              <a:buNone/>
              <a:defRPr sz="1200">
                <a:latin typeface="Arial" charset="0"/>
                <a:cs typeface="+mn-cs"/>
              </a:defRPr>
            </a:lvl1pPr>
          </a:lstStyle>
          <a:p>
            <a:pPr>
              <a:defRPr/>
            </a:pPr>
            <a:endParaRPr lang="en-US"/>
          </a:p>
        </p:txBody>
      </p:sp>
      <p:sp>
        <p:nvSpPr>
          <p:cNvPr id="30727" name="Rectangle 7"/>
          <p:cNvSpPr>
            <a:spLocks noGrp="1" noChangeArrowheads="1"/>
          </p:cNvSpPr>
          <p:nvPr>
            <p:ph type="sldNum" sz="quarter" idx="5"/>
          </p:nvPr>
        </p:nvSpPr>
        <p:spPr bwMode="auto">
          <a:xfrm>
            <a:off x="4142385" y="9120156"/>
            <a:ext cx="3171147" cy="479403"/>
          </a:xfrm>
          <a:prstGeom prst="rect">
            <a:avLst/>
          </a:prstGeom>
          <a:noFill/>
          <a:ln w="9525">
            <a:noFill/>
            <a:miter lim="800000"/>
            <a:headEnd/>
            <a:tailEnd/>
          </a:ln>
        </p:spPr>
        <p:txBody>
          <a:bodyPr vert="horz" wrap="square" lIns="96326" tIns="48162" rIns="96326" bIns="48162" numCol="1" anchor="b" anchorCtr="0" compatLnSpc="1">
            <a:prstTxWarp prst="textNoShape">
              <a:avLst/>
            </a:prstTxWarp>
          </a:bodyPr>
          <a:lstStyle>
            <a:lvl1pPr algn="r" defTabSz="964213">
              <a:buFontTx/>
              <a:buNone/>
              <a:defRPr sz="1200">
                <a:latin typeface="Arial" charset="0"/>
                <a:cs typeface="+mn-cs"/>
              </a:defRPr>
            </a:lvl1pPr>
          </a:lstStyle>
          <a:p>
            <a:pPr>
              <a:defRPr/>
            </a:pPr>
            <a:fld id="{E13A5D24-A3DC-4DAB-BB92-579EB6C0F34E}" type="slidenum">
              <a:rPr lang="en-US"/>
              <a:pPr>
                <a:defRPr/>
              </a:pPr>
              <a:t>‹#›</a:t>
            </a:fld>
            <a:endParaRPr lang="en-US"/>
          </a:p>
        </p:txBody>
      </p:sp>
    </p:spTree>
    <p:extLst>
      <p:ext uri="{BB962C8B-B14F-4D97-AF65-F5344CB8AC3E}">
        <p14:creationId xmlns:p14="http://schemas.microsoft.com/office/powerpoint/2010/main" val="2093404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83306" algn="l" rtl="0" eaLnBrk="0" fontAlgn="base" hangingPunct="0">
      <a:spcBef>
        <a:spcPct val="30000"/>
      </a:spcBef>
      <a:spcAft>
        <a:spcPct val="0"/>
      </a:spcAft>
      <a:defRPr sz="1300" kern="1200">
        <a:solidFill>
          <a:schemeClr val="tx1"/>
        </a:solidFill>
        <a:latin typeface="Arial" charset="0"/>
        <a:ea typeface="+mn-ea"/>
        <a:cs typeface="+mn-cs"/>
      </a:defRPr>
    </a:lvl2pPr>
    <a:lvl3pPr marL="966612" algn="l" rtl="0" eaLnBrk="0" fontAlgn="base" hangingPunct="0">
      <a:spcBef>
        <a:spcPct val="30000"/>
      </a:spcBef>
      <a:spcAft>
        <a:spcPct val="0"/>
      </a:spcAft>
      <a:defRPr sz="1300" kern="1200">
        <a:solidFill>
          <a:schemeClr val="tx1"/>
        </a:solidFill>
        <a:latin typeface="Arial" charset="0"/>
        <a:ea typeface="+mn-ea"/>
        <a:cs typeface="+mn-cs"/>
      </a:defRPr>
    </a:lvl3pPr>
    <a:lvl4pPr marL="1449918" algn="l" rtl="0" eaLnBrk="0" fontAlgn="base" hangingPunct="0">
      <a:spcBef>
        <a:spcPct val="30000"/>
      </a:spcBef>
      <a:spcAft>
        <a:spcPct val="0"/>
      </a:spcAft>
      <a:defRPr sz="1300" kern="1200">
        <a:solidFill>
          <a:schemeClr val="tx1"/>
        </a:solidFill>
        <a:latin typeface="Arial" charset="0"/>
        <a:ea typeface="+mn-ea"/>
        <a:cs typeface="+mn-cs"/>
      </a:defRPr>
    </a:lvl4pPr>
    <a:lvl5pPr marL="1933224" algn="l" rtl="0" eaLnBrk="0" fontAlgn="base" hangingPunct="0">
      <a:spcBef>
        <a:spcPct val="30000"/>
      </a:spcBef>
      <a:spcAft>
        <a:spcPct val="0"/>
      </a:spcAft>
      <a:defRPr sz="1300" kern="1200">
        <a:solidFill>
          <a:schemeClr val="tx1"/>
        </a:solidFill>
        <a:latin typeface="Arial" charset="0"/>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1</a:t>
            </a:fld>
            <a:endParaRPr lang="en-US" dirty="0"/>
          </a:p>
        </p:txBody>
      </p:sp>
      <p:sp>
        <p:nvSpPr>
          <p:cNvPr id="19459" name="Rectangle 2"/>
          <p:cNvSpPr>
            <a:spLocks noGrp="1" noRot="1" noChangeAspect="1" noChangeArrowheads="1" noTextEdit="1"/>
          </p:cNvSpPr>
          <p:nvPr>
            <p:ph type="sldImg"/>
          </p:nvPr>
        </p:nvSpPr>
        <p:spPr>
          <a:xfrm>
            <a:off x="1033463" y="636588"/>
            <a:ext cx="5302250" cy="3976687"/>
          </a:xfrm>
          <a:ln/>
        </p:spPr>
      </p:sp>
      <p:sp>
        <p:nvSpPr>
          <p:cNvPr id="19460" name="Text Box 3"/>
          <p:cNvSpPr txBox="1">
            <a:spLocks noChangeArrowheads="1"/>
          </p:cNvSpPr>
          <p:nvPr/>
        </p:nvSpPr>
        <p:spPr bwMode="auto">
          <a:xfrm>
            <a:off x="732191" y="5009109"/>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dirty="0">
                <a:latin typeface="Arial" charset="0"/>
              </a:rPr>
              <a:t>Welcome to the LiveMeeting Series: Common Measures with a Texas TWIST</a:t>
            </a:r>
          </a:p>
          <a:p>
            <a:pPr eaLnBrk="1" hangingPunct="1"/>
            <a:r>
              <a:rPr lang="en-US" sz="1200" dirty="0">
                <a:latin typeface="Arial" charset="0"/>
              </a:rPr>
              <a:t>My name is ______________. I’m with the _______________________.</a:t>
            </a:r>
          </a:p>
          <a:p>
            <a:pPr eaLnBrk="1" hangingPunct="1"/>
            <a:endParaRPr lang="en-US" sz="1200" dirty="0">
              <a:latin typeface="Arial" charset="0"/>
            </a:endParaRPr>
          </a:p>
          <a:p>
            <a:pPr eaLnBrk="1" hangingPunct="1"/>
            <a:r>
              <a:rPr lang="en-US" sz="1200" dirty="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dirty="0">
                <a:latin typeface="Arial" charset="0"/>
              </a:rPr>
              <a:t>Copy of the ppt</a:t>
            </a:r>
          </a:p>
          <a:p>
            <a:pPr lvl="1" eaLnBrk="1" hangingPunct="1">
              <a:buClr>
                <a:srgbClr val="FF0000"/>
              </a:buClr>
              <a:buSzPct val="75000"/>
              <a:buFont typeface="Wingdings" pitchFamily="2" charset="2"/>
              <a:buChar char="l"/>
            </a:pPr>
            <a:r>
              <a:rPr lang="en-US" sz="1200" dirty="0">
                <a:latin typeface="Arial" charset="0"/>
              </a:rPr>
              <a:t>Outline</a:t>
            </a:r>
          </a:p>
          <a:p>
            <a:pPr lvl="1" eaLnBrk="1" hangingPunct="1">
              <a:buClr>
                <a:srgbClr val="FF0000"/>
              </a:buClr>
              <a:buSzPct val="75000"/>
              <a:buFont typeface="Wingdings" pitchFamily="2" charset="2"/>
              <a:buChar char="l"/>
            </a:pPr>
            <a:r>
              <a:rPr lang="en-US" sz="1200" dirty="0">
                <a:latin typeface="Arial" charset="0"/>
              </a:rPr>
              <a:t>Qualifying Services handout</a:t>
            </a:r>
          </a:p>
          <a:p>
            <a:pPr eaLnBrk="1" hangingPunct="1"/>
            <a:r>
              <a:rPr lang="en-US" sz="1200" dirty="0">
                <a:latin typeface="Arial" charset="0"/>
              </a:rPr>
              <a:t>Next Slide...</a:t>
            </a:r>
          </a:p>
          <a:p>
            <a:pPr eaLnBrk="1" hangingPunct="1">
              <a:buFontTx/>
              <a:buChar char="•"/>
            </a:pPr>
            <a:endParaRPr lang="en-US" sz="1200" dirty="0">
              <a:latin typeface="Arial" charset="0"/>
            </a:endParaRPr>
          </a:p>
        </p:txBody>
      </p:sp>
    </p:spTree>
    <p:extLst>
      <p:ext uri="{BB962C8B-B14F-4D97-AF65-F5344CB8AC3E}">
        <p14:creationId xmlns:p14="http://schemas.microsoft.com/office/powerpoint/2010/main" val="750704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10</a:t>
            </a:fld>
            <a:endParaRPr lang="en-US"/>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190853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11</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0516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12</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521656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13</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41337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14</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926790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15</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232587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16</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58560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17</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163380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18</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775338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19</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13477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938145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20</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841926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21</a:t>
            </a:fld>
            <a:endParaRPr lang="en-US"/>
          </a:p>
        </p:txBody>
      </p:sp>
      <p:sp>
        <p:nvSpPr>
          <p:cNvPr id="20483" name="Rectangle 2050"/>
          <p:cNvSpPr>
            <a:spLocks noGrp="1" noRot="1" noChangeAspect="1" noChangeArrowheads="1" noTextEdit="1"/>
          </p:cNvSpPr>
          <p:nvPr>
            <p:ph type="sldImg"/>
          </p:nvPr>
        </p:nvSpPr>
        <p:spPr>
          <a:xfrm>
            <a:off x="3527425" y="460375"/>
            <a:ext cx="3055938" cy="2293938"/>
          </a:xfrm>
          <a:ln/>
        </p:spPr>
      </p:sp>
      <p:sp>
        <p:nvSpPr>
          <p:cNvPr id="20484" name="Rectangle 2051"/>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62617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22</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220594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23</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22977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24</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8701557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25</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784681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26</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90898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27</a:t>
            </a:fld>
            <a:endParaRPr lang="en-US"/>
          </a:p>
        </p:txBody>
      </p:sp>
      <p:sp>
        <p:nvSpPr>
          <p:cNvPr id="20483" name="Rectangle 2050"/>
          <p:cNvSpPr>
            <a:spLocks noGrp="1" noRot="1" noChangeAspect="1" noChangeArrowheads="1" noTextEdit="1"/>
          </p:cNvSpPr>
          <p:nvPr>
            <p:ph type="sldImg"/>
          </p:nvPr>
        </p:nvSpPr>
        <p:spPr>
          <a:xfrm>
            <a:off x="3736975" y="477838"/>
            <a:ext cx="3162300" cy="2371725"/>
          </a:xfrm>
          <a:ln/>
        </p:spPr>
      </p:sp>
      <p:sp>
        <p:nvSpPr>
          <p:cNvPr id="20484" name="Rectangle 2051"/>
          <p:cNvSpPr>
            <a:spLocks noGrp="1" noChangeArrowheads="1"/>
          </p:cNvSpPr>
          <p:nvPr>
            <p:ph type="body" idx="1"/>
          </p:nvPr>
        </p:nvSpPr>
        <p:spPr>
          <a:xfrm>
            <a:off x="732194"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4" y="637023"/>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6" tIns="47394" rIns="94786" bIns="47394"/>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044720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28</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5224226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29</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16508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31247657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30</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0253279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31</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468739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32</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305039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33</a:t>
            </a:fld>
            <a:endParaRPr lang="en-US"/>
          </a:p>
        </p:txBody>
      </p:sp>
      <p:sp>
        <p:nvSpPr>
          <p:cNvPr id="20483" name="Rectangle 2050"/>
          <p:cNvSpPr>
            <a:spLocks noGrp="1" noRot="1" noChangeAspect="1" noChangeArrowheads="1" noTextEdit="1"/>
          </p:cNvSpPr>
          <p:nvPr>
            <p:ph type="sldImg"/>
          </p:nvPr>
        </p:nvSpPr>
        <p:spPr>
          <a:xfrm>
            <a:off x="3738563" y="476250"/>
            <a:ext cx="3162300" cy="2371725"/>
          </a:xfrm>
          <a:ln/>
        </p:spPr>
      </p:sp>
      <p:sp>
        <p:nvSpPr>
          <p:cNvPr id="20484" name="Rectangle 2051"/>
          <p:cNvSpPr>
            <a:spLocks noGrp="1" noChangeArrowheads="1"/>
          </p:cNvSpPr>
          <p:nvPr>
            <p:ph type="body" idx="1"/>
          </p:nvPr>
        </p:nvSpPr>
        <p:spPr>
          <a:xfrm>
            <a:off x="732191" y="2942098"/>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3"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1" tIns="47399" rIns="94801" bIns="47399"/>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8357030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C47EBF27-5181-45D2-8153-A3D7CD9ECC26}" type="slidenum">
              <a:rPr lang="en-US" smtClean="0"/>
              <a:pPr>
                <a:defRPr/>
              </a:pPr>
              <a:t>34</a:t>
            </a:fld>
            <a:endParaRPr lang="en-US"/>
          </a:p>
        </p:txBody>
      </p:sp>
      <p:sp>
        <p:nvSpPr>
          <p:cNvPr id="31747" name="Rectangle 2"/>
          <p:cNvSpPr>
            <a:spLocks noGrp="1" noRot="1" noChangeAspect="1" noChangeArrowheads="1" noTextEdit="1"/>
          </p:cNvSpPr>
          <p:nvPr>
            <p:ph type="sldImg"/>
          </p:nvPr>
        </p:nvSpPr>
        <p:spPr>
          <a:xfrm>
            <a:off x="3527425" y="460375"/>
            <a:ext cx="3055938" cy="2293938"/>
          </a:xfrm>
          <a:ln/>
        </p:spPr>
      </p:sp>
      <p:sp>
        <p:nvSpPr>
          <p:cNvPr id="31748" name="Rectangle 3"/>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31749" name="Text Box 4"/>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2671886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C47EBF27-5181-45D2-8153-A3D7CD9ECC26}" type="slidenum">
              <a:rPr lang="en-US" smtClean="0"/>
              <a:pPr>
                <a:defRPr/>
              </a:pPr>
              <a:t>35</a:t>
            </a:fld>
            <a:endParaRPr lang="en-US"/>
          </a:p>
        </p:txBody>
      </p:sp>
      <p:sp>
        <p:nvSpPr>
          <p:cNvPr id="31747" name="Rectangle 2"/>
          <p:cNvSpPr>
            <a:spLocks noGrp="1" noRot="1" noChangeAspect="1" noChangeArrowheads="1" noTextEdit="1"/>
          </p:cNvSpPr>
          <p:nvPr>
            <p:ph type="sldImg"/>
          </p:nvPr>
        </p:nvSpPr>
        <p:spPr>
          <a:xfrm>
            <a:off x="3527425" y="460375"/>
            <a:ext cx="3055938" cy="2293938"/>
          </a:xfrm>
          <a:ln/>
        </p:spPr>
      </p:sp>
      <p:sp>
        <p:nvSpPr>
          <p:cNvPr id="31748" name="Rectangle 3"/>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31749" name="Text Box 4"/>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6010191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C47EBF27-5181-45D2-8153-A3D7CD9ECC26}" type="slidenum">
              <a:rPr lang="en-US" smtClean="0"/>
              <a:pPr>
                <a:defRPr/>
              </a:pPr>
              <a:t>36</a:t>
            </a:fld>
            <a:endParaRPr lang="en-US"/>
          </a:p>
        </p:txBody>
      </p:sp>
      <p:sp>
        <p:nvSpPr>
          <p:cNvPr id="31747" name="Rectangle 2"/>
          <p:cNvSpPr>
            <a:spLocks noGrp="1" noRot="1" noChangeAspect="1" noChangeArrowheads="1" noTextEdit="1"/>
          </p:cNvSpPr>
          <p:nvPr>
            <p:ph type="sldImg"/>
          </p:nvPr>
        </p:nvSpPr>
        <p:spPr>
          <a:xfrm>
            <a:off x="3527425" y="460375"/>
            <a:ext cx="3055938" cy="2293938"/>
          </a:xfrm>
          <a:ln/>
        </p:spPr>
      </p:sp>
      <p:sp>
        <p:nvSpPr>
          <p:cNvPr id="31748" name="Rectangle 3"/>
          <p:cNvSpPr>
            <a:spLocks noGrp="1" noChangeArrowheads="1"/>
          </p:cNvSpPr>
          <p:nvPr>
            <p:ph type="body" idx="1"/>
          </p:nvPr>
        </p:nvSpPr>
        <p:spPr>
          <a:xfrm>
            <a:off x="695325" y="2844800"/>
            <a:ext cx="5557838" cy="4843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31749" name="Text Box 4"/>
          <p:cNvSpPr txBox="1">
            <a:spLocks noChangeArrowheads="1"/>
          </p:cNvSpPr>
          <p:nvPr/>
        </p:nvSpPr>
        <p:spPr bwMode="auto">
          <a:xfrm>
            <a:off x="769938" y="615950"/>
            <a:ext cx="2549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1" tIns="45510" rIns="91021" bIns="4551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126150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191187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3503912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3174962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1467109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8</a:t>
            </a:fld>
            <a:endParaRPr lang="en-US" dirty="0"/>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dirty="0"/>
              <a:t>Why Common Measures?</a:t>
            </a:r>
            <a:r>
              <a:rPr lang="en-US" sz="1200" dirty="0"/>
              <a:t> </a:t>
            </a:r>
          </a:p>
          <a:p>
            <a:pPr eaLnBrk="1" hangingPunct="1">
              <a:buFont typeface="Wingdings" pitchFamily="2" charset="2"/>
              <a:buNone/>
            </a:pPr>
            <a:endParaRPr lang="en-US" sz="1200" dirty="0"/>
          </a:p>
          <a:p>
            <a:pPr eaLnBrk="1" hangingPunct="1">
              <a:buFont typeface="Wingdings" pitchFamily="2" charset="2"/>
              <a:buNone/>
            </a:pPr>
            <a:r>
              <a:rPr lang="en-US" sz="1200" dirty="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dirty="0"/>
              <a:t>SEPARATED</a:t>
            </a:r>
            <a:r>
              <a:rPr lang="en-US" sz="1200" dirty="0"/>
              <a:t>.</a:t>
            </a:r>
          </a:p>
        </p:txBody>
      </p:sp>
    </p:spTree>
    <p:extLst>
      <p:ext uri="{BB962C8B-B14F-4D97-AF65-F5344CB8AC3E}">
        <p14:creationId xmlns:p14="http://schemas.microsoft.com/office/powerpoint/2010/main" val="4083976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9</a:t>
            </a:fld>
            <a:endParaRPr lang="en-US"/>
          </a:p>
        </p:txBody>
      </p:sp>
      <p:sp>
        <p:nvSpPr>
          <p:cNvPr id="20483" name="Rectangle 2050"/>
          <p:cNvSpPr>
            <a:spLocks noGrp="1" noRot="1" noChangeAspect="1" noChangeArrowheads="1" noTextEdit="1"/>
          </p:cNvSpPr>
          <p:nvPr>
            <p:ph type="sldImg"/>
          </p:nvPr>
        </p:nvSpPr>
        <p:spPr>
          <a:xfrm>
            <a:off x="3740150" y="476250"/>
            <a:ext cx="31623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600735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2032000" cy="7315200"/>
          </a:xfrm>
          <a:prstGeom prst="rect">
            <a:avLst/>
          </a:prstGeom>
          <a:gradFill rotWithShape="1">
            <a:gsLst>
              <a:gs pos="0">
                <a:srgbClr val="0033CC"/>
              </a:gs>
              <a:gs pos="100000">
                <a:srgbClr val="0018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195" tIns="49098" rIns="98195" bIns="49098" anchor="ctr"/>
          <a:lstStyle/>
          <a:p>
            <a:pPr>
              <a:buFontTx/>
              <a:buChar char="•"/>
            </a:pPr>
            <a:endParaRPr lang="en-US"/>
          </a:p>
        </p:txBody>
      </p:sp>
      <p:sp>
        <p:nvSpPr>
          <p:cNvPr id="5" name="Rectangle 8"/>
          <p:cNvSpPr>
            <a:spLocks noChangeArrowheads="1"/>
          </p:cNvSpPr>
          <p:nvPr userDrawn="1"/>
        </p:nvSpPr>
        <p:spPr bwMode="auto">
          <a:xfrm>
            <a:off x="2032000" y="3806614"/>
            <a:ext cx="7721600" cy="3508587"/>
          </a:xfrm>
          <a:prstGeom prst="rect">
            <a:avLst/>
          </a:prstGeom>
          <a:gradFill rotWithShape="1">
            <a:gsLst>
              <a:gs pos="0">
                <a:srgbClr val="FFD8D8">
                  <a:alpha val="0"/>
                </a:srgbClr>
              </a:gs>
              <a:gs pos="100000">
                <a:srgbClr val="FF0000">
                  <a:alpha val="39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195" tIns="49098" rIns="98195" bIns="49098" anchor="ctr"/>
          <a:lstStyle/>
          <a:p>
            <a:pPr>
              <a:buFontTx/>
              <a:buChar char="•"/>
            </a:pPr>
            <a:endParaRPr lang="en-US"/>
          </a:p>
        </p:txBody>
      </p:sp>
      <p:graphicFrame>
        <p:nvGraphicFramePr>
          <p:cNvPr id="6" name="Object 9"/>
          <p:cNvGraphicFramePr>
            <a:graphicFrameLocks noChangeAspect="1"/>
          </p:cNvGraphicFramePr>
          <p:nvPr userDrawn="1"/>
        </p:nvGraphicFramePr>
        <p:xfrm>
          <a:off x="89748" y="2682241"/>
          <a:ext cx="1860973" cy="1772921"/>
        </p:xfrm>
        <a:graphic>
          <a:graphicData uri="http://schemas.openxmlformats.org/presentationml/2006/ole">
            <mc:AlternateContent xmlns:mc="http://schemas.openxmlformats.org/markup-compatibility/2006">
              <mc:Choice xmlns:v="urn:schemas-microsoft-com:vml" Requires="v">
                <p:oleObj spid="_x0000_s2053" name="Visio" r:id="rId3" imgW="1473915" imgH="1403390" progId="">
                  <p:embed/>
                </p:oleObj>
              </mc:Choice>
              <mc:Fallback>
                <p:oleObj name="Visio" r:id="rId3" imgW="1473915" imgH="1403390" progId="">
                  <p:embed/>
                  <p:pic>
                    <p:nvPicPr>
                      <p:cNvPr id="6"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48" y="2682241"/>
                        <a:ext cx="1860973" cy="1772921"/>
                      </a:xfrm>
                      <a:prstGeom prst="rect">
                        <a:avLst/>
                      </a:prstGeom>
                      <a:noFill/>
                      <a:ln>
                        <a:noFill/>
                      </a:ln>
                      <a:effectLst/>
                      <a:extLst>
                        <a:ext uri="{909E8E84-426E-40DD-AFC4-6F175D3DCCD1}">
                          <a14:hiddenFill xmlns:a14="http://schemas.microsoft.com/office/drawing/2010/main">
                            <a:gradFill rotWithShape="1">
                              <a:gsLst>
                                <a:gs pos="0">
                                  <a:srgbClr val="0033CC"/>
                                </a:gs>
                                <a:gs pos="100000">
                                  <a:srgbClr val="00185E"/>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7378" name="Rectangle 2"/>
          <p:cNvSpPr>
            <a:spLocks noGrp="1" noChangeArrowheads="1"/>
          </p:cNvSpPr>
          <p:nvPr>
            <p:ph type="subTitle" idx="1"/>
          </p:nvPr>
        </p:nvSpPr>
        <p:spPr>
          <a:xfrm>
            <a:off x="4985173" y="3122508"/>
            <a:ext cx="3901440" cy="1943947"/>
          </a:xfrm>
        </p:spPr>
        <p:txBody>
          <a:bodyPr anchor="b"/>
          <a:lstStyle>
            <a:lvl1pPr marL="0" indent="0">
              <a:buFont typeface="Wingdings" pitchFamily="2" charset="2"/>
              <a:buNone/>
              <a:defRPr/>
            </a:lvl1pPr>
          </a:lstStyle>
          <a:p>
            <a:r>
              <a:rPr lang="en-US"/>
              <a:t>Click to edit Master subtitle style</a:t>
            </a:r>
          </a:p>
        </p:txBody>
      </p:sp>
      <p:sp>
        <p:nvSpPr>
          <p:cNvPr id="997382" name="Rectangle 6"/>
          <p:cNvSpPr>
            <a:spLocks noGrp="1" noChangeArrowheads="1"/>
          </p:cNvSpPr>
          <p:nvPr>
            <p:ph type="ctrTitle" sz="quarter"/>
          </p:nvPr>
        </p:nvSpPr>
        <p:spPr>
          <a:xfrm>
            <a:off x="2252134" y="1219200"/>
            <a:ext cx="7257626" cy="1219200"/>
          </a:xfrm>
          <a:noFill/>
        </p:spPr>
        <p:txBody>
          <a:bodyPr anchor="ctr"/>
          <a:lstStyle>
            <a:lvl1pPr algn="ctr">
              <a:defRPr/>
            </a:lvl1pPr>
          </a:lstStyle>
          <a:p>
            <a:r>
              <a:rPr lang="en-US"/>
              <a:t>Click to edit Master title style</a:t>
            </a:r>
          </a:p>
        </p:txBody>
      </p:sp>
      <p:sp>
        <p:nvSpPr>
          <p:cNvPr id="7" name="Rectangle 3"/>
          <p:cNvSpPr>
            <a:spLocks noGrp="1" noChangeArrowheads="1"/>
          </p:cNvSpPr>
          <p:nvPr>
            <p:ph type="dt" sz="quarter" idx="10"/>
          </p:nvPr>
        </p:nvSpPr>
        <p:spPr>
          <a:xfrm>
            <a:off x="2844800" y="6983043"/>
            <a:ext cx="2032000" cy="332157"/>
          </a:xfrm>
        </p:spPr>
        <p:txBody>
          <a:bodyPr/>
          <a:lstStyle>
            <a:lvl1pPr>
              <a:defRPr>
                <a:solidFill>
                  <a:schemeClr val="bg1"/>
                </a:solidFill>
              </a:defRPr>
            </a:lvl1pPr>
          </a:lstStyle>
          <a:p>
            <a:pPr>
              <a:defRPr/>
            </a:pPr>
            <a:fld id="{BB8890F4-F429-4E18-B0F1-AB1677F29BC8}" type="datetime1">
              <a:rPr lang="en-US" smtClean="0"/>
              <a:t>10/16/2019</a:t>
            </a:fld>
            <a:endParaRPr lang="en-US"/>
          </a:p>
        </p:txBody>
      </p:sp>
      <p:sp>
        <p:nvSpPr>
          <p:cNvPr id="8" name="Rectangle 4"/>
          <p:cNvSpPr>
            <a:spLocks noGrp="1" noChangeArrowheads="1"/>
          </p:cNvSpPr>
          <p:nvPr>
            <p:ph type="ftr" sz="quarter" idx="11"/>
          </p:nvPr>
        </p:nvSpPr>
        <p:spPr>
          <a:xfrm>
            <a:off x="5542281" y="6748491"/>
            <a:ext cx="3498427" cy="566709"/>
          </a:xfrm>
        </p:spPr>
        <p:txBody>
          <a:bodyPr/>
          <a:lstStyle>
            <a:lvl1pPr algn="r">
              <a:defRPr/>
            </a:lvl1pPr>
          </a:lstStyle>
          <a:p>
            <a:pPr>
              <a:defRPr/>
            </a:pPr>
            <a:r>
              <a:rPr lang="en-US"/>
              <a:t>DRAFT CONCEPTS &amp; SEMI-APPROXIMATE/GUESSTIMATE #S</a:t>
            </a:r>
          </a:p>
        </p:txBody>
      </p:sp>
      <p:sp>
        <p:nvSpPr>
          <p:cNvPr id="9" name="Rectangle 5"/>
          <p:cNvSpPr>
            <a:spLocks noGrp="1" noChangeArrowheads="1"/>
          </p:cNvSpPr>
          <p:nvPr>
            <p:ph type="sldNum" sz="quarter" idx="12"/>
          </p:nvPr>
        </p:nvSpPr>
        <p:spPr>
          <a:xfrm>
            <a:off x="10161" y="6783494"/>
            <a:ext cx="626534" cy="521547"/>
          </a:xfrm>
        </p:spPr>
        <p:txBody>
          <a:bodyPr anchorCtr="0"/>
          <a:lstStyle>
            <a:lvl1pPr>
              <a:defRPr/>
            </a:lvl1pPr>
          </a:lstStyle>
          <a:p>
            <a:pPr>
              <a:defRPr/>
            </a:pPr>
            <a:fld id="{BC66C4D9-A029-4A23-B818-B082CF5CD63D}" type="slidenum">
              <a:rPr lang="en-US"/>
              <a:pPr>
                <a:defRPr/>
              </a:pPr>
              <a:t>‹#›</a:t>
            </a:fld>
            <a:endParaRPr lang="en-US"/>
          </a:p>
        </p:txBody>
      </p:sp>
    </p:spTree>
    <p:extLst>
      <p:ext uri="{BB962C8B-B14F-4D97-AF65-F5344CB8AC3E}">
        <p14:creationId xmlns:p14="http://schemas.microsoft.com/office/powerpoint/2010/main" val="374014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1EB7FF4-4361-4242-95E4-BF24FF4CB938}" type="datetime1">
              <a:rPr lang="en-US" smtClean="0"/>
              <a:t>10/16/2019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56972B9D-9852-4A98-8714-3C62619A3935}" type="slidenum">
              <a:rPr lang="en-US"/>
              <a:pPr>
                <a:defRPr/>
              </a:pPr>
              <a:t>‹#›</a:t>
            </a:fld>
            <a:endParaRPr lang="en-US"/>
          </a:p>
        </p:txBody>
      </p:sp>
    </p:spTree>
    <p:extLst>
      <p:ext uri="{BB962C8B-B14F-4D97-AF65-F5344CB8AC3E}">
        <p14:creationId xmlns:p14="http://schemas.microsoft.com/office/powerpoint/2010/main" val="427759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8720" y="162560"/>
            <a:ext cx="2214881" cy="63398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4080" y="162560"/>
            <a:ext cx="6482081" cy="63398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890661F-A0E5-4DD5-AA20-6E02B01C2442}" type="datetime1">
              <a:rPr lang="en-US" smtClean="0"/>
              <a:t>10/16/2019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B5DC3ACD-FB9A-4075-B6C3-2E635A711945}" type="slidenum">
              <a:rPr lang="en-US"/>
              <a:pPr>
                <a:defRPr/>
              </a:pPr>
              <a:t>‹#›</a:t>
            </a:fld>
            <a:endParaRPr lang="en-US"/>
          </a:p>
        </p:txBody>
      </p:sp>
    </p:spTree>
    <p:extLst>
      <p:ext uri="{BB962C8B-B14F-4D97-AF65-F5344CB8AC3E}">
        <p14:creationId xmlns:p14="http://schemas.microsoft.com/office/powerpoint/2010/main" val="944732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5"/>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solidFill>
                  <a:schemeClr val="tx1">
                    <a:tint val="75000"/>
                  </a:schemeClr>
                </a:solidFill>
              </a:defRPr>
            </a:lvl1pPr>
            <a:lvl2pPr marL="490991" indent="0" algn="ctr">
              <a:buNone/>
              <a:defRPr>
                <a:solidFill>
                  <a:schemeClr val="tx1">
                    <a:tint val="75000"/>
                  </a:schemeClr>
                </a:solidFill>
              </a:defRPr>
            </a:lvl2pPr>
            <a:lvl3pPr marL="981981" indent="0" algn="ctr">
              <a:buNone/>
              <a:defRPr>
                <a:solidFill>
                  <a:schemeClr val="tx1">
                    <a:tint val="75000"/>
                  </a:schemeClr>
                </a:solidFill>
              </a:defRPr>
            </a:lvl3pPr>
            <a:lvl4pPr marL="1472972" indent="0" algn="ctr">
              <a:buNone/>
              <a:defRPr>
                <a:solidFill>
                  <a:schemeClr val="tx1">
                    <a:tint val="75000"/>
                  </a:schemeClr>
                </a:solidFill>
              </a:defRPr>
            </a:lvl4pPr>
            <a:lvl5pPr marL="1963962" indent="0" algn="ctr">
              <a:buNone/>
              <a:defRPr>
                <a:solidFill>
                  <a:schemeClr val="tx1">
                    <a:tint val="75000"/>
                  </a:schemeClr>
                </a:solidFill>
              </a:defRPr>
            </a:lvl5pPr>
            <a:lvl6pPr marL="2454954" indent="0" algn="ctr">
              <a:buNone/>
              <a:defRPr>
                <a:solidFill>
                  <a:schemeClr val="tx1">
                    <a:tint val="75000"/>
                  </a:schemeClr>
                </a:solidFill>
              </a:defRPr>
            </a:lvl6pPr>
            <a:lvl7pPr marL="2945944" indent="0" algn="ctr">
              <a:buNone/>
              <a:defRPr>
                <a:solidFill>
                  <a:schemeClr val="tx1">
                    <a:tint val="75000"/>
                  </a:schemeClr>
                </a:solidFill>
              </a:defRPr>
            </a:lvl7pPr>
            <a:lvl8pPr marL="3436935" indent="0" algn="ctr">
              <a:buNone/>
              <a:defRPr>
                <a:solidFill>
                  <a:schemeClr val="tx1">
                    <a:tint val="75000"/>
                  </a:schemeClr>
                </a:solidFill>
              </a:defRPr>
            </a:lvl8pPr>
            <a:lvl9pPr marL="392792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4796109-D9F8-4ABE-9D13-B21033151DBF}" type="datetime1">
              <a:rPr lang="en-US" smtClean="0">
                <a:solidFill>
                  <a:prstClr val="black">
                    <a:tint val="75000"/>
                  </a:prstClr>
                </a:solidFill>
              </a:rPr>
              <a:t>10/16/2019</a:t>
            </a:fld>
            <a:endParaRPr lang="en-US">
              <a:solidFill>
                <a:prstClr val="black">
                  <a:tint val="75000"/>
                </a:prstClr>
              </a:solidFill>
            </a:endParaRPr>
          </a:p>
        </p:txBody>
      </p:sp>
      <p:sp>
        <p:nvSpPr>
          <p:cNvPr id="5"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422614" y="6780108"/>
            <a:ext cx="2275840" cy="389467"/>
          </a:xfrm>
        </p:spPr>
        <p:txBody>
          <a:bodyPr/>
          <a:lstStyle>
            <a:lvl1pPr>
              <a:defRPr sz="2133"/>
            </a:lvl1pPr>
          </a:lstStyle>
          <a:p>
            <a:pPr>
              <a:defRPr/>
            </a:pPr>
            <a:fld id="{9F45679E-D941-419B-A161-DF921F7D278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3962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B7C7E8-AB79-4F62-A706-CE19854F3D73}" type="datetime1">
              <a:rPr lang="en-US" smtClean="0">
                <a:solidFill>
                  <a:prstClr val="black">
                    <a:tint val="75000"/>
                  </a:prstClr>
                </a:solidFill>
              </a:rPr>
              <a:t>10/16/2019</a:t>
            </a:fld>
            <a:endParaRPr lang="en-US">
              <a:solidFill>
                <a:prstClr val="black">
                  <a:tint val="75000"/>
                </a:prstClr>
              </a:solidFill>
            </a:endParaRPr>
          </a:p>
        </p:txBody>
      </p:sp>
      <p:sp>
        <p:nvSpPr>
          <p:cNvPr id="5" name="Footer Placeholder 4"/>
          <p:cNvSpPr>
            <a:spLocks noGrp="1"/>
          </p:cNvSpPr>
          <p:nvPr>
            <p:ph type="ftr" sz="quarter" idx="11"/>
          </p:nvPr>
        </p:nvSpPr>
        <p:spPr>
          <a:xfrm>
            <a:off x="379643" y="6907324"/>
            <a:ext cx="6655873" cy="389467"/>
          </a:xfrm>
          <a:prstGeom prst="rect">
            <a:avLst/>
          </a:prstGeom>
        </p:spPr>
        <p:txBody>
          <a:bodyPr/>
          <a:lstStyle>
            <a:lvl1pPr>
              <a:defRPr/>
            </a:lvl1pPr>
          </a:lstStyle>
          <a:p>
            <a:pPr>
              <a:defRPr/>
            </a:pPr>
            <a:r>
              <a:rPr lang="en-US" dirty="0">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405652" y="6907324"/>
            <a:ext cx="2275840" cy="389467"/>
          </a:xfrm>
        </p:spPr>
        <p:txBody>
          <a:bodyPr/>
          <a:lstStyle>
            <a:lvl1pPr>
              <a:defRPr sz="1930"/>
            </a:lvl1pPr>
          </a:lstStyle>
          <a:p>
            <a:pPr>
              <a:defRPr/>
            </a:pPr>
            <a:fld id="{924C1D12-ECF9-475F-A353-6257AD2A74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88949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8" y="4700694"/>
            <a:ext cx="8290560" cy="1452880"/>
          </a:xfr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770468" y="3100495"/>
            <a:ext cx="8290560" cy="1600199"/>
          </a:xfrm>
        </p:spPr>
        <p:txBody>
          <a:bodyPr anchor="b"/>
          <a:lstStyle>
            <a:lvl1pPr marL="0" indent="0">
              <a:buNone/>
              <a:defRPr sz="2133">
                <a:solidFill>
                  <a:schemeClr val="tx1">
                    <a:tint val="75000"/>
                  </a:schemeClr>
                </a:solidFill>
              </a:defRPr>
            </a:lvl1pPr>
            <a:lvl2pPr marL="490991" indent="0">
              <a:buNone/>
              <a:defRPr sz="1930">
                <a:solidFill>
                  <a:schemeClr val="tx1">
                    <a:tint val="75000"/>
                  </a:schemeClr>
                </a:solidFill>
              </a:defRPr>
            </a:lvl2pPr>
            <a:lvl3pPr marL="981981" indent="0">
              <a:buNone/>
              <a:defRPr sz="1727">
                <a:solidFill>
                  <a:schemeClr val="tx1">
                    <a:tint val="75000"/>
                  </a:schemeClr>
                </a:solidFill>
              </a:defRPr>
            </a:lvl3pPr>
            <a:lvl4pPr marL="1472972" indent="0">
              <a:buNone/>
              <a:defRPr sz="1524">
                <a:solidFill>
                  <a:schemeClr val="tx1">
                    <a:tint val="75000"/>
                  </a:schemeClr>
                </a:solidFill>
              </a:defRPr>
            </a:lvl4pPr>
            <a:lvl5pPr marL="1963962" indent="0">
              <a:buNone/>
              <a:defRPr sz="1524">
                <a:solidFill>
                  <a:schemeClr val="tx1">
                    <a:tint val="75000"/>
                  </a:schemeClr>
                </a:solidFill>
              </a:defRPr>
            </a:lvl5pPr>
            <a:lvl6pPr marL="2454954" indent="0">
              <a:buNone/>
              <a:defRPr sz="1524">
                <a:solidFill>
                  <a:schemeClr val="tx1">
                    <a:tint val="75000"/>
                  </a:schemeClr>
                </a:solidFill>
              </a:defRPr>
            </a:lvl6pPr>
            <a:lvl7pPr marL="2945944" indent="0">
              <a:buNone/>
              <a:defRPr sz="1524">
                <a:solidFill>
                  <a:schemeClr val="tx1">
                    <a:tint val="75000"/>
                  </a:schemeClr>
                </a:solidFill>
              </a:defRPr>
            </a:lvl7pPr>
            <a:lvl8pPr marL="3436935" indent="0">
              <a:buNone/>
              <a:defRPr sz="1524">
                <a:solidFill>
                  <a:schemeClr val="tx1">
                    <a:tint val="75000"/>
                  </a:schemeClr>
                </a:solidFill>
              </a:defRPr>
            </a:lvl8pPr>
            <a:lvl9pPr marL="3927926" indent="0">
              <a:buNone/>
              <a:defRPr sz="15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475414-9893-4670-9C2F-F7BD4684ADE8}" type="datetime1">
              <a:rPr lang="en-US" smtClean="0">
                <a:solidFill>
                  <a:prstClr val="black">
                    <a:tint val="75000"/>
                  </a:prstClr>
                </a:solidFill>
              </a:rPr>
              <a:t>10/16/2019</a:t>
            </a:fld>
            <a:endParaRPr lang="en-US">
              <a:solidFill>
                <a:prstClr val="black">
                  <a:tint val="75000"/>
                </a:prstClr>
              </a:solidFill>
            </a:endParaRPr>
          </a:p>
        </p:txBody>
      </p:sp>
      <p:sp>
        <p:nvSpPr>
          <p:cNvPr id="5"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397171" y="6780108"/>
            <a:ext cx="2275840" cy="389467"/>
          </a:xfrm>
        </p:spPr>
        <p:txBody>
          <a:bodyPr/>
          <a:lstStyle>
            <a:lvl1pPr>
              <a:defRPr sz="1930"/>
            </a:lvl1pPr>
          </a:lstStyle>
          <a:p>
            <a:pPr>
              <a:defRPr/>
            </a:pPr>
            <a:fld id="{2DA689C4-BDDF-4196-BE9B-A3C1CFE6E0C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9182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76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80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6ADF64E-402C-4604-8F67-F2BBD9620DAD}" type="datetime1">
              <a:rPr lang="en-US" smtClean="0">
                <a:solidFill>
                  <a:prstClr val="black">
                    <a:tint val="75000"/>
                  </a:prstClr>
                </a:solidFill>
              </a:rPr>
              <a:t>10/16/2019</a:t>
            </a:fld>
            <a:endParaRPr lang="en-US">
              <a:solidFill>
                <a:prstClr val="black">
                  <a:tint val="75000"/>
                </a:prstClr>
              </a:solidFill>
            </a:endParaRPr>
          </a:p>
        </p:txBody>
      </p:sp>
      <p:sp>
        <p:nvSpPr>
          <p:cNvPr id="6"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397171" y="6780108"/>
            <a:ext cx="2275840" cy="389467"/>
          </a:xfrm>
        </p:spPr>
        <p:txBody>
          <a:bodyPr/>
          <a:lstStyle>
            <a:lvl1pPr>
              <a:defRPr sz="1930"/>
            </a:lvl1pPr>
          </a:lstStyle>
          <a:p>
            <a:pPr>
              <a:defRPr/>
            </a:pPr>
            <a:fld id="{64FB6B3A-DF81-4310-8CE1-3730C1558F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1363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7681" y="1637455"/>
            <a:ext cx="4309533"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4" name="Content Placeholder 3"/>
          <p:cNvSpPr>
            <a:spLocks noGrp="1"/>
          </p:cNvSpPr>
          <p:nvPr>
            <p:ph sz="half" idx="2"/>
          </p:nvPr>
        </p:nvSpPr>
        <p:spPr>
          <a:xfrm>
            <a:off x="487681" y="2319868"/>
            <a:ext cx="4309533"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4694" y="1637455"/>
            <a:ext cx="4311227"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6" name="Content Placeholder 5"/>
          <p:cNvSpPr>
            <a:spLocks noGrp="1"/>
          </p:cNvSpPr>
          <p:nvPr>
            <p:ph sz="quarter" idx="4"/>
          </p:nvPr>
        </p:nvSpPr>
        <p:spPr>
          <a:xfrm>
            <a:off x="4954694" y="2319868"/>
            <a:ext cx="4311227"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D201FE-1B0C-4DD0-89FA-07567F4DDBC9}" type="datetime1">
              <a:rPr lang="en-US" smtClean="0">
                <a:solidFill>
                  <a:prstClr val="black">
                    <a:tint val="75000"/>
                  </a:prstClr>
                </a:solidFill>
              </a:rPr>
              <a:t>10/16/2019</a:t>
            </a:fld>
            <a:endParaRPr lang="en-US">
              <a:solidFill>
                <a:prstClr val="black">
                  <a:tint val="75000"/>
                </a:prstClr>
              </a:solidFill>
            </a:endParaRPr>
          </a:p>
        </p:txBody>
      </p:sp>
      <p:sp>
        <p:nvSpPr>
          <p:cNvPr id="8"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9" name="Slide Number Placeholder 5"/>
          <p:cNvSpPr>
            <a:spLocks noGrp="1"/>
          </p:cNvSpPr>
          <p:nvPr>
            <p:ph type="sldNum" sz="quarter" idx="12"/>
          </p:nvPr>
        </p:nvSpPr>
        <p:spPr>
          <a:xfrm>
            <a:off x="7439576" y="6780108"/>
            <a:ext cx="2275840" cy="389467"/>
          </a:xfrm>
        </p:spPr>
        <p:txBody>
          <a:bodyPr/>
          <a:lstStyle>
            <a:lvl1pPr>
              <a:defRPr sz="1930"/>
            </a:lvl1pPr>
          </a:lstStyle>
          <a:p>
            <a:pPr>
              <a:defRPr/>
            </a:pPr>
            <a:fld id="{DC3AF01E-2A37-4A85-AA9A-8AFD1AD5028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30259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05BA85C-F8B5-490C-B1E4-823199845FFF}" type="datetime1">
              <a:rPr lang="en-US" smtClean="0">
                <a:solidFill>
                  <a:prstClr val="black">
                    <a:tint val="75000"/>
                  </a:prstClr>
                </a:solidFill>
              </a:rPr>
              <a:t>10/16/2019</a:t>
            </a:fld>
            <a:endParaRPr lang="en-US">
              <a:solidFill>
                <a:prstClr val="black">
                  <a:tint val="75000"/>
                </a:prstClr>
              </a:solidFill>
            </a:endParaRPr>
          </a:p>
        </p:txBody>
      </p:sp>
      <p:sp>
        <p:nvSpPr>
          <p:cNvPr id="4"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5" name="Slide Number Placeholder 5"/>
          <p:cNvSpPr>
            <a:spLocks noGrp="1"/>
          </p:cNvSpPr>
          <p:nvPr>
            <p:ph type="sldNum" sz="quarter" idx="12"/>
          </p:nvPr>
        </p:nvSpPr>
        <p:spPr>
          <a:xfrm>
            <a:off x="7397171" y="6780108"/>
            <a:ext cx="2275840" cy="389467"/>
          </a:xfrm>
        </p:spPr>
        <p:txBody>
          <a:bodyPr/>
          <a:lstStyle>
            <a:lvl1pPr>
              <a:defRPr sz="1930"/>
            </a:lvl1pPr>
          </a:lstStyle>
          <a:p>
            <a:pPr>
              <a:defRPr/>
            </a:pPr>
            <a:fld id="{CC11B576-2C94-4C09-8578-CF984E9CC8F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498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AEAD60-AAE7-4B6C-96E6-A45806320D57}" type="datetime1">
              <a:rPr lang="en-US" smtClean="0">
                <a:solidFill>
                  <a:prstClr val="black">
                    <a:tint val="75000"/>
                  </a:prstClr>
                </a:solidFill>
              </a:rPr>
              <a:t>10/16/2019</a:t>
            </a:fld>
            <a:endParaRPr lang="en-US">
              <a:solidFill>
                <a:prstClr val="black">
                  <a:tint val="75000"/>
                </a:prstClr>
              </a:solidFill>
            </a:endParaRPr>
          </a:p>
        </p:txBody>
      </p:sp>
      <p:sp>
        <p:nvSpPr>
          <p:cNvPr id="3"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4" name="Slide Number Placeholder 5"/>
          <p:cNvSpPr>
            <a:spLocks noGrp="1"/>
          </p:cNvSpPr>
          <p:nvPr>
            <p:ph type="sldNum" sz="quarter" idx="12"/>
          </p:nvPr>
        </p:nvSpPr>
        <p:spPr>
          <a:xfrm>
            <a:off x="7388690" y="6780108"/>
            <a:ext cx="2275840" cy="389467"/>
          </a:xfrm>
        </p:spPr>
        <p:txBody>
          <a:bodyPr/>
          <a:lstStyle>
            <a:lvl1pPr>
              <a:defRPr sz="1930"/>
            </a:lvl1pPr>
          </a:lstStyle>
          <a:p>
            <a:pPr>
              <a:defRPr/>
            </a:pPr>
            <a:fld id="{1CC56430-70C5-4CB9-B81B-86A725FB20F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8242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1253"/>
            <a:ext cx="3208868" cy="1239520"/>
          </a:xfrm>
        </p:spPr>
        <p:txBody>
          <a:bodyPr anchor="b"/>
          <a:lstStyle>
            <a:lvl1pPr algn="l">
              <a:defRPr sz="2133" b="1"/>
            </a:lvl1pPr>
          </a:lstStyle>
          <a:p>
            <a:r>
              <a:rPr lang="en-US"/>
              <a:t>Click to edit Master title style</a:t>
            </a:r>
          </a:p>
        </p:txBody>
      </p:sp>
      <p:sp>
        <p:nvSpPr>
          <p:cNvPr id="3" name="Content Placeholder 2"/>
          <p:cNvSpPr>
            <a:spLocks noGrp="1"/>
          </p:cNvSpPr>
          <p:nvPr>
            <p:ph idx="1"/>
          </p:nvPr>
        </p:nvSpPr>
        <p:spPr>
          <a:xfrm>
            <a:off x="3813386" y="291255"/>
            <a:ext cx="5452534" cy="6243321"/>
          </a:xfrm>
        </p:spPr>
        <p:txBody>
          <a:bodyPr/>
          <a:lstStyle>
            <a:lvl1pPr>
              <a:defRPr sz="3454"/>
            </a:lvl1pPr>
            <a:lvl2pPr>
              <a:defRPr sz="3048"/>
            </a:lvl2pPr>
            <a:lvl3pPr>
              <a:defRPr sz="254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7680" y="1530775"/>
            <a:ext cx="3208868" cy="5003801"/>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655108-66DD-4BC8-9CE7-CC8E0A5AAC84}" type="datetime1">
              <a:rPr lang="en-US" smtClean="0">
                <a:solidFill>
                  <a:prstClr val="black">
                    <a:tint val="75000"/>
                  </a:prstClr>
                </a:solidFill>
              </a:rPr>
              <a:t>10/16/2019</a:t>
            </a:fld>
            <a:endParaRPr lang="en-US">
              <a:solidFill>
                <a:prstClr val="black">
                  <a:tint val="75000"/>
                </a:prstClr>
              </a:solidFill>
            </a:endParaRPr>
          </a:p>
        </p:txBody>
      </p:sp>
      <p:sp>
        <p:nvSpPr>
          <p:cNvPr id="6"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414134" y="6780108"/>
            <a:ext cx="2275840" cy="389467"/>
          </a:xfrm>
        </p:spPr>
        <p:txBody>
          <a:bodyPr/>
          <a:lstStyle>
            <a:lvl1pPr>
              <a:defRPr sz="1930"/>
            </a:lvl1pPr>
          </a:lstStyle>
          <a:p>
            <a:pPr>
              <a:defRPr/>
            </a:pPr>
            <a:fld id="{2B3C06AB-0309-4263-8403-FEF7B484D3C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154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9E33ECF-7CDF-4BF3-BB55-FD47336EC7EF}" type="datetime1">
              <a:rPr lang="en-US" smtClean="0"/>
              <a:t>10/16/2019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485711F3-CEA0-46E8-840F-E0734AD5C005}" type="slidenum">
              <a:rPr lang="en-US"/>
              <a:pPr>
                <a:defRPr/>
              </a:pPr>
              <a:t>‹#›</a:t>
            </a:fld>
            <a:endParaRPr lang="en-US"/>
          </a:p>
        </p:txBody>
      </p:sp>
    </p:spTree>
    <p:extLst>
      <p:ext uri="{BB962C8B-B14F-4D97-AF65-F5344CB8AC3E}">
        <p14:creationId xmlns:p14="http://schemas.microsoft.com/office/powerpoint/2010/main" val="324518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1773" y="5120641"/>
            <a:ext cx="5852160" cy="604521"/>
          </a:xfrm>
        </p:spPr>
        <p:txBody>
          <a:bodyPr anchor="b"/>
          <a:lstStyle>
            <a:lvl1pPr algn="l">
              <a:defRPr sz="2133" b="1"/>
            </a:lvl1pPr>
          </a:lstStyle>
          <a:p>
            <a:r>
              <a:rPr lang="en-US"/>
              <a:t>Click to edit Master title style</a:t>
            </a:r>
          </a:p>
        </p:txBody>
      </p:sp>
      <p:sp>
        <p:nvSpPr>
          <p:cNvPr id="3" name="Picture Placeholder 2"/>
          <p:cNvSpPr>
            <a:spLocks noGrp="1"/>
          </p:cNvSpPr>
          <p:nvPr>
            <p:ph type="pic" idx="1"/>
          </p:nvPr>
        </p:nvSpPr>
        <p:spPr>
          <a:xfrm>
            <a:off x="1911773" y="653627"/>
            <a:ext cx="5852160" cy="4389120"/>
          </a:xfrm>
        </p:spPr>
        <p:txBody>
          <a:bodyPr rtlCol="0">
            <a:normAutofit/>
          </a:bodyPr>
          <a:lstStyle>
            <a:lvl1pPr marL="0" indent="0">
              <a:buNone/>
              <a:defRPr sz="3454"/>
            </a:lvl1pPr>
            <a:lvl2pPr marL="490991" indent="0">
              <a:buNone/>
              <a:defRPr sz="3048"/>
            </a:lvl2pPr>
            <a:lvl3pPr marL="981981" indent="0">
              <a:buNone/>
              <a:defRPr sz="2540"/>
            </a:lvl3pPr>
            <a:lvl4pPr marL="1472972" indent="0">
              <a:buNone/>
              <a:defRPr sz="2133"/>
            </a:lvl4pPr>
            <a:lvl5pPr marL="1963962" indent="0">
              <a:buNone/>
              <a:defRPr sz="2133"/>
            </a:lvl5pPr>
            <a:lvl6pPr marL="2454954" indent="0">
              <a:buNone/>
              <a:defRPr sz="2133"/>
            </a:lvl6pPr>
            <a:lvl7pPr marL="2945944" indent="0">
              <a:buNone/>
              <a:defRPr sz="2133"/>
            </a:lvl7pPr>
            <a:lvl8pPr marL="3436935" indent="0">
              <a:buNone/>
              <a:defRPr sz="2133"/>
            </a:lvl8pPr>
            <a:lvl9pPr marL="3927926" indent="0">
              <a:buNone/>
              <a:defRPr sz="2133"/>
            </a:lvl9pPr>
          </a:lstStyle>
          <a:p>
            <a:pPr lvl="0"/>
            <a:endParaRPr lang="en-US" noProof="0"/>
          </a:p>
        </p:txBody>
      </p:sp>
      <p:sp>
        <p:nvSpPr>
          <p:cNvPr id="4" name="Text Placeholder 3"/>
          <p:cNvSpPr>
            <a:spLocks noGrp="1"/>
          </p:cNvSpPr>
          <p:nvPr>
            <p:ph type="body" sz="half" idx="2"/>
          </p:nvPr>
        </p:nvSpPr>
        <p:spPr>
          <a:xfrm>
            <a:off x="1911773" y="5725162"/>
            <a:ext cx="5852160" cy="858519"/>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7D98279-5F39-40D8-BF9A-63F0464DD966}" type="datetime1">
              <a:rPr lang="en-US" smtClean="0">
                <a:solidFill>
                  <a:prstClr val="black">
                    <a:tint val="75000"/>
                  </a:prstClr>
                </a:solidFill>
              </a:rPr>
              <a:t>10/16/2019</a:t>
            </a:fld>
            <a:endParaRPr lang="en-US">
              <a:solidFill>
                <a:prstClr val="black">
                  <a:tint val="75000"/>
                </a:prstClr>
              </a:solidFill>
            </a:endParaRPr>
          </a:p>
        </p:txBody>
      </p:sp>
      <p:sp>
        <p:nvSpPr>
          <p:cNvPr id="6"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422614" y="6780108"/>
            <a:ext cx="2275840" cy="389467"/>
          </a:xfrm>
        </p:spPr>
        <p:txBody>
          <a:bodyPr/>
          <a:lstStyle>
            <a:lvl1pPr>
              <a:defRPr sz="1930"/>
            </a:lvl1pPr>
          </a:lstStyle>
          <a:p>
            <a:pPr>
              <a:defRPr/>
            </a:pPr>
            <a:fld id="{0765D42F-8CB8-4AC6-9134-AC73BF03A22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47732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121334-FDDE-469E-A82F-C8930C3DA086}" type="datetime1">
              <a:rPr lang="en-US" smtClean="0">
                <a:solidFill>
                  <a:prstClr val="black">
                    <a:tint val="75000"/>
                  </a:prstClr>
                </a:solidFill>
              </a:rPr>
              <a:t>10/16/2019</a:t>
            </a:fld>
            <a:endParaRPr lang="en-US">
              <a:solidFill>
                <a:prstClr val="black">
                  <a:tint val="75000"/>
                </a:prstClr>
              </a:solidFill>
            </a:endParaRPr>
          </a:p>
        </p:txBody>
      </p:sp>
      <p:sp>
        <p:nvSpPr>
          <p:cNvPr id="5"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414134" y="6780108"/>
            <a:ext cx="2275840" cy="389467"/>
          </a:xfrm>
        </p:spPr>
        <p:txBody>
          <a:bodyPr/>
          <a:lstStyle>
            <a:lvl1pPr>
              <a:defRPr sz="1930"/>
            </a:lvl1pPr>
          </a:lstStyle>
          <a:p>
            <a:pPr>
              <a:defRPr/>
            </a:pPr>
            <a:fld id="{206172CF-47A5-4E71-82C0-34DC08E92B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31429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1360" y="292949"/>
            <a:ext cx="219456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7680" y="292949"/>
            <a:ext cx="642112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E40211-B72E-420A-9646-F8F23B97DCA4}" type="datetime1">
              <a:rPr lang="en-US" smtClean="0">
                <a:solidFill>
                  <a:prstClr val="black">
                    <a:tint val="75000"/>
                  </a:prstClr>
                </a:solidFill>
              </a:rPr>
              <a:t>10/16/2019</a:t>
            </a:fld>
            <a:endParaRPr lang="en-US">
              <a:solidFill>
                <a:prstClr val="black">
                  <a:tint val="75000"/>
                </a:prstClr>
              </a:solidFill>
            </a:endParaRPr>
          </a:p>
        </p:txBody>
      </p:sp>
      <p:sp>
        <p:nvSpPr>
          <p:cNvPr id="5" name="Footer Placeholder 4"/>
          <p:cNvSpPr>
            <a:spLocks noGrp="1"/>
          </p:cNvSpPr>
          <p:nvPr>
            <p:ph type="ftr" sz="quarter" idx="11"/>
          </p:nvPr>
        </p:nvSpPr>
        <p:spPr>
          <a:xfrm>
            <a:off x="3332480" y="6780108"/>
            <a:ext cx="308864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414134" y="6780108"/>
            <a:ext cx="2275840" cy="389467"/>
          </a:xfrm>
        </p:spPr>
        <p:txBody>
          <a:bodyPr/>
          <a:lstStyle>
            <a:lvl1pPr>
              <a:defRPr sz="1930"/>
            </a:lvl1pPr>
          </a:lstStyle>
          <a:p>
            <a:pPr>
              <a:defRPr/>
            </a:pPr>
            <a:fld id="{7F90B875-2207-4426-A2AC-50836AA844A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39473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5120" y="243840"/>
            <a:ext cx="7640320" cy="1137920"/>
          </a:xfrm>
          <a:prstGeom prst="rect">
            <a:avLst/>
          </a:prstGeom>
        </p:spPr>
        <p:txBody>
          <a:bodyPr/>
          <a:lstStyle/>
          <a:p>
            <a:r>
              <a:rPr lang="en-US"/>
              <a:t>Click to edit Master title style</a:t>
            </a:r>
          </a:p>
        </p:txBody>
      </p:sp>
      <p:sp>
        <p:nvSpPr>
          <p:cNvPr id="3" name="Chart Placeholder 2"/>
          <p:cNvSpPr>
            <a:spLocks noGrp="1"/>
          </p:cNvSpPr>
          <p:nvPr>
            <p:ph type="chart" idx="1"/>
          </p:nvPr>
        </p:nvSpPr>
        <p:spPr>
          <a:xfrm>
            <a:off x="731520" y="1788160"/>
            <a:ext cx="8290560" cy="5039360"/>
          </a:xfrm>
          <a:prstGeom prst="rect">
            <a:avLst/>
          </a:prstGeom>
        </p:spPr>
        <p:txBody>
          <a:bodyPr/>
          <a:lstStyle/>
          <a:p>
            <a:pPr lvl="0"/>
            <a:endParaRPr lang="en-US" noProof="0"/>
          </a:p>
        </p:txBody>
      </p:sp>
    </p:spTree>
    <p:extLst>
      <p:ext uri="{BB962C8B-B14F-4D97-AF65-F5344CB8AC3E}">
        <p14:creationId xmlns:p14="http://schemas.microsoft.com/office/powerpoint/2010/main" val="26769705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5"/>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solidFill>
                  <a:schemeClr val="tx1">
                    <a:tint val="75000"/>
                  </a:schemeClr>
                </a:solidFill>
              </a:defRPr>
            </a:lvl1pPr>
            <a:lvl2pPr marL="490991" indent="0" algn="ctr">
              <a:buNone/>
              <a:defRPr>
                <a:solidFill>
                  <a:schemeClr val="tx1">
                    <a:tint val="75000"/>
                  </a:schemeClr>
                </a:solidFill>
              </a:defRPr>
            </a:lvl2pPr>
            <a:lvl3pPr marL="981981" indent="0" algn="ctr">
              <a:buNone/>
              <a:defRPr>
                <a:solidFill>
                  <a:schemeClr val="tx1">
                    <a:tint val="75000"/>
                  </a:schemeClr>
                </a:solidFill>
              </a:defRPr>
            </a:lvl3pPr>
            <a:lvl4pPr marL="1472972" indent="0" algn="ctr">
              <a:buNone/>
              <a:defRPr>
                <a:solidFill>
                  <a:schemeClr val="tx1">
                    <a:tint val="75000"/>
                  </a:schemeClr>
                </a:solidFill>
              </a:defRPr>
            </a:lvl4pPr>
            <a:lvl5pPr marL="1963962" indent="0" algn="ctr">
              <a:buNone/>
              <a:defRPr>
                <a:solidFill>
                  <a:schemeClr val="tx1">
                    <a:tint val="75000"/>
                  </a:schemeClr>
                </a:solidFill>
              </a:defRPr>
            </a:lvl5pPr>
            <a:lvl6pPr marL="2454954" indent="0" algn="ctr">
              <a:buNone/>
              <a:defRPr>
                <a:solidFill>
                  <a:schemeClr val="tx1">
                    <a:tint val="75000"/>
                  </a:schemeClr>
                </a:solidFill>
              </a:defRPr>
            </a:lvl6pPr>
            <a:lvl7pPr marL="2945944" indent="0" algn="ctr">
              <a:buNone/>
              <a:defRPr>
                <a:solidFill>
                  <a:schemeClr val="tx1">
                    <a:tint val="75000"/>
                  </a:schemeClr>
                </a:solidFill>
              </a:defRPr>
            </a:lvl7pPr>
            <a:lvl8pPr marL="3436935" indent="0" algn="ctr">
              <a:buNone/>
              <a:defRPr>
                <a:solidFill>
                  <a:schemeClr val="tx1">
                    <a:tint val="75000"/>
                  </a:schemeClr>
                </a:solidFill>
              </a:defRPr>
            </a:lvl8pPr>
            <a:lvl9pPr marL="392792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126ADF-5FC1-4F11-8456-E251A727DD09}"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520131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1F631-7D52-47EB-A456-3AEDB5E5421D}"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371612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8" y="4700694"/>
            <a:ext cx="8290560" cy="1452880"/>
          </a:xfr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770468" y="3100495"/>
            <a:ext cx="8290560" cy="1600199"/>
          </a:xfrm>
        </p:spPr>
        <p:txBody>
          <a:bodyPr anchor="b"/>
          <a:lstStyle>
            <a:lvl1pPr marL="0" indent="0">
              <a:buNone/>
              <a:defRPr sz="2133">
                <a:solidFill>
                  <a:schemeClr val="tx1">
                    <a:tint val="75000"/>
                  </a:schemeClr>
                </a:solidFill>
              </a:defRPr>
            </a:lvl1pPr>
            <a:lvl2pPr marL="490991" indent="0">
              <a:buNone/>
              <a:defRPr sz="1930">
                <a:solidFill>
                  <a:schemeClr val="tx1">
                    <a:tint val="75000"/>
                  </a:schemeClr>
                </a:solidFill>
              </a:defRPr>
            </a:lvl2pPr>
            <a:lvl3pPr marL="981981" indent="0">
              <a:buNone/>
              <a:defRPr sz="1727">
                <a:solidFill>
                  <a:schemeClr val="tx1">
                    <a:tint val="75000"/>
                  </a:schemeClr>
                </a:solidFill>
              </a:defRPr>
            </a:lvl3pPr>
            <a:lvl4pPr marL="1472972" indent="0">
              <a:buNone/>
              <a:defRPr sz="1524">
                <a:solidFill>
                  <a:schemeClr val="tx1">
                    <a:tint val="75000"/>
                  </a:schemeClr>
                </a:solidFill>
              </a:defRPr>
            </a:lvl4pPr>
            <a:lvl5pPr marL="1963962" indent="0">
              <a:buNone/>
              <a:defRPr sz="1524">
                <a:solidFill>
                  <a:schemeClr val="tx1">
                    <a:tint val="75000"/>
                  </a:schemeClr>
                </a:solidFill>
              </a:defRPr>
            </a:lvl5pPr>
            <a:lvl6pPr marL="2454954" indent="0">
              <a:buNone/>
              <a:defRPr sz="1524">
                <a:solidFill>
                  <a:schemeClr val="tx1">
                    <a:tint val="75000"/>
                  </a:schemeClr>
                </a:solidFill>
              </a:defRPr>
            </a:lvl6pPr>
            <a:lvl7pPr marL="2945944" indent="0">
              <a:buNone/>
              <a:defRPr sz="1524">
                <a:solidFill>
                  <a:schemeClr val="tx1">
                    <a:tint val="75000"/>
                  </a:schemeClr>
                </a:solidFill>
              </a:defRPr>
            </a:lvl7pPr>
            <a:lvl8pPr marL="3436935" indent="0">
              <a:buNone/>
              <a:defRPr sz="1524">
                <a:solidFill>
                  <a:schemeClr val="tx1">
                    <a:tint val="75000"/>
                  </a:schemeClr>
                </a:solidFill>
              </a:defRPr>
            </a:lvl8pPr>
            <a:lvl9pPr marL="3927926" indent="0">
              <a:buNone/>
              <a:defRPr sz="15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14F68-295F-4B0B-928D-602ABCCE0075}"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12389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76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80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7C9D04-1D7A-48DD-ABDF-CBDA3D324917}"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737250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7681" y="1637455"/>
            <a:ext cx="4309533"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4" name="Content Placeholder 3"/>
          <p:cNvSpPr>
            <a:spLocks noGrp="1"/>
          </p:cNvSpPr>
          <p:nvPr>
            <p:ph sz="half" idx="2"/>
          </p:nvPr>
        </p:nvSpPr>
        <p:spPr>
          <a:xfrm>
            <a:off x="487681" y="2319868"/>
            <a:ext cx="4309533"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4694" y="1637455"/>
            <a:ext cx="4311227"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6" name="Content Placeholder 5"/>
          <p:cNvSpPr>
            <a:spLocks noGrp="1"/>
          </p:cNvSpPr>
          <p:nvPr>
            <p:ph sz="quarter" idx="4"/>
          </p:nvPr>
        </p:nvSpPr>
        <p:spPr>
          <a:xfrm>
            <a:off x="4954694" y="2319868"/>
            <a:ext cx="4311227"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19D4E1-AFC8-487B-A6D2-9EC1C55C7BD1}" type="datetime1">
              <a:rPr lang="en-US" smtClean="0"/>
              <a:t>10/16/2019</a:t>
            </a:fld>
            <a:endParaRPr lang="en-US"/>
          </a:p>
        </p:txBody>
      </p:sp>
      <p:sp>
        <p:nvSpPr>
          <p:cNvPr id="8" name="Footer Placeholder 7"/>
          <p:cNvSpPr>
            <a:spLocks noGrp="1"/>
          </p:cNvSpPr>
          <p:nvPr>
            <p:ph type="ftr" sz="quarter" idx="11"/>
          </p:nvPr>
        </p:nvSpPr>
        <p:spPr/>
        <p:txBody>
          <a:bodyPr/>
          <a:lstStyle/>
          <a:p>
            <a:r>
              <a:rPr lang="en-US"/>
              <a:t>DRAFT CONCEPTS &amp; SEMI-APPROXIMATE/GUESSTIMATE #S</a:t>
            </a:r>
          </a:p>
        </p:txBody>
      </p:sp>
      <p:sp>
        <p:nvSpPr>
          <p:cNvPr id="9" name="Slide Number Placeholder 8"/>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234582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456F6E-56E5-41E5-8FF4-405A9237D3FC}" type="datetime1">
              <a:rPr lang="en-US" smtClean="0"/>
              <a:t>10/16/2019</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165897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8" y="4700694"/>
            <a:ext cx="8290560" cy="1452880"/>
          </a:xfr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770468" y="3100495"/>
            <a:ext cx="8290560" cy="1600199"/>
          </a:xfrm>
        </p:spPr>
        <p:txBody>
          <a:bodyPr anchor="b"/>
          <a:lstStyle>
            <a:lvl1pPr marL="0" indent="0">
              <a:buNone/>
              <a:defRPr sz="2133"/>
            </a:lvl1pPr>
            <a:lvl2pPr marL="490991" indent="0">
              <a:buNone/>
              <a:defRPr sz="1930"/>
            </a:lvl2pPr>
            <a:lvl3pPr marL="981981" indent="0">
              <a:buNone/>
              <a:defRPr sz="1727"/>
            </a:lvl3pPr>
            <a:lvl4pPr marL="1472972" indent="0">
              <a:buNone/>
              <a:defRPr sz="1524"/>
            </a:lvl4pPr>
            <a:lvl5pPr marL="1963962" indent="0">
              <a:buNone/>
              <a:defRPr sz="1524"/>
            </a:lvl5pPr>
            <a:lvl6pPr marL="2454954" indent="0">
              <a:buNone/>
              <a:defRPr sz="1524"/>
            </a:lvl6pPr>
            <a:lvl7pPr marL="2945944" indent="0">
              <a:buNone/>
              <a:defRPr sz="1524"/>
            </a:lvl7pPr>
            <a:lvl8pPr marL="3436935" indent="0">
              <a:buNone/>
              <a:defRPr sz="1524"/>
            </a:lvl8pPr>
            <a:lvl9pPr marL="3927926" indent="0">
              <a:buNone/>
              <a:defRPr sz="1524"/>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75E108C-87D3-4F38-98DA-C6B24BB43720}" type="datetime1">
              <a:rPr lang="en-US" smtClean="0"/>
              <a:t>10/16/2019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ED0C550A-DBD8-4A0B-8B56-79436843C8DE}" type="slidenum">
              <a:rPr lang="en-US"/>
              <a:pPr>
                <a:defRPr/>
              </a:pPr>
              <a:t>‹#›</a:t>
            </a:fld>
            <a:endParaRPr lang="en-US"/>
          </a:p>
        </p:txBody>
      </p:sp>
    </p:spTree>
    <p:extLst>
      <p:ext uri="{BB962C8B-B14F-4D97-AF65-F5344CB8AC3E}">
        <p14:creationId xmlns:p14="http://schemas.microsoft.com/office/powerpoint/2010/main" val="2218663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F3F37-AB0A-4062-BA98-7DC5AFA66558}" type="datetime1">
              <a:rPr lang="en-US" smtClean="0"/>
              <a:t>10/16/2019</a:t>
            </a:fld>
            <a:endParaRPr lang="en-US"/>
          </a:p>
        </p:txBody>
      </p:sp>
      <p:sp>
        <p:nvSpPr>
          <p:cNvPr id="3" name="Footer Placeholder 2"/>
          <p:cNvSpPr>
            <a:spLocks noGrp="1"/>
          </p:cNvSpPr>
          <p:nvPr>
            <p:ph type="ftr" sz="quarter" idx="11"/>
          </p:nvPr>
        </p:nvSpPr>
        <p:spPr/>
        <p:txBody>
          <a:bodyPr/>
          <a:lstStyle/>
          <a:p>
            <a:r>
              <a:rPr lang="en-US"/>
              <a:t>DRAFT CONCEPTS &amp; SEMI-APPROXIMATE/GUESSTIMATE #S</a:t>
            </a:r>
          </a:p>
        </p:txBody>
      </p:sp>
      <p:sp>
        <p:nvSpPr>
          <p:cNvPr id="4" name="Slide Number Placeholder 3"/>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846777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1253"/>
            <a:ext cx="3208868" cy="1239520"/>
          </a:xfrm>
        </p:spPr>
        <p:txBody>
          <a:bodyPr anchor="b"/>
          <a:lstStyle>
            <a:lvl1pPr algn="l">
              <a:defRPr sz="2133" b="1"/>
            </a:lvl1pPr>
          </a:lstStyle>
          <a:p>
            <a:r>
              <a:rPr lang="en-US"/>
              <a:t>Click to edit Master title style</a:t>
            </a:r>
          </a:p>
        </p:txBody>
      </p:sp>
      <p:sp>
        <p:nvSpPr>
          <p:cNvPr id="3" name="Content Placeholder 2"/>
          <p:cNvSpPr>
            <a:spLocks noGrp="1"/>
          </p:cNvSpPr>
          <p:nvPr>
            <p:ph idx="1"/>
          </p:nvPr>
        </p:nvSpPr>
        <p:spPr>
          <a:xfrm>
            <a:off x="3813386" y="291255"/>
            <a:ext cx="5452534" cy="6243321"/>
          </a:xfrm>
        </p:spPr>
        <p:txBody>
          <a:bodyPr/>
          <a:lstStyle>
            <a:lvl1pPr>
              <a:defRPr sz="3454"/>
            </a:lvl1pPr>
            <a:lvl2pPr>
              <a:defRPr sz="3048"/>
            </a:lvl2pPr>
            <a:lvl3pPr>
              <a:defRPr sz="254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7680" y="1530775"/>
            <a:ext cx="3208868" cy="5003801"/>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4"/>
          <p:cNvSpPr>
            <a:spLocks noGrp="1"/>
          </p:cNvSpPr>
          <p:nvPr>
            <p:ph type="dt" sz="half" idx="10"/>
          </p:nvPr>
        </p:nvSpPr>
        <p:spPr/>
        <p:txBody>
          <a:bodyPr/>
          <a:lstStyle/>
          <a:p>
            <a:fld id="{D778B638-E293-42F6-99A3-643CEDF16EDE}"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1208375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1773" y="5120641"/>
            <a:ext cx="5852160" cy="604521"/>
          </a:xfrm>
        </p:spPr>
        <p:txBody>
          <a:bodyPr anchor="b"/>
          <a:lstStyle>
            <a:lvl1pPr algn="l">
              <a:defRPr sz="2133" b="1"/>
            </a:lvl1pPr>
          </a:lstStyle>
          <a:p>
            <a:r>
              <a:rPr lang="en-US"/>
              <a:t>Click to edit Master title style</a:t>
            </a:r>
          </a:p>
        </p:txBody>
      </p:sp>
      <p:sp>
        <p:nvSpPr>
          <p:cNvPr id="3" name="Picture Placeholder 2"/>
          <p:cNvSpPr>
            <a:spLocks noGrp="1"/>
          </p:cNvSpPr>
          <p:nvPr>
            <p:ph type="pic" idx="1"/>
          </p:nvPr>
        </p:nvSpPr>
        <p:spPr>
          <a:xfrm>
            <a:off x="1911773" y="653627"/>
            <a:ext cx="5852160" cy="4389120"/>
          </a:xfrm>
        </p:spPr>
        <p:txBody>
          <a:bodyPr/>
          <a:lstStyle>
            <a:lvl1pPr marL="0" indent="0">
              <a:buNone/>
              <a:defRPr sz="3454"/>
            </a:lvl1pPr>
            <a:lvl2pPr marL="490991" indent="0">
              <a:buNone/>
              <a:defRPr sz="3048"/>
            </a:lvl2pPr>
            <a:lvl3pPr marL="981981" indent="0">
              <a:buNone/>
              <a:defRPr sz="2540"/>
            </a:lvl3pPr>
            <a:lvl4pPr marL="1472972" indent="0">
              <a:buNone/>
              <a:defRPr sz="2133"/>
            </a:lvl4pPr>
            <a:lvl5pPr marL="1963962" indent="0">
              <a:buNone/>
              <a:defRPr sz="2133"/>
            </a:lvl5pPr>
            <a:lvl6pPr marL="2454954" indent="0">
              <a:buNone/>
              <a:defRPr sz="2133"/>
            </a:lvl6pPr>
            <a:lvl7pPr marL="2945944" indent="0">
              <a:buNone/>
              <a:defRPr sz="2133"/>
            </a:lvl7pPr>
            <a:lvl8pPr marL="3436935" indent="0">
              <a:buNone/>
              <a:defRPr sz="2133"/>
            </a:lvl8pPr>
            <a:lvl9pPr marL="3927926" indent="0">
              <a:buNone/>
              <a:defRPr sz="2133"/>
            </a:lvl9pPr>
          </a:lstStyle>
          <a:p>
            <a:endParaRPr lang="en-US"/>
          </a:p>
        </p:txBody>
      </p:sp>
      <p:sp>
        <p:nvSpPr>
          <p:cNvPr id="4" name="Text Placeholder 3"/>
          <p:cNvSpPr>
            <a:spLocks noGrp="1"/>
          </p:cNvSpPr>
          <p:nvPr>
            <p:ph type="body" sz="half" idx="2"/>
          </p:nvPr>
        </p:nvSpPr>
        <p:spPr>
          <a:xfrm>
            <a:off x="1911773" y="5725162"/>
            <a:ext cx="5852160" cy="858519"/>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4"/>
          <p:cNvSpPr>
            <a:spLocks noGrp="1"/>
          </p:cNvSpPr>
          <p:nvPr>
            <p:ph type="dt" sz="half" idx="10"/>
          </p:nvPr>
        </p:nvSpPr>
        <p:spPr/>
        <p:txBody>
          <a:bodyPr/>
          <a:lstStyle/>
          <a:p>
            <a:fld id="{7BE70984-411B-41A1-B264-72A41CB5ACCB}"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21123177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438987-3DAC-426A-88E9-10B6E6DF645D}"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7503574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1360" y="292949"/>
            <a:ext cx="219456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7680" y="292949"/>
            <a:ext cx="642112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0C9A2-15BE-4CD5-8C56-74924B82A2A8}"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7022227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062415-60EA-4221-932C-A3D74344272C}" type="datetime1">
              <a:rPr lang="en-US" smtClean="0"/>
              <a:t>10/16/2019</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2697190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5"/>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solidFill>
                  <a:schemeClr val="tx1">
                    <a:tint val="75000"/>
                  </a:schemeClr>
                </a:solidFill>
              </a:defRPr>
            </a:lvl1pPr>
            <a:lvl2pPr marL="490991" indent="0" algn="ctr">
              <a:buNone/>
              <a:defRPr>
                <a:solidFill>
                  <a:schemeClr val="tx1">
                    <a:tint val="75000"/>
                  </a:schemeClr>
                </a:solidFill>
              </a:defRPr>
            </a:lvl2pPr>
            <a:lvl3pPr marL="981981" indent="0" algn="ctr">
              <a:buNone/>
              <a:defRPr>
                <a:solidFill>
                  <a:schemeClr val="tx1">
                    <a:tint val="75000"/>
                  </a:schemeClr>
                </a:solidFill>
              </a:defRPr>
            </a:lvl3pPr>
            <a:lvl4pPr marL="1472972" indent="0" algn="ctr">
              <a:buNone/>
              <a:defRPr>
                <a:solidFill>
                  <a:schemeClr val="tx1">
                    <a:tint val="75000"/>
                  </a:schemeClr>
                </a:solidFill>
              </a:defRPr>
            </a:lvl4pPr>
            <a:lvl5pPr marL="1963962" indent="0" algn="ctr">
              <a:buNone/>
              <a:defRPr>
                <a:solidFill>
                  <a:schemeClr val="tx1">
                    <a:tint val="75000"/>
                  </a:schemeClr>
                </a:solidFill>
              </a:defRPr>
            </a:lvl5pPr>
            <a:lvl6pPr marL="2454954" indent="0" algn="ctr">
              <a:buNone/>
              <a:defRPr>
                <a:solidFill>
                  <a:schemeClr val="tx1">
                    <a:tint val="75000"/>
                  </a:schemeClr>
                </a:solidFill>
              </a:defRPr>
            </a:lvl6pPr>
            <a:lvl7pPr marL="2945944" indent="0" algn="ctr">
              <a:buNone/>
              <a:defRPr>
                <a:solidFill>
                  <a:schemeClr val="tx1">
                    <a:tint val="75000"/>
                  </a:schemeClr>
                </a:solidFill>
              </a:defRPr>
            </a:lvl7pPr>
            <a:lvl8pPr marL="3436935" indent="0" algn="ctr">
              <a:buNone/>
              <a:defRPr>
                <a:solidFill>
                  <a:schemeClr val="tx1">
                    <a:tint val="75000"/>
                  </a:schemeClr>
                </a:solidFill>
              </a:defRPr>
            </a:lvl8pPr>
            <a:lvl9pPr marL="392792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2F3564-9B54-4BF1-A9F8-D8FF533386DA}"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2868754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477A3-8986-4A52-814F-AF62A475D3F7}"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4806754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8" y="4700694"/>
            <a:ext cx="8290560" cy="1452880"/>
          </a:xfr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770468" y="3100495"/>
            <a:ext cx="8290560" cy="1600199"/>
          </a:xfrm>
        </p:spPr>
        <p:txBody>
          <a:bodyPr anchor="b"/>
          <a:lstStyle>
            <a:lvl1pPr marL="0" indent="0">
              <a:buNone/>
              <a:defRPr sz="2133">
                <a:solidFill>
                  <a:schemeClr val="tx1">
                    <a:tint val="75000"/>
                  </a:schemeClr>
                </a:solidFill>
              </a:defRPr>
            </a:lvl1pPr>
            <a:lvl2pPr marL="490991" indent="0">
              <a:buNone/>
              <a:defRPr sz="1930">
                <a:solidFill>
                  <a:schemeClr val="tx1">
                    <a:tint val="75000"/>
                  </a:schemeClr>
                </a:solidFill>
              </a:defRPr>
            </a:lvl2pPr>
            <a:lvl3pPr marL="981981" indent="0">
              <a:buNone/>
              <a:defRPr sz="1727">
                <a:solidFill>
                  <a:schemeClr val="tx1">
                    <a:tint val="75000"/>
                  </a:schemeClr>
                </a:solidFill>
              </a:defRPr>
            </a:lvl3pPr>
            <a:lvl4pPr marL="1472972" indent="0">
              <a:buNone/>
              <a:defRPr sz="1524">
                <a:solidFill>
                  <a:schemeClr val="tx1">
                    <a:tint val="75000"/>
                  </a:schemeClr>
                </a:solidFill>
              </a:defRPr>
            </a:lvl4pPr>
            <a:lvl5pPr marL="1963962" indent="0">
              <a:buNone/>
              <a:defRPr sz="1524">
                <a:solidFill>
                  <a:schemeClr val="tx1">
                    <a:tint val="75000"/>
                  </a:schemeClr>
                </a:solidFill>
              </a:defRPr>
            </a:lvl5pPr>
            <a:lvl6pPr marL="2454954" indent="0">
              <a:buNone/>
              <a:defRPr sz="1524">
                <a:solidFill>
                  <a:schemeClr val="tx1">
                    <a:tint val="75000"/>
                  </a:schemeClr>
                </a:solidFill>
              </a:defRPr>
            </a:lvl6pPr>
            <a:lvl7pPr marL="2945944" indent="0">
              <a:buNone/>
              <a:defRPr sz="1524">
                <a:solidFill>
                  <a:schemeClr val="tx1">
                    <a:tint val="75000"/>
                  </a:schemeClr>
                </a:solidFill>
              </a:defRPr>
            </a:lvl7pPr>
            <a:lvl8pPr marL="3436935" indent="0">
              <a:buNone/>
              <a:defRPr sz="1524">
                <a:solidFill>
                  <a:schemeClr val="tx1">
                    <a:tint val="75000"/>
                  </a:schemeClr>
                </a:solidFill>
              </a:defRPr>
            </a:lvl8pPr>
            <a:lvl9pPr marL="3927926" indent="0">
              <a:buNone/>
              <a:defRPr sz="15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1A5B8-2BCA-4E90-8006-A65835E6BA3D}"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7459258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76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8080" y="1706880"/>
            <a:ext cx="4307840" cy="4827694"/>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928864-68C1-4118-8175-AC76A0B05391}"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78255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4080" y="1788160"/>
            <a:ext cx="4226560" cy="4714240"/>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83200" y="1788160"/>
            <a:ext cx="4226560" cy="4714240"/>
          </a:xfrm>
        </p:spPr>
        <p:txBody>
          <a:bodyPr/>
          <a:lstStyle>
            <a:lvl1pPr>
              <a:defRPr sz="3048"/>
            </a:lvl1pPr>
            <a:lvl2pPr>
              <a:defRPr sz="2540"/>
            </a:lvl2pPr>
            <a:lvl3pPr>
              <a:defRPr sz="2133"/>
            </a:lvl3pPr>
            <a:lvl4pPr>
              <a:defRPr sz="1930"/>
            </a:lvl4pPr>
            <a:lvl5pPr>
              <a:defRPr sz="1930"/>
            </a:lvl5pPr>
            <a:lvl6pPr>
              <a:defRPr sz="1930"/>
            </a:lvl6pPr>
            <a:lvl7pPr>
              <a:defRPr sz="1930"/>
            </a:lvl7pPr>
            <a:lvl8pPr>
              <a:defRPr sz="1930"/>
            </a:lvl8pPr>
            <a:lvl9pPr>
              <a:defRPr sz="19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0B87464-ED4E-4C05-82D7-785D6BCB423E}" type="datetime1">
              <a:rPr lang="en-US" smtClean="0"/>
              <a:t>10/16/2019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68C65D20-D14F-4674-8ED0-A557AA5150DC}" type="slidenum">
              <a:rPr lang="en-US"/>
              <a:pPr>
                <a:defRPr/>
              </a:pPr>
              <a:t>‹#›</a:t>
            </a:fld>
            <a:endParaRPr lang="en-US"/>
          </a:p>
        </p:txBody>
      </p:sp>
    </p:spTree>
    <p:extLst>
      <p:ext uri="{BB962C8B-B14F-4D97-AF65-F5344CB8AC3E}">
        <p14:creationId xmlns:p14="http://schemas.microsoft.com/office/powerpoint/2010/main" val="7850968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7681" y="1637455"/>
            <a:ext cx="4309533"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4" name="Content Placeholder 3"/>
          <p:cNvSpPr>
            <a:spLocks noGrp="1"/>
          </p:cNvSpPr>
          <p:nvPr>
            <p:ph sz="half" idx="2"/>
          </p:nvPr>
        </p:nvSpPr>
        <p:spPr>
          <a:xfrm>
            <a:off x="487681" y="2319868"/>
            <a:ext cx="4309533"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4694" y="1637455"/>
            <a:ext cx="4311227"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6" name="Content Placeholder 5"/>
          <p:cNvSpPr>
            <a:spLocks noGrp="1"/>
          </p:cNvSpPr>
          <p:nvPr>
            <p:ph sz="quarter" idx="4"/>
          </p:nvPr>
        </p:nvSpPr>
        <p:spPr>
          <a:xfrm>
            <a:off x="4954694" y="2319868"/>
            <a:ext cx="4311227"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DE5A79-8A53-4388-9656-802A30ACE77E}" type="datetime1">
              <a:rPr lang="en-US" smtClean="0"/>
              <a:t>10/16/2019</a:t>
            </a:fld>
            <a:endParaRPr lang="en-US"/>
          </a:p>
        </p:txBody>
      </p:sp>
      <p:sp>
        <p:nvSpPr>
          <p:cNvPr id="8" name="Footer Placeholder 7"/>
          <p:cNvSpPr>
            <a:spLocks noGrp="1"/>
          </p:cNvSpPr>
          <p:nvPr>
            <p:ph type="ftr" sz="quarter" idx="11"/>
          </p:nvPr>
        </p:nvSpPr>
        <p:spPr/>
        <p:txBody>
          <a:bodyPr/>
          <a:lstStyle/>
          <a:p>
            <a:r>
              <a:rPr lang="en-US"/>
              <a:t>DRAFT CONCEPTS &amp; SEMI-APPROXIMATE/GUESSTIMATE #S</a:t>
            </a:r>
          </a:p>
        </p:txBody>
      </p:sp>
      <p:sp>
        <p:nvSpPr>
          <p:cNvPr id="9" name="Slide Number Placeholder 8"/>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40689304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486EA5-5D73-42B8-81A5-856986D29C0E}" type="datetime1">
              <a:rPr lang="en-US" smtClean="0"/>
              <a:t>10/16/2019</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3940798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21349-A860-4BB7-9BA0-CC9BCCAC8F26}" type="datetime1">
              <a:rPr lang="en-US" smtClean="0"/>
              <a:t>10/16/2019</a:t>
            </a:fld>
            <a:endParaRPr lang="en-US"/>
          </a:p>
        </p:txBody>
      </p:sp>
      <p:sp>
        <p:nvSpPr>
          <p:cNvPr id="3" name="Footer Placeholder 2"/>
          <p:cNvSpPr>
            <a:spLocks noGrp="1"/>
          </p:cNvSpPr>
          <p:nvPr>
            <p:ph type="ftr" sz="quarter" idx="11"/>
          </p:nvPr>
        </p:nvSpPr>
        <p:spPr/>
        <p:txBody>
          <a:bodyPr/>
          <a:lstStyle/>
          <a:p>
            <a:r>
              <a:rPr lang="en-US"/>
              <a:t>DRAFT CONCEPTS &amp; SEMI-APPROXIMATE/GUESSTIMATE #S</a:t>
            </a:r>
          </a:p>
        </p:txBody>
      </p:sp>
      <p:sp>
        <p:nvSpPr>
          <p:cNvPr id="4" name="Slide Number Placeholder 3"/>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7006189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1253"/>
            <a:ext cx="3208868" cy="1239520"/>
          </a:xfrm>
        </p:spPr>
        <p:txBody>
          <a:bodyPr anchor="b"/>
          <a:lstStyle>
            <a:lvl1pPr algn="l">
              <a:defRPr sz="2133" b="1"/>
            </a:lvl1pPr>
          </a:lstStyle>
          <a:p>
            <a:r>
              <a:rPr lang="en-US"/>
              <a:t>Click to edit Master title style</a:t>
            </a:r>
          </a:p>
        </p:txBody>
      </p:sp>
      <p:sp>
        <p:nvSpPr>
          <p:cNvPr id="3" name="Content Placeholder 2"/>
          <p:cNvSpPr>
            <a:spLocks noGrp="1"/>
          </p:cNvSpPr>
          <p:nvPr>
            <p:ph idx="1"/>
          </p:nvPr>
        </p:nvSpPr>
        <p:spPr>
          <a:xfrm>
            <a:off x="3813386" y="291255"/>
            <a:ext cx="5452534" cy="6243321"/>
          </a:xfrm>
        </p:spPr>
        <p:txBody>
          <a:bodyPr/>
          <a:lstStyle>
            <a:lvl1pPr>
              <a:defRPr sz="3454"/>
            </a:lvl1pPr>
            <a:lvl2pPr>
              <a:defRPr sz="3048"/>
            </a:lvl2pPr>
            <a:lvl3pPr>
              <a:defRPr sz="254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7680" y="1530775"/>
            <a:ext cx="3208868" cy="5003801"/>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4"/>
          <p:cNvSpPr>
            <a:spLocks noGrp="1"/>
          </p:cNvSpPr>
          <p:nvPr>
            <p:ph type="dt" sz="half" idx="10"/>
          </p:nvPr>
        </p:nvSpPr>
        <p:spPr/>
        <p:txBody>
          <a:bodyPr/>
          <a:lstStyle/>
          <a:p>
            <a:fld id="{88136763-C209-47EC-87D3-FF372BD5BCE2}"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7668122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1773" y="5120641"/>
            <a:ext cx="5852160" cy="604521"/>
          </a:xfrm>
        </p:spPr>
        <p:txBody>
          <a:bodyPr anchor="b"/>
          <a:lstStyle>
            <a:lvl1pPr algn="l">
              <a:defRPr sz="2133" b="1"/>
            </a:lvl1pPr>
          </a:lstStyle>
          <a:p>
            <a:r>
              <a:rPr lang="en-US"/>
              <a:t>Click to edit Master title style</a:t>
            </a:r>
          </a:p>
        </p:txBody>
      </p:sp>
      <p:sp>
        <p:nvSpPr>
          <p:cNvPr id="3" name="Picture Placeholder 2"/>
          <p:cNvSpPr>
            <a:spLocks noGrp="1"/>
          </p:cNvSpPr>
          <p:nvPr>
            <p:ph type="pic" idx="1"/>
          </p:nvPr>
        </p:nvSpPr>
        <p:spPr>
          <a:xfrm>
            <a:off x="1911773" y="653627"/>
            <a:ext cx="5852160" cy="4389120"/>
          </a:xfrm>
        </p:spPr>
        <p:txBody>
          <a:bodyPr/>
          <a:lstStyle>
            <a:lvl1pPr marL="0" indent="0">
              <a:buNone/>
              <a:defRPr sz="3454"/>
            </a:lvl1pPr>
            <a:lvl2pPr marL="490991" indent="0">
              <a:buNone/>
              <a:defRPr sz="3048"/>
            </a:lvl2pPr>
            <a:lvl3pPr marL="981981" indent="0">
              <a:buNone/>
              <a:defRPr sz="2540"/>
            </a:lvl3pPr>
            <a:lvl4pPr marL="1472972" indent="0">
              <a:buNone/>
              <a:defRPr sz="2133"/>
            </a:lvl4pPr>
            <a:lvl5pPr marL="1963962" indent="0">
              <a:buNone/>
              <a:defRPr sz="2133"/>
            </a:lvl5pPr>
            <a:lvl6pPr marL="2454954" indent="0">
              <a:buNone/>
              <a:defRPr sz="2133"/>
            </a:lvl6pPr>
            <a:lvl7pPr marL="2945944" indent="0">
              <a:buNone/>
              <a:defRPr sz="2133"/>
            </a:lvl7pPr>
            <a:lvl8pPr marL="3436935" indent="0">
              <a:buNone/>
              <a:defRPr sz="2133"/>
            </a:lvl8pPr>
            <a:lvl9pPr marL="3927926" indent="0">
              <a:buNone/>
              <a:defRPr sz="2133"/>
            </a:lvl9pPr>
          </a:lstStyle>
          <a:p>
            <a:endParaRPr lang="en-US"/>
          </a:p>
        </p:txBody>
      </p:sp>
      <p:sp>
        <p:nvSpPr>
          <p:cNvPr id="4" name="Text Placeholder 3"/>
          <p:cNvSpPr>
            <a:spLocks noGrp="1"/>
          </p:cNvSpPr>
          <p:nvPr>
            <p:ph type="body" sz="half" idx="2"/>
          </p:nvPr>
        </p:nvSpPr>
        <p:spPr>
          <a:xfrm>
            <a:off x="1911773" y="5725162"/>
            <a:ext cx="5852160" cy="858519"/>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Date Placeholder 4"/>
          <p:cNvSpPr>
            <a:spLocks noGrp="1"/>
          </p:cNvSpPr>
          <p:nvPr>
            <p:ph type="dt" sz="half" idx="10"/>
          </p:nvPr>
        </p:nvSpPr>
        <p:spPr/>
        <p:txBody>
          <a:bodyPr/>
          <a:lstStyle/>
          <a:p>
            <a:fld id="{7C3DA16E-1A5F-42C3-A7DC-A166B879DAE7}" type="datetime1">
              <a:rPr lang="en-US" smtClean="0"/>
              <a:t>10/16/2019</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473776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E5D8F3-DBDD-4DFF-8436-EF15F0C71ECA}"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1120167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1360" y="292949"/>
            <a:ext cx="219456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7680" y="292949"/>
            <a:ext cx="642112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554FC5-3470-4DFD-9544-9B7BD723F4DA}" type="datetime1">
              <a:rPr lang="en-US" smtClean="0"/>
              <a:t>10/16/2019</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023298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F386F4-C69D-4DE9-9EC7-C771BD3F4085}" type="datetime1">
              <a:rPr lang="en-US" smtClean="0"/>
              <a:t>10/16/2019</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29146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2947"/>
            <a:ext cx="877824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7681" y="1637455"/>
            <a:ext cx="4309533"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4" name="Content Placeholder 3"/>
          <p:cNvSpPr>
            <a:spLocks noGrp="1"/>
          </p:cNvSpPr>
          <p:nvPr>
            <p:ph sz="half" idx="2"/>
          </p:nvPr>
        </p:nvSpPr>
        <p:spPr>
          <a:xfrm>
            <a:off x="487681" y="2319868"/>
            <a:ext cx="4309533"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4694" y="1637455"/>
            <a:ext cx="4311227" cy="682413"/>
          </a:xfrm>
        </p:spPr>
        <p:txBody>
          <a:bodyPr anchor="b"/>
          <a:lstStyle>
            <a:lvl1pPr marL="0" indent="0">
              <a:buNone/>
              <a:defRPr sz="2540" b="1"/>
            </a:lvl1pPr>
            <a:lvl2pPr marL="490991" indent="0">
              <a:buNone/>
              <a:defRPr sz="2133" b="1"/>
            </a:lvl2pPr>
            <a:lvl3pPr marL="981981" indent="0">
              <a:buNone/>
              <a:defRPr sz="1930" b="1"/>
            </a:lvl3pPr>
            <a:lvl4pPr marL="1472972" indent="0">
              <a:buNone/>
              <a:defRPr sz="1727" b="1"/>
            </a:lvl4pPr>
            <a:lvl5pPr marL="1963962" indent="0">
              <a:buNone/>
              <a:defRPr sz="1727" b="1"/>
            </a:lvl5pPr>
            <a:lvl6pPr marL="2454954" indent="0">
              <a:buNone/>
              <a:defRPr sz="1727" b="1"/>
            </a:lvl6pPr>
            <a:lvl7pPr marL="2945944" indent="0">
              <a:buNone/>
              <a:defRPr sz="1727" b="1"/>
            </a:lvl7pPr>
            <a:lvl8pPr marL="3436935" indent="0">
              <a:buNone/>
              <a:defRPr sz="1727" b="1"/>
            </a:lvl8pPr>
            <a:lvl9pPr marL="3927926" indent="0">
              <a:buNone/>
              <a:defRPr sz="1727" b="1"/>
            </a:lvl9pPr>
          </a:lstStyle>
          <a:p>
            <a:pPr lvl="0"/>
            <a:r>
              <a:rPr lang="en-US"/>
              <a:t>Click to edit Master text styles</a:t>
            </a:r>
          </a:p>
        </p:txBody>
      </p:sp>
      <p:sp>
        <p:nvSpPr>
          <p:cNvPr id="6" name="Content Placeholder 5"/>
          <p:cNvSpPr>
            <a:spLocks noGrp="1"/>
          </p:cNvSpPr>
          <p:nvPr>
            <p:ph sz="quarter" idx="4"/>
          </p:nvPr>
        </p:nvSpPr>
        <p:spPr>
          <a:xfrm>
            <a:off x="4954694" y="2319868"/>
            <a:ext cx="4311227" cy="4214707"/>
          </a:xfrm>
        </p:spPr>
        <p:txBody>
          <a:bodyPr/>
          <a:lstStyle>
            <a:lvl1pPr>
              <a:defRPr sz="2540"/>
            </a:lvl1pPr>
            <a:lvl2pPr>
              <a:defRPr sz="2133"/>
            </a:lvl2pPr>
            <a:lvl3pPr>
              <a:defRPr sz="1930"/>
            </a:lvl3pPr>
            <a:lvl4pPr>
              <a:defRPr sz="1727"/>
            </a:lvl4pPr>
            <a:lvl5pPr>
              <a:defRPr sz="1727"/>
            </a:lvl5pPr>
            <a:lvl6pPr>
              <a:defRPr sz="1727"/>
            </a:lvl6pPr>
            <a:lvl7pPr>
              <a:defRPr sz="1727"/>
            </a:lvl7pPr>
            <a:lvl8pPr>
              <a:defRPr sz="1727"/>
            </a:lvl8pPr>
            <a:lvl9pPr>
              <a:defRPr sz="17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50A942FE-8922-43D2-9855-D12C0DA2B21B}" type="datetime1">
              <a:rPr lang="en-US" smtClean="0"/>
              <a:t>10/16/2019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9" name="Rectangle 6"/>
          <p:cNvSpPr>
            <a:spLocks noGrp="1" noChangeArrowheads="1"/>
          </p:cNvSpPr>
          <p:nvPr>
            <p:ph type="sldNum" sz="quarter" idx="12"/>
          </p:nvPr>
        </p:nvSpPr>
        <p:spPr>
          <a:ln/>
        </p:spPr>
        <p:txBody>
          <a:bodyPr/>
          <a:lstStyle>
            <a:lvl1pPr>
              <a:defRPr/>
            </a:lvl1pPr>
          </a:lstStyle>
          <a:p>
            <a:pPr>
              <a:defRPr/>
            </a:pPr>
            <a:fld id="{E7B7E736-D6B3-421B-9B20-474EF3DAECB3}" type="slidenum">
              <a:rPr lang="en-US"/>
              <a:pPr>
                <a:defRPr/>
              </a:pPr>
              <a:t>‹#›</a:t>
            </a:fld>
            <a:endParaRPr lang="en-US"/>
          </a:p>
        </p:txBody>
      </p:sp>
    </p:spTree>
    <p:extLst>
      <p:ext uri="{BB962C8B-B14F-4D97-AF65-F5344CB8AC3E}">
        <p14:creationId xmlns:p14="http://schemas.microsoft.com/office/powerpoint/2010/main" val="157839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D811F23-775A-41C8-96A3-0978378503D4}" type="datetime1">
              <a:rPr lang="en-US" smtClean="0"/>
              <a:t>10/16/2019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5" name="Rectangle 6"/>
          <p:cNvSpPr>
            <a:spLocks noGrp="1" noChangeArrowheads="1"/>
          </p:cNvSpPr>
          <p:nvPr>
            <p:ph type="sldNum" sz="quarter" idx="12"/>
          </p:nvPr>
        </p:nvSpPr>
        <p:spPr>
          <a:ln/>
        </p:spPr>
        <p:txBody>
          <a:bodyPr/>
          <a:lstStyle>
            <a:lvl1pPr>
              <a:defRPr/>
            </a:lvl1pPr>
          </a:lstStyle>
          <a:p>
            <a:pPr>
              <a:defRPr/>
            </a:pPr>
            <a:fld id="{CA29F2C0-EB97-4AD8-AA58-548436AFFB3A}" type="slidenum">
              <a:rPr lang="en-US"/>
              <a:pPr>
                <a:defRPr/>
              </a:pPr>
              <a:t>‹#›</a:t>
            </a:fld>
            <a:endParaRPr lang="en-US"/>
          </a:p>
        </p:txBody>
      </p:sp>
    </p:spTree>
    <p:extLst>
      <p:ext uri="{BB962C8B-B14F-4D97-AF65-F5344CB8AC3E}">
        <p14:creationId xmlns:p14="http://schemas.microsoft.com/office/powerpoint/2010/main" val="204633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423F610-2194-4293-9F46-736E38D549C6}" type="datetime1">
              <a:rPr lang="en-US" smtClean="0"/>
              <a:t>10/16/2019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4" name="Rectangle 6"/>
          <p:cNvSpPr>
            <a:spLocks noGrp="1" noChangeArrowheads="1"/>
          </p:cNvSpPr>
          <p:nvPr>
            <p:ph type="sldNum" sz="quarter" idx="12"/>
          </p:nvPr>
        </p:nvSpPr>
        <p:spPr>
          <a:ln/>
        </p:spPr>
        <p:txBody>
          <a:bodyPr/>
          <a:lstStyle>
            <a:lvl1pPr>
              <a:defRPr/>
            </a:lvl1pPr>
          </a:lstStyle>
          <a:p>
            <a:pPr>
              <a:defRPr/>
            </a:pPr>
            <a:fld id="{71697064-5F3C-42F9-B0E3-3FD5E6A8A8CA}" type="slidenum">
              <a:rPr lang="en-US"/>
              <a:pPr>
                <a:defRPr/>
              </a:pPr>
              <a:t>‹#›</a:t>
            </a:fld>
            <a:endParaRPr lang="en-US"/>
          </a:p>
        </p:txBody>
      </p:sp>
    </p:spTree>
    <p:extLst>
      <p:ext uri="{BB962C8B-B14F-4D97-AF65-F5344CB8AC3E}">
        <p14:creationId xmlns:p14="http://schemas.microsoft.com/office/powerpoint/2010/main" val="367573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1253"/>
            <a:ext cx="3208868" cy="1239520"/>
          </a:xfrm>
        </p:spPr>
        <p:txBody>
          <a:bodyPr/>
          <a:lstStyle>
            <a:lvl1pPr algn="l">
              <a:defRPr sz="2133" b="1"/>
            </a:lvl1pPr>
          </a:lstStyle>
          <a:p>
            <a:r>
              <a:rPr lang="en-US"/>
              <a:t>Click to edit Master title style</a:t>
            </a:r>
          </a:p>
        </p:txBody>
      </p:sp>
      <p:sp>
        <p:nvSpPr>
          <p:cNvPr id="3" name="Content Placeholder 2"/>
          <p:cNvSpPr>
            <a:spLocks noGrp="1"/>
          </p:cNvSpPr>
          <p:nvPr>
            <p:ph idx="1"/>
          </p:nvPr>
        </p:nvSpPr>
        <p:spPr>
          <a:xfrm>
            <a:off x="3813386" y="291255"/>
            <a:ext cx="5452534" cy="6243321"/>
          </a:xfrm>
        </p:spPr>
        <p:txBody>
          <a:bodyPr/>
          <a:lstStyle>
            <a:lvl1pPr>
              <a:defRPr sz="3454"/>
            </a:lvl1pPr>
            <a:lvl2pPr>
              <a:defRPr sz="3048"/>
            </a:lvl2pPr>
            <a:lvl3pPr>
              <a:defRPr sz="254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7680" y="1530775"/>
            <a:ext cx="3208868" cy="5003801"/>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81AE003-8791-4700-A2BA-34E5D18708FB}" type="datetime1">
              <a:rPr lang="en-US" smtClean="0"/>
              <a:t>10/16/2019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3DB84135-B7D6-4572-BC84-DACAD235F635}" type="slidenum">
              <a:rPr lang="en-US"/>
              <a:pPr>
                <a:defRPr/>
              </a:pPr>
              <a:t>‹#›</a:t>
            </a:fld>
            <a:endParaRPr lang="en-US"/>
          </a:p>
        </p:txBody>
      </p:sp>
    </p:spTree>
    <p:extLst>
      <p:ext uri="{BB962C8B-B14F-4D97-AF65-F5344CB8AC3E}">
        <p14:creationId xmlns:p14="http://schemas.microsoft.com/office/powerpoint/2010/main" val="329306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1773" y="5120641"/>
            <a:ext cx="5852160" cy="604521"/>
          </a:xfrm>
        </p:spPr>
        <p:txBody>
          <a:bodyPr/>
          <a:lstStyle>
            <a:lvl1pPr algn="l">
              <a:defRPr sz="2133" b="1"/>
            </a:lvl1pPr>
          </a:lstStyle>
          <a:p>
            <a:r>
              <a:rPr lang="en-US"/>
              <a:t>Click to edit Master title style</a:t>
            </a:r>
          </a:p>
        </p:txBody>
      </p:sp>
      <p:sp>
        <p:nvSpPr>
          <p:cNvPr id="3" name="Picture Placeholder 2"/>
          <p:cNvSpPr>
            <a:spLocks noGrp="1"/>
          </p:cNvSpPr>
          <p:nvPr>
            <p:ph type="pic" idx="1"/>
          </p:nvPr>
        </p:nvSpPr>
        <p:spPr>
          <a:xfrm>
            <a:off x="1911773" y="653627"/>
            <a:ext cx="5852160" cy="4389120"/>
          </a:xfrm>
        </p:spPr>
        <p:txBody>
          <a:bodyPr/>
          <a:lstStyle>
            <a:lvl1pPr marL="0" indent="0">
              <a:buNone/>
              <a:defRPr sz="3454"/>
            </a:lvl1pPr>
            <a:lvl2pPr marL="490991" indent="0">
              <a:buNone/>
              <a:defRPr sz="3048"/>
            </a:lvl2pPr>
            <a:lvl3pPr marL="981981" indent="0">
              <a:buNone/>
              <a:defRPr sz="2540"/>
            </a:lvl3pPr>
            <a:lvl4pPr marL="1472972" indent="0">
              <a:buNone/>
              <a:defRPr sz="2133"/>
            </a:lvl4pPr>
            <a:lvl5pPr marL="1963962" indent="0">
              <a:buNone/>
              <a:defRPr sz="2133"/>
            </a:lvl5pPr>
            <a:lvl6pPr marL="2454954" indent="0">
              <a:buNone/>
              <a:defRPr sz="2133"/>
            </a:lvl6pPr>
            <a:lvl7pPr marL="2945944" indent="0">
              <a:buNone/>
              <a:defRPr sz="2133"/>
            </a:lvl7pPr>
            <a:lvl8pPr marL="3436935" indent="0">
              <a:buNone/>
              <a:defRPr sz="2133"/>
            </a:lvl8pPr>
            <a:lvl9pPr marL="3927926" indent="0">
              <a:buNone/>
              <a:defRPr sz="2133"/>
            </a:lvl9pPr>
          </a:lstStyle>
          <a:p>
            <a:pPr lvl="0"/>
            <a:endParaRPr lang="en-US" noProof="0"/>
          </a:p>
        </p:txBody>
      </p:sp>
      <p:sp>
        <p:nvSpPr>
          <p:cNvPr id="4" name="Text Placeholder 3"/>
          <p:cNvSpPr>
            <a:spLocks noGrp="1"/>
          </p:cNvSpPr>
          <p:nvPr>
            <p:ph type="body" sz="half" idx="2"/>
          </p:nvPr>
        </p:nvSpPr>
        <p:spPr>
          <a:xfrm>
            <a:off x="1911773" y="5725162"/>
            <a:ext cx="5852160" cy="858519"/>
          </a:xfrm>
        </p:spPr>
        <p:txBody>
          <a:bodyPr/>
          <a:lstStyle>
            <a:lvl1pPr marL="0" indent="0">
              <a:buNone/>
              <a:defRPr sz="1524"/>
            </a:lvl1pPr>
            <a:lvl2pPr marL="490991" indent="0">
              <a:buNone/>
              <a:defRPr sz="1321"/>
            </a:lvl2pPr>
            <a:lvl3pPr marL="981981" indent="0">
              <a:buNone/>
              <a:defRPr sz="1117"/>
            </a:lvl3pPr>
            <a:lvl4pPr marL="1472972" indent="0">
              <a:buNone/>
              <a:defRPr sz="1016"/>
            </a:lvl4pPr>
            <a:lvl5pPr marL="1963962" indent="0">
              <a:buNone/>
              <a:defRPr sz="1016"/>
            </a:lvl5pPr>
            <a:lvl6pPr marL="2454954" indent="0">
              <a:buNone/>
              <a:defRPr sz="1016"/>
            </a:lvl6pPr>
            <a:lvl7pPr marL="2945944" indent="0">
              <a:buNone/>
              <a:defRPr sz="1016"/>
            </a:lvl7pPr>
            <a:lvl8pPr marL="3436935" indent="0">
              <a:buNone/>
              <a:defRPr sz="1016"/>
            </a:lvl8pPr>
            <a:lvl9pPr marL="3927926" indent="0">
              <a:buNone/>
              <a:defRPr sz="101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C101FD-13C4-426F-B0F5-C435C1940738}" type="datetime1">
              <a:rPr lang="en-US" smtClean="0"/>
              <a:t>10/16/2019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32C2BEB3-963E-492E-A8C4-EB5F35CF68E4}" type="slidenum">
              <a:rPr lang="en-US"/>
              <a:pPr>
                <a:defRPr/>
              </a:pPr>
              <a:t>‹#›</a:t>
            </a:fld>
            <a:endParaRPr lang="en-US"/>
          </a:p>
        </p:txBody>
      </p:sp>
    </p:spTree>
    <p:extLst>
      <p:ext uri="{BB962C8B-B14F-4D97-AF65-F5344CB8AC3E}">
        <p14:creationId xmlns:p14="http://schemas.microsoft.com/office/powerpoint/2010/main" val="118552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812800" cy="7315200"/>
          </a:xfrm>
          <a:prstGeom prst="rect">
            <a:avLst/>
          </a:prstGeom>
          <a:gradFill rotWithShape="1">
            <a:gsLst>
              <a:gs pos="0">
                <a:srgbClr val="0033CC"/>
              </a:gs>
              <a:gs pos="100000">
                <a:srgbClr val="0018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195" tIns="49098" rIns="98195" bIns="49098" anchor="ctr"/>
          <a:lstStyle/>
          <a:p>
            <a:pPr>
              <a:buFontTx/>
              <a:buChar char="•"/>
            </a:pPr>
            <a:endParaRPr lang="en-US"/>
          </a:p>
        </p:txBody>
      </p:sp>
      <p:sp>
        <p:nvSpPr>
          <p:cNvPr id="1027" name="Rectangle 3"/>
          <p:cNvSpPr>
            <a:spLocks noGrp="1" noChangeArrowheads="1"/>
          </p:cNvSpPr>
          <p:nvPr>
            <p:ph type="body" idx="1"/>
          </p:nvPr>
        </p:nvSpPr>
        <p:spPr bwMode="auto">
          <a:xfrm>
            <a:off x="894080" y="1788160"/>
            <a:ext cx="8615680" cy="471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96356" name="Rectangle 4"/>
          <p:cNvSpPr>
            <a:spLocks noGrp="1" noChangeArrowheads="1"/>
          </p:cNvSpPr>
          <p:nvPr>
            <p:ph type="dt" sz="half" idx="2"/>
          </p:nvPr>
        </p:nvSpPr>
        <p:spPr bwMode="auto">
          <a:xfrm>
            <a:off x="7477760" y="6983043"/>
            <a:ext cx="2032000" cy="33215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spAutoFit/>
          </a:bodyPr>
          <a:lstStyle>
            <a:lvl1pPr algn="r">
              <a:buFontTx/>
              <a:buNone/>
              <a:defRPr sz="1524">
                <a:latin typeface="+mn-lt"/>
                <a:cs typeface="+mn-cs"/>
              </a:defRPr>
            </a:lvl1pPr>
          </a:lstStyle>
          <a:p>
            <a:pPr>
              <a:defRPr/>
            </a:pPr>
            <a:fld id="{74433AF8-49F7-40FB-90ED-C226BDB3D09C}" type="datetime1">
              <a:rPr lang="en-US" smtClean="0"/>
              <a:t>10/16/2019</a:t>
            </a:fld>
            <a:endParaRPr lang="en-US"/>
          </a:p>
        </p:txBody>
      </p:sp>
      <p:sp>
        <p:nvSpPr>
          <p:cNvPr id="996357" name="Rectangle 5"/>
          <p:cNvSpPr>
            <a:spLocks noGrp="1" noChangeArrowheads="1"/>
          </p:cNvSpPr>
          <p:nvPr>
            <p:ph type="ftr" sz="quarter" idx="3"/>
          </p:nvPr>
        </p:nvSpPr>
        <p:spPr bwMode="auto">
          <a:xfrm>
            <a:off x="3132667" y="6488541"/>
            <a:ext cx="3088640" cy="8012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spAutoFit/>
          </a:bodyPr>
          <a:lstStyle>
            <a:lvl1pPr algn="ctr">
              <a:buFontTx/>
              <a:buNone/>
              <a:defRPr sz="1524">
                <a:latin typeface="+mn-lt"/>
                <a:cs typeface="+mn-cs"/>
              </a:defRPr>
            </a:lvl1pPr>
          </a:lstStyle>
          <a:p>
            <a:pPr>
              <a:defRPr/>
            </a:pPr>
            <a:r>
              <a:rPr lang="en-US"/>
              <a:t>DRAFT CONCEPTS &amp; SEMI-APPROXIMATE/GUESSTIMATE #S</a:t>
            </a:r>
          </a:p>
        </p:txBody>
      </p:sp>
      <p:sp>
        <p:nvSpPr>
          <p:cNvPr id="996358" name="Rectangle 6"/>
          <p:cNvSpPr>
            <a:spLocks noGrp="1" noChangeArrowheads="1"/>
          </p:cNvSpPr>
          <p:nvPr>
            <p:ph type="sldNum" sz="quarter" idx="4"/>
          </p:nvPr>
        </p:nvSpPr>
        <p:spPr bwMode="auto">
          <a:xfrm>
            <a:off x="89747" y="6766561"/>
            <a:ext cx="626534" cy="521547"/>
          </a:xfrm>
          <a:prstGeom prst="rect">
            <a:avLst/>
          </a:prstGeom>
          <a:noFill/>
          <a:ln w="9525">
            <a:noFill/>
            <a:miter lim="800000"/>
            <a:headEnd/>
            <a:tailEnd/>
          </a:ln>
          <a:effectLst/>
        </p:spPr>
        <p:txBody>
          <a:bodyPr vert="horz" wrap="square" lIns="96661" tIns="48331" rIns="96661" bIns="48331" numCol="1" anchor="b" anchorCtr="1" compatLnSpc="1">
            <a:prstTxWarp prst="textNoShape">
              <a:avLst/>
            </a:prstTxWarp>
            <a:spAutoFit/>
          </a:bodyPr>
          <a:lstStyle>
            <a:lvl1pPr>
              <a:buFontTx/>
              <a:buNone/>
              <a:defRPr sz="2743" b="1">
                <a:solidFill>
                  <a:schemeClr val="bg1"/>
                </a:solidFill>
                <a:latin typeface="+mn-lt"/>
                <a:cs typeface="+mn-cs"/>
              </a:defRPr>
            </a:lvl1pPr>
          </a:lstStyle>
          <a:p>
            <a:pPr>
              <a:defRPr/>
            </a:pPr>
            <a:fld id="{59E6749C-CD13-4A6D-880E-3E147655DCBB}" type="slidenum">
              <a:rPr lang="en-US"/>
              <a:pPr>
                <a:defRPr/>
              </a:pPr>
              <a:t>‹#›</a:t>
            </a:fld>
            <a:endParaRPr lang="en-US"/>
          </a:p>
        </p:txBody>
      </p:sp>
      <p:grpSp>
        <p:nvGrpSpPr>
          <p:cNvPr id="1031" name="Group 7"/>
          <p:cNvGrpSpPr>
            <a:grpSpLocks/>
          </p:cNvGrpSpPr>
          <p:nvPr/>
        </p:nvGrpSpPr>
        <p:grpSpPr bwMode="auto">
          <a:xfrm>
            <a:off x="243840" y="1219200"/>
            <a:ext cx="9265920" cy="243840"/>
            <a:chOff x="144" y="1248"/>
            <a:chExt cx="4656" cy="201"/>
          </a:xfrm>
        </p:grpSpPr>
        <p:sp>
          <p:nvSpPr>
            <p:cNvPr id="1035" name="AutoShape 8"/>
            <p:cNvSpPr>
              <a:spLocks noChangeArrowheads="1"/>
            </p:cNvSpPr>
            <p:nvPr/>
          </p:nvSpPr>
          <p:spPr bwMode="auto">
            <a:xfrm>
              <a:off x="384" y="1248"/>
              <a:ext cx="4416" cy="200"/>
            </a:xfrm>
            <a:prstGeom prst="roundRect">
              <a:avLst>
                <a:gd name="adj" fmla="val 0"/>
              </a:avLst>
            </a:prstGeom>
            <a:gradFill rotWithShape="1">
              <a:gsLst>
                <a:gs pos="0">
                  <a:srgbClr val="760000"/>
                </a:gs>
                <a:gs pos="50000">
                  <a:srgbClr val="FF0000"/>
                </a:gs>
                <a:gs pos="100000">
                  <a:srgbClr val="76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FontTx/>
                <a:buChar char="•"/>
              </a:pPr>
              <a:endParaRPr lang="en-US"/>
            </a:p>
          </p:txBody>
        </p:sp>
        <p:sp>
          <p:nvSpPr>
            <p:cNvPr id="1036" name="AutoShape 9"/>
            <p:cNvSpPr>
              <a:spLocks noChangeArrowheads="1"/>
            </p:cNvSpPr>
            <p:nvPr/>
          </p:nvSpPr>
          <p:spPr bwMode="auto">
            <a:xfrm flipH="1">
              <a:off x="144" y="1248"/>
              <a:ext cx="248" cy="201"/>
            </a:xfrm>
            <a:prstGeom prst="flowChartDelay">
              <a:avLst/>
            </a:prstGeom>
            <a:gradFill rotWithShape="1">
              <a:gsLst>
                <a:gs pos="0">
                  <a:srgbClr val="760000"/>
                </a:gs>
                <a:gs pos="50000">
                  <a:srgbClr val="FF0000"/>
                </a:gs>
                <a:gs pos="100000">
                  <a:srgbClr val="76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Tx/>
                <a:buChar char="•"/>
              </a:pPr>
              <a:endParaRPr lang="en-US"/>
            </a:p>
          </p:txBody>
        </p:sp>
      </p:grpSp>
      <p:sp>
        <p:nvSpPr>
          <p:cNvPr id="1032" name="Rectangle 10"/>
          <p:cNvSpPr>
            <a:spLocks noGrp="1" noChangeArrowheads="1"/>
          </p:cNvSpPr>
          <p:nvPr>
            <p:ph type="title"/>
          </p:nvPr>
        </p:nvSpPr>
        <p:spPr bwMode="auto">
          <a:xfrm>
            <a:off x="1056640" y="162560"/>
            <a:ext cx="8696960" cy="7315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p>
            <a:pPr lvl="0"/>
            <a:r>
              <a:rPr lang="en-US"/>
              <a:t>Click to edit Master title style</a:t>
            </a:r>
          </a:p>
        </p:txBody>
      </p:sp>
      <p:graphicFrame>
        <p:nvGraphicFramePr>
          <p:cNvPr id="1033" name="Object 11"/>
          <p:cNvGraphicFramePr>
            <a:graphicFrameLocks noChangeAspect="1"/>
          </p:cNvGraphicFramePr>
          <p:nvPr userDrawn="1"/>
        </p:nvGraphicFramePr>
        <p:xfrm>
          <a:off x="-1219200" y="2519680"/>
          <a:ext cx="2468880" cy="2352041"/>
        </p:xfrm>
        <a:graphic>
          <a:graphicData uri="http://schemas.openxmlformats.org/presentationml/2006/ole">
            <mc:AlternateContent xmlns:mc="http://schemas.openxmlformats.org/markup-compatibility/2006">
              <mc:Choice xmlns:v="urn:schemas-microsoft-com:vml" Requires="v">
                <p:oleObj spid="_x0000_s1029" name="Visio" r:id="rId14" imgW="1473915" imgH="1403390" progId="">
                  <p:embed/>
                </p:oleObj>
              </mc:Choice>
              <mc:Fallback>
                <p:oleObj name="Visio" r:id="rId14" imgW="1473915" imgH="1403390" progId="">
                  <p:embed/>
                  <p:pic>
                    <p:nvPicPr>
                      <p:cNvPr id="1033"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19200" y="2519680"/>
                        <a:ext cx="2468880" cy="2352041"/>
                      </a:xfrm>
                      <a:prstGeom prst="rect">
                        <a:avLst/>
                      </a:prstGeom>
                      <a:noFill/>
                      <a:ln>
                        <a:noFill/>
                      </a:ln>
                      <a:effectLst/>
                      <a:extLst>
                        <a:ext uri="{909E8E84-426E-40DD-AFC4-6F175D3DCCD1}">
                          <a14:hiddenFill xmlns:a14="http://schemas.microsoft.com/office/drawing/2010/main">
                            <a:gradFill rotWithShape="1">
                              <a:gsLst>
                                <a:gs pos="0">
                                  <a:srgbClr val="0033CC"/>
                                </a:gs>
                                <a:gs pos="100000">
                                  <a:srgbClr val="00185E"/>
                                </a:gs>
                              </a:gsLst>
                              <a:lin ang="5400000" scaled="1"/>
                            </a:gradFill>
                          </a14:hiddenFill>
                        </a:ext>
                        <a:ext uri="{91240B29-F687-4F45-9708-019B960494DF}">
                          <a14:hiddenLine xmlns:a14="http://schemas.microsoft.com/office/drawing/2010/main" w="9525">
                            <a:solidFill>
                              <a:srgbClr val="003366"/>
                            </a:solidFill>
                            <a:miter lim="800000"/>
                            <a:headEnd/>
                            <a:tailEnd/>
                          </a14:hiddenLine>
                        </a:ext>
                        <a:ext uri="{AF507438-7753-43E0-B8FC-AC1667EBCBE1}">
                          <a14:hiddenEffects xmlns:a14="http://schemas.microsoft.com/office/drawing/2010/main">
                            <a:effectLst>
                              <a:outerShdw dist="35921" dir="2700000" algn="ctr" rotWithShape="0">
                                <a:srgbClr val="003366"/>
                              </a:outerShdw>
                            </a:effectLst>
                          </a14:hiddenEffects>
                        </a:ext>
                      </a:extLst>
                    </p:spPr>
                  </p:pic>
                </p:oleObj>
              </mc:Fallback>
            </mc:AlternateContent>
          </a:graphicData>
        </a:graphic>
      </p:graphicFrame>
      <p:sp>
        <p:nvSpPr>
          <p:cNvPr id="1034" name="Rectangle 12"/>
          <p:cNvSpPr>
            <a:spLocks noChangeArrowheads="1"/>
          </p:cNvSpPr>
          <p:nvPr userDrawn="1"/>
        </p:nvSpPr>
        <p:spPr bwMode="auto">
          <a:xfrm>
            <a:off x="812800" y="3806614"/>
            <a:ext cx="8940800" cy="3508587"/>
          </a:xfrm>
          <a:prstGeom prst="rect">
            <a:avLst/>
          </a:prstGeom>
          <a:gradFill rotWithShape="1">
            <a:gsLst>
              <a:gs pos="0">
                <a:srgbClr val="FFD8D8">
                  <a:alpha val="0"/>
                </a:srgbClr>
              </a:gs>
              <a:gs pos="100000">
                <a:srgbClr val="FF0000">
                  <a:alpha val="39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195" tIns="49098" rIns="98195" bIns="49098" anchor="ctr"/>
          <a:lstStyle/>
          <a:p>
            <a:pPr>
              <a:buFontTx/>
              <a:buChar char="•"/>
            </a:pPr>
            <a:endParaRPr lang="en-US"/>
          </a:p>
        </p:txBody>
      </p:sp>
    </p:spTree>
  </p:cSld>
  <p:clrMap bg1="lt1" tx1="dk1" bg2="lt2" tx2="dk2" accent1="accent1" accent2="accent2" accent3="accent3" accent4="accent4" accent5="accent5" accent6="accent6" hlink="hlink" folHlink="folHlink"/>
  <p:sldLayoutIdLst>
    <p:sldLayoutId id="2147483938"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hf hdr="0" dt="0"/>
  <p:txStyles>
    <p:titleStyle>
      <a:lvl1pPr algn="l" rtl="0" eaLnBrk="0" fontAlgn="base" hangingPunct="0">
        <a:lnSpc>
          <a:spcPct val="90000"/>
        </a:lnSpc>
        <a:spcBef>
          <a:spcPct val="0"/>
        </a:spcBef>
        <a:spcAft>
          <a:spcPct val="0"/>
        </a:spcAft>
        <a:defRPr sz="4775" b="1">
          <a:solidFill>
            <a:srgbClr val="000000"/>
          </a:solidFill>
          <a:latin typeface="+mj-lt"/>
          <a:ea typeface="+mj-ea"/>
          <a:cs typeface="+mj-cs"/>
        </a:defRPr>
      </a:lvl1pPr>
      <a:lvl2pPr algn="l" rtl="0" eaLnBrk="0" fontAlgn="base" hangingPunct="0">
        <a:lnSpc>
          <a:spcPct val="90000"/>
        </a:lnSpc>
        <a:spcBef>
          <a:spcPct val="0"/>
        </a:spcBef>
        <a:spcAft>
          <a:spcPct val="0"/>
        </a:spcAft>
        <a:defRPr sz="4775" b="1">
          <a:solidFill>
            <a:srgbClr val="000000"/>
          </a:solidFill>
          <a:latin typeface="Arial" charset="0"/>
        </a:defRPr>
      </a:lvl2pPr>
      <a:lvl3pPr algn="l" rtl="0" eaLnBrk="0" fontAlgn="base" hangingPunct="0">
        <a:lnSpc>
          <a:spcPct val="90000"/>
        </a:lnSpc>
        <a:spcBef>
          <a:spcPct val="0"/>
        </a:spcBef>
        <a:spcAft>
          <a:spcPct val="0"/>
        </a:spcAft>
        <a:defRPr sz="4775" b="1">
          <a:solidFill>
            <a:srgbClr val="000000"/>
          </a:solidFill>
          <a:latin typeface="Arial" charset="0"/>
        </a:defRPr>
      </a:lvl3pPr>
      <a:lvl4pPr algn="l" rtl="0" eaLnBrk="0" fontAlgn="base" hangingPunct="0">
        <a:lnSpc>
          <a:spcPct val="90000"/>
        </a:lnSpc>
        <a:spcBef>
          <a:spcPct val="0"/>
        </a:spcBef>
        <a:spcAft>
          <a:spcPct val="0"/>
        </a:spcAft>
        <a:defRPr sz="4775" b="1">
          <a:solidFill>
            <a:srgbClr val="000000"/>
          </a:solidFill>
          <a:latin typeface="Arial" charset="0"/>
        </a:defRPr>
      </a:lvl4pPr>
      <a:lvl5pPr algn="l" rtl="0" eaLnBrk="0" fontAlgn="base" hangingPunct="0">
        <a:lnSpc>
          <a:spcPct val="90000"/>
        </a:lnSpc>
        <a:spcBef>
          <a:spcPct val="0"/>
        </a:spcBef>
        <a:spcAft>
          <a:spcPct val="0"/>
        </a:spcAft>
        <a:defRPr sz="4775" b="1">
          <a:solidFill>
            <a:srgbClr val="000000"/>
          </a:solidFill>
          <a:latin typeface="Arial" charset="0"/>
        </a:defRPr>
      </a:lvl5pPr>
      <a:lvl6pPr marL="490991" algn="l" rtl="0" fontAlgn="base">
        <a:lnSpc>
          <a:spcPct val="90000"/>
        </a:lnSpc>
        <a:spcBef>
          <a:spcPct val="0"/>
        </a:spcBef>
        <a:spcAft>
          <a:spcPct val="0"/>
        </a:spcAft>
        <a:defRPr sz="4775" b="1">
          <a:solidFill>
            <a:srgbClr val="000000"/>
          </a:solidFill>
          <a:latin typeface="Arial" charset="0"/>
        </a:defRPr>
      </a:lvl6pPr>
      <a:lvl7pPr marL="981981" algn="l" rtl="0" fontAlgn="base">
        <a:lnSpc>
          <a:spcPct val="90000"/>
        </a:lnSpc>
        <a:spcBef>
          <a:spcPct val="0"/>
        </a:spcBef>
        <a:spcAft>
          <a:spcPct val="0"/>
        </a:spcAft>
        <a:defRPr sz="4775" b="1">
          <a:solidFill>
            <a:srgbClr val="000000"/>
          </a:solidFill>
          <a:latin typeface="Arial" charset="0"/>
        </a:defRPr>
      </a:lvl7pPr>
      <a:lvl8pPr marL="1472972" algn="l" rtl="0" fontAlgn="base">
        <a:lnSpc>
          <a:spcPct val="90000"/>
        </a:lnSpc>
        <a:spcBef>
          <a:spcPct val="0"/>
        </a:spcBef>
        <a:spcAft>
          <a:spcPct val="0"/>
        </a:spcAft>
        <a:defRPr sz="4775" b="1">
          <a:solidFill>
            <a:srgbClr val="000000"/>
          </a:solidFill>
          <a:latin typeface="Arial" charset="0"/>
        </a:defRPr>
      </a:lvl8pPr>
      <a:lvl9pPr marL="1963962" algn="l" rtl="0" fontAlgn="base">
        <a:lnSpc>
          <a:spcPct val="90000"/>
        </a:lnSpc>
        <a:spcBef>
          <a:spcPct val="0"/>
        </a:spcBef>
        <a:spcAft>
          <a:spcPct val="0"/>
        </a:spcAft>
        <a:defRPr sz="4775" b="1">
          <a:solidFill>
            <a:srgbClr val="000000"/>
          </a:solidFill>
          <a:latin typeface="Arial" charset="0"/>
        </a:defRPr>
      </a:lvl9pPr>
    </p:titleStyle>
    <p:bodyStyle>
      <a:lvl1pPr marL="368243" indent="-368243" algn="l" rtl="0" eaLnBrk="0" fontAlgn="base" hangingPunct="0">
        <a:spcBef>
          <a:spcPct val="20000"/>
        </a:spcBef>
        <a:spcAft>
          <a:spcPct val="0"/>
        </a:spcAft>
        <a:buClr>
          <a:srgbClr val="FF0000"/>
        </a:buClr>
        <a:buFont typeface="Wingdings" pitchFamily="2" charset="2"/>
        <a:buChar char="n"/>
        <a:defRPr sz="3454">
          <a:solidFill>
            <a:srgbClr val="000000"/>
          </a:solidFill>
          <a:latin typeface="+mn-lt"/>
          <a:ea typeface="+mn-ea"/>
          <a:cs typeface="+mn-cs"/>
        </a:defRPr>
      </a:lvl1pPr>
      <a:lvl2pPr marL="797859" indent="-306869" algn="l" rtl="0" eaLnBrk="0" fontAlgn="base" hangingPunct="0">
        <a:spcBef>
          <a:spcPct val="20000"/>
        </a:spcBef>
        <a:spcAft>
          <a:spcPct val="0"/>
        </a:spcAft>
        <a:buClr>
          <a:srgbClr val="FF0000"/>
        </a:buClr>
        <a:buFont typeface="Wingdings" pitchFamily="2" charset="2"/>
        <a:buChar char="Ø"/>
        <a:defRPr sz="3048">
          <a:solidFill>
            <a:srgbClr val="000000"/>
          </a:solidFill>
          <a:latin typeface="+mn-lt"/>
        </a:defRPr>
      </a:lvl2pPr>
      <a:lvl3pPr marL="1227476" indent="-245495" algn="l" rtl="0" eaLnBrk="0" fontAlgn="base" hangingPunct="0">
        <a:spcBef>
          <a:spcPct val="20000"/>
        </a:spcBef>
        <a:spcAft>
          <a:spcPct val="0"/>
        </a:spcAft>
        <a:buClr>
          <a:srgbClr val="FF0000"/>
        </a:buClr>
        <a:buChar char="-"/>
        <a:defRPr sz="2540">
          <a:solidFill>
            <a:srgbClr val="000000"/>
          </a:solidFill>
          <a:latin typeface="+mn-lt"/>
        </a:defRPr>
      </a:lvl3pPr>
      <a:lvl4pPr marL="1718467" indent="-245495" algn="l" rtl="0" eaLnBrk="0" fontAlgn="base" hangingPunct="0">
        <a:spcBef>
          <a:spcPct val="20000"/>
        </a:spcBef>
        <a:spcAft>
          <a:spcPct val="0"/>
        </a:spcAft>
        <a:buClr>
          <a:srgbClr val="FF0000"/>
        </a:buClr>
        <a:buChar char="-"/>
        <a:defRPr sz="2133">
          <a:solidFill>
            <a:srgbClr val="000000"/>
          </a:solidFill>
          <a:latin typeface="+mn-lt"/>
        </a:defRPr>
      </a:lvl4pPr>
      <a:lvl5pPr marL="2209459" indent="-245495" algn="l" rtl="0" eaLnBrk="0" fontAlgn="base" hangingPunct="0">
        <a:spcBef>
          <a:spcPct val="20000"/>
        </a:spcBef>
        <a:spcAft>
          <a:spcPct val="0"/>
        </a:spcAft>
        <a:buClr>
          <a:srgbClr val="FF0000"/>
        </a:buClr>
        <a:buChar char="-"/>
        <a:defRPr>
          <a:solidFill>
            <a:srgbClr val="000000"/>
          </a:solidFill>
          <a:latin typeface="+mn-lt"/>
        </a:defRPr>
      </a:lvl5pPr>
      <a:lvl6pPr marL="2700449" indent="-245495" algn="l" rtl="0" fontAlgn="base">
        <a:spcBef>
          <a:spcPct val="20000"/>
        </a:spcBef>
        <a:spcAft>
          <a:spcPct val="0"/>
        </a:spcAft>
        <a:buClr>
          <a:srgbClr val="FF0000"/>
        </a:buClr>
        <a:buChar char="-"/>
        <a:defRPr>
          <a:solidFill>
            <a:srgbClr val="000000"/>
          </a:solidFill>
          <a:latin typeface="+mn-lt"/>
        </a:defRPr>
      </a:lvl6pPr>
      <a:lvl7pPr marL="3191440" indent="-245495" algn="l" rtl="0" fontAlgn="base">
        <a:spcBef>
          <a:spcPct val="20000"/>
        </a:spcBef>
        <a:spcAft>
          <a:spcPct val="0"/>
        </a:spcAft>
        <a:buClr>
          <a:srgbClr val="FF0000"/>
        </a:buClr>
        <a:buChar char="-"/>
        <a:defRPr>
          <a:solidFill>
            <a:srgbClr val="000000"/>
          </a:solidFill>
          <a:latin typeface="+mn-lt"/>
        </a:defRPr>
      </a:lvl7pPr>
      <a:lvl8pPr marL="3682430" indent="-245495" algn="l" rtl="0" fontAlgn="base">
        <a:spcBef>
          <a:spcPct val="20000"/>
        </a:spcBef>
        <a:spcAft>
          <a:spcPct val="0"/>
        </a:spcAft>
        <a:buClr>
          <a:srgbClr val="FF0000"/>
        </a:buClr>
        <a:buChar char="-"/>
        <a:defRPr>
          <a:solidFill>
            <a:srgbClr val="000000"/>
          </a:solidFill>
          <a:latin typeface="+mn-lt"/>
        </a:defRPr>
      </a:lvl8pPr>
      <a:lvl9pPr marL="4173421" indent="-245495" algn="l" rtl="0" fontAlgn="base">
        <a:spcBef>
          <a:spcPct val="20000"/>
        </a:spcBef>
        <a:spcAft>
          <a:spcPct val="0"/>
        </a:spcAft>
        <a:buClr>
          <a:srgbClr val="FF0000"/>
        </a:buClr>
        <a:buChar char="-"/>
        <a:defRPr>
          <a:solidFill>
            <a:srgbClr val="000000"/>
          </a:solidFill>
          <a:latin typeface="+mn-lt"/>
        </a:defRPr>
      </a:lvl9pPr>
    </p:bodyStyle>
    <p:otherStyle>
      <a:defPPr>
        <a:defRPr lang="en-US"/>
      </a:defPPr>
      <a:lvl1pPr marL="0" algn="l" defTabSz="981981" rtl="0" eaLnBrk="1" latinLnBrk="0" hangingPunct="1">
        <a:defRPr sz="1930" kern="1200">
          <a:solidFill>
            <a:schemeClr val="tx1"/>
          </a:solidFill>
          <a:latin typeface="+mn-lt"/>
          <a:ea typeface="+mn-ea"/>
          <a:cs typeface="+mn-cs"/>
        </a:defRPr>
      </a:lvl1pPr>
      <a:lvl2pPr marL="490991" algn="l" defTabSz="981981" rtl="0" eaLnBrk="1" latinLnBrk="0" hangingPunct="1">
        <a:defRPr sz="1930" kern="1200">
          <a:solidFill>
            <a:schemeClr val="tx1"/>
          </a:solidFill>
          <a:latin typeface="+mn-lt"/>
          <a:ea typeface="+mn-ea"/>
          <a:cs typeface="+mn-cs"/>
        </a:defRPr>
      </a:lvl2pPr>
      <a:lvl3pPr marL="981981" algn="l" defTabSz="981981" rtl="0" eaLnBrk="1" latinLnBrk="0" hangingPunct="1">
        <a:defRPr sz="1930" kern="1200">
          <a:solidFill>
            <a:schemeClr val="tx1"/>
          </a:solidFill>
          <a:latin typeface="+mn-lt"/>
          <a:ea typeface="+mn-ea"/>
          <a:cs typeface="+mn-cs"/>
        </a:defRPr>
      </a:lvl3pPr>
      <a:lvl4pPr marL="1472972" algn="l" defTabSz="981981" rtl="0" eaLnBrk="1" latinLnBrk="0" hangingPunct="1">
        <a:defRPr sz="1930" kern="1200">
          <a:solidFill>
            <a:schemeClr val="tx1"/>
          </a:solidFill>
          <a:latin typeface="+mn-lt"/>
          <a:ea typeface="+mn-ea"/>
          <a:cs typeface="+mn-cs"/>
        </a:defRPr>
      </a:lvl4pPr>
      <a:lvl5pPr marL="1963962" algn="l" defTabSz="981981" rtl="0" eaLnBrk="1" latinLnBrk="0" hangingPunct="1">
        <a:defRPr sz="1930" kern="1200">
          <a:solidFill>
            <a:schemeClr val="tx1"/>
          </a:solidFill>
          <a:latin typeface="+mn-lt"/>
          <a:ea typeface="+mn-ea"/>
          <a:cs typeface="+mn-cs"/>
        </a:defRPr>
      </a:lvl5pPr>
      <a:lvl6pPr marL="2454954" algn="l" defTabSz="981981" rtl="0" eaLnBrk="1" latinLnBrk="0" hangingPunct="1">
        <a:defRPr sz="1930" kern="1200">
          <a:solidFill>
            <a:schemeClr val="tx1"/>
          </a:solidFill>
          <a:latin typeface="+mn-lt"/>
          <a:ea typeface="+mn-ea"/>
          <a:cs typeface="+mn-cs"/>
        </a:defRPr>
      </a:lvl6pPr>
      <a:lvl7pPr marL="2945944" algn="l" defTabSz="981981" rtl="0" eaLnBrk="1" latinLnBrk="0" hangingPunct="1">
        <a:defRPr sz="1930" kern="1200">
          <a:solidFill>
            <a:schemeClr val="tx1"/>
          </a:solidFill>
          <a:latin typeface="+mn-lt"/>
          <a:ea typeface="+mn-ea"/>
          <a:cs typeface="+mn-cs"/>
        </a:defRPr>
      </a:lvl7pPr>
      <a:lvl8pPr marL="3436935" algn="l" defTabSz="981981" rtl="0" eaLnBrk="1" latinLnBrk="0" hangingPunct="1">
        <a:defRPr sz="1930" kern="1200">
          <a:solidFill>
            <a:schemeClr val="tx1"/>
          </a:solidFill>
          <a:latin typeface="+mn-lt"/>
          <a:ea typeface="+mn-ea"/>
          <a:cs typeface="+mn-cs"/>
        </a:defRPr>
      </a:lvl8pPr>
      <a:lvl9pPr marL="3927926" algn="l" defTabSz="981981" rtl="0" eaLnBrk="1" latinLnBrk="0" hangingPunct="1">
        <a:defRPr sz="19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AutoShape 8"/>
          <p:cNvSpPr>
            <a:spLocks noChangeArrowheads="1"/>
          </p:cNvSpPr>
          <p:nvPr/>
        </p:nvSpPr>
        <p:spPr bwMode="auto">
          <a:xfrm>
            <a:off x="0" y="1100468"/>
            <a:ext cx="9753600" cy="185498"/>
          </a:xfrm>
          <a:prstGeom prst="roundRect">
            <a:avLst>
              <a:gd name="adj" fmla="val 0"/>
            </a:avLst>
          </a:prstGeom>
          <a:gradFill rotWithShape="1">
            <a:gsLst>
              <a:gs pos="0">
                <a:schemeClr val="tx1"/>
              </a:gs>
              <a:gs pos="50000">
                <a:srgbClr val="EFC1AF">
                  <a:alpha val="47000"/>
                </a:srgbClr>
              </a:gs>
              <a:gs pos="100000">
                <a:schemeClr val="tx1"/>
              </a:gs>
            </a:gsLst>
            <a:lin ang="5400000" scaled="1"/>
          </a:gradFill>
          <a:ln>
            <a:noFill/>
          </a:ln>
        </p:spPr>
        <p:txBody>
          <a:bodyPr wrap="none" lIns="98195" tIns="49098" rIns="98195" bIns="49098" anchor="ctr"/>
          <a:lstStyle/>
          <a:p>
            <a:pPr>
              <a:buFontTx/>
              <a:buChar char="•"/>
            </a:pPr>
            <a:endParaRPr lang="en-US"/>
          </a:p>
        </p:txBody>
      </p:sp>
      <p:sp>
        <p:nvSpPr>
          <p:cNvPr id="7" name="Freeform 6"/>
          <p:cNvSpPr/>
          <p:nvPr userDrawn="1"/>
        </p:nvSpPr>
        <p:spPr>
          <a:xfrm rot="5400000">
            <a:off x="1209701" y="-1209703"/>
            <a:ext cx="7339276" cy="9758677"/>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7275 h 2007275"/>
              <a:gd name="connsiteX1" fmla="*/ 2836585 w 3352800"/>
              <a:gd name="connsiteY1" fmla="*/ 4374 h 2007275"/>
              <a:gd name="connsiteX2" fmla="*/ 2837982 w 3352800"/>
              <a:gd name="connsiteY2" fmla="*/ 0 h 2007275"/>
              <a:gd name="connsiteX3" fmla="*/ 3352800 w 3352800"/>
              <a:gd name="connsiteY3" fmla="*/ 2007275 h 2007275"/>
              <a:gd name="connsiteX4" fmla="*/ 0 w 3352800"/>
              <a:gd name="connsiteY4" fmla="*/ 2007275 h 2007275"/>
              <a:gd name="connsiteX0" fmla="*/ 0 w 2840446"/>
              <a:gd name="connsiteY0" fmla="*/ 2007275 h 2007275"/>
              <a:gd name="connsiteX1" fmla="*/ 2836585 w 2840446"/>
              <a:gd name="connsiteY1" fmla="*/ 4374 h 2007275"/>
              <a:gd name="connsiteX2" fmla="*/ 2837982 w 2840446"/>
              <a:gd name="connsiteY2" fmla="*/ 0 h 2007275"/>
              <a:gd name="connsiteX3" fmla="*/ 2840446 w 2840446"/>
              <a:gd name="connsiteY3" fmla="*/ 2007275 h 2007275"/>
              <a:gd name="connsiteX4" fmla="*/ 0 w 2840446"/>
              <a:gd name="connsiteY4" fmla="*/ 2007275 h 2007275"/>
              <a:gd name="connsiteX0" fmla="*/ 0 w 2837983"/>
              <a:gd name="connsiteY0" fmla="*/ 2007275 h 2007275"/>
              <a:gd name="connsiteX1" fmla="*/ 2836585 w 2837983"/>
              <a:gd name="connsiteY1" fmla="*/ 4374 h 2007275"/>
              <a:gd name="connsiteX2" fmla="*/ 2837982 w 2837983"/>
              <a:gd name="connsiteY2" fmla="*/ 0 h 2007275"/>
              <a:gd name="connsiteX3" fmla="*/ 2433462 w 2837983"/>
              <a:gd name="connsiteY3" fmla="*/ 2007275 h 2007275"/>
              <a:gd name="connsiteX4" fmla="*/ 0 w 2837983"/>
              <a:gd name="connsiteY4" fmla="*/ 2007275 h 2007275"/>
              <a:gd name="connsiteX0" fmla="*/ 0 w 2836585"/>
              <a:gd name="connsiteY0" fmla="*/ 2292336 h 2292336"/>
              <a:gd name="connsiteX1" fmla="*/ 2836585 w 2836585"/>
              <a:gd name="connsiteY1" fmla="*/ 289435 h 2292336"/>
              <a:gd name="connsiteX2" fmla="*/ 2438534 w 2836585"/>
              <a:gd name="connsiteY2" fmla="*/ 0 h 2292336"/>
              <a:gd name="connsiteX3" fmla="*/ 2433462 w 2836585"/>
              <a:gd name="connsiteY3" fmla="*/ 2292336 h 2292336"/>
              <a:gd name="connsiteX4" fmla="*/ 0 w 2836585"/>
              <a:gd name="connsiteY4" fmla="*/ 2292336 h 2292336"/>
              <a:gd name="connsiteX0" fmla="*/ 0 w 2438603"/>
              <a:gd name="connsiteY0" fmla="*/ 2292336 h 2292336"/>
              <a:gd name="connsiteX1" fmla="*/ 2146972 w 2438603"/>
              <a:gd name="connsiteY1" fmla="*/ 270786 h 2292336"/>
              <a:gd name="connsiteX2" fmla="*/ 2438534 w 2438603"/>
              <a:gd name="connsiteY2" fmla="*/ 0 h 2292336"/>
              <a:gd name="connsiteX3" fmla="*/ 2433462 w 2438603"/>
              <a:gd name="connsiteY3" fmla="*/ 2292336 h 2292336"/>
              <a:gd name="connsiteX4" fmla="*/ 0 w 2438603"/>
              <a:gd name="connsiteY4" fmla="*/ 2292336 h 2292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603" h="2292336">
                <a:moveTo>
                  <a:pt x="0" y="2292336"/>
                </a:moveTo>
                <a:lnTo>
                  <a:pt x="2146972" y="270786"/>
                </a:lnTo>
                <a:lnTo>
                  <a:pt x="2438534" y="0"/>
                </a:lnTo>
                <a:cubicBezTo>
                  <a:pt x="2439355" y="669092"/>
                  <a:pt x="2432641" y="1623244"/>
                  <a:pt x="2433462" y="2292336"/>
                </a:cubicBezTo>
                <a:lnTo>
                  <a:pt x="0" y="2292336"/>
                </a:lnTo>
                <a:close/>
              </a:path>
            </a:pathLst>
          </a:custGeom>
          <a:gradFill flip="none" rotWithShape="1">
            <a:gsLst>
              <a:gs pos="0">
                <a:schemeClr val="bg1"/>
              </a:gs>
              <a:gs pos="100000">
                <a:srgbClr val="DEA3A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8195" tIns="49098" rIns="98195" bIns="49098" rtlCol="0" anchor="ctr"/>
          <a:lstStyle/>
          <a:p>
            <a:pPr algn="ctr"/>
            <a:endParaRPr lang="en-US"/>
          </a:p>
        </p:txBody>
      </p:sp>
      <p:sp>
        <p:nvSpPr>
          <p:cNvPr id="1027" name="Text Placeholder 2"/>
          <p:cNvSpPr>
            <a:spLocks noGrp="1"/>
          </p:cNvSpPr>
          <p:nvPr>
            <p:ph type="body" idx="1"/>
          </p:nvPr>
        </p:nvSpPr>
        <p:spPr bwMode="auto">
          <a:xfrm>
            <a:off x="731520" y="1706880"/>
            <a:ext cx="8778240" cy="48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7679" y="6780108"/>
            <a:ext cx="3930721" cy="389467"/>
          </a:xfrm>
          <a:prstGeom prst="rect">
            <a:avLst/>
          </a:prstGeom>
        </p:spPr>
        <p:txBody>
          <a:bodyPr vert="horz" lIns="96661" tIns="48331" rIns="96661" bIns="48331" rtlCol="0" anchor="ctr"/>
          <a:lstStyle>
            <a:lvl1pPr algn="l">
              <a:defRPr sz="1321">
                <a:solidFill>
                  <a:schemeClr val="tx1">
                    <a:tint val="75000"/>
                  </a:schemeClr>
                </a:solidFill>
              </a:defRPr>
            </a:lvl1pPr>
          </a:lstStyle>
          <a:p>
            <a:pPr>
              <a:defRPr/>
            </a:pPr>
            <a:fld id="{9D779055-BD07-4241-B13A-7398400FAA7B}" type="datetime1">
              <a:rPr lang="en-US" smtClean="0">
                <a:solidFill>
                  <a:prstClr val="black">
                    <a:tint val="75000"/>
                  </a:prstClr>
                </a:solidFill>
                <a:latin typeface="Arial" charset="0"/>
              </a:rPr>
              <a:t>10/16/2019</a:t>
            </a:fld>
            <a:endParaRPr lang="en-US"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6990080" y="6780108"/>
            <a:ext cx="2275840" cy="389467"/>
          </a:xfrm>
          <a:prstGeom prst="rect">
            <a:avLst/>
          </a:prstGeom>
        </p:spPr>
        <p:txBody>
          <a:bodyPr vert="horz" lIns="96661" tIns="48331" rIns="96661" bIns="48331" rtlCol="0" anchor="ctr"/>
          <a:lstStyle>
            <a:lvl1pPr algn="r">
              <a:defRPr sz="1321">
                <a:solidFill>
                  <a:schemeClr val="tx1">
                    <a:tint val="75000"/>
                  </a:schemeClr>
                </a:solidFill>
              </a:defRPr>
            </a:lvl1pPr>
          </a:lstStyle>
          <a:p>
            <a:pPr>
              <a:defRPr/>
            </a:pPr>
            <a:fld id="{C510738D-F9F5-4887-B661-27478E6C3562}" type="slidenum">
              <a:rPr lang="en-US" b="0">
                <a:solidFill>
                  <a:prstClr val="black">
                    <a:tint val="75000"/>
                  </a:prstClr>
                </a:solidFill>
                <a:latin typeface="Arial" charset="0"/>
              </a:rPr>
              <a:pPr>
                <a:defRPr/>
              </a:pPr>
              <a:t>‹#›</a:t>
            </a:fld>
            <a:endParaRPr lang="en-US" b="0">
              <a:solidFill>
                <a:prstClr val="black">
                  <a:tint val="75000"/>
                </a:prstClr>
              </a:solidFill>
              <a:latin typeface="Arial" charset="0"/>
            </a:endParaRPr>
          </a:p>
        </p:txBody>
      </p:sp>
      <p:sp>
        <p:nvSpPr>
          <p:cNvPr id="8" name="Right Triangle 7"/>
          <p:cNvSpPr/>
          <p:nvPr userDrawn="1"/>
        </p:nvSpPr>
        <p:spPr>
          <a:xfrm rot="5400000">
            <a:off x="-19746" y="6320"/>
            <a:ext cx="2673785" cy="2644032"/>
          </a:xfrm>
          <a:custGeom>
            <a:avLst/>
            <a:gdLst>
              <a:gd name="connsiteX0" fmla="*/ 0 w 3571875"/>
              <a:gd name="connsiteY0" fmla="*/ 4742525 h 4742525"/>
              <a:gd name="connsiteX1" fmla="*/ 0 w 3571875"/>
              <a:gd name="connsiteY1" fmla="*/ 0 h 4742525"/>
              <a:gd name="connsiteX2" fmla="*/ 3571875 w 3571875"/>
              <a:gd name="connsiteY2" fmla="*/ 4742525 h 4742525"/>
              <a:gd name="connsiteX3" fmla="*/ 0 w 3571875"/>
              <a:gd name="connsiteY3" fmla="*/ 4742525 h 4742525"/>
              <a:gd name="connsiteX0" fmla="*/ 0 w 3182261"/>
              <a:gd name="connsiteY0" fmla="*/ 4742525 h 4742525"/>
              <a:gd name="connsiteX1" fmla="*/ 0 w 3182261"/>
              <a:gd name="connsiteY1" fmla="*/ 0 h 4742525"/>
              <a:gd name="connsiteX2" fmla="*/ 3182261 w 3182261"/>
              <a:gd name="connsiteY2" fmla="*/ 4233642 h 4742525"/>
              <a:gd name="connsiteX3" fmla="*/ 0 w 3182261"/>
              <a:gd name="connsiteY3" fmla="*/ 4742525 h 4742525"/>
              <a:gd name="connsiteX0" fmla="*/ 0 w 3182261"/>
              <a:gd name="connsiteY0" fmla="*/ 4249544 h 4249544"/>
              <a:gd name="connsiteX1" fmla="*/ 0 w 3182261"/>
              <a:gd name="connsiteY1" fmla="*/ 0 h 4249544"/>
              <a:gd name="connsiteX2" fmla="*/ 3182261 w 3182261"/>
              <a:gd name="connsiteY2" fmla="*/ 4233642 h 4249544"/>
              <a:gd name="connsiteX3" fmla="*/ 0 w 3182261"/>
              <a:gd name="connsiteY3" fmla="*/ 4249544 h 4249544"/>
              <a:gd name="connsiteX0" fmla="*/ 0 w 3182261"/>
              <a:gd name="connsiteY0" fmla="*/ 4230494 h 4233642"/>
              <a:gd name="connsiteX1" fmla="*/ 0 w 3182261"/>
              <a:gd name="connsiteY1" fmla="*/ 0 h 4233642"/>
              <a:gd name="connsiteX2" fmla="*/ 3182261 w 3182261"/>
              <a:gd name="connsiteY2" fmla="*/ 4233642 h 4233642"/>
              <a:gd name="connsiteX3" fmla="*/ 0 w 3182261"/>
              <a:gd name="connsiteY3" fmla="*/ 4230494 h 4233642"/>
              <a:gd name="connsiteX0" fmla="*/ 0 w 3182261"/>
              <a:gd name="connsiteY0" fmla="*/ 3113668 h 3116816"/>
              <a:gd name="connsiteX1" fmla="*/ 13498 w 3182261"/>
              <a:gd name="connsiteY1" fmla="*/ 0 h 3116816"/>
              <a:gd name="connsiteX2" fmla="*/ 3182261 w 3182261"/>
              <a:gd name="connsiteY2" fmla="*/ 3116816 h 3116816"/>
              <a:gd name="connsiteX3" fmla="*/ 0 w 3182261"/>
              <a:gd name="connsiteY3" fmla="*/ 3113668 h 3116816"/>
              <a:gd name="connsiteX0" fmla="*/ 0 w 3182261"/>
              <a:gd name="connsiteY0" fmla="*/ 3133799 h 3136947"/>
              <a:gd name="connsiteX1" fmla="*/ 13495 w 3182261"/>
              <a:gd name="connsiteY1" fmla="*/ 1 h 3136947"/>
              <a:gd name="connsiteX2" fmla="*/ 3182261 w 3182261"/>
              <a:gd name="connsiteY2" fmla="*/ 3136947 h 3136947"/>
              <a:gd name="connsiteX3" fmla="*/ 0 w 3182261"/>
              <a:gd name="connsiteY3" fmla="*/ 3133799 h 3136947"/>
              <a:gd name="connsiteX0" fmla="*/ 81 w 3182342"/>
              <a:gd name="connsiteY0" fmla="*/ 3133798 h 3136946"/>
              <a:gd name="connsiteX1" fmla="*/ 1484 w 3182342"/>
              <a:gd name="connsiteY1" fmla="*/ 0 h 3136946"/>
              <a:gd name="connsiteX2" fmla="*/ 3182342 w 3182342"/>
              <a:gd name="connsiteY2" fmla="*/ 3136946 h 3136946"/>
              <a:gd name="connsiteX3" fmla="*/ 81 w 3182342"/>
              <a:gd name="connsiteY3" fmla="*/ 3133798 h 3136946"/>
            </a:gdLst>
            <a:ahLst/>
            <a:cxnLst>
              <a:cxn ang="0">
                <a:pos x="connsiteX0" y="connsiteY0"/>
              </a:cxn>
              <a:cxn ang="0">
                <a:pos x="connsiteX1" y="connsiteY1"/>
              </a:cxn>
              <a:cxn ang="0">
                <a:pos x="connsiteX2" y="connsiteY2"/>
              </a:cxn>
              <a:cxn ang="0">
                <a:pos x="connsiteX3" y="connsiteY3"/>
              </a:cxn>
            </a:cxnLst>
            <a:rect l="l" t="t" r="r" b="b"/>
            <a:pathLst>
              <a:path w="3182342" h="3136946">
                <a:moveTo>
                  <a:pt x="81" y="3133798"/>
                </a:moveTo>
                <a:cubicBezTo>
                  <a:pt x="4580" y="2095909"/>
                  <a:pt x="-3015" y="1037889"/>
                  <a:pt x="1484" y="0"/>
                </a:cubicBezTo>
                <a:lnTo>
                  <a:pt x="3182342" y="3136946"/>
                </a:lnTo>
                <a:lnTo>
                  <a:pt x="81" y="3133798"/>
                </a:lnTo>
                <a:close/>
              </a:path>
            </a:pathLst>
          </a:custGeom>
          <a:gradFill>
            <a:gsLst>
              <a:gs pos="0">
                <a:srgbClr val="3366FF"/>
              </a:gs>
              <a:gs pos="100000">
                <a:srgbClr val="00009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8195" tIns="49098" rIns="98195" bIns="49098" rtlCol="0" anchor="ctr"/>
          <a:lstStyle/>
          <a:p>
            <a:pPr algn="ctr"/>
            <a:endParaRPr lang="en-US"/>
          </a:p>
        </p:txBody>
      </p:sp>
      <p:sp>
        <p:nvSpPr>
          <p:cNvPr id="9" name="5-Point Star 8"/>
          <p:cNvSpPr/>
          <p:nvPr userDrawn="1"/>
        </p:nvSpPr>
        <p:spPr>
          <a:xfrm rot="2139461">
            <a:off x="195590" y="100660"/>
            <a:ext cx="1263466" cy="1122922"/>
          </a:xfrm>
          <a:prstGeom prst="star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8195" tIns="49098" rIns="98195" bIns="49098" rtlCol="0" anchor="ctr"/>
          <a:lstStyle/>
          <a:p>
            <a:pPr algn="ctr"/>
            <a:endParaRPr lang="en-US"/>
          </a:p>
        </p:txBody>
      </p:sp>
      <p:sp>
        <p:nvSpPr>
          <p:cNvPr id="1026" name="Title Placeholder 1"/>
          <p:cNvSpPr>
            <a:spLocks noGrp="1"/>
          </p:cNvSpPr>
          <p:nvPr>
            <p:ph type="title"/>
          </p:nvPr>
        </p:nvSpPr>
        <p:spPr bwMode="auto">
          <a:xfrm>
            <a:off x="758182" y="292948"/>
            <a:ext cx="8778240" cy="7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4015833954"/>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Lst>
  <p:hf hdr="0" dt="0"/>
  <p:txStyles>
    <p:titleStyle>
      <a:lvl1pPr algn="ctr" rtl="0" eaLnBrk="0" fontAlgn="base" hangingPunct="0">
        <a:spcBef>
          <a:spcPct val="0"/>
        </a:spcBef>
        <a:spcAft>
          <a:spcPct val="0"/>
        </a:spcAft>
        <a:defRPr sz="4775" kern="1200">
          <a:solidFill>
            <a:schemeClr val="tx1"/>
          </a:solidFill>
          <a:latin typeface="+mj-lt"/>
          <a:ea typeface="+mj-ea"/>
          <a:cs typeface="+mj-cs"/>
        </a:defRPr>
      </a:lvl1pPr>
      <a:lvl2pPr algn="ctr" rtl="0" eaLnBrk="0" fontAlgn="base" hangingPunct="0">
        <a:spcBef>
          <a:spcPct val="0"/>
        </a:spcBef>
        <a:spcAft>
          <a:spcPct val="0"/>
        </a:spcAft>
        <a:defRPr sz="4775">
          <a:solidFill>
            <a:schemeClr val="tx1"/>
          </a:solidFill>
          <a:latin typeface="Calibri" pitchFamily="34" charset="0"/>
        </a:defRPr>
      </a:lvl2pPr>
      <a:lvl3pPr algn="ctr" rtl="0" eaLnBrk="0" fontAlgn="base" hangingPunct="0">
        <a:spcBef>
          <a:spcPct val="0"/>
        </a:spcBef>
        <a:spcAft>
          <a:spcPct val="0"/>
        </a:spcAft>
        <a:defRPr sz="4775">
          <a:solidFill>
            <a:schemeClr val="tx1"/>
          </a:solidFill>
          <a:latin typeface="Calibri" pitchFamily="34" charset="0"/>
        </a:defRPr>
      </a:lvl3pPr>
      <a:lvl4pPr algn="ctr" rtl="0" eaLnBrk="0" fontAlgn="base" hangingPunct="0">
        <a:spcBef>
          <a:spcPct val="0"/>
        </a:spcBef>
        <a:spcAft>
          <a:spcPct val="0"/>
        </a:spcAft>
        <a:defRPr sz="4775">
          <a:solidFill>
            <a:schemeClr val="tx1"/>
          </a:solidFill>
          <a:latin typeface="Calibri" pitchFamily="34" charset="0"/>
        </a:defRPr>
      </a:lvl4pPr>
      <a:lvl5pPr algn="ctr" rtl="0" eaLnBrk="0" fontAlgn="base" hangingPunct="0">
        <a:spcBef>
          <a:spcPct val="0"/>
        </a:spcBef>
        <a:spcAft>
          <a:spcPct val="0"/>
        </a:spcAft>
        <a:defRPr sz="4775">
          <a:solidFill>
            <a:schemeClr val="tx1"/>
          </a:solidFill>
          <a:latin typeface="Calibri" pitchFamily="34" charset="0"/>
        </a:defRPr>
      </a:lvl5pPr>
      <a:lvl6pPr marL="490991" algn="ctr" rtl="0" fontAlgn="base">
        <a:spcBef>
          <a:spcPct val="0"/>
        </a:spcBef>
        <a:spcAft>
          <a:spcPct val="0"/>
        </a:spcAft>
        <a:defRPr sz="4775">
          <a:solidFill>
            <a:schemeClr val="tx1"/>
          </a:solidFill>
          <a:latin typeface="Calibri" pitchFamily="34" charset="0"/>
        </a:defRPr>
      </a:lvl6pPr>
      <a:lvl7pPr marL="981981" algn="ctr" rtl="0" fontAlgn="base">
        <a:spcBef>
          <a:spcPct val="0"/>
        </a:spcBef>
        <a:spcAft>
          <a:spcPct val="0"/>
        </a:spcAft>
        <a:defRPr sz="4775">
          <a:solidFill>
            <a:schemeClr val="tx1"/>
          </a:solidFill>
          <a:latin typeface="Calibri" pitchFamily="34" charset="0"/>
        </a:defRPr>
      </a:lvl7pPr>
      <a:lvl8pPr marL="1472972" algn="ctr" rtl="0" fontAlgn="base">
        <a:spcBef>
          <a:spcPct val="0"/>
        </a:spcBef>
        <a:spcAft>
          <a:spcPct val="0"/>
        </a:spcAft>
        <a:defRPr sz="4775">
          <a:solidFill>
            <a:schemeClr val="tx1"/>
          </a:solidFill>
          <a:latin typeface="Calibri" pitchFamily="34" charset="0"/>
        </a:defRPr>
      </a:lvl8pPr>
      <a:lvl9pPr marL="1963962" algn="ctr" rtl="0" fontAlgn="base">
        <a:spcBef>
          <a:spcPct val="0"/>
        </a:spcBef>
        <a:spcAft>
          <a:spcPct val="0"/>
        </a:spcAft>
        <a:defRPr sz="4775">
          <a:solidFill>
            <a:schemeClr val="tx1"/>
          </a:solidFill>
          <a:latin typeface="Calibri" pitchFamily="34" charset="0"/>
        </a:defRPr>
      </a:lvl9pPr>
    </p:titleStyle>
    <p:bodyStyle>
      <a:lvl1pPr marL="368243" indent="-368243" algn="l" rtl="0" eaLnBrk="0" fontAlgn="base" hangingPunct="0">
        <a:spcBef>
          <a:spcPct val="20000"/>
        </a:spcBef>
        <a:spcAft>
          <a:spcPct val="0"/>
        </a:spcAft>
        <a:buFont typeface="Arial" charset="0"/>
        <a:buChar char="•"/>
        <a:defRPr sz="3454" kern="1200">
          <a:solidFill>
            <a:schemeClr val="tx1"/>
          </a:solidFill>
          <a:latin typeface="+mn-lt"/>
          <a:ea typeface="+mn-ea"/>
          <a:cs typeface="+mn-cs"/>
        </a:defRPr>
      </a:lvl1pPr>
      <a:lvl2pPr marL="797859" indent="-306869" algn="l" rtl="0" eaLnBrk="0" fontAlgn="base" hangingPunct="0">
        <a:spcBef>
          <a:spcPct val="20000"/>
        </a:spcBef>
        <a:spcAft>
          <a:spcPct val="0"/>
        </a:spcAft>
        <a:buFont typeface="Wingdings" pitchFamily="2" charset="2"/>
        <a:buChar char="Ø"/>
        <a:defRPr sz="3048" kern="1200">
          <a:solidFill>
            <a:schemeClr val="tx1"/>
          </a:solidFill>
          <a:latin typeface="+mn-lt"/>
          <a:ea typeface="+mn-ea"/>
          <a:cs typeface="+mn-cs"/>
        </a:defRPr>
      </a:lvl2pPr>
      <a:lvl3pPr marL="1227476" indent="-245495" algn="l" rtl="0" eaLnBrk="0" fontAlgn="base" hangingPunct="0">
        <a:spcBef>
          <a:spcPct val="20000"/>
        </a:spcBef>
        <a:spcAft>
          <a:spcPct val="0"/>
        </a:spcAft>
        <a:buFont typeface="Courier New" pitchFamily="49" charset="0"/>
        <a:buChar char="o"/>
        <a:defRPr sz="2540" kern="1200">
          <a:solidFill>
            <a:schemeClr val="tx1"/>
          </a:solidFill>
          <a:latin typeface="+mn-lt"/>
          <a:ea typeface="+mn-ea"/>
          <a:cs typeface="+mn-cs"/>
        </a:defRPr>
      </a:lvl3pPr>
      <a:lvl4pPr marL="1718467" indent="-245495" algn="l" rtl="0" eaLnBrk="0" fontAlgn="base" hangingPunct="0">
        <a:spcBef>
          <a:spcPct val="20000"/>
        </a:spcBef>
        <a:spcAft>
          <a:spcPct val="0"/>
        </a:spcAft>
        <a:buFont typeface="Arial" charset="0"/>
        <a:buChar char="–"/>
        <a:defRPr sz="2133" kern="1200">
          <a:solidFill>
            <a:schemeClr val="tx1"/>
          </a:solidFill>
          <a:latin typeface="+mn-lt"/>
          <a:ea typeface="+mn-ea"/>
          <a:cs typeface="+mn-cs"/>
        </a:defRPr>
      </a:lvl4pPr>
      <a:lvl5pPr marL="2209459" indent="-245495" algn="l" rtl="0" eaLnBrk="0" fontAlgn="base" hangingPunct="0">
        <a:spcBef>
          <a:spcPct val="20000"/>
        </a:spcBef>
        <a:spcAft>
          <a:spcPct val="0"/>
        </a:spcAft>
        <a:buFont typeface="Arial" charset="0"/>
        <a:buChar char="»"/>
        <a:defRPr sz="2133" kern="1200">
          <a:solidFill>
            <a:schemeClr val="tx1"/>
          </a:solidFill>
          <a:latin typeface="+mn-lt"/>
          <a:ea typeface="+mn-ea"/>
          <a:cs typeface="+mn-cs"/>
        </a:defRPr>
      </a:lvl5pPr>
      <a:lvl6pPr marL="2700449" indent="-245495" algn="l" defTabSz="981981" rtl="0" eaLnBrk="1" latinLnBrk="0" hangingPunct="1">
        <a:spcBef>
          <a:spcPct val="20000"/>
        </a:spcBef>
        <a:buFont typeface="Arial" pitchFamily="34" charset="0"/>
        <a:buChar char="•"/>
        <a:defRPr sz="2133" kern="1200">
          <a:solidFill>
            <a:schemeClr val="tx1"/>
          </a:solidFill>
          <a:latin typeface="+mn-lt"/>
          <a:ea typeface="+mn-ea"/>
          <a:cs typeface="+mn-cs"/>
        </a:defRPr>
      </a:lvl6pPr>
      <a:lvl7pPr marL="3191440" indent="-245495" algn="l" defTabSz="981981" rtl="0" eaLnBrk="1" latinLnBrk="0" hangingPunct="1">
        <a:spcBef>
          <a:spcPct val="20000"/>
        </a:spcBef>
        <a:buFont typeface="Arial" pitchFamily="34" charset="0"/>
        <a:buChar char="•"/>
        <a:defRPr sz="2133" kern="1200">
          <a:solidFill>
            <a:schemeClr val="tx1"/>
          </a:solidFill>
          <a:latin typeface="+mn-lt"/>
          <a:ea typeface="+mn-ea"/>
          <a:cs typeface="+mn-cs"/>
        </a:defRPr>
      </a:lvl7pPr>
      <a:lvl8pPr marL="3682430" indent="-245495" algn="l" defTabSz="981981" rtl="0" eaLnBrk="1" latinLnBrk="0" hangingPunct="1">
        <a:spcBef>
          <a:spcPct val="20000"/>
        </a:spcBef>
        <a:buFont typeface="Arial" pitchFamily="34" charset="0"/>
        <a:buChar char="•"/>
        <a:defRPr sz="2133" kern="1200">
          <a:solidFill>
            <a:schemeClr val="tx1"/>
          </a:solidFill>
          <a:latin typeface="+mn-lt"/>
          <a:ea typeface="+mn-ea"/>
          <a:cs typeface="+mn-cs"/>
        </a:defRPr>
      </a:lvl8pPr>
      <a:lvl9pPr marL="4173421" indent="-245495" algn="l" defTabSz="981981" rtl="0" eaLnBrk="1" latinLnBrk="0" hangingPunct="1">
        <a:spcBef>
          <a:spcPct val="20000"/>
        </a:spcBef>
        <a:buFont typeface="Arial" pitchFamily="34" charset="0"/>
        <a:buChar char="•"/>
        <a:defRPr sz="2133" kern="1200">
          <a:solidFill>
            <a:schemeClr val="tx1"/>
          </a:solidFill>
          <a:latin typeface="+mn-lt"/>
          <a:ea typeface="+mn-ea"/>
          <a:cs typeface="+mn-cs"/>
        </a:defRPr>
      </a:lvl9pPr>
    </p:bodyStyle>
    <p:otherStyle>
      <a:defPPr>
        <a:defRPr lang="en-US"/>
      </a:defPPr>
      <a:lvl1pPr marL="0" algn="l" defTabSz="981981" rtl="0" eaLnBrk="1" latinLnBrk="0" hangingPunct="1">
        <a:defRPr sz="1930" kern="1200">
          <a:solidFill>
            <a:schemeClr val="tx1"/>
          </a:solidFill>
          <a:latin typeface="+mn-lt"/>
          <a:ea typeface="+mn-ea"/>
          <a:cs typeface="+mn-cs"/>
        </a:defRPr>
      </a:lvl1pPr>
      <a:lvl2pPr marL="490991" algn="l" defTabSz="981981" rtl="0" eaLnBrk="1" latinLnBrk="0" hangingPunct="1">
        <a:defRPr sz="1930" kern="1200">
          <a:solidFill>
            <a:schemeClr val="tx1"/>
          </a:solidFill>
          <a:latin typeface="+mn-lt"/>
          <a:ea typeface="+mn-ea"/>
          <a:cs typeface="+mn-cs"/>
        </a:defRPr>
      </a:lvl2pPr>
      <a:lvl3pPr marL="981981" algn="l" defTabSz="981981" rtl="0" eaLnBrk="1" latinLnBrk="0" hangingPunct="1">
        <a:defRPr sz="1930" kern="1200">
          <a:solidFill>
            <a:schemeClr val="tx1"/>
          </a:solidFill>
          <a:latin typeface="+mn-lt"/>
          <a:ea typeface="+mn-ea"/>
          <a:cs typeface="+mn-cs"/>
        </a:defRPr>
      </a:lvl3pPr>
      <a:lvl4pPr marL="1472972" algn="l" defTabSz="981981" rtl="0" eaLnBrk="1" latinLnBrk="0" hangingPunct="1">
        <a:defRPr sz="1930" kern="1200">
          <a:solidFill>
            <a:schemeClr val="tx1"/>
          </a:solidFill>
          <a:latin typeface="+mn-lt"/>
          <a:ea typeface="+mn-ea"/>
          <a:cs typeface="+mn-cs"/>
        </a:defRPr>
      </a:lvl4pPr>
      <a:lvl5pPr marL="1963962" algn="l" defTabSz="981981" rtl="0" eaLnBrk="1" latinLnBrk="0" hangingPunct="1">
        <a:defRPr sz="1930" kern="1200">
          <a:solidFill>
            <a:schemeClr val="tx1"/>
          </a:solidFill>
          <a:latin typeface="+mn-lt"/>
          <a:ea typeface="+mn-ea"/>
          <a:cs typeface="+mn-cs"/>
        </a:defRPr>
      </a:lvl5pPr>
      <a:lvl6pPr marL="2454954" algn="l" defTabSz="981981" rtl="0" eaLnBrk="1" latinLnBrk="0" hangingPunct="1">
        <a:defRPr sz="1930" kern="1200">
          <a:solidFill>
            <a:schemeClr val="tx1"/>
          </a:solidFill>
          <a:latin typeface="+mn-lt"/>
          <a:ea typeface="+mn-ea"/>
          <a:cs typeface="+mn-cs"/>
        </a:defRPr>
      </a:lvl6pPr>
      <a:lvl7pPr marL="2945944" algn="l" defTabSz="981981" rtl="0" eaLnBrk="1" latinLnBrk="0" hangingPunct="1">
        <a:defRPr sz="1930" kern="1200">
          <a:solidFill>
            <a:schemeClr val="tx1"/>
          </a:solidFill>
          <a:latin typeface="+mn-lt"/>
          <a:ea typeface="+mn-ea"/>
          <a:cs typeface="+mn-cs"/>
        </a:defRPr>
      </a:lvl7pPr>
      <a:lvl8pPr marL="3436935" algn="l" defTabSz="981981" rtl="0" eaLnBrk="1" latinLnBrk="0" hangingPunct="1">
        <a:defRPr sz="1930" kern="1200">
          <a:solidFill>
            <a:schemeClr val="tx1"/>
          </a:solidFill>
          <a:latin typeface="+mn-lt"/>
          <a:ea typeface="+mn-ea"/>
          <a:cs typeface="+mn-cs"/>
        </a:defRPr>
      </a:lvl8pPr>
      <a:lvl9pPr marL="3927926" algn="l" defTabSz="981981" rtl="0" eaLnBrk="1" latinLnBrk="0" hangingPunct="1">
        <a:defRPr sz="193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680" y="292947"/>
            <a:ext cx="877824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7680" y="1706880"/>
            <a:ext cx="877824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7680" y="6780108"/>
            <a:ext cx="2275840" cy="389467"/>
          </a:xfrm>
          <a:prstGeom prst="rect">
            <a:avLst/>
          </a:prstGeom>
        </p:spPr>
        <p:txBody>
          <a:bodyPr vert="horz" lIns="96661" tIns="48331" rIns="96661" bIns="48331" rtlCol="0" anchor="ctr"/>
          <a:lstStyle>
            <a:lvl1pPr algn="l">
              <a:defRPr sz="1321">
                <a:solidFill>
                  <a:schemeClr val="tx1">
                    <a:tint val="75000"/>
                  </a:schemeClr>
                </a:solidFill>
              </a:defRPr>
            </a:lvl1pPr>
          </a:lstStyle>
          <a:p>
            <a:fld id="{BACE24AF-0F84-4667-9944-3D41DB423DDB}" type="datetime1">
              <a:rPr lang="en-US" smtClean="0"/>
              <a:t>10/16/2019</a:t>
            </a:fld>
            <a:endParaRPr lang="en-US"/>
          </a:p>
        </p:txBody>
      </p:sp>
      <p:sp>
        <p:nvSpPr>
          <p:cNvPr id="5" name="Footer Placeholder 4"/>
          <p:cNvSpPr>
            <a:spLocks noGrp="1"/>
          </p:cNvSpPr>
          <p:nvPr>
            <p:ph type="ftr" sz="quarter" idx="3"/>
          </p:nvPr>
        </p:nvSpPr>
        <p:spPr>
          <a:xfrm>
            <a:off x="3332480" y="6780108"/>
            <a:ext cx="3088640" cy="389467"/>
          </a:xfrm>
          <a:prstGeom prst="rect">
            <a:avLst/>
          </a:prstGeom>
        </p:spPr>
        <p:txBody>
          <a:bodyPr vert="horz" lIns="96661" tIns="48331" rIns="96661" bIns="48331" rtlCol="0" anchor="ctr"/>
          <a:lstStyle>
            <a:lvl1pPr algn="ctr">
              <a:defRPr sz="1321">
                <a:solidFill>
                  <a:schemeClr val="tx1">
                    <a:tint val="75000"/>
                  </a:schemeClr>
                </a:solidFill>
              </a:defRPr>
            </a:lvl1pPr>
          </a:lstStyle>
          <a:p>
            <a:r>
              <a:rPr lang="en-US"/>
              <a:t>DRAFT CONCEPTS &amp; SEMI-APPROXIMATE/GUESSTIMATE #S</a:t>
            </a:r>
          </a:p>
        </p:txBody>
      </p:sp>
      <p:sp>
        <p:nvSpPr>
          <p:cNvPr id="6" name="Slide Number Placeholder 5"/>
          <p:cNvSpPr>
            <a:spLocks noGrp="1"/>
          </p:cNvSpPr>
          <p:nvPr>
            <p:ph type="sldNum" sz="quarter" idx="4"/>
          </p:nvPr>
        </p:nvSpPr>
        <p:spPr>
          <a:xfrm>
            <a:off x="6990080" y="6780108"/>
            <a:ext cx="2275840" cy="389467"/>
          </a:xfrm>
          <a:prstGeom prst="rect">
            <a:avLst/>
          </a:prstGeom>
        </p:spPr>
        <p:txBody>
          <a:bodyPr vert="horz" lIns="96661" tIns="48331" rIns="96661" bIns="48331" rtlCol="0" anchor="ctr"/>
          <a:lstStyle>
            <a:lvl1pPr algn="r">
              <a:defRPr sz="1321">
                <a:solidFill>
                  <a:schemeClr val="tx1">
                    <a:tint val="75000"/>
                  </a:schemeClr>
                </a:solidFill>
              </a:defRPr>
            </a:lvl1pPr>
          </a:lstStyle>
          <a:p>
            <a:fld id="{B830A5BB-D573-4D02-8734-09E6B63F271C}" type="slidenum">
              <a:rPr lang="en-US" smtClean="0"/>
              <a:t>‹#›</a:t>
            </a:fld>
            <a:endParaRPr lang="en-US"/>
          </a:p>
        </p:txBody>
      </p:sp>
    </p:spTree>
    <p:extLst>
      <p:ext uri="{BB962C8B-B14F-4D97-AF65-F5344CB8AC3E}">
        <p14:creationId xmlns:p14="http://schemas.microsoft.com/office/powerpoint/2010/main" val="3610172798"/>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Lst>
  <p:hf hdr="0" dt="0"/>
  <p:txStyles>
    <p:titleStyle>
      <a:lvl1pPr algn="ctr" defTabSz="981981" rtl="0" eaLnBrk="1" latinLnBrk="0" hangingPunct="1">
        <a:spcBef>
          <a:spcPct val="0"/>
        </a:spcBef>
        <a:buNone/>
        <a:defRPr sz="4775" kern="1200">
          <a:solidFill>
            <a:schemeClr val="tx1"/>
          </a:solidFill>
          <a:latin typeface="+mj-lt"/>
          <a:ea typeface="+mj-ea"/>
          <a:cs typeface="+mj-cs"/>
        </a:defRPr>
      </a:lvl1pPr>
    </p:titleStyle>
    <p:bodyStyle>
      <a:lvl1pPr marL="368243" indent="-368243" algn="l" defTabSz="981981" rtl="0" eaLnBrk="1" latinLnBrk="0" hangingPunct="1">
        <a:spcBef>
          <a:spcPct val="20000"/>
        </a:spcBef>
        <a:buFont typeface="Arial" panose="020B0604020202020204" pitchFamily="34" charset="0"/>
        <a:buChar char="•"/>
        <a:defRPr sz="3454" kern="1200">
          <a:solidFill>
            <a:schemeClr val="tx1"/>
          </a:solidFill>
          <a:latin typeface="+mn-lt"/>
          <a:ea typeface="+mn-ea"/>
          <a:cs typeface="+mn-cs"/>
        </a:defRPr>
      </a:lvl1pPr>
      <a:lvl2pPr marL="797859" indent="-306869" algn="l" defTabSz="981981" rtl="0" eaLnBrk="1" latinLnBrk="0" hangingPunct="1">
        <a:spcBef>
          <a:spcPct val="20000"/>
        </a:spcBef>
        <a:buFont typeface="Arial" panose="020B0604020202020204" pitchFamily="34" charset="0"/>
        <a:buChar char="–"/>
        <a:defRPr sz="3048" kern="1200">
          <a:solidFill>
            <a:schemeClr val="tx1"/>
          </a:solidFill>
          <a:latin typeface="+mn-lt"/>
          <a:ea typeface="+mn-ea"/>
          <a:cs typeface="+mn-cs"/>
        </a:defRPr>
      </a:lvl2pPr>
      <a:lvl3pPr marL="1227476" indent="-245495" algn="l" defTabSz="981981" rtl="0" eaLnBrk="1" latinLnBrk="0" hangingPunct="1">
        <a:spcBef>
          <a:spcPct val="20000"/>
        </a:spcBef>
        <a:buFont typeface="Arial" panose="020B0604020202020204" pitchFamily="34" charset="0"/>
        <a:buChar char="•"/>
        <a:defRPr sz="2540" kern="1200">
          <a:solidFill>
            <a:schemeClr val="tx1"/>
          </a:solidFill>
          <a:latin typeface="+mn-lt"/>
          <a:ea typeface="+mn-ea"/>
          <a:cs typeface="+mn-cs"/>
        </a:defRPr>
      </a:lvl3pPr>
      <a:lvl4pPr marL="1718467"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4pPr>
      <a:lvl5pPr marL="2209459"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5pPr>
      <a:lvl6pPr marL="2700449"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6pPr>
      <a:lvl7pPr marL="3191440"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7pPr>
      <a:lvl8pPr marL="3682430"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8pPr>
      <a:lvl9pPr marL="4173421"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9pPr>
    </p:bodyStyle>
    <p:otherStyle>
      <a:defPPr>
        <a:defRPr lang="en-US"/>
      </a:defPPr>
      <a:lvl1pPr marL="0" algn="l" defTabSz="981981" rtl="0" eaLnBrk="1" latinLnBrk="0" hangingPunct="1">
        <a:defRPr sz="1930" kern="1200">
          <a:solidFill>
            <a:schemeClr val="tx1"/>
          </a:solidFill>
          <a:latin typeface="+mn-lt"/>
          <a:ea typeface="+mn-ea"/>
          <a:cs typeface="+mn-cs"/>
        </a:defRPr>
      </a:lvl1pPr>
      <a:lvl2pPr marL="490991" algn="l" defTabSz="981981" rtl="0" eaLnBrk="1" latinLnBrk="0" hangingPunct="1">
        <a:defRPr sz="1930" kern="1200">
          <a:solidFill>
            <a:schemeClr val="tx1"/>
          </a:solidFill>
          <a:latin typeface="+mn-lt"/>
          <a:ea typeface="+mn-ea"/>
          <a:cs typeface="+mn-cs"/>
        </a:defRPr>
      </a:lvl2pPr>
      <a:lvl3pPr marL="981981" algn="l" defTabSz="981981" rtl="0" eaLnBrk="1" latinLnBrk="0" hangingPunct="1">
        <a:defRPr sz="1930" kern="1200">
          <a:solidFill>
            <a:schemeClr val="tx1"/>
          </a:solidFill>
          <a:latin typeface="+mn-lt"/>
          <a:ea typeface="+mn-ea"/>
          <a:cs typeface="+mn-cs"/>
        </a:defRPr>
      </a:lvl3pPr>
      <a:lvl4pPr marL="1472972" algn="l" defTabSz="981981" rtl="0" eaLnBrk="1" latinLnBrk="0" hangingPunct="1">
        <a:defRPr sz="1930" kern="1200">
          <a:solidFill>
            <a:schemeClr val="tx1"/>
          </a:solidFill>
          <a:latin typeface="+mn-lt"/>
          <a:ea typeface="+mn-ea"/>
          <a:cs typeface="+mn-cs"/>
        </a:defRPr>
      </a:lvl4pPr>
      <a:lvl5pPr marL="1963962" algn="l" defTabSz="981981" rtl="0" eaLnBrk="1" latinLnBrk="0" hangingPunct="1">
        <a:defRPr sz="1930" kern="1200">
          <a:solidFill>
            <a:schemeClr val="tx1"/>
          </a:solidFill>
          <a:latin typeface="+mn-lt"/>
          <a:ea typeface="+mn-ea"/>
          <a:cs typeface="+mn-cs"/>
        </a:defRPr>
      </a:lvl5pPr>
      <a:lvl6pPr marL="2454954" algn="l" defTabSz="981981" rtl="0" eaLnBrk="1" latinLnBrk="0" hangingPunct="1">
        <a:defRPr sz="1930" kern="1200">
          <a:solidFill>
            <a:schemeClr val="tx1"/>
          </a:solidFill>
          <a:latin typeface="+mn-lt"/>
          <a:ea typeface="+mn-ea"/>
          <a:cs typeface="+mn-cs"/>
        </a:defRPr>
      </a:lvl6pPr>
      <a:lvl7pPr marL="2945944" algn="l" defTabSz="981981" rtl="0" eaLnBrk="1" latinLnBrk="0" hangingPunct="1">
        <a:defRPr sz="1930" kern="1200">
          <a:solidFill>
            <a:schemeClr val="tx1"/>
          </a:solidFill>
          <a:latin typeface="+mn-lt"/>
          <a:ea typeface="+mn-ea"/>
          <a:cs typeface="+mn-cs"/>
        </a:defRPr>
      </a:lvl7pPr>
      <a:lvl8pPr marL="3436935" algn="l" defTabSz="981981" rtl="0" eaLnBrk="1" latinLnBrk="0" hangingPunct="1">
        <a:defRPr sz="1930" kern="1200">
          <a:solidFill>
            <a:schemeClr val="tx1"/>
          </a:solidFill>
          <a:latin typeface="+mn-lt"/>
          <a:ea typeface="+mn-ea"/>
          <a:cs typeface="+mn-cs"/>
        </a:defRPr>
      </a:lvl8pPr>
      <a:lvl9pPr marL="3927926" algn="l" defTabSz="981981" rtl="0" eaLnBrk="1" latinLnBrk="0" hangingPunct="1">
        <a:defRPr sz="193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680" y="292947"/>
            <a:ext cx="877824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7680" y="1706880"/>
            <a:ext cx="877824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7680" y="6780108"/>
            <a:ext cx="2275840" cy="389467"/>
          </a:xfrm>
          <a:prstGeom prst="rect">
            <a:avLst/>
          </a:prstGeom>
        </p:spPr>
        <p:txBody>
          <a:bodyPr vert="horz" lIns="96661" tIns="48331" rIns="96661" bIns="48331" rtlCol="0" anchor="ctr"/>
          <a:lstStyle>
            <a:lvl1pPr algn="l">
              <a:defRPr sz="1321">
                <a:solidFill>
                  <a:schemeClr val="tx1">
                    <a:tint val="75000"/>
                  </a:schemeClr>
                </a:solidFill>
              </a:defRPr>
            </a:lvl1pPr>
          </a:lstStyle>
          <a:p>
            <a:fld id="{FD522FF7-A8E7-4EB7-8E7A-633E6DE4163C}" type="datetime1">
              <a:rPr lang="en-US" smtClean="0"/>
              <a:t>10/16/2019</a:t>
            </a:fld>
            <a:endParaRPr lang="en-US"/>
          </a:p>
        </p:txBody>
      </p:sp>
      <p:sp>
        <p:nvSpPr>
          <p:cNvPr id="5" name="Footer Placeholder 4"/>
          <p:cNvSpPr>
            <a:spLocks noGrp="1"/>
          </p:cNvSpPr>
          <p:nvPr>
            <p:ph type="ftr" sz="quarter" idx="3"/>
          </p:nvPr>
        </p:nvSpPr>
        <p:spPr>
          <a:xfrm>
            <a:off x="3332480" y="6780108"/>
            <a:ext cx="3088640" cy="389467"/>
          </a:xfrm>
          <a:prstGeom prst="rect">
            <a:avLst/>
          </a:prstGeom>
        </p:spPr>
        <p:txBody>
          <a:bodyPr vert="horz" lIns="96661" tIns="48331" rIns="96661" bIns="48331" rtlCol="0" anchor="ctr"/>
          <a:lstStyle>
            <a:lvl1pPr algn="ctr">
              <a:defRPr sz="1321">
                <a:solidFill>
                  <a:schemeClr val="tx1">
                    <a:tint val="75000"/>
                  </a:schemeClr>
                </a:solidFill>
              </a:defRPr>
            </a:lvl1pPr>
          </a:lstStyle>
          <a:p>
            <a:r>
              <a:rPr lang="en-US"/>
              <a:t>DRAFT CONCEPTS &amp; SEMI-APPROXIMATE/GUESSTIMATE #S</a:t>
            </a:r>
          </a:p>
        </p:txBody>
      </p:sp>
      <p:sp>
        <p:nvSpPr>
          <p:cNvPr id="6" name="Slide Number Placeholder 5"/>
          <p:cNvSpPr>
            <a:spLocks noGrp="1"/>
          </p:cNvSpPr>
          <p:nvPr>
            <p:ph type="sldNum" sz="quarter" idx="4"/>
          </p:nvPr>
        </p:nvSpPr>
        <p:spPr>
          <a:xfrm>
            <a:off x="6990080" y="6780108"/>
            <a:ext cx="2275840" cy="389467"/>
          </a:xfrm>
          <a:prstGeom prst="rect">
            <a:avLst/>
          </a:prstGeom>
        </p:spPr>
        <p:txBody>
          <a:bodyPr vert="horz" lIns="96661" tIns="48331" rIns="96661" bIns="48331" rtlCol="0" anchor="ctr"/>
          <a:lstStyle>
            <a:lvl1pPr algn="r">
              <a:defRPr sz="1321">
                <a:solidFill>
                  <a:schemeClr val="tx1">
                    <a:tint val="75000"/>
                  </a:schemeClr>
                </a:solidFill>
              </a:defRPr>
            </a:lvl1pPr>
          </a:lstStyle>
          <a:p>
            <a:fld id="{D98D3C9B-F770-4A2B-935E-81F1CD49C0A9}" type="slidenum">
              <a:rPr lang="en-US" smtClean="0"/>
              <a:t>‹#›</a:t>
            </a:fld>
            <a:endParaRPr lang="en-US"/>
          </a:p>
        </p:txBody>
      </p:sp>
    </p:spTree>
    <p:extLst>
      <p:ext uri="{BB962C8B-B14F-4D97-AF65-F5344CB8AC3E}">
        <p14:creationId xmlns:p14="http://schemas.microsoft.com/office/powerpoint/2010/main" val="3530740671"/>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Lst>
  <p:hf hdr="0" dt="0"/>
  <p:txStyles>
    <p:titleStyle>
      <a:lvl1pPr algn="ctr" defTabSz="981981" rtl="0" eaLnBrk="1" latinLnBrk="0" hangingPunct="1">
        <a:spcBef>
          <a:spcPct val="0"/>
        </a:spcBef>
        <a:buNone/>
        <a:defRPr sz="4775" kern="1200">
          <a:solidFill>
            <a:schemeClr val="tx1"/>
          </a:solidFill>
          <a:latin typeface="+mj-lt"/>
          <a:ea typeface="+mj-ea"/>
          <a:cs typeface="+mj-cs"/>
        </a:defRPr>
      </a:lvl1pPr>
    </p:titleStyle>
    <p:bodyStyle>
      <a:lvl1pPr marL="368243" indent="-368243" algn="l" defTabSz="981981" rtl="0" eaLnBrk="1" latinLnBrk="0" hangingPunct="1">
        <a:spcBef>
          <a:spcPct val="20000"/>
        </a:spcBef>
        <a:buFont typeface="Arial" panose="020B0604020202020204" pitchFamily="34" charset="0"/>
        <a:buChar char="•"/>
        <a:defRPr sz="3454" kern="1200">
          <a:solidFill>
            <a:schemeClr val="tx1"/>
          </a:solidFill>
          <a:latin typeface="+mn-lt"/>
          <a:ea typeface="+mn-ea"/>
          <a:cs typeface="+mn-cs"/>
        </a:defRPr>
      </a:lvl1pPr>
      <a:lvl2pPr marL="797859" indent="-306869" algn="l" defTabSz="981981" rtl="0" eaLnBrk="1" latinLnBrk="0" hangingPunct="1">
        <a:spcBef>
          <a:spcPct val="20000"/>
        </a:spcBef>
        <a:buFont typeface="Arial" panose="020B0604020202020204" pitchFamily="34" charset="0"/>
        <a:buChar char="–"/>
        <a:defRPr sz="3048" kern="1200">
          <a:solidFill>
            <a:schemeClr val="tx1"/>
          </a:solidFill>
          <a:latin typeface="+mn-lt"/>
          <a:ea typeface="+mn-ea"/>
          <a:cs typeface="+mn-cs"/>
        </a:defRPr>
      </a:lvl2pPr>
      <a:lvl3pPr marL="1227476" indent="-245495" algn="l" defTabSz="981981" rtl="0" eaLnBrk="1" latinLnBrk="0" hangingPunct="1">
        <a:spcBef>
          <a:spcPct val="20000"/>
        </a:spcBef>
        <a:buFont typeface="Arial" panose="020B0604020202020204" pitchFamily="34" charset="0"/>
        <a:buChar char="•"/>
        <a:defRPr sz="2540" kern="1200">
          <a:solidFill>
            <a:schemeClr val="tx1"/>
          </a:solidFill>
          <a:latin typeface="+mn-lt"/>
          <a:ea typeface="+mn-ea"/>
          <a:cs typeface="+mn-cs"/>
        </a:defRPr>
      </a:lvl3pPr>
      <a:lvl4pPr marL="1718467"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4pPr>
      <a:lvl5pPr marL="2209459"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5pPr>
      <a:lvl6pPr marL="2700449"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6pPr>
      <a:lvl7pPr marL="3191440"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7pPr>
      <a:lvl8pPr marL="3682430"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8pPr>
      <a:lvl9pPr marL="4173421" indent="-245495" algn="l" defTabSz="981981"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9pPr>
    </p:bodyStyle>
    <p:otherStyle>
      <a:defPPr>
        <a:defRPr lang="en-US"/>
      </a:defPPr>
      <a:lvl1pPr marL="0" algn="l" defTabSz="981981" rtl="0" eaLnBrk="1" latinLnBrk="0" hangingPunct="1">
        <a:defRPr sz="1930" kern="1200">
          <a:solidFill>
            <a:schemeClr val="tx1"/>
          </a:solidFill>
          <a:latin typeface="+mn-lt"/>
          <a:ea typeface="+mn-ea"/>
          <a:cs typeface="+mn-cs"/>
        </a:defRPr>
      </a:lvl1pPr>
      <a:lvl2pPr marL="490991" algn="l" defTabSz="981981" rtl="0" eaLnBrk="1" latinLnBrk="0" hangingPunct="1">
        <a:defRPr sz="1930" kern="1200">
          <a:solidFill>
            <a:schemeClr val="tx1"/>
          </a:solidFill>
          <a:latin typeface="+mn-lt"/>
          <a:ea typeface="+mn-ea"/>
          <a:cs typeface="+mn-cs"/>
        </a:defRPr>
      </a:lvl2pPr>
      <a:lvl3pPr marL="981981" algn="l" defTabSz="981981" rtl="0" eaLnBrk="1" latinLnBrk="0" hangingPunct="1">
        <a:defRPr sz="1930" kern="1200">
          <a:solidFill>
            <a:schemeClr val="tx1"/>
          </a:solidFill>
          <a:latin typeface="+mn-lt"/>
          <a:ea typeface="+mn-ea"/>
          <a:cs typeface="+mn-cs"/>
        </a:defRPr>
      </a:lvl3pPr>
      <a:lvl4pPr marL="1472972" algn="l" defTabSz="981981" rtl="0" eaLnBrk="1" latinLnBrk="0" hangingPunct="1">
        <a:defRPr sz="1930" kern="1200">
          <a:solidFill>
            <a:schemeClr val="tx1"/>
          </a:solidFill>
          <a:latin typeface="+mn-lt"/>
          <a:ea typeface="+mn-ea"/>
          <a:cs typeface="+mn-cs"/>
        </a:defRPr>
      </a:lvl4pPr>
      <a:lvl5pPr marL="1963962" algn="l" defTabSz="981981" rtl="0" eaLnBrk="1" latinLnBrk="0" hangingPunct="1">
        <a:defRPr sz="1930" kern="1200">
          <a:solidFill>
            <a:schemeClr val="tx1"/>
          </a:solidFill>
          <a:latin typeface="+mn-lt"/>
          <a:ea typeface="+mn-ea"/>
          <a:cs typeface="+mn-cs"/>
        </a:defRPr>
      </a:lvl5pPr>
      <a:lvl6pPr marL="2454954" algn="l" defTabSz="981981" rtl="0" eaLnBrk="1" latinLnBrk="0" hangingPunct="1">
        <a:defRPr sz="1930" kern="1200">
          <a:solidFill>
            <a:schemeClr val="tx1"/>
          </a:solidFill>
          <a:latin typeface="+mn-lt"/>
          <a:ea typeface="+mn-ea"/>
          <a:cs typeface="+mn-cs"/>
        </a:defRPr>
      </a:lvl6pPr>
      <a:lvl7pPr marL="2945944" algn="l" defTabSz="981981" rtl="0" eaLnBrk="1" latinLnBrk="0" hangingPunct="1">
        <a:defRPr sz="1930" kern="1200">
          <a:solidFill>
            <a:schemeClr val="tx1"/>
          </a:solidFill>
          <a:latin typeface="+mn-lt"/>
          <a:ea typeface="+mn-ea"/>
          <a:cs typeface="+mn-cs"/>
        </a:defRPr>
      </a:lvl7pPr>
      <a:lvl8pPr marL="3436935" algn="l" defTabSz="981981" rtl="0" eaLnBrk="1" latinLnBrk="0" hangingPunct="1">
        <a:defRPr sz="1930" kern="1200">
          <a:solidFill>
            <a:schemeClr val="tx1"/>
          </a:solidFill>
          <a:latin typeface="+mn-lt"/>
          <a:ea typeface="+mn-ea"/>
          <a:cs typeface="+mn-cs"/>
        </a:defRPr>
      </a:lvl8pPr>
      <a:lvl9pPr marL="3927926" algn="l" defTabSz="981981" rtl="0" eaLnBrk="1" latinLnBrk="0" hangingPunct="1">
        <a:defRPr sz="19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am.Leonard@TWC.state.tx.u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719909" y="2568338"/>
            <a:ext cx="8894354" cy="1341785"/>
          </a:xfrm>
        </p:spPr>
        <p:txBody>
          <a:bodyPr/>
          <a:lstStyle/>
          <a:p>
            <a:pPr lvl="1" algn="l" eaLnBrk="1" hangingPunct="1">
              <a:defRPr/>
            </a:pPr>
            <a:r>
              <a:rPr lang="en-US" sz="5181" b="1" dirty="0">
                <a:solidFill>
                  <a:srgbClr val="0033CC"/>
                </a:solidFill>
                <a:effectLst>
                  <a:outerShdw blurRad="38100" dist="38100" dir="2700000" algn="tl">
                    <a:srgbClr val="C0C0C0"/>
                  </a:outerShdw>
                </a:effectLst>
              </a:rPr>
              <a:t>AEL: Then, Now, Soon</a:t>
            </a:r>
            <a:endParaRPr lang="en-US" b="1" dirty="0">
              <a:solidFill>
                <a:srgbClr val="0033CC"/>
              </a:solidFill>
              <a:effectLst>
                <a:outerShdw blurRad="38100" dist="38100" dir="2700000" algn="tl">
                  <a:srgbClr val="C0C0C0"/>
                </a:outerShdw>
              </a:effectLst>
            </a:endParaRPr>
          </a:p>
        </p:txBody>
      </p:sp>
      <p:sp>
        <p:nvSpPr>
          <p:cNvPr id="766980" name="Rectangle 4" descr="Text box with adam.leonard@twc.state.us email address" title="Email box"/>
          <p:cNvSpPr>
            <a:spLocks noChangeArrowheads="1"/>
          </p:cNvSpPr>
          <p:nvPr/>
        </p:nvSpPr>
        <p:spPr bwMode="auto">
          <a:xfrm>
            <a:off x="2167467" y="5226433"/>
            <a:ext cx="7098453" cy="2146824"/>
          </a:xfrm>
          <a:prstGeom prst="rect">
            <a:avLst/>
          </a:prstGeom>
          <a:noFill/>
          <a:ln w="9525">
            <a:noFill/>
            <a:miter lim="800000"/>
            <a:headEnd/>
            <a:tailEnd/>
          </a:ln>
          <a:effectLst/>
        </p:spPr>
        <p:txBody>
          <a:bodyPr lIns="98195" tIns="49098" rIns="98195" bIns="49098" anchor="b"/>
          <a:lstStyle/>
          <a:p>
            <a:pPr algn="ctr">
              <a:defRPr/>
            </a:pPr>
            <a:endParaRPr lang="en-US" sz="4267" b="1" dirty="0">
              <a:solidFill>
                <a:srgbClr val="0033CC"/>
              </a:solidFill>
              <a:effectLst>
                <a:outerShdw blurRad="38100" dist="38100" dir="2700000" algn="tl">
                  <a:srgbClr val="C0C0C0"/>
                </a:outerShdw>
              </a:effectLst>
              <a:latin typeface="Arial" charset="0"/>
              <a:cs typeface="+mn-cs"/>
            </a:endParaRPr>
          </a:p>
        </p:txBody>
      </p:sp>
      <p:sp>
        <p:nvSpPr>
          <p:cNvPr id="2" name="Subtitle 1">
            <a:extLst>
              <a:ext uri="{FF2B5EF4-FFF2-40B4-BE49-F238E27FC236}">
                <a16:creationId xmlns:a16="http://schemas.microsoft.com/office/drawing/2014/main" id="{17240D77-D010-4FA8-94F1-A9DBB7A1DAA3}"/>
              </a:ext>
            </a:extLst>
          </p:cNvPr>
          <p:cNvSpPr>
            <a:spLocks noGrp="1"/>
          </p:cNvSpPr>
          <p:nvPr>
            <p:ph type="subTitle" idx="1"/>
          </p:nvPr>
        </p:nvSpPr>
        <p:spPr>
          <a:xfrm>
            <a:off x="2872999" y="6299845"/>
            <a:ext cx="6827520" cy="896108"/>
          </a:xfrm>
        </p:spPr>
        <p:txBody>
          <a:bodyPr/>
          <a:lstStyle/>
          <a:p>
            <a:r>
              <a:rPr lang="en-US" dirty="0">
                <a:hlinkClick r:id="rId3"/>
              </a:rPr>
              <a:t>Adam.Leonard@TWC.state.tx.us</a:t>
            </a:r>
            <a:r>
              <a:rPr lang="en-US" dirty="0"/>
              <a:t> </a:t>
            </a:r>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And Then . . .</a:t>
            </a:r>
          </a:p>
        </p:txBody>
      </p:sp>
      <p:sp>
        <p:nvSpPr>
          <p:cNvPr id="7172" name="Rectangle 5"/>
          <p:cNvSpPr>
            <a:spLocks noGrp="1" noChangeArrowheads="1"/>
          </p:cNvSpPr>
          <p:nvPr>
            <p:ph idx="1"/>
          </p:nvPr>
        </p:nvSpPr>
        <p:spPr>
          <a:xfrm>
            <a:off x="815830" y="1334491"/>
            <a:ext cx="8715638" cy="6038766"/>
          </a:xfrm>
        </p:spPr>
        <p:txBody>
          <a:bodyPr/>
          <a:lstStyle/>
          <a:p>
            <a:pPr marL="580587" eaLnBrk="1" hangingPunct="1">
              <a:lnSpc>
                <a:spcPct val="90000"/>
              </a:lnSpc>
              <a:buSzPct val="65000"/>
              <a:buFont typeface="Wingdings" pitchFamily="2" charset="2"/>
              <a:buChar char="l"/>
              <a:defRPr/>
            </a:pPr>
            <a:r>
              <a:rPr lang="en-US" sz="2845" dirty="0">
                <a:solidFill>
                  <a:srgbClr val="000099"/>
                </a:solidFill>
              </a:rPr>
              <a:t>In 2013, Legislature CLEARLY demanded change in AEL to better address workforce preparedness</a:t>
            </a:r>
          </a:p>
          <a:p>
            <a:pPr marL="580587" eaLnBrk="1" hangingPunct="1">
              <a:lnSpc>
                <a:spcPct val="90000"/>
              </a:lnSpc>
              <a:buSzPct val="65000"/>
              <a:buFont typeface="Wingdings" pitchFamily="2" charset="2"/>
              <a:buChar char="l"/>
              <a:defRPr/>
            </a:pPr>
            <a:r>
              <a:rPr lang="en-US" sz="2845" dirty="0">
                <a:solidFill>
                  <a:srgbClr val="000099"/>
                </a:solidFill>
              </a:rPr>
              <a:t>In 2014, Congress CLEARLY demanded similar changes thru WIOA</a:t>
            </a:r>
          </a:p>
          <a:p>
            <a:pPr marL="580587" eaLnBrk="1" hangingPunct="1">
              <a:lnSpc>
                <a:spcPct val="90000"/>
              </a:lnSpc>
              <a:buSzPct val="65000"/>
              <a:buFont typeface="Wingdings" pitchFamily="2" charset="2"/>
              <a:buChar char="l"/>
              <a:defRPr/>
            </a:pPr>
            <a:r>
              <a:rPr lang="en-US" sz="2845" dirty="0">
                <a:solidFill>
                  <a:srgbClr val="000099"/>
                </a:solidFill>
              </a:rPr>
              <a:t>In 2019, Senate Finance Committee Asked:</a:t>
            </a:r>
          </a:p>
          <a:p>
            <a:pPr marL="1010203" lvl="1" eaLnBrk="1" hangingPunct="1">
              <a:lnSpc>
                <a:spcPct val="90000"/>
              </a:lnSpc>
              <a:buSzPct val="65000"/>
              <a:buFont typeface="Wingdings" pitchFamily="2" charset="2"/>
              <a:buChar char="l"/>
              <a:defRPr/>
            </a:pPr>
            <a:r>
              <a:rPr lang="en-US" sz="2438" dirty="0">
                <a:solidFill>
                  <a:srgbClr val="000099"/>
                </a:solidFill>
              </a:rPr>
              <a:t>Have you just turned this into a Job Training Program?</a:t>
            </a:r>
          </a:p>
          <a:p>
            <a:pPr marL="1439820" lvl="2" eaLnBrk="1" hangingPunct="1">
              <a:lnSpc>
                <a:spcPct val="90000"/>
              </a:lnSpc>
              <a:buSzPct val="65000"/>
              <a:buFont typeface="Wingdings" pitchFamily="2" charset="2"/>
              <a:buChar char="l"/>
              <a:defRPr/>
            </a:pPr>
            <a:r>
              <a:rPr lang="en-US" sz="2032" dirty="0">
                <a:solidFill>
                  <a:srgbClr val="000099"/>
                </a:solidFill>
              </a:rPr>
              <a:t>Only 7% in IET in PY17</a:t>
            </a:r>
          </a:p>
          <a:p>
            <a:pPr marL="1439820" lvl="2" eaLnBrk="1" hangingPunct="1">
              <a:lnSpc>
                <a:spcPct val="90000"/>
              </a:lnSpc>
              <a:buSzPct val="65000"/>
              <a:buFont typeface="Wingdings" pitchFamily="2" charset="2"/>
              <a:buChar char="l"/>
              <a:defRPr/>
            </a:pPr>
            <a:r>
              <a:rPr lang="en-US" sz="2032" dirty="0">
                <a:solidFill>
                  <a:srgbClr val="000099"/>
                </a:solidFill>
              </a:rPr>
              <a:t>86% of all students are at &lt;=5</a:t>
            </a:r>
            <a:r>
              <a:rPr lang="en-US" sz="2032" baseline="30000" dirty="0">
                <a:solidFill>
                  <a:srgbClr val="000099"/>
                </a:solidFill>
              </a:rPr>
              <a:t>th</a:t>
            </a:r>
            <a:r>
              <a:rPr lang="en-US" sz="2032" dirty="0">
                <a:solidFill>
                  <a:srgbClr val="000099"/>
                </a:solidFill>
              </a:rPr>
              <a:t> educational functioning level</a:t>
            </a:r>
          </a:p>
          <a:p>
            <a:pPr marL="1010203" lvl="1" eaLnBrk="1" hangingPunct="1">
              <a:lnSpc>
                <a:spcPct val="90000"/>
              </a:lnSpc>
              <a:buSzPct val="65000"/>
              <a:buFont typeface="Wingdings" pitchFamily="2" charset="2"/>
              <a:buChar char="l"/>
              <a:defRPr/>
            </a:pPr>
            <a:r>
              <a:rPr lang="en-US" sz="2438" dirty="0">
                <a:solidFill>
                  <a:srgbClr val="000099"/>
                </a:solidFill>
              </a:rPr>
              <a:t>Are you teaching people basic skills?</a:t>
            </a:r>
          </a:p>
          <a:p>
            <a:pPr marL="1439820" lvl="2" eaLnBrk="1" hangingPunct="1">
              <a:lnSpc>
                <a:spcPct val="90000"/>
              </a:lnSpc>
              <a:buSzPct val="65000"/>
              <a:buFont typeface="Wingdings" pitchFamily="2" charset="2"/>
              <a:buChar char="l"/>
              <a:defRPr/>
            </a:pPr>
            <a:r>
              <a:rPr lang="en-US" sz="2032" dirty="0">
                <a:solidFill>
                  <a:srgbClr val="000099"/>
                </a:solidFill>
              </a:rPr>
              <a:t>47% of those Served have Gains</a:t>
            </a:r>
          </a:p>
          <a:p>
            <a:pPr marL="1439820" lvl="2" eaLnBrk="1" hangingPunct="1">
              <a:lnSpc>
                <a:spcPct val="90000"/>
              </a:lnSpc>
              <a:buSzPct val="65000"/>
              <a:buFont typeface="Wingdings" pitchFamily="2" charset="2"/>
              <a:buChar char="l"/>
              <a:defRPr/>
            </a:pPr>
            <a:r>
              <a:rPr lang="en-US" sz="2032" dirty="0">
                <a:solidFill>
                  <a:srgbClr val="000099"/>
                </a:solidFill>
              </a:rPr>
              <a:t>84.52% of those Tested show Gains</a:t>
            </a:r>
          </a:p>
          <a:p>
            <a:pPr marL="580587" eaLnBrk="1" hangingPunct="1">
              <a:lnSpc>
                <a:spcPct val="90000"/>
              </a:lnSpc>
              <a:buSzPct val="65000"/>
              <a:buFont typeface="Wingdings" pitchFamily="2" charset="2"/>
              <a:buChar char="l"/>
              <a:defRPr/>
            </a:pPr>
            <a:r>
              <a:rPr lang="en-US" sz="2845" dirty="0">
                <a:solidFill>
                  <a:srgbClr val="000099"/>
                </a:solidFill>
              </a:rPr>
              <a:t>So where did these questions come from?</a:t>
            </a:r>
          </a:p>
          <a:p>
            <a:pPr marL="1010203" lvl="1" eaLnBrk="1" hangingPunct="1">
              <a:lnSpc>
                <a:spcPct val="90000"/>
              </a:lnSpc>
              <a:buSzPct val="65000"/>
              <a:buFont typeface="Wingdings" pitchFamily="2" charset="2"/>
              <a:buChar char="l"/>
              <a:defRPr/>
            </a:pPr>
            <a:r>
              <a:rPr lang="en-US" sz="2438" dirty="0">
                <a:solidFill>
                  <a:srgbClr val="000099"/>
                </a:solidFill>
              </a:rPr>
              <a:t>Our Measures?</a:t>
            </a:r>
          </a:p>
          <a:p>
            <a:pPr marL="1010203" lvl="1" eaLnBrk="1" hangingPunct="1">
              <a:lnSpc>
                <a:spcPct val="90000"/>
              </a:lnSpc>
              <a:buSzPct val="65000"/>
              <a:buFont typeface="Wingdings" pitchFamily="2" charset="2"/>
              <a:buChar char="l"/>
              <a:defRPr/>
            </a:pPr>
            <a:r>
              <a:rPr lang="en-US" sz="2438" dirty="0">
                <a:solidFill>
                  <a:srgbClr val="000099"/>
                </a:solidFill>
              </a:rPr>
              <a:t>Our Reports?</a:t>
            </a:r>
          </a:p>
          <a:p>
            <a:pPr marL="1010203" lvl="1" eaLnBrk="1" hangingPunct="1">
              <a:lnSpc>
                <a:spcPct val="90000"/>
              </a:lnSpc>
              <a:buSzPct val="65000"/>
              <a:buFont typeface="Wingdings" pitchFamily="2" charset="2"/>
              <a:buChar char="l"/>
              <a:defRPr/>
            </a:pPr>
            <a:r>
              <a:rPr lang="en-US" sz="2438" dirty="0">
                <a:solidFill>
                  <a:srgbClr val="000099"/>
                </a:solidFill>
              </a:rPr>
              <a:t>Are we not doing a good job communicating?</a:t>
            </a:r>
          </a:p>
          <a:p>
            <a:pPr marL="212343" indent="0" eaLnBrk="1" hangingPunct="1">
              <a:lnSpc>
                <a:spcPct val="90000"/>
              </a:lnSpc>
              <a:buSzPct val="65000"/>
              <a:buNone/>
              <a:defRPr/>
            </a:pPr>
            <a:endParaRPr lang="en-US" sz="2845" dirty="0">
              <a:solidFill>
                <a:srgbClr val="000099"/>
              </a:solidFill>
            </a:endParaRPr>
          </a:p>
          <a:p>
            <a:pPr marL="703334" lvl="1" indent="0" eaLnBrk="1" hangingPunct="1">
              <a:lnSpc>
                <a:spcPct val="90000"/>
              </a:lnSpc>
              <a:buSzPct val="65000"/>
              <a:buNone/>
              <a:defRPr/>
            </a:pPr>
            <a:endParaRPr lang="en-US" sz="2438" dirty="0">
              <a:solidFill>
                <a:srgbClr val="000099"/>
              </a:solidFill>
            </a:endParaRPr>
          </a:p>
          <a:p>
            <a:pPr marL="703334" lvl="1" indent="0" eaLnBrk="1" hangingPunct="1">
              <a:lnSpc>
                <a:spcPct val="90000"/>
              </a:lnSpc>
              <a:buSzPct val="65000"/>
              <a:buNone/>
              <a:defRPr/>
            </a:pPr>
            <a:endParaRPr lang="en-US" sz="2438"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10</a:t>
            </a:fld>
            <a:endParaRPr lang="en-US" dirty="0"/>
          </a:p>
        </p:txBody>
      </p:sp>
    </p:spTree>
    <p:extLst>
      <p:ext uri="{BB962C8B-B14F-4D97-AF65-F5344CB8AC3E}">
        <p14:creationId xmlns:p14="http://schemas.microsoft.com/office/powerpoint/2010/main" val="984645230"/>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WIOA AEL Measures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11</a:t>
            </a:fld>
            <a:endParaRPr lang="en-US"/>
          </a:p>
        </p:txBody>
      </p:sp>
      <p:graphicFrame>
        <p:nvGraphicFramePr>
          <p:cNvPr id="3" name="Table 3" descr="Table showing 4 Columns. Title of Column 1 = Category.  Title of Column 2 = WIOA Statute. Title of Column 3 = Texas Statute.   Title of Column 4 = AEl Contracts. " title="WIOA AEL Measures">
            <a:extLst>
              <a:ext uri="{FF2B5EF4-FFF2-40B4-BE49-F238E27FC236}">
                <a16:creationId xmlns:a16="http://schemas.microsoft.com/office/drawing/2014/main" id="{77E0F5F7-1E93-4CE8-AF6D-ACE16DD29D67}"/>
              </a:ext>
            </a:extLst>
          </p:cNvPr>
          <p:cNvGraphicFramePr>
            <a:graphicFrameLocks noGrp="1"/>
          </p:cNvGraphicFramePr>
          <p:nvPr>
            <p:extLst>
              <p:ext uri="{D42A27DB-BD31-4B8C-83A1-F6EECF244321}">
                <p14:modId xmlns:p14="http://schemas.microsoft.com/office/powerpoint/2010/main" val="2632390637"/>
              </p:ext>
            </p:extLst>
          </p:nvPr>
        </p:nvGraphicFramePr>
        <p:xfrm>
          <a:off x="111277" y="1311094"/>
          <a:ext cx="9561044" cy="5387706"/>
        </p:xfrm>
        <a:graphic>
          <a:graphicData uri="http://schemas.openxmlformats.org/drawingml/2006/table">
            <a:tbl>
              <a:tblPr firstRow="1" bandRow="1">
                <a:tableStyleId>{5940675A-B579-460E-94D1-54222C63F5DA}</a:tableStyleId>
              </a:tblPr>
              <a:tblGrid>
                <a:gridCol w="2314279">
                  <a:extLst>
                    <a:ext uri="{9D8B030D-6E8A-4147-A177-3AD203B41FA5}">
                      <a16:colId xmlns:a16="http://schemas.microsoft.com/office/drawing/2014/main" val="2963607116"/>
                    </a:ext>
                  </a:extLst>
                </a:gridCol>
                <a:gridCol w="2466243">
                  <a:extLst>
                    <a:ext uri="{9D8B030D-6E8A-4147-A177-3AD203B41FA5}">
                      <a16:colId xmlns:a16="http://schemas.microsoft.com/office/drawing/2014/main" val="3952633026"/>
                    </a:ext>
                  </a:extLst>
                </a:gridCol>
                <a:gridCol w="2390261">
                  <a:extLst>
                    <a:ext uri="{9D8B030D-6E8A-4147-A177-3AD203B41FA5}">
                      <a16:colId xmlns:a16="http://schemas.microsoft.com/office/drawing/2014/main" val="2742216247"/>
                    </a:ext>
                  </a:extLst>
                </a:gridCol>
                <a:gridCol w="2390261">
                  <a:extLst>
                    <a:ext uri="{9D8B030D-6E8A-4147-A177-3AD203B41FA5}">
                      <a16:colId xmlns:a16="http://schemas.microsoft.com/office/drawing/2014/main" val="2330893562"/>
                    </a:ext>
                  </a:extLst>
                </a:gridCol>
              </a:tblGrid>
              <a:tr h="402530">
                <a:tc>
                  <a:txBody>
                    <a:bodyPr/>
                    <a:lstStyle/>
                    <a:p>
                      <a:pPr algn="ctr"/>
                      <a:r>
                        <a:rPr lang="en-US" sz="2000" b="1" dirty="0"/>
                        <a:t>Category</a:t>
                      </a:r>
                    </a:p>
                  </a:txBody>
                  <a:tcPr marL="92891" marR="92891" marT="46446" marB="46446">
                    <a:solidFill>
                      <a:schemeClr val="bg1"/>
                    </a:solidFill>
                  </a:tcPr>
                </a:tc>
                <a:tc>
                  <a:txBody>
                    <a:bodyPr/>
                    <a:lstStyle/>
                    <a:p>
                      <a:pPr algn="ctr"/>
                      <a:r>
                        <a:rPr lang="en-US" sz="2000" b="1" dirty="0"/>
                        <a:t>WIOA Statute</a:t>
                      </a:r>
                    </a:p>
                  </a:txBody>
                  <a:tcPr marL="92891" marR="92891" marT="46446" marB="46446">
                    <a:solidFill>
                      <a:schemeClr val="bg1"/>
                    </a:solidFill>
                  </a:tcPr>
                </a:tc>
                <a:tc>
                  <a:txBody>
                    <a:bodyPr/>
                    <a:lstStyle/>
                    <a:p>
                      <a:pPr algn="ctr"/>
                      <a:r>
                        <a:rPr lang="en-US" sz="2000" b="1" dirty="0"/>
                        <a:t>Texas Statute</a:t>
                      </a:r>
                    </a:p>
                  </a:txBody>
                  <a:tcPr marL="92891" marR="92891" marT="46446" marB="46446">
                    <a:solidFill>
                      <a:schemeClr val="bg1"/>
                    </a:solidFill>
                  </a:tcPr>
                </a:tc>
                <a:tc>
                  <a:txBody>
                    <a:bodyPr/>
                    <a:lstStyle/>
                    <a:p>
                      <a:pPr algn="ctr"/>
                      <a:r>
                        <a:rPr lang="en-US" sz="2000" b="1" dirty="0"/>
                        <a:t>AEL Contracts</a:t>
                      </a:r>
                    </a:p>
                  </a:txBody>
                  <a:tcPr marL="92891" marR="92891" marT="46446" marB="46446">
                    <a:solidFill>
                      <a:schemeClr val="bg1"/>
                    </a:solidFill>
                  </a:tcPr>
                </a:tc>
                <a:extLst>
                  <a:ext uri="{0D108BD9-81ED-4DB2-BD59-A6C34878D82A}">
                    <a16:rowId xmlns:a16="http://schemas.microsoft.com/office/drawing/2014/main" val="639630856"/>
                  </a:ext>
                </a:extLst>
              </a:tr>
              <a:tr h="1021806">
                <a:tc>
                  <a:txBody>
                    <a:bodyPr/>
                    <a:lstStyle/>
                    <a:p>
                      <a:pPr algn="ctr"/>
                      <a:r>
                        <a:rPr lang="en-US" sz="2000" dirty="0"/>
                        <a:t>Output</a:t>
                      </a:r>
                    </a:p>
                  </a:txBody>
                  <a:tcPr marL="92891" marR="92891" marT="46446" marB="46446" anchor="ctr">
                    <a:solidFill>
                      <a:schemeClr val="bg1"/>
                    </a:solidFill>
                  </a:tcPr>
                </a:tc>
                <a:tc>
                  <a:txBody>
                    <a:bodyPr/>
                    <a:lstStyle/>
                    <a:p>
                      <a:pPr algn="ctr"/>
                      <a:r>
                        <a:rPr lang="en-US" sz="2000" dirty="0">
                          <a:solidFill>
                            <a:srgbClr val="FF0000"/>
                          </a:solidFill>
                        </a:rPr>
                        <a:t>None</a:t>
                      </a:r>
                    </a:p>
                  </a:txBody>
                  <a:tcPr marL="92891" marR="92891" marT="46446" marB="46446" anchor="ctr">
                    <a:solidFill>
                      <a:schemeClr val="bg1"/>
                    </a:solidFill>
                  </a:tcPr>
                </a:tc>
                <a:tc>
                  <a:txBody>
                    <a:bodyPr/>
                    <a:lstStyle/>
                    <a:p>
                      <a:pPr algn="ctr"/>
                      <a:r>
                        <a:rPr lang="en-US" sz="2000" dirty="0"/>
                        <a:t>Participants Served</a:t>
                      </a:r>
                    </a:p>
                  </a:txBody>
                  <a:tcPr marL="92891" marR="92891" marT="46446" marB="46446" anchor="ctr">
                    <a:solidFill>
                      <a:schemeClr val="bg1"/>
                    </a:solidFill>
                  </a:tcPr>
                </a:tc>
                <a:tc>
                  <a:txBody>
                    <a:bodyPr/>
                    <a:lstStyle/>
                    <a:p>
                      <a:pPr algn="ctr"/>
                      <a:r>
                        <a:rPr lang="en-US" sz="2000" dirty="0"/>
                        <a:t>Participants Served:</a:t>
                      </a:r>
                    </a:p>
                    <a:p>
                      <a:pPr algn="ctr"/>
                      <a:r>
                        <a:rPr lang="en-US" sz="2000" dirty="0"/>
                        <a:t>Total, IET, Intensive, ELC, ELC-IET</a:t>
                      </a:r>
                    </a:p>
                  </a:txBody>
                  <a:tcPr marL="92891" marR="92891" marT="46446" marB="46446" anchor="ctr">
                    <a:solidFill>
                      <a:schemeClr val="bg1"/>
                    </a:solidFill>
                  </a:tcPr>
                </a:tc>
                <a:extLst>
                  <a:ext uri="{0D108BD9-81ED-4DB2-BD59-A6C34878D82A}">
                    <a16:rowId xmlns:a16="http://schemas.microsoft.com/office/drawing/2014/main" val="3648522521"/>
                  </a:ext>
                </a:extLst>
              </a:tr>
              <a:tr h="1021806">
                <a:tc>
                  <a:txBody>
                    <a:bodyPr/>
                    <a:lstStyle/>
                    <a:p>
                      <a:pPr algn="ctr"/>
                      <a:r>
                        <a:rPr lang="en-US" sz="2000" dirty="0"/>
                        <a:t>Efficiency</a:t>
                      </a:r>
                    </a:p>
                  </a:txBody>
                  <a:tcPr marL="92891" marR="92891" marT="46446" marB="46446" anchor="ctr">
                    <a:solidFill>
                      <a:schemeClr val="bg1"/>
                    </a:solidFill>
                  </a:tcPr>
                </a:tc>
                <a:tc>
                  <a:txBody>
                    <a:bodyPr/>
                    <a:lstStyle/>
                    <a:p>
                      <a:pPr algn="ctr"/>
                      <a:r>
                        <a:rPr lang="en-US" sz="2000" dirty="0">
                          <a:solidFill>
                            <a:srgbClr val="FF0000"/>
                          </a:solidFill>
                        </a:rPr>
                        <a:t>None</a:t>
                      </a:r>
                    </a:p>
                  </a:txBody>
                  <a:tcPr marL="92891" marR="92891" marT="46446" marB="46446" anchor="ctr">
                    <a:solidFill>
                      <a:schemeClr val="bg1"/>
                    </a:solidFill>
                  </a:tcPr>
                </a:tc>
                <a:tc>
                  <a:txBody>
                    <a:bodyPr/>
                    <a:lstStyle/>
                    <a:p>
                      <a:pPr algn="ctr"/>
                      <a:r>
                        <a:rPr lang="en-US" sz="2000" dirty="0"/>
                        <a:t>Average Cost per Participant Served</a:t>
                      </a:r>
                    </a:p>
                  </a:txBody>
                  <a:tcPr marL="92891" marR="92891" marT="46446" marB="46446" anchor="ctr">
                    <a:solidFill>
                      <a:schemeClr val="bg1"/>
                    </a:solidFill>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FF0000"/>
                          </a:solidFill>
                        </a:rPr>
                        <a:t>None</a:t>
                      </a:r>
                      <a:endParaRPr lang="en-US" sz="2000" dirty="0"/>
                    </a:p>
                    <a:p>
                      <a:pPr algn="ctr"/>
                      <a:r>
                        <a:rPr lang="en-US" sz="2000" dirty="0"/>
                        <a:t>(But related to Participant Targets)</a:t>
                      </a:r>
                    </a:p>
                  </a:txBody>
                  <a:tcPr marL="92891" marR="92891" marT="46446" marB="46446" anchor="ctr">
                    <a:solidFill>
                      <a:schemeClr val="bg1"/>
                    </a:solidFill>
                  </a:tcPr>
                </a:tc>
                <a:extLst>
                  <a:ext uri="{0D108BD9-81ED-4DB2-BD59-A6C34878D82A}">
                    <a16:rowId xmlns:a16="http://schemas.microsoft.com/office/drawing/2014/main" val="3930731294"/>
                  </a:ext>
                </a:extLst>
              </a:tr>
              <a:tr h="712168">
                <a:tc>
                  <a:txBody>
                    <a:bodyPr/>
                    <a:lstStyle/>
                    <a:p>
                      <a:pPr algn="ctr"/>
                      <a:r>
                        <a:rPr lang="en-US" sz="2000" dirty="0"/>
                        <a:t>Interim Progress</a:t>
                      </a:r>
                    </a:p>
                  </a:txBody>
                  <a:tcPr marL="92891" marR="92891" marT="46446" marB="46446" anchor="ctr">
                    <a:solidFill>
                      <a:schemeClr val="bg1"/>
                    </a:solidFill>
                  </a:tcPr>
                </a:tc>
                <a:tc>
                  <a:txBody>
                    <a:bodyPr/>
                    <a:lstStyle/>
                    <a:p>
                      <a:pPr algn="ctr"/>
                      <a:r>
                        <a:rPr lang="en-US" sz="2000" dirty="0"/>
                        <a:t>Measurable Skills Gain</a:t>
                      </a:r>
                    </a:p>
                  </a:txBody>
                  <a:tcPr marL="92891" marR="92891" marT="46446" marB="46446" anchor="ctr">
                    <a:solidFill>
                      <a:schemeClr val="bg1"/>
                    </a:solidFill>
                  </a:tcPr>
                </a:tc>
                <a:tc>
                  <a:txBody>
                    <a:bodyPr/>
                    <a:lstStyle/>
                    <a:p>
                      <a:pPr algn="ctr"/>
                      <a:r>
                        <a:rPr lang="en-US" sz="2000" dirty="0">
                          <a:solidFill>
                            <a:srgbClr val="FF0000"/>
                          </a:solidFill>
                        </a:rPr>
                        <a:t>None</a:t>
                      </a:r>
                    </a:p>
                  </a:txBody>
                  <a:tcPr marL="92891" marR="92891" marT="46446" marB="46446" anchor="ctr">
                    <a:solidFill>
                      <a:schemeClr val="bg1"/>
                    </a:solidFill>
                  </a:tcPr>
                </a:tc>
                <a:tc>
                  <a:txBody>
                    <a:bodyPr/>
                    <a:lstStyle/>
                    <a:p>
                      <a:pPr algn="ctr"/>
                      <a:r>
                        <a:rPr lang="en-US" sz="2000" dirty="0"/>
                        <a:t>Measurable Skills Gain</a:t>
                      </a:r>
                    </a:p>
                  </a:txBody>
                  <a:tcPr marL="92891" marR="92891" marT="46446" marB="46446" anchor="ctr">
                    <a:solidFill>
                      <a:schemeClr val="bg1"/>
                    </a:solidFill>
                  </a:tcPr>
                </a:tc>
                <a:extLst>
                  <a:ext uri="{0D108BD9-81ED-4DB2-BD59-A6C34878D82A}">
                    <a16:rowId xmlns:a16="http://schemas.microsoft.com/office/drawing/2014/main" val="2604951278"/>
                  </a:ext>
                </a:extLst>
              </a:tr>
              <a:tr h="712168">
                <a:tc>
                  <a:txBody>
                    <a:bodyPr/>
                    <a:lstStyle/>
                    <a:p>
                      <a:pPr algn="ctr"/>
                      <a:r>
                        <a:rPr lang="en-US" sz="2000" dirty="0"/>
                        <a:t>Short Term Outcome</a:t>
                      </a:r>
                    </a:p>
                  </a:txBody>
                  <a:tcPr marL="92891" marR="92891" marT="46446" marB="46446" anchor="ctr">
                    <a:solidFill>
                      <a:schemeClr val="bg1"/>
                    </a:solidFill>
                  </a:tcPr>
                </a:tc>
                <a:tc>
                  <a:txBody>
                    <a:bodyPr/>
                    <a:lstStyle/>
                    <a:p>
                      <a:pPr algn="ctr"/>
                      <a:r>
                        <a:rPr lang="en-US" sz="2000" dirty="0"/>
                        <a:t>Employed Q2</a:t>
                      </a:r>
                    </a:p>
                  </a:txBody>
                  <a:tcPr marL="92891" marR="92891" marT="46446" marB="46446" anchor="ctr">
                    <a:solidFill>
                      <a:schemeClr val="bg1"/>
                    </a:solidFill>
                  </a:tcPr>
                </a:tc>
                <a:tc>
                  <a:txBody>
                    <a:bodyPr/>
                    <a:lstStyle/>
                    <a:p>
                      <a:pPr algn="ctr"/>
                      <a:r>
                        <a:rPr lang="en-US" sz="2000" dirty="0"/>
                        <a:t>Employed/Enrolled Q2</a:t>
                      </a:r>
                    </a:p>
                  </a:txBody>
                  <a:tcPr marL="92891" marR="92891" marT="46446" marB="46446" anchor="ctr">
                    <a:solidFill>
                      <a:schemeClr val="bg1"/>
                    </a:solidFill>
                  </a:tcPr>
                </a:tc>
                <a:tc>
                  <a:txBody>
                    <a:bodyPr/>
                    <a:lstStyle/>
                    <a:p>
                      <a:pPr algn="ctr"/>
                      <a:r>
                        <a:rPr lang="en-US" sz="2000" dirty="0"/>
                        <a:t>Employed/Enrolled Q2</a:t>
                      </a:r>
                    </a:p>
                  </a:txBody>
                  <a:tcPr marL="92891" marR="92891" marT="46446" marB="46446" anchor="ctr">
                    <a:solidFill>
                      <a:schemeClr val="bg1"/>
                    </a:solidFill>
                  </a:tcPr>
                </a:tc>
                <a:extLst>
                  <a:ext uri="{0D108BD9-81ED-4DB2-BD59-A6C34878D82A}">
                    <a16:rowId xmlns:a16="http://schemas.microsoft.com/office/drawing/2014/main" val="869295018"/>
                  </a:ext>
                </a:extLst>
              </a:tr>
              <a:tr h="712168">
                <a:tc>
                  <a:txBody>
                    <a:bodyPr/>
                    <a:lstStyle/>
                    <a:p>
                      <a:pPr algn="ctr"/>
                      <a:r>
                        <a:rPr lang="en-US" sz="2000" dirty="0"/>
                        <a:t>Long Term Outcome</a:t>
                      </a:r>
                    </a:p>
                  </a:txBody>
                  <a:tcPr marL="92891" marR="92891" marT="46446" marB="46446" anchor="ctr">
                    <a:solidFill>
                      <a:schemeClr val="bg1"/>
                    </a:solidFill>
                  </a:tcPr>
                </a:tc>
                <a:tc>
                  <a:txBody>
                    <a:bodyPr/>
                    <a:lstStyle/>
                    <a:p>
                      <a:pPr algn="ctr"/>
                      <a:r>
                        <a:rPr lang="en-US" sz="2000" dirty="0"/>
                        <a:t>Employed Q4</a:t>
                      </a:r>
                    </a:p>
                  </a:txBody>
                  <a:tcPr marL="92891" marR="92891" marT="46446" marB="46446" anchor="ctr">
                    <a:solidFill>
                      <a:schemeClr val="bg1"/>
                    </a:solidFill>
                  </a:tcPr>
                </a:tc>
                <a:tc>
                  <a:txBody>
                    <a:bodyPr/>
                    <a:lstStyle/>
                    <a:p>
                      <a:pPr algn="ctr"/>
                      <a:r>
                        <a:rPr lang="en-US" sz="2000" dirty="0"/>
                        <a:t>Employed/Enrolled Q2-Q4</a:t>
                      </a:r>
                    </a:p>
                  </a:txBody>
                  <a:tcPr marL="92891" marR="92891" marT="46446" marB="46446" anchor="ctr">
                    <a:solidFill>
                      <a:schemeClr val="bg1"/>
                    </a:solidFill>
                  </a:tcPr>
                </a:tc>
                <a:tc>
                  <a:txBody>
                    <a:bodyPr/>
                    <a:lstStyle/>
                    <a:p>
                      <a:pPr algn="ctr"/>
                      <a:r>
                        <a:rPr lang="en-US" sz="2000" dirty="0"/>
                        <a:t>Employed/Enrolled Q2-Q4</a:t>
                      </a:r>
                    </a:p>
                  </a:txBody>
                  <a:tcPr marL="92891" marR="92891" marT="46446" marB="46446" anchor="ctr">
                    <a:solidFill>
                      <a:schemeClr val="bg1"/>
                    </a:solidFill>
                  </a:tcPr>
                </a:tc>
                <a:extLst>
                  <a:ext uri="{0D108BD9-81ED-4DB2-BD59-A6C34878D82A}">
                    <a16:rowId xmlns:a16="http://schemas.microsoft.com/office/drawing/2014/main" val="1523931149"/>
                  </a:ext>
                </a:extLst>
              </a:tr>
              <a:tr h="402530">
                <a:tc>
                  <a:txBody>
                    <a:bodyPr/>
                    <a:lstStyle/>
                    <a:p>
                      <a:pPr algn="ctr"/>
                      <a:r>
                        <a:rPr lang="en-US" sz="2000" dirty="0"/>
                        <a:t>Earnings Outcome</a:t>
                      </a:r>
                    </a:p>
                  </a:txBody>
                  <a:tcPr marL="92891" marR="92891" marT="46446" marB="46446" anchor="ctr">
                    <a:solidFill>
                      <a:schemeClr val="bg1"/>
                    </a:solidFill>
                  </a:tcPr>
                </a:tc>
                <a:tc>
                  <a:txBody>
                    <a:bodyPr/>
                    <a:lstStyle/>
                    <a:p>
                      <a:pPr algn="ctr"/>
                      <a:r>
                        <a:rPr lang="en-US" sz="2000" dirty="0"/>
                        <a:t>Median Earnings Q2</a:t>
                      </a:r>
                    </a:p>
                  </a:txBody>
                  <a:tcPr marL="92891" marR="92891" marT="46446" marB="46446" anchor="ctr">
                    <a:solidFill>
                      <a:schemeClr val="bg1"/>
                    </a:solidFill>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FF0000"/>
                          </a:solidFill>
                        </a:rPr>
                        <a:t>None</a:t>
                      </a:r>
                    </a:p>
                  </a:txBody>
                  <a:tcPr marL="92891" marR="92891" marT="46446" marB="46446" anchor="ctr">
                    <a:solidFill>
                      <a:schemeClr val="bg1"/>
                    </a:solidFill>
                  </a:tcPr>
                </a:tc>
                <a:tc>
                  <a:txBody>
                    <a:bodyPr/>
                    <a:lstStyle/>
                    <a:p>
                      <a:pPr algn="ctr"/>
                      <a:r>
                        <a:rPr lang="en-US" sz="2000" dirty="0">
                          <a:solidFill>
                            <a:srgbClr val="FF0000"/>
                          </a:solidFill>
                        </a:rPr>
                        <a:t>Likely Coming Soon</a:t>
                      </a:r>
                    </a:p>
                  </a:txBody>
                  <a:tcPr marL="92891" marR="92891" marT="46446" marB="46446" anchor="ctr">
                    <a:solidFill>
                      <a:schemeClr val="bg1"/>
                    </a:solidFill>
                  </a:tcPr>
                </a:tc>
                <a:extLst>
                  <a:ext uri="{0D108BD9-81ED-4DB2-BD59-A6C34878D82A}">
                    <a16:rowId xmlns:a16="http://schemas.microsoft.com/office/drawing/2014/main" val="3019362778"/>
                  </a:ext>
                </a:extLst>
              </a:tr>
              <a:tr h="402530">
                <a:tc>
                  <a:txBody>
                    <a:bodyPr/>
                    <a:lstStyle/>
                    <a:p>
                      <a:pPr algn="ctr"/>
                      <a:r>
                        <a:rPr lang="en-US" sz="2000" dirty="0"/>
                        <a:t>Credential Outcome</a:t>
                      </a:r>
                    </a:p>
                  </a:txBody>
                  <a:tcPr marL="92891" marR="92891" marT="46446" marB="46446" anchor="ctr">
                    <a:solidFill>
                      <a:schemeClr val="bg1"/>
                    </a:solidFill>
                  </a:tcPr>
                </a:tc>
                <a:tc>
                  <a:txBody>
                    <a:bodyPr/>
                    <a:lstStyle/>
                    <a:p>
                      <a:pPr algn="ctr"/>
                      <a:r>
                        <a:rPr lang="en-US" sz="2000" dirty="0"/>
                        <a:t>Credential Rate</a:t>
                      </a:r>
                    </a:p>
                  </a:txBody>
                  <a:tcPr marL="92891" marR="92891" marT="46446" marB="46446" anchor="ctr">
                    <a:solidFill>
                      <a:schemeClr val="bg1"/>
                    </a:solidFill>
                  </a:tcPr>
                </a:tc>
                <a:tc>
                  <a:txBody>
                    <a:bodyPr/>
                    <a:lstStyle/>
                    <a:p>
                      <a:pPr algn="ctr"/>
                      <a:r>
                        <a:rPr lang="en-US" sz="2000" dirty="0"/>
                        <a:t>Credential Rate</a:t>
                      </a:r>
                    </a:p>
                  </a:txBody>
                  <a:tcPr marL="92891" marR="92891" marT="46446" marB="46446" anchor="ctr">
                    <a:solidFill>
                      <a:schemeClr val="bg1"/>
                    </a:solidFill>
                  </a:tcPr>
                </a:tc>
                <a:tc>
                  <a:txBody>
                    <a:bodyPr/>
                    <a:lstStyle/>
                    <a:p>
                      <a:pPr algn="ctr"/>
                      <a:r>
                        <a:rPr lang="en-US" sz="2000" dirty="0"/>
                        <a:t>Credential Rate</a:t>
                      </a:r>
                    </a:p>
                  </a:txBody>
                  <a:tcPr marL="92891" marR="92891" marT="46446" marB="46446" anchor="ctr">
                    <a:solidFill>
                      <a:schemeClr val="bg1"/>
                    </a:solidFill>
                  </a:tcPr>
                </a:tc>
                <a:extLst>
                  <a:ext uri="{0D108BD9-81ED-4DB2-BD59-A6C34878D82A}">
                    <a16:rowId xmlns:a16="http://schemas.microsoft.com/office/drawing/2014/main" val="155435225"/>
                  </a:ext>
                </a:extLst>
              </a:tr>
            </a:tbl>
          </a:graphicData>
        </a:graphic>
      </p:graphicFrame>
    </p:spTree>
    <p:extLst>
      <p:ext uri="{BB962C8B-B14F-4D97-AF65-F5344CB8AC3E}">
        <p14:creationId xmlns:p14="http://schemas.microsoft.com/office/powerpoint/2010/main" val="4003533852"/>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Performance Measures</a:t>
            </a:r>
          </a:p>
        </p:txBody>
      </p:sp>
      <p:sp>
        <p:nvSpPr>
          <p:cNvPr id="7172" name="Rectangle 5"/>
          <p:cNvSpPr>
            <a:spLocks noGrp="1" noChangeArrowheads="1"/>
          </p:cNvSpPr>
          <p:nvPr>
            <p:ph idx="1"/>
          </p:nvPr>
        </p:nvSpPr>
        <p:spPr>
          <a:xfrm>
            <a:off x="1016000" y="1542412"/>
            <a:ext cx="8304107" cy="5711536"/>
          </a:xfrm>
        </p:spPr>
        <p:txBody>
          <a:bodyPr/>
          <a:lstStyle/>
          <a:p>
            <a:pPr marL="609616" eaLnBrk="1" hangingPunct="1">
              <a:lnSpc>
                <a:spcPct val="90000"/>
              </a:lnSpc>
              <a:buSzPct val="65000"/>
              <a:buFont typeface="Wingdings" pitchFamily="2" charset="2"/>
              <a:buChar char="l"/>
              <a:defRPr/>
            </a:pPr>
            <a:r>
              <a:rPr lang="en-US" sz="3251" dirty="0">
                <a:solidFill>
                  <a:srgbClr val="000099"/>
                </a:solidFill>
              </a:rPr>
              <a:t>Promote Accountability</a:t>
            </a:r>
          </a:p>
          <a:p>
            <a:pPr marL="609616" eaLnBrk="1" hangingPunct="1">
              <a:lnSpc>
                <a:spcPct val="90000"/>
              </a:lnSpc>
              <a:buSzPct val="65000"/>
              <a:buFont typeface="Wingdings" pitchFamily="2" charset="2"/>
              <a:buChar char="l"/>
              <a:defRPr/>
            </a:pPr>
            <a:r>
              <a:rPr lang="en-US" sz="3251" b="1" dirty="0">
                <a:solidFill>
                  <a:srgbClr val="000099"/>
                </a:solidFill>
              </a:rPr>
              <a:t>Communicate Information</a:t>
            </a:r>
          </a:p>
          <a:p>
            <a:pPr marL="1039232" lvl="1" eaLnBrk="1" hangingPunct="1">
              <a:lnSpc>
                <a:spcPct val="90000"/>
              </a:lnSpc>
              <a:buSzPct val="65000"/>
              <a:buFont typeface="Wingdings" pitchFamily="2" charset="2"/>
              <a:buChar char="l"/>
              <a:defRPr/>
            </a:pPr>
            <a:r>
              <a:rPr lang="en-US" sz="2845" dirty="0">
                <a:solidFill>
                  <a:srgbClr val="000099"/>
                </a:solidFill>
              </a:rPr>
              <a:t>Highlight Successes</a:t>
            </a:r>
          </a:p>
          <a:p>
            <a:pPr marL="1039232" lvl="1" eaLnBrk="1" hangingPunct="1">
              <a:lnSpc>
                <a:spcPct val="90000"/>
              </a:lnSpc>
              <a:buSzPct val="65000"/>
              <a:buFont typeface="Wingdings" pitchFamily="2" charset="2"/>
              <a:buChar char="l"/>
              <a:defRPr/>
            </a:pPr>
            <a:r>
              <a:rPr lang="en-US" sz="2845" dirty="0">
                <a:solidFill>
                  <a:srgbClr val="000099"/>
                </a:solidFill>
              </a:rPr>
              <a:t>Identify Areas for Improvement</a:t>
            </a:r>
          </a:p>
          <a:p>
            <a:pPr marL="609616" eaLnBrk="1" hangingPunct="1">
              <a:lnSpc>
                <a:spcPct val="90000"/>
              </a:lnSpc>
              <a:buSzPct val="65000"/>
              <a:buFont typeface="Wingdings" pitchFamily="2" charset="2"/>
              <a:buChar char="l"/>
              <a:defRPr/>
            </a:pPr>
            <a:r>
              <a:rPr lang="en-US" sz="3251" dirty="0">
                <a:solidFill>
                  <a:srgbClr val="000099"/>
                </a:solidFill>
              </a:rPr>
              <a:t>Influence Behavior</a:t>
            </a:r>
          </a:p>
          <a:p>
            <a:pPr marL="1036348" lvl="1" eaLnBrk="1" hangingPunct="1">
              <a:lnSpc>
                <a:spcPct val="90000"/>
              </a:lnSpc>
              <a:buSzPct val="65000"/>
              <a:buFont typeface="Wingdings" pitchFamily="2" charset="2"/>
              <a:buChar char="l"/>
              <a:defRPr/>
            </a:pPr>
            <a:r>
              <a:rPr lang="en-US" sz="2845" dirty="0">
                <a:solidFill>
                  <a:srgbClr val="000099"/>
                </a:solidFill>
              </a:rPr>
              <a:t>Good Measures have a positive influence</a:t>
            </a:r>
          </a:p>
          <a:p>
            <a:pPr marL="1463079" lvl="2" eaLnBrk="1" hangingPunct="1">
              <a:lnSpc>
                <a:spcPct val="90000"/>
              </a:lnSpc>
              <a:buSzPct val="65000"/>
              <a:buFont typeface="Wingdings" pitchFamily="2" charset="2"/>
              <a:buChar char="l"/>
              <a:defRPr/>
            </a:pPr>
            <a:r>
              <a:rPr lang="en-US" sz="2438" dirty="0">
                <a:solidFill>
                  <a:srgbClr val="000099"/>
                </a:solidFill>
              </a:rPr>
              <a:t>Good behavior improves performance</a:t>
            </a:r>
          </a:p>
          <a:p>
            <a:pPr marL="1036348" lvl="1" eaLnBrk="1" hangingPunct="1">
              <a:lnSpc>
                <a:spcPct val="90000"/>
              </a:lnSpc>
              <a:buSzPct val="65000"/>
              <a:buFont typeface="Wingdings" pitchFamily="2" charset="2"/>
              <a:buChar char="l"/>
              <a:defRPr/>
            </a:pPr>
            <a:r>
              <a:rPr lang="en-US" sz="2845" dirty="0">
                <a:solidFill>
                  <a:srgbClr val="000099"/>
                </a:solidFill>
              </a:rPr>
              <a:t>Bad Measures have a negative influence</a:t>
            </a:r>
          </a:p>
          <a:p>
            <a:pPr marL="1463079" lvl="2" eaLnBrk="1" hangingPunct="1">
              <a:lnSpc>
                <a:spcPct val="90000"/>
              </a:lnSpc>
              <a:buSzPct val="65000"/>
              <a:buFont typeface="Wingdings" pitchFamily="2" charset="2"/>
              <a:buChar char="l"/>
              <a:defRPr/>
            </a:pPr>
            <a:r>
              <a:rPr lang="en-US" sz="2438" dirty="0">
                <a:solidFill>
                  <a:srgbClr val="000099"/>
                </a:solidFill>
              </a:rPr>
              <a:t>Bad behavior “improves” reportable performance</a:t>
            </a:r>
          </a:p>
          <a:p>
            <a:pPr marL="1950772" lvl="3" eaLnBrk="1" hangingPunct="1">
              <a:lnSpc>
                <a:spcPct val="90000"/>
              </a:lnSpc>
              <a:buSzPct val="65000"/>
              <a:buFont typeface="Wingdings" pitchFamily="2" charset="2"/>
              <a:buChar char="l"/>
              <a:defRPr/>
            </a:pPr>
            <a:r>
              <a:rPr lang="en-US" sz="2032" dirty="0">
                <a:solidFill>
                  <a:srgbClr val="000099"/>
                </a:solidFill>
              </a:rPr>
              <a:t>Selective enrollment</a:t>
            </a:r>
          </a:p>
          <a:p>
            <a:pPr marL="1950772" lvl="3" eaLnBrk="1" hangingPunct="1">
              <a:lnSpc>
                <a:spcPct val="90000"/>
              </a:lnSpc>
              <a:buSzPct val="65000"/>
              <a:buFont typeface="Wingdings" pitchFamily="2" charset="2"/>
              <a:buChar char="l"/>
              <a:defRPr/>
            </a:pPr>
            <a:r>
              <a:rPr lang="en-US" sz="2032" dirty="0">
                <a:solidFill>
                  <a:srgbClr val="000099"/>
                </a:solidFill>
              </a:rPr>
              <a:t>Dedicating excessive resources to admin/tracking</a:t>
            </a:r>
          </a:p>
          <a:p>
            <a:pPr marL="609616" eaLnBrk="1" hangingPunct="1">
              <a:lnSpc>
                <a:spcPct val="90000"/>
              </a:lnSpc>
              <a:buSzPct val="65000"/>
              <a:buFont typeface="Wingdings" pitchFamily="2" charset="2"/>
              <a:buChar char="l"/>
              <a:defRPr/>
            </a:pPr>
            <a:r>
              <a:rPr lang="en-US" sz="3251" dirty="0">
                <a:solidFill>
                  <a:srgbClr val="000099"/>
                </a:solidFill>
              </a:rPr>
              <a:t>Foster Innovation</a:t>
            </a:r>
          </a:p>
          <a:p>
            <a:pPr marL="1036348" lvl="1" eaLnBrk="1" hangingPunct="1">
              <a:lnSpc>
                <a:spcPct val="90000"/>
              </a:lnSpc>
              <a:buSzPct val="65000"/>
              <a:buFont typeface="Wingdings" pitchFamily="2" charset="2"/>
              <a:buChar char="l"/>
              <a:defRPr/>
            </a:pPr>
            <a:endParaRPr lang="en-US" dirty="0">
              <a:solidFill>
                <a:srgbClr val="000099"/>
              </a:solidFill>
            </a:endParaRPr>
          </a:p>
          <a:p>
            <a:pPr marL="609616" indent="-609616" eaLnBrk="1" hangingPunct="1">
              <a:lnSpc>
                <a:spcPct val="90000"/>
              </a:lnSpc>
              <a:buSzPct val="65000"/>
              <a:buFont typeface="Wingdings" pitchFamily="2" charset="2"/>
              <a:buChar char="l"/>
              <a:defRPr/>
            </a:pPr>
            <a:endParaRPr lang="en-US"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12</a:t>
            </a:fld>
            <a:endParaRPr lang="en-US"/>
          </a:p>
        </p:txBody>
      </p:sp>
    </p:spTree>
    <p:extLst>
      <p:ext uri="{BB962C8B-B14F-4D97-AF65-F5344CB8AC3E}">
        <p14:creationId xmlns:p14="http://schemas.microsoft.com/office/powerpoint/2010/main" val="1268238366"/>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     Careful What You Measure (&amp; How)</a:t>
            </a:r>
          </a:p>
        </p:txBody>
      </p:sp>
      <p:sp>
        <p:nvSpPr>
          <p:cNvPr id="7172" name="Rectangle 5"/>
          <p:cNvSpPr>
            <a:spLocks noGrp="1" noChangeArrowheads="1"/>
          </p:cNvSpPr>
          <p:nvPr>
            <p:ph idx="1"/>
          </p:nvPr>
        </p:nvSpPr>
        <p:spPr>
          <a:xfrm>
            <a:off x="1016000" y="1516967"/>
            <a:ext cx="8500120" cy="4952942"/>
          </a:xfrm>
        </p:spPr>
        <p:txBody>
          <a:bodyPr/>
          <a:lstStyle/>
          <a:p>
            <a:pPr marL="609616" eaLnBrk="1" hangingPunct="1">
              <a:lnSpc>
                <a:spcPct val="90000"/>
              </a:lnSpc>
              <a:buSzPct val="65000"/>
              <a:buFont typeface="Wingdings" pitchFamily="2" charset="2"/>
              <a:buChar char="l"/>
              <a:defRPr/>
            </a:pPr>
            <a:r>
              <a:rPr lang="en-US" sz="2845" dirty="0">
                <a:solidFill>
                  <a:srgbClr val="000099"/>
                </a:solidFill>
              </a:rPr>
              <a:t>Google: “You Are What You Measure”</a:t>
            </a:r>
          </a:p>
          <a:p>
            <a:pPr marL="1036348" lvl="1" eaLnBrk="1" hangingPunct="1">
              <a:lnSpc>
                <a:spcPct val="90000"/>
              </a:lnSpc>
              <a:buSzPct val="65000"/>
              <a:buFont typeface="Wingdings" pitchFamily="2" charset="2"/>
              <a:buChar char="l"/>
              <a:defRPr/>
            </a:pPr>
            <a:r>
              <a:rPr lang="en-US" sz="2438" dirty="0">
                <a:solidFill>
                  <a:srgbClr val="000099"/>
                </a:solidFill>
              </a:rPr>
              <a:t>CEO Pay tied to Stock Price? </a:t>
            </a:r>
          </a:p>
          <a:p>
            <a:pPr marL="1463079" lvl="2" eaLnBrk="1" hangingPunct="1">
              <a:lnSpc>
                <a:spcPct val="90000"/>
              </a:lnSpc>
              <a:buSzPct val="65000"/>
              <a:buFont typeface="Wingdings" pitchFamily="2" charset="2"/>
              <a:buChar char="l"/>
              <a:defRPr/>
            </a:pPr>
            <a:r>
              <a:rPr lang="en-US" sz="2032" dirty="0">
                <a:solidFill>
                  <a:srgbClr val="000099"/>
                </a:solidFill>
              </a:rPr>
              <a:t>Expect laser-like focus on Stock Price</a:t>
            </a:r>
          </a:p>
          <a:p>
            <a:pPr marL="1036348" lvl="1" eaLnBrk="1" hangingPunct="1">
              <a:lnSpc>
                <a:spcPct val="90000"/>
              </a:lnSpc>
              <a:buSzPct val="65000"/>
              <a:buFont typeface="Wingdings" pitchFamily="2" charset="2"/>
              <a:buChar char="l"/>
              <a:defRPr/>
            </a:pPr>
            <a:r>
              <a:rPr lang="en-US" sz="2438" dirty="0">
                <a:solidFill>
                  <a:srgbClr val="000099"/>
                </a:solidFill>
              </a:rPr>
              <a:t>Why so many Online Top 10 Lists as “Photo Galleries?”  </a:t>
            </a:r>
          </a:p>
          <a:p>
            <a:pPr marL="1463079" lvl="2" eaLnBrk="1" hangingPunct="1">
              <a:lnSpc>
                <a:spcPct val="90000"/>
              </a:lnSpc>
              <a:buSzPct val="65000"/>
              <a:buFont typeface="Wingdings" pitchFamily="2" charset="2"/>
              <a:buChar char="l"/>
              <a:defRPr/>
            </a:pPr>
            <a:r>
              <a:rPr lang="en-US" sz="2032" dirty="0">
                <a:solidFill>
                  <a:srgbClr val="000099"/>
                </a:solidFill>
              </a:rPr>
              <a:t>PAGE VIEW Measures</a:t>
            </a:r>
          </a:p>
          <a:p>
            <a:pPr marL="609616" eaLnBrk="1" hangingPunct="1">
              <a:lnSpc>
                <a:spcPct val="90000"/>
              </a:lnSpc>
              <a:buSzPct val="65000"/>
              <a:buFont typeface="Wingdings" pitchFamily="2" charset="2"/>
              <a:buChar char="l"/>
              <a:defRPr/>
            </a:pPr>
            <a:r>
              <a:rPr lang="en-US" sz="2845" dirty="0">
                <a:solidFill>
                  <a:srgbClr val="000099"/>
                </a:solidFill>
              </a:rPr>
              <a:t>Has Customer Service gotten better?  </a:t>
            </a:r>
          </a:p>
          <a:p>
            <a:pPr marL="1036348" lvl="1" eaLnBrk="1" hangingPunct="1">
              <a:lnSpc>
                <a:spcPct val="90000"/>
              </a:lnSpc>
              <a:buSzPct val="65000"/>
              <a:buFont typeface="Wingdings" pitchFamily="2" charset="2"/>
              <a:buChar char="l"/>
              <a:defRPr/>
            </a:pPr>
            <a:r>
              <a:rPr lang="en-US" sz="2438" dirty="0">
                <a:solidFill>
                  <a:srgbClr val="000099"/>
                </a:solidFill>
              </a:rPr>
              <a:t>Call centers moved from Call Duration to Customer Satisfaction</a:t>
            </a:r>
            <a:endParaRPr lang="en-US" sz="2845" dirty="0">
              <a:solidFill>
                <a:srgbClr val="000099"/>
              </a:solidFill>
            </a:endParaRPr>
          </a:p>
          <a:p>
            <a:pPr marL="609616" eaLnBrk="1" hangingPunct="1">
              <a:lnSpc>
                <a:spcPct val="90000"/>
              </a:lnSpc>
              <a:buSzPct val="65000"/>
              <a:buFont typeface="Wingdings" pitchFamily="2" charset="2"/>
              <a:buChar char="l"/>
              <a:defRPr/>
            </a:pPr>
            <a:r>
              <a:rPr lang="en-US" sz="2845" dirty="0">
                <a:solidFill>
                  <a:srgbClr val="000099"/>
                </a:solidFill>
              </a:rPr>
              <a:t>What happens when Teacher Jobs are Tied to Standardized Test Results?</a:t>
            </a:r>
          </a:p>
          <a:p>
            <a:pPr marL="1036348" lvl="1" eaLnBrk="1" hangingPunct="1">
              <a:lnSpc>
                <a:spcPct val="90000"/>
              </a:lnSpc>
              <a:buSzPct val="65000"/>
              <a:buFont typeface="Wingdings" pitchFamily="2" charset="2"/>
              <a:buChar char="l"/>
              <a:defRPr/>
            </a:pPr>
            <a:r>
              <a:rPr lang="en-US" sz="2438" dirty="0">
                <a:solidFill>
                  <a:srgbClr val="000099"/>
                </a:solidFill>
              </a:rPr>
              <a:t>Teaching the Test rather than How to Think?</a:t>
            </a:r>
          </a:p>
          <a:p>
            <a:pPr marL="609616" eaLnBrk="1" hangingPunct="1">
              <a:lnSpc>
                <a:spcPct val="90000"/>
              </a:lnSpc>
              <a:buSzPct val="65000"/>
              <a:buFont typeface="Wingdings" pitchFamily="2" charset="2"/>
              <a:buChar char="l"/>
              <a:defRPr/>
            </a:pPr>
            <a:r>
              <a:rPr lang="en-US" sz="2845" dirty="0">
                <a:solidFill>
                  <a:srgbClr val="000099"/>
                </a:solidFill>
              </a:rPr>
              <a:t>Quantified-Self Movement</a:t>
            </a:r>
            <a:endParaRPr lang="en-US" dirty="0">
              <a:solidFill>
                <a:srgbClr val="000099"/>
              </a:solidFill>
            </a:endParaRPr>
          </a:p>
          <a:p>
            <a:pPr marL="609616" indent="-609616" eaLnBrk="1" hangingPunct="1">
              <a:lnSpc>
                <a:spcPct val="90000"/>
              </a:lnSpc>
              <a:buSzPct val="65000"/>
              <a:buFont typeface="Wingdings" pitchFamily="2" charset="2"/>
              <a:buChar char="l"/>
              <a:defRPr/>
            </a:pPr>
            <a:endParaRPr lang="en-US"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13</a:t>
            </a:fld>
            <a:endParaRPr lang="en-US"/>
          </a:p>
        </p:txBody>
      </p:sp>
    </p:spTree>
    <p:extLst>
      <p:ext uri="{BB962C8B-B14F-4D97-AF65-F5344CB8AC3E}">
        <p14:creationId xmlns:p14="http://schemas.microsoft.com/office/powerpoint/2010/main" val="4012115505"/>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Effective Performance Measures</a:t>
            </a:r>
          </a:p>
        </p:txBody>
      </p:sp>
      <p:sp>
        <p:nvSpPr>
          <p:cNvPr id="7172" name="Rectangle 5"/>
          <p:cNvSpPr>
            <a:spLocks noGrp="1" noChangeArrowheads="1"/>
          </p:cNvSpPr>
          <p:nvPr>
            <p:ph idx="1"/>
          </p:nvPr>
        </p:nvSpPr>
        <p:spPr>
          <a:xfrm>
            <a:off x="1016000" y="1576336"/>
            <a:ext cx="8304107" cy="4673600"/>
          </a:xfrm>
        </p:spPr>
        <p:txBody>
          <a:bodyPr/>
          <a:lstStyle/>
          <a:p>
            <a:pPr marL="609616" eaLnBrk="1" hangingPunct="1">
              <a:lnSpc>
                <a:spcPct val="90000"/>
              </a:lnSpc>
              <a:buSzPct val="65000"/>
              <a:buFont typeface="Wingdings" pitchFamily="2" charset="2"/>
              <a:buChar char="l"/>
              <a:defRPr/>
            </a:pPr>
            <a:r>
              <a:rPr lang="en-US" sz="2560" b="1" dirty="0">
                <a:solidFill>
                  <a:srgbClr val="000099"/>
                </a:solidFill>
              </a:rPr>
              <a:t>Mission-Aligned</a:t>
            </a:r>
            <a:r>
              <a:rPr lang="en-US" sz="2560" dirty="0">
                <a:solidFill>
                  <a:srgbClr val="000099"/>
                </a:solidFill>
              </a:rPr>
              <a:t> &amp; </a:t>
            </a:r>
            <a:r>
              <a:rPr lang="en-US" sz="2560" b="1" dirty="0">
                <a:solidFill>
                  <a:srgbClr val="000099"/>
                </a:solidFill>
              </a:rPr>
              <a:t>Meaningful</a:t>
            </a:r>
            <a:r>
              <a:rPr lang="en-US" sz="2560" dirty="0">
                <a:solidFill>
                  <a:srgbClr val="000099"/>
                </a:solidFill>
              </a:rPr>
              <a:t> </a:t>
            </a:r>
          </a:p>
          <a:p>
            <a:pPr marL="1036348" lvl="1" eaLnBrk="1" hangingPunct="1">
              <a:lnSpc>
                <a:spcPct val="90000"/>
              </a:lnSpc>
              <a:buSzPct val="65000"/>
              <a:buFont typeface="Wingdings" pitchFamily="2" charset="2"/>
              <a:buChar char="l"/>
              <a:defRPr/>
            </a:pPr>
            <a:r>
              <a:rPr lang="en-US" sz="2133" dirty="0">
                <a:solidFill>
                  <a:srgbClr val="000099"/>
                </a:solidFill>
              </a:rPr>
              <a:t>Otherwise they’re viewed as compliance requirements</a:t>
            </a:r>
          </a:p>
          <a:p>
            <a:pPr marL="609616" eaLnBrk="1" hangingPunct="1">
              <a:lnSpc>
                <a:spcPct val="90000"/>
              </a:lnSpc>
              <a:buSzPct val="65000"/>
              <a:buFont typeface="Wingdings" pitchFamily="2" charset="2"/>
              <a:buChar char="l"/>
              <a:defRPr/>
            </a:pPr>
            <a:r>
              <a:rPr lang="en-US" sz="2560" b="1" dirty="0">
                <a:solidFill>
                  <a:srgbClr val="000099"/>
                </a:solidFill>
              </a:rPr>
              <a:t>Accessible</a:t>
            </a:r>
            <a:r>
              <a:rPr lang="en-US" sz="2560" dirty="0">
                <a:solidFill>
                  <a:srgbClr val="000099"/>
                </a:solidFill>
              </a:rPr>
              <a:t> by all stakeholders, not just analysts</a:t>
            </a:r>
          </a:p>
          <a:p>
            <a:pPr marL="1036348" lvl="1" eaLnBrk="1" hangingPunct="1">
              <a:lnSpc>
                <a:spcPct val="90000"/>
              </a:lnSpc>
              <a:buSzPct val="65000"/>
              <a:buFont typeface="Wingdings" pitchFamily="2" charset="2"/>
              <a:buChar char="l"/>
              <a:defRPr/>
            </a:pPr>
            <a:r>
              <a:rPr lang="en-US" sz="2133" dirty="0">
                <a:solidFill>
                  <a:srgbClr val="000099"/>
                </a:solidFill>
              </a:rPr>
              <a:t>Hard to ensure Accountability in absence of information</a:t>
            </a:r>
          </a:p>
          <a:p>
            <a:pPr marL="609616" eaLnBrk="1" hangingPunct="1">
              <a:lnSpc>
                <a:spcPct val="90000"/>
              </a:lnSpc>
              <a:buSzPct val="65000"/>
              <a:buFont typeface="Wingdings" pitchFamily="2" charset="2"/>
              <a:buChar char="l"/>
              <a:defRPr/>
            </a:pPr>
            <a:r>
              <a:rPr lang="en-US" sz="2560" b="1" dirty="0">
                <a:solidFill>
                  <a:srgbClr val="000099"/>
                </a:solidFill>
              </a:rPr>
              <a:t>Transparent</a:t>
            </a:r>
            <a:r>
              <a:rPr lang="en-US" sz="2560" dirty="0">
                <a:solidFill>
                  <a:srgbClr val="000099"/>
                </a:solidFill>
              </a:rPr>
              <a:t> &amp; </a:t>
            </a:r>
            <a:r>
              <a:rPr lang="en-US" sz="2560" b="1" dirty="0">
                <a:solidFill>
                  <a:srgbClr val="000099"/>
                </a:solidFill>
              </a:rPr>
              <a:t>Understandable</a:t>
            </a:r>
            <a:r>
              <a:rPr lang="en-US" sz="2560" dirty="0">
                <a:solidFill>
                  <a:srgbClr val="000099"/>
                </a:solidFill>
              </a:rPr>
              <a:t> to stakeholders</a:t>
            </a:r>
          </a:p>
          <a:p>
            <a:pPr marL="1036348" lvl="1" eaLnBrk="1" hangingPunct="1">
              <a:lnSpc>
                <a:spcPct val="90000"/>
              </a:lnSpc>
              <a:buSzPct val="65000"/>
              <a:buFont typeface="Wingdings" pitchFamily="2" charset="2"/>
              <a:buChar char="l"/>
              <a:defRPr/>
            </a:pPr>
            <a:r>
              <a:rPr lang="en-US" sz="2133" dirty="0">
                <a:solidFill>
                  <a:srgbClr val="000099"/>
                </a:solidFill>
              </a:rPr>
              <a:t>Hard to get buy-in with “Trust us, you’re failing”</a:t>
            </a:r>
          </a:p>
          <a:p>
            <a:pPr marL="1036348" lvl="1" eaLnBrk="1" hangingPunct="1">
              <a:lnSpc>
                <a:spcPct val="90000"/>
              </a:lnSpc>
              <a:buSzPct val="65000"/>
              <a:buFont typeface="Wingdings" pitchFamily="2" charset="2"/>
              <a:buChar char="l"/>
              <a:defRPr/>
            </a:pPr>
            <a:r>
              <a:rPr lang="en-US" sz="2133" dirty="0">
                <a:solidFill>
                  <a:srgbClr val="000099"/>
                </a:solidFill>
              </a:rPr>
              <a:t>Lack of Understanding leads to disengagement</a:t>
            </a:r>
          </a:p>
          <a:p>
            <a:pPr marL="609616" eaLnBrk="1" hangingPunct="1">
              <a:lnSpc>
                <a:spcPct val="90000"/>
              </a:lnSpc>
              <a:buSzPct val="65000"/>
              <a:buFont typeface="Wingdings" pitchFamily="2" charset="2"/>
              <a:buChar char="l"/>
              <a:defRPr/>
            </a:pPr>
            <a:r>
              <a:rPr lang="en-US" sz="2560" dirty="0">
                <a:solidFill>
                  <a:srgbClr val="000099"/>
                </a:solidFill>
              </a:rPr>
              <a:t>Provide </a:t>
            </a:r>
            <a:r>
              <a:rPr lang="en-US" sz="2560" b="1" dirty="0">
                <a:solidFill>
                  <a:srgbClr val="000099"/>
                </a:solidFill>
              </a:rPr>
              <a:t>Accurate,</a:t>
            </a:r>
            <a:r>
              <a:rPr lang="en-US" sz="2560" dirty="0">
                <a:solidFill>
                  <a:srgbClr val="000099"/>
                </a:solidFill>
              </a:rPr>
              <a:t> complete, reproducible numbers</a:t>
            </a:r>
          </a:p>
          <a:p>
            <a:pPr marL="1036348" lvl="1" eaLnBrk="1" hangingPunct="1">
              <a:lnSpc>
                <a:spcPct val="90000"/>
              </a:lnSpc>
              <a:buSzPct val="65000"/>
              <a:buFont typeface="Wingdings" pitchFamily="2" charset="2"/>
              <a:buChar char="l"/>
              <a:defRPr/>
            </a:pPr>
            <a:r>
              <a:rPr lang="en-US" sz="2133" dirty="0">
                <a:solidFill>
                  <a:srgbClr val="000099"/>
                </a:solidFill>
              </a:rPr>
              <a:t>Stakeholders have to know they can believe what they see</a:t>
            </a:r>
            <a:endParaRPr lang="en-US" sz="2560" dirty="0">
              <a:solidFill>
                <a:srgbClr val="000099"/>
              </a:solidFill>
            </a:endParaRPr>
          </a:p>
          <a:p>
            <a:pPr marL="609616" eaLnBrk="1" hangingPunct="1">
              <a:lnSpc>
                <a:spcPct val="90000"/>
              </a:lnSpc>
              <a:buSzPct val="65000"/>
              <a:buFont typeface="Wingdings" pitchFamily="2" charset="2"/>
              <a:buChar char="l"/>
              <a:defRPr/>
            </a:pPr>
            <a:r>
              <a:rPr lang="en-US" sz="2560" dirty="0">
                <a:solidFill>
                  <a:srgbClr val="000099"/>
                </a:solidFill>
              </a:rPr>
              <a:t>Available </a:t>
            </a:r>
            <a:r>
              <a:rPr lang="en-US" sz="2560" b="1" dirty="0">
                <a:solidFill>
                  <a:srgbClr val="000099"/>
                </a:solidFill>
              </a:rPr>
              <a:t>Timely</a:t>
            </a:r>
            <a:endParaRPr lang="en-US" sz="2560" dirty="0">
              <a:solidFill>
                <a:srgbClr val="000099"/>
              </a:solidFill>
            </a:endParaRPr>
          </a:p>
          <a:p>
            <a:pPr marL="1036348" lvl="1" eaLnBrk="1" hangingPunct="1">
              <a:lnSpc>
                <a:spcPct val="90000"/>
              </a:lnSpc>
              <a:buSzPct val="65000"/>
              <a:buFont typeface="Wingdings" pitchFamily="2" charset="2"/>
              <a:buChar char="l"/>
              <a:defRPr/>
            </a:pPr>
            <a:r>
              <a:rPr lang="en-US" sz="2133" dirty="0">
                <a:solidFill>
                  <a:srgbClr val="000099"/>
                </a:solidFill>
              </a:rPr>
              <a:t>Hard to timely take action on 15 month old data</a:t>
            </a:r>
          </a:p>
          <a:p>
            <a:pPr marL="609616" eaLnBrk="1" hangingPunct="1">
              <a:lnSpc>
                <a:spcPct val="90000"/>
              </a:lnSpc>
              <a:buSzPct val="65000"/>
              <a:buFont typeface="Wingdings" pitchFamily="2" charset="2"/>
              <a:buChar char="l"/>
              <a:defRPr/>
            </a:pPr>
            <a:r>
              <a:rPr lang="en-US" sz="2560" b="1" dirty="0">
                <a:solidFill>
                  <a:srgbClr val="000099"/>
                </a:solidFill>
              </a:rPr>
              <a:t>Efficient</a:t>
            </a:r>
            <a:endParaRPr lang="en-US" sz="2560" dirty="0">
              <a:solidFill>
                <a:srgbClr val="000099"/>
              </a:solidFill>
            </a:endParaRPr>
          </a:p>
          <a:p>
            <a:pPr marL="1036348" lvl="1" eaLnBrk="1" hangingPunct="1">
              <a:lnSpc>
                <a:spcPct val="90000"/>
              </a:lnSpc>
              <a:buSzPct val="65000"/>
              <a:buFont typeface="Wingdings" pitchFamily="2" charset="2"/>
              <a:buChar char="l"/>
              <a:defRPr/>
            </a:pPr>
            <a:r>
              <a:rPr lang="en-US" sz="2133" dirty="0">
                <a:solidFill>
                  <a:srgbClr val="000099"/>
                </a:solidFill>
              </a:rPr>
              <a:t>Gathering data to </a:t>
            </a:r>
            <a:r>
              <a:rPr lang="en-US" sz="2133" b="1" dirty="0">
                <a:solidFill>
                  <a:srgbClr val="000099"/>
                </a:solidFill>
              </a:rPr>
              <a:t>PROVE</a:t>
            </a:r>
            <a:r>
              <a:rPr lang="en-US" sz="2133" dirty="0">
                <a:solidFill>
                  <a:srgbClr val="000099"/>
                </a:solidFill>
              </a:rPr>
              <a:t> the result takes resources from doing that which helps you </a:t>
            </a:r>
            <a:r>
              <a:rPr lang="en-US" sz="2133" b="1" dirty="0">
                <a:solidFill>
                  <a:srgbClr val="000099"/>
                </a:solidFill>
              </a:rPr>
              <a:t>ACHIEVE</a:t>
            </a:r>
            <a:r>
              <a:rPr lang="en-US" sz="2133" dirty="0">
                <a:solidFill>
                  <a:srgbClr val="000099"/>
                </a:solidFill>
              </a:rPr>
              <a:t> the result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14</a:t>
            </a:fld>
            <a:endParaRPr lang="en-US"/>
          </a:p>
        </p:txBody>
      </p:sp>
    </p:spTree>
    <p:extLst>
      <p:ext uri="{BB962C8B-B14F-4D97-AF65-F5344CB8AC3E}">
        <p14:creationId xmlns:p14="http://schemas.microsoft.com/office/powerpoint/2010/main" val="2952183202"/>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    AEL Performance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15</a:t>
            </a:fld>
            <a:endParaRPr lang="en-US"/>
          </a:p>
        </p:txBody>
      </p:sp>
      <p:graphicFrame>
        <p:nvGraphicFramePr>
          <p:cNvPr id="2" name="Table 1" descr="A table showing performance trends." title="AEL Performance Trends">
            <a:extLst>
              <a:ext uri="{FF2B5EF4-FFF2-40B4-BE49-F238E27FC236}">
                <a16:creationId xmlns:a16="http://schemas.microsoft.com/office/drawing/2014/main" id="{0B974BB4-73AF-4833-B5E1-16303EB755DB}"/>
              </a:ext>
            </a:extLst>
          </p:cNvPr>
          <p:cNvGraphicFramePr>
            <a:graphicFrameLocks noGrp="1"/>
          </p:cNvGraphicFramePr>
          <p:nvPr>
            <p:extLst>
              <p:ext uri="{D42A27DB-BD31-4B8C-83A1-F6EECF244321}">
                <p14:modId xmlns:p14="http://schemas.microsoft.com/office/powerpoint/2010/main" val="3222622350"/>
              </p:ext>
            </p:extLst>
          </p:nvPr>
        </p:nvGraphicFramePr>
        <p:xfrm>
          <a:off x="291356" y="1423223"/>
          <a:ext cx="9162278" cy="4619566"/>
        </p:xfrm>
        <a:graphic>
          <a:graphicData uri="http://schemas.openxmlformats.org/drawingml/2006/table">
            <a:tbl>
              <a:tblPr>
                <a:tableStyleId>{5940675A-B579-460E-94D1-54222C63F5DA}</a:tableStyleId>
              </a:tblPr>
              <a:tblGrid>
                <a:gridCol w="2235694">
                  <a:extLst>
                    <a:ext uri="{9D8B030D-6E8A-4147-A177-3AD203B41FA5}">
                      <a16:colId xmlns:a16="http://schemas.microsoft.com/office/drawing/2014/main" val="226365061"/>
                    </a:ext>
                  </a:extLst>
                </a:gridCol>
                <a:gridCol w="865823">
                  <a:extLst>
                    <a:ext uri="{9D8B030D-6E8A-4147-A177-3AD203B41FA5}">
                      <a16:colId xmlns:a16="http://schemas.microsoft.com/office/drawing/2014/main" val="3875375877"/>
                    </a:ext>
                  </a:extLst>
                </a:gridCol>
                <a:gridCol w="865823">
                  <a:extLst>
                    <a:ext uri="{9D8B030D-6E8A-4147-A177-3AD203B41FA5}">
                      <a16:colId xmlns:a16="http://schemas.microsoft.com/office/drawing/2014/main" val="3664909414"/>
                    </a:ext>
                  </a:extLst>
                </a:gridCol>
                <a:gridCol w="865823">
                  <a:extLst>
                    <a:ext uri="{9D8B030D-6E8A-4147-A177-3AD203B41FA5}">
                      <a16:colId xmlns:a16="http://schemas.microsoft.com/office/drawing/2014/main" val="3423175098"/>
                    </a:ext>
                  </a:extLst>
                </a:gridCol>
                <a:gridCol w="865823">
                  <a:extLst>
                    <a:ext uri="{9D8B030D-6E8A-4147-A177-3AD203B41FA5}">
                      <a16:colId xmlns:a16="http://schemas.microsoft.com/office/drawing/2014/main" val="539436730"/>
                    </a:ext>
                  </a:extLst>
                </a:gridCol>
                <a:gridCol w="865823">
                  <a:extLst>
                    <a:ext uri="{9D8B030D-6E8A-4147-A177-3AD203B41FA5}">
                      <a16:colId xmlns:a16="http://schemas.microsoft.com/office/drawing/2014/main" val="265193520"/>
                    </a:ext>
                  </a:extLst>
                </a:gridCol>
                <a:gridCol w="865823">
                  <a:extLst>
                    <a:ext uri="{9D8B030D-6E8A-4147-A177-3AD203B41FA5}">
                      <a16:colId xmlns:a16="http://schemas.microsoft.com/office/drawing/2014/main" val="741361927"/>
                    </a:ext>
                  </a:extLst>
                </a:gridCol>
                <a:gridCol w="865823">
                  <a:extLst>
                    <a:ext uri="{9D8B030D-6E8A-4147-A177-3AD203B41FA5}">
                      <a16:colId xmlns:a16="http://schemas.microsoft.com/office/drawing/2014/main" val="1195447909"/>
                    </a:ext>
                  </a:extLst>
                </a:gridCol>
                <a:gridCol w="865823">
                  <a:extLst>
                    <a:ext uri="{9D8B030D-6E8A-4147-A177-3AD203B41FA5}">
                      <a16:colId xmlns:a16="http://schemas.microsoft.com/office/drawing/2014/main" val="193404279"/>
                    </a:ext>
                  </a:extLst>
                </a:gridCol>
              </a:tblGrid>
              <a:tr h="658942">
                <a:tc>
                  <a:txBody>
                    <a:bodyPr/>
                    <a:lstStyle/>
                    <a:p>
                      <a:pPr algn="ctr" fontAlgn="ctr"/>
                      <a:r>
                        <a:rPr lang="en-US" sz="2000" b="1" i="0" u="none" strike="noStrike" dirty="0">
                          <a:solidFill>
                            <a:srgbClr val="000000"/>
                          </a:solidFill>
                          <a:effectLst/>
                          <a:latin typeface="Arial" panose="020B0604020202020204" pitchFamily="34" charset="0"/>
                        </a:rPr>
                        <a:t>Measure</a:t>
                      </a:r>
                    </a:p>
                  </a:txBody>
                  <a:tcPr marL="6623" marR="6623" marT="6623" marB="0" anchor="ctr">
                    <a:solidFill>
                      <a:schemeClr val="bg1"/>
                    </a:solidFill>
                  </a:tcPr>
                </a:tc>
                <a:tc>
                  <a:txBody>
                    <a:bodyPr/>
                    <a:lstStyle/>
                    <a:p>
                      <a:pPr algn="ctr" fontAlgn="ctr"/>
                      <a:r>
                        <a:rPr lang="en-US" sz="2000" b="1" u="none" strike="noStrike" dirty="0">
                          <a:effectLst/>
                        </a:rPr>
                        <a:t>PY13</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PY14</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PY15</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PY16</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PY17</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PY18</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PY19 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PY20</a:t>
                      </a:r>
                    </a:p>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581962442"/>
                  </a:ext>
                </a:extLst>
              </a:tr>
              <a:tr h="332957">
                <a:tc>
                  <a:txBody>
                    <a:bodyPr/>
                    <a:lstStyle/>
                    <a:p>
                      <a:pPr algn="l" fontAlgn="ctr"/>
                      <a:r>
                        <a:rPr lang="en-US" sz="2000" u="none" strike="noStrike" dirty="0">
                          <a:effectLst/>
                        </a:rPr>
                        <a:t>Participants Served</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78,206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79,620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92,291</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a:effectLst/>
                        </a:rPr>
                        <a:t>87,921</a:t>
                      </a:r>
                      <a:endParaRPr lang="en-US" sz="2000" b="0" i="0" u="none" strike="noStrike">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a:effectLst/>
                        </a:rPr>
                        <a:t>82,898</a:t>
                      </a:r>
                      <a:endParaRPr lang="en-US" sz="2000" b="0" i="0" u="none" strike="noStrike">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80,507 </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a:effectLst/>
                        </a:rPr>
                        <a:t>85,068</a:t>
                      </a:r>
                      <a:endParaRPr lang="en-US" sz="2000" b="0" i="0" u="none" strike="noStrike">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a:effectLst/>
                        </a:rPr>
                        <a:t>85,068</a:t>
                      </a:r>
                      <a:endParaRPr lang="en-US" sz="2000" b="0" i="0" u="none" strike="noStrike">
                        <a:solidFill>
                          <a:srgbClr val="000000"/>
                        </a:solidFill>
                        <a:effectLst/>
                        <a:latin typeface="Calibri" panose="020F0502020204030204" pitchFamily="34" charset="0"/>
                      </a:endParaRPr>
                    </a:p>
                  </a:txBody>
                  <a:tcPr marL="6623" marR="6623" marT="6623" marB="0" anchor="ctr">
                    <a:solidFill>
                      <a:schemeClr val="bg1"/>
                    </a:solidFill>
                  </a:tcPr>
                </a:tc>
                <a:extLst>
                  <a:ext uri="{0D108BD9-81ED-4DB2-BD59-A6C34878D82A}">
                    <a16:rowId xmlns:a16="http://schemas.microsoft.com/office/drawing/2014/main" val="2131661000"/>
                  </a:ext>
                </a:extLst>
              </a:tr>
              <a:tr h="658942">
                <a:tc>
                  <a:txBody>
                    <a:bodyPr/>
                    <a:lstStyle/>
                    <a:p>
                      <a:pPr marL="228600" lvl="1" algn="l" fontAlgn="ctr"/>
                      <a:r>
                        <a:rPr lang="es-ES" sz="2000" u="none" strike="noStrike" dirty="0">
                          <a:effectLst/>
                        </a:rPr>
                        <a:t>- Basic ABE, ESL, EL Civics</a:t>
                      </a:r>
                      <a:endParaRPr lang="es-E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D9D9D9"/>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87,936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78,960</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~74,000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~70,300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74,818</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74,568</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2737945085"/>
                  </a:ext>
                </a:extLst>
              </a:tr>
              <a:tr h="658942">
                <a:tc>
                  <a:txBody>
                    <a:bodyPr/>
                    <a:lstStyle/>
                    <a:p>
                      <a:pPr marL="228600" lvl="1" algn="l" fontAlgn="ctr"/>
                      <a:r>
                        <a:rPr lang="en-US" sz="2000" u="none" strike="noStrike" dirty="0">
                          <a:effectLst/>
                        </a:rPr>
                        <a:t>- Intensive ABE or ESL</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D9D9D9"/>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1,579</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2,047</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~3,100 </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mn-lt"/>
                        </a:rPr>
                        <a:t>~4,375</a:t>
                      </a:r>
                    </a:p>
                  </a:txBody>
                  <a:tcPr marL="6623" marR="6623" marT="6623" marB="0" anchor="ctr">
                    <a:solidFill>
                      <a:schemeClr val="bg1"/>
                    </a:solidFill>
                  </a:tcPr>
                </a:tc>
                <a:tc>
                  <a:txBody>
                    <a:bodyPr/>
                    <a:lstStyle/>
                    <a:p>
                      <a:pPr algn="ctr" fontAlgn="ctr"/>
                      <a:r>
                        <a:rPr lang="en-US" sz="2000" u="none" strike="noStrike">
                          <a:effectLst/>
                        </a:rPr>
                        <a:t>3,750</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4,000</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3980160990"/>
                  </a:ext>
                </a:extLst>
              </a:tr>
              <a:tr h="658942">
                <a:tc>
                  <a:txBody>
                    <a:bodyPr/>
                    <a:lstStyle/>
                    <a:p>
                      <a:pPr marL="228600" lvl="1" algn="l" fontAlgn="ctr"/>
                      <a:r>
                        <a:rPr lang="es-ES" sz="2000" u="none" strike="noStrike" dirty="0">
                          <a:effectLst/>
                        </a:rPr>
                        <a:t>- Integrated ABE, ESL, EL Civics</a:t>
                      </a:r>
                      <a:endParaRPr lang="es-E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D9D9D9"/>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2,702</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5,555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~5,750 </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 ~5,800 </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6,500</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6,500</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047103240"/>
                  </a:ext>
                </a:extLst>
              </a:tr>
              <a:tr h="658942">
                <a:tc>
                  <a:txBody>
                    <a:bodyPr/>
                    <a:lstStyle/>
                    <a:p>
                      <a:pPr algn="l" fontAlgn="ctr"/>
                      <a:r>
                        <a:rPr lang="en-US" sz="2000" u="none" strike="noStrike" dirty="0">
                          <a:effectLst/>
                        </a:rPr>
                        <a:t>Employed/Enrolled Q2 Post-Exit</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19.37%</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31.11%</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32.03%</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34.26%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32.91%</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34.67% </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extLst>
                  <a:ext uri="{0D108BD9-81ED-4DB2-BD59-A6C34878D82A}">
                    <a16:rowId xmlns:a16="http://schemas.microsoft.com/office/drawing/2014/main" val="2485843482"/>
                  </a:ext>
                </a:extLst>
              </a:tr>
              <a:tr h="658942">
                <a:tc>
                  <a:txBody>
                    <a:bodyPr/>
                    <a:lstStyle/>
                    <a:p>
                      <a:pPr algn="l" fontAlgn="ctr"/>
                      <a:r>
                        <a:rPr lang="en-US" sz="2000" u="none" strike="noStrike" dirty="0">
                          <a:effectLst/>
                        </a:rPr>
                        <a:t>Employed/Enrolled Q2-Q4 Post-Exit</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82.88%</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83.01%</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82.75%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83.65%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 84.58%</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extLst>
                  <a:ext uri="{0D108BD9-81ED-4DB2-BD59-A6C34878D82A}">
                    <a16:rowId xmlns:a16="http://schemas.microsoft.com/office/drawing/2014/main" val="614087220"/>
                  </a:ext>
                </a:extLst>
              </a:tr>
              <a:tr h="332957">
                <a:tc>
                  <a:txBody>
                    <a:bodyPr/>
                    <a:lstStyle/>
                    <a:p>
                      <a:pPr algn="l" fontAlgn="ctr"/>
                      <a:r>
                        <a:rPr lang="en-US" sz="2000" u="none" strike="noStrike" dirty="0">
                          <a:effectLst/>
                        </a:rPr>
                        <a:t>Credential Rate</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43.18%</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19.76%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20.96%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29.38%</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 35.65%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34.50%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36.00%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097220847"/>
                  </a:ext>
                </a:extLst>
              </a:tr>
            </a:tbl>
          </a:graphicData>
        </a:graphic>
      </p:graphicFrame>
    </p:spTree>
    <p:extLst>
      <p:ext uri="{BB962C8B-B14F-4D97-AF65-F5344CB8AC3E}">
        <p14:creationId xmlns:p14="http://schemas.microsoft.com/office/powerpoint/2010/main" val="2681091654"/>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       Drilling into Employed/Enrolled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16</a:t>
            </a:fld>
            <a:endParaRPr lang="en-US"/>
          </a:p>
        </p:txBody>
      </p:sp>
      <p:graphicFrame>
        <p:nvGraphicFramePr>
          <p:cNvPr id="2" name="Table 1" descr="A table showing performance trends from PY 13 through PY 20 Target " title="Table: Drilling into Employed/Enrolled Trends">
            <a:extLst>
              <a:ext uri="{FF2B5EF4-FFF2-40B4-BE49-F238E27FC236}">
                <a16:creationId xmlns:a16="http://schemas.microsoft.com/office/drawing/2014/main" id="{0B974BB4-73AF-4833-B5E1-16303EB755DB}"/>
              </a:ext>
            </a:extLst>
          </p:cNvPr>
          <p:cNvGraphicFramePr>
            <a:graphicFrameLocks noGrp="1"/>
          </p:cNvGraphicFramePr>
          <p:nvPr>
            <p:extLst>
              <p:ext uri="{D42A27DB-BD31-4B8C-83A1-F6EECF244321}">
                <p14:modId xmlns:p14="http://schemas.microsoft.com/office/powerpoint/2010/main" val="3791265619"/>
              </p:ext>
            </p:extLst>
          </p:nvPr>
        </p:nvGraphicFramePr>
        <p:xfrm>
          <a:off x="291356" y="1423223"/>
          <a:ext cx="9162278" cy="3694247"/>
        </p:xfrm>
        <a:graphic>
          <a:graphicData uri="http://schemas.openxmlformats.org/drawingml/2006/table">
            <a:tbl>
              <a:tblPr>
                <a:tableStyleId>{5940675A-B579-460E-94D1-54222C63F5DA}</a:tableStyleId>
              </a:tblPr>
              <a:tblGrid>
                <a:gridCol w="2235694">
                  <a:extLst>
                    <a:ext uri="{9D8B030D-6E8A-4147-A177-3AD203B41FA5}">
                      <a16:colId xmlns:a16="http://schemas.microsoft.com/office/drawing/2014/main" val="226365061"/>
                    </a:ext>
                  </a:extLst>
                </a:gridCol>
                <a:gridCol w="865823">
                  <a:extLst>
                    <a:ext uri="{9D8B030D-6E8A-4147-A177-3AD203B41FA5}">
                      <a16:colId xmlns:a16="http://schemas.microsoft.com/office/drawing/2014/main" val="3875375877"/>
                    </a:ext>
                  </a:extLst>
                </a:gridCol>
                <a:gridCol w="865823">
                  <a:extLst>
                    <a:ext uri="{9D8B030D-6E8A-4147-A177-3AD203B41FA5}">
                      <a16:colId xmlns:a16="http://schemas.microsoft.com/office/drawing/2014/main" val="3664909414"/>
                    </a:ext>
                  </a:extLst>
                </a:gridCol>
                <a:gridCol w="865823">
                  <a:extLst>
                    <a:ext uri="{9D8B030D-6E8A-4147-A177-3AD203B41FA5}">
                      <a16:colId xmlns:a16="http://schemas.microsoft.com/office/drawing/2014/main" val="3423175098"/>
                    </a:ext>
                  </a:extLst>
                </a:gridCol>
                <a:gridCol w="865823">
                  <a:extLst>
                    <a:ext uri="{9D8B030D-6E8A-4147-A177-3AD203B41FA5}">
                      <a16:colId xmlns:a16="http://schemas.microsoft.com/office/drawing/2014/main" val="539436730"/>
                    </a:ext>
                  </a:extLst>
                </a:gridCol>
                <a:gridCol w="865823">
                  <a:extLst>
                    <a:ext uri="{9D8B030D-6E8A-4147-A177-3AD203B41FA5}">
                      <a16:colId xmlns:a16="http://schemas.microsoft.com/office/drawing/2014/main" val="265193520"/>
                    </a:ext>
                  </a:extLst>
                </a:gridCol>
                <a:gridCol w="865823">
                  <a:extLst>
                    <a:ext uri="{9D8B030D-6E8A-4147-A177-3AD203B41FA5}">
                      <a16:colId xmlns:a16="http://schemas.microsoft.com/office/drawing/2014/main" val="741361927"/>
                    </a:ext>
                  </a:extLst>
                </a:gridCol>
                <a:gridCol w="865823">
                  <a:extLst>
                    <a:ext uri="{9D8B030D-6E8A-4147-A177-3AD203B41FA5}">
                      <a16:colId xmlns:a16="http://schemas.microsoft.com/office/drawing/2014/main" val="1195447909"/>
                    </a:ext>
                  </a:extLst>
                </a:gridCol>
                <a:gridCol w="865823">
                  <a:extLst>
                    <a:ext uri="{9D8B030D-6E8A-4147-A177-3AD203B41FA5}">
                      <a16:colId xmlns:a16="http://schemas.microsoft.com/office/drawing/2014/main" val="193404279"/>
                    </a:ext>
                  </a:extLst>
                </a:gridCol>
              </a:tblGrid>
              <a:tr h="658942">
                <a:tc>
                  <a:txBody>
                    <a:bodyPr/>
                    <a:lstStyle/>
                    <a:p>
                      <a:pPr algn="ctr" fontAlgn="ctr"/>
                      <a:r>
                        <a:rPr lang="en-US" sz="2000" b="1" i="0" u="none" strike="noStrike" dirty="0">
                          <a:solidFill>
                            <a:srgbClr val="000000"/>
                          </a:solidFill>
                          <a:effectLst/>
                          <a:latin typeface="Arial" panose="020B0604020202020204" pitchFamily="34" charset="0"/>
                        </a:rPr>
                        <a:t>Measure</a:t>
                      </a:r>
                    </a:p>
                  </a:txBody>
                  <a:tcPr marL="6623" marR="6623" marT="6623" marB="0" anchor="ctr">
                    <a:solidFill>
                      <a:schemeClr val="bg1"/>
                    </a:solidFill>
                  </a:tcPr>
                </a:tc>
                <a:tc>
                  <a:txBody>
                    <a:bodyPr/>
                    <a:lstStyle/>
                    <a:p>
                      <a:pPr algn="ctr" fontAlgn="ctr"/>
                      <a:r>
                        <a:rPr lang="en-US" sz="2000" b="1" u="none" strike="noStrike" dirty="0">
                          <a:effectLst/>
                        </a:rPr>
                        <a:t>PY13</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PY14</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PY15</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PY16</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PY17</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PY18</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PY19 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PY20</a:t>
                      </a:r>
                    </a:p>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581962442"/>
                  </a:ext>
                </a:extLst>
              </a:tr>
              <a:tr h="658942">
                <a:tc>
                  <a:txBody>
                    <a:bodyPr/>
                    <a:lstStyle/>
                    <a:p>
                      <a:pPr algn="l" fontAlgn="ctr"/>
                      <a:r>
                        <a:rPr lang="en-US" sz="2000" u="none" strike="noStrike" dirty="0">
                          <a:effectLst/>
                        </a:rPr>
                        <a:t>AEL</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19.37%</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31.11%</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32.03%</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34.26%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32.91%</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34.67% </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extLst>
                  <a:ext uri="{0D108BD9-81ED-4DB2-BD59-A6C34878D82A}">
                    <a16:rowId xmlns:a16="http://schemas.microsoft.com/office/drawing/2014/main" val="2485843482"/>
                  </a:ext>
                </a:extLst>
              </a:tr>
              <a:tr h="448926">
                <a:tc>
                  <a:txBody>
                    <a:bodyPr/>
                    <a:lstStyle/>
                    <a:p>
                      <a:pPr marL="228600" lvl="1" algn="l" fontAlgn="ctr"/>
                      <a:r>
                        <a:rPr lang="en-US" sz="2000" b="0" i="0" u="none" strike="noStrike" dirty="0">
                          <a:solidFill>
                            <a:srgbClr val="FF0000"/>
                          </a:solidFill>
                          <a:effectLst/>
                          <a:latin typeface="+mn-lt"/>
                        </a:rPr>
                        <a:t>- % without SSN</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NA</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42.2%</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40.93%</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40.02%</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41.27%</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40.17%</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41.31%</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NA</a:t>
                      </a:r>
                    </a:p>
                  </a:txBody>
                  <a:tcPr marL="6623" marR="6623" marT="6623" marB="0" anchor="ctr">
                    <a:solidFill>
                      <a:schemeClr val="bg1"/>
                    </a:solidFill>
                  </a:tcPr>
                </a:tc>
                <a:extLst>
                  <a:ext uri="{0D108BD9-81ED-4DB2-BD59-A6C34878D82A}">
                    <a16:rowId xmlns:a16="http://schemas.microsoft.com/office/drawing/2014/main" val="2527661569"/>
                  </a:ext>
                </a:extLst>
              </a:tr>
              <a:tr h="935538">
                <a:tc>
                  <a:txBody>
                    <a:bodyPr/>
                    <a:lstStyle/>
                    <a:p>
                      <a:pPr marL="228600" lvl="1" algn="l" fontAlgn="ctr"/>
                      <a:r>
                        <a:rPr lang="en-US" sz="2000" b="0" i="0" u="none" strike="noStrike" dirty="0">
                          <a:solidFill>
                            <a:srgbClr val="FF0000"/>
                          </a:solidFill>
                          <a:effectLst/>
                          <a:latin typeface="+mn-lt"/>
                        </a:rPr>
                        <a:t>- Performance where we have SSNs</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NA</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53.82%</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54.22%</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57.12%</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56.04</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57.95%</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NA</a:t>
                      </a:r>
                    </a:p>
                  </a:txBody>
                  <a:tcPr marL="6623" marR="6623" marT="6623" marB="0" anchor="ctr">
                    <a:solidFill>
                      <a:schemeClr val="bg1"/>
                    </a:solidFill>
                  </a:tcPr>
                </a:tc>
                <a:tc>
                  <a:txBody>
                    <a:bodyPr/>
                    <a:lstStyle/>
                    <a:p>
                      <a:pPr algn="ctr" fontAlgn="ctr"/>
                      <a:r>
                        <a:rPr lang="en-US" sz="2000" b="0" i="0" u="none" strike="noStrike" dirty="0">
                          <a:solidFill>
                            <a:srgbClr val="FF0000"/>
                          </a:solidFill>
                          <a:effectLst/>
                          <a:latin typeface="+mn-lt"/>
                        </a:rPr>
                        <a:t>NA</a:t>
                      </a:r>
                    </a:p>
                  </a:txBody>
                  <a:tcPr marL="6623" marR="6623" marT="6623" marB="0" anchor="ctr">
                    <a:solidFill>
                      <a:schemeClr val="bg1"/>
                    </a:solidFill>
                  </a:tcPr>
                </a:tc>
                <a:extLst>
                  <a:ext uri="{0D108BD9-81ED-4DB2-BD59-A6C34878D82A}">
                    <a16:rowId xmlns:a16="http://schemas.microsoft.com/office/drawing/2014/main" val="2589173035"/>
                  </a:ext>
                </a:extLst>
              </a:tr>
              <a:tr h="658942">
                <a:tc>
                  <a:txBody>
                    <a:bodyPr/>
                    <a:lstStyle/>
                    <a:p>
                      <a:pPr algn="l" fontAlgn="ctr"/>
                      <a:r>
                        <a:rPr lang="en-US" sz="2000" b="0" i="0" u="none" strike="noStrike" dirty="0">
                          <a:solidFill>
                            <a:srgbClr val="000000"/>
                          </a:solidFill>
                          <a:effectLst/>
                          <a:latin typeface="+mn-lt"/>
                        </a:rPr>
                        <a:t>Career &amp; Training Programs</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64.74%</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69.17%</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69.81%</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68.57%</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69.14%</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69.81%</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69.00%</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70.00%</a:t>
                      </a:r>
                    </a:p>
                  </a:txBody>
                  <a:tcPr marL="6623" marR="6623" marT="6623" marB="0" anchor="ctr">
                    <a:solidFill>
                      <a:schemeClr val="bg1"/>
                    </a:solidFill>
                  </a:tcPr>
                </a:tc>
                <a:extLst>
                  <a:ext uri="{0D108BD9-81ED-4DB2-BD59-A6C34878D82A}">
                    <a16:rowId xmlns:a16="http://schemas.microsoft.com/office/drawing/2014/main" val="614087220"/>
                  </a:ext>
                </a:extLst>
              </a:tr>
              <a:tr h="332957">
                <a:tc>
                  <a:txBody>
                    <a:bodyPr/>
                    <a:lstStyle/>
                    <a:p>
                      <a:pPr algn="l" fontAlgn="ctr"/>
                      <a:r>
                        <a:rPr lang="en-US" sz="2000" b="0" i="0" u="none" strike="noStrike" dirty="0">
                          <a:solidFill>
                            <a:srgbClr val="000000"/>
                          </a:solidFill>
                          <a:effectLst/>
                          <a:latin typeface="+mn-lt"/>
                        </a:rPr>
                        <a:t>VR</a:t>
                      </a:r>
                    </a:p>
                  </a:txBody>
                  <a:tcPr marL="6623" marR="6623" marT="6623"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55.20%</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58.33%</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59.18%</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57.09%</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58.60%</a:t>
                      </a:r>
                    </a:p>
                  </a:txBody>
                  <a:tcPr marL="0" marR="0" marT="0"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56.51%</a:t>
                      </a:r>
                    </a:p>
                  </a:txBody>
                  <a:tcPr marL="6451" marR="6451" marT="6451" marB="0" anchor="ctr">
                    <a:solidFill>
                      <a:schemeClr val="bg1"/>
                    </a:solidFill>
                  </a:tcPr>
                </a:tc>
                <a:tc>
                  <a:txBody>
                    <a:bodyPr/>
                    <a:lstStyle/>
                    <a:p>
                      <a:pPr algn="ctr" fontAlgn="ctr"/>
                      <a:r>
                        <a:rPr lang="en-US" sz="2000" u="none" strike="noStrike" dirty="0">
                          <a:effectLst/>
                        </a:rPr>
                        <a:t>58.00%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59.00%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097220847"/>
                  </a:ext>
                </a:extLst>
              </a:tr>
            </a:tbl>
          </a:graphicData>
        </a:graphic>
      </p:graphicFrame>
    </p:spTree>
    <p:extLst>
      <p:ext uri="{BB962C8B-B14F-4D97-AF65-F5344CB8AC3E}">
        <p14:creationId xmlns:p14="http://schemas.microsoft.com/office/powerpoint/2010/main" val="2797697501"/>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       Drilling into Other Exit-based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17</a:t>
            </a:fld>
            <a:endParaRPr lang="en-US"/>
          </a:p>
        </p:txBody>
      </p:sp>
      <p:graphicFrame>
        <p:nvGraphicFramePr>
          <p:cNvPr id="2" name="Table 1" descr="Table showing Exit-Based Trends from PY 13-PY 20 Target." title="Table: Drilling into Other Exit-Based Trends">
            <a:extLst>
              <a:ext uri="{FF2B5EF4-FFF2-40B4-BE49-F238E27FC236}">
                <a16:creationId xmlns:a16="http://schemas.microsoft.com/office/drawing/2014/main" id="{0B974BB4-73AF-4833-B5E1-16303EB755DB}"/>
              </a:ext>
            </a:extLst>
          </p:cNvPr>
          <p:cNvGraphicFramePr>
            <a:graphicFrameLocks noGrp="1"/>
          </p:cNvGraphicFramePr>
          <p:nvPr>
            <p:extLst>
              <p:ext uri="{D42A27DB-BD31-4B8C-83A1-F6EECF244321}">
                <p14:modId xmlns:p14="http://schemas.microsoft.com/office/powerpoint/2010/main" val="1665572465"/>
              </p:ext>
            </p:extLst>
          </p:nvPr>
        </p:nvGraphicFramePr>
        <p:xfrm>
          <a:off x="291356" y="1423224"/>
          <a:ext cx="9162278" cy="2309783"/>
        </p:xfrm>
        <a:graphic>
          <a:graphicData uri="http://schemas.openxmlformats.org/drawingml/2006/table">
            <a:tbl>
              <a:tblPr>
                <a:tableStyleId>{5940675A-B579-460E-94D1-54222C63F5DA}</a:tableStyleId>
              </a:tblPr>
              <a:tblGrid>
                <a:gridCol w="2235694">
                  <a:extLst>
                    <a:ext uri="{9D8B030D-6E8A-4147-A177-3AD203B41FA5}">
                      <a16:colId xmlns:a16="http://schemas.microsoft.com/office/drawing/2014/main" val="226365061"/>
                    </a:ext>
                  </a:extLst>
                </a:gridCol>
                <a:gridCol w="865823">
                  <a:extLst>
                    <a:ext uri="{9D8B030D-6E8A-4147-A177-3AD203B41FA5}">
                      <a16:colId xmlns:a16="http://schemas.microsoft.com/office/drawing/2014/main" val="3875375877"/>
                    </a:ext>
                  </a:extLst>
                </a:gridCol>
                <a:gridCol w="865823">
                  <a:extLst>
                    <a:ext uri="{9D8B030D-6E8A-4147-A177-3AD203B41FA5}">
                      <a16:colId xmlns:a16="http://schemas.microsoft.com/office/drawing/2014/main" val="3664909414"/>
                    </a:ext>
                  </a:extLst>
                </a:gridCol>
                <a:gridCol w="865823">
                  <a:extLst>
                    <a:ext uri="{9D8B030D-6E8A-4147-A177-3AD203B41FA5}">
                      <a16:colId xmlns:a16="http://schemas.microsoft.com/office/drawing/2014/main" val="3423175098"/>
                    </a:ext>
                  </a:extLst>
                </a:gridCol>
                <a:gridCol w="865823">
                  <a:extLst>
                    <a:ext uri="{9D8B030D-6E8A-4147-A177-3AD203B41FA5}">
                      <a16:colId xmlns:a16="http://schemas.microsoft.com/office/drawing/2014/main" val="539436730"/>
                    </a:ext>
                  </a:extLst>
                </a:gridCol>
                <a:gridCol w="865823">
                  <a:extLst>
                    <a:ext uri="{9D8B030D-6E8A-4147-A177-3AD203B41FA5}">
                      <a16:colId xmlns:a16="http://schemas.microsoft.com/office/drawing/2014/main" val="265193520"/>
                    </a:ext>
                  </a:extLst>
                </a:gridCol>
                <a:gridCol w="865823">
                  <a:extLst>
                    <a:ext uri="{9D8B030D-6E8A-4147-A177-3AD203B41FA5}">
                      <a16:colId xmlns:a16="http://schemas.microsoft.com/office/drawing/2014/main" val="741361927"/>
                    </a:ext>
                  </a:extLst>
                </a:gridCol>
                <a:gridCol w="865823">
                  <a:extLst>
                    <a:ext uri="{9D8B030D-6E8A-4147-A177-3AD203B41FA5}">
                      <a16:colId xmlns:a16="http://schemas.microsoft.com/office/drawing/2014/main" val="1195447909"/>
                    </a:ext>
                  </a:extLst>
                </a:gridCol>
                <a:gridCol w="865823">
                  <a:extLst>
                    <a:ext uri="{9D8B030D-6E8A-4147-A177-3AD203B41FA5}">
                      <a16:colId xmlns:a16="http://schemas.microsoft.com/office/drawing/2014/main" val="193404279"/>
                    </a:ext>
                  </a:extLst>
                </a:gridCol>
              </a:tblGrid>
              <a:tr h="658942">
                <a:tc>
                  <a:txBody>
                    <a:bodyPr/>
                    <a:lstStyle/>
                    <a:p>
                      <a:pPr algn="ctr" fontAlgn="ctr"/>
                      <a:r>
                        <a:rPr lang="en-US" sz="2000" b="1" i="0" u="none" strike="noStrike" dirty="0">
                          <a:solidFill>
                            <a:srgbClr val="000000"/>
                          </a:solidFill>
                          <a:effectLst/>
                          <a:latin typeface="Arial" panose="020B0604020202020204" pitchFamily="34" charset="0"/>
                        </a:rPr>
                        <a:t>Employed/ Enrolled Q2-Q4</a:t>
                      </a:r>
                    </a:p>
                  </a:txBody>
                  <a:tcPr marL="6623" marR="6623" marT="6623" marB="0" anchor="ctr">
                    <a:solidFill>
                      <a:schemeClr val="bg1"/>
                    </a:solidFill>
                  </a:tcPr>
                </a:tc>
                <a:tc>
                  <a:txBody>
                    <a:bodyPr/>
                    <a:lstStyle/>
                    <a:p>
                      <a:pPr algn="ctr" fontAlgn="ctr"/>
                      <a:r>
                        <a:rPr lang="en-US" sz="2000" b="1" u="none" strike="noStrike" dirty="0">
                          <a:effectLst/>
                        </a:rPr>
                        <a:t>PY13</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PY14</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PY15</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PY16</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PY17</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PY18</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PY19 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PY20</a:t>
                      </a:r>
                    </a:p>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581962442"/>
                  </a:ext>
                </a:extLst>
              </a:tr>
              <a:tr h="658942">
                <a:tc>
                  <a:txBody>
                    <a:bodyPr/>
                    <a:lstStyle/>
                    <a:p>
                      <a:pPr marL="91440" algn="l" fontAlgn="ctr"/>
                      <a:r>
                        <a:rPr lang="en-US" sz="2000" u="none" strike="noStrike" dirty="0">
                          <a:effectLst/>
                        </a:rPr>
                        <a:t>AEL</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a:effectLst/>
                        </a:rPr>
                        <a:t>82.88%</a:t>
                      </a:r>
                      <a:endParaRPr lang="en-US" sz="2000" b="0" i="0" u="none" strike="noStrike">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83.01%</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82.75%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83.65%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 84.58%</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tc>
                  <a:txBody>
                    <a:bodyPr/>
                    <a:lstStyle/>
                    <a:p>
                      <a:pPr algn="ctr" fontAlgn="ctr"/>
                      <a:r>
                        <a:rPr lang="en-US" sz="2000" u="none" strike="noStrike" dirty="0">
                          <a:effectLst/>
                        </a:rPr>
                        <a:t>83.00%</a:t>
                      </a:r>
                      <a:endParaRPr lang="en-US" sz="2000" b="0" i="0" u="none" strike="noStrike" dirty="0">
                        <a:solidFill>
                          <a:srgbClr val="000000"/>
                        </a:solidFill>
                        <a:effectLst/>
                        <a:latin typeface="Calibri" panose="020F0502020204030204" pitchFamily="34" charset="0"/>
                      </a:endParaRPr>
                    </a:p>
                  </a:txBody>
                  <a:tcPr marL="6623" marR="6623" marT="6623" marB="0" anchor="ctr">
                    <a:solidFill>
                      <a:schemeClr val="bg1"/>
                    </a:solidFill>
                  </a:tcPr>
                </a:tc>
                <a:extLst>
                  <a:ext uri="{0D108BD9-81ED-4DB2-BD59-A6C34878D82A}">
                    <a16:rowId xmlns:a16="http://schemas.microsoft.com/office/drawing/2014/main" val="2485843482"/>
                  </a:ext>
                </a:extLst>
              </a:tr>
              <a:tr h="658942">
                <a:tc>
                  <a:txBody>
                    <a:bodyPr/>
                    <a:lstStyle/>
                    <a:p>
                      <a:pPr marL="91440" algn="l" fontAlgn="ctr"/>
                      <a:r>
                        <a:rPr lang="en-US" sz="2000" b="0" i="0" u="none" strike="noStrike" dirty="0">
                          <a:solidFill>
                            <a:srgbClr val="000000"/>
                          </a:solidFill>
                          <a:effectLst/>
                          <a:latin typeface="+mn-lt"/>
                        </a:rPr>
                        <a:t>Career &amp; Training Programs</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82.60%</a:t>
                      </a:r>
                    </a:p>
                  </a:txBody>
                  <a:tcPr marL="6451" marR="6451" marT="6451" marB="0" anchor="ctr">
                    <a:solidFill>
                      <a:schemeClr val="bg1"/>
                    </a:solidFill>
                  </a:tcPr>
                </a:tc>
                <a:tc>
                  <a:txBody>
                    <a:bodyPr/>
                    <a:lstStyle/>
                    <a:p>
                      <a:pPr algn="ctr" fontAlgn="ctr"/>
                      <a:r>
                        <a:rPr lang="en-US" sz="2000" b="0" i="0" u="none" strike="noStrike">
                          <a:solidFill>
                            <a:srgbClr val="000000"/>
                          </a:solidFill>
                          <a:effectLst/>
                          <a:latin typeface="Calibri" panose="020F0502020204030204" pitchFamily="34" charset="0"/>
                        </a:rPr>
                        <a:t>84.22%</a:t>
                      </a:r>
                    </a:p>
                  </a:txBody>
                  <a:tcPr marL="6451" marR="6451" marT="6451" marB="0" anchor="ctr">
                    <a:solidFill>
                      <a:schemeClr val="bg1"/>
                    </a:solidFill>
                  </a:tcPr>
                </a:tc>
                <a:tc>
                  <a:txBody>
                    <a:bodyPr/>
                    <a:lstStyle/>
                    <a:p>
                      <a:pPr algn="ctr" fontAlgn="ctr"/>
                      <a:r>
                        <a:rPr lang="en-US" sz="2000" b="0" i="0" u="none" strike="noStrike">
                          <a:solidFill>
                            <a:srgbClr val="000000"/>
                          </a:solidFill>
                          <a:effectLst/>
                          <a:latin typeface="Calibri" panose="020F0502020204030204" pitchFamily="34" charset="0"/>
                        </a:rPr>
                        <a:t>83.71%</a:t>
                      </a:r>
                    </a:p>
                  </a:txBody>
                  <a:tcPr marL="6451" marR="6451" marT="6451" marB="0" anchor="ctr">
                    <a:solidFill>
                      <a:schemeClr val="bg1"/>
                    </a:solidFill>
                  </a:tcPr>
                </a:tc>
                <a:tc>
                  <a:txBody>
                    <a:bodyPr/>
                    <a:lstStyle/>
                    <a:p>
                      <a:pPr algn="ctr" fontAlgn="ctr"/>
                      <a:r>
                        <a:rPr lang="en-US" sz="2000" b="0" i="0" u="none" strike="noStrike">
                          <a:solidFill>
                            <a:srgbClr val="000000"/>
                          </a:solidFill>
                          <a:effectLst/>
                          <a:latin typeface="Calibri" panose="020F0502020204030204" pitchFamily="34" charset="0"/>
                        </a:rPr>
                        <a:t>83.40%</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83.84%</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84.40%</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84.00%</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84.00%</a:t>
                      </a:r>
                    </a:p>
                  </a:txBody>
                  <a:tcPr marL="6623" marR="6623" marT="6623" marB="0" anchor="ctr">
                    <a:solidFill>
                      <a:schemeClr val="bg1"/>
                    </a:solidFill>
                  </a:tcPr>
                </a:tc>
                <a:extLst>
                  <a:ext uri="{0D108BD9-81ED-4DB2-BD59-A6C34878D82A}">
                    <a16:rowId xmlns:a16="http://schemas.microsoft.com/office/drawing/2014/main" val="614087220"/>
                  </a:ext>
                </a:extLst>
              </a:tr>
              <a:tr h="332957">
                <a:tc>
                  <a:txBody>
                    <a:bodyPr/>
                    <a:lstStyle/>
                    <a:p>
                      <a:pPr marL="91440" algn="l" fontAlgn="ctr"/>
                      <a:r>
                        <a:rPr lang="en-US" sz="2000" b="0" i="0" u="none" strike="noStrike" dirty="0">
                          <a:solidFill>
                            <a:srgbClr val="000000"/>
                          </a:solidFill>
                          <a:effectLst/>
                          <a:latin typeface="+mn-lt"/>
                        </a:rPr>
                        <a:t>VR</a:t>
                      </a:r>
                    </a:p>
                  </a:txBody>
                  <a:tcPr marL="6623" marR="6623" marT="6623"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85.39%</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86.03%</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86.18%</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85.18%</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86.67%</a:t>
                      </a:r>
                    </a:p>
                  </a:txBody>
                  <a:tcPr marL="0" marR="0" marT="0"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86.57%</a:t>
                      </a:r>
                    </a:p>
                  </a:txBody>
                  <a:tcPr marL="0" marR="0" marT="0"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83.00%</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83.00%</a:t>
                      </a:r>
                    </a:p>
                  </a:txBody>
                  <a:tcPr marL="6623" marR="6623" marT="6623" marB="0" anchor="ctr">
                    <a:solidFill>
                      <a:schemeClr val="bg1"/>
                    </a:solidFill>
                  </a:tcPr>
                </a:tc>
                <a:extLst>
                  <a:ext uri="{0D108BD9-81ED-4DB2-BD59-A6C34878D82A}">
                    <a16:rowId xmlns:a16="http://schemas.microsoft.com/office/drawing/2014/main" val="1097220847"/>
                  </a:ext>
                </a:extLst>
              </a:tr>
            </a:tbl>
          </a:graphicData>
        </a:graphic>
      </p:graphicFrame>
      <p:graphicFrame>
        <p:nvGraphicFramePr>
          <p:cNvPr id="5" name="Table 4">
            <a:extLst>
              <a:ext uri="{FF2B5EF4-FFF2-40B4-BE49-F238E27FC236}">
                <a16:creationId xmlns:a16="http://schemas.microsoft.com/office/drawing/2014/main" id="{155ED090-803C-497A-B0CB-50EA7DDE11D9}"/>
              </a:ext>
            </a:extLst>
          </p:cNvPr>
          <p:cNvGraphicFramePr>
            <a:graphicFrameLocks noGrp="1"/>
          </p:cNvGraphicFramePr>
          <p:nvPr>
            <p:extLst>
              <p:ext uri="{D42A27DB-BD31-4B8C-83A1-F6EECF244321}">
                <p14:modId xmlns:p14="http://schemas.microsoft.com/office/powerpoint/2010/main" val="3280883832"/>
              </p:ext>
            </p:extLst>
          </p:nvPr>
        </p:nvGraphicFramePr>
        <p:xfrm>
          <a:off x="291355" y="4323180"/>
          <a:ext cx="9162278" cy="2309783"/>
        </p:xfrm>
        <a:graphic>
          <a:graphicData uri="http://schemas.openxmlformats.org/drawingml/2006/table">
            <a:tbl>
              <a:tblPr>
                <a:tableStyleId>{5940675A-B579-460E-94D1-54222C63F5DA}</a:tableStyleId>
              </a:tblPr>
              <a:tblGrid>
                <a:gridCol w="2235694">
                  <a:extLst>
                    <a:ext uri="{9D8B030D-6E8A-4147-A177-3AD203B41FA5}">
                      <a16:colId xmlns:a16="http://schemas.microsoft.com/office/drawing/2014/main" val="226365061"/>
                    </a:ext>
                  </a:extLst>
                </a:gridCol>
                <a:gridCol w="865823">
                  <a:extLst>
                    <a:ext uri="{9D8B030D-6E8A-4147-A177-3AD203B41FA5}">
                      <a16:colId xmlns:a16="http://schemas.microsoft.com/office/drawing/2014/main" val="3875375877"/>
                    </a:ext>
                  </a:extLst>
                </a:gridCol>
                <a:gridCol w="865823">
                  <a:extLst>
                    <a:ext uri="{9D8B030D-6E8A-4147-A177-3AD203B41FA5}">
                      <a16:colId xmlns:a16="http://schemas.microsoft.com/office/drawing/2014/main" val="3664909414"/>
                    </a:ext>
                  </a:extLst>
                </a:gridCol>
                <a:gridCol w="865823">
                  <a:extLst>
                    <a:ext uri="{9D8B030D-6E8A-4147-A177-3AD203B41FA5}">
                      <a16:colId xmlns:a16="http://schemas.microsoft.com/office/drawing/2014/main" val="3423175098"/>
                    </a:ext>
                  </a:extLst>
                </a:gridCol>
                <a:gridCol w="865823">
                  <a:extLst>
                    <a:ext uri="{9D8B030D-6E8A-4147-A177-3AD203B41FA5}">
                      <a16:colId xmlns:a16="http://schemas.microsoft.com/office/drawing/2014/main" val="539436730"/>
                    </a:ext>
                  </a:extLst>
                </a:gridCol>
                <a:gridCol w="865823">
                  <a:extLst>
                    <a:ext uri="{9D8B030D-6E8A-4147-A177-3AD203B41FA5}">
                      <a16:colId xmlns:a16="http://schemas.microsoft.com/office/drawing/2014/main" val="265193520"/>
                    </a:ext>
                  </a:extLst>
                </a:gridCol>
                <a:gridCol w="865823">
                  <a:extLst>
                    <a:ext uri="{9D8B030D-6E8A-4147-A177-3AD203B41FA5}">
                      <a16:colId xmlns:a16="http://schemas.microsoft.com/office/drawing/2014/main" val="741361927"/>
                    </a:ext>
                  </a:extLst>
                </a:gridCol>
                <a:gridCol w="865823">
                  <a:extLst>
                    <a:ext uri="{9D8B030D-6E8A-4147-A177-3AD203B41FA5}">
                      <a16:colId xmlns:a16="http://schemas.microsoft.com/office/drawing/2014/main" val="1195447909"/>
                    </a:ext>
                  </a:extLst>
                </a:gridCol>
                <a:gridCol w="865823">
                  <a:extLst>
                    <a:ext uri="{9D8B030D-6E8A-4147-A177-3AD203B41FA5}">
                      <a16:colId xmlns:a16="http://schemas.microsoft.com/office/drawing/2014/main" val="193404279"/>
                    </a:ext>
                  </a:extLst>
                </a:gridCol>
              </a:tblGrid>
              <a:tr h="658942">
                <a:tc>
                  <a:txBody>
                    <a:bodyPr/>
                    <a:lstStyle/>
                    <a:p>
                      <a:pPr algn="ctr" fontAlgn="ctr"/>
                      <a:r>
                        <a:rPr lang="en-US" sz="2000" b="1" i="0" u="none" strike="noStrike" dirty="0">
                          <a:solidFill>
                            <a:srgbClr val="000000"/>
                          </a:solidFill>
                          <a:effectLst/>
                          <a:latin typeface="Arial" panose="020B0604020202020204" pitchFamily="34" charset="0"/>
                        </a:rPr>
                        <a:t>Credential Rate</a:t>
                      </a:r>
                    </a:p>
                  </a:txBody>
                  <a:tcPr marL="6623" marR="6623" marT="6623" marB="0" anchor="ctr">
                    <a:solidFill>
                      <a:schemeClr val="bg1"/>
                    </a:solidFill>
                  </a:tcPr>
                </a:tc>
                <a:tc>
                  <a:txBody>
                    <a:bodyPr/>
                    <a:lstStyle/>
                    <a:p>
                      <a:pPr algn="ctr" fontAlgn="ctr"/>
                      <a:r>
                        <a:rPr lang="en-US" sz="2000" b="1" u="none" strike="noStrike" dirty="0">
                          <a:effectLst/>
                        </a:rPr>
                        <a:t>PY13</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PY14</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PY15</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PY16</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PY17</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PY18</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b="1" u="none" strike="noStrike" dirty="0">
                          <a:effectLst/>
                        </a:rPr>
                        <a:t>PY19 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PY20</a:t>
                      </a:r>
                    </a:p>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1" u="none" strike="noStrike" dirty="0">
                          <a:effectLst/>
                        </a:rPr>
                        <a:t>Target</a:t>
                      </a:r>
                      <a:endParaRPr lang="en-US" sz="2000" b="1"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1581962442"/>
                  </a:ext>
                </a:extLst>
              </a:tr>
              <a:tr h="658942">
                <a:tc>
                  <a:txBody>
                    <a:bodyPr/>
                    <a:lstStyle/>
                    <a:p>
                      <a:pPr marL="91440" algn="l" fontAlgn="ctr"/>
                      <a:r>
                        <a:rPr lang="en-US" sz="2000" u="none" strike="noStrike" dirty="0">
                          <a:effectLst/>
                        </a:rPr>
                        <a:t>AEL</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NA</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43.18%</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19.76%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20.96%</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29.38%</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 35.65%</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34.50%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tc>
                  <a:txBody>
                    <a:bodyPr/>
                    <a:lstStyle/>
                    <a:p>
                      <a:pPr algn="ctr" fontAlgn="ctr"/>
                      <a:r>
                        <a:rPr lang="en-US" sz="2000" u="none" strike="noStrike" dirty="0">
                          <a:effectLst/>
                        </a:rPr>
                        <a:t>36.00%</a:t>
                      </a:r>
                      <a:endParaRPr lang="en-US" sz="2000" b="0" i="0" u="none" strike="noStrike" dirty="0">
                        <a:solidFill>
                          <a:srgbClr val="000000"/>
                        </a:solidFill>
                        <a:effectLst/>
                        <a:latin typeface="Arial" panose="020B0604020202020204" pitchFamily="34" charset="0"/>
                      </a:endParaRPr>
                    </a:p>
                  </a:txBody>
                  <a:tcPr marL="6623" marR="6623" marT="6623" marB="0" anchor="ctr">
                    <a:solidFill>
                      <a:schemeClr val="bg1"/>
                    </a:solidFill>
                  </a:tcPr>
                </a:tc>
                <a:extLst>
                  <a:ext uri="{0D108BD9-81ED-4DB2-BD59-A6C34878D82A}">
                    <a16:rowId xmlns:a16="http://schemas.microsoft.com/office/drawing/2014/main" val="2485843482"/>
                  </a:ext>
                </a:extLst>
              </a:tr>
              <a:tr h="658942">
                <a:tc>
                  <a:txBody>
                    <a:bodyPr/>
                    <a:lstStyle/>
                    <a:p>
                      <a:pPr marL="91440" algn="l" fontAlgn="ctr"/>
                      <a:r>
                        <a:rPr lang="en-US" sz="2000" b="0" i="0" u="none" strike="noStrike" dirty="0">
                          <a:solidFill>
                            <a:srgbClr val="000000"/>
                          </a:solidFill>
                          <a:effectLst/>
                          <a:latin typeface="+mn-lt"/>
                        </a:rPr>
                        <a:t>Career &amp; Training Programs</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43.01%</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48.95%</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64.36%</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69.92%</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70.34%</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67.86%</a:t>
                      </a:r>
                    </a:p>
                  </a:txBody>
                  <a:tcPr marL="6451" marR="6451" marT="6451"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60.00%</a:t>
                      </a:r>
                    </a:p>
                  </a:txBody>
                  <a:tcPr marL="6623" marR="6623" marT="6623" marB="0" anchor="ctr">
                    <a:solidFill>
                      <a:schemeClr val="bg1"/>
                    </a:solidFill>
                  </a:tcPr>
                </a:tc>
                <a:tc>
                  <a:txBody>
                    <a:bodyPr/>
                    <a:lstStyle/>
                    <a:p>
                      <a:pPr algn="ctr" fontAlgn="ctr"/>
                      <a:r>
                        <a:rPr lang="en-US" sz="2000" b="0" i="0" u="none" strike="noStrike" dirty="0">
                          <a:solidFill>
                            <a:srgbClr val="000000"/>
                          </a:solidFill>
                          <a:effectLst/>
                          <a:latin typeface="Calibri" panose="020F0502020204030204" pitchFamily="34" charset="0"/>
                        </a:rPr>
                        <a:t>60.00%</a:t>
                      </a:r>
                    </a:p>
                  </a:txBody>
                  <a:tcPr marL="6623" marR="6623" marT="6623" marB="0" anchor="ctr">
                    <a:solidFill>
                      <a:schemeClr val="bg1"/>
                    </a:solidFill>
                  </a:tcPr>
                </a:tc>
                <a:extLst>
                  <a:ext uri="{0D108BD9-81ED-4DB2-BD59-A6C34878D82A}">
                    <a16:rowId xmlns:a16="http://schemas.microsoft.com/office/drawing/2014/main" val="614087220"/>
                  </a:ext>
                </a:extLst>
              </a:tr>
              <a:tr h="332957">
                <a:tc>
                  <a:txBody>
                    <a:bodyPr/>
                    <a:lstStyle/>
                    <a:p>
                      <a:pPr marL="91440" algn="l" fontAlgn="ctr"/>
                      <a:r>
                        <a:rPr lang="en-US" sz="2000" b="0" i="0" u="none" strike="noStrike" dirty="0">
                          <a:solidFill>
                            <a:srgbClr val="000000"/>
                          </a:solidFill>
                          <a:effectLst/>
                          <a:latin typeface="+mn-lt"/>
                        </a:rPr>
                        <a:t>VR</a:t>
                      </a:r>
                    </a:p>
                  </a:txBody>
                  <a:tcPr marL="6623" marR="6623" marT="6623" marB="0" anchor="ctr">
                    <a:solidFill>
                      <a:schemeClr val="bg1"/>
                    </a:solidFill>
                  </a:tcPr>
                </a:tc>
                <a:tc>
                  <a:txBody>
                    <a:bodyPr/>
                    <a:lstStyle/>
                    <a:p>
                      <a:pPr algn="ctr" fontAlgn="b"/>
                      <a:r>
                        <a:rPr lang="en-US" sz="2000" b="0" i="0" u="none" strike="noStrike" dirty="0">
                          <a:solidFill>
                            <a:srgbClr val="000000"/>
                          </a:solidFill>
                          <a:effectLst/>
                          <a:latin typeface="Calibri" panose="020F0502020204030204" pitchFamily="34" charset="0"/>
                        </a:rPr>
                        <a:t>NA</a:t>
                      </a:r>
                    </a:p>
                  </a:txBody>
                  <a:tcPr marL="0" marR="0" marT="0" marB="0" anchor="ctr">
                    <a:solidFill>
                      <a:schemeClr val="bg1"/>
                    </a:solidFill>
                  </a:tcPr>
                </a:tc>
                <a:tc>
                  <a:txBody>
                    <a:bodyPr/>
                    <a:lstStyle/>
                    <a:p>
                      <a:pPr marL="0" marR="0" lvl="0" indent="0" algn="ctr" defTabSz="966612"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NA</a:t>
                      </a:r>
                    </a:p>
                  </a:txBody>
                  <a:tcPr marL="0" marR="0" marT="0" marB="0" anchor="ctr">
                    <a:solidFill>
                      <a:schemeClr val="bg1"/>
                    </a:solidFill>
                  </a:tcPr>
                </a:tc>
                <a:tc>
                  <a:txBody>
                    <a:bodyPr/>
                    <a:lstStyle/>
                    <a:p>
                      <a:pPr marL="0" marR="0" lvl="0" indent="0" algn="ctr" defTabSz="966612"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NA</a:t>
                      </a:r>
                    </a:p>
                  </a:txBody>
                  <a:tcPr marL="0" marR="0" marT="0" marB="0" anchor="ctr">
                    <a:solidFill>
                      <a:schemeClr val="bg1"/>
                    </a:solidFill>
                  </a:tcPr>
                </a:tc>
                <a:tc>
                  <a:txBody>
                    <a:bodyPr/>
                    <a:lstStyle/>
                    <a:p>
                      <a:pPr marL="0" marR="0" lvl="0" indent="0" algn="ctr" defTabSz="966612"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NA</a:t>
                      </a:r>
                    </a:p>
                  </a:txBody>
                  <a:tcPr marL="0" marR="0" marT="0" marB="0" anchor="ctr">
                    <a:solidFill>
                      <a:schemeClr val="bg1"/>
                    </a:solidFill>
                  </a:tcPr>
                </a:tc>
                <a:tc>
                  <a:txBody>
                    <a:bodyPr/>
                    <a:lstStyle/>
                    <a:p>
                      <a:pPr marL="0" marR="0" lvl="0" indent="0" algn="ctr" defTabSz="966612"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NA</a:t>
                      </a:r>
                    </a:p>
                  </a:txBody>
                  <a:tcPr marL="0" marR="0" marT="0"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NA</a:t>
                      </a:r>
                    </a:p>
                  </a:txBody>
                  <a:tcPr marL="6451" marR="6451" marT="6451"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33.00%</a:t>
                      </a:r>
                    </a:p>
                  </a:txBody>
                  <a:tcPr marL="6623" marR="6623" marT="6623" marB="0" anchor="ctr">
                    <a:solidFill>
                      <a:schemeClr val="bg1"/>
                    </a:solidFill>
                  </a:tcPr>
                </a:tc>
                <a:tc>
                  <a:txBody>
                    <a:bodyPr/>
                    <a:lstStyle/>
                    <a:p>
                      <a:pPr marL="0" marR="0" lvl="0" indent="0" algn="ctr"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35.00%</a:t>
                      </a:r>
                    </a:p>
                  </a:txBody>
                  <a:tcPr marL="6623" marR="6623" marT="6623" marB="0" anchor="ctr">
                    <a:solidFill>
                      <a:schemeClr val="bg1"/>
                    </a:solidFill>
                  </a:tcPr>
                </a:tc>
                <a:extLst>
                  <a:ext uri="{0D108BD9-81ED-4DB2-BD59-A6C34878D82A}">
                    <a16:rowId xmlns:a16="http://schemas.microsoft.com/office/drawing/2014/main" val="1097220847"/>
                  </a:ext>
                </a:extLst>
              </a:tr>
            </a:tbl>
          </a:graphicData>
        </a:graphic>
      </p:graphicFrame>
    </p:spTree>
    <p:extLst>
      <p:ext uri="{BB962C8B-B14F-4D97-AF65-F5344CB8AC3E}">
        <p14:creationId xmlns:p14="http://schemas.microsoft.com/office/powerpoint/2010/main" val="229733631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eaLnBrk="1" hangingPunct="1"/>
            <a:r>
              <a:rPr lang="en-US" sz="3840" dirty="0">
                <a:solidFill>
                  <a:srgbClr val="000099"/>
                </a:solidFill>
              </a:rPr>
              <a:t> ABE-EFL Performance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18</a:t>
            </a:fld>
            <a:endParaRPr lang="en-US"/>
          </a:p>
        </p:txBody>
      </p:sp>
      <p:graphicFrame>
        <p:nvGraphicFramePr>
          <p:cNvPr id="2" name="Table 1">
            <a:extLst>
              <a:ext uri="{FF2B5EF4-FFF2-40B4-BE49-F238E27FC236}">
                <a16:creationId xmlns:a16="http://schemas.microsoft.com/office/drawing/2014/main" id="{56E228EC-9063-45DA-B421-7D1BCE155AAD}"/>
              </a:ext>
            </a:extLst>
          </p:cNvPr>
          <p:cNvGraphicFramePr>
            <a:graphicFrameLocks noGrp="1"/>
          </p:cNvGraphicFramePr>
          <p:nvPr>
            <p:extLst>
              <p:ext uri="{D42A27DB-BD31-4B8C-83A1-F6EECF244321}">
                <p14:modId xmlns:p14="http://schemas.microsoft.com/office/powerpoint/2010/main" val="3646155106"/>
              </p:ext>
            </p:extLst>
          </p:nvPr>
        </p:nvGraphicFramePr>
        <p:xfrm>
          <a:off x="281378" y="1612870"/>
          <a:ext cx="9230318" cy="4402664"/>
        </p:xfrm>
        <a:graphic>
          <a:graphicData uri="http://schemas.openxmlformats.org/drawingml/2006/table">
            <a:tbl>
              <a:tblPr>
                <a:tableStyleId>{5940675A-B579-460E-94D1-54222C63F5DA}</a:tableStyleId>
              </a:tblPr>
              <a:tblGrid>
                <a:gridCol w="3537236">
                  <a:extLst>
                    <a:ext uri="{9D8B030D-6E8A-4147-A177-3AD203B41FA5}">
                      <a16:colId xmlns:a16="http://schemas.microsoft.com/office/drawing/2014/main" val="3031172966"/>
                    </a:ext>
                  </a:extLst>
                </a:gridCol>
                <a:gridCol w="948847">
                  <a:extLst>
                    <a:ext uri="{9D8B030D-6E8A-4147-A177-3AD203B41FA5}">
                      <a16:colId xmlns:a16="http://schemas.microsoft.com/office/drawing/2014/main" val="1976222539"/>
                    </a:ext>
                  </a:extLst>
                </a:gridCol>
                <a:gridCol w="948847">
                  <a:extLst>
                    <a:ext uri="{9D8B030D-6E8A-4147-A177-3AD203B41FA5}">
                      <a16:colId xmlns:a16="http://schemas.microsoft.com/office/drawing/2014/main" val="2224516776"/>
                    </a:ext>
                  </a:extLst>
                </a:gridCol>
                <a:gridCol w="948847">
                  <a:extLst>
                    <a:ext uri="{9D8B030D-6E8A-4147-A177-3AD203B41FA5}">
                      <a16:colId xmlns:a16="http://schemas.microsoft.com/office/drawing/2014/main" val="3062299747"/>
                    </a:ext>
                  </a:extLst>
                </a:gridCol>
                <a:gridCol w="948847">
                  <a:extLst>
                    <a:ext uri="{9D8B030D-6E8A-4147-A177-3AD203B41FA5}">
                      <a16:colId xmlns:a16="http://schemas.microsoft.com/office/drawing/2014/main" val="4075967611"/>
                    </a:ext>
                  </a:extLst>
                </a:gridCol>
                <a:gridCol w="948847">
                  <a:extLst>
                    <a:ext uri="{9D8B030D-6E8A-4147-A177-3AD203B41FA5}">
                      <a16:colId xmlns:a16="http://schemas.microsoft.com/office/drawing/2014/main" val="3546359453"/>
                    </a:ext>
                  </a:extLst>
                </a:gridCol>
                <a:gridCol w="948847">
                  <a:extLst>
                    <a:ext uri="{9D8B030D-6E8A-4147-A177-3AD203B41FA5}">
                      <a16:colId xmlns:a16="http://schemas.microsoft.com/office/drawing/2014/main" val="1901495292"/>
                    </a:ext>
                  </a:extLst>
                </a:gridCol>
              </a:tblGrid>
              <a:tr h="319314">
                <a:tc>
                  <a:txBody>
                    <a:bodyPr/>
                    <a:lstStyle/>
                    <a:p>
                      <a:pPr algn="l" fontAlgn="b"/>
                      <a:r>
                        <a:rPr lang="en-US" sz="2000" b="1" u="none" strike="noStrike" dirty="0">
                          <a:effectLst/>
                        </a:rPr>
                        <a:t> EFL Descriptions</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PY13</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a:effectLst/>
                        </a:rPr>
                        <a:t>PY14</a:t>
                      </a:r>
                      <a:endParaRPr lang="en-US" sz="2000" b="1"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a:effectLst/>
                        </a:rPr>
                        <a:t>PY15</a:t>
                      </a:r>
                      <a:endParaRPr lang="en-US" sz="2000" b="1"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PY16</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PY17</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PY18</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46887546"/>
                  </a:ext>
                </a:extLst>
              </a:tr>
              <a:tr h="628952">
                <a:tc>
                  <a:txBody>
                    <a:bodyPr/>
                    <a:lstStyle/>
                    <a:p>
                      <a:pPr algn="l" fontAlgn="ctr"/>
                      <a:r>
                        <a:rPr lang="en-US" sz="2000" u="none" strike="noStrike" dirty="0">
                          <a:effectLst/>
                        </a:rPr>
                        <a:t>ABE Beginning Literacy (13-15)</a:t>
                      </a:r>
                    </a:p>
                    <a:p>
                      <a:pPr algn="l" fontAlgn="ctr"/>
                      <a:r>
                        <a:rPr lang="en-US" sz="2000" b="0" i="0" u="none" strike="noStrike" dirty="0">
                          <a:solidFill>
                            <a:srgbClr val="000000"/>
                          </a:solidFill>
                          <a:effectLst/>
                          <a:latin typeface="Calibri" panose="020F0502020204030204" pitchFamily="34" charset="0"/>
                        </a:rPr>
                        <a:t>ABE Level 1 (16-18)</a:t>
                      </a:r>
                    </a:p>
                  </a:txBody>
                  <a:tcPr marL="9676" marR="9676" marT="9676" marB="0" anchor="ctr">
                    <a:solidFill>
                      <a:schemeClr val="bg1"/>
                    </a:solidFill>
                  </a:tcPr>
                </a:tc>
                <a:tc>
                  <a:txBody>
                    <a:bodyPr/>
                    <a:lstStyle/>
                    <a:p>
                      <a:pPr algn="ctr" fontAlgn="ctr"/>
                      <a:r>
                        <a:rPr lang="en-US" sz="2000" u="none" strike="noStrike" dirty="0">
                          <a:effectLst/>
                        </a:rPr>
                        <a:t>74.63%</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59.10%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51.19%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49.64%</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48.57%</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37.33%</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367239356"/>
                  </a:ext>
                </a:extLst>
              </a:tr>
              <a:tr h="938590">
                <a:tc>
                  <a:txBody>
                    <a:bodyPr/>
                    <a:lstStyle/>
                    <a:p>
                      <a:pPr algn="l" fontAlgn="ctr"/>
                      <a:r>
                        <a:rPr lang="en-US" sz="2000" u="none" strike="noStrike" dirty="0">
                          <a:effectLst/>
                        </a:rPr>
                        <a:t>ABE Beginning Basic Education(13-15)</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ABE Level 2 (16-18)</a:t>
                      </a:r>
                    </a:p>
                  </a:txBody>
                  <a:tcPr marL="9676" marR="9676" marT="9676" marB="0" anchor="ctr">
                    <a:solidFill>
                      <a:schemeClr val="bg1"/>
                    </a:solidFill>
                  </a:tcPr>
                </a:tc>
                <a:tc>
                  <a:txBody>
                    <a:bodyPr/>
                    <a:lstStyle/>
                    <a:p>
                      <a:pPr algn="ctr" fontAlgn="ctr"/>
                      <a:r>
                        <a:rPr lang="en-US" sz="2000" u="none" strike="noStrike" dirty="0">
                          <a:effectLst/>
                        </a:rPr>
                        <a:t>63.27%</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51.37%</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43.88%</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47.81%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44.96%</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35.76%</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1651146487"/>
                  </a:ext>
                </a:extLst>
              </a:tr>
              <a:tr h="628952">
                <a:tc>
                  <a:txBody>
                    <a:bodyPr/>
                    <a:lstStyle/>
                    <a:p>
                      <a:pPr algn="l" fontAlgn="ctr"/>
                      <a:r>
                        <a:rPr lang="en-US" sz="2000" u="none" strike="noStrike" dirty="0">
                          <a:effectLst/>
                        </a:rPr>
                        <a:t>ABE Intermediate Low (13-15)</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ABE Level 3 (16-18)</a:t>
                      </a:r>
                    </a:p>
                  </a:txBody>
                  <a:tcPr marL="9676" marR="9676" marT="9676" marB="0" anchor="ctr">
                    <a:solidFill>
                      <a:schemeClr val="bg1"/>
                    </a:solidFill>
                  </a:tcPr>
                </a:tc>
                <a:tc>
                  <a:txBody>
                    <a:bodyPr/>
                    <a:lstStyle/>
                    <a:p>
                      <a:pPr algn="ctr" fontAlgn="ctr"/>
                      <a:r>
                        <a:rPr lang="en-US" sz="2000" u="none" strike="noStrike" dirty="0">
                          <a:effectLst/>
                        </a:rPr>
                        <a:t>62.51%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50.43%</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47.47%</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48.29%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45.94%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34.38%</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568502301"/>
                  </a:ext>
                </a:extLst>
              </a:tr>
              <a:tr h="628952">
                <a:tc>
                  <a:txBody>
                    <a:bodyPr/>
                    <a:lstStyle/>
                    <a:p>
                      <a:pPr algn="l" fontAlgn="ctr"/>
                      <a:r>
                        <a:rPr lang="en-US" sz="2000" u="none" strike="noStrike" dirty="0">
                          <a:effectLst/>
                        </a:rPr>
                        <a:t>ABE Intermediate High (13-15)</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ABE Level 4 (16-18)</a:t>
                      </a:r>
                    </a:p>
                  </a:txBody>
                  <a:tcPr marL="9676" marR="9676" marT="9676" marB="0" anchor="ctr">
                    <a:solidFill>
                      <a:schemeClr val="bg1"/>
                    </a:solidFill>
                  </a:tcPr>
                </a:tc>
                <a:tc>
                  <a:txBody>
                    <a:bodyPr/>
                    <a:lstStyle/>
                    <a:p>
                      <a:pPr algn="ctr" fontAlgn="ctr"/>
                      <a:r>
                        <a:rPr lang="en-US" sz="2000" u="none" strike="noStrike" dirty="0">
                          <a:effectLst/>
                        </a:rPr>
                        <a:t>55.84%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45.63%</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36.40%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46.57%</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44.32%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32.59%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3560330414"/>
                  </a:ext>
                </a:extLst>
              </a:tr>
              <a:tr h="628952">
                <a:tc>
                  <a:txBody>
                    <a:bodyPr/>
                    <a:lstStyle/>
                    <a:p>
                      <a:pPr algn="l" fontAlgn="ctr"/>
                      <a:r>
                        <a:rPr lang="en-US" sz="2000" u="none" strike="noStrike" dirty="0">
                          <a:effectLst/>
                        </a:rPr>
                        <a:t>ASE Low (13-15)</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ABE Level 5 (16-18)</a:t>
                      </a:r>
                    </a:p>
                  </a:txBody>
                  <a:tcPr marL="9676" marR="9676" marT="9676" marB="0" anchor="ctr">
                    <a:solidFill>
                      <a:schemeClr val="bg1"/>
                    </a:solidFill>
                  </a:tcPr>
                </a:tc>
                <a:tc>
                  <a:txBody>
                    <a:bodyPr/>
                    <a:lstStyle/>
                    <a:p>
                      <a:pPr algn="ctr" fontAlgn="ctr"/>
                      <a:r>
                        <a:rPr lang="en-US" sz="2000" u="none" strike="noStrike">
                          <a:effectLst/>
                        </a:rPr>
                        <a:t>64.35%</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50.00%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40.60%</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50.80%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48.64%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36.19%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905669609"/>
                  </a:ext>
                </a:extLst>
              </a:tr>
              <a:tr h="628952">
                <a:tc>
                  <a:txBody>
                    <a:bodyPr/>
                    <a:lstStyle/>
                    <a:p>
                      <a:pPr algn="l" fontAlgn="ctr"/>
                      <a:r>
                        <a:rPr lang="en-US" sz="2000" u="none" strike="noStrike" dirty="0">
                          <a:effectLst/>
                        </a:rPr>
                        <a:t>ASE High (13-15)</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ABE Level 6 (16-18)</a:t>
                      </a:r>
                    </a:p>
                  </a:txBody>
                  <a:tcPr marL="9676" marR="9676" marT="9676" marB="0" anchor="ctr">
                    <a:solidFill>
                      <a:schemeClr val="bg1"/>
                    </a:solidFill>
                  </a:tcPr>
                </a:tc>
                <a:tc>
                  <a:txBody>
                    <a:bodyPr/>
                    <a:lstStyle/>
                    <a:p>
                      <a:pPr algn="ctr" fontAlgn="b"/>
                      <a:r>
                        <a:rPr lang="en-US" sz="2000" u="none" strike="noStrike">
                          <a:effectLst/>
                        </a:rPr>
                        <a:t>NA</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NA</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NA</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29.59%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29.42%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29.10%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3388835991"/>
                  </a:ext>
                </a:extLst>
              </a:tr>
            </a:tbl>
          </a:graphicData>
        </a:graphic>
      </p:graphicFrame>
    </p:spTree>
    <p:extLst>
      <p:ext uri="{BB962C8B-B14F-4D97-AF65-F5344CB8AC3E}">
        <p14:creationId xmlns:p14="http://schemas.microsoft.com/office/powerpoint/2010/main" val="98564798"/>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   ESL-EFL Performance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19</a:t>
            </a:fld>
            <a:endParaRPr lang="en-US"/>
          </a:p>
        </p:txBody>
      </p:sp>
      <p:graphicFrame>
        <p:nvGraphicFramePr>
          <p:cNvPr id="2" name="Table 1">
            <a:extLst>
              <a:ext uri="{FF2B5EF4-FFF2-40B4-BE49-F238E27FC236}">
                <a16:creationId xmlns:a16="http://schemas.microsoft.com/office/drawing/2014/main" id="{56E228EC-9063-45DA-B421-7D1BCE155AAD}"/>
              </a:ext>
            </a:extLst>
          </p:cNvPr>
          <p:cNvGraphicFramePr>
            <a:graphicFrameLocks noGrp="1"/>
          </p:cNvGraphicFramePr>
          <p:nvPr>
            <p:extLst>
              <p:ext uri="{D42A27DB-BD31-4B8C-83A1-F6EECF244321}">
                <p14:modId xmlns:p14="http://schemas.microsoft.com/office/powerpoint/2010/main" val="556406855"/>
              </p:ext>
            </p:extLst>
          </p:nvPr>
        </p:nvGraphicFramePr>
        <p:xfrm>
          <a:off x="286908" y="1752479"/>
          <a:ext cx="9239990" cy="4093026"/>
        </p:xfrm>
        <a:graphic>
          <a:graphicData uri="http://schemas.openxmlformats.org/drawingml/2006/table">
            <a:tbl>
              <a:tblPr>
                <a:tableStyleId>{5940675A-B579-460E-94D1-54222C63F5DA}</a:tableStyleId>
              </a:tblPr>
              <a:tblGrid>
                <a:gridCol w="3540944">
                  <a:extLst>
                    <a:ext uri="{9D8B030D-6E8A-4147-A177-3AD203B41FA5}">
                      <a16:colId xmlns:a16="http://schemas.microsoft.com/office/drawing/2014/main" val="3031172966"/>
                    </a:ext>
                  </a:extLst>
                </a:gridCol>
                <a:gridCol w="949841">
                  <a:extLst>
                    <a:ext uri="{9D8B030D-6E8A-4147-A177-3AD203B41FA5}">
                      <a16:colId xmlns:a16="http://schemas.microsoft.com/office/drawing/2014/main" val="1976222539"/>
                    </a:ext>
                  </a:extLst>
                </a:gridCol>
                <a:gridCol w="949841">
                  <a:extLst>
                    <a:ext uri="{9D8B030D-6E8A-4147-A177-3AD203B41FA5}">
                      <a16:colId xmlns:a16="http://schemas.microsoft.com/office/drawing/2014/main" val="2224516776"/>
                    </a:ext>
                  </a:extLst>
                </a:gridCol>
                <a:gridCol w="949841">
                  <a:extLst>
                    <a:ext uri="{9D8B030D-6E8A-4147-A177-3AD203B41FA5}">
                      <a16:colId xmlns:a16="http://schemas.microsoft.com/office/drawing/2014/main" val="3062299747"/>
                    </a:ext>
                  </a:extLst>
                </a:gridCol>
                <a:gridCol w="949841">
                  <a:extLst>
                    <a:ext uri="{9D8B030D-6E8A-4147-A177-3AD203B41FA5}">
                      <a16:colId xmlns:a16="http://schemas.microsoft.com/office/drawing/2014/main" val="4075967611"/>
                    </a:ext>
                  </a:extLst>
                </a:gridCol>
                <a:gridCol w="949841">
                  <a:extLst>
                    <a:ext uri="{9D8B030D-6E8A-4147-A177-3AD203B41FA5}">
                      <a16:colId xmlns:a16="http://schemas.microsoft.com/office/drawing/2014/main" val="3546359453"/>
                    </a:ext>
                  </a:extLst>
                </a:gridCol>
                <a:gridCol w="949841">
                  <a:extLst>
                    <a:ext uri="{9D8B030D-6E8A-4147-A177-3AD203B41FA5}">
                      <a16:colId xmlns:a16="http://schemas.microsoft.com/office/drawing/2014/main" val="1901495292"/>
                    </a:ext>
                  </a:extLst>
                </a:gridCol>
              </a:tblGrid>
              <a:tr h="319314">
                <a:tc>
                  <a:txBody>
                    <a:bodyPr/>
                    <a:lstStyle/>
                    <a:p>
                      <a:pPr algn="l" fontAlgn="b"/>
                      <a:r>
                        <a:rPr lang="en-US" sz="2000" b="1" u="none" strike="noStrike" dirty="0">
                          <a:effectLst/>
                        </a:rPr>
                        <a:t> EFL Descriptions</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PY13</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PY14</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PY15</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PY16</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PY17</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b="1" u="none" strike="noStrike" dirty="0">
                          <a:effectLst/>
                        </a:rPr>
                        <a:t>PY18</a:t>
                      </a:r>
                      <a:endParaRPr lang="en-US" sz="2000" b="1"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46887546"/>
                  </a:ext>
                </a:extLst>
              </a:tr>
              <a:tr h="628952">
                <a:tc>
                  <a:txBody>
                    <a:bodyPr/>
                    <a:lstStyle/>
                    <a:p>
                      <a:pPr algn="l" fontAlgn="ctr"/>
                      <a:r>
                        <a:rPr lang="en-US" sz="2000" u="none" strike="noStrike" dirty="0">
                          <a:effectLst/>
                        </a:rPr>
                        <a:t>ESL Beginning Literacy</a:t>
                      </a:r>
                    </a:p>
                    <a:p>
                      <a:pPr marL="0" marR="0" lvl="0" indent="0" algn="l" defTabSz="966612"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ESL Level 1 (16-18)</a:t>
                      </a:r>
                    </a:p>
                  </a:txBody>
                  <a:tcPr marL="9676" marR="9676" marT="9676" marB="0" anchor="ctr">
                    <a:solidFill>
                      <a:schemeClr val="bg1"/>
                    </a:solidFill>
                  </a:tcPr>
                </a:tc>
                <a:tc>
                  <a:txBody>
                    <a:bodyPr/>
                    <a:lstStyle/>
                    <a:p>
                      <a:pPr algn="ctr" fontAlgn="ctr"/>
                      <a:r>
                        <a:rPr lang="en-US" sz="2000" u="none" strike="noStrike" dirty="0">
                          <a:effectLst/>
                        </a:rPr>
                        <a:t>63.24%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50.65%</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45.09%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51.61%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46.95%</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45.66%</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3390754984"/>
                  </a:ext>
                </a:extLst>
              </a:tr>
              <a:tr h="628952">
                <a:tc>
                  <a:txBody>
                    <a:bodyPr/>
                    <a:lstStyle/>
                    <a:p>
                      <a:pPr algn="l" fontAlgn="ctr"/>
                      <a:r>
                        <a:rPr lang="en-US" sz="2000" u="none" strike="noStrike" dirty="0">
                          <a:effectLst/>
                        </a:rPr>
                        <a:t>ESL Beginning Low (13-15)</a:t>
                      </a:r>
                    </a:p>
                    <a:p>
                      <a:pPr algn="l" fontAlgn="ctr"/>
                      <a:r>
                        <a:rPr lang="en-US" sz="2000" b="0" i="0" u="none" strike="noStrike" dirty="0">
                          <a:solidFill>
                            <a:srgbClr val="000000"/>
                          </a:solidFill>
                          <a:effectLst/>
                          <a:latin typeface="Calibri" panose="020F0502020204030204" pitchFamily="34" charset="0"/>
                        </a:rPr>
                        <a:t>ESL Level 2 (16-18)</a:t>
                      </a:r>
                    </a:p>
                  </a:txBody>
                  <a:tcPr marL="9676" marR="9676" marT="9676" marB="0" anchor="ctr">
                    <a:solidFill>
                      <a:schemeClr val="bg1"/>
                    </a:solidFill>
                  </a:tcPr>
                </a:tc>
                <a:tc>
                  <a:txBody>
                    <a:bodyPr/>
                    <a:lstStyle/>
                    <a:p>
                      <a:pPr algn="ctr" fontAlgn="ctr"/>
                      <a:r>
                        <a:rPr lang="en-US" sz="2000" u="none" strike="noStrike" dirty="0">
                          <a:effectLst/>
                        </a:rPr>
                        <a:t>67.72%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55.74%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48.69%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52.71%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51.49%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49.27%</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3253180167"/>
                  </a:ext>
                </a:extLst>
              </a:tr>
              <a:tr h="628952">
                <a:tc>
                  <a:txBody>
                    <a:bodyPr/>
                    <a:lstStyle/>
                    <a:p>
                      <a:pPr algn="l" fontAlgn="ctr"/>
                      <a:r>
                        <a:rPr lang="en-US" sz="2000" u="none" strike="noStrike" dirty="0">
                          <a:effectLst/>
                        </a:rPr>
                        <a:t>ESL Beginning High (13-15)</a:t>
                      </a:r>
                    </a:p>
                    <a:p>
                      <a:pPr algn="l" fontAlgn="ctr"/>
                      <a:r>
                        <a:rPr lang="en-US" sz="2000" b="0" i="0" u="none" strike="noStrike" dirty="0">
                          <a:solidFill>
                            <a:srgbClr val="000000"/>
                          </a:solidFill>
                          <a:effectLst/>
                          <a:latin typeface="Calibri" panose="020F0502020204030204" pitchFamily="34" charset="0"/>
                        </a:rPr>
                        <a:t>ESL Level 3 (16-18)</a:t>
                      </a:r>
                    </a:p>
                  </a:txBody>
                  <a:tcPr marL="9676" marR="9676" marT="9676" marB="0" anchor="ctr">
                    <a:solidFill>
                      <a:schemeClr val="bg1"/>
                    </a:solidFill>
                  </a:tcPr>
                </a:tc>
                <a:tc>
                  <a:txBody>
                    <a:bodyPr/>
                    <a:lstStyle/>
                    <a:p>
                      <a:pPr algn="ctr" fontAlgn="ctr"/>
                      <a:r>
                        <a:rPr lang="en-US" sz="2000" u="none" strike="noStrike">
                          <a:effectLst/>
                        </a:rPr>
                        <a:t>71.19%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60.48%</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54.60%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56.62%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54.28%</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53.44%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016147424"/>
                  </a:ext>
                </a:extLst>
              </a:tr>
              <a:tr h="628952">
                <a:tc>
                  <a:txBody>
                    <a:bodyPr/>
                    <a:lstStyle/>
                    <a:p>
                      <a:pPr algn="l" fontAlgn="ctr"/>
                      <a:r>
                        <a:rPr lang="en-US" sz="2000" u="none" strike="noStrike" dirty="0">
                          <a:effectLst/>
                        </a:rPr>
                        <a:t>ESL Intermediate Low (13-15)</a:t>
                      </a:r>
                    </a:p>
                    <a:p>
                      <a:pPr algn="l" fontAlgn="ctr"/>
                      <a:r>
                        <a:rPr lang="en-US" sz="2000" b="0" i="0" u="none" strike="noStrike" dirty="0">
                          <a:solidFill>
                            <a:srgbClr val="000000"/>
                          </a:solidFill>
                          <a:effectLst/>
                          <a:latin typeface="Calibri" panose="020F0502020204030204" pitchFamily="34" charset="0"/>
                        </a:rPr>
                        <a:t>ESL Level 4 (16-18)</a:t>
                      </a:r>
                    </a:p>
                  </a:txBody>
                  <a:tcPr marL="9676" marR="9676" marT="9676" marB="0" anchor="ctr">
                    <a:solidFill>
                      <a:schemeClr val="bg1"/>
                    </a:solidFill>
                  </a:tcPr>
                </a:tc>
                <a:tc>
                  <a:txBody>
                    <a:bodyPr/>
                    <a:lstStyle/>
                    <a:p>
                      <a:pPr algn="ctr" fontAlgn="ctr"/>
                      <a:r>
                        <a:rPr lang="en-US" sz="2000" u="none" strike="noStrike">
                          <a:effectLst/>
                        </a:rPr>
                        <a:t>74.22%</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61.61%</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56.66%</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56.10%</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55.36%</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54.82%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4234097740"/>
                  </a:ext>
                </a:extLst>
              </a:tr>
              <a:tr h="628952">
                <a:tc>
                  <a:txBody>
                    <a:bodyPr/>
                    <a:lstStyle/>
                    <a:p>
                      <a:pPr algn="l" fontAlgn="ctr"/>
                      <a:r>
                        <a:rPr lang="en-US" sz="2000" u="none" strike="noStrike" dirty="0">
                          <a:effectLst/>
                        </a:rPr>
                        <a:t>ESL Intermediate High (13-15)</a:t>
                      </a:r>
                    </a:p>
                    <a:p>
                      <a:pPr algn="l" fontAlgn="ctr"/>
                      <a:r>
                        <a:rPr lang="en-US" sz="2000" b="0" i="0" u="none" strike="noStrike" dirty="0">
                          <a:solidFill>
                            <a:srgbClr val="000000"/>
                          </a:solidFill>
                          <a:effectLst/>
                          <a:latin typeface="Calibri" panose="020F0502020204030204" pitchFamily="34" charset="0"/>
                        </a:rPr>
                        <a:t>ESL Level 5 (16-18)</a:t>
                      </a:r>
                    </a:p>
                  </a:txBody>
                  <a:tcPr marL="9676" marR="9676" marT="9676" marB="0" anchor="ctr">
                    <a:solidFill>
                      <a:schemeClr val="bg1"/>
                    </a:solidFill>
                  </a:tcPr>
                </a:tc>
                <a:tc>
                  <a:txBody>
                    <a:bodyPr/>
                    <a:lstStyle/>
                    <a:p>
                      <a:pPr algn="ctr" fontAlgn="ctr"/>
                      <a:r>
                        <a:rPr lang="en-US" sz="2000" u="none" strike="noStrike">
                          <a:effectLst/>
                        </a:rPr>
                        <a:t>64.30%</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48.85%</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44.39%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48.09%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43.03%</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42.01%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553236164"/>
                  </a:ext>
                </a:extLst>
              </a:tr>
              <a:tr h="628952">
                <a:tc>
                  <a:txBody>
                    <a:bodyPr/>
                    <a:lstStyle/>
                    <a:p>
                      <a:pPr algn="l" fontAlgn="ctr"/>
                      <a:r>
                        <a:rPr lang="en-US" sz="2000" u="none" strike="noStrike" dirty="0">
                          <a:effectLst/>
                        </a:rPr>
                        <a:t>Advanced ESL (13-15)</a:t>
                      </a:r>
                    </a:p>
                    <a:p>
                      <a:pPr algn="l" fontAlgn="ctr"/>
                      <a:r>
                        <a:rPr lang="en-US" sz="2000" b="0" i="0" u="none" strike="noStrike" dirty="0">
                          <a:solidFill>
                            <a:srgbClr val="000000"/>
                          </a:solidFill>
                          <a:effectLst/>
                          <a:latin typeface="Calibri" panose="020F0502020204030204" pitchFamily="34" charset="0"/>
                        </a:rPr>
                        <a:t>ESL Level 6 (16-18)</a:t>
                      </a:r>
                    </a:p>
                  </a:txBody>
                  <a:tcPr marL="9676" marR="9676" marT="9676" marB="0" anchor="ctr">
                    <a:solidFill>
                      <a:schemeClr val="bg1"/>
                    </a:solidFill>
                  </a:tcPr>
                </a:tc>
                <a:tc>
                  <a:txBody>
                    <a:bodyPr/>
                    <a:lstStyle/>
                    <a:p>
                      <a:pPr algn="ctr" fontAlgn="ctr"/>
                      <a:r>
                        <a:rPr lang="en-US" sz="2000" u="none" strike="noStrike">
                          <a:effectLst/>
                        </a:rPr>
                        <a:t>65.81%</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48.90%</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50.39%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44.92%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37.63%</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43.28%</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103587212"/>
                  </a:ext>
                </a:extLst>
              </a:tr>
            </a:tbl>
          </a:graphicData>
        </a:graphic>
      </p:graphicFrame>
    </p:spTree>
    <p:extLst>
      <p:ext uri="{BB962C8B-B14F-4D97-AF65-F5344CB8AC3E}">
        <p14:creationId xmlns:p14="http://schemas.microsoft.com/office/powerpoint/2010/main" val="1672417289"/>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Background – TWC’s Origins</a:t>
            </a:r>
          </a:p>
        </p:txBody>
      </p:sp>
      <p:sp>
        <p:nvSpPr>
          <p:cNvPr id="7172" name="Rectangle 5"/>
          <p:cNvSpPr>
            <a:spLocks noGrp="1" noChangeArrowheads="1"/>
          </p:cNvSpPr>
          <p:nvPr>
            <p:ph idx="1"/>
          </p:nvPr>
        </p:nvSpPr>
        <p:spPr>
          <a:xfrm>
            <a:off x="815830" y="1334492"/>
            <a:ext cx="8715638" cy="6020062"/>
          </a:xfrm>
        </p:spPr>
        <p:txBody>
          <a:bodyPr/>
          <a:lstStyle/>
          <a:p>
            <a:pPr marL="580587" eaLnBrk="1" hangingPunct="1">
              <a:lnSpc>
                <a:spcPct val="90000"/>
              </a:lnSpc>
              <a:buSzPct val="65000"/>
              <a:buFont typeface="Wingdings" pitchFamily="2" charset="2"/>
              <a:buChar char="l"/>
              <a:defRPr/>
            </a:pPr>
            <a:r>
              <a:rPr lang="en-US" sz="2845" dirty="0">
                <a:solidFill>
                  <a:srgbClr val="000099"/>
                </a:solidFill>
              </a:rPr>
              <a:t>Texas Workforce Commission created in 1995</a:t>
            </a:r>
          </a:p>
          <a:p>
            <a:pPr marL="986998" lvl="1" eaLnBrk="1" hangingPunct="1">
              <a:lnSpc>
                <a:spcPct val="90000"/>
              </a:lnSpc>
              <a:buSzPct val="65000"/>
              <a:buFont typeface="Wingdings" pitchFamily="2" charset="2"/>
              <a:buChar char="l"/>
              <a:defRPr/>
            </a:pPr>
            <a:r>
              <a:rPr lang="en-US" sz="2438" dirty="0">
                <a:solidFill>
                  <a:srgbClr val="000099"/>
                </a:solidFill>
              </a:rPr>
              <a:t>Originally Consolidated 28 programs from 10 agencies</a:t>
            </a:r>
          </a:p>
          <a:p>
            <a:pPr marL="986998" lvl="1" eaLnBrk="1" hangingPunct="1">
              <a:lnSpc>
                <a:spcPct val="90000"/>
              </a:lnSpc>
              <a:buSzPct val="65000"/>
              <a:buFont typeface="Wingdings" pitchFamily="2" charset="2"/>
              <a:buChar char="l"/>
              <a:defRPr/>
            </a:pPr>
            <a:r>
              <a:rPr lang="en-US" sz="2438" dirty="0">
                <a:solidFill>
                  <a:srgbClr val="000099"/>
                </a:solidFill>
              </a:rPr>
              <a:t>Goal: Demand-driven system with seamlessly integrated service delivery</a:t>
            </a:r>
          </a:p>
          <a:p>
            <a:pPr marL="986998" lvl="1" eaLnBrk="1" hangingPunct="1">
              <a:lnSpc>
                <a:spcPct val="90000"/>
              </a:lnSpc>
              <a:buSzPct val="65000"/>
              <a:buFont typeface="Wingdings" pitchFamily="2" charset="2"/>
              <a:buChar char="l"/>
              <a:defRPr/>
            </a:pPr>
            <a:r>
              <a:rPr lang="en-US" sz="2438" dirty="0">
                <a:solidFill>
                  <a:srgbClr val="000099"/>
                </a:solidFill>
              </a:rPr>
              <a:t>Local Workforce Development Boards provide service with local flexibility</a:t>
            </a:r>
          </a:p>
          <a:p>
            <a:pPr marL="986998" lvl="1" eaLnBrk="1" hangingPunct="1">
              <a:lnSpc>
                <a:spcPct val="90000"/>
              </a:lnSpc>
              <a:buSzPct val="65000"/>
              <a:buFont typeface="Wingdings" pitchFamily="2" charset="2"/>
              <a:buChar char="l"/>
              <a:defRPr/>
            </a:pPr>
            <a:r>
              <a:rPr lang="en-US" sz="2438" dirty="0">
                <a:solidFill>
                  <a:srgbClr val="000099"/>
                </a:solidFill>
              </a:rPr>
              <a:t>State provides oversight and ensures accountability</a:t>
            </a:r>
          </a:p>
          <a:p>
            <a:pPr marL="580587" eaLnBrk="1" hangingPunct="1">
              <a:lnSpc>
                <a:spcPct val="90000"/>
              </a:lnSpc>
              <a:buSzPct val="65000"/>
              <a:buFont typeface="Wingdings" pitchFamily="2" charset="2"/>
              <a:buChar char="l"/>
              <a:defRPr/>
            </a:pPr>
            <a:r>
              <a:rPr lang="en-US" sz="2845" dirty="0">
                <a:solidFill>
                  <a:srgbClr val="000099"/>
                </a:solidFill>
              </a:rPr>
              <a:t>Mission:</a:t>
            </a:r>
          </a:p>
          <a:p>
            <a:pPr marL="986998" lvl="1" eaLnBrk="1" hangingPunct="1">
              <a:lnSpc>
                <a:spcPct val="90000"/>
              </a:lnSpc>
              <a:buSzPct val="65000"/>
              <a:buFont typeface="Wingdings" pitchFamily="2" charset="2"/>
              <a:buChar char="l"/>
              <a:defRPr/>
            </a:pPr>
            <a:r>
              <a:rPr lang="en-US" sz="2438" dirty="0">
                <a:solidFill>
                  <a:srgbClr val="000099"/>
                </a:solidFill>
              </a:rPr>
              <a:t>To promote and support a workforce system that creates value and offers employers, individuals, and communities the opportunity to achieve and sustain economic prosperity</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a:t>
            </a:fld>
            <a:endParaRPr lang="en-US" dirty="0"/>
          </a:p>
        </p:txBody>
      </p:sp>
    </p:spTree>
    <p:extLst>
      <p:ext uri="{BB962C8B-B14F-4D97-AF65-F5344CB8AC3E}">
        <p14:creationId xmlns:p14="http://schemas.microsoft.com/office/powerpoint/2010/main" val="114988468"/>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39354"/>
            <a:ext cx="8615680" cy="1136635"/>
          </a:xfrm>
        </p:spPr>
        <p:txBody>
          <a:bodyPr/>
          <a:lstStyle/>
          <a:p>
            <a:pPr algn="ctr" eaLnBrk="1" hangingPunct="1"/>
            <a:r>
              <a:rPr lang="en-US" sz="3840" dirty="0">
                <a:solidFill>
                  <a:srgbClr val="000099"/>
                </a:solidFill>
              </a:rPr>
              <a:t>Drilling into MSG </a:t>
            </a:r>
            <a:br>
              <a:rPr lang="en-US" sz="3840" dirty="0">
                <a:solidFill>
                  <a:srgbClr val="000099"/>
                </a:solidFill>
              </a:rPr>
            </a:br>
            <a:r>
              <a:rPr lang="en-US" sz="3840" dirty="0">
                <a:solidFill>
                  <a:srgbClr val="000099"/>
                </a:solidFill>
              </a:rPr>
              <a:t>Performance Trends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20</a:t>
            </a:fld>
            <a:endParaRPr lang="en-US"/>
          </a:p>
        </p:txBody>
      </p:sp>
      <p:graphicFrame>
        <p:nvGraphicFramePr>
          <p:cNvPr id="2" name="Table 1">
            <a:extLst>
              <a:ext uri="{FF2B5EF4-FFF2-40B4-BE49-F238E27FC236}">
                <a16:creationId xmlns:a16="http://schemas.microsoft.com/office/drawing/2014/main" id="{79866C47-5AD5-487C-934C-8B21E707A2FD}"/>
              </a:ext>
            </a:extLst>
          </p:cNvPr>
          <p:cNvGraphicFramePr>
            <a:graphicFrameLocks noGrp="1"/>
          </p:cNvGraphicFramePr>
          <p:nvPr>
            <p:extLst>
              <p:ext uri="{D42A27DB-BD31-4B8C-83A1-F6EECF244321}">
                <p14:modId xmlns:p14="http://schemas.microsoft.com/office/powerpoint/2010/main" val="1735633558"/>
              </p:ext>
            </p:extLst>
          </p:nvPr>
        </p:nvGraphicFramePr>
        <p:xfrm>
          <a:off x="711201" y="1878335"/>
          <a:ext cx="8063490" cy="1906208"/>
        </p:xfrm>
        <a:graphic>
          <a:graphicData uri="http://schemas.openxmlformats.org/drawingml/2006/table">
            <a:tbl>
              <a:tblPr>
                <a:tableStyleId>{5940675A-B579-460E-94D1-54222C63F5DA}</a:tableStyleId>
              </a:tblPr>
              <a:tblGrid>
                <a:gridCol w="2329596">
                  <a:extLst>
                    <a:ext uri="{9D8B030D-6E8A-4147-A177-3AD203B41FA5}">
                      <a16:colId xmlns:a16="http://schemas.microsoft.com/office/drawing/2014/main" val="551559773"/>
                    </a:ext>
                  </a:extLst>
                </a:gridCol>
                <a:gridCol w="955649">
                  <a:extLst>
                    <a:ext uri="{9D8B030D-6E8A-4147-A177-3AD203B41FA5}">
                      <a16:colId xmlns:a16="http://schemas.microsoft.com/office/drawing/2014/main" val="4135257600"/>
                    </a:ext>
                  </a:extLst>
                </a:gridCol>
                <a:gridCol w="955649">
                  <a:extLst>
                    <a:ext uri="{9D8B030D-6E8A-4147-A177-3AD203B41FA5}">
                      <a16:colId xmlns:a16="http://schemas.microsoft.com/office/drawing/2014/main" val="415891105"/>
                    </a:ext>
                  </a:extLst>
                </a:gridCol>
                <a:gridCol w="955649">
                  <a:extLst>
                    <a:ext uri="{9D8B030D-6E8A-4147-A177-3AD203B41FA5}">
                      <a16:colId xmlns:a16="http://schemas.microsoft.com/office/drawing/2014/main" val="2071605479"/>
                    </a:ext>
                  </a:extLst>
                </a:gridCol>
                <a:gridCol w="955649">
                  <a:extLst>
                    <a:ext uri="{9D8B030D-6E8A-4147-A177-3AD203B41FA5}">
                      <a16:colId xmlns:a16="http://schemas.microsoft.com/office/drawing/2014/main" val="3925478006"/>
                    </a:ext>
                  </a:extLst>
                </a:gridCol>
                <a:gridCol w="955649">
                  <a:extLst>
                    <a:ext uri="{9D8B030D-6E8A-4147-A177-3AD203B41FA5}">
                      <a16:colId xmlns:a16="http://schemas.microsoft.com/office/drawing/2014/main" val="3307614265"/>
                    </a:ext>
                  </a:extLst>
                </a:gridCol>
                <a:gridCol w="955649">
                  <a:extLst>
                    <a:ext uri="{9D8B030D-6E8A-4147-A177-3AD203B41FA5}">
                      <a16:colId xmlns:a16="http://schemas.microsoft.com/office/drawing/2014/main" val="1316162759"/>
                    </a:ext>
                  </a:extLst>
                </a:gridCol>
              </a:tblGrid>
              <a:tr h="319314">
                <a:tc>
                  <a:txBody>
                    <a:bodyPr/>
                    <a:lstStyle/>
                    <a:p>
                      <a:pPr algn="l" fontAlgn="b"/>
                      <a:r>
                        <a:rPr lang="en-US" sz="2000" b="1" u="none" strike="noStrike" dirty="0">
                          <a:effectLst/>
                        </a:rPr>
                        <a:t>Measure</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PY13</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PY14</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PY15</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PY16</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PY17</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algn="ctr" fontAlgn="b"/>
                      <a:r>
                        <a:rPr lang="en-US" sz="2000" b="1" u="none" strike="noStrike" dirty="0">
                          <a:effectLst/>
                        </a:rPr>
                        <a:t>PY18</a:t>
                      </a:r>
                      <a:endParaRPr lang="en-US" sz="2000" b="1" i="0" u="none" strike="noStrike" dirty="0">
                        <a:solidFill>
                          <a:srgbClr val="000000"/>
                        </a:solidFill>
                        <a:effectLst/>
                        <a:latin typeface="Calibri" panose="020F0502020204030204" pitchFamily="34" charset="0"/>
                      </a:endParaRPr>
                    </a:p>
                  </a:txBody>
                  <a:tcPr marL="9676" marR="9676" marT="9676" marB="0" anchor="b">
                    <a:solidFill>
                      <a:schemeClr val="bg1"/>
                    </a:solidFill>
                  </a:tcPr>
                </a:tc>
                <a:extLst>
                  <a:ext uri="{0D108BD9-81ED-4DB2-BD59-A6C34878D82A}">
                    <a16:rowId xmlns:a16="http://schemas.microsoft.com/office/drawing/2014/main" val="4152562765"/>
                  </a:ext>
                </a:extLst>
              </a:tr>
              <a:tr h="319314">
                <a:tc>
                  <a:txBody>
                    <a:bodyPr/>
                    <a:lstStyle/>
                    <a:p>
                      <a:pPr algn="l" fontAlgn="ctr"/>
                      <a:r>
                        <a:rPr lang="en-US" sz="2000" u="none" strike="noStrike" dirty="0">
                          <a:effectLst/>
                        </a:rPr>
                        <a:t>MSG</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64.62%</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52.43%</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45.84%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50.47%</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47.79%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42.66%</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2891370423"/>
                  </a:ext>
                </a:extLst>
              </a:tr>
              <a:tr h="319314">
                <a:tc>
                  <a:txBody>
                    <a:bodyPr/>
                    <a:lstStyle/>
                    <a:p>
                      <a:pPr algn="l" fontAlgn="b"/>
                      <a:r>
                        <a:rPr lang="en-US" sz="2000" u="none" strike="noStrike">
                          <a:effectLst/>
                        </a:rPr>
                        <a:t>% enrolled in Q1-3</a:t>
                      </a:r>
                      <a:endParaRPr lang="en-US" sz="2000" b="0" i="0" u="none" strike="noStrike">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marL="0" marR="0">
                        <a:spcBef>
                          <a:spcPts val="0"/>
                        </a:spcBef>
                        <a:spcAft>
                          <a:spcPts val="0"/>
                        </a:spcAft>
                      </a:pPr>
                      <a:r>
                        <a:rPr lang="en-US" sz="2000">
                          <a:effectLst/>
                          <a:latin typeface="Calibri" panose="020F0502020204030204" pitchFamily="34" charset="0"/>
                          <a:ea typeface="Calibri" panose="020F0502020204030204" pitchFamily="34" charset="0"/>
                        </a:rPr>
                        <a:t> 92.28%</a:t>
                      </a:r>
                    </a:p>
                  </a:txBody>
                  <a:tcPr marL="9676" marR="9676" marT="9676" marB="0" anchor="ctr">
                    <a:solidFill>
                      <a:schemeClr val="bg1"/>
                    </a:solidFill>
                  </a:tcPr>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 85.97%</a:t>
                      </a:r>
                      <a:endParaRPr lang="en-US" sz="2000">
                        <a:effectLst/>
                        <a:latin typeface="Calibri" panose="020F0502020204030204" pitchFamily="34" charset="0"/>
                        <a:ea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a:effectLst/>
                        </a:rPr>
                        <a:t>87.11%</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a:effectLst/>
                        </a:rPr>
                        <a:t>81.20%</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a:effectLst/>
                        </a:rPr>
                        <a:t>85.48%</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84.76%</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3648552117"/>
                  </a:ext>
                </a:extLst>
              </a:tr>
              <a:tr h="319314">
                <a:tc>
                  <a:txBody>
                    <a:bodyPr/>
                    <a:lstStyle/>
                    <a:p>
                      <a:pPr algn="l" fontAlgn="b"/>
                      <a:r>
                        <a:rPr lang="en-US" sz="2000" u="none" strike="noStrike">
                          <a:effectLst/>
                        </a:rPr>
                        <a:t>% Post Tested</a:t>
                      </a:r>
                      <a:endParaRPr lang="en-US" sz="2000" b="0" i="0" u="none" strike="noStrike">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 71.90%</a:t>
                      </a:r>
                      <a:endParaRPr lang="en-US" sz="2000">
                        <a:effectLst/>
                        <a:latin typeface="Calibri" panose="020F0502020204030204" pitchFamily="34" charset="0"/>
                        <a:ea typeface="Calibri" panose="020F0502020204030204" pitchFamily="34" charset="0"/>
                      </a:endParaRPr>
                    </a:p>
                  </a:txBody>
                  <a:tcPr marL="9676" marR="9676" marT="9676" marB="0" anchor="ctr">
                    <a:solidFill>
                      <a:schemeClr val="bg1"/>
                    </a:solidFill>
                  </a:tcPr>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 65.40%</a:t>
                      </a:r>
                      <a:endParaRPr lang="en-US" sz="2000">
                        <a:effectLst/>
                        <a:latin typeface="Calibri" panose="020F0502020204030204" pitchFamily="34" charset="0"/>
                        <a:ea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a:effectLst/>
                        </a:rPr>
                        <a:t>55.78%</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a:effectLst/>
                        </a:rPr>
                        <a:t>53.77%</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a:effectLst/>
                        </a:rPr>
                        <a:t>54.69%</a:t>
                      </a:r>
                      <a:endParaRPr lang="en-US" sz="2000" b="0" i="0" u="none" strike="noStrike">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53.25%</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1025446825"/>
                  </a:ext>
                </a:extLst>
              </a:tr>
              <a:tr h="628952">
                <a:tc>
                  <a:txBody>
                    <a:bodyPr/>
                    <a:lstStyle/>
                    <a:p>
                      <a:pPr algn="l" fontAlgn="b"/>
                      <a:r>
                        <a:rPr lang="en-US" sz="2000" u="none" strike="noStrike">
                          <a:effectLst/>
                        </a:rPr>
                        <a:t>Passage for those with Test</a:t>
                      </a:r>
                      <a:endParaRPr lang="en-US" sz="2000" b="0" i="0" u="none" strike="noStrike">
                        <a:solidFill>
                          <a:srgbClr val="000000"/>
                        </a:solidFill>
                        <a:effectLst/>
                        <a:latin typeface="Calibri" panose="020F0502020204030204" pitchFamily="34" charset="0"/>
                      </a:endParaRPr>
                    </a:p>
                  </a:txBody>
                  <a:tcPr marL="9676" marR="9676" marT="9676" marB="0" anchor="b">
                    <a:solidFill>
                      <a:schemeClr val="bg1"/>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rPr>
                        <a:t> 92.47%</a:t>
                      </a:r>
                      <a:endParaRPr lang="en-US" sz="2000" dirty="0">
                        <a:effectLst/>
                        <a:latin typeface="Calibri" panose="020F0502020204030204" pitchFamily="34" charset="0"/>
                        <a:ea typeface="Calibri" panose="020F0502020204030204" pitchFamily="34" charset="0"/>
                      </a:endParaRPr>
                    </a:p>
                  </a:txBody>
                  <a:tcPr marL="9676" marR="9676" marT="9676" marB="0" anchor="ctr">
                    <a:solidFill>
                      <a:schemeClr val="bg1"/>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rPr>
                        <a:t> 89.56%</a:t>
                      </a:r>
                      <a:endParaRPr lang="en-US" sz="2000" dirty="0">
                        <a:effectLst/>
                        <a:latin typeface="Calibri" panose="020F0502020204030204" pitchFamily="34" charset="0"/>
                        <a:ea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81.81%</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80.64%</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ctr"/>
                      <a:r>
                        <a:rPr lang="en-US" sz="2000" u="none" strike="noStrike" dirty="0">
                          <a:effectLst/>
                        </a:rPr>
                        <a:t>84.59%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tc>
                  <a:txBody>
                    <a:bodyPr/>
                    <a:lstStyle/>
                    <a:p>
                      <a:pPr algn="ctr" fontAlgn="b"/>
                      <a:r>
                        <a:rPr lang="en-US" sz="2000" u="none" strike="noStrike" dirty="0">
                          <a:effectLst/>
                        </a:rPr>
                        <a:t>80.09%</a:t>
                      </a:r>
                      <a:endParaRPr lang="en-US" sz="2000" b="0" i="0" u="none" strike="noStrike" dirty="0">
                        <a:solidFill>
                          <a:srgbClr val="000000"/>
                        </a:solidFill>
                        <a:effectLst/>
                        <a:latin typeface="Calibri" panose="020F0502020204030204" pitchFamily="34" charset="0"/>
                      </a:endParaRPr>
                    </a:p>
                  </a:txBody>
                  <a:tcPr marL="9676" marR="9676" marT="9676" marB="0" anchor="ctr">
                    <a:solidFill>
                      <a:schemeClr val="bg1"/>
                    </a:solidFill>
                  </a:tcPr>
                </a:tc>
                <a:extLst>
                  <a:ext uri="{0D108BD9-81ED-4DB2-BD59-A6C34878D82A}">
                    <a16:rowId xmlns:a16="http://schemas.microsoft.com/office/drawing/2014/main" val="4105626373"/>
                  </a:ext>
                </a:extLst>
              </a:tr>
            </a:tbl>
          </a:graphicData>
        </a:graphic>
      </p:graphicFrame>
      <p:sp>
        <p:nvSpPr>
          <p:cNvPr id="5" name="Rectangle 5">
            <a:extLst>
              <a:ext uri="{FF2B5EF4-FFF2-40B4-BE49-F238E27FC236}">
                <a16:creationId xmlns:a16="http://schemas.microsoft.com/office/drawing/2014/main" id="{BF0BA77C-837F-4A13-9F76-779E3D44E074}"/>
              </a:ext>
            </a:extLst>
          </p:cNvPr>
          <p:cNvSpPr>
            <a:spLocks noGrp="1" noChangeArrowheads="1"/>
          </p:cNvSpPr>
          <p:nvPr>
            <p:ph idx="1"/>
          </p:nvPr>
        </p:nvSpPr>
        <p:spPr>
          <a:xfrm>
            <a:off x="642833" y="3938616"/>
            <a:ext cx="8627328" cy="3392030"/>
          </a:xfrm>
        </p:spPr>
        <p:txBody>
          <a:bodyPr/>
          <a:lstStyle/>
          <a:p>
            <a:pPr marL="606732" eaLnBrk="1" hangingPunct="1">
              <a:lnSpc>
                <a:spcPct val="90000"/>
              </a:lnSpc>
              <a:buSzPct val="65000"/>
              <a:buFont typeface="Wingdings" pitchFamily="2" charset="2"/>
              <a:buChar char="l"/>
              <a:defRPr/>
            </a:pPr>
            <a:endParaRPr lang="en-US" sz="3251" dirty="0">
              <a:solidFill>
                <a:srgbClr val="000099"/>
              </a:solidFill>
            </a:endParaRPr>
          </a:p>
          <a:p>
            <a:pPr marL="1956956" lvl="3" eaLnBrk="1" hangingPunct="1">
              <a:lnSpc>
                <a:spcPct val="90000"/>
              </a:lnSpc>
              <a:buSzPct val="65000"/>
              <a:buFont typeface="Wingdings" pitchFamily="2" charset="2"/>
              <a:buChar char="l"/>
              <a:defRPr/>
            </a:pPr>
            <a:endParaRPr lang="en-US" sz="1930" dirty="0">
              <a:solidFill>
                <a:srgbClr val="000099"/>
              </a:solidFill>
            </a:endParaRPr>
          </a:p>
          <a:p>
            <a:pPr marL="1036348" lvl="1" eaLnBrk="1" hangingPunct="1">
              <a:lnSpc>
                <a:spcPct val="90000"/>
              </a:lnSpc>
              <a:buSzPct val="65000"/>
              <a:buFont typeface="Wingdings" pitchFamily="2" charset="2"/>
              <a:buChar char="l"/>
              <a:defRPr/>
            </a:pPr>
            <a:endParaRPr lang="en-US" sz="2773" dirty="0">
              <a:solidFill>
                <a:srgbClr val="000099"/>
              </a:solidFill>
            </a:endParaRPr>
          </a:p>
          <a:p>
            <a:pPr marL="1036348" lvl="1" eaLnBrk="1" hangingPunct="1">
              <a:lnSpc>
                <a:spcPct val="90000"/>
              </a:lnSpc>
              <a:buSzPct val="65000"/>
              <a:buFont typeface="Wingdings" pitchFamily="2" charset="2"/>
              <a:buChar char="l"/>
              <a:defRPr/>
            </a:pPr>
            <a:endParaRPr lang="en-US" dirty="0">
              <a:solidFill>
                <a:srgbClr val="000099"/>
              </a:solidFill>
            </a:endParaRPr>
          </a:p>
        </p:txBody>
      </p:sp>
    </p:spTree>
    <p:extLst>
      <p:ext uri="{BB962C8B-B14F-4D97-AF65-F5344CB8AC3E}">
        <p14:creationId xmlns:p14="http://schemas.microsoft.com/office/powerpoint/2010/main" val="2132899425"/>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84480"/>
            <a:ext cx="8615680" cy="812800"/>
          </a:xfrm>
        </p:spPr>
        <p:txBody>
          <a:bodyPr/>
          <a:lstStyle/>
          <a:p>
            <a:pPr algn="ctr" eaLnBrk="1" hangingPunct="1"/>
            <a:r>
              <a:rPr lang="en-US" sz="3840" dirty="0">
                <a:solidFill>
                  <a:srgbClr val="000099"/>
                </a:solidFill>
              </a:rPr>
              <a:t>What’s Next?</a:t>
            </a:r>
          </a:p>
        </p:txBody>
      </p:sp>
      <p:sp>
        <p:nvSpPr>
          <p:cNvPr id="7172" name="Rectangle 5"/>
          <p:cNvSpPr>
            <a:spLocks noGrp="1" noChangeArrowheads="1"/>
          </p:cNvSpPr>
          <p:nvPr>
            <p:ph idx="1"/>
          </p:nvPr>
        </p:nvSpPr>
        <p:spPr>
          <a:xfrm>
            <a:off x="654481" y="1218565"/>
            <a:ext cx="8615680" cy="6112081"/>
          </a:xfrm>
        </p:spPr>
        <p:txBody>
          <a:bodyPr/>
          <a:lstStyle/>
          <a:p>
            <a:pPr marL="1039232" lvl="1" eaLnBrk="1" hangingPunct="1">
              <a:lnSpc>
                <a:spcPct val="90000"/>
              </a:lnSpc>
              <a:buSzPct val="65000"/>
              <a:buFont typeface="Wingdings" pitchFamily="2" charset="2"/>
              <a:buChar char="l"/>
              <a:defRPr/>
            </a:pPr>
            <a:r>
              <a:rPr lang="en-US" sz="2845" dirty="0">
                <a:solidFill>
                  <a:srgbClr val="000099"/>
                </a:solidFill>
              </a:rPr>
              <a:t>Strategic Plan in the Spring provides Opportunities</a:t>
            </a:r>
          </a:p>
          <a:p>
            <a:pPr marL="1463079" lvl="2" eaLnBrk="1" hangingPunct="1">
              <a:lnSpc>
                <a:spcPct val="90000"/>
              </a:lnSpc>
              <a:buSzPct val="65000"/>
              <a:buFont typeface="Wingdings" pitchFamily="2" charset="2"/>
              <a:buChar char="l"/>
              <a:defRPr/>
            </a:pPr>
            <a:r>
              <a:rPr lang="en-US" sz="2438" dirty="0">
                <a:solidFill>
                  <a:srgbClr val="000099"/>
                </a:solidFill>
              </a:rPr>
              <a:t>Can Modify or Clarify Measures</a:t>
            </a:r>
          </a:p>
          <a:p>
            <a:pPr marL="1463079" lvl="2" eaLnBrk="1" hangingPunct="1">
              <a:lnSpc>
                <a:spcPct val="90000"/>
              </a:lnSpc>
              <a:buSzPct val="65000"/>
              <a:buFont typeface="Wingdings" pitchFamily="2" charset="2"/>
              <a:buChar char="l"/>
              <a:defRPr/>
            </a:pPr>
            <a:r>
              <a:rPr lang="en-US" sz="2438" dirty="0">
                <a:solidFill>
                  <a:srgbClr val="000099"/>
                </a:solidFill>
              </a:rPr>
              <a:t>Can rethink the story we tell about AEL in Texas</a:t>
            </a:r>
          </a:p>
          <a:p>
            <a:pPr marL="1954069" lvl="3" eaLnBrk="1" hangingPunct="1">
              <a:lnSpc>
                <a:spcPct val="90000"/>
              </a:lnSpc>
              <a:buSzPct val="65000"/>
              <a:buFont typeface="Wingdings" pitchFamily="2" charset="2"/>
              <a:buChar char="l"/>
              <a:defRPr/>
            </a:pPr>
            <a:r>
              <a:rPr lang="en-US" sz="2032" dirty="0">
                <a:solidFill>
                  <a:srgbClr val="000099"/>
                </a:solidFill>
              </a:rPr>
              <a:t>Better detail on those we serve and what we accomplish</a:t>
            </a:r>
          </a:p>
          <a:p>
            <a:pPr marL="1036348" lvl="1" eaLnBrk="1" hangingPunct="1">
              <a:lnSpc>
                <a:spcPct val="90000"/>
              </a:lnSpc>
              <a:buSzPct val="65000"/>
              <a:buFont typeface="Wingdings" pitchFamily="2" charset="2"/>
              <a:buChar char="l"/>
              <a:defRPr/>
            </a:pPr>
            <a:r>
              <a:rPr lang="en-US" sz="2845" dirty="0">
                <a:solidFill>
                  <a:srgbClr val="FF0000"/>
                </a:solidFill>
              </a:rPr>
              <a:t>REAL WIOA Performance Accountability Begins</a:t>
            </a:r>
          </a:p>
          <a:p>
            <a:pPr marL="1036348" lvl="1" eaLnBrk="1" hangingPunct="1">
              <a:lnSpc>
                <a:spcPct val="90000"/>
              </a:lnSpc>
              <a:buSzPct val="65000"/>
              <a:buFont typeface="Wingdings" pitchFamily="2" charset="2"/>
              <a:buChar char="l"/>
              <a:defRPr/>
            </a:pPr>
            <a:r>
              <a:rPr lang="en-US" sz="2845" dirty="0">
                <a:solidFill>
                  <a:srgbClr val="000099"/>
                </a:solidFill>
              </a:rPr>
              <a:t>WIOA §116 has EXTENSIVE Negotiation Provisions</a:t>
            </a:r>
          </a:p>
          <a:p>
            <a:pPr marL="1036348" lvl="1" eaLnBrk="1" hangingPunct="1">
              <a:lnSpc>
                <a:spcPct val="90000"/>
              </a:lnSpc>
              <a:buSzPct val="65000"/>
              <a:buFont typeface="Wingdings" pitchFamily="2" charset="2"/>
              <a:buChar char="l"/>
              <a:defRPr/>
            </a:pPr>
            <a:r>
              <a:rPr lang="en-US" sz="2845" dirty="0">
                <a:solidFill>
                  <a:srgbClr val="000099"/>
                </a:solidFill>
              </a:rPr>
              <a:t>State Negotiations must consider:</a:t>
            </a:r>
          </a:p>
          <a:p>
            <a:pPr marL="1465965" lvl="2" eaLnBrk="1" hangingPunct="1">
              <a:lnSpc>
                <a:spcPct val="90000"/>
              </a:lnSpc>
              <a:buSzPct val="65000"/>
              <a:buFont typeface="Wingdings" pitchFamily="2" charset="2"/>
              <a:buChar char="l"/>
              <a:defRPr/>
            </a:pPr>
            <a:r>
              <a:rPr lang="en-US" sz="2438" dirty="0">
                <a:solidFill>
                  <a:srgbClr val="000099"/>
                </a:solidFill>
              </a:rPr>
              <a:t>Other State Levels of Performance</a:t>
            </a:r>
          </a:p>
          <a:p>
            <a:pPr marL="1465965" lvl="2" eaLnBrk="1" hangingPunct="1">
              <a:lnSpc>
                <a:spcPct val="90000"/>
              </a:lnSpc>
              <a:buSzPct val="65000"/>
              <a:buFont typeface="Wingdings" pitchFamily="2" charset="2"/>
              <a:buChar char="l"/>
              <a:defRPr/>
            </a:pPr>
            <a:r>
              <a:rPr lang="en-US" sz="2438" dirty="0">
                <a:solidFill>
                  <a:srgbClr val="000099"/>
                </a:solidFill>
              </a:rPr>
              <a:t>Statistical Adjustment Model that addresses</a:t>
            </a:r>
          </a:p>
          <a:p>
            <a:pPr marL="1956956" lvl="3" eaLnBrk="1" hangingPunct="1">
              <a:lnSpc>
                <a:spcPct val="90000"/>
              </a:lnSpc>
              <a:buSzPct val="65000"/>
              <a:buFont typeface="Wingdings" pitchFamily="2" charset="2"/>
              <a:buChar char="l"/>
              <a:defRPr/>
            </a:pPr>
            <a:r>
              <a:rPr lang="en-US" sz="2032" dirty="0">
                <a:solidFill>
                  <a:srgbClr val="000099"/>
                </a:solidFill>
              </a:rPr>
              <a:t>Economic conditions </a:t>
            </a:r>
          </a:p>
          <a:p>
            <a:pPr marL="1956956" lvl="3" eaLnBrk="1" hangingPunct="1">
              <a:lnSpc>
                <a:spcPct val="90000"/>
              </a:lnSpc>
              <a:buSzPct val="65000"/>
              <a:buFont typeface="Wingdings" pitchFamily="2" charset="2"/>
              <a:buChar char="l"/>
              <a:defRPr/>
            </a:pPr>
            <a:r>
              <a:rPr lang="en-US" sz="2032" dirty="0">
                <a:solidFill>
                  <a:srgbClr val="000099"/>
                </a:solidFill>
              </a:rPr>
              <a:t>Characteristics of Participations Served (Casemix)</a:t>
            </a:r>
          </a:p>
          <a:p>
            <a:pPr marL="1465965" lvl="2" eaLnBrk="1" hangingPunct="1">
              <a:lnSpc>
                <a:spcPct val="90000"/>
              </a:lnSpc>
              <a:buSzPct val="65000"/>
              <a:buFont typeface="Wingdings" pitchFamily="2" charset="2"/>
              <a:buChar char="l"/>
              <a:defRPr/>
            </a:pPr>
            <a:r>
              <a:rPr lang="en-US" sz="2438" dirty="0">
                <a:solidFill>
                  <a:srgbClr val="000099"/>
                </a:solidFill>
              </a:rPr>
              <a:t>Continuous Improvement to ensure Optimal ROI</a:t>
            </a:r>
          </a:p>
          <a:p>
            <a:pPr marL="1465965" lvl="2" eaLnBrk="1" hangingPunct="1">
              <a:lnSpc>
                <a:spcPct val="90000"/>
              </a:lnSpc>
              <a:buSzPct val="65000"/>
              <a:buFont typeface="Wingdings" pitchFamily="2" charset="2"/>
              <a:buChar char="l"/>
              <a:defRPr/>
            </a:pPr>
            <a:r>
              <a:rPr lang="en-US" sz="2438" dirty="0">
                <a:solidFill>
                  <a:srgbClr val="000099"/>
                </a:solidFill>
              </a:rPr>
              <a:t>National Government Performance and Results Goals</a:t>
            </a:r>
            <a:endParaRPr lang="en-US" sz="2337" dirty="0">
              <a:solidFill>
                <a:srgbClr val="000099"/>
              </a:solidFill>
            </a:endParaRPr>
          </a:p>
          <a:p>
            <a:pPr marL="1956956" lvl="3" eaLnBrk="1" hangingPunct="1">
              <a:lnSpc>
                <a:spcPct val="90000"/>
              </a:lnSpc>
              <a:buSzPct val="65000"/>
              <a:buFont typeface="Wingdings" pitchFamily="2" charset="2"/>
              <a:buChar char="l"/>
              <a:defRPr/>
            </a:pPr>
            <a:endParaRPr lang="en-US" sz="1930" dirty="0">
              <a:solidFill>
                <a:srgbClr val="000099"/>
              </a:solidFill>
            </a:endParaRPr>
          </a:p>
          <a:p>
            <a:pPr marL="1956956" lvl="3" eaLnBrk="1" hangingPunct="1">
              <a:lnSpc>
                <a:spcPct val="90000"/>
              </a:lnSpc>
              <a:buSzPct val="65000"/>
              <a:buFont typeface="Wingdings" pitchFamily="2" charset="2"/>
              <a:buChar char="l"/>
              <a:defRPr/>
            </a:pPr>
            <a:endParaRPr lang="en-US" sz="1930" dirty="0">
              <a:solidFill>
                <a:srgbClr val="000099"/>
              </a:solidFill>
            </a:endParaRPr>
          </a:p>
          <a:p>
            <a:pPr marL="1036348" lvl="1" eaLnBrk="1" hangingPunct="1">
              <a:lnSpc>
                <a:spcPct val="90000"/>
              </a:lnSpc>
              <a:buSzPct val="65000"/>
              <a:buFont typeface="Wingdings" pitchFamily="2" charset="2"/>
              <a:buChar char="l"/>
              <a:defRPr/>
            </a:pPr>
            <a:endParaRPr lang="en-US" sz="2773" dirty="0">
              <a:solidFill>
                <a:srgbClr val="000099"/>
              </a:solidFill>
            </a:endParaRPr>
          </a:p>
          <a:p>
            <a:pPr marL="1036348" lvl="1" eaLnBrk="1" hangingPunct="1">
              <a:lnSpc>
                <a:spcPct val="90000"/>
              </a:lnSpc>
              <a:buSzPct val="65000"/>
              <a:buFont typeface="Wingdings" pitchFamily="2" charset="2"/>
              <a:buChar char="l"/>
              <a:defRPr/>
            </a:pPr>
            <a:endParaRPr lang="en-US"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21</a:t>
            </a:fld>
            <a:endParaRPr lang="en-US"/>
          </a:p>
        </p:txBody>
      </p:sp>
    </p:spTree>
    <p:extLst>
      <p:ext uri="{BB962C8B-B14F-4D97-AF65-F5344CB8AC3E}">
        <p14:creationId xmlns:p14="http://schemas.microsoft.com/office/powerpoint/2010/main" val="1926332937"/>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   Why does WIOA Require Models?</a:t>
            </a:r>
          </a:p>
        </p:txBody>
      </p:sp>
      <p:sp>
        <p:nvSpPr>
          <p:cNvPr id="7172" name="Rectangle 5"/>
          <p:cNvSpPr>
            <a:spLocks noGrp="1" noChangeArrowheads="1"/>
          </p:cNvSpPr>
          <p:nvPr>
            <p:ph idx="1"/>
          </p:nvPr>
        </p:nvSpPr>
        <p:spPr>
          <a:xfrm>
            <a:off x="892443" y="1326752"/>
            <a:ext cx="8715638" cy="5903306"/>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Guide Negotiations and Ensure Fairness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Ensure that “Creaming” Doesn’t get Rewarded</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Serve Highly Educated People with lots of Work History &amp; Relevant Skills? Target Goes Up</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Serve Less Educated People with many Other Factors that May Negatively Impact Employment?  Target Goes Down</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Answer the Arguments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“We have more Hard-to-Serve participants”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“We’re serving more Hard-to-Serve Participants Now”</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“Our Economy is Worse”</a:t>
            </a:r>
          </a:p>
          <a:p>
            <a:pPr marL="613739" eaLnBrk="1" hangingPunct="1">
              <a:lnSpc>
                <a:spcPct val="90000"/>
              </a:lnSpc>
              <a:spcBef>
                <a:spcPts val="305"/>
              </a:spcBef>
              <a:spcAft>
                <a:spcPts val="305"/>
              </a:spcAft>
              <a:buSzPct val="65000"/>
              <a:buFont typeface="Wingdings" pitchFamily="2" charset="2"/>
              <a:buChar char="l"/>
              <a:defRPr/>
            </a:pPr>
            <a:endParaRPr lang="en-US" sz="2438" dirty="0">
              <a:solidFill>
                <a:srgbClr val="000099"/>
              </a:solidFill>
            </a:endParaRPr>
          </a:p>
          <a:p>
            <a:pPr marL="245495" indent="0" eaLnBrk="1" hangingPunct="1">
              <a:lnSpc>
                <a:spcPct val="90000"/>
              </a:lnSpc>
              <a:spcBef>
                <a:spcPts val="305"/>
              </a:spcBef>
              <a:spcAft>
                <a:spcPts val="305"/>
              </a:spcAft>
              <a:buSzPct val="65000"/>
              <a:buNone/>
              <a:defRPr/>
            </a:pPr>
            <a:endParaRPr lang="en-US" sz="2845" dirty="0">
              <a:solidFill>
                <a:srgbClr val="000099"/>
              </a:solidFill>
            </a:endParaRPr>
          </a:p>
          <a:p>
            <a:pPr marL="245495" indent="0" eaLnBrk="1" hangingPunct="1">
              <a:lnSpc>
                <a:spcPct val="90000"/>
              </a:lnSpc>
              <a:spcBef>
                <a:spcPts val="305"/>
              </a:spcBef>
              <a:spcAft>
                <a:spcPts val="305"/>
              </a:spcAft>
              <a:buSzPct val="65000"/>
              <a:buNone/>
              <a:defRPr/>
            </a:pPr>
            <a:endParaRPr lang="en-US" sz="2845"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22</a:t>
            </a:fld>
            <a:endParaRPr lang="en-US"/>
          </a:p>
        </p:txBody>
      </p:sp>
    </p:spTree>
    <p:extLst>
      <p:ext uri="{BB962C8B-B14F-4D97-AF65-F5344CB8AC3E}">
        <p14:creationId xmlns:p14="http://schemas.microsoft.com/office/powerpoint/2010/main" val="3451914257"/>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94845" y="-39355"/>
            <a:ext cx="8877476" cy="1095995"/>
          </a:xfrm>
        </p:spPr>
        <p:txBody>
          <a:bodyPr/>
          <a:lstStyle/>
          <a:p>
            <a:pPr algn="ctr" eaLnBrk="1" hangingPunct="1"/>
            <a:r>
              <a:rPr lang="en-US" sz="3860" dirty="0">
                <a:solidFill>
                  <a:srgbClr val="000099"/>
                </a:solidFill>
              </a:rPr>
              <a:t>  Statistical Adjustment Model</a:t>
            </a:r>
            <a:br>
              <a:rPr lang="en-US" sz="3860" dirty="0">
                <a:solidFill>
                  <a:srgbClr val="000099"/>
                </a:solidFill>
              </a:rPr>
            </a:br>
            <a:r>
              <a:rPr lang="en-US" sz="3860" dirty="0">
                <a:solidFill>
                  <a:srgbClr val="000099"/>
                </a:solidFill>
              </a:rPr>
              <a:t>  Requirements</a:t>
            </a:r>
          </a:p>
        </p:txBody>
      </p:sp>
      <p:sp>
        <p:nvSpPr>
          <p:cNvPr id="7172" name="Rectangle 5"/>
          <p:cNvSpPr>
            <a:spLocks noGrp="1" noChangeArrowheads="1"/>
          </p:cNvSpPr>
          <p:nvPr>
            <p:ph idx="1"/>
          </p:nvPr>
        </p:nvSpPr>
        <p:spPr>
          <a:xfrm>
            <a:off x="873290" y="1326755"/>
            <a:ext cx="8447884" cy="592905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Economic Conditions minimally including</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Unemployment Rate</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Job Losses/Gains in various Industries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Participant Characteristics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Poor work history / Lack of work experience,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Lack of educational or occupational skills attainment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Dislocation from high-wage and high-benefit employment</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Low Levels of Literacy or English proficiency</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Disability status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Homelessness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Ex-offender status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Welfare dependency</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Gender, Age, Race, Ethnicity</a:t>
            </a:r>
          </a:p>
        </p:txBody>
      </p:sp>
      <p:sp>
        <p:nvSpPr>
          <p:cNvPr id="6" name="Slide Number Placeholder 5"/>
          <p:cNvSpPr>
            <a:spLocks noGrp="1"/>
          </p:cNvSpPr>
          <p:nvPr>
            <p:ph type="sldNum" sz="quarter" idx="12"/>
          </p:nvPr>
        </p:nvSpPr>
        <p:spPr>
          <a:xfrm>
            <a:off x="9182705" y="6958906"/>
            <a:ext cx="498788" cy="395649"/>
          </a:xfrm>
        </p:spPr>
        <p:txBody>
          <a:bodyPr/>
          <a:lstStyle/>
          <a:p>
            <a:pPr>
              <a:defRPr/>
            </a:pPr>
            <a:fld id="{AA001234-DE2B-4556-890D-1DA0E8BF0FBE}" type="slidenum">
              <a:rPr lang="en-US"/>
              <a:pPr>
                <a:defRPr/>
              </a:pPr>
              <a:t>23</a:t>
            </a:fld>
            <a:endParaRPr lang="en-US"/>
          </a:p>
        </p:txBody>
      </p:sp>
    </p:spTree>
    <p:extLst>
      <p:ext uri="{BB962C8B-B14F-4D97-AF65-F5344CB8AC3E}">
        <p14:creationId xmlns:p14="http://schemas.microsoft.com/office/powerpoint/2010/main" val="2232614186"/>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94845" y="-39355"/>
            <a:ext cx="8877476" cy="1095995"/>
          </a:xfrm>
        </p:spPr>
        <p:txBody>
          <a:bodyPr/>
          <a:lstStyle/>
          <a:p>
            <a:pPr algn="ctr" eaLnBrk="1" hangingPunct="1"/>
            <a:r>
              <a:rPr lang="en-US" sz="3860" dirty="0">
                <a:solidFill>
                  <a:srgbClr val="000099"/>
                </a:solidFill>
              </a:rPr>
              <a:t>More About</a:t>
            </a:r>
            <a:br>
              <a:rPr lang="en-US" sz="3860" dirty="0">
                <a:solidFill>
                  <a:srgbClr val="000099"/>
                </a:solidFill>
              </a:rPr>
            </a:br>
            <a:r>
              <a:rPr lang="en-US" sz="3860" dirty="0">
                <a:solidFill>
                  <a:srgbClr val="000099"/>
                </a:solidFill>
              </a:rPr>
              <a:t>Statistical Adjustment Modeling</a:t>
            </a:r>
          </a:p>
        </p:txBody>
      </p:sp>
      <p:sp>
        <p:nvSpPr>
          <p:cNvPr id="7172" name="Rectangle 5"/>
          <p:cNvSpPr>
            <a:spLocks noGrp="1" noChangeArrowheads="1"/>
          </p:cNvSpPr>
          <p:nvPr>
            <p:ph idx="1"/>
          </p:nvPr>
        </p:nvSpPr>
        <p:spPr>
          <a:xfrm>
            <a:off x="873290" y="1326755"/>
            <a:ext cx="8232005" cy="592905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Statistical Models require LOTS OF DATA to create</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Historic results under the new Measures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Participant Casemix of those included in results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Economic Conditions relevant to the results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DOL, OCTAE, RSA all having to develop models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DOL had lots of historic data</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OCTAE &amp; RSA did not</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OCTAE’s Model will be built using</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2 Years of Data (of varying degrees of completeness)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Summary Level Data Only</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Data that doesn’t align well with the actual Cohorts</a:t>
            </a:r>
          </a:p>
        </p:txBody>
      </p:sp>
      <p:sp>
        <p:nvSpPr>
          <p:cNvPr id="6" name="Slide Number Placeholder 5"/>
          <p:cNvSpPr>
            <a:spLocks noGrp="1"/>
          </p:cNvSpPr>
          <p:nvPr>
            <p:ph type="sldNum" sz="quarter" idx="12"/>
          </p:nvPr>
        </p:nvSpPr>
        <p:spPr>
          <a:xfrm>
            <a:off x="9105295" y="6958906"/>
            <a:ext cx="576197" cy="395649"/>
          </a:xfrm>
        </p:spPr>
        <p:txBody>
          <a:bodyPr/>
          <a:lstStyle/>
          <a:p>
            <a:pPr>
              <a:defRPr/>
            </a:pPr>
            <a:fld id="{AA001234-DE2B-4556-890D-1DA0E8BF0FBE}" type="slidenum">
              <a:rPr lang="en-US"/>
              <a:pPr>
                <a:defRPr/>
              </a:pPr>
              <a:t>24</a:t>
            </a:fld>
            <a:endParaRPr lang="en-US" dirty="0"/>
          </a:p>
        </p:txBody>
      </p:sp>
    </p:spTree>
    <p:extLst>
      <p:ext uri="{BB962C8B-B14F-4D97-AF65-F5344CB8AC3E}">
        <p14:creationId xmlns:p14="http://schemas.microsoft.com/office/powerpoint/2010/main" val="3282190295"/>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94845" y="-39355"/>
            <a:ext cx="8877476" cy="1095995"/>
          </a:xfrm>
        </p:spPr>
        <p:txBody>
          <a:bodyPr/>
          <a:lstStyle/>
          <a:p>
            <a:pPr algn="ctr" eaLnBrk="1" hangingPunct="1"/>
            <a:r>
              <a:rPr lang="en-US" sz="3860" dirty="0">
                <a:solidFill>
                  <a:srgbClr val="000099"/>
                </a:solidFill>
              </a:rPr>
              <a:t>What can we Learn from </a:t>
            </a:r>
            <a:br>
              <a:rPr lang="en-US" sz="3860" dirty="0">
                <a:solidFill>
                  <a:srgbClr val="000099"/>
                </a:solidFill>
              </a:rPr>
            </a:br>
            <a:r>
              <a:rPr lang="en-US" sz="3860" dirty="0">
                <a:solidFill>
                  <a:srgbClr val="000099"/>
                </a:solidFill>
              </a:rPr>
              <a:t>DOL Models?</a:t>
            </a:r>
          </a:p>
        </p:txBody>
      </p:sp>
      <p:sp>
        <p:nvSpPr>
          <p:cNvPr id="7172" name="Rectangle 5"/>
          <p:cNvSpPr>
            <a:spLocks noGrp="1" noChangeArrowheads="1"/>
          </p:cNvSpPr>
          <p:nvPr>
            <p:ph idx="1"/>
          </p:nvPr>
        </p:nvSpPr>
        <p:spPr>
          <a:xfrm>
            <a:off x="873290" y="1326755"/>
            <a:ext cx="8304577" cy="592905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DOL &amp; OCTAE &amp; RSA all coordinating on Model Development</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DOL had Great Statistical Technique</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Tons of Data Elements that went WAY beyond model attempts under WIA</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Recognition that Regression Models estimate “Average Effects” but there are differences they can’t account for:</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Drop in Movie Ticket Sales hurts California more than Texas</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Rise in Oil Prices helps North Dakota more than Maine</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ESL has lesser impact in Texas than Michigan</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Fixed Effects Model provided 2 predictions</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Target (what an “Average State” should achieve)</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Predicted (what “Your State” should achieve)</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RSA using Fixed Effects; hopefully OCTAE will too</a:t>
            </a:r>
          </a:p>
        </p:txBody>
      </p:sp>
      <p:sp>
        <p:nvSpPr>
          <p:cNvPr id="6" name="Slide Number Placeholder 5"/>
          <p:cNvSpPr>
            <a:spLocks noGrp="1"/>
          </p:cNvSpPr>
          <p:nvPr>
            <p:ph type="sldNum" sz="quarter" idx="12"/>
          </p:nvPr>
        </p:nvSpPr>
        <p:spPr>
          <a:xfrm>
            <a:off x="9105295" y="6958906"/>
            <a:ext cx="576197" cy="395649"/>
          </a:xfrm>
        </p:spPr>
        <p:txBody>
          <a:bodyPr/>
          <a:lstStyle/>
          <a:p>
            <a:pPr>
              <a:defRPr/>
            </a:pPr>
            <a:fld id="{AA001234-DE2B-4556-890D-1DA0E8BF0FBE}" type="slidenum">
              <a:rPr lang="en-US"/>
              <a:pPr>
                <a:defRPr/>
              </a:pPr>
              <a:t>25</a:t>
            </a:fld>
            <a:endParaRPr lang="en-US" dirty="0"/>
          </a:p>
        </p:txBody>
      </p:sp>
    </p:spTree>
    <p:extLst>
      <p:ext uri="{BB962C8B-B14F-4D97-AF65-F5344CB8AC3E}">
        <p14:creationId xmlns:p14="http://schemas.microsoft.com/office/powerpoint/2010/main" val="2301208928"/>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94845" y="-39355"/>
            <a:ext cx="8877476" cy="1095995"/>
          </a:xfrm>
        </p:spPr>
        <p:txBody>
          <a:bodyPr/>
          <a:lstStyle/>
          <a:p>
            <a:pPr algn="ctr" eaLnBrk="1" hangingPunct="1"/>
            <a:r>
              <a:rPr lang="en-US" sz="3860" dirty="0">
                <a:solidFill>
                  <a:srgbClr val="000099"/>
                </a:solidFill>
              </a:rPr>
              <a:t>How do the Models Work?</a:t>
            </a:r>
          </a:p>
        </p:txBody>
      </p:sp>
      <p:sp>
        <p:nvSpPr>
          <p:cNvPr id="7172" name="Rectangle 5"/>
          <p:cNvSpPr>
            <a:spLocks noGrp="1" noChangeArrowheads="1"/>
          </p:cNvSpPr>
          <p:nvPr>
            <p:ph idx="1"/>
          </p:nvPr>
        </p:nvSpPr>
        <p:spPr>
          <a:xfrm>
            <a:off x="873290" y="1229993"/>
            <a:ext cx="8232005" cy="592905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Each model will have several dozen data elements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DOL Models had ~50 Elements per Measure</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Sex, 4+ Age Ranges, 5+ Races, Ethnicity, Disability, Veteran, 6 Education Levels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4 Prior Employment/Earnings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9 “Other Factors Impacting Employment”</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7 Related to types of Services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Unemployment Rate and Changes in Employment:</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Natural Resources</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Construction</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Manufacturing</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Information, Finance, Technology</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Education, Health Care</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Leisure, Hospitality, Entertainment</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Government </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Other</a:t>
            </a:r>
          </a:p>
          <a:p>
            <a:pPr marL="613739" eaLnBrk="1" hangingPunct="1">
              <a:lnSpc>
                <a:spcPct val="90000"/>
              </a:lnSpc>
              <a:spcBef>
                <a:spcPts val="305"/>
              </a:spcBef>
              <a:spcAft>
                <a:spcPts val="305"/>
              </a:spcAft>
              <a:buSzPct val="65000"/>
              <a:buFont typeface="Wingdings" pitchFamily="2" charset="2"/>
              <a:buChar char="l"/>
              <a:defRPr/>
            </a:pPr>
            <a:endParaRPr lang="en-US" sz="2946" dirty="0">
              <a:solidFill>
                <a:srgbClr val="000099"/>
              </a:solidFill>
            </a:endParaRPr>
          </a:p>
          <a:p>
            <a:pPr marL="1043355" lvl="1" eaLnBrk="1" hangingPunct="1">
              <a:lnSpc>
                <a:spcPct val="90000"/>
              </a:lnSpc>
              <a:spcBef>
                <a:spcPts val="305"/>
              </a:spcBef>
              <a:spcAft>
                <a:spcPts val="305"/>
              </a:spcAft>
              <a:buSzPct val="65000"/>
              <a:buFont typeface="Wingdings" pitchFamily="2" charset="2"/>
              <a:buChar char="l"/>
              <a:defRPr/>
            </a:pPr>
            <a:endParaRPr lang="en-US" sz="2540" dirty="0">
              <a:solidFill>
                <a:srgbClr val="000099"/>
              </a:solidFill>
            </a:endParaRPr>
          </a:p>
          <a:p>
            <a:pPr marL="613739" eaLnBrk="1" hangingPunct="1">
              <a:lnSpc>
                <a:spcPct val="90000"/>
              </a:lnSpc>
              <a:spcBef>
                <a:spcPts val="305"/>
              </a:spcBef>
              <a:spcAft>
                <a:spcPts val="305"/>
              </a:spcAft>
              <a:buSzPct val="65000"/>
              <a:buFont typeface="Wingdings" pitchFamily="2" charset="2"/>
              <a:buChar char="l"/>
              <a:defRPr/>
            </a:pPr>
            <a:endParaRPr lang="en-US" sz="2845" dirty="0">
              <a:solidFill>
                <a:srgbClr val="000099"/>
              </a:solidFill>
            </a:endParaRPr>
          </a:p>
        </p:txBody>
      </p:sp>
      <p:sp>
        <p:nvSpPr>
          <p:cNvPr id="6" name="Slide Number Placeholder 5"/>
          <p:cNvSpPr>
            <a:spLocks noGrp="1"/>
          </p:cNvSpPr>
          <p:nvPr>
            <p:ph type="sldNum" sz="quarter" idx="12"/>
          </p:nvPr>
        </p:nvSpPr>
        <p:spPr>
          <a:xfrm>
            <a:off x="9105295" y="6958906"/>
            <a:ext cx="576197" cy="395649"/>
          </a:xfrm>
        </p:spPr>
        <p:txBody>
          <a:bodyPr/>
          <a:lstStyle/>
          <a:p>
            <a:pPr>
              <a:defRPr/>
            </a:pPr>
            <a:fld id="{AA001234-DE2B-4556-890D-1DA0E8BF0FBE}" type="slidenum">
              <a:rPr lang="en-US"/>
              <a:pPr>
                <a:defRPr/>
              </a:pPr>
              <a:t>26</a:t>
            </a:fld>
            <a:endParaRPr lang="en-US" dirty="0"/>
          </a:p>
        </p:txBody>
      </p:sp>
    </p:spTree>
    <p:extLst>
      <p:ext uri="{BB962C8B-B14F-4D97-AF65-F5344CB8AC3E}">
        <p14:creationId xmlns:p14="http://schemas.microsoft.com/office/powerpoint/2010/main" val="368535379"/>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39355"/>
            <a:ext cx="8615680" cy="1095995"/>
          </a:xfrm>
        </p:spPr>
        <p:txBody>
          <a:bodyPr/>
          <a:lstStyle/>
          <a:p>
            <a:pPr algn="ctr" eaLnBrk="1" hangingPunct="1"/>
            <a:r>
              <a:rPr lang="en-US" sz="3860" dirty="0">
                <a:solidFill>
                  <a:srgbClr val="000099"/>
                </a:solidFill>
              </a:rPr>
              <a:t>Other Factors </a:t>
            </a:r>
            <a:br>
              <a:rPr lang="en-US" sz="3860" dirty="0">
                <a:solidFill>
                  <a:srgbClr val="000099"/>
                </a:solidFill>
              </a:rPr>
            </a:br>
            <a:r>
              <a:rPr lang="en-US" sz="3860" dirty="0">
                <a:solidFill>
                  <a:srgbClr val="000099"/>
                </a:solidFill>
              </a:rPr>
              <a:t>Impacting Employment</a:t>
            </a:r>
          </a:p>
        </p:txBody>
      </p:sp>
      <p:sp>
        <p:nvSpPr>
          <p:cNvPr id="7172" name="Rectangle 5"/>
          <p:cNvSpPr>
            <a:spLocks noGrp="1" noChangeArrowheads="1"/>
          </p:cNvSpPr>
          <p:nvPr>
            <p:ph idx="1"/>
          </p:nvPr>
        </p:nvSpPr>
        <p:spPr>
          <a:xfrm>
            <a:off x="355400" y="1243133"/>
            <a:ext cx="9390123" cy="5868867"/>
          </a:xfrm>
        </p:spPr>
        <p:txBody>
          <a:bodyPr/>
          <a:lstStyle/>
          <a:p>
            <a:pPr marL="1043356" lvl="1" eaLnBrk="1" hangingPunct="1">
              <a:lnSpc>
                <a:spcPct val="90000"/>
              </a:lnSpc>
              <a:spcBef>
                <a:spcPts val="51"/>
              </a:spcBef>
              <a:buSzPct val="65000"/>
              <a:buFont typeface="Wingdings" pitchFamily="2" charset="2"/>
              <a:buChar char="l"/>
              <a:defRPr/>
            </a:pPr>
            <a:r>
              <a:rPr lang="en-US" sz="2845" dirty="0">
                <a:solidFill>
                  <a:srgbClr val="000099"/>
                </a:solidFill>
              </a:rPr>
              <a:t>WIOA requires reporting detailed information on </a:t>
            </a:r>
            <a:r>
              <a:rPr lang="en-US" sz="2845" dirty="0">
                <a:solidFill>
                  <a:srgbClr val="FF0000"/>
                </a:solidFill>
              </a:rPr>
              <a:t>ALL Participants – </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Displaced Homemakers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Low-income individuals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Indians, Alaska Natives, and Native Hawaiians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Individuals with disabilities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Older individuals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Ex-offenders (which now means pretty much anyone arrested)</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Homeless individuals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Foster Youth or those who have aged out of the foster care system</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Individuals who </a:t>
            </a:r>
          </a:p>
          <a:p>
            <a:pPr marL="1963963" lvl="3" eaLnBrk="1" hangingPunct="1">
              <a:lnSpc>
                <a:spcPct val="90000"/>
              </a:lnSpc>
              <a:spcBef>
                <a:spcPts val="51"/>
              </a:spcBef>
              <a:buSzPct val="65000"/>
              <a:buFont typeface="Wingdings" pitchFamily="2" charset="2"/>
              <a:buChar char="l"/>
              <a:defRPr/>
            </a:pPr>
            <a:r>
              <a:rPr lang="en-US" sz="2032" dirty="0">
                <a:solidFill>
                  <a:srgbClr val="000099"/>
                </a:solidFill>
              </a:rPr>
              <a:t>Are English Language Learners, </a:t>
            </a:r>
          </a:p>
          <a:p>
            <a:pPr marL="1963963" lvl="3" eaLnBrk="1" hangingPunct="1">
              <a:lnSpc>
                <a:spcPct val="90000"/>
              </a:lnSpc>
              <a:spcBef>
                <a:spcPts val="51"/>
              </a:spcBef>
              <a:buSzPct val="65000"/>
              <a:buFont typeface="Wingdings" pitchFamily="2" charset="2"/>
              <a:buChar char="l"/>
              <a:defRPr/>
            </a:pPr>
            <a:r>
              <a:rPr lang="en-US" sz="2032" dirty="0">
                <a:solidFill>
                  <a:srgbClr val="000099"/>
                </a:solidFill>
              </a:rPr>
              <a:t>Have Low Levels of Literacy, and </a:t>
            </a:r>
          </a:p>
          <a:p>
            <a:pPr marL="1963963" lvl="3" eaLnBrk="1" hangingPunct="1">
              <a:lnSpc>
                <a:spcPct val="90000"/>
              </a:lnSpc>
              <a:spcBef>
                <a:spcPts val="51"/>
              </a:spcBef>
              <a:buSzPct val="65000"/>
              <a:buFont typeface="Wingdings" pitchFamily="2" charset="2"/>
              <a:buChar char="l"/>
              <a:defRPr/>
            </a:pPr>
            <a:r>
              <a:rPr lang="en-US" sz="2032" dirty="0">
                <a:solidFill>
                  <a:srgbClr val="000099"/>
                </a:solidFill>
              </a:rPr>
              <a:t>May face Substantial Cultural Barriers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Eligible migrant and seasonal farmworkers (and their dependents)</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Individuals within 2 years of exhausting lifetime eligibility for TANF</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Single parents (including single pregnant women)</a:t>
            </a: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Long-term unemployed individuals</a:t>
            </a:r>
            <a:endParaRPr lang="en-US" sz="2337" dirty="0">
              <a:solidFill>
                <a:srgbClr val="000099"/>
              </a:solidFill>
            </a:endParaRPr>
          </a:p>
          <a:p>
            <a:pPr marL="1472973" lvl="2" eaLnBrk="1" hangingPunct="1">
              <a:lnSpc>
                <a:spcPct val="90000"/>
              </a:lnSpc>
              <a:spcBef>
                <a:spcPts val="51"/>
              </a:spcBef>
              <a:buSzPct val="65000"/>
              <a:buFont typeface="Wingdings" pitchFamily="2" charset="2"/>
              <a:buChar char="l"/>
              <a:defRPr/>
            </a:pPr>
            <a:r>
              <a:rPr lang="en-US" sz="2032" dirty="0">
                <a:solidFill>
                  <a:srgbClr val="000099"/>
                </a:solidFill>
              </a:rPr>
              <a:t>Other groups identified by the Governor </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27</a:t>
            </a:fld>
            <a:endParaRPr lang="en-US"/>
          </a:p>
        </p:txBody>
      </p:sp>
    </p:spTree>
    <p:extLst>
      <p:ext uri="{BB962C8B-B14F-4D97-AF65-F5344CB8AC3E}">
        <p14:creationId xmlns:p14="http://schemas.microsoft.com/office/powerpoint/2010/main" val="1752323378"/>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94845" y="-39355"/>
            <a:ext cx="8877476" cy="1095995"/>
          </a:xfrm>
        </p:spPr>
        <p:txBody>
          <a:bodyPr/>
          <a:lstStyle/>
          <a:p>
            <a:pPr algn="ctr" eaLnBrk="1" hangingPunct="1"/>
            <a:r>
              <a:rPr lang="en-US" sz="3860" dirty="0">
                <a:solidFill>
                  <a:srgbClr val="000099"/>
                </a:solidFill>
              </a:rPr>
              <a:t>Application of the Model</a:t>
            </a:r>
          </a:p>
        </p:txBody>
      </p:sp>
      <p:sp>
        <p:nvSpPr>
          <p:cNvPr id="7172" name="Rectangle 5"/>
          <p:cNvSpPr>
            <a:spLocks noGrp="1" noChangeArrowheads="1"/>
          </p:cNvSpPr>
          <p:nvPr>
            <p:ph idx="1"/>
          </p:nvPr>
        </p:nvSpPr>
        <p:spPr>
          <a:xfrm>
            <a:off x="873290" y="1326755"/>
            <a:ext cx="8232005" cy="592905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Each Factor in the Model has a Weight</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Factor and Weight basically tells us how much performance should go up or down “all other things being equal”</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DOL Adult Employed Q2 Example:</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Female Impact is .07973</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As % of Exiters who are Female goes up by 1 percentage point, performance should increase .07973</a:t>
            </a:r>
          </a:p>
          <a:p>
            <a:pPr marL="1472972" lvl="2" eaLnBrk="1" hangingPunct="1">
              <a:lnSpc>
                <a:spcPct val="90000"/>
              </a:lnSpc>
              <a:spcBef>
                <a:spcPts val="305"/>
              </a:spcBef>
              <a:spcAft>
                <a:spcPts val="305"/>
              </a:spcAft>
              <a:buSzPct val="65000"/>
              <a:buFont typeface="Wingdings" pitchFamily="2" charset="2"/>
              <a:buChar char="l"/>
              <a:defRPr/>
            </a:pPr>
            <a:r>
              <a:rPr lang="en-US" sz="2032" dirty="0">
                <a:solidFill>
                  <a:srgbClr val="000099"/>
                </a:solidFill>
              </a:rPr>
              <a:t>As % of Exiters who are Female goes down by 1 percentage point, performance should decrease by .07973</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Calculation of the Target involves: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Calculating each Element (% female, % 26-35, etc.)</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Multiplying by the Element’s Weight to get the impact of that element on performance</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Taking the Fixed Effect and Adding all Impacts </a:t>
            </a:r>
          </a:p>
        </p:txBody>
      </p:sp>
      <p:sp>
        <p:nvSpPr>
          <p:cNvPr id="6" name="Slide Number Placeholder 5"/>
          <p:cNvSpPr>
            <a:spLocks noGrp="1"/>
          </p:cNvSpPr>
          <p:nvPr>
            <p:ph type="sldNum" sz="quarter" idx="12"/>
          </p:nvPr>
        </p:nvSpPr>
        <p:spPr>
          <a:xfrm>
            <a:off x="9105295" y="6958906"/>
            <a:ext cx="576197" cy="395649"/>
          </a:xfrm>
        </p:spPr>
        <p:txBody>
          <a:bodyPr/>
          <a:lstStyle/>
          <a:p>
            <a:pPr>
              <a:defRPr/>
            </a:pPr>
            <a:fld id="{AA001234-DE2B-4556-890D-1DA0E8BF0FBE}" type="slidenum">
              <a:rPr lang="en-US"/>
              <a:pPr>
                <a:defRPr/>
              </a:pPr>
              <a:t>28</a:t>
            </a:fld>
            <a:endParaRPr lang="en-US" dirty="0"/>
          </a:p>
        </p:txBody>
      </p:sp>
    </p:spTree>
    <p:extLst>
      <p:ext uri="{BB962C8B-B14F-4D97-AF65-F5344CB8AC3E}">
        <p14:creationId xmlns:p14="http://schemas.microsoft.com/office/powerpoint/2010/main" val="58593558"/>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19616" y="230938"/>
            <a:ext cx="7452703" cy="825702"/>
          </a:xfrm>
        </p:spPr>
        <p:txBody>
          <a:bodyPr/>
          <a:lstStyle/>
          <a:p>
            <a:pPr algn="ctr" eaLnBrk="1" hangingPunct="1"/>
            <a:r>
              <a:rPr lang="en-US" sz="3860" dirty="0">
                <a:solidFill>
                  <a:srgbClr val="000099"/>
                </a:solidFill>
              </a:rPr>
              <a:t>Demographics with Biggest Impact</a:t>
            </a:r>
          </a:p>
        </p:txBody>
      </p:sp>
      <p:graphicFrame>
        <p:nvGraphicFramePr>
          <p:cNvPr id="5" name="Table 4" descr="Demographic Factor General Impact of a 1 Point Increase in the Percent of Participatiants on Performance"/>
          <p:cNvGraphicFramePr>
            <a:graphicFrameLocks noGrp="1"/>
          </p:cNvGraphicFramePr>
          <p:nvPr/>
        </p:nvGraphicFramePr>
        <p:xfrm>
          <a:off x="1141921" y="1393272"/>
          <a:ext cx="8356953" cy="4242046"/>
        </p:xfrm>
        <a:graphic>
          <a:graphicData uri="http://schemas.openxmlformats.org/drawingml/2006/table">
            <a:tbl>
              <a:tblPr firstRow="1" bandRow="1">
                <a:tableStyleId>{5940675A-B579-460E-94D1-54222C63F5DA}</a:tableStyleId>
              </a:tblPr>
              <a:tblGrid>
                <a:gridCol w="3551541">
                  <a:extLst>
                    <a:ext uri="{9D8B030D-6E8A-4147-A177-3AD203B41FA5}">
                      <a16:colId xmlns:a16="http://schemas.microsoft.com/office/drawing/2014/main" val="586242523"/>
                    </a:ext>
                  </a:extLst>
                </a:gridCol>
                <a:gridCol w="4805412">
                  <a:extLst>
                    <a:ext uri="{9D8B030D-6E8A-4147-A177-3AD203B41FA5}">
                      <a16:colId xmlns:a16="http://schemas.microsoft.com/office/drawing/2014/main" val="7554510"/>
                    </a:ext>
                  </a:extLst>
                </a:gridCol>
              </a:tblGrid>
              <a:tr h="1021806">
                <a:tc>
                  <a:txBody>
                    <a:bodyPr/>
                    <a:lstStyle/>
                    <a:p>
                      <a:pPr algn="ctr"/>
                      <a:r>
                        <a:rPr lang="en-US" sz="2000" b="1" dirty="0">
                          <a:solidFill>
                            <a:srgbClr val="000099"/>
                          </a:solidFill>
                        </a:rPr>
                        <a:t>Demographic</a:t>
                      </a:r>
                      <a:r>
                        <a:rPr lang="en-US" sz="2000" b="1" baseline="0" dirty="0">
                          <a:solidFill>
                            <a:srgbClr val="000099"/>
                          </a:solidFill>
                        </a:rPr>
                        <a:t> Factor</a:t>
                      </a:r>
                      <a:endParaRPr lang="en-US" sz="2000" b="1" dirty="0">
                        <a:solidFill>
                          <a:srgbClr val="000099"/>
                        </a:solidFill>
                      </a:endParaRPr>
                    </a:p>
                  </a:txBody>
                  <a:tcPr marL="92891" marR="92891" marT="46446" marB="46446">
                    <a:solidFill>
                      <a:schemeClr val="bg1"/>
                    </a:solidFill>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b="1" dirty="0">
                          <a:solidFill>
                            <a:srgbClr val="000099"/>
                          </a:solidFill>
                        </a:rPr>
                        <a:t>General</a:t>
                      </a:r>
                      <a:r>
                        <a:rPr lang="en-US" sz="2000" b="1" baseline="0" dirty="0">
                          <a:solidFill>
                            <a:srgbClr val="000099"/>
                          </a:solidFill>
                        </a:rPr>
                        <a:t> Impact of a 1 Point Increase in a Demographic Factor on</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b="1" baseline="0" dirty="0">
                          <a:solidFill>
                            <a:srgbClr val="000099"/>
                          </a:solidFill>
                        </a:rPr>
                        <a:t>Adult Employment Q2 Post-Exit Results</a:t>
                      </a:r>
                      <a:endParaRPr lang="en-US" sz="2000" b="1" dirty="0">
                        <a:solidFill>
                          <a:srgbClr val="000099"/>
                        </a:solidFill>
                      </a:endParaRPr>
                    </a:p>
                  </a:txBody>
                  <a:tcPr marL="92891" marR="92891" marT="46446" marB="46446">
                    <a:solidFill>
                      <a:schemeClr val="bg1"/>
                    </a:solidFill>
                  </a:tcPr>
                </a:tc>
                <a:extLst>
                  <a:ext uri="{0D108BD9-81ED-4DB2-BD59-A6C34878D82A}">
                    <a16:rowId xmlns:a16="http://schemas.microsoft.com/office/drawing/2014/main" val="3859353180"/>
                  </a:ext>
                </a:extLst>
              </a:tr>
              <a:tr h="402530">
                <a:tc>
                  <a:txBody>
                    <a:bodyPr/>
                    <a:lstStyle/>
                    <a:p>
                      <a:r>
                        <a:rPr lang="en-US" sz="2000" dirty="0">
                          <a:solidFill>
                            <a:srgbClr val="000099"/>
                          </a:solidFill>
                        </a:rPr>
                        <a:t>Age 60+</a:t>
                      </a:r>
                    </a:p>
                  </a:txBody>
                  <a:tcPr marL="92891" marR="92891" marT="46446" marB="46446">
                    <a:solidFill>
                      <a:schemeClr val="bg1"/>
                    </a:solidFill>
                  </a:tcPr>
                </a:tc>
                <a:tc>
                  <a:txBody>
                    <a:bodyPr/>
                    <a:lstStyle/>
                    <a:p>
                      <a:pPr algn="ctr"/>
                      <a:r>
                        <a:rPr lang="en-US" sz="2000" dirty="0">
                          <a:solidFill>
                            <a:srgbClr val="FF0000"/>
                          </a:solidFill>
                        </a:rPr>
                        <a:t>- .42 Points</a:t>
                      </a:r>
                    </a:p>
                  </a:txBody>
                  <a:tcPr marL="92891" marR="92891" marT="46446" marB="46446">
                    <a:solidFill>
                      <a:schemeClr val="bg1"/>
                    </a:solidFill>
                  </a:tcPr>
                </a:tc>
                <a:extLst>
                  <a:ext uri="{0D108BD9-81ED-4DB2-BD59-A6C34878D82A}">
                    <a16:rowId xmlns:a16="http://schemas.microsoft.com/office/drawing/2014/main" val="2274909424"/>
                  </a:ext>
                </a:extLst>
              </a:tr>
              <a:tr h="402530">
                <a:tc>
                  <a:txBody>
                    <a:bodyPr/>
                    <a:lstStyle/>
                    <a:p>
                      <a:r>
                        <a:rPr lang="en-US" sz="2000" dirty="0">
                          <a:solidFill>
                            <a:srgbClr val="000099"/>
                          </a:solidFill>
                        </a:rPr>
                        <a:t>Associate’s Degree</a:t>
                      </a:r>
                    </a:p>
                  </a:txBody>
                  <a:tcPr marL="92891" marR="92891" marT="46446" marB="46446">
                    <a:solidFill>
                      <a:schemeClr val="bg1"/>
                    </a:solidFill>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 .26 Points</a:t>
                      </a:r>
                    </a:p>
                  </a:txBody>
                  <a:tcPr marL="92891" marR="92891" marT="46446" marB="46446">
                    <a:solidFill>
                      <a:schemeClr val="bg1"/>
                    </a:solidFill>
                  </a:tcPr>
                </a:tc>
                <a:extLst>
                  <a:ext uri="{0D108BD9-81ED-4DB2-BD59-A6C34878D82A}">
                    <a16:rowId xmlns:a16="http://schemas.microsoft.com/office/drawing/2014/main" val="1244492824"/>
                  </a:ext>
                </a:extLst>
              </a:tr>
              <a:tr h="402530">
                <a:tc>
                  <a:txBody>
                    <a:bodyPr/>
                    <a:lstStyle/>
                    <a:p>
                      <a:r>
                        <a:rPr lang="en-US" sz="2000" dirty="0">
                          <a:solidFill>
                            <a:srgbClr val="000099"/>
                          </a:solidFill>
                        </a:rPr>
                        <a:t>Asian</a:t>
                      </a:r>
                    </a:p>
                  </a:txBody>
                  <a:tcPr marL="92891" marR="92891" marT="46446" marB="46446">
                    <a:solidFill>
                      <a:schemeClr val="bg1"/>
                    </a:solidFill>
                  </a:tcPr>
                </a:tc>
                <a:tc>
                  <a:txBody>
                    <a:bodyPr/>
                    <a:lstStyle/>
                    <a:p>
                      <a:pPr algn="ctr"/>
                      <a:r>
                        <a:rPr lang="en-US" sz="2000" dirty="0">
                          <a:solidFill>
                            <a:srgbClr val="000099"/>
                          </a:solidFill>
                        </a:rPr>
                        <a:t>+ .11 Points</a:t>
                      </a:r>
                    </a:p>
                  </a:txBody>
                  <a:tcPr marL="92891" marR="92891" marT="46446" marB="46446">
                    <a:solidFill>
                      <a:schemeClr val="bg1"/>
                    </a:solidFill>
                  </a:tcPr>
                </a:tc>
                <a:extLst>
                  <a:ext uri="{0D108BD9-81ED-4DB2-BD59-A6C34878D82A}">
                    <a16:rowId xmlns:a16="http://schemas.microsoft.com/office/drawing/2014/main" val="725020721"/>
                  </a:ext>
                </a:extLst>
              </a:tr>
              <a:tr h="40253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More than One Race</a:t>
                      </a:r>
                    </a:p>
                  </a:txBody>
                  <a:tcPr marL="92891" marR="92891" marT="46446" marB="46446">
                    <a:solidFill>
                      <a:schemeClr val="bg1"/>
                    </a:solidFill>
                  </a:tcPr>
                </a:tc>
                <a:tc>
                  <a:txBody>
                    <a:bodyPr/>
                    <a:lstStyle/>
                    <a:p>
                      <a:pPr algn="ctr"/>
                      <a:r>
                        <a:rPr lang="en-US" sz="2000" dirty="0">
                          <a:solidFill>
                            <a:srgbClr val="FF0000"/>
                          </a:solidFill>
                        </a:rPr>
                        <a:t>- .06 Points</a:t>
                      </a:r>
                      <a:endParaRPr lang="en-US" sz="2000" dirty="0">
                        <a:solidFill>
                          <a:srgbClr val="000099"/>
                        </a:solidFill>
                      </a:endParaRPr>
                    </a:p>
                  </a:txBody>
                  <a:tcPr marL="92891" marR="92891" marT="46446" marB="46446">
                    <a:solidFill>
                      <a:schemeClr val="bg1"/>
                    </a:solidFill>
                  </a:tcPr>
                </a:tc>
                <a:extLst>
                  <a:ext uri="{0D108BD9-81ED-4DB2-BD59-A6C34878D82A}">
                    <a16:rowId xmlns:a16="http://schemas.microsoft.com/office/drawing/2014/main" val="2522934843"/>
                  </a:ext>
                </a:extLst>
              </a:tr>
              <a:tr h="402530">
                <a:tc>
                  <a:txBody>
                    <a:bodyPr/>
                    <a:lstStyle/>
                    <a:p>
                      <a:r>
                        <a:rPr lang="en-US" sz="2000" dirty="0">
                          <a:solidFill>
                            <a:srgbClr val="000099"/>
                          </a:solidFill>
                        </a:rPr>
                        <a:t>Veteran</a:t>
                      </a:r>
                    </a:p>
                  </a:txBody>
                  <a:tcPr marL="92891" marR="92891" marT="46446" marB="46446">
                    <a:solidFill>
                      <a:schemeClr val="bg1"/>
                    </a:solidFill>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 .09 Points</a:t>
                      </a:r>
                    </a:p>
                  </a:txBody>
                  <a:tcPr marL="92891" marR="92891" marT="46446" marB="46446">
                    <a:solidFill>
                      <a:schemeClr val="bg1"/>
                    </a:solidFill>
                  </a:tcPr>
                </a:tc>
                <a:extLst>
                  <a:ext uri="{0D108BD9-81ED-4DB2-BD59-A6C34878D82A}">
                    <a16:rowId xmlns:a16="http://schemas.microsoft.com/office/drawing/2014/main" val="3274651847"/>
                  </a:ext>
                </a:extLst>
              </a:tr>
              <a:tr h="402530">
                <a:tc>
                  <a:txBody>
                    <a:bodyPr/>
                    <a:lstStyle/>
                    <a:p>
                      <a:r>
                        <a:rPr lang="en-US" sz="2000" dirty="0">
                          <a:solidFill>
                            <a:srgbClr val="000099"/>
                          </a:solidFill>
                        </a:rPr>
                        <a:t>Less</a:t>
                      </a:r>
                      <a:r>
                        <a:rPr lang="en-US" sz="2000" baseline="0" dirty="0">
                          <a:solidFill>
                            <a:srgbClr val="000099"/>
                          </a:solidFill>
                        </a:rPr>
                        <a:t> than High School</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FF0000"/>
                          </a:solidFill>
                        </a:rPr>
                        <a:t>- .18 Points</a:t>
                      </a:r>
                    </a:p>
                  </a:txBody>
                  <a:tcPr marL="92891" marR="92891" marT="46446" marB="46446">
                    <a:solidFill>
                      <a:schemeClr val="bg1"/>
                    </a:solidFill>
                  </a:tcPr>
                </a:tc>
                <a:extLst>
                  <a:ext uri="{0D108BD9-81ED-4DB2-BD59-A6C34878D82A}">
                    <a16:rowId xmlns:a16="http://schemas.microsoft.com/office/drawing/2014/main" val="3871180177"/>
                  </a:ext>
                </a:extLst>
              </a:tr>
              <a:tr h="402530">
                <a:tc>
                  <a:txBody>
                    <a:bodyPr/>
                    <a:lstStyle/>
                    <a:p>
                      <a:r>
                        <a:rPr lang="en-US" sz="2000" dirty="0">
                          <a:solidFill>
                            <a:srgbClr val="000099"/>
                          </a:solidFill>
                        </a:rPr>
                        <a:t>Earnings in</a:t>
                      </a:r>
                      <a:r>
                        <a:rPr lang="en-US" sz="2000" baseline="0" dirty="0">
                          <a:solidFill>
                            <a:srgbClr val="000099"/>
                          </a:solidFill>
                        </a:rPr>
                        <a:t> Q2 Pre-Participation</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000099"/>
                          </a:solidFill>
                        </a:rPr>
                        <a:t>+ .05 Points</a:t>
                      </a:r>
                    </a:p>
                  </a:txBody>
                  <a:tcPr marL="92891" marR="92891" marT="46446" marB="46446">
                    <a:solidFill>
                      <a:schemeClr val="bg1"/>
                    </a:solidFill>
                  </a:tcPr>
                </a:tc>
                <a:extLst>
                  <a:ext uri="{0D108BD9-81ED-4DB2-BD59-A6C34878D82A}">
                    <a16:rowId xmlns:a16="http://schemas.microsoft.com/office/drawing/2014/main" val="837202546"/>
                  </a:ext>
                </a:extLst>
              </a:tr>
              <a:tr h="402530">
                <a:tc>
                  <a:txBody>
                    <a:bodyPr/>
                    <a:lstStyle/>
                    <a:p>
                      <a:r>
                        <a:rPr lang="en-US" sz="2000" dirty="0">
                          <a:solidFill>
                            <a:srgbClr val="000099"/>
                          </a:solidFill>
                        </a:rPr>
                        <a:t>Individuals</a:t>
                      </a:r>
                      <a:r>
                        <a:rPr lang="en-US" sz="2000" baseline="0" dirty="0">
                          <a:solidFill>
                            <a:srgbClr val="000099"/>
                          </a:solidFill>
                        </a:rPr>
                        <a:t> with Disability</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FF0000"/>
                          </a:solidFill>
                        </a:rPr>
                        <a:t>- .13 Points</a:t>
                      </a:r>
                    </a:p>
                  </a:txBody>
                  <a:tcPr marL="92891" marR="92891" marT="46446" marB="46446">
                    <a:solidFill>
                      <a:schemeClr val="bg1"/>
                    </a:solidFill>
                  </a:tcPr>
                </a:tc>
                <a:extLst>
                  <a:ext uri="{0D108BD9-81ED-4DB2-BD59-A6C34878D82A}">
                    <a16:rowId xmlns:a16="http://schemas.microsoft.com/office/drawing/2014/main" val="3568088123"/>
                  </a:ext>
                </a:extLst>
              </a:tr>
            </a:tbl>
          </a:graphicData>
        </a:graphic>
      </p:graphicFrame>
      <p:sp>
        <p:nvSpPr>
          <p:cNvPr id="7" name="Rectangle 5"/>
          <p:cNvSpPr>
            <a:spLocks noGrp="1" noChangeArrowheads="1"/>
          </p:cNvSpPr>
          <p:nvPr>
            <p:ph idx="1"/>
          </p:nvPr>
        </p:nvSpPr>
        <p:spPr>
          <a:xfrm>
            <a:off x="790098" y="5751428"/>
            <a:ext cx="8360241" cy="1408953"/>
          </a:xfrm>
        </p:spPr>
        <p:txBody>
          <a:bodyPr/>
          <a:lstStyle/>
          <a:p>
            <a:pPr marL="613739" eaLnBrk="1" hangingPunct="1">
              <a:lnSpc>
                <a:spcPct val="90000"/>
              </a:lnSpc>
              <a:spcBef>
                <a:spcPts val="305"/>
              </a:spcBef>
              <a:spcAft>
                <a:spcPts val="0"/>
              </a:spcAft>
              <a:buSzPct val="65000"/>
              <a:buFont typeface="Wingdings" pitchFamily="2" charset="2"/>
              <a:buChar char="l"/>
              <a:defRPr/>
            </a:pPr>
            <a:r>
              <a:rPr lang="en-US" sz="2438" dirty="0">
                <a:solidFill>
                  <a:srgbClr val="000099"/>
                </a:solidFill>
              </a:rPr>
              <a:t>Serving Higher % of Participants with Other Factors that Impact Employment will Reduce Performance Target</a:t>
            </a:r>
          </a:p>
          <a:p>
            <a:pPr marL="613739" eaLnBrk="1" hangingPunct="1">
              <a:lnSpc>
                <a:spcPct val="90000"/>
              </a:lnSpc>
              <a:spcBef>
                <a:spcPts val="305"/>
              </a:spcBef>
              <a:spcAft>
                <a:spcPts val="0"/>
              </a:spcAft>
              <a:buSzPct val="65000"/>
              <a:buFont typeface="Wingdings" pitchFamily="2" charset="2"/>
              <a:buChar char="l"/>
              <a:defRPr/>
            </a:pPr>
            <a:r>
              <a:rPr lang="en-US" sz="2438" dirty="0">
                <a:solidFill>
                  <a:srgbClr val="000099"/>
                </a:solidFill>
              </a:rPr>
              <a:t>Failure to Document Factor will generally result in HIGHER Targets</a:t>
            </a:r>
            <a:endParaRPr lang="en-US" sz="2845" dirty="0">
              <a:solidFill>
                <a:srgbClr val="000099"/>
              </a:solidFill>
            </a:endParaRPr>
          </a:p>
        </p:txBody>
      </p:sp>
      <p:sp>
        <p:nvSpPr>
          <p:cNvPr id="6" name="Slide Number Placeholder 5"/>
          <p:cNvSpPr>
            <a:spLocks noGrp="1"/>
          </p:cNvSpPr>
          <p:nvPr>
            <p:ph type="sldNum" sz="quarter" idx="12"/>
          </p:nvPr>
        </p:nvSpPr>
        <p:spPr>
          <a:xfrm>
            <a:off x="9150340" y="6958906"/>
            <a:ext cx="531152" cy="395649"/>
          </a:xfrm>
        </p:spPr>
        <p:txBody>
          <a:bodyPr/>
          <a:lstStyle/>
          <a:p>
            <a:pPr>
              <a:defRPr/>
            </a:pPr>
            <a:fld id="{AA001234-DE2B-4556-890D-1DA0E8BF0FBE}" type="slidenum">
              <a:rPr lang="en-US"/>
              <a:pPr>
                <a:defRPr/>
              </a:pPr>
              <a:t>29</a:t>
            </a:fld>
            <a:endParaRPr lang="en-US"/>
          </a:p>
        </p:txBody>
      </p:sp>
    </p:spTree>
    <p:extLst>
      <p:ext uri="{BB962C8B-B14F-4D97-AF65-F5344CB8AC3E}">
        <p14:creationId xmlns:p14="http://schemas.microsoft.com/office/powerpoint/2010/main" val="2089378533"/>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    Background – TWC Keys to Success</a:t>
            </a:r>
          </a:p>
        </p:txBody>
      </p:sp>
      <p:sp>
        <p:nvSpPr>
          <p:cNvPr id="7172" name="Rectangle 5"/>
          <p:cNvSpPr>
            <a:spLocks noGrp="1" noChangeArrowheads="1"/>
          </p:cNvSpPr>
          <p:nvPr>
            <p:ph idx="1"/>
          </p:nvPr>
        </p:nvSpPr>
        <p:spPr>
          <a:xfrm>
            <a:off x="986131" y="1288046"/>
            <a:ext cx="8715638" cy="6085210"/>
          </a:xfrm>
        </p:spPr>
        <p:txBody>
          <a:bodyPr/>
          <a:lstStyle/>
          <a:p>
            <a:pPr marL="557382" eaLnBrk="1" hangingPunct="1">
              <a:lnSpc>
                <a:spcPct val="90000"/>
              </a:lnSpc>
              <a:buSzPct val="65000"/>
              <a:buFont typeface="Wingdings" pitchFamily="2" charset="2"/>
              <a:buChar char="l"/>
              <a:defRPr/>
            </a:pPr>
            <a:r>
              <a:rPr lang="en-US" sz="3251" dirty="0">
                <a:solidFill>
                  <a:srgbClr val="000099"/>
                </a:solidFill>
              </a:rPr>
              <a:t>Clear Vision</a:t>
            </a:r>
          </a:p>
          <a:p>
            <a:pPr marL="557382" eaLnBrk="1" hangingPunct="1">
              <a:lnSpc>
                <a:spcPct val="90000"/>
              </a:lnSpc>
              <a:buSzPct val="65000"/>
              <a:buFont typeface="Wingdings" pitchFamily="2" charset="2"/>
              <a:buChar char="l"/>
              <a:defRPr/>
            </a:pPr>
            <a:r>
              <a:rPr lang="en-US" sz="3251" dirty="0">
                <a:solidFill>
                  <a:srgbClr val="000099"/>
                </a:solidFill>
              </a:rPr>
              <a:t>Strong Leadership</a:t>
            </a:r>
          </a:p>
          <a:p>
            <a:pPr marL="963791" lvl="1" eaLnBrk="1" hangingPunct="1">
              <a:lnSpc>
                <a:spcPct val="90000"/>
              </a:lnSpc>
              <a:buSzPct val="65000"/>
              <a:buFont typeface="Wingdings" pitchFamily="2" charset="2"/>
              <a:buChar char="l"/>
              <a:defRPr/>
            </a:pPr>
            <a:r>
              <a:rPr lang="en-US" sz="2845" dirty="0">
                <a:solidFill>
                  <a:srgbClr val="000099"/>
                </a:solidFill>
              </a:rPr>
              <a:t>From Locals on Up</a:t>
            </a:r>
          </a:p>
          <a:p>
            <a:pPr marL="963791" lvl="1" eaLnBrk="1" hangingPunct="1">
              <a:lnSpc>
                <a:spcPct val="90000"/>
              </a:lnSpc>
              <a:buSzPct val="65000"/>
              <a:buFont typeface="Wingdings" pitchFamily="2" charset="2"/>
              <a:buChar char="l"/>
              <a:defRPr/>
            </a:pPr>
            <a:r>
              <a:rPr lang="en-US" sz="2845" dirty="0">
                <a:solidFill>
                  <a:srgbClr val="000099"/>
                </a:solidFill>
              </a:rPr>
              <a:t>From Governor on Down</a:t>
            </a:r>
            <a:endParaRPr lang="en-US" sz="2946" dirty="0">
              <a:solidFill>
                <a:srgbClr val="000099"/>
              </a:solidFill>
            </a:endParaRPr>
          </a:p>
          <a:p>
            <a:pPr marL="557382" eaLnBrk="1" hangingPunct="1">
              <a:lnSpc>
                <a:spcPct val="90000"/>
              </a:lnSpc>
              <a:buSzPct val="65000"/>
              <a:buFont typeface="Wingdings" pitchFamily="2" charset="2"/>
              <a:buChar char="l"/>
              <a:defRPr/>
            </a:pPr>
            <a:r>
              <a:rPr lang="en-US" sz="3251" dirty="0">
                <a:solidFill>
                  <a:srgbClr val="000099"/>
                </a:solidFill>
              </a:rPr>
              <a:t>Partnerships with Stakeholders</a:t>
            </a:r>
          </a:p>
          <a:p>
            <a:pPr marL="557382" eaLnBrk="1" hangingPunct="1">
              <a:lnSpc>
                <a:spcPct val="90000"/>
              </a:lnSpc>
              <a:buSzPct val="65000"/>
              <a:buFont typeface="Wingdings" pitchFamily="2" charset="2"/>
              <a:buChar char="l"/>
              <a:defRPr/>
            </a:pPr>
            <a:r>
              <a:rPr lang="en-US" sz="3251" dirty="0">
                <a:solidFill>
                  <a:srgbClr val="000099"/>
                </a:solidFill>
              </a:rPr>
              <a:t>Willingness to Change</a:t>
            </a:r>
          </a:p>
          <a:p>
            <a:pPr marL="557382" eaLnBrk="1" hangingPunct="1">
              <a:lnSpc>
                <a:spcPct val="90000"/>
              </a:lnSpc>
              <a:buSzPct val="65000"/>
              <a:buFont typeface="Wingdings" pitchFamily="2" charset="2"/>
              <a:buChar char="l"/>
              <a:defRPr/>
            </a:pPr>
            <a:r>
              <a:rPr lang="en-US" sz="3251" dirty="0">
                <a:solidFill>
                  <a:srgbClr val="000099"/>
                </a:solidFill>
              </a:rPr>
              <a:t>Commitment to Excellence</a:t>
            </a:r>
          </a:p>
          <a:p>
            <a:pPr marL="557382" eaLnBrk="1" hangingPunct="1">
              <a:lnSpc>
                <a:spcPct val="90000"/>
              </a:lnSpc>
              <a:buSzPct val="65000"/>
              <a:buFont typeface="Wingdings" pitchFamily="2" charset="2"/>
              <a:buChar char="l"/>
              <a:defRPr/>
            </a:pPr>
            <a:r>
              <a:rPr lang="en-US" sz="3251" dirty="0">
                <a:solidFill>
                  <a:srgbClr val="000099"/>
                </a:solidFill>
              </a:rPr>
              <a:t>Belief in Data</a:t>
            </a:r>
          </a:p>
          <a:p>
            <a:pPr marL="534175" eaLnBrk="1" hangingPunct="1">
              <a:lnSpc>
                <a:spcPct val="90000"/>
              </a:lnSpc>
              <a:buSzPct val="65000"/>
              <a:buFont typeface="Wingdings" pitchFamily="2" charset="2"/>
              <a:buChar char="l"/>
              <a:defRPr/>
            </a:pPr>
            <a:r>
              <a:rPr lang="en-US" sz="3251" dirty="0">
                <a:solidFill>
                  <a:srgbClr val="000099"/>
                </a:solidFill>
              </a:rPr>
              <a:t>Commitment of Resources to Use of Data</a:t>
            </a:r>
          </a:p>
          <a:p>
            <a:pPr marL="963791" lvl="1" eaLnBrk="1" hangingPunct="1">
              <a:lnSpc>
                <a:spcPct val="90000"/>
              </a:lnSpc>
              <a:buSzPct val="65000"/>
              <a:buFont typeface="Wingdings" pitchFamily="2" charset="2"/>
              <a:buChar char="l"/>
              <a:defRPr/>
            </a:pPr>
            <a:r>
              <a:rPr lang="en-US" sz="2845" dirty="0">
                <a:solidFill>
                  <a:srgbClr val="000099"/>
                </a:solidFill>
              </a:rPr>
              <a:t>Monthly Performance Reporting</a:t>
            </a:r>
          </a:p>
          <a:p>
            <a:pPr marL="963791" lvl="1" eaLnBrk="1" hangingPunct="1">
              <a:lnSpc>
                <a:spcPct val="90000"/>
              </a:lnSpc>
              <a:buSzPct val="65000"/>
              <a:buFont typeface="Wingdings" pitchFamily="2" charset="2"/>
              <a:buChar char="l"/>
              <a:defRPr/>
            </a:pPr>
            <a:r>
              <a:rPr lang="en-US" sz="2845" dirty="0">
                <a:solidFill>
                  <a:srgbClr val="000099"/>
                </a:solidFill>
              </a:rPr>
              <a:t>Quarterly Open Performance Briefing</a:t>
            </a:r>
            <a:endParaRPr lang="en-US" sz="3251" dirty="0">
              <a:solidFill>
                <a:srgbClr val="000099"/>
              </a:solidFill>
            </a:endParaRPr>
          </a:p>
          <a:p>
            <a:pPr marL="986998" lvl="1" eaLnBrk="1" hangingPunct="1">
              <a:lnSpc>
                <a:spcPct val="90000"/>
              </a:lnSpc>
              <a:buSzPct val="65000"/>
              <a:buFont typeface="Wingdings" pitchFamily="2" charset="2"/>
              <a:buChar char="l"/>
              <a:defRPr/>
            </a:pPr>
            <a:endParaRPr lang="en-US" dirty="0">
              <a:solidFill>
                <a:srgbClr val="000099"/>
              </a:solidFill>
            </a:endParaRPr>
          </a:p>
          <a:p>
            <a:pPr marL="245496" indent="0" eaLnBrk="1" hangingPunct="1">
              <a:lnSpc>
                <a:spcPct val="90000"/>
              </a:lnSpc>
              <a:spcBef>
                <a:spcPts val="305"/>
              </a:spcBef>
              <a:spcAft>
                <a:spcPts val="305"/>
              </a:spcAft>
              <a:buSzPct val="65000"/>
              <a:buNone/>
              <a:defRPr/>
            </a:pPr>
            <a:endParaRPr lang="en-US" sz="2438"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a:t>
            </a:fld>
            <a:endParaRPr lang="en-US" dirty="0"/>
          </a:p>
        </p:txBody>
      </p:sp>
    </p:spTree>
    <p:extLst>
      <p:ext uri="{BB962C8B-B14F-4D97-AF65-F5344CB8AC3E}">
        <p14:creationId xmlns:p14="http://schemas.microsoft.com/office/powerpoint/2010/main" val="1133082475"/>
      </p:ext>
    </p:extLst>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26275" y="230938"/>
            <a:ext cx="7746045" cy="825702"/>
          </a:xfrm>
        </p:spPr>
        <p:txBody>
          <a:bodyPr/>
          <a:lstStyle/>
          <a:p>
            <a:pPr algn="ctr" eaLnBrk="1" hangingPunct="1"/>
            <a:r>
              <a:rPr lang="en-US" sz="3860" dirty="0">
                <a:solidFill>
                  <a:srgbClr val="000099"/>
                </a:solidFill>
              </a:rPr>
              <a:t>Economic Factors with Biggest Impact</a:t>
            </a:r>
          </a:p>
        </p:txBody>
      </p:sp>
      <p:graphicFrame>
        <p:nvGraphicFramePr>
          <p:cNvPr id="5" name="Table 4" descr="Economic Factor General Impact of a 1 Point Increase in an Economic Factor on Performance"/>
          <p:cNvGraphicFramePr>
            <a:graphicFrameLocks noGrp="1"/>
          </p:cNvGraphicFramePr>
          <p:nvPr/>
        </p:nvGraphicFramePr>
        <p:xfrm>
          <a:off x="1174517" y="1718733"/>
          <a:ext cx="8356953" cy="3963370"/>
        </p:xfrm>
        <a:graphic>
          <a:graphicData uri="http://schemas.openxmlformats.org/drawingml/2006/table">
            <a:tbl>
              <a:tblPr firstRow="1" bandRow="1">
                <a:tableStyleId>{5940675A-B579-460E-94D1-54222C63F5DA}</a:tableStyleId>
              </a:tblPr>
              <a:tblGrid>
                <a:gridCol w="3551541">
                  <a:extLst>
                    <a:ext uri="{9D8B030D-6E8A-4147-A177-3AD203B41FA5}">
                      <a16:colId xmlns:a16="http://schemas.microsoft.com/office/drawing/2014/main" val="586242523"/>
                    </a:ext>
                  </a:extLst>
                </a:gridCol>
                <a:gridCol w="4805412">
                  <a:extLst>
                    <a:ext uri="{9D8B030D-6E8A-4147-A177-3AD203B41FA5}">
                      <a16:colId xmlns:a16="http://schemas.microsoft.com/office/drawing/2014/main" val="7554510"/>
                    </a:ext>
                  </a:extLst>
                </a:gridCol>
              </a:tblGrid>
              <a:tr h="1021806">
                <a:tc>
                  <a:txBody>
                    <a:bodyPr/>
                    <a:lstStyle/>
                    <a:p>
                      <a:pPr algn="ctr"/>
                      <a:r>
                        <a:rPr lang="en-US" sz="2000" b="1" dirty="0">
                          <a:solidFill>
                            <a:srgbClr val="000099"/>
                          </a:solidFill>
                        </a:rPr>
                        <a:t>Economic Factor</a:t>
                      </a:r>
                    </a:p>
                  </a:txBody>
                  <a:tcPr marL="92891" marR="92891" marT="46446" marB="46446">
                    <a:solidFill>
                      <a:schemeClr val="bg1"/>
                    </a:solidFill>
                  </a:tcPr>
                </a:tc>
                <a:tc>
                  <a:txBody>
                    <a:bodyPr/>
                    <a:lstStyle/>
                    <a:p>
                      <a:pPr algn="ctr"/>
                      <a:r>
                        <a:rPr lang="en-US" sz="2000" b="1" dirty="0">
                          <a:solidFill>
                            <a:srgbClr val="000099"/>
                          </a:solidFill>
                        </a:rPr>
                        <a:t>General</a:t>
                      </a:r>
                      <a:r>
                        <a:rPr lang="en-US" sz="2000" b="1" baseline="0" dirty="0">
                          <a:solidFill>
                            <a:srgbClr val="000099"/>
                          </a:solidFill>
                        </a:rPr>
                        <a:t> Impact of a 1 Point Increase in an Economic Factor on </a:t>
                      </a:r>
                    </a:p>
                    <a:p>
                      <a:pPr algn="ctr"/>
                      <a:r>
                        <a:rPr lang="en-US" sz="2000" b="1" baseline="0" dirty="0">
                          <a:solidFill>
                            <a:srgbClr val="000099"/>
                          </a:solidFill>
                        </a:rPr>
                        <a:t>Adult Employment Q2 Post-Exit Results</a:t>
                      </a:r>
                      <a:endParaRPr lang="en-US" sz="2000" b="1" dirty="0">
                        <a:solidFill>
                          <a:srgbClr val="000099"/>
                        </a:solidFill>
                      </a:endParaRPr>
                    </a:p>
                  </a:txBody>
                  <a:tcPr marL="92891" marR="92891" marT="46446" marB="46446">
                    <a:solidFill>
                      <a:schemeClr val="bg1"/>
                    </a:solidFill>
                  </a:tcPr>
                </a:tc>
                <a:extLst>
                  <a:ext uri="{0D108BD9-81ED-4DB2-BD59-A6C34878D82A}">
                    <a16:rowId xmlns:a16="http://schemas.microsoft.com/office/drawing/2014/main" val="3859353180"/>
                  </a:ext>
                </a:extLst>
              </a:tr>
              <a:tr h="712168">
                <a:tc>
                  <a:txBody>
                    <a:bodyPr/>
                    <a:lstStyle/>
                    <a:p>
                      <a:r>
                        <a:rPr lang="en-US" sz="2000" dirty="0">
                          <a:solidFill>
                            <a:srgbClr val="000099"/>
                          </a:solidFill>
                        </a:rPr>
                        <a:t>Employment</a:t>
                      </a:r>
                      <a:r>
                        <a:rPr lang="en-US" sz="2000" baseline="0" dirty="0">
                          <a:solidFill>
                            <a:srgbClr val="000099"/>
                          </a:solidFill>
                        </a:rPr>
                        <a:t> in “Other Services” Sector</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FF0000"/>
                          </a:solidFill>
                        </a:rPr>
                        <a:t>- 1.60 Points</a:t>
                      </a:r>
                    </a:p>
                  </a:txBody>
                  <a:tcPr marL="92891" marR="92891" marT="46446" marB="46446">
                    <a:solidFill>
                      <a:schemeClr val="bg1"/>
                    </a:solidFill>
                  </a:tcPr>
                </a:tc>
                <a:extLst>
                  <a:ext uri="{0D108BD9-81ED-4DB2-BD59-A6C34878D82A}">
                    <a16:rowId xmlns:a16="http://schemas.microsoft.com/office/drawing/2014/main" val="2274909424"/>
                  </a:ext>
                </a:extLst>
              </a:tr>
              <a:tr h="402530">
                <a:tc>
                  <a:txBody>
                    <a:bodyPr/>
                    <a:lstStyle/>
                    <a:p>
                      <a:r>
                        <a:rPr lang="en-US" sz="2000" dirty="0">
                          <a:solidFill>
                            <a:srgbClr val="000099"/>
                          </a:solidFill>
                        </a:rPr>
                        <a:t>Unemployment Rate</a:t>
                      </a:r>
                    </a:p>
                  </a:txBody>
                  <a:tcPr marL="92891" marR="92891" marT="46446" marB="46446">
                    <a:solidFill>
                      <a:schemeClr val="bg1"/>
                    </a:solidFill>
                  </a:tcPr>
                </a:tc>
                <a:tc>
                  <a:txBody>
                    <a:bodyPr/>
                    <a:lstStyle/>
                    <a:p>
                      <a:pPr algn="ctr"/>
                      <a:r>
                        <a:rPr lang="en-US" sz="2000" dirty="0">
                          <a:solidFill>
                            <a:srgbClr val="FF0000"/>
                          </a:solidFill>
                        </a:rPr>
                        <a:t>- 1.36 Points</a:t>
                      </a:r>
                    </a:p>
                  </a:txBody>
                  <a:tcPr marL="92891" marR="92891" marT="46446" marB="46446">
                    <a:solidFill>
                      <a:schemeClr val="bg1"/>
                    </a:solidFill>
                  </a:tcPr>
                </a:tc>
                <a:extLst>
                  <a:ext uri="{0D108BD9-81ED-4DB2-BD59-A6C34878D82A}">
                    <a16:rowId xmlns:a16="http://schemas.microsoft.com/office/drawing/2014/main" val="1244492824"/>
                  </a:ext>
                </a:extLst>
              </a:tr>
              <a:tr h="402530">
                <a:tc>
                  <a:txBody>
                    <a:bodyPr/>
                    <a:lstStyle/>
                    <a:p>
                      <a:r>
                        <a:rPr lang="en-US" sz="2000" dirty="0">
                          <a:solidFill>
                            <a:srgbClr val="000099"/>
                          </a:solidFill>
                        </a:rPr>
                        <a:t>Employment in Construction</a:t>
                      </a:r>
                    </a:p>
                  </a:txBody>
                  <a:tcPr marL="92891" marR="92891" marT="46446" marB="46446">
                    <a:solidFill>
                      <a:schemeClr val="bg1"/>
                    </a:solidFill>
                  </a:tcPr>
                </a:tc>
                <a:tc>
                  <a:txBody>
                    <a:bodyPr/>
                    <a:lstStyle/>
                    <a:p>
                      <a:pPr algn="ctr"/>
                      <a:r>
                        <a:rPr lang="en-US" sz="2000" dirty="0">
                          <a:solidFill>
                            <a:srgbClr val="FF0000"/>
                          </a:solidFill>
                        </a:rPr>
                        <a:t>- 1.7 Points</a:t>
                      </a:r>
                    </a:p>
                  </a:txBody>
                  <a:tcPr marL="92891" marR="92891" marT="46446" marB="46446">
                    <a:solidFill>
                      <a:schemeClr val="bg1"/>
                    </a:solidFill>
                  </a:tcPr>
                </a:tc>
                <a:extLst>
                  <a:ext uri="{0D108BD9-81ED-4DB2-BD59-A6C34878D82A}">
                    <a16:rowId xmlns:a16="http://schemas.microsoft.com/office/drawing/2014/main" val="2522934843"/>
                  </a:ext>
                </a:extLst>
              </a:tr>
              <a:tr h="712168">
                <a:tc>
                  <a:txBody>
                    <a:bodyPr/>
                    <a:lstStyle/>
                    <a:p>
                      <a:r>
                        <a:rPr lang="en-US" sz="2000" dirty="0">
                          <a:solidFill>
                            <a:srgbClr val="000099"/>
                          </a:solidFill>
                        </a:rPr>
                        <a:t>Employment</a:t>
                      </a:r>
                      <a:r>
                        <a:rPr lang="en-US" sz="2000" baseline="0" dirty="0">
                          <a:solidFill>
                            <a:srgbClr val="000099"/>
                          </a:solidFill>
                        </a:rPr>
                        <a:t> in Professional and Business Services </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000099"/>
                          </a:solidFill>
                        </a:rPr>
                        <a:t>+ .45 Points</a:t>
                      </a:r>
                    </a:p>
                  </a:txBody>
                  <a:tcPr marL="92891" marR="92891" marT="46446" marB="46446">
                    <a:solidFill>
                      <a:schemeClr val="bg1"/>
                    </a:solidFill>
                  </a:tcPr>
                </a:tc>
                <a:extLst>
                  <a:ext uri="{0D108BD9-81ED-4DB2-BD59-A6C34878D82A}">
                    <a16:rowId xmlns:a16="http://schemas.microsoft.com/office/drawing/2014/main" val="3274651847"/>
                  </a:ext>
                </a:extLst>
              </a:tr>
              <a:tr h="712168">
                <a:tc>
                  <a:txBody>
                    <a:bodyPr/>
                    <a:lstStyle/>
                    <a:p>
                      <a:r>
                        <a:rPr lang="en-US" sz="2000" dirty="0">
                          <a:solidFill>
                            <a:srgbClr val="000099"/>
                          </a:solidFill>
                        </a:rPr>
                        <a:t>Employment in Leisure, Hospitality,</a:t>
                      </a:r>
                      <a:r>
                        <a:rPr lang="en-US" sz="2000" baseline="0" dirty="0">
                          <a:solidFill>
                            <a:srgbClr val="000099"/>
                          </a:solidFill>
                        </a:rPr>
                        <a:t> or Entertainment</a:t>
                      </a:r>
                      <a:endParaRPr lang="en-US" sz="2000" dirty="0">
                        <a:solidFill>
                          <a:srgbClr val="000099"/>
                        </a:solidFill>
                      </a:endParaRPr>
                    </a:p>
                  </a:txBody>
                  <a:tcPr marL="92891" marR="92891" marT="46446" marB="46446">
                    <a:solidFill>
                      <a:schemeClr val="bg1"/>
                    </a:solidFill>
                  </a:tcPr>
                </a:tc>
                <a:tc>
                  <a:txBody>
                    <a:bodyPr/>
                    <a:lstStyle/>
                    <a:p>
                      <a:pPr algn="ctr"/>
                      <a:r>
                        <a:rPr lang="en-US" sz="2000" dirty="0">
                          <a:solidFill>
                            <a:srgbClr val="FF0000"/>
                          </a:solidFill>
                        </a:rPr>
                        <a:t>- 1.22 Points</a:t>
                      </a:r>
                    </a:p>
                  </a:txBody>
                  <a:tcPr marL="92891" marR="92891" marT="46446" marB="46446">
                    <a:solidFill>
                      <a:schemeClr val="bg1"/>
                    </a:solidFill>
                  </a:tcPr>
                </a:tc>
                <a:extLst>
                  <a:ext uri="{0D108BD9-81ED-4DB2-BD59-A6C34878D82A}">
                    <a16:rowId xmlns:a16="http://schemas.microsoft.com/office/drawing/2014/main" val="1163164857"/>
                  </a:ext>
                </a:extLst>
              </a:tr>
            </a:tbl>
          </a:graphicData>
        </a:graphic>
      </p:graphicFrame>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30</a:t>
            </a:fld>
            <a:endParaRPr lang="en-US"/>
          </a:p>
        </p:txBody>
      </p:sp>
    </p:spTree>
    <p:extLst>
      <p:ext uri="{BB962C8B-B14F-4D97-AF65-F5344CB8AC3E}">
        <p14:creationId xmlns:p14="http://schemas.microsoft.com/office/powerpoint/2010/main" val="234332427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       WIOA Target Setting has 2 Phases</a:t>
            </a:r>
          </a:p>
        </p:txBody>
      </p:sp>
      <p:sp>
        <p:nvSpPr>
          <p:cNvPr id="7172" name="Rectangle 5"/>
          <p:cNvSpPr>
            <a:spLocks noGrp="1" noChangeArrowheads="1"/>
          </p:cNvSpPr>
          <p:nvPr>
            <p:ph idx="1"/>
          </p:nvPr>
        </p:nvSpPr>
        <p:spPr>
          <a:xfrm>
            <a:off x="758370" y="1403369"/>
            <a:ext cx="8715638" cy="5555537"/>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Targets </a:t>
            </a:r>
            <a:r>
              <a:rPr lang="en-US" sz="2845" dirty="0">
                <a:solidFill>
                  <a:srgbClr val="FF0000"/>
                </a:solidFill>
              </a:rPr>
              <a:t>initially</a:t>
            </a:r>
            <a:r>
              <a:rPr lang="en-US" sz="2845" dirty="0">
                <a:solidFill>
                  <a:srgbClr val="000099"/>
                </a:solidFill>
              </a:rPr>
              <a:t> negotiated using Statistical Models that focus on ASSUMED Casemix &amp; Economic Conditions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Targets are later </a:t>
            </a:r>
            <a:r>
              <a:rPr lang="en-US" sz="2845" dirty="0">
                <a:solidFill>
                  <a:srgbClr val="FF0000"/>
                </a:solidFill>
              </a:rPr>
              <a:t>retroactively adjusted</a:t>
            </a:r>
            <a:r>
              <a:rPr lang="en-US" sz="2845" dirty="0">
                <a:solidFill>
                  <a:srgbClr val="000099"/>
                </a:solidFill>
              </a:rPr>
              <a:t> Down or </a:t>
            </a:r>
            <a:r>
              <a:rPr lang="en-US" sz="2845" dirty="0">
                <a:solidFill>
                  <a:srgbClr val="FF0000"/>
                </a:solidFill>
              </a:rPr>
              <a:t>UP</a:t>
            </a:r>
            <a:r>
              <a:rPr lang="en-US" sz="2845" dirty="0">
                <a:solidFill>
                  <a:srgbClr val="000099"/>
                </a:solidFill>
              </a:rPr>
              <a:t> based on the ACTUAL Casemix &amp; Economic Conditions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If actual Casemix or Economic Conditions are “better” than expected, targets go up at the end of the year</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“Easier to Serve” Casemix?  Better Economic Conditions?  Targets goes Up</a:t>
            </a:r>
            <a:endParaRPr lang="en-US" sz="2032"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31</a:t>
            </a:fld>
            <a:endParaRPr lang="en-US"/>
          </a:p>
        </p:txBody>
      </p:sp>
    </p:spTree>
    <p:extLst>
      <p:ext uri="{BB962C8B-B14F-4D97-AF65-F5344CB8AC3E}">
        <p14:creationId xmlns:p14="http://schemas.microsoft.com/office/powerpoint/2010/main" val="3974401566"/>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8138" y="230938"/>
            <a:ext cx="8824182" cy="825702"/>
          </a:xfrm>
        </p:spPr>
        <p:txBody>
          <a:bodyPr/>
          <a:lstStyle/>
          <a:p>
            <a:pPr algn="ctr" eaLnBrk="1" hangingPunct="1"/>
            <a:r>
              <a:rPr lang="en-US" sz="3860" dirty="0">
                <a:solidFill>
                  <a:srgbClr val="000099"/>
                </a:solidFill>
              </a:rPr>
              <a:t>Radically Different</a:t>
            </a:r>
          </a:p>
        </p:txBody>
      </p:sp>
      <p:sp>
        <p:nvSpPr>
          <p:cNvPr id="7172" name="Rectangle 5"/>
          <p:cNvSpPr>
            <a:spLocks noGrp="1" noChangeArrowheads="1"/>
          </p:cNvSpPr>
          <p:nvPr>
            <p:ph idx="1"/>
          </p:nvPr>
        </p:nvSpPr>
        <p:spPr>
          <a:xfrm>
            <a:off x="848139" y="1258433"/>
            <a:ext cx="8722494" cy="609612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WIOA Performance Accountability is NOT about TARGET SETTING</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WIOA Performance Accountability is about PERFORMANCE EVALUATION</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We don’t set a future Target &amp; Aim for it</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Even without the Lag, the negotiated targets end up being changed based on actual </a:t>
            </a:r>
            <a:r>
              <a:rPr lang="en-US" sz="2438" dirty="0" err="1">
                <a:solidFill>
                  <a:srgbClr val="000099"/>
                </a:solidFill>
              </a:rPr>
              <a:t>Casemix</a:t>
            </a:r>
            <a:r>
              <a:rPr lang="en-US" sz="2438" dirty="0">
                <a:solidFill>
                  <a:srgbClr val="000099"/>
                </a:solidFill>
              </a:rPr>
              <a:t> &amp; Economic Conditions</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FF0000"/>
                </a:solidFill>
              </a:rPr>
              <a:t>The Key to WIOA Performance Accountability is Obtaining, Learning From, and Using DATA</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What Data is required?</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What does the Statistical Adjustment Model account for &amp; what does it miss?</a:t>
            </a:r>
            <a:endParaRPr lang="en-US" sz="2032" dirty="0">
              <a:solidFill>
                <a:srgbClr val="000099"/>
              </a:solidFill>
            </a:endParaRP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What factors might exist or be changing that suggest past performance will not be indicative of future performance?</a:t>
            </a:r>
            <a:endParaRPr lang="en-US" sz="2845" dirty="0">
              <a:solidFill>
                <a:srgbClr val="000099"/>
              </a:solidFill>
            </a:endParaRPr>
          </a:p>
        </p:txBody>
      </p:sp>
      <p:sp>
        <p:nvSpPr>
          <p:cNvPr id="6" name="Slide Number Placeholder 5"/>
          <p:cNvSpPr>
            <a:spLocks noGrp="1"/>
          </p:cNvSpPr>
          <p:nvPr>
            <p:ph type="sldNum" sz="quarter" idx="12"/>
          </p:nvPr>
        </p:nvSpPr>
        <p:spPr/>
        <p:txBody>
          <a:bodyPr/>
          <a:lstStyle/>
          <a:p>
            <a:pPr>
              <a:defRPr/>
            </a:pPr>
            <a:r>
              <a:rPr lang="en-US" dirty="0"/>
              <a:t>10</a:t>
            </a:r>
          </a:p>
        </p:txBody>
      </p:sp>
    </p:spTree>
    <p:extLst>
      <p:ext uri="{BB962C8B-B14F-4D97-AF65-F5344CB8AC3E}">
        <p14:creationId xmlns:p14="http://schemas.microsoft.com/office/powerpoint/2010/main" val="873914904"/>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8138" y="230938"/>
            <a:ext cx="8824182" cy="825702"/>
          </a:xfrm>
        </p:spPr>
        <p:txBody>
          <a:bodyPr/>
          <a:lstStyle/>
          <a:p>
            <a:pPr algn="ctr" eaLnBrk="1" hangingPunct="1"/>
            <a:r>
              <a:rPr lang="en-US" sz="3860" dirty="0">
                <a:solidFill>
                  <a:srgbClr val="000099"/>
                </a:solidFill>
              </a:rPr>
              <a:t>    EVALUATIONS not just for Targets</a:t>
            </a:r>
          </a:p>
        </p:txBody>
      </p:sp>
      <p:sp>
        <p:nvSpPr>
          <p:cNvPr id="7172" name="Rectangle 5"/>
          <p:cNvSpPr>
            <a:spLocks noGrp="1" noChangeArrowheads="1"/>
          </p:cNvSpPr>
          <p:nvPr>
            <p:ph idx="1"/>
          </p:nvPr>
        </p:nvSpPr>
        <p:spPr>
          <a:xfrm>
            <a:off x="848139" y="1258433"/>
            <a:ext cx="8722494" cy="6096122"/>
          </a:xfrm>
        </p:spPr>
        <p:txBody>
          <a:bodyPr/>
          <a:lstStyle/>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WIOA §116 requires Evaluations to:</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Promote, establish, implement, and utilize methods for continuously improving core program activities </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Achieve high-level performance within, and high-level outcomes from, the workforce development system</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Moving into Evaluation Phase in all WIOA Programs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TWC accepted to be part of national AEL Evaluation Workgroup</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000099"/>
                </a:solidFill>
              </a:rPr>
              <a:t>Some of the key areas of focus:</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Effective means of Gathering Data</a:t>
            </a:r>
          </a:p>
          <a:p>
            <a:pPr marL="1043355" lvl="1" eaLnBrk="1" hangingPunct="1">
              <a:lnSpc>
                <a:spcPct val="90000"/>
              </a:lnSpc>
              <a:spcBef>
                <a:spcPts val="305"/>
              </a:spcBef>
              <a:spcAft>
                <a:spcPts val="305"/>
              </a:spcAft>
              <a:buSzPct val="65000"/>
              <a:buFont typeface="Wingdings" pitchFamily="2" charset="2"/>
              <a:buChar char="l"/>
              <a:defRPr/>
            </a:pPr>
            <a:r>
              <a:rPr lang="en-US" sz="2438" dirty="0">
                <a:solidFill>
                  <a:srgbClr val="000099"/>
                </a:solidFill>
              </a:rPr>
              <a:t>Impact of Onboarding on Engagement &amp; Achievement</a:t>
            </a:r>
          </a:p>
          <a:p>
            <a:pPr marL="613739" eaLnBrk="1" hangingPunct="1">
              <a:lnSpc>
                <a:spcPct val="90000"/>
              </a:lnSpc>
              <a:spcBef>
                <a:spcPts val="305"/>
              </a:spcBef>
              <a:spcAft>
                <a:spcPts val="305"/>
              </a:spcAft>
              <a:buSzPct val="65000"/>
              <a:buFont typeface="Wingdings" pitchFamily="2" charset="2"/>
              <a:buChar char="l"/>
              <a:defRPr/>
            </a:pPr>
            <a:r>
              <a:rPr lang="en-US" sz="2845" dirty="0">
                <a:solidFill>
                  <a:srgbClr val="FF0000"/>
                </a:solidFill>
              </a:rPr>
              <a:t>Dream is to have models that help staff choose the best approach to serving each Participant</a:t>
            </a:r>
          </a:p>
        </p:txBody>
      </p:sp>
      <p:sp>
        <p:nvSpPr>
          <p:cNvPr id="6" name="Slide Number Placeholder 5"/>
          <p:cNvSpPr>
            <a:spLocks noGrp="1"/>
          </p:cNvSpPr>
          <p:nvPr>
            <p:ph type="sldNum" sz="quarter" idx="12"/>
          </p:nvPr>
        </p:nvSpPr>
        <p:spPr/>
        <p:txBody>
          <a:bodyPr/>
          <a:lstStyle/>
          <a:p>
            <a:pPr>
              <a:defRPr/>
            </a:pPr>
            <a:r>
              <a:rPr lang="en-US" dirty="0"/>
              <a:t>10</a:t>
            </a:r>
          </a:p>
        </p:txBody>
      </p:sp>
    </p:spTree>
    <p:extLst>
      <p:ext uri="{BB962C8B-B14F-4D97-AF65-F5344CB8AC3E}">
        <p14:creationId xmlns:p14="http://schemas.microsoft.com/office/powerpoint/2010/main" val="211820098"/>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56640" y="314960"/>
            <a:ext cx="8615680" cy="812800"/>
          </a:xfrm>
        </p:spPr>
        <p:txBody>
          <a:bodyPr/>
          <a:lstStyle/>
          <a:p>
            <a:pPr algn="ctr" eaLnBrk="1" hangingPunct="1"/>
            <a:r>
              <a:rPr lang="en-US" sz="3840" strike="sngStrike" dirty="0">
                <a:solidFill>
                  <a:srgbClr val="000099"/>
                </a:solidFill>
              </a:rPr>
              <a:t>“Performance Management”</a:t>
            </a:r>
          </a:p>
        </p:txBody>
      </p:sp>
      <p:sp>
        <p:nvSpPr>
          <p:cNvPr id="17411" name="Rectangle 3"/>
          <p:cNvSpPr>
            <a:spLocks noGrp="1" noChangeArrowheads="1"/>
          </p:cNvSpPr>
          <p:nvPr>
            <p:ph idx="1"/>
          </p:nvPr>
        </p:nvSpPr>
        <p:spPr>
          <a:xfrm>
            <a:off x="889000" y="1658018"/>
            <a:ext cx="8514081" cy="5547361"/>
          </a:xfrm>
        </p:spPr>
        <p:txBody>
          <a:bodyPr/>
          <a:lstStyle/>
          <a:p>
            <a:pPr marL="609616" eaLnBrk="1" hangingPunct="1">
              <a:lnSpc>
                <a:spcPct val="90000"/>
              </a:lnSpc>
              <a:spcAft>
                <a:spcPts val="640"/>
              </a:spcAft>
              <a:buSzPct val="65000"/>
              <a:buFont typeface="Wingdings" pitchFamily="2" charset="2"/>
              <a:buChar char="l"/>
            </a:pPr>
            <a:r>
              <a:rPr lang="en-US" sz="2845" dirty="0">
                <a:solidFill>
                  <a:srgbClr val="000099"/>
                </a:solidFill>
              </a:rPr>
              <a:t>Performance is to be Achieved, not managed</a:t>
            </a:r>
          </a:p>
          <a:p>
            <a:pPr marL="609616" eaLnBrk="1" hangingPunct="1">
              <a:lnSpc>
                <a:spcPct val="90000"/>
              </a:lnSpc>
              <a:spcAft>
                <a:spcPts val="640"/>
              </a:spcAft>
              <a:buSzPct val="65000"/>
              <a:buFont typeface="Wingdings" pitchFamily="2" charset="2"/>
              <a:buChar char="l"/>
            </a:pPr>
            <a:r>
              <a:rPr lang="en-US" sz="2845" dirty="0">
                <a:solidFill>
                  <a:srgbClr val="000099"/>
                </a:solidFill>
              </a:rPr>
              <a:t>If Performance is seen as something to be “managed”, people become focused on “getting credit”</a:t>
            </a:r>
          </a:p>
          <a:p>
            <a:pPr marL="609616" eaLnBrk="1" hangingPunct="1">
              <a:lnSpc>
                <a:spcPct val="90000"/>
              </a:lnSpc>
              <a:spcAft>
                <a:spcPts val="640"/>
              </a:spcAft>
              <a:buSzPct val="65000"/>
              <a:buFont typeface="Wingdings" pitchFamily="2" charset="2"/>
              <a:buChar char="l"/>
            </a:pPr>
            <a:r>
              <a:rPr lang="en-US" sz="2845" dirty="0">
                <a:solidFill>
                  <a:srgbClr val="000099"/>
                </a:solidFill>
              </a:rPr>
              <a:t>Culture of Credit undercuts real mission</a:t>
            </a:r>
          </a:p>
          <a:p>
            <a:pPr marL="1036348" lvl="1" eaLnBrk="1" hangingPunct="1">
              <a:lnSpc>
                <a:spcPct val="90000"/>
              </a:lnSpc>
              <a:spcAft>
                <a:spcPts val="640"/>
              </a:spcAft>
              <a:buSzPct val="65000"/>
              <a:buFont typeface="Wingdings" pitchFamily="2" charset="2"/>
              <a:buChar char="l"/>
            </a:pPr>
            <a:r>
              <a:rPr lang="en-US" sz="2438" dirty="0">
                <a:solidFill>
                  <a:srgbClr val="000099"/>
                </a:solidFill>
              </a:rPr>
              <a:t>Puts focus on trying to LOOK excellent rather than trying to BE excellent </a:t>
            </a:r>
          </a:p>
          <a:p>
            <a:pPr marL="1036348" lvl="1" eaLnBrk="1" hangingPunct="1">
              <a:lnSpc>
                <a:spcPct val="90000"/>
              </a:lnSpc>
              <a:spcAft>
                <a:spcPts val="640"/>
              </a:spcAft>
              <a:buSzPct val="65000"/>
              <a:buFont typeface="Wingdings" pitchFamily="2" charset="2"/>
              <a:buChar char="l"/>
            </a:pPr>
            <a:r>
              <a:rPr lang="en-US" sz="2438" dirty="0">
                <a:solidFill>
                  <a:srgbClr val="000099"/>
                </a:solidFill>
              </a:rPr>
              <a:t>Often incents short run decisions with long run costs</a:t>
            </a:r>
            <a:endParaRPr lang="en-US" sz="2845" dirty="0">
              <a:solidFill>
                <a:srgbClr val="000099"/>
              </a:solidFill>
            </a:endParaRPr>
          </a:p>
        </p:txBody>
      </p:sp>
      <p:sp>
        <p:nvSpPr>
          <p:cNvPr id="6" name="Slide Number Placeholder 5"/>
          <p:cNvSpPr>
            <a:spLocks noGrp="1"/>
          </p:cNvSpPr>
          <p:nvPr>
            <p:ph type="sldNum" sz="quarter" idx="12"/>
          </p:nvPr>
        </p:nvSpPr>
        <p:spPr/>
        <p:txBody>
          <a:bodyPr/>
          <a:lstStyle/>
          <a:p>
            <a:pPr>
              <a:defRPr/>
            </a:pPr>
            <a:fld id="{1E8BB593-191F-4CB4-8465-E8595C8B4EE0}" type="slidenum">
              <a:rPr lang="en-US"/>
              <a:pPr>
                <a:defRPr/>
              </a:pPr>
              <a:t>34</a:t>
            </a:fld>
            <a:endParaRPr lang="en-US"/>
          </a:p>
        </p:txBody>
      </p:sp>
    </p:spTree>
    <p:extLst>
      <p:ext uri="{BB962C8B-B14F-4D97-AF65-F5344CB8AC3E}">
        <p14:creationId xmlns:p14="http://schemas.microsoft.com/office/powerpoint/2010/main" val="2564049061"/>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56640" y="314960"/>
            <a:ext cx="8615680" cy="812800"/>
          </a:xfrm>
        </p:spPr>
        <p:txBody>
          <a:bodyPr/>
          <a:lstStyle/>
          <a:p>
            <a:pPr algn="ctr" eaLnBrk="1" hangingPunct="1"/>
            <a:r>
              <a:rPr lang="en-US" sz="3413" dirty="0">
                <a:solidFill>
                  <a:srgbClr val="000099"/>
                </a:solidFill>
              </a:rPr>
              <a:t>        Culture of Credit vs. Culture of Excellence</a:t>
            </a:r>
          </a:p>
        </p:txBody>
      </p:sp>
      <p:sp>
        <p:nvSpPr>
          <p:cNvPr id="17411" name="Rectangle 3"/>
          <p:cNvSpPr>
            <a:spLocks noGrp="1" noChangeArrowheads="1"/>
          </p:cNvSpPr>
          <p:nvPr>
            <p:ph idx="1"/>
          </p:nvPr>
        </p:nvSpPr>
        <p:spPr>
          <a:xfrm>
            <a:off x="889000" y="1513840"/>
            <a:ext cx="8514081" cy="5547361"/>
          </a:xfrm>
        </p:spPr>
        <p:txBody>
          <a:bodyPr/>
          <a:lstStyle/>
          <a:p>
            <a:pPr marL="609616" eaLnBrk="1" hangingPunct="1">
              <a:lnSpc>
                <a:spcPct val="90000"/>
              </a:lnSpc>
              <a:buSzPct val="65000"/>
              <a:buFont typeface="Wingdings" pitchFamily="2" charset="2"/>
              <a:buChar char="l"/>
            </a:pPr>
            <a:r>
              <a:rPr lang="en-US" sz="2845" dirty="0" err="1">
                <a:solidFill>
                  <a:srgbClr val="000099"/>
                </a:solidFill>
              </a:rPr>
              <a:t>CoC</a:t>
            </a:r>
            <a:r>
              <a:rPr lang="en-US" sz="2845" dirty="0">
                <a:solidFill>
                  <a:srgbClr val="000099"/>
                </a:solidFill>
              </a:rPr>
              <a:t> spends inordinate resources on follow-up to “get credit” for results</a:t>
            </a:r>
          </a:p>
          <a:p>
            <a:pPr marL="1036348" lvl="1" eaLnBrk="1" hangingPunct="1">
              <a:lnSpc>
                <a:spcPct val="90000"/>
              </a:lnSpc>
              <a:buSzPct val="65000"/>
              <a:buFont typeface="Wingdings" pitchFamily="2" charset="2"/>
              <a:buChar char="l"/>
            </a:pPr>
            <a:r>
              <a:rPr lang="en-US" sz="2438" dirty="0">
                <a:solidFill>
                  <a:srgbClr val="000099"/>
                </a:solidFill>
              </a:rPr>
              <a:t>Diminishing Returns?</a:t>
            </a:r>
          </a:p>
          <a:p>
            <a:pPr marL="609616" eaLnBrk="1" hangingPunct="1">
              <a:lnSpc>
                <a:spcPct val="90000"/>
              </a:lnSpc>
              <a:buSzPct val="65000"/>
              <a:buFont typeface="Wingdings" pitchFamily="2" charset="2"/>
              <a:buChar char="l"/>
            </a:pPr>
            <a:r>
              <a:rPr lang="en-US" sz="2845" dirty="0" err="1">
                <a:solidFill>
                  <a:srgbClr val="000099"/>
                </a:solidFill>
              </a:rPr>
              <a:t>CoE</a:t>
            </a:r>
            <a:r>
              <a:rPr lang="en-US" sz="2845" dirty="0">
                <a:solidFill>
                  <a:srgbClr val="000099"/>
                </a:solidFill>
              </a:rPr>
              <a:t> focuses resources on the thing that creates the results: quality services</a:t>
            </a:r>
          </a:p>
          <a:p>
            <a:pPr marL="609616" eaLnBrk="1" hangingPunct="1">
              <a:lnSpc>
                <a:spcPct val="90000"/>
              </a:lnSpc>
              <a:buSzPct val="65000"/>
              <a:buFont typeface="Wingdings" pitchFamily="2" charset="2"/>
              <a:buChar char="l"/>
            </a:pPr>
            <a:r>
              <a:rPr lang="en-US" sz="2845" dirty="0" err="1">
                <a:solidFill>
                  <a:srgbClr val="000099"/>
                </a:solidFill>
              </a:rPr>
              <a:t>CoC</a:t>
            </a:r>
            <a:r>
              <a:rPr lang="en-US" sz="2845" dirty="0">
                <a:solidFill>
                  <a:srgbClr val="000099"/>
                </a:solidFill>
              </a:rPr>
              <a:t> more concerned about what is reported than what it MEANS</a:t>
            </a:r>
          </a:p>
          <a:p>
            <a:pPr marL="1036348" lvl="1" eaLnBrk="1" hangingPunct="1">
              <a:lnSpc>
                <a:spcPct val="90000"/>
              </a:lnSpc>
              <a:buSzPct val="65000"/>
              <a:buFont typeface="Wingdings" pitchFamily="2" charset="2"/>
              <a:buChar char="l"/>
            </a:pPr>
            <a:r>
              <a:rPr lang="en-US" sz="2438" dirty="0">
                <a:solidFill>
                  <a:srgbClr val="000099"/>
                </a:solidFill>
              </a:rPr>
              <a:t>Doing well on a BAD measure ≠ good</a:t>
            </a:r>
            <a:endParaRPr lang="en-US" sz="2845" dirty="0">
              <a:solidFill>
                <a:srgbClr val="000099"/>
              </a:solidFill>
            </a:endParaRPr>
          </a:p>
          <a:p>
            <a:pPr marL="609616" eaLnBrk="1" hangingPunct="1">
              <a:lnSpc>
                <a:spcPct val="90000"/>
              </a:lnSpc>
              <a:buSzPct val="65000"/>
              <a:buFont typeface="Wingdings" pitchFamily="2" charset="2"/>
              <a:buChar char="l"/>
            </a:pPr>
            <a:r>
              <a:rPr lang="en-US" sz="2845" dirty="0">
                <a:solidFill>
                  <a:srgbClr val="000099"/>
                </a:solidFill>
              </a:rPr>
              <a:t>In a </a:t>
            </a:r>
            <a:r>
              <a:rPr lang="en-US" sz="2845" dirty="0" err="1">
                <a:solidFill>
                  <a:srgbClr val="000099"/>
                </a:solidFill>
              </a:rPr>
              <a:t>CoE</a:t>
            </a:r>
            <a:r>
              <a:rPr lang="en-US" sz="2845" dirty="0">
                <a:solidFill>
                  <a:srgbClr val="000099"/>
                </a:solidFill>
              </a:rPr>
              <a:t>, bad measures are</a:t>
            </a:r>
          </a:p>
          <a:p>
            <a:pPr marL="1036348" lvl="1" eaLnBrk="1" hangingPunct="1">
              <a:lnSpc>
                <a:spcPct val="90000"/>
              </a:lnSpc>
              <a:buSzPct val="65000"/>
              <a:buFont typeface="Wingdings" pitchFamily="2" charset="2"/>
              <a:buChar char="l"/>
            </a:pPr>
            <a:r>
              <a:rPr lang="en-US" sz="2438" dirty="0">
                <a:solidFill>
                  <a:srgbClr val="000099"/>
                </a:solidFill>
              </a:rPr>
              <a:t>Resisted if possible</a:t>
            </a:r>
          </a:p>
          <a:p>
            <a:pPr marL="1036348" lvl="1" eaLnBrk="1" hangingPunct="1">
              <a:lnSpc>
                <a:spcPct val="90000"/>
              </a:lnSpc>
              <a:buSzPct val="65000"/>
              <a:buFont typeface="Wingdings" pitchFamily="2" charset="2"/>
              <a:buChar char="l"/>
            </a:pPr>
            <a:r>
              <a:rPr lang="en-US" sz="2438" dirty="0">
                <a:solidFill>
                  <a:srgbClr val="000099"/>
                </a:solidFill>
              </a:rPr>
              <a:t>Tolerated when not</a:t>
            </a:r>
          </a:p>
          <a:p>
            <a:pPr marL="1036348" lvl="1" eaLnBrk="1" hangingPunct="1">
              <a:lnSpc>
                <a:spcPct val="90000"/>
              </a:lnSpc>
              <a:buSzPct val="65000"/>
              <a:buFont typeface="Wingdings" pitchFamily="2" charset="2"/>
              <a:buChar char="l"/>
            </a:pPr>
            <a:r>
              <a:rPr lang="en-US" sz="2438" dirty="0">
                <a:solidFill>
                  <a:srgbClr val="000099"/>
                </a:solidFill>
              </a:rPr>
              <a:t>NEVER Celebrated, even if Target met</a:t>
            </a:r>
            <a:endParaRPr lang="en-US" sz="3251" dirty="0">
              <a:solidFill>
                <a:srgbClr val="000099"/>
              </a:solidFill>
            </a:endParaRPr>
          </a:p>
        </p:txBody>
      </p:sp>
      <p:sp>
        <p:nvSpPr>
          <p:cNvPr id="6" name="Slide Number Placeholder 5"/>
          <p:cNvSpPr>
            <a:spLocks noGrp="1"/>
          </p:cNvSpPr>
          <p:nvPr>
            <p:ph type="sldNum" sz="quarter" idx="12"/>
          </p:nvPr>
        </p:nvSpPr>
        <p:spPr/>
        <p:txBody>
          <a:bodyPr/>
          <a:lstStyle/>
          <a:p>
            <a:pPr>
              <a:defRPr/>
            </a:pPr>
            <a:fld id="{1E8BB593-191F-4CB4-8465-E8595C8B4EE0}" type="slidenum">
              <a:rPr lang="en-US"/>
              <a:pPr>
                <a:defRPr/>
              </a:pPr>
              <a:t>35</a:t>
            </a:fld>
            <a:endParaRPr lang="en-US"/>
          </a:p>
        </p:txBody>
      </p:sp>
    </p:spTree>
    <p:extLst>
      <p:ext uri="{BB962C8B-B14F-4D97-AF65-F5344CB8AC3E}">
        <p14:creationId xmlns:p14="http://schemas.microsoft.com/office/powerpoint/2010/main" val="122592879"/>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56640" y="314960"/>
            <a:ext cx="8615680" cy="812800"/>
          </a:xfrm>
        </p:spPr>
        <p:txBody>
          <a:bodyPr/>
          <a:lstStyle/>
          <a:p>
            <a:pPr algn="ctr" eaLnBrk="1" hangingPunct="1"/>
            <a:r>
              <a:rPr lang="en-US" sz="3657" dirty="0">
                <a:solidFill>
                  <a:srgbClr val="000099"/>
                </a:solidFill>
              </a:rPr>
              <a:t>Continuous Improvement</a:t>
            </a:r>
          </a:p>
        </p:txBody>
      </p:sp>
      <p:sp>
        <p:nvSpPr>
          <p:cNvPr id="17411" name="Rectangle 3"/>
          <p:cNvSpPr>
            <a:spLocks noGrp="1" noChangeArrowheads="1"/>
          </p:cNvSpPr>
          <p:nvPr>
            <p:ph idx="1"/>
          </p:nvPr>
        </p:nvSpPr>
        <p:spPr>
          <a:xfrm>
            <a:off x="889000" y="1513840"/>
            <a:ext cx="8514081" cy="5547361"/>
          </a:xfrm>
        </p:spPr>
        <p:txBody>
          <a:bodyPr/>
          <a:lstStyle/>
          <a:p>
            <a:pPr marL="609616" eaLnBrk="1" hangingPunct="1">
              <a:lnSpc>
                <a:spcPct val="90000"/>
              </a:lnSpc>
              <a:spcAft>
                <a:spcPts val="640"/>
              </a:spcAft>
              <a:buSzPct val="65000"/>
              <a:buFont typeface="Wingdings" pitchFamily="2" charset="2"/>
              <a:buChar char="l"/>
            </a:pPr>
            <a:r>
              <a:rPr lang="en-US" sz="3251" dirty="0">
                <a:solidFill>
                  <a:srgbClr val="000099"/>
                </a:solidFill>
              </a:rPr>
              <a:t>World Class Organizations all strive for Continuous Improvement</a:t>
            </a:r>
          </a:p>
          <a:p>
            <a:pPr marL="1039232" lvl="1" eaLnBrk="1" hangingPunct="1">
              <a:lnSpc>
                <a:spcPct val="90000"/>
              </a:lnSpc>
              <a:spcAft>
                <a:spcPts val="640"/>
              </a:spcAft>
              <a:buSzPct val="65000"/>
              <a:buFont typeface="Wingdings" pitchFamily="2" charset="2"/>
              <a:buChar char="l"/>
            </a:pPr>
            <a:r>
              <a:rPr lang="en-US" sz="2845" dirty="0">
                <a:solidFill>
                  <a:srgbClr val="000099"/>
                </a:solidFill>
              </a:rPr>
              <a:t>Government increasingly expected to as well</a:t>
            </a:r>
          </a:p>
          <a:p>
            <a:pPr marL="609616" eaLnBrk="1" hangingPunct="1">
              <a:lnSpc>
                <a:spcPct val="90000"/>
              </a:lnSpc>
              <a:spcAft>
                <a:spcPts val="640"/>
              </a:spcAft>
              <a:buSzPct val="65000"/>
              <a:buFont typeface="Wingdings" pitchFamily="2" charset="2"/>
              <a:buChar char="l"/>
            </a:pPr>
            <a:r>
              <a:rPr lang="en-US" sz="3251" dirty="0">
                <a:solidFill>
                  <a:srgbClr val="000099"/>
                </a:solidFill>
              </a:rPr>
              <a:t>Not a Red or Blue Issue</a:t>
            </a:r>
          </a:p>
          <a:p>
            <a:pPr marL="1036348" lvl="1" eaLnBrk="1" hangingPunct="1">
              <a:lnSpc>
                <a:spcPct val="80000"/>
              </a:lnSpc>
              <a:spcAft>
                <a:spcPts val="640"/>
              </a:spcAft>
              <a:buSzPct val="65000"/>
              <a:buFont typeface="Wingdings" pitchFamily="2" charset="2"/>
              <a:buChar char="l"/>
            </a:pPr>
            <a:r>
              <a:rPr lang="en-US" sz="2946" dirty="0">
                <a:solidFill>
                  <a:srgbClr val="000099"/>
                </a:solidFill>
              </a:rPr>
              <a:t>Efficiency</a:t>
            </a:r>
          </a:p>
          <a:p>
            <a:pPr marL="1036348" lvl="1" eaLnBrk="1" hangingPunct="1">
              <a:lnSpc>
                <a:spcPct val="80000"/>
              </a:lnSpc>
              <a:spcAft>
                <a:spcPts val="640"/>
              </a:spcAft>
              <a:buSzPct val="65000"/>
              <a:buFont typeface="Wingdings" pitchFamily="2" charset="2"/>
              <a:buChar char="l"/>
            </a:pPr>
            <a:r>
              <a:rPr lang="en-US" sz="2946" dirty="0">
                <a:solidFill>
                  <a:srgbClr val="000099"/>
                </a:solidFill>
              </a:rPr>
              <a:t>Effectiveness</a:t>
            </a:r>
          </a:p>
          <a:p>
            <a:pPr marL="1036348" lvl="1" eaLnBrk="1" hangingPunct="1">
              <a:lnSpc>
                <a:spcPct val="80000"/>
              </a:lnSpc>
              <a:spcAft>
                <a:spcPts val="640"/>
              </a:spcAft>
              <a:buSzPct val="65000"/>
              <a:buFont typeface="Wingdings" pitchFamily="2" charset="2"/>
              <a:buChar char="l"/>
            </a:pPr>
            <a:r>
              <a:rPr lang="en-US" sz="2946" dirty="0">
                <a:solidFill>
                  <a:srgbClr val="000099"/>
                </a:solidFill>
              </a:rPr>
              <a:t>Evidence-informed</a:t>
            </a:r>
          </a:p>
          <a:p>
            <a:pPr marL="606732" eaLnBrk="1" hangingPunct="1">
              <a:lnSpc>
                <a:spcPct val="80000"/>
              </a:lnSpc>
              <a:spcAft>
                <a:spcPts val="640"/>
              </a:spcAft>
              <a:buSzPct val="65000"/>
              <a:buFont typeface="Wingdings" pitchFamily="2" charset="2"/>
              <a:buChar char="l"/>
            </a:pPr>
            <a:r>
              <a:rPr lang="en-US" sz="3251" dirty="0">
                <a:solidFill>
                  <a:srgbClr val="000099"/>
                </a:solidFill>
              </a:rPr>
              <a:t>Analytics provides opportunity to meet these expectations</a:t>
            </a:r>
            <a:endParaRPr lang="en-US" sz="2845" dirty="0">
              <a:solidFill>
                <a:srgbClr val="000099"/>
              </a:solidFill>
            </a:endParaRPr>
          </a:p>
        </p:txBody>
      </p:sp>
      <p:sp>
        <p:nvSpPr>
          <p:cNvPr id="6" name="Slide Number Placeholder 5"/>
          <p:cNvSpPr>
            <a:spLocks noGrp="1"/>
          </p:cNvSpPr>
          <p:nvPr>
            <p:ph type="sldNum" sz="quarter" idx="12"/>
          </p:nvPr>
        </p:nvSpPr>
        <p:spPr/>
        <p:txBody>
          <a:bodyPr/>
          <a:lstStyle/>
          <a:p>
            <a:pPr>
              <a:defRPr/>
            </a:pPr>
            <a:fld id="{1E8BB593-191F-4CB4-8465-E8595C8B4EE0}" type="slidenum">
              <a:rPr lang="en-US"/>
              <a:pPr>
                <a:defRPr/>
              </a:pPr>
              <a:t>36</a:t>
            </a:fld>
            <a:endParaRPr lang="en-US"/>
          </a:p>
        </p:txBody>
      </p:sp>
    </p:spTree>
    <p:extLst>
      <p:ext uri="{BB962C8B-B14F-4D97-AF65-F5344CB8AC3E}">
        <p14:creationId xmlns:p14="http://schemas.microsoft.com/office/powerpoint/2010/main" val="3394338199"/>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Background – AEL comes to TWC</a:t>
            </a:r>
          </a:p>
        </p:txBody>
      </p:sp>
      <p:sp>
        <p:nvSpPr>
          <p:cNvPr id="7172" name="Rectangle 5"/>
          <p:cNvSpPr>
            <a:spLocks noGrp="1" noChangeArrowheads="1"/>
          </p:cNvSpPr>
          <p:nvPr>
            <p:ph idx="1"/>
          </p:nvPr>
        </p:nvSpPr>
        <p:spPr>
          <a:xfrm>
            <a:off x="815830" y="1334492"/>
            <a:ext cx="8715638" cy="5749769"/>
          </a:xfrm>
        </p:spPr>
        <p:txBody>
          <a:bodyPr/>
          <a:lstStyle/>
          <a:p>
            <a:pPr marL="580587" eaLnBrk="1" hangingPunct="1">
              <a:lnSpc>
                <a:spcPct val="90000"/>
              </a:lnSpc>
              <a:buSzPct val="65000"/>
              <a:buFont typeface="Wingdings" pitchFamily="2" charset="2"/>
              <a:buChar char="l"/>
              <a:defRPr/>
            </a:pPr>
            <a:r>
              <a:rPr lang="en-US" sz="2845" dirty="0">
                <a:solidFill>
                  <a:srgbClr val="000099"/>
                </a:solidFill>
              </a:rPr>
              <a:t>Texas Sunset Commission Reviewed AEL in Texas as part of their 2012-13 Sunset Review of TEA</a:t>
            </a:r>
          </a:p>
          <a:p>
            <a:pPr marL="580587" eaLnBrk="1" hangingPunct="1">
              <a:lnSpc>
                <a:spcPct val="90000"/>
              </a:lnSpc>
              <a:buSzPct val="65000"/>
              <a:buFont typeface="Wingdings" pitchFamily="2" charset="2"/>
              <a:buChar char="l"/>
              <a:defRPr/>
            </a:pPr>
            <a:r>
              <a:rPr lang="en-US" sz="2845" dirty="0">
                <a:solidFill>
                  <a:srgbClr val="000099"/>
                </a:solidFill>
              </a:rPr>
              <a:t>Sunset listed AEL as </a:t>
            </a:r>
            <a:r>
              <a:rPr lang="en-US" sz="2845" dirty="0">
                <a:solidFill>
                  <a:srgbClr val="FF0000"/>
                </a:solidFill>
              </a:rPr>
              <a:t>ISSUE 2</a:t>
            </a:r>
            <a:r>
              <a:rPr lang="en-US" sz="2845" dirty="0">
                <a:solidFill>
                  <a:srgbClr val="000099"/>
                </a:solidFill>
              </a:rPr>
              <a:t> out of 13, stating that</a:t>
            </a:r>
          </a:p>
          <a:p>
            <a:pPr marL="1010203" lvl="1" eaLnBrk="1" hangingPunct="1">
              <a:lnSpc>
                <a:spcPct val="90000"/>
              </a:lnSpc>
              <a:buSzPct val="65000"/>
              <a:buFont typeface="Wingdings" pitchFamily="2" charset="2"/>
              <a:buChar char="l"/>
              <a:defRPr/>
            </a:pPr>
            <a:r>
              <a:rPr lang="en-US" sz="2438" dirty="0">
                <a:solidFill>
                  <a:srgbClr val="000099"/>
                </a:solidFill>
              </a:rPr>
              <a:t>Texas Lacks Clear Leadership on Adult Education</a:t>
            </a:r>
          </a:p>
          <a:p>
            <a:pPr marL="1010203" lvl="1" eaLnBrk="1" hangingPunct="1">
              <a:lnSpc>
                <a:spcPct val="90000"/>
              </a:lnSpc>
              <a:buSzPct val="65000"/>
              <a:buFont typeface="Wingdings" pitchFamily="2" charset="2"/>
              <a:buChar char="l"/>
              <a:defRPr/>
            </a:pPr>
            <a:r>
              <a:rPr lang="en-US" sz="2438" dirty="0">
                <a:solidFill>
                  <a:srgbClr val="000099"/>
                </a:solidFill>
              </a:rPr>
              <a:t>This is Threatening the State’s Ability to Meet Future Workforce Demands</a:t>
            </a:r>
          </a:p>
          <a:p>
            <a:pPr marL="1010203" lvl="1" eaLnBrk="1" hangingPunct="1">
              <a:lnSpc>
                <a:spcPct val="90000"/>
              </a:lnSpc>
              <a:buSzPct val="65000"/>
              <a:buFont typeface="Wingdings" pitchFamily="2" charset="2"/>
              <a:buChar char="l"/>
              <a:defRPr/>
            </a:pPr>
            <a:r>
              <a:rPr lang="en-US" sz="2438" dirty="0">
                <a:solidFill>
                  <a:srgbClr val="000099"/>
                </a:solidFill>
              </a:rPr>
              <a:t>The Program is Misplaced at TEA</a:t>
            </a:r>
            <a:endParaRPr lang="en-US" sz="2845" dirty="0">
              <a:solidFill>
                <a:srgbClr val="000099"/>
              </a:solidFill>
            </a:endParaRPr>
          </a:p>
          <a:p>
            <a:pPr marL="580587" eaLnBrk="1" hangingPunct="1">
              <a:lnSpc>
                <a:spcPct val="90000"/>
              </a:lnSpc>
              <a:buSzPct val="65000"/>
              <a:buFont typeface="Wingdings" pitchFamily="2" charset="2"/>
              <a:buChar char="l"/>
              <a:defRPr/>
            </a:pPr>
            <a:r>
              <a:rPr lang="en-US" sz="2845" dirty="0">
                <a:solidFill>
                  <a:srgbClr val="000099"/>
                </a:solidFill>
              </a:rPr>
              <a:t>Key Findings</a:t>
            </a:r>
          </a:p>
          <a:p>
            <a:pPr marL="1010203" lvl="1" eaLnBrk="1" hangingPunct="1">
              <a:lnSpc>
                <a:spcPct val="90000"/>
              </a:lnSpc>
              <a:buSzPct val="65000"/>
              <a:buFont typeface="Wingdings" pitchFamily="2" charset="2"/>
              <a:buChar char="l"/>
              <a:defRPr/>
            </a:pPr>
            <a:r>
              <a:rPr lang="en-US" sz="2438" dirty="0">
                <a:solidFill>
                  <a:srgbClr val="000099"/>
                </a:solidFill>
              </a:rPr>
              <a:t>AEL doesn’t serve a sufficient portion of the need</a:t>
            </a:r>
          </a:p>
          <a:p>
            <a:pPr marL="1010203" lvl="1" eaLnBrk="1" hangingPunct="1">
              <a:lnSpc>
                <a:spcPct val="90000"/>
              </a:lnSpc>
              <a:buSzPct val="65000"/>
              <a:buFont typeface="Wingdings" pitchFamily="2" charset="2"/>
              <a:buChar char="l"/>
              <a:defRPr/>
            </a:pPr>
            <a:r>
              <a:rPr lang="en-US" sz="2438" dirty="0">
                <a:solidFill>
                  <a:srgbClr val="000099"/>
                </a:solidFill>
              </a:rPr>
              <a:t>Educating adults is not part of TEA’s core mission </a:t>
            </a:r>
          </a:p>
          <a:p>
            <a:pPr marL="1010203" lvl="1" eaLnBrk="1" hangingPunct="1">
              <a:lnSpc>
                <a:spcPct val="90000"/>
              </a:lnSpc>
              <a:buSzPct val="65000"/>
              <a:buFont typeface="Wingdings" pitchFamily="2" charset="2"/>
              <a:buChar char="l"/>
              <a:defRPr/>
            </a:pPr>
            <a:r>
              <a:rPr lang="en-US" sz="2438" dirty="0">
                <a:solidFill>
                  <a:srgbClr val="000099"/>
                </a:solidFill>
              </a:rPr>
              <a:t>AEL and WF Development have inadequate coordination</a:t>
            </a:r>
          </a:p>
          <a:p>
            <a:pPr marL="1010203" lvl="1" eaLnBrk="1" hangingPunct="1">
              <a:lnSpc>
                <a:spcPct val="90000"/>
              </a:lnSpc>
              <a:buSzPct val="65000"/>
              <a:buFont typeface="Wingdings" pitchFamily="2" charset="2"/>
              <a:buChar char="l"/>
              <a:defRPr/>
            </a:pPr>
            <a:r>
              <a:rPr lang="en-US" sz="2438" dirty="0">
                <a:solidFill>
                  <a:srgbClr val="FF0000"/>
                </a:solidFill>
              </a:rPr>
              <a:t>AEL in TWC would better position the state to ensure adults have the basic skills necessary to succeed in the workplace</a:t>
            </a:r>
          </a:p>
          <a:p>
            <a:pPr marL="580587" eaLnBrk="1" hangingPunct="1">
              <a:lnSpc>
                <a:spcPct val="90000"/>
              </a:lnSpc>
              <a:buSzPct val="65000"/>
              <a:buFont typeface="Wingdings" pitchFamily="2" charset="2"/>
              <a:buChar char="l"/>
              <a:defRPr/>
            </a:pPr>
            <a:endParaRPr lang="en-US" sz="2845"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a:t>
            </a:fld>
            <a:endParaRPr lang="en-US" dirty="0"/>
          </a:p>
        </p:txBody>
      </p:sp>
    </p:spTree>
    <p:extLst>
      <p:ext uri="{BB962C8B-B14F-4D97-AF65-F5344CB8AC3E}">
        <p14:creationId xmlns:p14="http://schemas.microsoft.com/office/powerpoint/2010/main" val="3098249872"/>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Digging into Sunset Findings</a:t>
            </a:r>
          </a:p>
        </p:txBody>
      </p:sp>
      <p:sp>
        <p:nvSpPr>
          <p:cNvPr id="7172" name="Rectangle 5"/>
          <p:cNvSpPr>
            <a:spLocks noGrp="1" noChangeArrowheads="1"/>
          </p:cNvSpPr>
          <p:nvPr>
            <p:ph idx="1"/>
          </p:nvPr>
        </p:nvSpPr>
        <p:spPr>
          <a:xfrm>
            <a:off x="815830" y="1334492"/>
            <a:ext cx="8715638" cy="5919454"/>
          </a:xfrm>
        </p:spPr>
        <p:txBody>
          <a:bodyPr/>
          <a:lstStyle/>
          <a:p>
            <a:pPr marL="580587" eaLnBrk="1" hangingPunct="1">
              <a:lnSpc>
                <a:spcPct val="90000"/>
              </a:lnSpc>
              <a:buSzPct val="65000"/>
              <a:buFont typeface="Wingdings" pitchFamily="2" charset="2"/>
              <a:buChar char="l"/>
              <a:defRPr/>
            </a:pPr>
            <a:r>
              <a:rPr lang="en-US" sz="2845" dirty="0">
                <a:solidFill>
                  <a:srgbClr val="000099"/>
                </a:solidFill>
              </a:rPr>
              <a:t>AEL Doesn’t Serve a Sufficient Portion of Need</a:t>
            </a:r>
          </a:p>
          <a:p>
            <a:pPr marL="1010203" lvl="1" eaLnBrk="1" hangingPunct="1">
              <a:lnSpc>
                <a:spcPct val="90000"/>
              </a:lnSpc>
              <a:buSzPct val="65000"/>
              <a:buFont typeface="Wingdings" pitchFamily="2" charset="2"/>
              <a:buChar char="l"/>
              <a:defRPr/>
            </a:pPr>
            <a:r>
              <a:rPr lang="en-US" sz="2438" dirty="0">
                <a:solidFill>
                  <a:srgbClr val="000099"/>
                </a:solidFill>
              </a:rPr>
              <a:t>Individuals without basic skills cannot compete for higher paying jobs to support their families nor function well on the job and in society</a:t>
            </a:r>
          </a:p>
          <a:p>
            <a:pPr marL="580587" eaLnBrk="1" hangingPunct="1">
              <a:lnSpc>
                <a:spcPct val="90000"/>
              </a:lnSpc>
              <a:buSzPct val="65000"/>
              <a:buFont typeface="Wingdings" pitchFamily="2" charset="2"/>
              <a:buChar char="l"/>
              <a:defRPr/>
            </a:pPr>
            <a:r>
              <a:rPr lang="en-US" sz="2845" dirty="0">
                <a:solidFill>
                  <a:srgbClr val="000099"/>
                </a:solidFill>
              </a:rPr>
              <a:t>Educating adults is not part of TEA’s core mission</a:t>
            </a:r>
          </a:p>
          <a:p>
            <a:pPr marL="1010203" lvl="1" eaLnBrk="1" hangingPunct="1">
              <a:lnSpc>
                <a:spcPct val="90000"/>
              </a:lnSpc>
              <a:buSzPct val="65000"/>
              <a:buFont typeface="Wingdings" pitchFamily="2" charset="2"/>
              <a:buChar char="l"/>
              <a:defRPr/>
            </a:pPr>
            <a:r>
              <a:rPr lang="en-US" sz="2438" dirty="0">
                <a:solidFill>
                  <a:srgbClr val="000099"/>
                </a:solidFill>
              </a:rPr>
              <a:t>TEA lacks a clear focus/adequate oversight of AEL program</a:t>
            </a:r>
          </a:p>
          <a:p>
            <a:pPr marL="1010203" lvl="1" eaLnBrk="1" hangingPunct="1">
              <a:lnSpc>
                <a:spcPct val="90000"/>
              </a:lnSpc>
              <a:buSzPct val="65000"/>
              <a:buFont typeface="Wingdings" pitchFamily="2" charset="2"/>
              <a:buChar char="l"/>
              <a:defRPr/>
            </a:pPr>
            <a:r>
              <a:rPr lang="en-US" sz="2438" dirty="0">
                <a:solidFill>
                  <a:srgbClr val="000099"/>
                </a:solidFill>
              </a:rPr>
              <a:t>TEA largely outsourced the program and didn’t have any single staffer who focused exclusively on AEL</a:t>
            </a:r>
          </a:p>
          <a:p>
            <a:pPr marL="1010203" lvl="1" eaLnBrk="1" hangingPunct="1">
              <a:lnSpc>
                <a:spcPct val="90000"/>
              </a:lnSpc>
              <a:buSzPct val="65000"/>
              <a:buFont typeface="Wingdings" pitchFamily="2" charset="2"/>
              <a:buChar char="l"/>
              <a:defRPr/>
            </a:pPr>
            <a:r>
              <a:rPr lang="en-US" sz="2438" dirty="0">
                <a:solidFill>
                  <a:srgbClr val="000099"/>
                </a:solidFill>
              </a:rPr>
              <a:t>Existing Providers were extended for 10 Years</a:t>
            </a:r>
          </a:p>
          <a:p>
            <a:pPr marL="1439820" lvl="2" eaLnBrk="1" hangingPunct="1">
              <a:lnSpc>
                <a:spcPct val="90000"/>
              </a:lnSpc>
              <a:buSzPct val="65000"/>
              <a:buFont typeface="Wingdings" pitchFamily="2" charset="2"/>
              <a:buChar char="l"/>
              <a:defRPr/>
            </a:pPr>
            <a:r>
              <a:rPr lang="en-US" sz="2032" dirty="0">
                <a:solidFill>
                  <a:srgbClr val="000099"/>
                </a:solidFill>
              </a:rPr>
              <a:t>No new Procurement</a:t>
            </a:r>
          </a:p>
          <a:p>
            <a:pPr marL="1439820" lvl="2" eaLnBrk="1" hangingPunct="1">
              <a:lnSpc>
                <a:spcPct val="90000"/>
              </a:lnSpc>
              <a:buSzPct val="65000"/>
              <a:buFont typeface="Wingdings" pitchFamily="2" charset="2"/>
              <a:buChar char="l"/>
              <a:defRPr/>
            </a:pPr>
            <a:r>
              <a:rPr lang="en-US" sz="2032" dirty="0">
                <a:solidFill>
                  <a:srgbClr val="000099"/>
                </a:solidFill>
              </a:rPr>
              <a:t>No action where failing to perform (30-50% of providers failed to use all funding in EACH of the 3 years prior to Sunset Review)</a:t>
            </a:r>
          </a:p>
          <a:p>
            <a:pPr marL="1010203" lvl="1" eaLnBrk="1" hangingPunct="1">
              <a:lnSpc>
                <a:spcPct val="90000"/>
              </a:lnSpc>
              <a:buSzPct val="65000"/>
              <a:buFont typeface="Wingdings" pitchFamily="2" charset="2"/>
              <a:buChar char="l"/>
              <a:defRPr/>
            </a:pPr>
            <a:r>
              <a:rPr lang="en-US" sz="2438" dirty="0">
                <a:solidFill>
                  <a:srgbClr val="000099"/>
                </a:solidFill>
              </a:rPr>
              <a:t>TEA never pushed grantees beyond basic federal minimums</a:t>
            </a:r>
          </a:p>
          <a:p>
            <a:pPr marL="703334" lvl="1" indent="0" eaLnBrk="1" hangingPunct="1">
              <a:lnSpc>
                <a:spcPct val="90000"/>
              </a:lnSpc>
              <a:buSzPct val="65000"/>
              <a:buNone/>
              <a:defRPr/>
            </a:pPr>
            <a:endParaRPr lang="en-US" sz="2438"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a:t>
            </a:fld>
            <a:endParaRPr lang="en-US" dirty="0"/>
          </a:p>
        </p:txBody>
      </p:sp>
    </p:spTree>
    <p:extLst>
      <p:ext uri="{BB962C8B-B14F-4D97-AF65-F5344CB8AC3E}">
        <p14:creationId xmlns:p14="http://schemas.microsoft.com/office/powerpoint/2010/main" val="23581138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Digging into Sunset Findings</a:t>
            </a:r>
          </a:p>
        </p:txBody>
      </p:sp>
      <p:sp>
        <p:nvSpPr>
          <p:cNvPr id="7172" name="Rectangle 5"/>
          <p:cNvSpPr>
            <a:spLocks noGrp="1" noChangeArrowheads="1"/>
          </p:cNvSpPr>
          <p:nvPr>
            <p:ph idx="1"/>
          </p:nvPr>
        </p:nvSpPr>
        <p:spPr>
          <a:xfrm>
            <a:off x="815830" y="1334492"/>
            <a:ext cx="8715638" cy="5919454"/>
          </a:xfrm>
        </p:spPr>
        <p:txBody>
          <a:bodyPr/>
          <a:lstStyle/>
          <a:p>
            <a:pPr marL="580587" eaLnBrk="1" hangingPunct="1">
              <a:lnSpc>
                <a:spcPct val="90000"/>
              </a:lnSpc>
              <a:buSzPct val="65000"/>
              <a:buFont typeface="Wingdings" pitchFamily="2" charset="2"/>
              <a:buChar char="l"/>
              <a:defRPr/>
            </a:pPr>
            <a:r>
              <a:rPr lang="en-US" sz="2845" dirty="0">
                <a:solidFill>
                  <a:srgbClr val="000099"/>
                </a:solidFill>
              </a:rPr>
              <a:t>AEL and WF Development have inadequate coordination</a:t>
            </a:r>
          </a:p>
          <a:p>
            <a:pPr marL="1010203" lvl="1" eaLnBrk="1" hangingPunct="1">
              <a:lnSpc>
                <a:spcPct val="90000"/>
              </a:lnSpc>
              <a:buSzPct val="65000"/>
              <a:buFont typeface="Wingdings" pitchFamily="2" charset="2"/>
              <a:buChar char="l"/>
              <a:defRPr/>
            </a:pPr>
            <a:r>
              <a:rPr lang="en-US" sz="2438" dirty="0">
                <a:solidFill>
                  <a:srgbClr val="000099"/>
                </a:solidFill>
              </a:rPr>
              <a:t>Many AEL Providers focus exclusively on long-term goals at the expense of accelerating job-readiness </a:t>
            </a:r>
          </a:p>
          <a:p>
            <a:pPr marL="1010203" lvl="1" eaLnBrk="1" hangingPunct="1">
              <a:lnSpc>
                <a:spcPct val="90000"/>
              </a:lnSpc>
              <a:buSzPct val="65000"/>
              <a:buFont typeface="Wingdings" pitchFamily="2" charset="2"/>
              <a:buChar char="l"/>
              <a:defRPr/>
            </a:pPr>
            <a:r>
              <a:rPr lang="en-US" sz="2438" dirty="0">
                <a:solidFill>
                  <a:srgbClr val="000099"/>
                </a:solidFill>
              </a:rPr>
              <a:t>Lack of Data Sharing between AEL and WF programs</a:t>
            </a:r>
          </a:p>
          <a:p>
            <a:pPr marL="1010203" lvl="1" eaLnBrk="1" hangingPunct="1">
              <a:lnSpc>
                <a:spcPct val="90000"/>
              </a:lnSpc>
              <a:buSzPct val="65000"/>
              <a:buFont typeface="Wingdings" pitchFamily="2" charset="2"/>
              <a:buChar char="l"/>
              <a:defRPr/>
            </a:pPr>
            <a:r>
              <a:rPr lang="en-US" sz="2438" dirty="0">
                <a:solidFill>
                  <a:srgbClr val="000099"/>
                </a:solidFill>
              </a:rPr>
              <a:t>Lack of strong relationship between AEL Providers &amp; WF Boards</a:t>
            </a:r>
            <a:endParaRPr lang="en-US" sz="2032" dirty="0">
              <a:solidFill>
                <a:srgbClr val="000099"/>
              </a:solidFill>
            </a:endParaRPr>
          </a:p>
          <a:p>
            <a:pPr marL="580587" eaLnBrk="1" hangingPunct="1">
              <a:lnSpc>
                <a:spcPct val="90000"/>
              </a:lnSpc>
              <a:buSzPct val="65000"/>
              <a:buFont typeface="Wingdings" pitchFamily="2" charset="2"/>
              <a:buChar char="l"/>
              <a:defRPr/>
            </a:pPr>
            <a:r>
              <a:rPr lang="en-US" sz="2845" dirty="0">
                <a:solidFill>
                  <a:srgbClr val="000099"/>
                </a:solidFill>
              </a:rPr>
              <a:t>AEL in TWC would better position the state to ensure adults have the basic skills necessary to succeed in the workplace</a:t>
            </a:r>
          </a:p>
          <a:p>
            <a:pPr marL="1010203" lvl="1" eaLnBrk="1" hangingPunct="1">
              <a:lnSpc>
                <a:spcPct val="90000"/>
              </a:lnSpc>
              <a:buSzPct val="65000"/>
              <a:buFont typeface="Wingdings" pitchFamily="2" charset="2"/>
              <a:buChar char="l"/>
              <a:defRPr/>
            </a:pPr>
            <a:r>
              <a:rPr lang="en-US" sz="2438" dirty="0">
                <a:solidFill>
                  <a:srgbClr val="000099"/>
                </a:solidFill>
              </a:rPr>
              <a:t>Students would benefit from stronger partnerships</a:t>
            </a:r>
          </a:p>
          <a:p>
            <a:pPr marL="1010203" lvl="1" eaLnBrk="1" hangingPunct="1">
              <a:lnSpc>
                <a:spcPct val="90000"/>
              </a:lnSpc>
              <a:buSzPct val="65000"/>
              <a:buFont typeface="Wingdings" pitchFamily="2" charset="2"/>
              <a:buChar char="l"/>
              <a:defRPr/>
            </a:pPr>
            <a:r>
              <a:rPr lang="en-US" sz="2438" dirty="0">
                <a:solidFill>
                  <a:srgbClr val="000099"/>
                </a:solidFill>
              </a:rPr>
              <a:t>Data Sharing would be enhanced (no FERPA issues)</a:t>
            </a:r>
          </a:p>
          <a:p>
            <a:pPr marL="703334" lvl="1" indent="0" eaLnBrk="1" hangingPunct="1">
              <a:lnSpc>
                <a:spcPct val="90000"/>
              </a:lnSpc>
              <a:buSzPct val="65000"/>
              <a:buNone/>
              <a:defRPr/>
            </a:pPr>
            <a:endParaRPr lang="en-US" sz="2438" dirty="0">
              <a:solidFill>
                <a:srgbClr val="000099"/>
              </a:solidFill>
            </a:endParaRPr>
          </a:p>
          <a:p>
            <a:pPr marL="703334" lvl="1" indent="0" eaLnBrk="1" hangingPunct="1">
              <a:lnSpc>
                <a:spcPct val="90000"/>
              </a:lnSpc>
              <a:buSzPct val="65000"/>
              <a:buNone/>
              <a:defRPr/>
            </a:pPr>
            <a:endParaRPr lang="en-US" sz="2438"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a:t>
            </a:fld>
            <a:endParaRPr lang="en-US" dirty="0"/>
          </a:p>
        </p:txBody>
      </p:sp>
    </p:spTree>
    <p:extLst>
      <p:ext uri="{BB962C8B-B14F-4D97-AF65-F5344CB8AC3E}">
        <p14:creationId xmlns:p14="http://schemas.microsoft.com/office/powerpoint/2010/main" val="608126551"/>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And then there was WIOA . . .</a:t>
            </a:r>
          </a:p>
        </p:txBody>
      </p:sp>
      <p:sp>
        <p:nvSpPr>
          <p:cNvPr id="7172" name="Rectangle 5"/>
          <p:cNvSpPr>
            <a:spLocks noGrp="1" noChangeArrowheads="1"/>
          </p:cNvSpPr>
          <p:nvPr>
            <p:ph idx="1"/>
          </p:nvPr>
        </p:nvSpPr>
        <p:spPr>
          <a:xfrm>
            <a:off x="449791" y="1334492"/>
            <a:ext cx="9081678" cy="6020063"/>
          </a:xfrm>
        </p:spPr>
        <p:txBody>
          <a:bodyPr/>
          <a:lstStyle/>
          <a:p>
            <a:pPr marL="580587" eaLnBrk="1" hangingPunct="1">
              <a:lnSpc>
                <a:spcPct val="90000"/>
              </a:lnSpc>
              <a:buSzPct val="65000"/>
              <a:buFont typeface="Wingdings" pitchFamily="2" charset="2"/>
              <a:buChar char="l"/>
              <a:defRPr/>
            </a:pPr>
            <a:r>
              <a:rPr lang="en-US" sz="2438" dirty="0">
                <a:solidFill>
                  <a:srgbClr val="000099"/>
                </a:solidFill>
              </a:rPr>
              <a:t>Increase access to and opportunities for the employment, education, training, and support services to succeed in Labor Market – especially for those who haven’t historically had success</a:t>
            </a:r>
          </a:p>
          <a:p>
            <a:pPr marL="580587" eaLnBrk="1" hangingPunct="1">
              <a:lnSpc>
                <a:spcPct val="90000"/>
              </a:lnSpc>
              <a:buSzPct val="65000"/>
              <a:buFont typeface="Wingdings" pitchFamily="2" charset="2"/>
              <a:buChar char="l"/>
              <a:defRPr/>
            </a:pPr>
            <a:r>
              <a:rPr lang="en-US" sz="2438" dirty="0">
                <a:solidFill>
                  <a:srgbClr val="000099"/>
                </a:solidFill>
              </a:rPr>
              <a:t>Align workforce investment, education, and economic development systems in support of a comprehensive, accessible, and high-quality workforce development system</a:t>
            </a:r>
            <a:endParaRPr lang="en-US" sz="1829" dirty="0">
              <a:solidFill>
                <a:srgbClr val="000099"/>
              </a:solidFill>
            </a:endParaRPr>
          </a:p>
          <a:p>
            <a:pPr marL="580587" eaLnBrk="1" hangingPunct="1">
              <a:lnSpc>
                <a:spcPct val="90000"/>
              </a:lnSpc>
              <a:buSzPct val="65000"/>
              <a:buFont typeface="Wingdings" pitchFamily="2" charset="2"/>
              <a:buChar char="l"/>
              <a:defRPr/>
            </a:pPr>
            <a:r>
              <a:rPr lang="en-US" sz="2438" dirty="0">
                <a:solidFill>
                  <a:srgbClr val="000099"/>
                </a:solidFill>
              </a:rPr>
              <a:t>Provide America's workers with the skills and credentials necessary to secure and advance in employment with family-sustaining wages and to provide America's employers with the skilled workers the employers need to succeed in a global economy</a:t>
            </a:r>
          </a:p>
          <a:p>
            <a:pPr marL="580587" eaLnBrk="1" hangingPunct="1">
              <a:lnSpc>
                <a:spcPct val="90000"/>
              </a:lnSpc>
              <a:buSzPct val="65000"/>
              <a:buFont typeface="Wingdings" pitchFamily="2" charset="2"/>
              <a:buChar char="l"/>
              <a:defRPr/>
            </a:pPr>
            <a:r>
              <a:rPr lang="en-US" sz="2438" dirty="0">
                <a:solidFill>
                  <a:srgbClr val="000099"/>
                </a:solidFill>
              </a:rPr>
              <a:t>Improve structure and delivery of services through the workforce development system to better address the employment and skill needs of workers, jobseekers, and employers </a:t>
            </a:r>
          </a:p>
          <a:p>
            <a:pPr marL="580587" eaLnBrk="1" hangingPunct="1">
              <a:lnSpc>
                <a:spcPct val="90000"/>
              </a:lnSpc>
              <a:buSzPct val="65000"/>
              <a:buFont typeface="Wingdings" pitchFamily="2" charset="2"/>
              <a:buChar char="l"/>
              <a:defRPr/>
            </a:pPr>
            <a:r>
              <a:rPr lang="en-US" sz="2438" dirty="0">
                <a:solidFill>
                  <a:srgbClr val="000099"/>
                </a:solidFill>
              </a:rPr>
              <a:t>Increase the prosperity of workers and employers, the economic growth of communities, regions, and States, and the global competitiveness of the United States. </a:t>
            </a:r>
            <a:endParaRPr lang="en-US" sz="2032"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a:t>
            </a:fld>
            <a:endParaRPr lang="en-US" dirty="0"/>
          </a:p>
        </p:txBody>
      </p:sp>
    </p:spTree>
    <p:extLst>
      <p:ext uri="{BB962C8B-B14F-4D97-AF65-F5344CB8AC3E}">
        <p14:creationId xmlns:p14="http://schemas.microsoft.com/office/powerpoint/2010/main" val="44243457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AEL under WIOA is to Assist:</a:t>
            </a:r>
          </a:p>
        </p:txBody>
      </p:sp>
      <p:sp>
        <p:nvSpPr>
          <p:cNvPr id="7172" name="Rectangle 5"/>
          <p:cNvSpPr>
            <a:spLocks noGrp="1" noChangeArrowheads="1"/>
          </p:cNvSpPr>
          <p:nvPr>
            <p:ph idx="1"/>
          </p:nvPr>
        </p:nvSpPr>
        <p:spPr>
          <a:xfrm>
            <a:off x="449791" y="1334492"/>
            <a:ext cx="9081678" cy="6020063"/>
          </a:xfrm>
        </p:spPr>
        <p:txBody>
          <a:bodyPr/>
          <a:lstStyle/>
          <a:p>
            <a:pPr marL="580587" eaLnBrk="1" hangingPunct="1">
              <a:lnSpc>
                <a:spcPct val="90000"/>
              </a:lnSpc>
              <a:buSzPct val="65000"/>
              <a:buFont typeface="Wingdings" pitchFamily="2" charset="2"/>
              <a:buChar char="l"/>
              <a:defRPr/>
            </a:pPr>
            <a:r>
              <a:rPr lang="en-US" sz="2438" dirty="0">
                <a:solidFill>
                  <a:srgbClr val="000099"/>
                </a:solidFill>
              </a:rPr>
              <a:t>Adults to become literate and obtain the knowledge and skills necessary for employment and economic self- sufficiency</a:t>
            </a:r>
          </a:p>
          <a:p>
            <a:pPr marL="580587" eaLnBrk="1" hangingPunct="1">
              <a:lnSpc>
                <a:spcPct val="90000"/>
              </a:lnSpc>
              <a:buSzPct val="65000"/>
              <a:buFont typeface="Wingdings" pitchFamily="2" charset="2"/>
              <a:buChar char="l"/>
              <a:defRPr/>
            </a:pPr>
            <a:r>
              <a:rPr lang="en-US" sz="2438" dirty="0">
                <a:solidFill>
                  <a:srgbClr val="000099"/>
                </a:solidFill>
              </a:rPr>
              <a:t>Adults who are parents or family members to obtain the education and skills that--</a:t>
            </a:r>
          </a:p>
          <a:p>
            <a:pPr marL="1010203" lvl="1" eaLnBrk="1" hangingPunct="1">
              <a:lnSpc>
                <a:spcPct val="90000"/>
              </a:lnSpc>
              <a:buSzPct val="65000"/>
              <a:buFont typeface="Wingdings" pitchFamily="2" charset="2"/>
              <a:buChar char="l"/>
              <a:defRPr/>
            </a:pPr>
            <a:r>
              <a:rPr lang="en-US" sz="2032" dirty="0">
                <a:solidFill>
                  <a:srgbClr val="000099"/>
                </a:solidFill>
              </a:rPr>
              <a:t>Are necessary to becoming full partners in the educational development of their children; and</a:t>
            </a:r>
          </a:p>
          <a:p>
            <a:pPr marL="1010203" lvl="1" eaLnBrk="1" hangingPunct="1">
              <a:lnSpc>
                <a:spcPct val="90000"/>
              </a:lnSpc>
              <a:buSzPct val="65000"/>
              <a:buFont typeface="Wingdings" pitchFamily="2" charset="2"/>
              <a:buChar char="l"/>
              <a:defRPr/>
            </a:pPr>
            <a:r>
              <a:rPr lang="en-US" sz="2032" dirty="0">
                <a:solidFill>
                  <a:srgbClr val="000099"/>
                </a:solidFill>
              </a:rPr>
              <a:t>Lead to sustainable improvements in the economic opportunities for their family</a:t>
            </a:r>
          </a:p>
          <a:p>
            <a:pPr marL="580587" eaLnBrk="1" hangingPunct="1">
              <a:lnSpc>
                <a:spcPct val="90000"/>
              </a:lnSpc>
              <a:buSzPct val="65000"/>
              <a:buFont typeface="Wingdings" pitchFamily="2" charset="2"/>
              <a:buChar char="l"/>
              <a:defRPr/>
            </a:pPr>
            <a:r>
              <a:rPr lang="en-US" sz="2438" dirty="0">
                <a:solidFill>
                  <a:srgbClr val="000099"/>
                </a:solidFill>
              </a:rPr>
              <a:t>Adults in attaining a secondary school diploma and in the transition to postsecondary education and training, including through career pathways</a:t>
            </a:r>
          </a:p>
          <a:p>
            <a:pPr marL="580587" eaLnBrk="1" hangingPunct="1">
              <a:lnSpc>
                <a:spcPct val="90000"/>
              </a:lnSpc>
              <a:buSzPct val="65000"/>
              <a:buFont typeface="Wingdings" pitchFamily="2" charset="2"/>
              <a:buChar char="l"/>
              <a:defRPr/>
            </a:pPr>
            <a:r>
              <a:rPr lang="en-US" sz="2438" dirty="0">
                <a:solidFill>
                  <a:srgbClr val="000099"/>
                </a:solidFill>
              </a:rPr>
              <a:t>Immigrants and English language learners in--</a:t>
            </a:r>
          </a:p>
          <a:p>
            <a:pPr marL="1010203" lvl="1" eaLnBrk="1" hangingPunct="1">
              <a:lnSpc>
                <a:spcPct val="90000"/>
              </a:lnSpc>
              <a:buSzPct val="65000"/>
              <a:buFont typeface="Wingdings" pitchFamily="2" charset="2"/>
              <a:buChar char="l"/>
              <a:defRPr/>
            </a:pPr>
            <a:r>
              <a:rPr lang="en-US" sz="2032" dirty="0">
                <a:solidFill>
                  <a:srgbClr val="000099"/>
                </a:solidFill>
              </a:rPr>
              <a:t>improving their reading, writing, speaking, and comprehension skills in English; and mathematics skills</a:t>
            </a:r>
            <a:endParaRPr lang="en-US" sz="1219" dirty="0">
              <a:solidFill>
                <a:srgbClr val="000099"/>
              </a:solidFill>
            </a:endParaRPr>
          </a:p>
          <a:p>
            <a:pPr marL="1010203" lvl="1" eaLnBrk="1" hangingPunct="1">
              <a:lnSpc>
                <a:spcPct val="90000"/>
              </a:lnSpc>
              <a:buSzPct val="65000"/>
              <a:buFont typeface="Wingdings" pitchFamily="2" charset="2"/>
              <a:buChar char="l"/>
              <a:defRPr/>
            </a:pPr>
            <a:r>
              <a:rPr lang="en-US" sz="2032" dirty="0">
                <a:solidFill>
                  <a:srgbClr val="000099"/>
                </a:solidFill>
              </a:rPr>
              <a:t>acquiring an understanding of the American system of Government, individual freedom, and the responsibilities of citizenship</a:t>
            </a:r>
            <a:endParaRPr lang="en-US" sz="1829" dirty="0">
              <a:solidFill>
                <a:srgbClr val="000099"/>
              </a:solidFill>
            </a:endParaRPr>
          </a:p>
          <a:p>
            <a:pPr marL="580587" eaLnBrk="1" hangingPunct="1">
              <a:lnSpc>
                <a:spcPct val="90000"/>
              </a:lnSpc>
              <a:buSzPct val="65000"/>
              <a:buFont typeface="Wingdings" pitchFamily="2" charset="2"/>
              <a:buChar char="l"/>
              <a:defRPr/>
            </a:pPr>
            <a:endParaRPr lang="en-US" sz="2032"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8</a:t>
            </a:fld>
            <a:endParaRPr lang="en-US" dirty="0"/>
          </a:p>
        </p:txBody>
      </p:sp>
    </p:spTree>
    <p:extLst>
      <p:ext uri="{BB962C8B-B14F-4D97-AF65-F5344CB8AC3E}">
        <p14:creationId xmlns:p14="http://schemas.microsoft.com/office/powerpoint/2010/main" val="4219775879"/>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56640" y="230938"/>
            <a:ext cx="8615680" cy="825702"/>
          </a:xfrm>
        </p:spPr>
        <p:txBody>
          <a:bodyPr/>
          <a:lstStyle/>
          <a:p>
            <a:pPr algn="ctr" eaLnBrk="1" hangingPunct="1"/>
            <a:r>
              <a:rPr lang="en-US" sz="3860" dirty="0">
                <a:solidFill>
                  <a:srgbClr val="000099"/>
                </a:solidFill>
              </a:rPr>
              <a:t>Now it Makes Sense!</a:t>
            </a:r>
          </a:p>
        </p:txBody>
      </p:sp>
      <p:sp>
        <p:nvSpPr>
          <p:cNvPr id="7172" name="Rectangle 5"/>
          <p:cNvSpPr>
            <a:spLocks noGrp="1" noChangeArrowheads="1"/>
          </p:cNvSpPr>
          <p:nvPr>
            <p:ph idx="1"/>
          </p:nvPr>
        </p:nvSpPr>
        <p:spPr>
          <a:xfrm>
            <a:off x="815830" y="1334492"/>
            <a:ext cx="8715638" cy="5919454"/>
          </a:xfrm>
        </p:spPr>
        <p:txBody>
          <a:bodyPr/>
          <a:lstStyle/>
          <a:p>
            <a:pPr marL="580587" eaLnBrk="1" hangingPunct="1">
              <a:lnSpc>
                <a:spcPct val="90000"/>
              </a:lnSpc>
              <a:buSzPct val="65000"/>
              <a:buFont typeface="Wingdings" pitchFamily="2" charset="2"/>
              <a:buChar char="l"/>
              <a:defRPr/>
            </a:pPr>
            <a:r>
              <a:rPr lang="en-US" sz="2438" dirty="0">
                <a:solidFill>
                  <a:srgbClr val="000099"/>
                </a:solidFill>
              </a:rPr>
              <a:t>AEL doesn’t address enough need?</a:t>
            </a:r>
          </a:p>
          <a:p>
            <a:pPr marL="1010203" lvl="1" eaLnBrk="1" hangingPunct="1">
              <a:lnSpc>
                <a:spcPct val="90000"/>
              </a:lnSpc>
              <a:buSzPct val="65000"/>
              <a:buFont typeface="Wingdings" pitchFamily="2" charset="2"/>
              <a:buChar char="l"/>
              <a:defRPr/>
            </a:pPr>
            <a:r>
              <a:rPr lang="en-US" sz="2032" dirty="0">
                <a:solidFill>
                  <a:srgbClr val="000099"/>
                </a:solidFill>
              </a:rPr>
              <a:t>TWC focused initially on Enrollment Levels</a:t>
            </a:r>
          </a:p>
          <a:p>
            <a:pPr marL="580587" eaLnBrk="1" hangingPunct="1">
              <a:lnSpc>
                <a:spcPct val="90000"/>
              </a:lnSpc>
              <a:buSzPct val="65000"/>
              <a:buFont typeface="Wingdings" pitchFamily="2" charset="2"/>
              <a:buChar char="l"/>
              <a:defRPr/>
            </a:pPr>
            <a:r>
              <a:rPr lang="en-US" sz="2438" dirty="0">
                <a:solidFill>
                  <a:srgbClr val="000099"/>
                </a:solidFill>
              </a:rPr>
              <a:t>AEL largely an Outsourced Program?</a:t>
            </a:r>
          </a:p>
          <a:p>
            <a:pPr marL="1010203" lvl="1" eaLnBrk="1" hangingPunct="1">
              <a:lnSpc>
                <a:spcPct val="90000"/>
              </a:lnSpc>
              <a:buSzPct val="65000"/>
              <a:buFont typeface="Wingdings" pitchFamily="2" charset="2"/>
              <a:buChar char="l"/>
              <a:defRPr/>
            </a:pPr>
            <a:r>
              <a:rPr lang="en-US" sz="2032" dirty="0">
                <a:solidFill>
                  <a:srgbClr val="000099"/>
                </a:solidFill>
              </a:rPr>
              <a:t>Created AEL Department staffed with Policy and TA staff</a:t>
            </a:r>
          </a:p>
          <a:p>
            <a:pPr marL="580587" eaLnBrk="1" hangingPunct="1">
              <a:lnSpc>
                <a:spcPct val="90000"/>
              </a:lnSpc>
              <a:buSzPct val="65000"/>
              <a:buFont typeface="Wingdings" pitchFamily="2" charset="2"/>
              <a:buChar char="l"/>
              <a:defRPr/>
            </a:pPr>
            <a:r>
              <a:rPr lang="en-US" sz="2438" dirty="0">
                <a:solidFill>
                  <a:srgbClr val="000099"/>
                </a:solidFill>
              </a:rPr>
              <a:t>No competition for AEL providers?</a:t>
            </a:r>
          </a:p>
          <a:p>
            <a:pPr marL="1010203" lvl="1" eaLnBrk="1" hangingPunct="1">
              <a:lnSpc>
                <a:spcPct val="90000"/>
              </a:lnSpc>
              <a:buSzPct val="65000"/>
              <a:buFont typeface="Wingdings" pitchFamily="2" charset="2"/>
              <a:buChar char="l"/>
              <a:defRPr/>
            </a:pPr>
            <a:r>
              <a:rPr lang="en-US" sz="2032" dirty="0" err="1">
                <a:solidFill>
                  <a:srgbClr val="000099"/>
                </a:solidFill>
              </a:rPr>
              <a:t>Reprocured</a:t>
            </a:r>
            <a:r>
              <a:rPr lang="en-US" sz="2032" dirty="0">
                <a:solidFill>
                  <a:srgbClr val="000099"/>
                </a:solidFill>
              </a:rPr>
              <a:t> Program Operators (twice)</a:t>
            </a:r>
          </a:p>
          <a:p>
            <a:pPr marL="580587" eaLnBrk="1" hangingPunct="1">
              <a:lnSpc>
                <a:spcPct val="90000"/>
              </a:lnSpc>
              <a:buSzPct val="65000"/>
              <a:buFont typeface="Wingdings" pitchFamily="2" charset="2"/>
              <a:buChar char="l"/>
              <a:defRPr/>
            </a:pPr>
            <a:r>
              <a:rPr lang="en-US" sz="2438" dirty="0">
                <a:solidFill>
                  <a:srgbClr val="000099"/>
                </a:solidFill>
              </a:rPr>
              <a:t>No push to move beyond basics?</a:t>
            </a:r>
          </a:p>
          <a:p>
            <a:pPr marL="1010203" lvl="1" eaLnBrk="1" hangingPunct="1">
              <a:lnSpc>
                <a:spcPct val="90000"/>
              </a:lnSpc>
              <a:buSzPct val="65000"/>
              <a:buFont typeface="Wingdings" pitchFamily="2" charset="2"/>
              <a:buChar char="l"/>
              <a:defRPr/>
            </a:pPr>
            <a:r>
              <a:rPr lang="en-US" sz="2032" dirty="0">
                <a:solidFill>
                  <a:srgbClr val="000099"/>
                </a:solidFill>
              </a:rPr>
              <a:t>Emphasized Expansion of IET and Intensive Models</a:t>
            </a:r>
          </a:p>
          <a:p>
            <a:pPr marL="580587" eaLnBrk="1" hangingPunct="1">
              <a:lnSpc>
                <a:spcPct val="90000"/>
              </a:lnSpc>
              <a:buSzPct val="65000"/>
              <a:buFont typeface="Wingdings" pitchFamily="2" charset="2"/>
              <a:buChar char="l"/>
              <a:defRPr/>
            </a:pPr>
            <a:r>
              <a:rPr lang="en-US" sz="2438" dirty="0">
                <a:solidFill>
                  <a:srgbClr val="000099"/>
                </a:solidFill>
              </a:rPr>
              <a:t>AEL &amp; WF Development have inadequate coordination?</a:t>
            </a:r>
          </a:p>
          <a:p>
            <a:pPr marL="1010203" lvl="1" eaLnBrk="1" hangingPunct="1">
              <a:lnSpc>
                <a:spcPct val="90000"/>
              </a:lnSpc>
              <a:buSzPct val="65000"/>
              <a:buFont typeface="Wingdings" pitchFamily="2" charset="2"/>
              <a:buChar char="l"/>
              <a:defRPr/>
            </a:pPr>
            <a:r>
              <a:rPr lang="en-US" sz="2032" dirty="0">
                <a:solidFill>
                  <a:srgbClr val="000099"/>
                </a:solidFill>
              </a:rPr>
              <a:t>Engaged with DOL &amp; US ED to better align WIOA programs </a:t>
            </a:r>
          </a:p>
          <a:p>
            <a:pPr marL="1010203" lvl="1" eaLnBrk="1" hangingPunct="1">
              <a:lnSpc>
                <a:spcPct val="90000"/>
              </a:lnSpc>
              <a:buSzPct val="65000"/>
              <a:buFont typeface="Wingdings" pitchFamily="2" charset="2"/>
              <a:buChar char="l"/>
              <a:defRPr/>
            </a:pPr>
            <a:r>
              <a:rPr lang="en-US" sz="2032" dirty="0">
                <a:solidFill>
                  <a:srgbClr val="000099"/>
                </a:solidFill>
              </a:rPr>
              <a:t>Pushed AEL Providers and WF Boards to work more closely together</a:t>
            </a:r>
          </a:p>
          <a:p>
            <a:pPr marL="580587" eaLnBrk="1" hangingPunct="1">
              <a:lnSpc>
                <a:spcPct val="90000"/>
              </a:lnSpc>
              <a:buSzPct val="65000"/>
              <a:buFont typeface="Wingdings" pitchFamily="2" charset="2"/>
              <a:buChar char="l"/>
              <a:defRPr/>
            </a:pPr>
            <a:r>
              <a:rPr lang="en-US" sz="2438" dirty="0">
                <a:solidFill>
                  <a:srgbClr val="000099"/>
                </a:solidFill>
              </a:rPr>
              <a:t>Inadequate focus on short-term goals?</a:t>
            </a:r>
          </a:p>
          <a:p>
            <a:pPr marL="1010203" lvl="1" eaLnBrk="1" hangingPunct="1">
              <a:lnSpc>
                <a:spcPct val="90000"/>
              </a:lnSpc>
              <a:buSzPct val="65000"/>
              <a:buFont typeface="Wingdings" pitchFamily="2" charset="2"/>
              <a:buChar char="l"/>
              <a:defRPr/>
            </a:pPr>
            <a:r>
              <a:rPr lang="en-US" sz="2032" dirty="0">
                <a:solidFill>
                  <a:srgbClr val="000099"/>
                </a:solidFill>
              </a:rPr>
              <a:t>Again, IET and Intensive models offered more employment-focused options to students</a:t>
            </a:r>
          </a:p>
          <a:p>
            <a:pPr marL="580587" eaLnBrk="1" hangingPunct="1">
              <a:lnSpc>
                <a:spcPct val="90000"/>
              </a:lnSpc>
              <a:buSzPct val="65000"/>
              <a:buFont typeface="Wingdings" pitchFamily="2" charset="2"/>
              <a:buChar char="l"/>
              <a:defRPr/>
            </a:pPr>
            <a:r>
              <a:rPr lang="en-US" sz="2438" dirty="0">
                <a:solidFill>
                  <a:srgbClr val="000099"/>
                </a:solidFill>
              </a:rPr>
              <a:t>Lack of focus on Employment?</a:t>
            </a:r>
          </a:p>
          <a:p>
            <a:pPr marL="1010203" lvl="1" eaLnBrk="1" hangingPunct="1">
              <a:lnSpc>
                <a:spcPct val="90000"/>
              </a:lnSpc>
              <a:buSzPct val="65000"/>
              <a:buFont typeface="Wingdings" pitchFamily="2" charset="2"/>
              <a:buChar char="l"/>
              <a:defRPr/>
            </a:pPr>
            <a:r>
              <a:rPr lang="en-US" sz="2032" dirty="0">
                <a:solidFill>
                  <a:srgbClr val="000099"/>
                </a:solidFill>
              </a:rPr>
              <a:t>Leaned hard to focus on WIOA Employment Outcomes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9</a:t>
            </a:fld>
            <a:endParaRPr lang="en-US" dirty="0"/>
          </a:p>
        </p:txBody>
      </p:sp>
    </p:spTree>
    <p:extLst>
      <p:ext uri="{BB962C8B-B14F-4D97-AF65-F5344CB8AC3E}">
        <p14:creationId xmlns:p14="http://schemas.microsoft.com/office/powerpoint/2010/main" val="627148386"/>
      </p:ext>
    </p:extLst>
  </p:cSld>
  <p:clrMapOvr>
    <a:masterClrMapping/>
  </p:clrMapOvr>
  <p:transition advClick="0"/>
</p:sld>
</file>

<file path=ppt/theme/theme1.xml><?xml version="1.0" encoding="utf-8"?>
<a:theme xmlns:a="http://schemas.openxmlformats.org/drawingml/2006/main" name="1_Bright &amp; Airy">
  <a:themeElements>
    <a:clrScheme name="1_Bright &amp; Airy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1_Bright &amp; Ai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15" tIns="45158" rIns="90315" bIns="4515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15" tIns="45158" rIns="90315" bIns="4515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right &amp; Airy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Bright &amp; Airy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1_Bright &amp; Airy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1_Bright &amp; Airy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t Tex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CA44A8C0450B4EBB59DEB3D2EAB856" ma:contentTypeVersion="10" ma:contentTypeDescription="Create a new document." ma:contentTypeScope="" ma:versionID="d94c8c05ba59889c76f77f4193933041">
  <xsd:schema xmlns:xsd="http://www.w3.org/2001/XMLSchema" xmlns:xs="http://www.w3.org/2001/XMLSchema" xmlns:p="http://schemas.microsoft.com/office/2006/metadata/properties" xmlns:ns3="59b5326b-8e51-4463-9ab6-b4a9ab75b448" xmlns:ns4="d787cd04-ef22-41ad-a731-3af2466952be" targetNamespace="http://schemas.microsoft.com/office/2006/metadata/properties" ma:root="true" ma:fieldsID="945a934970387c27b0978c44b704c7bf" ns3:_="" ns4:_="">
    <xsd:import namespace="59b5326b-8e51-4463-9ab6-b4a9ab75b448"/>
    <xsd:import namespace="d787cd04-ef22-41ad-a731-3af2466952be"/>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5326b-8e51-4463-9ab6-b4a9ab75b4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7cd04-ef22-41ad-a731-3af2466952b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68C122-03CC-4355-9D4D-96D63ED86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b5326b-8e51-4463-9ab6-b4a9ab75b448"/>
    <ds:schemaRef ds:uri="d787cd04-ef22-41ad-a731-3af246695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B85DEF-C0FE-407C-98E7-B0B826A1A04C}">
  <ds:schemaRefs>
    <ds:schemaRef ds:uri="http://schemas.microsoft.com/sharepoint/v3/contenttype/forms"/>
  </ds:schemaRefs>
</ds:datastoreItem>
</file>

<file path=customXml/itemProps3.xml><?xml version="1.0" encoding="utf-8"?>
<ds:datastoreItem xmlns:ds="http://schemas.openxmlformats.org/officeDocument/2006/customXml" ds:itemID="{90EF5A88-85B7-4982-8FF1-5E5BA33FC926}">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d787cd04-ef22-41ad-a731-3af2466952be"/>
    <ds:schemaRef ds:uri="59b5326b-8e51-4463-9ab6-b4a9ab75b44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198213</TotalTime>
  <Words>5789</Words>
  <Application>Microsoft Office PowerPoint</Application>
  <PresentationFormat>Custom</PresentationFormat>
  <Paragraphs>904</Paragraphs>
  <Slides>36</Slides>
  <Notes>36</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36</vt:i4>
      </vt:variant>
    </vt:vector>
  </HeadingPairs>
  <TitlesOfParts>
    <vt:vector size="46" baseType="lpstr">
      <vt:lpstr>Arial</vt:lpstr>
      <vt:lpstr>Calibri</vt:lpstr>
      <vt:lpstr>Courier New</vt:lpstr>
      <vt:lpstr>Tahoma</vt:lpstr>
      <vt:lpstr>Wingdings</vt:lpstr>
      <vt:lpstr>1_Bright &amp; Airy</vt:lpstr>
      <vt:lpstr>Alt Texas</vt:lpstr>
      <vt:lpstr>Custom Design</vt:lpstr>
      <vt:lpstr>1_Custom Design</vt:lpstr>
      <vt:lpstr>Visio</vt:lpstr>
      <vt:lpstr>AEL: Then, Now, Soon</vt:lpstr>
      <vt:lpstr>Background – TWC’s Origins</vt:lpstr>
      <vt:lpstr>    Background – TWC Keys to Success</vt:lpstr>
      <vt:lpstr>Background – AEL comes to TWC</vt:lpstr>
      <vt:lpstr>Digging into Sunset Findings</vt:lpstr>
      <vt:lpstr>Digging into Sunset Findings</vt:lpstr>
      <vt:lpstr>And then there was WIOA . . .</vt:lpstr>
      <vt:lpstr>AEL under WIOA is to Assist:</vt:lpstr>
      <vt:lpstr>Now it Makes Sense!</vt:lpstr>
      <vt:lpstr>And Then . . .</vt:lpstr>
      <vt:lpstr>WIOA AEL Measures</vt:lpstr>
      <vt:lpstr>Performance Measures</vt:lpstr>
      <vt:lpstr>     Careful What You Measure (&amp; How)</vt:lpstr>
      <vt:lpstr>Effective Performance Measures</vt:lpstr>
      <vt:lpstr>    AEL Performance Trends</vt:lpstr>
      <vt:lpstr>       Drilling into Employed/Enrolled Trends</vt:lpstr>
      <vt:lpstr>       Drilling into Other Exit-based Trends</vt:lpstr>
      <vt:lpstr> ABE-EFL Performance Trends</vt:lpstr>
      <vt:lpstr>   ESL-EFL Performance Trends</vt:lpstr>
      <vt:lpstr>Drilling into MSG  Performance Trends</vt:lpstr>
      <vt:lpstr>What’s Next?</vt:lpstr>
      <vt:lpstr>   Why does WIOA Require Models?</vt:lpstr>
      <vt:lpstr>  Statistical Adjustment Model   Requirements</vt:lpstr>
      <vt:lpstr>More About Statistical Adjustment Modeling</vt:lpstr>
      <vt:lpstr>What can we Learn from  DOL Models?</vt:lpstr>
      <vt:lpstr>How do the Models Work?</vt:lpstr>
      <vt:lpstr>Other Factors  Impacting Employment</vt:lpstr>
      <vt:lpstr>Application of the Model</vt:lpstr>
      <vt:lpstr>Demographics with Biggest Impact</vt:lpstr>
      <vt:lpstr>Economic Factors with Biggest Impact</vt:lpstr>
      <vt:lpstr>       WIOA Target Setting has 2 Phases</vt:lpstr>
      <vt:lpstr>Radically Different</vt:lpstr>
      <vt:lpstr>    EVALUATIONS not just for Targets</vt:lpstr>
      <vt:lpstr>“Performance Management”</vt:lpstr>
      <vt:lpstr>        Culture of Credit vs. Culture of Excellence</vt:lpstr>
      <vt:lpstr>Continuous Improvement</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Evaluation</dc:title>
  <dc:creator>Adam Leonard</dc:creator>
  <cp:lastModifiedBy>Hargrove, Debra L</cp:lastModifiedBy>
  <cp:revision>13490</cp:revision>
  <cp:lastPrinted>2015-03-03T20:55:48Z</cp:lastPrinted>
  <dcterms:created xsi:type="dcterms:W3CDTF">2003-11-11T21:33:29Z</dcterms:created>
  <dcterms:modified xsi:type="dcterms:W3CDTF">2019-10-16T12:41:19Z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0x010100F4CA44A8C0450B4EBB59DEB3D2EAB856</vt:lpwstr>
  </property>
</Properties>
</file>