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1" r:id="rId2"/>
  </p:sldMasterIdLst>
  <p:notesMasterIdLst>
    <p:notesMasterId r:id="rId59"/>
  </p:notesMasterIdLst>
  <p:handoutMasterIdLst>
    <p:handoutMasterId r:id="rId60"/>
  </p:handoutMasterIdLst>
  <p:sldIdLst>
    <p:sldId id="360" r:id="rId3"/>
    <p:sldId id="297" r:id="rId4"/>
    <p:sldId id="299" r:id="rId5"/>
    <p:sldId id="359" r:id="rId6"/>
    <p:sldId id="279" r:id="rId7"/>
    <p:sldId id="283" r:id="rId8"/>
    <p:sldId id="331" r:id="rId9"/>
    <p:sldId id="330" r:id="rId10"/>
    <p:sldId id="332" r:id="rId11"/>
    <p:sldId id="263" r:id="rId12"/>
    <p:sldId id="333" r:id="rId13"/>
    <p:sldId id="334" r:id="rId14"/>
    <p:sldId id="352" r:id="rId15"/>
    <p:sldId id="335" r:id="rId16"/>
    <p:sldId id="326" r:id="rId17"/>
    <p:sldId id="325" r:id="rId18"/>
    <p:sldId id="293" r:id="rId19"/>
    <p:sldId id="301" r:id="rId20"/>
    <p:sldId id="304" r:id="rId21"/>
    <p:sldId id="324" r:id="rId22"/>
    <p:sldId id="336" r:id="rId23"/>
    <p:sldId id="306" r:id="rId24"/>
    <p:sldId id="318" r:id="rId25"/>
    <p:sldId id="311" r:id="rId26"/>
    <p:sldId id="295" r:id="rId27"/>
    <p:sldId id="303" r:id="rId28"/>
    <p:sldId id="354" r:id="rId29"/>
    <p:sldId id="291" r:id="rId30"/>
    <p:sldId id="337" r:id="rId31"/>
    <p:sldId id="338" r:id="rId32"/>
    <p:sldId id="339" r:id="rId33"/>
    <p:sldId id="274" r:id="rId34"/>
    <p:sldId id="317" r:id="rId35"/>
    <p:sldId id="292" r:id="rId36"/>
    <p:sldId id="353" r:id="rId37"/>
    <p:sldId id="282" r:id="rId38"/>
    <p:sldId id="357" r:id="rId39"/>
    <p:sldId id="268" r:id="rId40"/>
    <p:sldId id="340" r:id="rId41"/>
    <p:sldId id="341" r:id="rId42"/>
    <p:sldId id="272" r:id="rId43"/>
    <p:sldId id="342" r:id="rId44"/>
    <p:sldId id="310" r:id="rId45"/>
    <p:sldId id="276" r:id="rId46"/>
    <p:sldId id="302" r:id="rId47"/>
    <p:sldId id="343" r:id="rId48"/>
    <p:sldId id="344" r:id="rId49"/>
    <p:sldId id="345" r:id="rId50"/>
    <p:sldId id="346" r:id="rId51"/>
    <p:sldId id="312" r:id="rId52"/>
    <p:sldId id="347" r:id="rId53"/>
    <p:sldId id="315" r:id="rId54"/>
    <p:sldId id="348" r:id="rId55"/>
    <p:sldId id="355" r:id="rId56"/>
    <p:sldId id="350" r:id="rId57"/>
    <p:sldId id="351" r:id="rId58"/>
  </p:sldIdLst>
  <p:sldSz cx="9144000" cy="6858000" type="screen4x3"/>
  <p:notesSz cx="6858000" cy="9418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well,Diana V" initials="BV" lastIdx="1" clrIdx="0">
    <p:extLst>
      <p:ext uri="{19B8F6BF-5375-455C-9EA6-DF929625EA0E}">
        <p15:presenceInfo xmlns:p15="http://schemas.microsoft.com/office/powerpoint/2012/main" userId="S-1-5-21-2862664940-4160232669-2498997044-69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66FF"/>
    <a:srgbClr val="736141"/>
    <a:srgbClr val="27F9F9"/>
    <a:srgbClr val="8BE1FF"/>
    <a:srgbClr val="FFFFFF"/>
    <a:srgbClr val="C7F030"/>
    <a:srgbClr val="E3A7D8"/>
    <a:srgbClr val="B0DD7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5363" autoAdjust="0"/>
  </p:normalViewPr>
  <p:slideViewPr>
    <p:cSldViewPr>
      <p:cViewPr varScale="1">
        <p:scale>
          <a:sx n="97" d="100"/>
          <a:sy n="97" d="100"/>
        </p:scale>
        <p:origin x="864" y="96"/>
      </p:cViewPr>
      <p:guideLst>
        <p:guide orient="horz" pos="2160"/>
        <p:guide pos="2880"/>
      </p:guideLst>
    </p:cSldViewPr>
  </p:slideViewPr>
  <p:outlineViewPr>
    <p:cViewPr>
      <p:scale>
        <a:sx n="33" d="100"/>
        <a:sy n="33" d="100"/>
      </p:scale>
      <p:origin x="0" y="-124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5CEEB-DD42-4853-8E34-EABAF2CFA289}" type="doc">
      <dgm:prSet loTypeId="urn:microsoft.com/office/officeart/2005/8/layout/radial1" loCatId="cycle" qsTypeId="urn:microsoft.com/office/officeart/2005/8/quickstyle/3d2" qsCatId="3D" csTypeId="urn:microsoft.com/office/officeart/2005/8/colors/colorful1" csCatId="colorful" phldr="1"/>
      <dgm:spPr/>
      <dgm:t>
        <a:bodyPr/>
        <a:lstStyle/>
        <a:p>
          <a:endParaRPr lang="en-US"/>
        </a:p>
      </dgm:t>
    </dgm:pt>
    <dgm:pt modelId="{F7049B3C-B5C0-4663-B53B-446206BD0211}">
      <dgm:prSet phldrT="[Text]" custT="1"/>
      <dgm:spPr/>
      <dgm:t>
        <a:bodyPr/>
        <a:lstStyle/>
        <a:p>
          <a:r>
            <a:rPr lang="en-US" sz="2000" dirty="0"/>
            <a:t>Texas Workforce Commission</a:t>
          </a:r>
        </a:p>
      </dgm:t>
    </dgm:pt>
    <dgm:pt modelId="{258D6B55-1B86-4728-9027-50DDE103878D}" type="parTrans" cxnId="{4305A19C-7589-4980-8F98-36DC4CA99718}">
      <dgm:prSet/>
      <dgm:spPr/>
      <dgm:t>
        <a:bodyPr/>
        <a:lstStyle/>
        <a:p>
          <a:endParaRPr lang="en-US"/>
        </a:p>
      </dgm:t>
    </dgm:pt>
    <dgm:pt modelId="{8211AB15-36A3-45CF-B741-8AD580D3297D}" type="sibTrans" cxnId="{4305A19C-7589-4980-8F98-36DC4CA99718}">
      <dgm:prSet/>
      <dgm:spPr/>
      <dgm:t>
        <a:bodyPr/>
        <a:lstStyle/>
        <a:p>
          <a:endParaRPr lang="en-US"/>
        </a:p>
      </dgm:t>
    </dgm:pt>
    <dgm:pt modelId="{C75B704C-6A99-4CEA-8A91-56607E5BEB7E}">
      <dgm:prSet phldrT="[Text]" custT="1"/>
      <dgm:spPr/>
      <dgm:t>
        <a:bodyPr/>
        <a:lstStyle/>
        <a:p>
          <a:r>
            <a:rPr lang="en-US" sz="2000" dirty="0"/>
            <a:t>Adult Education &amp; Literacy</a:t>
          </a:r>
        </a:p>
      </dgm:t>
    </dgm:pt>
    <dgm:pt modelId="{EB0830AE-4133-48C0-A032-6A95E9DA2868}" type="parTrans" cxnId="{6EFD4958-826E-47E7-BB21-7CA3AFD3F1A8}">
      <dgm:prSet/>
      <dgm:spPr/>
      <dgm:t>
        <a:bodyPr/>
        <a:lstStyle/>
        <a:p>
          <a:endParaRPr lang="en-US"/>
        </a:p>
      </dgm:t>
    </dgm:pt>
    <dgm:pt modelId="{D11A15A8-FEA6-4424-81F6-7EE921460BB8}" type="sibTrans" cxnId="{6EFD4958-826E-47E7-BB21-7CA3AFD3F1A8}">
      <dgm:prSet/>
      <dgm:spPr/>
      <dgm:t>
        <a:bodyPr/>
        <a:lstStyle/>
        <a:p>
          <a:endParaRPr lang="en-US"/>
        </a:p>
      </dgm:t>
    </dgm:pt>
    <dgm:pt modelId="{D5554FC7-9CEF-4D9B-AEE4-4DE287890422}">
      <dgm:prSet phldrT="[Text]" custT="1"/>
      <dgm:spPr/>
      <dgm:t>
        <a:bodyPr/>
        <a:lstStyle/>
        <a:p>
          <a:r>
            <a:rPr lang="en-US" sz="2000" dirty="0"/>
            <a:t>Board &amp; AEL Grants</a:t>
          </a:r>
        </a:p>
      </dgm:t>
    </dgm:pt>
    <dgm:pt modelId="{E2801206-E6B0-443F-9C40-A7E84DB9401E}" type="parTrans" cxnId="{68261476-EE9F-4847-9F49-A33B92E67B07}">
      <dgm:prSet/>
      <dgm:spPr/>
      <dgm:t>
        <a:bodyPr/>
        <a:lstStyle/>
        <a:p>
          <a:endParaRPr lang="en-US"/>
        </a:p>
      </dgm:t>
    </dgm:pt>
    <dgm:pt modelId="{1B606AC4-291C-457E-BAFD-73BDCA8F4F21}" type="sibTrans" cxnId="{68261476-EE9F-4847-9F49-A33B92E67B07}">
      <dgm:prSet/>
      <dgm:spPr/>
      <dgm:t>
        <a:bodyPr/>
        <a:lstStyle/>
        <a:p>
          <a:endParaRPr lang="en-US"/>
        </a:p>
      </dgm:t>
    </dgm:pt>
    <dgm:pt modelId="{AB3CBE71-D262-44AF-A7F8-1697F9480AA9}">
      <dgm:prSet phldrT="[Text]" custT="1"/>
      <dgm:spPr/>
      <dgm:t>
        <a:bodyPr/>
        <a:lstStyle/>
        <a:p>
          <a:r>
            <a:rPr lang="en-US" sz="2000" dirty="0"/>
            <a:t>Subrecipient Monitoring</a:t>
          </a:r>
        </a:p>
      </dgm:t>
    </dgm:pt>
    <dgm:pt modelId="{E3C8976E-3006-468E-BB4F-C07D7BAE76E3}" type="parTrans" cxnId="{B935DB91-5296-4223-88CC-CC19D18F6276}">
      <dgm:prSet/>
      <dgm:spPr/>
      <dgm:t>
        <a:bodyPr/>
        <a:lstStyle/>
        <a:p>
          <a:endParaRPr lang="en-US"/>
        </a:p>
      </dgm:t>
    </dgm:pt>
    <dgm:pt modelId="{610E1F2F-188B-4C0C-B80D-D45947C9A332}" type="sibTrans" cxnId="{B935DB91-5296-4223-88CC-CC19D18F6276}">
      <dgm:prSet/>
      <dgm:spPr/>
      <dgm:t>
        <a:bodyPr/>
        <a:lstStyle/>
        <a:p>
          <a:endParaRPr lang="en-US"/>
        </a:p>
      </dgm:t>
    </dgm:pt>
    <dgm:pt modelId="{CA53473B-EC75-4C31-B940-123D5D4F6F5C}">
      <dgm:prSet phldrT="[Text]" custT="1"/>
      <dgm:spPr/>
      <dgm:t>
        <a:bodyPr/>
        <a:lstStyle/>
        <a:p>
          <a:r>
            <a:rPr lang="en-US" sz="2000" dirty="0"/>
            <a:t>Finance Reporting</a:t>
          </a:r>
        </a:p>
      </dgm:t>
    </dgm:pt>
    <dgm:pt modelId="{FB8AAED0-1484-4FC4-8F8E-8725C7FE0BF3}" type="parTrans" cxnId="{56B5C38A-19C0-4CCC-8446-4B06996229AB}">
      <dgm:prSet/>
      <dgm:spPr/>
      <dgm:t>
        <a:bodyPr/>
        <a:lstStyle/>
        <a:p>
          <a:endParaRPr lang="en-US"/>
        </a:p>
      </dgm:t>
    </dgm:pt>
    <dgm:pt modelId="{0759C560-A402-4481-B54E-EC57950C9D99}" type="sibTrans" cxnId="{56B5C38A-19C0-4CCC-8446-4B06996229AB}">
      <dgm:prSet/>
      <dgm:spPr/>
      <dgm:t>
        <a:bodyPr/>
        <a:lstStyle/>
        <a:p>
          <a:endParaRPr lang="en-US"/>
        </a:p>
      </dgm:t>
    </dgm:pt>
    <dgm:pt modelId="{2F1F9100-4B74-4456-9F9E-76778450921F}">
      <dgm:prSet custT="1"/>
      <dgm:spPr/>
      <dgm:t>
        <a:bodyPr/>
        <a:lstStyle/>
        <a:p>
          <a:r>
            <a:rPr lang="en-US" sz="2000" dirty="0"/>
            <a:t> Fiscal TA</a:t>
          </a:r>
        </a:p>
      </dgm:t>
    </dgm:pt>
    <dgm:pt modelId="{DD5FF627-D4F3-493B-83EA-98134FD146CA}" type="parTrans" cxnId="{C2252050-55B3-4EDC-9389-4BAADEDFB3ED}">
      <dgm:prSet/>
      <dgm:spPr/>
      <dgm:t>
        <a:bodyPr/>
        <a:lstStyle/>
        <a:p>
          <a:endParaRPr lang="en-US"/>
        </a:p>
      </dgm:t>
    </dgm:pt>
    <dgm:pt modelId="{335EA0DB-82BA-4030-84EB-13F64B78225E}" type="sibTrans" cxnId="{C2252050-55B3-4EDC-9389-4BAADEDFB3ED}">
      <dgm:prSet/>
      <dgm:spPr/>
      <dgm:t>
        <a:bodyPr/>
        <a:lstStyle/>
        <a:p>
          <a:endParaRPr lang="en-US"/>
        </a:p>
      </dgm:t>
    </dgm:pt>
    <dgm:pt modelId="{A87084C7-60AB-41D7-A16C-7BDF47EC4947}">
      <dgm:prSet custT="1"/>
      <dgm:spPr/>
      <dgm:t>
        <a:bodyPr/>
        <a:lstStyle/>
        <a:p>
          <a:r>
            <a:rPr lang="en-US" sz="2000" dirty="0"/>
            <a:t>Accounts Payable</a:t>
          </a:r>
        </a:p>
      </dgm:t>
    </dgm:pt>
    <dgm:pt modelId="{184F25A6-8D6F-4737-8B0F-98AD42ABEACF}" type="parTrans" cxnId="{8BBFC99A-2A1D-4AB0-9053-81F5614972FC}">
      <dgm:prSet/>
      <dgm:spPr/>
      <dgm:t>
        <a:bodyPr/>
        <a:lstStyle/>
        <a:p>
          <a:endParaRPr lang="en-US"/>
        </a:p>
      </dgm:t>
    </dgm:pt>
    <dgm:pt modelId="{433916FB-013E-425F-B06E-5F0D84024894}" type="sibTrans" cxnId="{8BBFC99A-2A1D-4AB0-9053-81F5614972FC}">
      <dgm:prSet/>
      <dgm:spPr/>
      <dgm:t>
        <a:bodyPr/>
        <a:lstStyle/>
        <a:p>
          <a:endParaRPr lang="en-US"/>
        </a:p>
      </dgm:t>
    </dgm:pt>
    <dgm:pt modelId="{FF6E94C0-60DE-43CA-B090-EC77F431E3E7}">
      <dgm:prSet custT="1"/>
      <dgm:spPr/>
      <dgm:t>
        <a:bodyPr/>
        <a:lstStyle/>
        <a:p>
          <a:r>
            <a:rPr lang="en-US" sz="2000" dirty="0"/>
            <a:t>Grants Administration</a:t>
          </a:r>
        </a:p>
      </dgm:t>
    </dgm:pt>
    <dgm:pt modelId="{7ACE6278-F973-4AF8-813A-E146DEA95536}" type="parTrans" cxnId="{7BAD2B97-43FD-4DA0-A296-4F26AFB4AA1B}">
      <dgm:prSet/>
      <dgm:spPr/>
      <dgm:t>
        <a:bodyPr/>
        <a:lstStyle/>
        <a:p>
          <a:endParaRPr lang="en-US"/>
        </a:p>
      </dgm:t>
    </dgm:pt>
    <dgm:pt modelId="{9D9D801D-3084-4A04-9747-DC9B9153E553}" type="sibTrans" cxnId="{7BAD2B97-43FD-4DA0-A296-4F26AFB4AA1B}">
      <dgm:prSet/>
      <dgm:spPr/>
      <dgm:t>
        <a:bodyPr/>
        <a:lstStyle/>
        <a:p>
          <a:endParaRPr lang="en-US"/>
        </a:p>
      </dgm:t>
    </dgm:pt>
    <dgm:pt modelId="{51F23520-27AA-4B52-9E41-802C9CF5D73B}">
      <dgm:prSet custT="1"/>
      <dgm:spPr/>
      <dgm:t>
        <a:bodyPr/>
        <a:lstStyle/>
        <a:p>
          <a:endParaRPr lang="en-US" sz="2000" dirty="0"/>
        </a:p>
        <a:p>
          <a:r>
            <a:rPr lang="en-US" sz="2000" dirty="0"/>
            <a:t>Financial System Support </a:t>
          </a:r>
        </a:p>
        <a:p>
          <a:endParaRPr lang="en-US" sz="1600" dirty="0"/>
        </a:p>
      </dgm:t>
    </dgm:pt>
    <dgm:pt modelId="{5B7B4C92-4516-4416-91EE-82CBFDED1061}" type="parTrans" cxnId="{6856B8D0-C5A8-40CB-95C8-37C3F41069D8}">
      <dgm:prSet/>
      <dgm:spPr/>
      <dgm:t>
        <a:bodyPr/>
        <a:lstStyle/>
        <a:p>
          <a:endParaRPr lang="en-US"/>
        </a:p>
      </dgm:t>
    </dgm:pt>
    <dgm:pt modelId="{482F88C8-77BE-49CF-A09C-76629880A080}" type="sibTrans" cxnId="{6856B8D0-C5A8-40CB-95C8-37C3F41069D8}">
      <dgm:prSet/>
      <dgm:spPr/>
      <dgm:t>
        <a:bodyPr/>
        <a:lstStyle/>
        <a:p>
          <a:endParaRPr lang="en-US"/>
        </a:p>
      </dgm:t>
    </dgm:pt>
    <dgm:pt modelId="{0CE2F78C-F1F7-45DC-8F97-622C00D6FA51}" type="pres">
      <dgm:prSet presAssocID="{4335CEEB-DD42-4853-8E34-EABAF2CFA289}" presName="cycle" presStyleCnt="0">
        <dgm:presLayoutVars>
          <dgm:chMax val="1"/>
          <dgm:dir/>
          <dgm:animLvl val="ctr"/>
          <dgm:resizeHandles val="exact"/>
        </dgm:presLayoutVars>
      </dgm:prSet>
      <dgm:spPr/>
    </dgm:pt>
    <dgm:pt modelId="{8F6B709A-3781-4158-956F-A61C822C22AB}" type="pres">
      <dgm:prSet presAssocID="{F7049B3C-B5C0-4663-B53B-446206BD0211}" presName="centerShape" presStyleLbl="node0" presStyleIdx="0" presStyleCnt="1" custScaleX="156726" custScaleY="140252"/>
      <dgm:spPr/>
    </dgm:pt>
    <dgm:pt modelId="{90192AC2-92C6-4A7D-9743-9A423D0C3441}" type="pres">
      <dgm:prSet presAssocID="{EB0830AE-4133-48C0-A032-6A95E9DA2868}" presName="Name9" presStyleLbl="parChTrans1D2" presStyleIdx="0" presStyleCnt="8"/>
      <dgm:spPr/>
    </dgm:pt>
    <dgm:pt modelId="{60112D0A-073F-4ECC-B7EC-64601DA35743}" type="pres">
      <dgm:prSet presAssocID="{EB0830AE-4133-48C0-A032-6A95E9DA2868}" presName="connTx" presStyleLbl="parChTrans1D2" presStyleIdx="0" presStyleCnt="8"/>
      <dgm:spPr/>
    </dgm:pt>
    <dgm:pt modelId="{FD1397C8-214B-45A8-AA15-7F02030EA433}" type="pres">
      <dgm:prSet presAssocID="{C75B704C-6A99-4CEA-8A91-56607E5BEB7E}" presName="node" presStyleLbl="node1" presStyleIdx="0" presStyleCnt="8" custScaleX="126212" custRadScaleRad="111920" custRadScaleInc="-51135">
        <dgm:presLayoutVars>
          <dgm:bulletEnabled val="1"/>
        </dgm:presLayoutVars>
      </dgm:prSet>
      <dgm:spPr/>
    </dgm:pt>
    <dgm:pt modelId="{28981D92-358F-4FFB-A830-2287A8F01F77}" type="pres">
      <dgm:prSet presAssocID="{E2801206-E6B0-443F-9C40-A7E84DB9401E}" presName="Name9" presStyleLbl="parChTrans1D2" presStyleIdx="1" presStyleCnt="8"/>
      <dgm:spPr/>
    </dgm:pt>
    <dgm:pt modelId="{C325B0E5-9788-49DD-B881-5039A3707F0F}" type="pres">
      <dgm:prSet presAssocID="{E2801206-E6B0-443F-9C40-A7E84DB9401E}" presName="connTx" presStyleLbl="parChTrans1D2" presStyleIdx="1" presStyleCnt="8"/>
      <dgm:spPr/>
    </dgm:pt>
    <dgm:pt modelId="{DA28DB82-C57F-43DA-AE77-80FEBCAF6A96}" type="pres">
      <dgm:prSet presAssocID="{D5554FC7-9CEF-4D9B-AEE4-4DE287890422}" presName="node" presStyleLbl="node1" presStyleIdx="1" presStyleCnt="8" custScaleX="126212" custRadScaleRad="137246" custRadScaleInc="11161">
        <dgm:presLayoutVars>
          <dgm:bulletEnabled val="1"/>
        </dgm:presLayoutVars>
      </dgm:prSet>
      <dgm:spPr/>
    </dgm:pt>
    <dgm:pt modelId="{F494AC64-3732-459A-8465-010F2B0DE0BF}" type="pres">
      <dgm:prSet presAssocID="{E3C8976E-3006-468E-BB4F-C07D7BAE76E3}" presName="Name9" presStyleLbl="parChTrans1D2" presStyleIdx="2" presStyleCnt="8"/>
      <dgm:spPr/>
    </dgm:pt>
    <dgm:pt modelId="{8CD2B5BE-FE52-4385-B3FF-63140817087F}" type="pres">
      <dgm:prSet presAssocID="{E3C8976E-3006-468E-BB4F-C07D7BAE76E3}" presName="connTx" presStyleLbl="parChTrans1D2" presStyleIdx="2" presStyleCnt="8"/>
      <dgm:spPr/>
    </dgm:pt>
    <dgm:pt modelId="{951DD1D8-1AB6-49C5-B704-939890BAEB57}" type="pres">
      <dgm:prSet presAssocID="{AB3CBE71-D262-44AF-A7F8-1697F9480AA9}" presName="node" presStyleLbl="node1" presStyleIdx="2" presStyleCnt="8" custScaleX="153525" custScaleY="64207">
        <dgm:presLayoutVars>
          <dgm:bulletEnabled val="1"/>
        </dgm:presLayoutVars>
      </dgm:prSet>
      <dgm:spPr/>
    </dgm:pt>
    <dgm:pt modelId="{6C0B6D62-A855-4A21-8873-7A27600777B3}" type="pres">
      <dgm:prSet presAssocID="{5B7B4C92-4516-4416-91EE-82CBFDED1061}" presName="Name9" presStyleLbl="parChTrans1D2" presStyleIdx="3" presStyleCnt="8"/>
      <dgm:spPr/>
    </dgm:pt>
    <dgm:pt modelId="{E7258D0F-E1E3-488D-8018-7FC048221297}" type="pres">
      <dgm:prSet presAssocID="{5B7B4C92-4516-4416-91EE-82CBFDED1061}" presName="connTx" presStyleLbl="parChTrans1D2" presStyleIdx="3" presStyleCnt="8"/>
      <dgm:spPr/>
    </dgm:pt>
    <dgm:pt modelId="{2826EBC2-1C9B-4EA4-91CF-4952ACF01EC5}" type="pres">
      <dgm:prSet presAssocID="{51F23520-27AA-4B52-9E41-802C9CF5D73B}" presName="node" presStyleLbl="node1" presStyleIdx="3" presStyleCnt="8" custScaleX="126212" custScaleY="86356" custRadScaleRad="103364" custRadScaleInc="-32267">
        <dgm:presLayoutVars>
          <dgm:bulletEnabled val="1"/>
        </dgm:presLayoutVars>
      </dgm:prSet>
      <dgm:spPr/>
    </dgm:pt>
    <dgm:pt modelId="{CC6E1CF2-512B-4EB0-9BD8-28A960ECDD81}" type="pres">
      <dgm:prSet presAssocID="{FB8AAED0-1484-4FC4-8F8E-8725C7FE0BF3}" presName="Name9" presStyleLbl="parChTrans1D2" presStyleIdx="4" presStyleCnt="8"/>
      <dgm:spPr/>
    </dgm:pt>
    <dgm:pt modelId="{7666C18C-0857-4694-A47A-3051C3DA95A6}" type="pres">
      <dgm:prSet presAssocID="{FB8AAED0-1484-4FC4-8F8E-8725C7FE0BF3}" presName="connTx" presStyleLbl="parChTrans1D2" presStyleIdx="4" presStyleCnt="8"/>
      <dgm:spPr/>
    </dgm:pt>
    <dgm:pt modelId="{E314AD7F-F1F9-42DC-AD92-807E0A574737}" type="pres">
      <dgm:prSet presAssocID="{CA53473B-EC75-4C31-B940-123D5D4F6F5C}" presName="node" presStyleLbl="node1" presStyleIdx="4" presStyleCnt="8" custScaleX="126212" custScaleY="86356" custRadScaleRad="87174" custRadScaleInc="-11730">
        <dgm:presLayoutVars>
          <dgm:bulletEnabled val="1"/>
        </dgm:presLayoutVars>
      </dgm:prSet>
      <dgm:spPr/>
    </dgm:pt>
    <dgm:pt modelId="{99803200-6B4F-4F46-9342-F86541D0E54D}" type="pres">
      <dgm:prSet presAssocID="{DD5FF627-D4F3-493B-83EA-98134FD146CA}" presName="Name9" presStyleLbl="parChTrans1D2" presStyleIdx="5" presStyleCnt="8"/>
      <dgm:spPr/>
    </dgm:pt>
    <dgm:pt modelId="{2D045E8A-4213-456A-89D4-491195CED015}" type="pres">
      <dgm:prSet presAssocID="{DD5FF627-D4F3-493B-83EA-98134FD146CA}" presName="connTx" presStyleLbl="parChTrans1D2" presStyleIdx="5" presStyleCnt="8"/>
      <dgm:spPr/>
    </dgm:pt>
    <dgm:pt modelId="{7078451C-C943-401C-B0F3-EB9CABE4A94B}" type="pres">
      <dgm:prSet presAssocID="{2F1F9100-4B74-4456-9F9E-76778450921F}" presName="node" presStyleLbl="node1" presStyleIdx="5" presStyleCnt="8" custScaleX="126212" custScaleY="86356" custRadScaleRad="98689" custRadScaleInc="22791">
        <dgm:presLayoutVars>
          <dgm:bulletEnabled val="1"/>
        </dgm:presLayoutVars>
      </dgm:prSet>
      <dgm:spPr/>
    </dgm:pt>
    <dgm:pt modelId="{E25BF9DB-9E69-47BB-BCC6-313D6072B906}" type="pres">
      <dgm:prSet presAssocID="{184F25A6-8D6F-4737-8B0F-98AD42ABEACF}" presName="Name9" presStyleLbl="parChTrans1D2" presStyleIdx="6" presStyleCnt="8"/>
      <dgm:spPr/>
    </dgm:pt>
    <dgm:pt modelId="{70C8C032-765B-4A71-A9F5-6E91320CAACB}" type="pres">
      <dgm:prSet presAssocID="{184F25A6-8D6F-4737-8B0F-98AD42ABEACF}" presName="connTx" presStyleLbl="parChTrans1D2" presStyleIdx="6" presStyleCnt="8"/>
      <dgm:spPr/>
    </dgm:pt>
    <dgm:pt modelId="{16BF068A-2B70-412E-8167-E427575DC3EF}" type="pres">
      <dgm:prSet presAssocID="{A87084C7-60AB-41D7-A16C-7BDF47EC4947}" presName="node" presStyleLbl="node1" presStyleIdx="6" presStyleCnt="8" custScaleX="126212" custScaleY="86356">
        <dgm:presLayoutVars>
          <dgm:bulletEnabled val="1"/>
        </dgm:presLayoutVars>
      </dgm:prSet>
      <dgm:spPr/>
    </dgm:pt>
    <dgm:pt modelId="{F6BA22E8-DAC0-4EA5-A81E-EBFEA1F6766D}" type="pres">
      <dgm:prSet presAssocID="{7ACE6278-F973-4AF8-813A-E146DEA95536}" presName="Name9" presStyleLbl="parChTrans1D2" presStyleIdx="7" presStyleCnt="8"/>
      <dgm:spPr/>
    </dgm:pt>
    <dgm:pt modelId="{BC50057A-6579-46EA-871D-8E1BCC0B1C69}" type="pres">
      <dgm:prSet presAssocID="{7ACE6278-F973-4AF8-813A-E146DEA95536}" presName="connTx" presStyleLbl="parChTrans1D2" presStyleIdx="7" presStyleCnt="8"/>
      <dgm:spPr/>
    </dgm:pt>
    <dgm:pt modelId="{C4FA9D11-85DC-4A69-87BD-F329FB1E147B}" type="pres">
      <dgm:prSet presAssocID="{FF6E94C0-60DE-43CA-B090-EC77F431E3E7}" presName="node" presStyleLbl="node1" presStyleIdx="7" presStyleCnt="8" custScaleX="177688" custScaleY="56719" custRadScaleRad="136499" custRadScaleInc="-63555">
        <dgm:presLayoutVars>
          <dgm:bulletEnabled val="1"/>
        </dgm:presLayoutVars>
      </dgm:prSet>
      <dgm:spPr/>
    </dgm:pt>
  </dgm:ptLst>
  <dgm:cxnLst>
    <dgm:cxn modelId="{D227960B-A895-4E3B-8035-97098FACFDD9}" type="presOf" srcId="{F7049B3C-B5C0-4663-B53B-446206BD0211}" destId="{8F6B709A-3781-4158-956F-A61C822C22AB}" srcOrd="0" destOrd="0" presId="urn:microsoft.com/office/officeart/2005/8/layout/radial1"/>
    <dgm:cxn modelId="{257D3C16-35C6-44E6-B5C7-2271A6883D35}" type="presOf" srcId="{2F1F9100-4B74-4456-9F9E-76778450921F}" destId="{7078451C-C943-401C-B0F3-EB9CABE4A94B}" srcOrd="0" destOrd="0" presId="urn:microsoft.com/office/officeart/2005/8/layout/radial1"/>
    <dgm:cxn modelId="{A9869A1B-997E-4565-9153-5AD8E9506377}" type="presOf" srcId="{D5554FC7-9CEF-4D9B-AEE4-4DE287890422}" destId="{DA28DB82-C57F-43DA-AE77-80FEBCAF6A96}" srcOrd="0" destOrd="0" presId="urn:microsoft.com/office/officeart/2005/8/layout/radial1"/>
    <dgm:cxn modelId="{3F1C5A27-D10B-4B89-9651-DF992B89F6F8}" type="presOf" srcId="{C75B704C-6A99-4CEA-8A91-56607E5BEB7E}" destId="{FD1397C8-214B-45A8-AA15-7F02030EA433}" srcOrd="0" destOrd="0" presId="urn:microsoft.com/office/officeart/2005/8/layout/radial1"/>
    <dgm:cxn modelId="{46CE0038-BEE1-43B9-8B11-195E307658C1}" type="presOf" srcId="{E2801206-E6B0-443F-9C40-A7E84DB9401E}" destId="{28981D92-358F-4FFB-A830-2287A8F01F77}" srcOrd="0" destOrd="0" presId="urn:microsoft.com/office/officeart/2005/8/layout/radial1"/>
    <dgm:cxn modelId="{38227E39-72D6-48EF-85DE-18A4161DD028}" type="presOf" srcId="{E3C8976E-3006-468E-BB4F-C07D7BAE76E3}" destId="{8CD2B5BE-FE52-4385-B3FF-63140817087F}" srcOrd="1" destOrd="0" presId="urn:microsoft.com/office/officeart/2005/8/layout/radial1"/>
    <dgm:cxn modelId="{DB8C433B-E169-4C41-80F5-09E2CE5306EA}" type="presOf" srcId="{E3C8976E-3006-468E-BB4F-C07D7BAE76E3}" destId="{F494AC64-3732-459A-8465-010F2B0DE0BF}" srcOrd="0" destOrd="0" presId="urn:microsoft.com/office/officeart/2005/8/layout/radial1"/>
    <dgm:cxn modelId="{998B1D5C-A4E5-403C-91E8-27DC46D0728B}" type="presOf" srcId="{DD5FF627-D4F3-493B-83EA-98134FD146CA}" destId="{99803200-6B4F-4F46-9342-F86541D0E54D}" srcOrd="0" destOrd="0" presId="urn:microsoft.com/office/officeart/2005/8/layout/radial1"/>
    <dgm:cxn modelId="{907A6E47-6DB5-4A69-8732-FED3EFAC90B9}" type="presOf" srcId="{4335CEEB-DD42-4853-8E34-EABAF2CFA289}" destId="{0CE2F78C-F1F7-45DC-8F97-622C00D6FA51}" srcOrd="0" destOrd="0" presId="urn:microsoft.com/office/officeart/2005/8/layout/radial1"/>
    <dgm:cxn modelId="{700C664C-C008-4B33-9E01-48721DB09C8A}" type="presOf" srcId="{DD5FF627-D4F3-493B-83EA-98134FD146CA}" destId="{2D045E8A-4213-456A-89D4-491195CED015}" srcOrd="1" destOrd="0" presId="urn:microsoft.com/office/officeart/2005/8/layout/radial1"/>
    <dgm:cxn modelId="{9B70F66D-179E-4B37-B527-AAD6F3490A45}" type="presOf" srcId="{184F25A6-8D6F-4737-8B0F-98AD42ABEACF}" destId="{E25BF9DB-9E69-47BB-BCC6-313D6072B906}" srcOrd="0" destOrd="0" presId="urn:microsoft.com/office/officeart/2005/8/layout/radial1"/>
    <dgm:cxn modelId="{BB62326F-1CF0-4FF5-8FEA-B1C426E199C4}" type="presOf" srcId="{AB3CBE71-D262-44AF-A7F8-1697F9480AA9}" destId="{951DD1D8-1AB6-49C5-B704-939890BAEB57}" srcOrd="0" destOrd="0" presId="urn:microsoft.com/office/officeart/2005/8/layout/radial1"/>
    <dgm:cxn modelId="{C2252050-55B3-4EDC-9389-4BAADEDFB3ED}" srcId="{F7049B3C-B5C0-4663-B53B-446206BD0211}" destId="{2F1F9100-4B74-4456-9F9E-76778450921F}" srcOrd="5" destOrd="0" parTransId="{DD5FF627-D4F3-493B-83EA-98134FD146CA}" sibTransId="{335EA0DB-82BA-4030-84EB-13F64B78225E}"/>
    <dgm:cxn modelId="{68261476-EE9F-4847-9F49-A33B92E67B07}" srcId="{F7049B3C-B5C0-4663-B53B-446206BD0211}" destId="{D5554FC7-9CEF-4D9B-AEE4-4DE287890422}" srcOrd="1" destOrd="0" parTransId="{E2801206-E6B0-443F-9C40-A7E84DB9401E}" sibTransId="{1B606AC4-291C-457E-BAFD-73BDCA8F4F21}"/>
    <dgm:cxn modelId="{BBBC1B56-5238-43F3-9411-9736CC473578}" type="presOf" srcId="{EB0830AE-4133-48C0-A032-6A95E9DA2868}" destId="{60112D0A-073F-4ECC-B7EC-64601DA35743}" srcOrd="1" destOrd="0" presId="urn:microsoft.com/office/officeart/2005/8/layout/radial1"/>
    <dgm:cxn modelId="{6EFD4958-826E-47E7-BB21-7CA3AFD3F1A8}" srcId="{F7049B3C-B5C0-4663-B53B-446206BD0211}" destId="{C75B704C-6A99-4CEA-8A91-56607E5BEB7E}" srcOrd="0" destOrd="0" parTransId="{EB0830AE-4133-48C0-A032-6A95E9DA2868}" sibTransId="{D11A15A8-FEA6-4424-81F6-7EE921460BB8}"/>
    <dgm:cxn modelId="{53DADE7E-64BE-4D41-8465-4612D3E47495}" type="presOf" srcId="{CA53473B-EC75-4C31-B940-123D5D4F6F5C}" destId="{E314AD7F-F1F9-42DC-AD92-807E0A574737}" srcOrd="0" destOrd="0" presId="urn:microsoft.com/office/officeart/2005/8/layout/radial1"/>
    <dgm:cxn modelId="{22486088-2E76-4227-AE50-D487BD88DB7E}" type="presOf" srcId="{FB8AAED0-1484-4FC4-8F8E-8725C7FE0BF3}" destId="{7666C18C-0857-4694-A47A-3051C3DA95A6}" srcOrd="1" destOrd="0" presId="urn:microsoft.com/office/officeart/2005/8/layout/radial1"/>
    <dgm:cxn modelId="{56B5C38A-19C0-4CCC-8446-4B06996229AB}" srcId="{F7049B3C-B5C0-4663-B53B-446206BD0211}" destId="{CA53473B-EC75-4C31-B940-123D5D4F6F5C}" srcOrd="4" destOrd="0" parTransId="{FB8AAED0-1484-4FC4-8F8E-8725C7FE0BF3}" sibTransId="{0759C560-A402-4481-B54E-EC57950C9D99}"/>
    <dgm:cxn modelId="{B935DB91-5296-4223-88CC-CC19D18F6276}" srcId="{F7049B3C-B5C0-4663-B53B-446206BD0211}" destId="{AB3CBE71-D262-44AF-A7F8-1697F9480AA9}" srcOrd="2" destOrd="0" parTransId="{E3C8976E-3006-468E-BB4F-C07D7BAE76E3}" sibTransId="{610E1F2F-188B-4C0C-B80D-D45947C9A332}"/>
    <dgm:cxn modelId="{7BAD2B97-43FD-4DA0-A296-4F26AFB4AA1B}" srcId="{F7049B3C-B5C0-4663-B53B-446206BD0211}" destId="{FF6E94C0-60DE-43CA-B090-EC77F431E3E7}" srcOrd="7" destOrd="0" parTransId="{7ACE6278-F973-4AF8-813A-E146DEA95536}" sibTransId="{9D9D801D-3084-4A04-9747-DC9B9153E553}"/>
    <dgm:cxn modelId="{8BBFC99A-2A1D-4AB0-9053-81F5614972FC}" srcId="{F7049B3C-B5C0-4663-B53B-446206BD0211}" destId="{A87084C7-60AB-41D7-A16C-7BDF47EC4947}" srcOrd="6" destOrd="0" parTransId="{184F25A6-8D6F-4737-8B0F-98AD42ABEACF}" sibTransId="{433916FB-013E-425F-B06E-5F0D84024894}"/>
    <dgm:cxn modelId="{4305A19C-7589-4980-8F98-36DC4CA99718}" srcId="{4335CEEB-DD42-4853-8E34-EABAF2CFA289}" destId="{F7049B3C-B5C0-4663-B53B-446206BD0211}" srcOrd="0" destOrd="0" parTransId="{258D6B55-1B86-4728-9027-50DDE103878D}" sibTransId="{8211AB15-36A3-45CF-B741-8AD580D3297D}"/>
    <dgm:cxn modelId="{39882CA6-5794-4614-8056-88829E14D1F7}" type="presOf" srcId="{7ACE6278-F973-4AF8-813A-E146DEA95536}" destId="{F6BA22E8-DAC0-4EA5-A81E-EBFEA1F6766D}" srcOrd="0" destOrd="0" presId="urn:microsoft.com/office/officeart/2005/8/layout/radial1"/>
    <dgm:cxn modelId="{B577C3A7-EA6E-41E6-B74F-D4E0925D9161}" type="presOf" srcId="{51F23520-27AA-4B52-9E41-802C9CF5D73B}" destId="{2826EBC2-1C9B-4EA4-91CF-4952ACF01EC5}" srcOrd="0" destOrd="0" presId="urn:microsoft.com/office/officeart/2005/8/layout/radial1"/>
    <dgm:cxn modelId="{D596CFCA-35F6-402A-9E6D-B51613103ED3}" type="presOf" srcId="{FB8AAED0-1484-4FC4-8F8E-8725C7FE0BF3}" destId="{CC6E1CF2-512B-4EB0-9BD8-28A960ECDD81}" srcOrd="0" destOrd="0" presId="urn:microsoft.com/office/officeart/2005/8/layout/radial1"/>
    <dgm:cxn modelId="{6856B8D0-C5A8-40CB-95C8-37C3F41069D8}" srcId="{F7049B3C-B5C0-4663-B53B-446206BD0211}" destId="{51F23520-27AA-4B52-9E41-802C9CF5D73B}" srcOrd="3" destOrd="0" parTransId="{5B7B4C92-4516-4416-91EE-82CBFDED1061}" sibTransId="{482F88C8-77BE-49CF-A09C-76629880A080}"/>
    <dgm:cxn modelId="{5F9B3BD4-91E2-4EF8-95D4-DC68961F92E2}" type="presOf" srcId="{5B7B4C92-4516-4416-91EE-82CBFDED1061}" destId="{6C0B6D62-A855-4A21-8873-7A27600777B3}" srcOrd="0" destOrd="0" presId="urn:microsoft.com/office/officeart/2005/8/layout/radial1"/>
    <dgm:cxn modelId="{BD2425D6-E194-437B-A5DB-58FB2D108C57}" type="presOf" srcId="{E2801206-E6B0-443F-9C40-A7E84DB9401E}" destId="{C325B0E5-9788-49DD-B881-5039A3707F0F}" srcOrd="1" destOrd="0" presId="urn:microsoft.com/office/officeart/2005/8/layout/radial1"/>
    <dgm:cxn modelId="{C9CA94D7-6854-463C-B9C7-D956C2F52095}" type="presOf" srcId="{7ACE6278-F973-4AF8-813A-E146DEA95536}" destId="{BC50057A-6579-46EA-871D-8E1BCC0B1C69}" srcOrd="1" destOrd="0" presId="urn:microsoft.com/office/officeart/2005/8/layout/radial1"/>
    <dgm:cxn modelId="{8D6DC3DB-482F-4E72-BEBB-5A9BD5371668}" type="presOf" srcId="{FF6E94C0-60DE-43CA-B090-EC77F431E3E7}" destId="{C4FA9D11-85DC-4A69-87BD-F329FB1E147B}" srcOrd="0" destOrd="0" presId="urn:microsoft.com/office/officeart/2005/8/layout/radial1"/>
    <dgm:cxn modelId="{4C5B34EB-A02A-47FD-8FEC-A9876579F3B7}" type="presOf" srcId="{EB0830AE-4133-48C0-A032-6A95E9DA2868}" destId="{90192AC2-92C6-4A7D-9743-9A423D0C3441}" srcOrd="0" destOrd="0" presId="urn:microsoft.com/office/officeart/2005/8/layout/radial1"/>
    <dgm:cxn modelId="{D876ECF3-2381-4F2D-AD08-0CBD475B3670}" type="presOf" srcId="{A87084C7-60AB-41D7-A16C-7BDF47EC4947}" destId="{16BF068A-2B70-412E-8167-E427575DC3EF}" srcOrd="0" destOrd="0" presId="urn:microsoft.com/office/officeart/2005/8/layout/radial1"/>
    <dgm:cxn modelId="{626232F5-8591-4E65-8289-240419518B90}" type="presOf" srcId="{5B7B4C92-4516-4416-91EE-82CBFDED1061}" destId="{E7258D0F-E1E3-488D-8018-7FC048221297}" srcOrd="1" destOrd="0" presId="urn:microsoft.com/office/officeart/2005/8/layout/radial1"/>
    <dgm:cxn modelId="{0CAEE3F7-3683-4A0E-ACF6-522687933100}" type="presOf" srcId="{184F25A6-8D6F-4737-8B0F-98AD42ABEACF}" destId="{70C8C032-765B-4A71-A9F5-6E91320CAACB}" srcOrd="1" destOrd="0" presId="urn:microsoft.com/office/officeart/2005/8/layout/radial1"/>
    <dgm:cxn modelId="{DBE9135C-97C3-4818-8CED-A19D07CF2E43}" type="presParOf" srcId="{0CE2F78C-F1F7-45DC-8F97-622C00D6FA51}" destId="{8F6B709A-3781-4158-956F-A61C822C22AB}" srcOrd="0" destOrd="0" presId="urn:microsoft.com/office/officeart/2005/8/layout/radial1"/>
    <dgm:cxn modelId="{5C78EC5A-8E56-4B7B-AD49-DC78C2A016FA}" type="presParOf" srcId="{0CE2F78C-F1F7-45DC-8F97-622C00D6FA51}" destId="{90192AC2-92C6-4A7D-9743-9A423D0C3441}" srcOrd="1" destOrd="0" presId="urn:microsoft.com/office/officeart/2005/8/layout/radial1"/>
    <dgm:cxn modelId="{8259291F-9362-4A16-8935-9C25D1A84CB4}" type="presParOf" srcId="{90192AC2-92C6-4A7D-9743-9A423D0C3441}" destId="{60112D0A-073F-4ECC-B7EC-64601DA35743}" srcOrd="0" destOrd="0" presId="urn:microsoft.com/office/officeart/2005/8/layout/radial1"/>
    <dgm:cxn modelId="{096DC73E-55F0-4113-B76E-B7AD954385EB}" type="presParOf" srcId="{0CE2F78C-F1F7-45DC-8F97-622C00D6FA51}" destId="{FD1397C8-214B-45A8-AA15-7F02030EA433}" srcOrd="2" destOrd="0" presId="urn:microsoft.com/office/officeart/2005/8/layout/radial1"/>
    <dgm:cxn modelId="{43606A17-2188-4B7B-94C9-572C40EC1D9C}" type="presParOf" srcId="{0CE2F78C-F1F7-45DC-8F97-622C00D6FA51}" destId="{28981D92-358F-4FFB-A830-2287A8F01F77}" srcOrd="3" destOrd="0" presId="urn:microsoft.com/office/officeart/2005/8/layout/radial1"/>
    <dgm:cxn modelId="{F877E38B-3B93-4BCA-89B5-78CE68A6AFF5}" type="presParOf" srcId="{28981D92-358F-4FFB-A830-2287A8F01F77}" destId="{C325B0E5-9788-49DD-B881-5039A3707F0F}" srcOrd="0" destOrd="0" presId="urn:microsoft.com/office/officeart/2005/8/layout/radial1"/>
    <dgm:cxn modelId="{D9D69BB2-7D34-4C8D-B3D1-FF8AD03D0641}" type="presParOf" srcId="{0CE2F78C-F1F7-45DC-8F97-622C00D6FA51}" destId="{DA28DB82-C57F-43DA-AE77-80FEBCAF6A96}" srcOrd="4" destOrd="0" presId="urn:microsoft.com/office/officeart/2005/8/layout/radial1"/>
    <dgm:cxn modelId="{1A31B313-C1DC-4C41-B61C-780F6613733F}" type="presParOf" srcId="{0CE2F78C-F1F7-45DC-8F97-622C00D6FA51}" destId="{F494AC64-3732-459A-8465-010F2B0DE0BF}" srcOrd="5" destOrd="0" presId="urn:microsoft.com/office/officeart/2005/8/layout/radial1"/>
    <dgm:cxn modelId="{CAC8C5D9-56FC-49D0-BA4F-F0BFDD0DCB6B}" type="presParOf" srcId="{F494AC64-3732-459A-8465-010F2B0DE0BF}" destId="{8CD2B5BE-FE52-4385-B3FF-63140817087F}" srcOrd="0" destOrd="0" presId="urn:microsoft.com/office/officeart/2005/8/layout/radial1"/>
    <dgm:cxn modelId="{6AF36ECD-215A-435B-9615-EB006BBF916B}" type="presParOf" srcId="{0CE2F78C-F1F7-45DC-8F97-622C00D6FA51}" destId="{951DD1D8-1AB6-49C5-B704-939890BAEB57}" srcOrd="6" destOrd="0" presId="urn:microsoft.com/office/officeart/2005/8/layout/radial1"/>
    <dgm:cxn modelId="{080FE823-5997-4637-8DF4-E75E97705590}" type="presParOf" srcId="{0CE2F78C-F1F7-45DC-8F97-622C00D6FA51}" destId="{6C0B6D62-A855-4A21-8873-7A27600777B3}" srcOrd="7" destOrd="0" presId="urn:microsoft.com/office/officeart/2005/8/layout/radial1"/>
    <dgm:cxn modelId="{AEB5C353-E336-4970-BEFE-69361690B629}" type="presParOf" srcId="{6C0B6D62-A855-4A21-8873-7A27600777B3}" destId="{E7258D0F-E1E3-488D-8018-7FC048221297}" srcOrd="0" destOrd="0" presId="urn:microsoft.com/office/officeart/2005/8/layout/radial1"/>
    <dgm:cxn modelId="{6B87FB31-5F0C-439E-85DD-B00FB090812C}" type="presParOf" srcId="{0CE2F78C-F1F7-45DC-8F97-622C00D6FA51}" destId="{2826EBC2-1C9B-4EA4-91CF-4952ACF01EC5}" srcOrd="8" destOrd="0" presId="urn:microsoft.com/office/officeart/2005/8/layout/radial1"/>
    <dgm:cxn modelId="{A39D725A-E475-4AA1-A9FD-87F2C631E0D1}" type="presParOf" srcId="{0CE2F78C-F1F7-45DC-8F97-622C00D6FA51}" destId="{CC6E1CF2-512B-4EB0-9BD8-28A960ECDD81}" srcOrd="9" destOrd="0" presId="urn:microsoft.com/office/officeart/2005/8/layout/radial1"/>
    <dgm:cxn modelId="{E7207112-7C23-45AE-B3DB-5DDDC9177E67}" type="presParOf" srcId="{CC6E1CF2-512B-4EB0-9BD8-28A960ECDD81}" destId="{7666C18C-0857-4694-A47A-3051C3DA95A6}" srcOrd="0" destOrd="0" presId="urn:microsoft.com/office/officeart/2005/8/layout/radial1"/>
    <dgm:cxn modelId="{DAE375CD-5F1C-4A56-B162-29A48B9B9505}" type="presParOf" srcId="{0CE2F78C-F1F7-45DC-8F97-622C00D6FA51}" destId="{E314AD7F-F1F9-42DC-AD92-807E0A574737}" srcOrd="10" destOrd="0" presId="urn:microsoft.com/office/officeart/2005/8/layout/radial1"/>
    <dgm:cxn modelId="{C7EEB63F-897E-4445-B7AF-2DDDB4BA77DA}" type="presParOf" srcId="{0CE2F78C-F1F7-45DC-8F97-622C00D6FA51}" destId="{99803200-6B4F-4F46-9342-F86541D0E54D}" srcOrd="11" destOrd="0" presId="urn:microsoft.com/office/officeart/2005/8/layout/radial1"/>
    <dgm:cxn modelId="{3D4E3E46-86E2-4017-9FB6-DC78A569AB7F}" type="presParOf" srcId="{99803200-6B4F-4F46-9342-F86541D0E54D}" destId="{2D045E8A-4213-456A-89D4-491195CED015}" srcOrd="0" destOrd="0" presId="urn:microsoft.com/office/officeart/2005/8/layout/radial1"/>
    <dgm:cxn modelId="{AE9EF7F2-F491-4AD5-90CC-35F510E84468}" type="presParOf" srcId="{0CE2F78C-F1F7-45DC-8F97-622C00D6FA51}" destId="{7078451C-C943-401C-B0F3-EB9CABE4A94B}" srcOrd="12" destOrd="0" presId="urn:microsoft.com/office/officeart/2005/8/layout/radial1"/>
    <dgm:cxn modelId="{F8A483EB-229A-4FB0-992B-D2F06D50E468}" type="presParOf" srcId="{0CE2F78C-F1F7-45DC-8F97-622C00D6FA51}" destId="{E25BF9DB-9E69-47BB-BCC6-313D6072B906}" srcOrd="13" destOrd="0" presId="urn:microsoft.com/office/officeart/2005/8/layout/radial1"/>
    <dgm:cxn modelId="{FD8336E2-E829-4CF0-A414-612A255DC8E8}" type="presParOf" srcId="{E25BF9DB-9E69-47BB-BCC6-313D6072B906}" destId="{70C8C032-765B-4A71-A9F5-6E91320CAACB}" srcOrd="0" destOrd="0" presId="urn:microsoft.com/office/officeart/2005/8/layout/radial1"/>
    <dgm:cxn modelId="{30B6C500-B869-44BA-95E2-C7641F614176}" type="presParOf" srcId="{0CE2F78C-F1F7-45DC-8F97-622C00D6FA51}" destId="{16BF068A-2B70-412E-8167-E427575DC3EF}" srcOrd="14" destOrd="0" presId="urn:microsoft.com/office/officeart/2005/8/layout/radial1"/>
    <dgm:cxn modelId="{8889AEA0-4C2A-4173-A392-8410E3CB3C6D}" type="presParOf" srcId="{0CE2F78C-F1F7-45DC-8F97-622C00D6FA51}" destId="{F6BA22E8-DAC0-4EA5-A81E-EBFEA1F6766D}" srcOrd="15" destOrd="0" presId="urn:microsoft.com/office/officeart/2005/8/layout/radial1"/>
    <dgm:cxn modelId="{D525377F-D691-4B95-836A-2E8D1C4FD366}" type="presParOf" srcId="{F6BA22E8-DAC0-4EA5-A81E-EBFEA1F6766D}" destId="{BC50057A-6579-46EA-871D-8E1BCC0B1C69}" srcOrd="0" destOrd="0" presId="urn:microsoft.com/office/officeart/2005/8/layout/radial1"/>
    <dgm:cxn modelId="{A71F5FC6-7E00-4BCE-8B68-CC44F98BFBDD}" type="presParOf" srcId="{0CE2F78C-F1F7-45DC-8F97-622C00D6FA51}" destId="{C4FA9D11-85DC-4A69-87BD-F329FB1E147B}"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10B29-3A91-4721-BED7-B14FCAC1EAD0}" type="doc">
      <dgm:prSet loTypeId="urn:microsoft.com/office/officeart/2005/8/layout/orgChart1" loCatId="hierarchy" qsTypeId="urn:microsoft.com/office/officeart/2005/8/quickstyle/3d2" qsCatId="3D" csTypeId="urn:microsoft.com/office/officeart/2005/8/colors/accent0_3" csCatId="mainScheme" phldr="1"/>
      <dgm:spPr/>
      <dgm:t>
        <a:bodyPr/>
        <a:lstStyle/>
        <a:p>
          <a:endParaRPr lang="en-US"/>
        </a:p>
      </dgm:t>
    </dgm:pt>
    <dgm:pt modelId="{5156E040-2B38-48A2-8357-25CA351E8D75}">
      <dgm:prSet phldrT="[Text]"/>
      <dgm:spPr/>
      <dgm:t>
        <a:bodyPr/>
        <a:lstStyle/>
        <a:p>
          <a:r>
            <a:rPr lang="en-US" b="1" dirty="0">
              <a:solidFill>
                <a:schemeClr val="tx1"/>
              </a:solidFill>
            </a:rPr>
            <a:t>Jennifer </a:t>
          </a:r>
          <a:r>
            <a:rPr lang="en-US" b="1" dirty="0" err="1">
              <a:solidFill>
                <a:schemeClr val="tx1"/>
              </a:solidFill>
            </a:rPr>
            <a:t>Troke</a:t>
          </a:r>
          <a:r>
            <a:rPr lang="en-US" b="1" dirty="0">
              <a:solidFill>
                <a:schemeClr val="tx1"/>
              </a:solidFill>
            </a:rPr>
            <a:t> </a:t>
          </a:r>
        </a:p>
        <a:p>
          <a:r>
            <a:rPr lang="en-US" dirty="0"/>
            <a:t>Director </a:t>
          </a:r>
        </a:p>
        <a:p>
          <a:r>
            <a:rPr lang="en-US" dirty="0"/>
            <a:t>Workforce Grants and Contracts</a:t>
          </a:r>
        </a:p>
      </dgm:t>
    </dgm:pt>
    <dgm:pt modelId="{E8F01A9D-B33B-44CA-B023-878C69114D86}" type="parTrans" cxnId="{690543A0-3E30-4AAA-8F35-DDF2EEE20AA5}">
      <dgm:prSet/>
      <dgm:spPr/>
      <dgm:t>
        <a:bodyPr/>
        <a:lstStyle/>
        <a:p>
          <a:endParaRPr lang="en-US"/>
        </a:p>
      </dgm:t>
    </dgm:pt>
    <dgm:pt modelId="{3E628520-28BD-4303-8DEB-83B4FBCFDF54}" type="sibTrans" cxnId="{690543A0-3E30-4AAA-8F35-DDF2EEE20AA5}">
      <dgm:prSet/>
      <dgm:spPr/>
      <dgm:t>
        <a:bodyPr/>
        <a:lstStyle/>
        <a:p>
          <a:endParaRPr lang="en-US"/>
        </a:p>
      </dgm:t>
    </dgm:pt>
    <dgm:pt modelId="{DC145EB0-F3D5-4CA1-AFD8-333393EEBA2C}" type="asst">
      <dgm:prSet phldrT="[Text]"/>
      <dgm:spPr/>
      <dgm:t>
        <a:bodyPr/>
        <a:lstStyle/>
        <a:p>
          <a:r>
            <a:rPr lang="en-US" b="1" dirty="0">
              <a:solidFill>
                <a:schemeClr val="tx1"/>
              </a:solidFill>
            </a:rPr>
            <a:t>Travis Weaver</a:t>
          </a:r>
        </a:p>
        <a:p>
          <a:r>
            <a:rPr lang="en-US" dirty="0"/>
            <a:t>Manager</a:t>
          </a:r>
        </a:p>
        <a:p>
          <a:r>
            <a:rPr lang="en-US" dirty="0"/>
            <a:t>Board &amp; AEL Grants</a:t>
          </a:r>
        </a:p>
      </dgm:t>
    </dgm:pt>
    <dgm:pt modelId="{D9E0B40B-9F22-454D-94DC-EEE200394F6E}" type="parTrans" cxnId="{4762DB54-1CFD-4E01-AD22-A654E4D59F61}">
      <dgm:prSet/>
      <dgm:spPr/>
      <dgm:t>
        <a:bodyPr/>
        <a:lstStyle/>
        <a:p>
          <a:endParaRPr lang="en-US"/>
        </a:p>
      </dgm:t>
    </dgm:pt>
    <dgm:pt modelId="{9BB8E301-A70D-4836-AB23-7E77972102E2}" type="sibTrans" cxnId="{4762DB54-1CFD-4E01-AD22-A654E4D59F61}">
      <dgm:prSet/>
      <dgm:spPr/>
      <dgm:t>
        <a:bodyPr/>
        <a:lstStyle/>
        <a:p>
          <a:endParaRPr lang="en-US"/>
        </a:p>
      </dgm:t>
    </dgm:pt>
    <dgm:pt modelId="{2F13D175-0322-43C7-9D30-D7DA998C9032}">
      <dgm:prSet phldrT="[Text]"/>
      <dgm:spPr/>
      <dgm:t>
        <a:bodyPr/>
        <a:lstStyle/>
        <a:p>
          <a:r>
            <a:rPr lang="en-US" b="1" dirty="0">
              <a:solidFill>
                <a:schemeClr val="tx1"/>
              </a:solidFill>
            </a:rPr>
            <a:t>Diana Blackwell</a:t>
          </a:r>
        </a:p>
        <a:p>
          <a:r>
            <a:rPr lang="en-US" dirty="0"/>
            <a:t>Team Lead </a:t>
          </a:r>
        </a:p>
        <a:p>
          <a:r>
            <a:rPr lang="en-US" dirty="0"/>
            <a:t>AEL Grant Manager</a:t>
          </a:r>
        </a:p>
      </dgm:t>
    </dgm:pt>
    <dgm:pt modelId="{E6874D41-5A86-4308-AE41-A810FCA2E60A}" type="parTrans" cxnId="{2B485E6A-ED63-41BD-B185-56C06ECA1A92}">
      <dgm:prSet/>
      <dgm:spPr/>
      <dgm:t>
        <a:bodyPr/>
        <a:lstStyle/>
        <a:p>
          <a:endParaRPr lang="en-US"/>
        </a:p>
      </dgm:t>
    </dgm:pt>
    <dgm:pt modelId="{20DA458D-4987-4A51-8929-51B9AC058ACB}" type="sibTrans" cxnId="{2B485E6A-ED63-41BD-B185-56C06ECA1A92}">
      <dgm:prSet/>
      <dgm:spPr/>
      <dgm:t>
        <a:bodyPr/>
        <a:lstStyle/>
        <a:p>
          <a:endParaRPr lang="en-US"/>
        </a:p>
      </dgm:t>
    </dgm:pt>
    <dgm:pt modelId="{463BF11A-265A-4DDD-A296-7B1D9F36213B}">
      <dgm:prSet phldrT="[Text]"/>
      <dgm:spPr/>
      <dgm:t>
        <a:bodyPr/>
        <a:lstStyle/>
        <a:p>
          <a:r>
            <a:rPr lang="en-US" b="1" dirty="0">
              <a:solidFill>
                <a:schemeClr val="tx1"/>
              </a:solidFill>
            </a:rPr>
            <a:t>Jonathan Valenzuela</a:t>
          </a:r>
        </a:p>
        <a:p>
          <a:r>
            <a:rPr lang="en-US" dirty="0"/>
            <a:t>AEL Grant Manager</a:t>
          </a:r>
        </a:p>
      </dgm:t>
    </dgm:pt>
    <dgm:pt modelId="{9FD884AE-A335-430D-A28D-4950A0F4BA85}" type="parTrans" cxnId="{AEB53C96-0B68-48B0-938A-0E57C5B51C3E}">
      <dgm:prSet/>
      <dgm:spPr/>
      <dgm:t>
        <a:bodyPr/>
        <a:lstStyle/>
        <a:p>
          <a:endParaRPr lang="en-US"/>
        </a:p>
      </dgm:t>
    </dgm:pt>
    <dgm:pt modelId="{7B05470C-DE5D-4B0C-9031-16D95BEC92CE}" type="sibTrans" cxnId="{AEB53C96-0B68-48B0-938A-0E57C5B51C3E}">
      <dgm:prSet/>
      <dgm:spPr/>
      <dgm:t>
        <a:bodyPr/>
        <a:lstStyle/>
        <a:p>
          <a:endParaRPr lang="en-US"/>
        </a:p>
      </dgm:t>
    </dgm:pt>
    <dgm:pt modelId="{F7B17E4B-9E3C-4B08-9D0C-6F5850D840CF}">
      <dgm:prSet phldrT="[Text]"/>
      <dgm:spPr/>
      <dgm:t>
        <a:bodyPr/>
        <a:lstStyle/>
        <a:p>
          <a:r>
            <a:rPr lang="en-US" b="1" dirty="0">
              <a:solidFill>
                <a:schemeClr val="tx1"/>
              </a:solidFill>
            </a:rPr>
            <a:t>Kara McVey</a:t>
          </a:r>
        </a:p>
        <a:p>
          <a:r>
            <a:rPr lang="en-US" dirty="0"/>
            <a:t>AEL Grant Manager</a:t>
          </a:r>
        </a:p>
      </dgm:t>
    </dgm:pt>
    <dgm:pt modelId="{1E2C3E48-90A1-48B3-BFFA-D4F7108F4BE6}" type="parTrans" cxnId="{4FBFD8DC-D153-4975-B510-4ED29CED008A}">
      <dgm:prSet/>
      <dgm:spPr/>
      <dgm:t>
        <a:bodyPr/>
        <a:lstStyle/>
        <a:p>
          <a:endParaRPr lang="en-US"/>
        </a:p>
      </dgm:t>
    </dgm:pt>
    <dgm:pt modelId="{4BB2E3C4-D520-45D6-A67B-A354E3FDDBD0}" type="sibTrans" cxnId="{4FBFD8DC-D153-4975-B510-4ED29CED008A}">
      <dgm:prSet/>
      <dgm:spPr/>
      <dgm:t>
        <a:bodyPr/>
        <a:lstStyle/>
        <a:p>
          <a:endParaRPr lang="en-US"/>
        </a:p>
      </dgm:t>
    </dgm:pt>
    <dgm:pt modelId="{BFE5C0E8-ABC4-492C-B502-4ADE089CE43F}" type="pres">
      <dgm:prSet presAssocID="{A2310B29-3A91-4721-BED7-B14FCAC1EAD0}" presName="hierChild1" presStyleCnt="0">
        <dgm:presLayoutVars>
          <dgm:orgChart val="1"/>
          <dgm:chPref val="1"/>
          <dgm:dir/>
          <dgm:animOne val="branch"/>
          <dgm:animLvl val="lvl"/>
          <dgm:resizeHandles/>
        </dgm:presLayoutVars>
      </dgm:prSet>
      <dgm:spPr/>
    </dgm:pt>
    <dgm:pt modelId="{167B1577-A6B1-46B6-ABFC-F4C0FFC3311B}" type="pres">
      <dgm:prSet presAssocID="{5156E040-2B38-48A2-8357-25CA351E8D75}" presName="hierRoot1" presStyleCnt="0">
        <dgm:presLayoutVars>
          <dgm:hierBranch val="init"/>
        </dgm:presLayoutVars>
      </dgm:prSet>
      <dgm:spPr/>
    </dgm:pt>
    <dgm:pt modelId="{A14F93FD-2306-493E-B661-F75BDE33A5E5}" type="pres">
      <dgm:prSet presAssocID="{5156E040-2B38-48A2-8357-25CA351E8D75}" presName="rootComposite1" presStyleCnt="0"/>
      <dgm:spPr/>
    </dgm:pt>
    <dgm:pt modelId="{4B6AAD48-D676-4061-AB44-E35778E6F7A2}" type="pres">
      <dgm:prSet presAssocID="{5156E040-2B38-48A2-8357-25CA351E8D75}" presName="rootText1" presStyleLbl="node0" presStyleIdx="0" presStyleCnt="1" custScaleX="118164" custScaleY="132800">
        <dgm:presLayoutVars>
          <dgm:chPref val="3"/>
        </dgm:presLayoutVars>
      </dgm:prSet>
      <dgm:spPr/>
    </dgm:pt>
    <dgm:pt modelId="{43748A6E-F762-4FB4-905E-D2D357215ED2}" type="pres">
      <dgm:prSet presAssocID="{5156E040-2B38-48A2-8357-25CA351E8D75}" presName="rootConnector1" presStyleLbl="node1" presStyleIdx="0" presStyleCnt="0"/>
      <dgm:spPr/>
    </dgm:pt>
    <dgm:pt modelId="{54351608-DE3E-4717-A4FB-C51DDAF6C5B3}" type="pres">
      <dgm:prSet presAssocID="{5156E040-2B38-48A2-8357-25CA351E8D75}" presName="hierChild2" presStyleCnt="0"/>
      <dgm:spPr/>
    </dgm:pt>
    <dgm:pt modelId="{B6F4142B-9960-4753-94D0-31EA8856E359}" type="pres">
      <dgm:prSet presAssocID="{5156E040-2B38-48A2-8357-25CA351E8D75}" presName="hierChild3" presStyleCnt="0"/>
      <dgm:spPr/>
    </dgm:pt>
    <dgm:pt modelId="{315E511C-BF53-421E-BA93-147F1F4E9EDB}" type="pres">
      <dgm:prSet presAssocID="{D9E0B40B-9F22-454D-94DC-EEE200394F6E}" presName="Name111" presStyleLbl="parChTrans1D2" presStyleIdx="0" presStyleCnt="1"/>
      <dgm:spPr/>
    </dgm:pt>
    <dgm:pt modelId="{04271A72-E2B7-42E0-8E44-1317DB5DCBBB}" type="pres">
      <dgm:prSet presAssocID="{DC145EB0-F3D5-4CA1-AFD8-333393EEBA2C}" presName="hierRoot3" presStyleCnt="0">
        <dgm:presLayoutVars>
          <dgm:hierBranch val="init"/>
        </dgm:presLayoutVars>
      </dgm:prSet>
      <dgm:spPr/>
    </dgm:pt>
    <dgm:pt modelId="{A15D6D59-C710-4849-82A7-A294CE335F21}" type="pres">
      <dgm:prSet presAssocID="{DC145EB0-F3D5-4CA1-AFD8-333393EEBA2C}" presName="rootComposite3" presStyleCnt="0"/>
      <dgm:spPr/>
    </dgm:pt>
    <dgm:pt modelId="{84DC08B0-AFB9-417D-AF0B-E0FE67E0D9F7}" type="pres">
      <dgm:prSet presAssocID="{DC145EB0-F3D5-4CA1-AFD8-333393EEBA2C}" presName="rootText3" presStyleLbl="asst1" presStyleIdx="0" presStyleCnt="1" custScaleX="109206" custScaleY="103895">
        <dgm:presLayoutVars>
          <dgm:chPref val="3"/>
        </dgm:presLayoutVars>
      </dgm:prSet>
      <dgm:spPr/>
    </dgm:pt>
    <dgm:pt modelId="{45084A4F-721A-450E-A150-6F9C6ACB51EA}" type="pres">
      <dgm:prSet presAssocID="{DC145EB0-F3D5-4CA1-AFD8-333393EEBA2C}" presName="rootConnector3" presStyleLbl="asst1" presStyleIdx="0" presStyleCnt="1"/>
      <dgm:spPr/>
    </dgm:pt>
    <dgm:pt modelId="{E21A8AC4-66B1-46C7-A2C3-F8FB47DEED87}" type="pres">
      <dgm:prSet presAssocID="{DC145EB0-F3D5-4CA1-AFD8-333393EEBA2C}" presName="hierChild6" presStyleCnt="0"/>
      <dgm:spPr/>
    </dgm:pt>
    <dgm:pt modelId="{68EF68EC-0406-41EF-8DF2-4E62666096CD}" type="pres">
      <dgm:prSet presAssocID="{E6874D41-5A86-4308-AE41-A810FCA2E60A}" presName="Name37" presStyleLbl="parChTrans1D3" presStyleIdx="0" presStyleCnt="3"/>
      <dgm:spPr/>
    </dgm:pt>
    <dgm:pt modelId="{C7C62887-0620-4577-A17C-B6AD968A2CEF}" type="pres">
      <dgm:prSet presAssocID="{2F13D175-0322-43C7-9D30-D7DA998C9032}" presName="hierRoot2" presStyleCnt="0">
        <dgm:presLayoutVars>
          <dgm:hierBranch val="init"/>
        </dgm:presLayoutVars>
      </dgm:prSet>
      <dgm:spPr/>
    </dgm:pt>
    <dgm:pt modelId="{F60F8547-9B67-41D5-B9AC-E9356C2FAFBB}" type="pres">
      <dgm:prSet presAssocID="{2F13D175-0322-43C7-9D30-D7DA998C9032}" presName="rootComposite" presStyleCnt="0"/>
      <dgm:spPr/>
    </dgm:pt>
    <dgm:pt modelId="{CA3F94F4-3F66-4DE3-BDCC-0CCD6BFFF87C}" type="pres">
      <dgm:prSet presAssocID="{2F13D175-0322-43C7-9D30-D7DA998C9032}" presName="rootText" presStyleLbl="node3" presStyleIdx="0" presStyleCnt="3" custScaleX="109604" custScaleY="111425">
        <dgm:presLayoutVars>
          <dgm:chPref val="3"/>
        </dgm:presLayoutVars>
      </dgm:prSet>
      <dgm:spPr/>
    </dgm:pt>
    <dgm:pt modelId="{3D3291F6-2442-43B9-B39B-1996097ABC2F}" type="pres">
      <dgm:prSet presAssocID="{2F13D175-0322-43C7-9D30-D7DA998C9032}" presName="rootConnector" presStyleLbl="node3" presStyleIdx="0" presStyleCnt="3"/>
      <dgm:spPr/>
    </dgm:pt>
    <dgm:pt modelId="{3198DB0F-A77A-42C3-886E-CA5679A92B3B}" type="pres">
      <dgm:prSet presAssocID="{2F13D175-0322-43C7-9D30-D7DA998C9032}" presName="hierChild4" presStyleCnt="0"/>
      <dgm:spPr/>
    </dgm:pt>
    <dgm:pt modelId="{7F6B4E95-CF1A-430E-AB5E-D59B265A7CEC}" type="pres">
      <dgm:prSet presAssocID="{2F13D175-0322-43C7-9D30-D7DA998C9032}" presName="hierChild5" presStyleCnt="0"/>
      <dgm:spPr/>
    </dgm:pt>
    <dgm:pt modelId="{DD00FFF9-31C6-493B-AB84-3BBFB6B7B1D7}" type="pres">
      <dgm:prSet presAssocID="{9FD884AE-A335-430D-A28D-4950A0F4BA85}" presName="Name37" presStyleLbl="parChTrans1D3" presStyleIdx="1" presStyleCnt="3"/>
      <dgm:spPr/>
    </dgm:pt>
    <dgm:pt modelId="{F9134C84-48CF-464A-BECE-C4E1B973FE37}" type="pres">
      <dgm:prSet presAssocID="{463BF11A-265A-4DDD-A296-7B1D9F36213B}" presName="hierRoot2" presStyleCnt="0">
        <dgm:presLayoutVars>
          <dgm:hierBranch val="init"/>
        </dgm:presLayoutVars>
      </dgm:prSet>
      <dgm:spPr/>
    </dgm:pt>
    <dgm:pt modelId="{A636D737-D496-4F8A-94D1-50E6114F0D95}" type="pres">
      <dgm:prSet presAssocID="{463BF11A-265A-4DDD-A296-7B1D9F36213B}" presName="rootComposite" presStyleCnt="0"/>
      <dgm:spPr/>
    </dgm:pt>
    <dgm:pt modelId="{92B0BFAE-DC67-41A7-A4FB-7C6E3073E42E}" type="pres">
      <dgm:prSet presAssocID="{463BF11A-265A-4DDD-A296-7B1D9F36213B}" presName="rootText" presStyleLbl="node3" presStyleIdx="1" presStyleCnt="3" custScaleX="111063">
        <dgm:presLayoutVars>
          <dgm:chPref val="3"/>
        </dgm:presLayoutVars>
      </dgm:prSet>
      <dgm:spPr/>
    </dgm:pt>
    <dgm:pt modelId="{9980B5BF-FAE5-473E-948B-6E80F7062E3C}" type="pres">
      <dgm:prSet presAssocID="{463BF11A-265A-4DDD-A296-7B1D9F36213B}" presName="rootConnector" presStyleLbl="node3" presStyleIdx="1" presStyleCnt="3"/>
      <dgm:spPr/>
    </dgm:pt>
    <dgm:pt modelId="{1D92DD2F-C534-4DD3-B183-FB54452160B9}" type="pres">
      <dgm:prSet presAssocID="{463BF11A-265A-4DDD-A296-7B1D9F36213B}" presName="hierChild4" presStyleCnt="0"/>
      <dgm:spPr/>
    </dgm:pt>
    <dgm:pt modelId="{28D7FF64-6B42-464B-AD31-B7F66E2FE6EA}" type="pres">
      <dgm:prSet presAssocID="{463BF11A-265A-4DDD-A296-7B1D9F36213B}" presName="hierChild5" presStyleCnt="0"/>
      <dgm:spPr/>
    </dgm:pt>
    <dgm:pt modelId="{96A718FE-1798-4C1F-8232-5B491EC8B6D3}" type="pres">
      <dgm:prSet presAssocID="{1E2C3E48-90A1-48B3-BFFA-D4F7108F4BE6}" presName="Name37" presStyleLbl="parChTrans1D3" presStyleIdx="2" presStyleCnt="3"/>
      <dgm:spPr/>
    </dgm:pt>
    <dgm:pt modelId="{8DC51132-6328-496C-8AB6-7A2FD566A9F4}" type="pres">
      <dgm:prSet presAssocID="{F7B17E4B-9E3C-4B08-9D0C-6F5850D840CF}" presName="hierRoot2" presStyleCnt="0">
        <dgm:presLayoutVars>
          <dgm:hierBranch val="init"/>
        </dgm:presLayoutVars>
      </dgm:prSet>
      <dgm:spPr/>
    </dgm:pt>
    <dgm:pt modelId="{3DC697EE-429E-4152-8FE6-C8E16DC90916}" type="pres">
      <dgm:prSet presAssocID="{F7B17E4B-9E3C-4B08-9D0C-6F5850D840CF}" presName="rootComposite" presStyleCnt="0"/>
      <dgm:spPr/>
    </dgm:pt>
    <dgm:pt modelId="{E37AA64E-343D-42DB-B914-0BB55AB21A5F}" type="pres">
      <dgm:prSet presAssocID="{F7B17E4B-9E3C-4B08-9D0C-6F5850D840CF}" presName="rootText" presStyleLbl="node3" presStyleIdx="2" presStyleCnt="3" custScaleX="109604">
        <dgm:presLayoutVars>
          <dgm:chPref val="3"/>
        </dgm:presLayoutVars>
      </dgm:prSet>
      <dgm:spPr/>
    </dgm:pt>
    <dgm:pt modelId="{F0FD8BEF-7F63-4653-A601-AA0C6B8741CF}" type="pres">
      <dgm:prSet presAssocID="{F7B17E4B-9E3C-4B08-9D0C-6F5850D840CF}" presName="rootConnector" presStyleLbl="node3" presStyleIdx="2" presStyleCnt="3"/>
      <dgm:spPr/>
    </dgm:pt>
    <dgm:pt modelId="{91E346DB-93A4-4881-8959-5E2E572D136F}" type="pres">
      <dgm:prSet presAssocID="{F7B17E4B-9E3C-4B08-9D0C-6F5850D840CF}" presName="hierChild4" presStyleCnt="0"/>
      <dgm:spPr/>
    </dgm:pt>
    <dgm:pt modelId="{A56A66CF-80F6-4401-8FBF-CD6B7E76C916}" type="pres">
      <dgm:prSet presAssocID="{F7B17E4B-9E3C-4B08-9D0C-6F5850D840CF}" presName="hierChild5" presStyleCnt="0"/>
      <dgm:spPr/>
    </dgm:pt>
    <dgm:pt modelId="{64FCB9D2-DF71-48EA-93D2-1453FD3C955B}" type="pres">
      <dgm:prSet presAssocID="{DC145EB0-F3D5-4CA1-AFD8-333393EEBA2C}" presName="hierChild7" presStyleCnt="0"/>
      <dgm:spPr/>
    </dgm:pt>
  </dgm:ptLst>
  <dgm:cxnLst>
    <dgm:cxn modelId="{942F6604-2831-488B-AD43-D0BDECA477BA}" type="presOf" srcId="{2F13D175-0322-43C7-9D30-D7DA998C9032}" destId="{3D3291F6-2442-43B9-B39B-1996097ABC2F}" srcOrd="1" destOrd="0" presId="urn:microsoft.com/office/officeart/2005/8/layout/orgChart1"/>
    <dgm:cxn modelId="{25A7D30B-4B86-4558-A088-C7675FB924C9}" type="presOf" srcId="{DC145EB0-F3D5-4CA1-AFD8-333393EEBA2C}" destId="{45084A4F-721A-450E-A150-6F9C6ACB51EA}" srcOrd="1" destOrd="0" presId="urn:microsoft.com/office/officeart/2005/8/layout/orgChart1"/>
    <dgm:cxn modelId="{458B6A1D-0772-46D8-8B93-40770074966B}" type="presOf" srcId="{E6874D41-5A86-4308-AE41-A810FCA2E60A}" destId="{68EF68EC-0406-41EF-8DF2-4E62666096CD}" srcOrd="0" destOrd="0" presId="urn:microsoft.com/office/officeart/2005/8/layout/orgChart1"/>
    <dgm:cxn modelId="{D461AB30-4D0A-4FCB-AC1B-89F3461F771B}" type="presOf" srcId="{2F13D175-0322-43C7-9D30-D7DA998C9032}" destId="{CA3F94F4-3F66-4DE3-BDCC-0CCD6BFFF87C}" srcOrd="0" destOrd="0" presId="urn:microsoft.com/office/officeart/2005/8/layout/orgChart1"/>
    <dgm:cxn modelId="{D687303A-3D10-4EE2-8871-EA89F5B2F534}" type="presOf" srcId="{5156E040-2B38-48A2-8357-25CA351E8D75}" destId="{4B6AAD48-D676-4061-AB44-E35778E6F7A2}" srcOrd="0" destOrd="0" presId="urn:microsoft.com/office/officeart/2005/8/layout/orgChart1"/>
    <dgm:cxn modelId="{27F77D64-4A66-49EC-82BB-00367979C78E}" type="presOf" srcId="{463BF11A-265A-4DDD-A296-7B1D9F36213B}" destId="{92B0BFAE-DC67-41A7-A4FB-7C6E3073E42E}" srcOrd="0" destOrd="0" presId="urn:microsoft.com/office/officeart/2005/8/layout/orgChart1"/>
    <dgm:cxn modelId="{8560EB45-5A2F-43BB-90CA-7312231878E2}" type="presOf" srcId="{D9E0B40B-9F22-454D-94DC-EEE200394F6E}" destId="{315E511C-BF53-421E-BA93-147F1F4E9EDB}" srcOrd="0" destOrd="0" presId="urn:microsoft.com/office/officeart/2005/8/layout/orgChart1"/>
    <dgm:cxn modelId="{2B485E6A-ED63-41BD-B185-56C06ECA1A92}" srcId="{DC145EB0-F3D5-4CA1-AFD8-333393EEBA2C}" destId="{2F13D175-0322-43C7-9D30-D7DA998C9032}" srcOrd="0" destOrd="0" parTransId="{E6874D41-5A86-4308-AE41-A810FCA2E60A}" sibTransId="{20DA458D-4987-4A51-8929-51B9AC058ACB}"/>
    <dgm:cxn modelId="{1B4A9354-FE6B-4378-BE64-4E313F296BE4}" type="presOf" srcId="{1E2C3E48-90A1-48B3-BFFA-D4F7108F4BE6}" destId="{96A718FE-1798-4C1F-8232-5B491EC8B6D3}" srcOrd="0" destOrd="0" presId="urn:microsoft.com/office/officeart/2005/8/layout/orgChart1"/>
    <dgm:cxn modelId="{4762DB54-1CFD-4E01-AD22-A654E4D59F61}" srcId="{5156E040-2B38-48A2-8357-25CA351E8D75}" destId="{DC145EB0-F3D5-4CA1-AFD8-333393EEBA2C}" srcOrd="0" destOrd="0" parTransId="{D9E0B40B-9F22-454D-94DC-EEE200394F6E}" sibTransId="{9BB8E301-A70D-4836-AB23-7E77972102E2}"/>
    <dgm:cxn modelId="{36B0B391-07FB-4E02-9992-86C3527A0C13}" type="presOf" srcId="{F7B17E4B-9E3C-4B08-9D0C-6F5850D840CF}" destId="{E37AA64E-343D-42DB-B914-0BB55AB21A5F}" srcOrd="0" destOrd="0" presId="urn:microsoft.com/office/officeart/2005/8/layout/orgChart1"/>
    <dgm:cxn modelId="{AEB53C96-0B68-48B0-938A-0E57C5B51C3E}" srcId="{DC145EB0-F3D5-4CA1-AFD8-333393EEBA2C}" destId="{463BF11A-265A-4DDD-A296-7B1D9F36213B}" srcOrd="1" destOrd="0" parTransId="{9FD884AE-A335-430D-A28D-4950A0F4BA85}" sibTransId="{7B05470C-DE5D-4B0C-9031-16D95BEC92CE}"/>
    <dgm:cxn modelId="{690543A0-3E30-4AAA-8F35-DDF2EEE20AA5}" srcId="{A2310B29-3A91-4721-BED7-B14FCAC1EAD0}" destId="{5156E040-2B38-48A2-8357-25CA351E8D75}" srcOrd="0" destOrd="0" parTransId="{E8F01A9D-B33B-44CA-B023-878C69114D86}" sibTransId="{3E628520-28BD-4303-8DEB-83B4FBCFDF54}"/>
    <dgm:cxn modelId="{C5762AB6-7726-4832-B6F8-5D067AC0CC56}" type="presOf" srcId="{5156E040-2B38-48A2-8357-25CA351E8D75}" destId="{43748A6E-F762-4FB4-905E-D2D357215ED2}" srcOrd="1" destOrd="0" presId="urn:microsoft.com/office/officeart/2005/8/layout/orgChart1"/>
    <dgm:cxn modelId="{A56E52C3-164E-4C88-BACC-0B7CA0809F84}" type="presOf" srcId="{A2310B29-3A91-4721-BED7-B14FCAC1EAD0}" destId="{BFE5C0E8-ABC4-492C-B502-4ADE089CE43F}" srcOrd="0" destOrd="0" presId="urn:microsoft.com/office/officeart/2005/8/layout/orgChart1"/>
    <dgm:cxn modelId="{E2E08AC4-AA0F-4353-88A2-86A466C371A3}" type="presOf" srcId="{463BF11A-265A-4DDD-A296-7B1D9F36213B}" destId="{9980B5BF-FAE5-473E-948B-6E80F7062E3C}" srcOrd="1" destOrd="0" presId="urn:microsoft.com/office/officeart/2005/8/layout/orgChart1"/>
    <dgm:cxn modelId="{C657B3C8-617C-494F-8B9B-3F2DD3DDACF0}" type="presOf" srcId="{9FD884AE-A335-430D-A28D-4950A0F4BA85}" destId="{DD00FFF9-31C6-493B-AB84-3BBFB6B7B1D7}" srcOrd="0" destOrd="0" presId="urn:microsoft.com/office/officeart/2005/8/layout/orgChart1"/>
    <dgm:cxn modelId="{87C56BCD-B47B-4A89-961D-0B2FC14E0071}" type="presOf" srcId="{DC145EB0-F3D5-4CA1-AFD8-333393EEBA2C}" destId="{84DC08B0-AFB9-417D-AF0B-E0FE67E0D9F7}" srcOrd="0" destOrd="0" presId="urn:microsoft.com/office/officeart/2005/8/layout/orgChart1"/>
    <dgm:cxn modelId="{4FBFD8DC-D153-4975-B510-4ED29CED008A}" srcId="{DC145EB0-F3D5-4CA1-AFD8-333393EEBA2C}" destId="{F7B17E4B-9E3C-4B08-9D0C-6F5850D840CF}" srcOrd="2" destOrd="0" parTransId="{1E2C3E48-90A1-48B3-BFFA-D4F7108F4BE6}" sibTransId="{4BB2E3C4-D520-45D6-A67B-A354E3FDDBD0}"/>
    <dgm:cxn modelId="{F2C5CFE4-F679-4EA5-BD75-E5D939279420}" type="presOf" srcId="{F7B17E4B-9E3C-4B08-9D0C-6F5850D840CF}" destId="{F0FD8BEF-7F63-4653-A601-AA0C6B8741CF}" srcOrd="1" destOrd="0" presId="urn:microsoft.com/office/officeart/2005/8/layout/orgChart1"/>
    <dgm:cxn modelId="{EC5A07E8-8378-4DB2-8C55-2923F321F267}" type="presParOf" srcId="{BFE5C0E8-ABC4-492C-B502-4ADE089CE43F}" destId="{167B1577-A6B1-46B6-ABFC-F4C0FFC3311B}" srcOrd="0" destOrd="0" presId="urn:microsoft.com/office/officeart/2005/8/layout/orgChart1"/>
    <dgm:cxn modelId="{551C83C5-A7EE-4C03-BA0D-6C8876AA4F26}" type="presParOf" srcId="{167B1577-A6B1-46B6-ABFC-F4C0FFC3311B}" destId="{A14F93FD-2306-493E-B661-F75BDE33A5E5}" srcOrd="0" destOrd="0" presId="urn:microsoft.com/office/officeart/2005/8/layout/orgChart1"/>
    <dgm:cxn modelId="{DD445124-F103-49E2-AEB3-84B85AF1D23B}" type="presParOf" srcId="{A14F93FD-2306-493E-B661-F75BDE33A5E5}" destId="{4B6AAD48-D676-4061-AB44-E35778E6F7A2}" srcOrd="0" destOrd="0" presId="urn:microsoft.com/office/officeart/2005/8/layout/orgChart1"/>
    <dgm:cxn modelId="{CFF0BCEF-FACF-4FA2-A48D-738A3A71A034}" type="presParOf" srcId="{A14F93FD-2306-493E-B661-F75BDE33A5E5}" destId="{43748A6E-F762-4FB4-905E-D2D357215ED2}" srcOrd="1" destOrd="0" presId="urn:microsoft.com/office/officeart/2005/8/layout/orgChart1"/>
    <dgm:cxn modelId="{8D6BDBEC-DBDB-4BC7-9368-A79916D44AE6}" type="presParOf" srcId="{167B1577-A6B1-46B6-ABFC-F4C0FFC3311B}" destId="{54351608-DE3E-4717-A4FB-C51DDAF6C5B3}" srcOrd="1" destOrd="0" presId="urn:microsoft.com/office/officeart/2005/8/layout/orgChart1"/>
    <dgm:cxn modelId="{6DA9D484-AC37-417D-AD13-6439E89D7C93}" type="presParOf" srcId="{167B1577-A6B1-46B6-ABFC-F4C0FFC3311B}" destId="{B6F4142B-9960-4753-94D0-31EA8856E359}" srcOrd="2" destOrd="0" presId="urn:microsoft.com/office/officeart/2005/8/layout/orgChart1"/>
    <dgm:cxn modelId="{E29B8633-BDC3-4E69-9269-BA09934C8410}" type="presParOf" srcId="{B6F4142B-9960-4753-94D0-31EA8856E359}" destId="{315E511C-BF53-421E-BA93-147F1F4E9EDB}" srcOrd="0" destOrd="0" presId="urn:microsoft.com/office/officeart/2005/8/layout/orgChart1"/>
    <dgm:cxn modelId="{43F43CB3-C233-4B3F-BE83-4D91F42F2D8B}" type="presParOf" srcId="{B6F4142B-9960-4753-94D0-31EA8856E359}" destId="{04271A72-E2B7-42E0-8E44-1317DB5DCBBB}" srcOrd="1" destOrd="0" presId="urn:microsoft.com/office/officeart/2005/8/layout/orgChart1"/>
    <dgm:cxn modelId="{F81D9E4C-BDA0-45A4-9CAF-0B2830C5E3E9}" type="presParOf" srcId="{04271A72-E2B7-42E0-8E44-1317DB5DCBBB}" destId="{A15D6D59-C710-4849-82A7-A294CE335F21}" srcOrd="0" destOrd="0" presId="urn:microsoft.com/office/officeart/2005/8/layout/orgChart1"/>
    <dgm:cxn modelId="{503FA923-A7F2-4976-9508-44A106482C40}" type="presParOf" srcId="{A15D6D59-C710-4849-82A7-A294CE335F21}" destId="{84DC08B0-AFB9-417D-AF0B-E0FE67E0D9F7}" srcOrd="0" destOrd="0" presId="urn:microsoft.com/office/officeart/2005/8/layout/orgChart1"/>
    <dgm:cxn modelId="{31BF4070-4BC9-4124-9020-2D05758A20A9}" type="presParOf" srcId="{A15D6D59-C710-4849-82A7-A294CE335F21}" destId="{45084A4F-721A-450E-A150-6F9C6ACB51EA}" srcOrd="1" destOrd="0" presId="urn:microsoft.com/office/officeart/2005/8/layout/orgChart1"/>
    <dgm:cxn modelId="{F5D54919-37FE-4A6A-9704-16EA03D6AC72}" type="presParOf" srcId="{04271A72-E2B7-42E0-8E44-1317DB5DCBBB}" destId="{E21A8AC4-66B1-46C7-A2C3-F8FB47DEED87}" srcOrd="1" destOrd="0" presId="urn:microsoft.com/office/officeart/2005/8/layout/orgChart1"/>
    <dgm:cxn modelId="{C11BCCA9-DB4B-45E9-8904-7A64D879CA30}" type="presParOf" srcId="{E21A8AC4-66B1-46C7-A2C3-F8FB47DEED87}" destId="{68EF68EC-0406-41EF-8DF2-4E62666096CD}" srcOrd="0" destOrd="0" presId="urn:microsoft.com/office/officeart/2005/8/layout/orgChart1"/>
    <dgm:cxn modelId="{1DA48ADD-225D-4AEB-839F-01B39E7F2446}" type="presParOf" srcId="{E21A8AC4-66B1-46C7-A2C3-F8FB47DEED87}" destId="{C7C62887-0620-4577-A17C-B6AD968A2CEF}" srcOrd="1" destOrd="0" presId="urn:microsoft.com/office/officeart/2005/8/layout/orgChart1"/>
    <dgm:cxn modelId="{F6E2842C-0301-4DD5-A361-47680436CBA0}" type="presParOf" srcId="{C7C62887-0620-4577-A17C-B6AD968A2CEF}" destId="{F60F8547-9B67-41D5-B9AC-E9356C2FAFBB}" srcOrd="0" destOrd="0" presId="urn:microsoft.com/office/officeart/2005/8/layout/orgChart1"/>
    <dgm:cxn modelId="{FB501B92-88D8-4003-9458-9791B892C828}" type="presParOf" srcId="{F60F8547-9B67-41D5-B9AC-E9356C2FAFBB}" destId="{CA3F94F4-3F66-4DE3-BDCC-0CCD6BFFF87C}" srcOrd="0" destOrd="0" presId="urn:microsoft.com/office/officeart/2005/8/layout/orgChart1"/>
    <dgm:cxn modelId="{BC6A510F-1B46-4872-B496-E1677E55F161}" type="presParOf" srcId="{F60F8547-9B67-41D5-B9AC-E9356C2FAFBB}" destId="{3D3291F6-2442-43B9-B39B-1996097ABC2F}" srcOrd="1" destOrd="0" presId="urn:microsoft.com/office/officeart/2005/8/layout/orgChart1"/>
    <dgm:cxn modelId="{F90904C1-7E89-4D5D-B147-9D0E0D56384F}" type="presParOf" srcId="{C7C62887-0620-4577-A17C-B6AD968A2CEF}" destId="{3198DB0F-A77A-42C3-886E-CA5679A92B3B}" srcOrd="1" destOrd="0" presId="urn:microsoft.com/office/officeart/2005/8/layout/orgChart1"/>
    <dgm:cxn modelId="{A6B136CA-9E8B-4EB2-894F-2F0D467ACA91}" type="presParOf" srcId="{C7C62887-0620-4577-A17C-B6AD968A2CEF}" destId="{7F6B4E95-CF1A-430E-AB5E-D59B265A7CEC}" srcOrd="2" destOrd="0" presId="urn:microsoft.com/office/officeart/2005/8/layout/orgChart1"/>
    <dgm:cxn modelId="{CEE55D8C-F132-4295-9C0E-C18092FF2E64}" type="presParOf" srcId="{E21A8AC4-66B1-46C7-A2C3-F8FB47DEED87}" destId="{DD00FFF9-31C6-493B-AB84-3BBFB6B7B1D7}" srcOrd="2" destOrd="0" presId="urn:microsoft.com/office/officeart/2005/8/layout/orgChart1"/>
    <dgm:cxn modelId="{21DEB0AC-E7D0-4594-A9D1-C553DA25B508}" type="presParOf" srcId="{E21A8AC4-66B1-46C7-A2C3-F8FB47DEED87}" destId="{F9134C84-48CF-464A-BECE-C4E1B973FE37}" srcOrd="3" destOrd="0" presId="urn:microsoft.com/office/officeart/2005/8/layout/orgChart1"/>
    <dgm:cxn modelId="{7098F56B-1397-4715-B633-003171A7FE3C}" type="presParOf" srcId="{F9134C84-48CF-464A-BECE-C4E1B973FE37}" destId="{A636D737-D496-4F8A-94D1-50E6114F0D95}" srcOrd="0" destOrd="0" presId="urn:microsoft.com/office/officeart/2005/8/layout/orgChart1"/>
    <dgm:cxn modelId="{37300056-EA1B-49DE-8D6C-CBB03263BCAC}" type="presParOf" srcId="{A636D737-D496-4F8A-94D1-50E6114F0D95}" destId="{92B0BFAE-DC67-41A7-A4FB-7C6E3073E42E}" srcOrd="0" destOrd="0" presId="urn:microsoft.com/office/officeart/2005/8/layout/orgChart1"/>
    <dgm:cxn modelId="{A182C7BD-57A0-47B3-BFDC-989B9A817FC2}" type="presParOf" srcId="{A636D737-D496-4F8A-94D1-50E6114F0D95}" destId="{9980B5BF-FAE5-473E-948B-6E80F7062E3C}" srcOrd="1" destOrd="0" presId="urn:microsoft.com/office/officeart/2005/8/layout/orgChart1"/>
    <dgm:cxn modelId="{2B6FFFAE-2E69-4988-BE06-12274C762CEB}" type="presParOf" srcId="{F9134C84-48CF-464A-BECE-C4E1B973FE37}" destId="{1D92DD2F-C534-4DD3-B183-FB54452160B9}" srcOrd="1" destOrd="0" presId="urn:microsoft.com/office/officeart/2005/8/layout/orgChart1"/>
    <dgm:cxn modelId="{03BDF5F7-B74D-478F-B41F-8C400B884A7B}" type="presParOf" srcId="{F9134C84-48CF-464A-BECE-C4E1B973FE37}" destId="{28D7FF64-6B42-464B-AD31-B7F66E2FE6EA}" srcOrd="2" destOrd="0" presId="urn:microsoft.com/office/officeart/2005/8/layout/orgChart1"/>
    <dgm:cxn modelId="{6130A165-50A4-452F-8E27-E4224E3B5AFB}" type="presParOf" srcId="{E21A8AC4-66B1-46C7-A2C3-F8FB47DEED87}" destId="{96A718FE-1798-4C1F-8232-5B491EC8B6D3}" srcOrd="4" destOrd="0" presId="urn:microsoft.com/office/officeart/2005/8/layout/orgChart1"/>
    <dgm:cxn modelId="{9FEC6C7C-BD31-446D-975B-5A22A1C3D040}" type="presParOf" srcId="{E21A8AC4-66B1-46C7-A2C3-F8FB47DEED87}" destId="{8DC51132-6328-496C-8AB6-7A2FD566A9F4}" srcOrd="5" destOrd="0" presId="urn:microsoft.com/office/officeart/2005/8/layout/orgChart1"/>
    <dgm:cxn modelId="{86362F60-0221-4FFE-98B4-B45FABB58210}" type="presParOf" srcId="{8DC51132-6328-496C-8AB6-7A2FD566A9F4}" destId="{3DC697EE-429E-4152-8FE6-C8E16DC90916}" srcOrd="0" destOrd="0" presId="urn:microsoft.com/office/officeart/2005/8/layout/orgChart1"/>
    <dgm:cxn modelId="{6064A309-F263-4C2D-850E-B280F979BF7C}" type="presParOf" srcId="{3DC697EE-429E-4152-8FE6-C8E16DC90916}" destId="{E37AA64E-343D-42DB-B914-0BB55AB21A5F}" srcOrd="0" destOrd="0" presId="urn:microsoft.com/office/officeart/2005/8/layout/orgChart1"/>
    <dgm:cxn modelId="{F538E71B-57BE-421F-9EFF-B8023CBCA6CE}" type="presParOf" srcId="{3DC697EE-429E-4152-8FE6-C8E16DC90916}" destId="{F0FD8BEF-7F63-4653-A601-AA0C6B8741CF}" srcOrd="1" destOrd="0" presId="urn:microsoft.com/office/officeart/2005/8/layout/orgChart1"/>
    <dgm:cxn modelId="{BFA178FE-62D9-400C-A4F8-B155469A067D}" type="presParOf" srcId="{8DC51132-6328-496C-8AB6-7A2FD566A9F4}" destId="{91E346DB-93A4-4881-8959-5E2E572D136F}" srcOrd="1" destOrd="0" presId="urn:microsoft.com/office/officeart/2005/8/layout/orgChart1"/>
    <dgm:cxn modelId="{B4791481-0CC3-44AB-8066-9C39B057925C}" type="presParOf" srcId="{8DC51132-6328-496C-8AB6-7A2FD566A9F4}" destId="{A56A66CF-80F6-4401-8FBF-CD6B7E76C916}" srcOrd="2" destOrd="0" presId="urn:microsoft.com/office/officeart/2005/8/layout/orgChart1"/>
    <dgm:cxn modelId="{1EBDA15C-BA0F-4A02-B249-B6227BE5E003}" type="presParOf" srcId="{04271A72-E2B7-42E0-8E44-1317DB5DCBBB}" destId="{64FCB9D2-DF71-48EA-93D2-1453FD3C955B}"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CBBD0-2D27-4C32-9AB0-B2430038ECBD}"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n-US"/>
        </a:p>
      </dgm:t>
    </dgm:pt>
    <dgm:pt modelId="{84F9D3E0-6C0B-4D4B-AD19-D2FA10B4CA81}">
      <dgm:prSet phldrT="[Text]" custT="1"/>
      <dgm:spPr/>
      <dgm:t>
        <a:bodyPr/>
        <a:lstStyle/>
        <a:p>
          <a:r>
            <a:rPr lang="en-US" sz="3600" b="0" dirty="0"/>
            <a:t>General Terms </a:t>
          </a:r>
          <a:br>
            <a:rPr lang="en-US" sz="3600" b="0" dirty="0"/>
          </a:br>
          <a:r>
            <a:rPr lang="en-US" sz="3600" b="0" dirty="0"/>
            <a:t>and Conditions</a:t>
          </a:r>
        </a:p>
      </dgm:t>
    </dgm:pt>
    <dgm:pt modelId="{0EADFA2E-EFB4-45DB-8ADF-BB6107B1ABE7}" type="parTrans" cxnId="{E6A7CF4F-3E0B-47EB-99DC-00F9A9094B13}">
      <dgm:prSet/>
      <dgm:spPr/>
      <dgm:t>
        <a:bodyPr/>
        <a:lstStyle/>
        <a:p>
          <a:endParaRPr lang="en-US"/>
        </a:p>
      </dgm:t>
    </dgm:pt>
    <dgm:pt modelId="{8A3B28FF-8657-43AA-AF1A-AB457DE917B2}" type="sibTrans" cxnId="{E6A7CF4F-3E0B-47EB-99DC-00F9A9094B13}">
      <dgm:prSet/>
      <dgm:spPr/>
      <dgm:t>
        <a:bodyPr/>
        <a:lstStyle/>
        <a:p>
          <a:endParaRPr lang="en-US"/>
        </a:p>
      </dgm:t>
    </dgm:pt>
    <dgm:pt modelId="{9AF4BD06-B1EB-4A37-93E5-E9091E939D07}">
      <dgm:prSet phldrT="[Text]" custT="1"/>
      <dgm:spPr/>
      <dgm:t>
        <a:bodyPr/>
        <a:lstStyle/>
        <a:p>
          <a:r>
            <a:rPr lang="en-US" sz="3200" dirty="0"/>
            <a:t>Attachments A, B, &amp; B-1 (SOW)</a:t>
          </a:r>
        </a:p>
      </dgm:t>
    </dgm:pt>
    <dgm:pt modelId="{674E4C5F-BA2F-461D-94F3-62A4F4BCF67F}" type="parTrans" cxnId="{7928615A-482C-4552-8D80-A905383BD55D}">
      <dgm:prSet/>
      <dgm:spPr/>
      <dgm:t>
        <a:bodyPr/>
        <a:lstStyle/>
        <a:p>
          <a:endParaRPr lang="en-US"/>
        </a:p>
      </dgm:t>
    </dgm:pt>
    <dgm:pt modelId="{D7836378-5CE2-452A-AB9B-8EF10319B552}" type="sibTrans" cxnId="{7928615A-482C-4552-8D80-A905383BD55D}">
      <dgm:prSet/>
      <dgm:spPr/>
      <dgm:t>
        <a:bodyPr/>
        <a:lstStyle/>
        <a:p>
          <a:endParaRPr lang="en-US"/>
        </a:p>
      </dgm:t>
    </dgm:pt>
    <dgm:pt modelId="{F67B7F8D-4942-4CB7-9698-63CCE8D87753}">
      <dgm:prSet phldrT="[Text]" custT="1"/>
      <dgm:spPr/>
      <dgm:t>
        <a:bodyPr/>
        <a:lstStyle/>
        <a:p>
          <a:r>
            <a:rPr lang="en-US" sz="3200" dirty="0"/>
            <a:t>Attachments C &amp; D</a:t>
          </a:r>
        </a:p>
      </dgm:t>
    </dgm:pt>
    <dgm:pt modelId="{013641D4-476D-4403-BF93-33C543532A53}" type="parTrans" cxnId="{76D7F01A-E113-40D9-8A5F-6951ABB6AF18}">
      <dgm:prSet/>
      <dgm:spPr/>
      <dgm:t>
        <a:bodyPr/>
        <a:lstStyle/>
        <a:p>
          <a:endParaRPr lang="en-US"/>
        </a:p>
      </dgm:t>
    </dgm:pt>
    <dgm:pt modelId="{964E9A32-7B35-44BD-AF87-0EF4FE2B8406}" type="sibTrans" cxnId="{76D7F01A-E113-40D9-8A5F-6951ABB6AF18}">
      <dgm:prSet/>
      <dgm:spPr/>
      <dgm:t>
        <a:bodyPr/>
        <a:lstStyle/>
        <a:p>
          <a:endParaRPr lang="en-US"/>
        </a:p>
      </dgm:t>
    </dgm:pt>
    <dgm:pt modelId="{FDD411A2-8D71-4387-B696-AE53E84FEA10}" type="pres">
      <dgm:prSet presAssocID="{8B4CBBD0-2D27-4C32-9AB0-B2430038ECBD}" presName="linear" presStyleCnt="0">
        <dgm:presLayoutVars>
          <dgm:dir/>
          <dgm:animLvl val="lvl"/>
          <dgm:resizeHandles val="exact"/>
        </dgm:presLayoutVars>
      </dgm:prSet>
      <dgm:spPr/>
    </dgm:pt>
    <dgm:pt modelId="{B7091924-F78F-4BEE-A104-765F48899CD8}" type="pres">
      <dgm:prSet presAssocID="{84F9D3E0-6C0B-4D4B-AD19-D2FA10B4CA81}" presName="parentLin" presStyleCnt="0"/>
      <dgm:spPr/>
    </dgm:pt>
    <dgm:pt modelId="{B873B8A5-DA59-4236-A1A5-3E017D5E1352}" type="pres">
      <dgm:prSet presAssocID="{84F9D3E0-6C0B-4D4B-AD19-D2FA10B4CA81}" presName="parentLeftMargin" presStyleLbl="node1" presStyleIdx="0" presStyleCnt="3"/>
      <dgm:spPr/>
    </dgm:pt>
    <dgm:pt modelId="{540EA532-28CF-40FA-85A8-FF7DF2E6BCE6}" type="pres">
      <dgm:prSet presAssocID="{84F9D3E0-6C0B-4D4B-AD19-D2FA10B4CA81}" presName="parentText" presStyleLbl="node1" presStyleIdx="0" presStyleCnt="3" custScaleX="142857" custScaleY="158130" custLinFactNeighborX="-10642" custLinFactNeighborY="2392">
        <dgm:presLayoutVars>
          <dgm:chMax val="0"/>
          <dgm:bulletEnabled val="1"/>
        </dgm:presLayoutVars>
      </dgm:prSet>
      <dgm:spPr/>
    </dgm:pt>
    <dgm:pt modelId="{FF65657E-40F9-428C-9768-65DFC0EE3293}" type="pres">
      <dgm:prSet presAssocID="{84F9D3E0-6C0B-4D4B-AD19-D2FA10B4CA81}" presName="negativeSpace" presStyleCnt="0"/>
      <dgm:spPr/>
    </dgm:pt>
    <dgm:pt modelId="{AF57629A-47DE-4C32-9EE2-9BC891BC786B}" type="pres">
      <dgm:prSet presAssocID="{84F9D3E0-6C0B-4D4B-AD19-D2FA10B4CA81}" presName="childText" presStyleLbl="conFgAcc1" presStyleIdx="0" presStyleCnt="3" custScaleX="90514" custLinFactNeighborX="-1725" custLinFactNeighborY="-10106">
        <dgm:presLayoutVars>
          <dgm:bulletEnabled val="1"/>
        </dgm:presLayoutVars>
      </dgm:prSet>
      <dgm:spPr/>
    </dgm:pt>
    <dgm:pt modelId="{ABBB29D3-4155-4D1A-B037-D00BDFC4371D}" type="pres">
      <dgm:prSet presAssocID="{8A3B28FF-8657-43AA-AF1A-AB457DE917B2}" presName="spaceBetweenRectangles" presStyleCnt="0"/>
      <dgm:spPr/>
    </dgm:pt>
    <dgm:pt modelId="{F0E57363-9238-4725-81B7-0026F87A55F5}" type="pres">
      <dgm:prSet presAssocID="{9AF4BD06-B1EB-4A37-93E5-E9091E939D07}" presName="parentLin" presStyleCnt="0"/>
      <dgm:spPr/>
    </dgm:pt>
    <dgm:pt modelId="{13F18BB5-30A3-4269-B3E4-32A8EC4B1688}" type="pres">
      <dgm:prSet presAssocID="{9AF4BD06-B1EB-4A37-93E5-E9091E939D07}" presName="parentLeftMargin" presStyleLbl="node1" presStyleIdx="0" presStyleCnt="3"/>
      <dgm:spPr/>
    </dgm:pt>
    <dgm:pt modelId="{55A21498-9319-468A-A686-89E9F24BD89B}" type="pres">
      <dgm:prSet presAssocID="{9AF4BD06-B1EB-4A37-93E5-E9091E939D07}" presName="parentText" presStyleLbl="node1" presStyleIdx="1" presStyleCnt="3" custScaleX="145994" custScaleY="194300">
        <dgm:presLayoutVars>
          <dgm:chMax val="0"/>
          <dgm:bulletEnabled val="1"/>
        </dgm:presLayoutVars>
      </dgm:prSet>
      <dgm:spPr/>
    </dgm:pt>
    <dgm:pt modelId="{9DFDE78B-29A8-42F6-A82A-8E8E21838F39}" type="pres">
      <dgm:prSet presAssocID="{9AF4BD06-B1EB-4A37-93E5-E9091E939D07}" presName="negativeSpace" presStyleCnt="0"/>
      <dgm:spPr/>
    </dgm:pt>
    <dgm:pt modelId="{41240712-8C2D-464E-B65A-75610E484F65}" type="pres">
      <dgm:prSet presAssocID="{9AF4BD06-B1EB-4A37-93E5-E9091E939D07}" presName="childText" presStyleLbl="conFgAcc1" presStyleIdx="1" presStyleCnt="3">
        <dgm:presLayoutVars>
          <dgm:bulletEnabled val="1"/>
        </dgm:presLayoutVars>
      </dgm:prSet>
      <dgm:spPr/>
    </dgm:pt>
    <dgm:pt modelId="{DCBFF5FF-FF9E-4E15-8584-7199CFCEC7A1}" type="pres">
      <dgm:prSet presAssocID="{D7836378-5CE2-452A-AB9B-8EF10319B552}" presName="spaceBetweenRectangles" presStyleCnt="0"/>
      <dgm:spPr/>
    </dgm:pt>
    <dgm:pt modelId="{F70C4AF5-91F5-4788-91E2-9CC20E97A325}" type="pres">
      <dgm:prSet presAssocID="{F67B7F8D-4942-4CB7-9698-63CCE8D87753}" presName="parentLin" presStyleCnt="0"/>
      <dgm:spPr/>
    </dgm:pt>
    <dgm:pt modelId="{52AE1796-AEE2-412F-8BA3-1C702E10479F}" type="pres">
      <dgm:prSet presAssocID="{F67B7F8D-4942-4CB7-9698-63CCE8D87753}" presName="parentLeftMargin" presStyleLbl="node1" presStyleIdx="1" presStyleCnt="3"/>
      <dgm:spPr/>
    </dgm:pt>
    <dgm:pt modelId="{C5232DB6-059D-4A68-816B-21FA64E6FA76}" type="pres">
      <dgm:prSet presAssocID="{F67B7F8D-4942-4CB7-9698-63CCE8D87753}" presName="parentText" presStyleLbl="node1" presStyleIdx="2" presStyleCnt="3" custScaleX="135446" custScaleY="133031">
        <dgm:presLayoutVars>
          <dgm:chMax val="0"/>
          <dgm:bulletEnabled val="1"/>
        </dgm:presLayoutVars>
      </dgm:prSet>
      <dgm:spPr/>
    </dgm:pt>
    <dgm:pt modelId="{9D4812A3-8A63-42D0-AEAE-8E9A3FA6598A}" type="pres">
      <dgm:prSet presAssocID="{F67B7F8D-4942-4CB7-9698-63CCE8D87753}" presName="negativeSpace" presStyleCnt="0"/>
      <dgm:spPr/>
    </dgm:pt>
    <dgm:pt modelId="{5FBF0547-8FCF-4784-91C1-C21202CF4DE8}" type="pres">
      <dgm:prSet presAssocID="{F67B7F8D-4942-4CB7-9698-63CCE8D87753}" presName="childText" presStyleLbl="conFgAcc1" presStyleIdx="2" presStyleCnt="3">
        <dgm:presLayoutVars>
          <dgm:bulletEnabled val="1"/>
        </dgm:presLayoutVars>
      </dgm:prSet>
      <dgm:spPr/>
    </dgm:pt>
  </dgm:ptLst>
  <dgm:cxnLst>
    <dgm:cxn modelId="{3B31B10D-93D3-424C-98B1-097DF02CE83F}" type="presOf" srcId="{84F9D3E0-6C0B-4D4B-AD19-D2FA10B4CA81}" destId="{B873B8A5-DA59-4236-A1A5-3E017D5E1352}" srcOrd="0" destOrd="0" presId="urn:microsoft.com/office/officeart/2005/8/layout/list1"/>
    <dgm:cxn modelId="{76D7F01A-E113-40D9-8A5F-6951ABB6AF18}" srcId="{8B4CBBD0-2D27-4C32-9AB0-B2430038ECBD}" destId="{F67B7F8D-4942-4CB7-9698-63CCE8D87753}" srcOrd="2" destOrd="0" parTransId="{013641D4-476D-4403-BF93-33C543532A53}" sibTransId="{964E9A32-7B35-44BD-AF87-0EF4FE2B8406}"/>
    <dgm:cxn modelId="{130F6B39-6AF1-42DF-8173-E8368FCE2659}" type="presOf" srcId="{8B4CBBD0-2D27-4C32-9AB0-B2430038ECBD}" destId="{FDD411A2-8D71-4387-B696-AE53E84FEA10}" srcOrd="0" destOrd="0" presId="urn:microsoft.com/office/officeart/2005/8/layout/list1"/>
    <dgm:cxn modelId="{71C3383A-44AC-4C22-9F0A-181B1EA1B473}" type="presOf" srcId="{9AF4BD06-B1EB-4A37-93E5-E9091E939D07}" destId="{13F18BB5-30A3-4269-B3E4-32A8EC4B1688}" srcOrd="0" destOrd="0" presId="urn:microsoft.com/office/officeart/2005/8/layout/list1"/>
    <dgm:cxn modelId="{3587555C-318A-46DA-90B8-B65746499A18}" type="presOf" srcId="{F67B7F8D-4942-4CB7-9698-63CCE8D87753}" destId="{C5232DB6-059D-4A68-816B-21FA64E6FA76}" srcOrd="1" destOrd="0" presId="urn:microsoft.com/office/officeart/2005/8/layout/list1"/>
    <dgm:cxn modelId="{E6A7CF4F-3E0B-47EB-99DC-00F9A9094B13}" srcId="{8B4CBBD0-2D27-4C32-9AB0-B2430038ECBD}" destId="{84F9D3E0-6C0B-4D4B-AD19-D2FA10B4CA81}" srcOrd="0" destOrd="0" parTransId="{0EADFA2E-EFB4-45DB-8ADF-BB6107B1ABE7}" sibTransId="{8A3B28FF-8657-43AA-AF1A-AB457DE917B2}"/>
    <dgm:cxn modelId="{7928615A-482C-4552-8D80-A905383BD55D}" srcId="{8B4CBBD0-2D27-4C32-9AB0-B2430038ECBD}" destId="{9AF4BD06-B1EB-4A37-93E5-E9091E939D07}" srcOrd="1" destOrd="0" parTransId="{674E4C5F-BA2F-461D-94F3-62A4F4BCF67F}" sibTransId="{D7836378-5CE2-452A-AB9B-8EF10319B552}"/>
    <dgm:cxn modelId="{6247F75A-EA5C-410E-900D-E29ABC6C0B66}" type="presOf" srcId="{84F9D3E0-6C0B-4D4B-AD19-D2FA10B4CA81}" destId="{540EA532-28CF-40FA-85A8-FF7DF2E6BCE6}" srcOrd="1" destOrd="0" presId="urn:microsoft.com/office/officeart/2005/8/layout/list1"/>
    <dgm:cxn modelId="{75D07285-EBE7-42BA-A2BC-0262F2A65CEE}" type="presOf" srcId="{F67B7F8D-4942-4CB7-9698-63CCE8D87753}" destId="{52AE1796-AEE2-412F-8BA3-1C702E10479F}" srcOrd="0" destOrd="0" presId="urn:microsoft.com/office/officeart/2005/8/layout/list1"/>
    <dgm:cxn modelId="{1657B7E5-4968-457A-A6EE-C01408E34A23}" type="presOf" srcId="{9AF4BD06-B1EB-4A37-93E5-E9091E939D07}" destId="{55A21498-9319-468A-A686-89E9F24BD89B}" srcOrd="1" destOrd="0" presId="urn:microsoft.com/office/officeart/2005/8/layout/list1"/>
    <dgm:cxn modelId="{F6C443CB-EBA4-47D1-B4A0-6A9ED3E56F02}" type="presParOf" srcId="{FDD411A2-8D71-4387-B696-AE53E84FEA10}" destId="{B7091924-F78F-4BEE-A104-765F48899CD8}" srcOrd="0" destOrd="0" presId="urn:microsoft.com/office/officeart/2005/8/layout/list1"/>
    <dgm:cxn modelId="{260B5102-BF21-4A29-988D-9CC05ABD0527}" type="presParOf" srcId="{B7091924-F78F-4BEE-A104-765F48899CD8}" destId="{B873B8A5-DA59-4236-A1A5-3E017D5E1352}" srcOrd="0" destOrd="0" presId="urn:microsoft.com/office/officeart/2005/8/layout/list1"/>
    <dgm:cxn modelId="{0FEACAB7-E61C-41A1-A76F-D25B36926D1A}" type="presParOf" srcId="{B7091924-F78F-4BEE-A104-765F48899CD8}" destId="{540EA532-28CF-40FA-85A8-FF7DF2E6BCE6}" srcOrd="1" destOrd="0" presId="urn:microsoft.com/office/officeart/2005/8/layout/list1"/>
    <dgm:cxn modelId="{1F577FBD-DA66-403D-BB26-800A94786678}" type="presParOf" srcId="{FDD411A2-8D71-4387-B696-AE53E84FEA10}" destId="{FF65657E-40F9-428C-9768-65DFC0EE3293}" srcOrd="1" destOrd="0" presId="urn:microsoft.com/office/officeart/2005/8/layout/list1"/>
    <dgm:cxn modelId="{3D0FDAEB-C4D8-4DFE-AF09-AD4BA538F4FA}" type="presParOf" srcId="{FDD411A2-8D71-4387-B696-AE53E84FEA10}" destId="{AF57629A-47DE-4C32-9EE2-9BC891BC786B}" srcOrd="2" destOrd="0" presId="urn:microsoft.com/office/officeart/2005/8/layout/list1"/>
    <dgm:cxn modelId="{A2E33573-F337-42B9-8A49-E0D258CF604B}" type="presParOf" srcId="{FDD411A2-8D71-4387-B696-AE53E84FEA10}" destId="{ABBB29D3-4155-4D1A-B037-D00BDFC4371D}" srcOrd="3" destOrd="0" presId="urn:microsoft.com/office/officeart/2005/8/layout/list1"/>
    <dgm:cxn modelId="{A0B04E79-00DB-4B7A-AF0F-9C7642662920}" type="presParOf" srcId="{FDD411A2-8D71-4387-B696-AE53E84FEA10}" destId="{F0E57363-9238-4725-81B7-0026F87A55F5}" srcOrd="4" destOrd="0" presId="urn:microsoft.com/office/officeart/2005/8/layout/list1"/>
    <dgm:cxn modelId="{396046B1-91B7-433E-A99D-E5AC0E6004CD}" type="presParOf" srcId="{F0E57363-9238-4725-81B7-0026F87A55F5}" destId="{13F18BB5-30A3-4269-B3E4-32A8EC4B1688}" srcOrd="0" destOrd="0" presId="urn:microsoft.com/office/officeart/2005/8/layout/list1"/>
    <dgm:cxn modelId="{23B0E709-E033-4367-B989-07F093CA9794}" type="presParOf" srcId="{F0E57363-9238-4725-81B7-0026F87A55F5}" destId="{55A21498-9319-468A-A686-89E9F24BD89B}" srcOrd="1" destOrd="0" presId="urn:microsoft.com/office/officeart/2005/8/layout/list1"/>
    <dgm:cxn modelId="{ACAD4904-C5D7-4547-BEE6-CE2BE0D2CD26}" type="presParOf" srcId="{FDD411A2-8D71-4387-B696-AE53E84FEA10}" destId="{9DFDE78B-29A8-42F6-A82A-8E8E21838F39}" srcOrd="5" destOrd="0" presId="urn:microsoft.com/office/officeart/2005/8/layout/list1"/>
    <dgm:cxn modelId="{DC034C3A-6E62-4F94-85CE-21CF824C4F3B}" type="presParOf" srcId="{FDD411A2-8D71-4387-B696-AE53E84FEA10}" destId="{41240712-8C2D-464E-B65A-75610E484F65}" srcOrd="6" destOrd="0" presId="urn:microsoft.com/office/officeart/2005/8/layout/list1"/>
    <dgm:cxn modelId="{C4D73335-2116-4EF3-9AE8-ABF6BE7EA1F8}" type="presParOf" srcId="{FDD411A2-8D71-4387-B696-AE53E84FEA10}" destId="{DCBFF5FF-FF9E-4E15-8584-7199CFCEC7A1}" srcOrd="7" destOrd="0" presId="urn:microsoft.com/office/officeart/2005/8/layout/list1"/>
    <dgm:cxn modelId="{37CEA975-13C9-49E4-BCF2-4CE5AA22FD2D}" type="presParOf" srcId="{FDD411A2-8D71-4387-B696-AE53E84FEA10}" destId="{F70C4AF5-91F5-4788-91E2-9CC20E97A325}" srcOrd="8" destOrd="0" presId="urn:microsoft.com/office/officeart/2005/8/layout/list1"/>
    <dgm:cxn modelId="{52187A4F-DCC3-44EE-B3AE-AD6FB79A2029}" type="presParOf" srcId="{F70C4AF5-91F5-4788-91E2-9CC20E97A325}" destId="{52AE1796-AEE2-412F-8BA3-1C702E10479F}" srcOrd="0" destOrd="0" presId="urn:microsoft.com/office/officeart/2005/8/layout/list1"/>
    <dgm:cxn modelId="{454C80D9-6E1F-4A8E-A194-708CF9DB0DD9}" type="presParOf" srcId="{F70C4AF5-91F5-4788-91E2-9CC20E97A325}" destId="{C5232DB6-059D-4A68-816B-21FA64E6FA76}" srcOrd="1" destOrd="0" presId="urn:microsoft.com/office/officeart/2005/8/layout/list1"/>
    <dgm:cxn modelId="{8F93895A-7435-437E-873D-9B419E2E8383}" type="presParOf" srcId="{FDD411A2-8D71-4387-B696-AE53E84FEA10}" destId="{9D4812A3-8A63-42D0-AEAE-8E9A3FA6598A}" srcOrd="9" destOrd="0" presId="urn:microsoft.com/office/officeart/2005/8/layout/list1"/>
    <dgm:cxn modelId="{139082F5-02AB-4C2B-A633-CA879B997C60}" type="presParOf" srcId="{FDD411A2-8D71-4387-B696-AE53E84FEA10}" destId="{5FBF0547-8FCF-4784-91C1-C21202CF4DE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B709A-3781-4158-956F-A61C822C22AB}">
      <dsp:nvSpPr>
        <dsp:cNvPr id="0" name=""/>
        <dsp:cNvSpPr/>
      </dsp:nvSpPr>
      <dsp:spPr>
        <a:xfrm>
          <a:off x="3352799" y="2080657"/>
          <a:ext cx="2102773" cy="1881744"/>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Texas Workforce Commission</a:t>
          </a:r>
        </a:p>
      </dsp:txBody>
      <dsp:txXfrm>
        <a:off x="3660743" y="2356232"/>
        <a:ext cx="1486885" cy="1330594"/>
      </dsp:txXfrm>
    </dsp:sp>
    <dsp:sp modelId="{90192AC2-92C6-4A7D-9743-9A423D0C3441}">
      <dsp:nvSpPr>
        <dsp:cNvPr id="0" name=""/>
        <dsp:cNvSpPr/>
      </dsp:nvSpPr>
      <dsp:spPr>
        <a:xfrm rot="15466229">
          <a:off x="3729163" y="1701511"/>
          <a:ext cx="783646" cy="26858"/>
        </a:xfrm>
        <a:custGeom>
          <a:avLst/>
          <a:gdLst/>
          <a:ahLst/>
          <a:cxnLst/>
          <a:rect l="0" t="0" r="0" b="0"/>
          <a:pathLst>
            <a:path>
              <a:moveTo>
                <a:pt x="0" y="13429"/>
              </a:moveTo>
              <a:lnTo>
                <a:pt x="783646"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01395" y="1695349"/>
        <a:ext cx="39182" cy="39182"/>
      </dsp:txXfrm>
    </dsp:sp>
    <dsp:sp modelId="{FD1397C8-214B-45A8-AA15-7F02030EA433}">
      <dsp:nvSpPr>
        <dsp:cNvPr id="0" name=""/>
        <dsp:cNvSpPr/>
      </dsp:nvSpPr>
      <dsp:spPr>
        <a:xfrm>
          <a:off x="3047996" y="0"/>
          <a:ext cx="1693371" cy="1341687"/>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Adult Education &amp; Literacy</a:t>
          </a:r>
        </a:p>
      </dsp:txBody>
      <dsp:txXfrm>
        <a:off x="3295984" y="196486"/>
        <a:ext cx="1197395" cy="948715"/>
      </dsp:txXfrm>
    </dsp:sp>
    <dsp:sp modelId="{28981D92-358F-4FFB-A830-2287A8F01F77}">
      <dsp:nvSpPr>
        <dsp:cNvPr id="0" name=""/>
        <dsp:cNvSpPr/>
      </dsp:nvSpPr>
      <dsp:spPr>
        <a:xfrm rot="19050673">
          <a:off x="4957090" y="1867385"/>
          <a:ext cx="1384915" cy="26858"/>
        </a:xfrm>
        <a:custGeom>
          <a:avLst/>
          <a:gdLst/>
          <a:ahLst/>
          <a:cxnLst/>
          <a:rect l="0" t="0" r="0" b="0"/>
          <a:pathLst>
            <a:path>
              <a:moveTo>
                <a:pt x="0" y="13429"/>
              </a:moveTo>
              <a:lnTo>
                <a:pt x="1384915"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4925" y="1846191"/>
        <a:ext cx="69245" cy="69245"/>
      </dsp:txXfrm>
    </dsp:sp>
    <dsp:sp modelId="{DA28DB82-C57F-43DA-AE77-80FEBCAF6A96}">
      <dsp:nvSpPr>
        <dsp:cNvPr id="0" name=""/>
        <dsp:cNvSpPr/>
      </dsp:nvSpPr>
      <dsp:spPr>
        <a:xfrm>
          <a:off x="5867399" y="234886"/>
          <a:ext cx="1693371" cy="1341687"/>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Board &amp; AEL Grants</a:t>
          </a:r>
        </a:p>
      </dsp:txBody>
      <dsp:txXfrm>
        <a:off x="6115387" y="431372"/>
        <a:ext cx="1197395" cy="948715"/>
      </dsp:txXfrm>
    </dsp:sp>
    <dsp:sp modelId="{F494AC64-3732-459A-8465-010F2B0DE0BF}">
      <dsp:nvSpPr>
        <dsp:cNvPr id="0" name=""/>
        <dsp:cNvSpPr/>
      </dsp:nvSpPr>
      <dsp:spPr>
        <a:xfrm>
          <a:off x="5455573" y="3008100"/>
          <a:ext cx="201061" cy="26858"/>
        </a:xfrm>
        <a:custGeom>
          <a:avLst/>
          <a:gdLst/>
          <a:ahLst/>
          <a:cxnLst/>
          <a:rect l="0" t="0" r="0" b="0"/>
          <a:pathLst>
            <a:path>
              <a:moveTo>
                <a:pt x="0" y="13429"/>
              </a:moveTo>
              <a:lnTo>
                <a:pt x="201061"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51077" y="3016503"/>
        <a:ext cx="10053" cy="10053"/>
      </dsp:txXfrm>
    </dsp:sp>
    <dsp:sp modelId="{951DD1D8-1AB6-49C5-B704-939890BAEB57}">
      <dsp:nvSpPr>
        <dsp:cNvPr id="0" name=""/>
        <dsp:cNvSpPr/>
      </dsp:nvSpPr>
      <dsp:spPr>
        <a:xfrm>
          <a:off x="5656634" y="2590801"/>
          <a:ext cx="2059826" cy="861457"/>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Subrecipient Monitoring</a:t>
          </a:r>
        </a:p>
      </dsp:txBody>
      <dsp:txXfrm>
        <a:off x="5958289" y="2716958"/>
        <a:ext cx="1456516" cy="609143"/>
      </dsp:txXfrm>
    </dsp:sp>
    <dsp:sp modelId="{6C0B6D62-A855-4A21-8873-7A27600777B3}">
      <dsp:nvSpPr>
        <dsp:cNvPr id="0" name=""/>
        <dsp:cNvSpPr/>
      </dsp:nvSpPr>
      <dsp:spPr>
        <a:xfrm rot="2264396">
          <a:off x="5131987" y="3820817"/>
          <a:ext cx="644437" cy="26858"/>
        </a:xfrm>
        <a:custGeom>
          <a:avLst/>
          <a:gdLst/>
          <a:ahLst/>
          <a:cxnLst/>
          <a:rect l="0" t="0" r="0" b="0"/>
          <a:pathLst>
            <a:path>
              <a:moveTo>
                <a:pt x="0" y="13429"/>
              </a:moveTo>
              <a:lnTo>
                <a:pt x="644437"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8095" y="3818136"/>
        <a:ext cx="32221" cy="32221"/>
      </dsp:txXfrm>
    </dsp:sp>
    <dsp:sp modelId="{2826EBC2-1C9B-4EA4-91CF-4952ACF01EC5}">
      <dsp:nvSpPr>
        <dsp:cNvPr id="0" name=""/>
        <dsp:cNvSpPr/>
      </dsp:nvSpPr>
      <dsp:spPr>
        <a:xfrm>
          <a:off x="5423101" y="3886194"/>
          <a:ext cx="1693371" cy="1158627"/>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Financial System Support </a:t>
          </a:r>
        </a:p>
        <a:p>
          <a:pPr marL="0" lvl="0" indent="0" algn="ctr" defTabSz="889000">
            <a:lnSpc>
              <a:spcPct val="90000"/>
            </a:lnSpc>
            <a:spcBef>
              <a:spcPct val="0"/>
            </a:spcBef>
            <a:spcAft>
              <a:spcPct val="35000"/>
            </a:spcAft>
            <a:buNone/>
          </a:pPr>
          <a:endParaRPr lang="en-US" sz="1600" kern="1200" dirty="0"/>
        </a:p>
      </dsp:txBody>
      <dsp:txXfrm>
        <a:off x="5671089" y="4055871"/>
        <a:ext cx="1197395" cy="819273"/>
      </dsp:txXfrm>
    </dsp:sp>
    <dsp:sp modelId="{CC6E1CF2-512B-4EB0-9BD8-28A960ECDD81}">
      <dsp:nvSpPr>
        <dsp:cNvPr id="0" name=""/>
        <dsp:cNvSpPr/>
      </dsp:nvSpPr>
      <dsp:spPr>
        <a:xfrm rot="5241645">
          <a:off x="4223859" y="4182381"/>
          <a:ext cx="468913" cy="26858"/>
        </a:xfrm>
        <a:custGeom>
          <a:avLst/>
          <a:gdLst/>
          <a:ahLst/>
          <a:cxnLst/>
          <a:rect l="0" t="0" r="0" b="0"/>
          <a:pathLst>
            <a:path>
              <a:moveTo>
                <a:pt x="0" y="13429"/>
              </a:moveTo>
              <a:lnTo>
                <a:pt x="468913"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6593" y="4184087"/>
        <a:ext cx="23445" cy="23445"/>
      </dsp:txXfrm>
    </dsp:sp>
    <dsp:sp modelId="{E314AD7F-F1F9-42DC-AD92-807E0A574737}">
      <dsp:nvSpPr>
        <dsp:cNvPr id="0" name=""/>
        <dsp:cNvSpPr/>
      </dsp:nvSpPr>
      <dsp:spPr>
        <a:xfrm>
          <a:off x="3649117" y="4429730"/>
          <a:ext cx="1693371" cy="1158627"/>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Finance Reporting</a:t>
          </a:r>
        </a:p>
      </dsp:txBody>
      <dsp:txXfrm>
        <a:off x="3897105" y="4599407"/>
        <a:ext cx="1197395" cy="819273"/>
      </dsp:txXfrm>
    </dsp:sp>
    <dsp:sp modelId="{99803200-6B4F-4F46-9342-F86541D0E54D}">
      <dsp:nvSpPr>
        <dsp:cNvPr id="0" name=""/>
        <dsp:cNvSpPr/>
      </dsp:nvSpPr>
      <dsp:spPr>
        <a:xfrm rot="8407678">
          <a:off x="3147843" y="3827015"/>
          <a:ext cx="551918" cy="26858"/>
        </a:xfrm>
        <a:custGeom>
          <a:avLst/>
          <a:gdLst/>
          <a:ahLst/>
          <a:cxnLst/>
          <a:rect l="0" t="0" r="0" b="0"/>
          <a:pathLst>
            <a:path>
              <a:moveTo>
                <a:pt x="0" y="13429"/>
              </a:moveTo>
              <a:lnTo>
                <a:pt x="551918"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10005" y="3826646"/>
        <a:ext cx="27595" cy="27595"/>
      </dsp:txXfrm>
    </dsp:sp>
    <dsp:sp modelId="{7078451C-C943-401C-B0F3-EB9CABE4A94B}">
      <dsp:nvSpPr>
        <dsp:cNvPr id="0" name=""/>
        <dsp:cNvSpPr/>
      </dsp:nvSpPr>
      <dsp:spPr>
        <a:xfrm>
          <a:off x="1828802" y="3886198"/>
          <a:ext cx="1693371" cy="1158627"/>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 Fiscal TA</a:t>
          </a:r>
        </a:p>
      </dsp:txBody>
      <dsp:txXfrm>
        <a:off x="2076790" y="4055875"/>
        <a:ext cx="1197395" cy="819273"/>
      </dsp:txXfrm>
    </dsp:sp>
    <dsp:sp modelId="{E25BF9DB-9E69-47BB-BCC6-313D6072B906}">
      <dsp:nvSpPr>
        <dsp:cNvPr id="0" name=""/>
        <dsp:cNvSpPr/>
      </dsp:nvSpPr>
      <dsp:spPr>
        <a:xfrm rot="10800000">
          <a:off x="2968510" y="3008100"/>
          <a:ext cx="384288" cy="26858"/>
        </a:xfrm>
        <a:custGeom>
          <a:avLst/>
          <a:gdLst/>
          <a:ahLst/>
          <a:cxnLst/>
          <a:rect l="0" t="0" r="0" b="0"/>
          <a:pathLst>
            <a:path>
              <a:moveTo>
                <a:pt x="0" y="13429"/>
              </a:moveTo>
              <a:lnTo>
                <a:pt x="384288"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51047" y="3011922"/>
        <a:ext cx="19214" cy="19214"/>
      </dsp:txXfrm>
    </dsp:sp>
    <dsp:sp modelId="{16BF068A-2B70-412E-8167-E427575DC3EF}">
      <dsp:nvSpPr>
        <dsp:cNvPr id="0" name=""/>
        <dsp:cNvSpPr/>
      </dsp:nvSpPr>
      <dsp:spPr>
        <a:xfrm>
          <a:off x="1275139" y="2442215"/>
          <a:ext cx="1693371" cy="1158627"/>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Accounts Payable</a:t>
          </a:r>
        </a:p>
      </dsp:txBody>
      <dsp:txXfrm>
        <a:off x="1523127" y="2611892"/>
        <a:ext cx="1197395" cy="819273"/>
      </dsp:txXfrm>
    </dsp:sp>
    <dsp:sp modelId="{F6BA22E8-DAC0-4EA5-A81E-EBFEA1F6766D}">
      <dsp:nvSpPr>
        <dsp:cNvPr id="0" name=""/>
        <dsp:cNvSpPr/>
      </dsp:nvSpPr>
      <dsp:spPr>
        <a:xfrm rot="12642008">
          <a:off x="2188922" y="2120301"/>
          <a:ext cx="1440093" cy="26858"/>
        </a:xfrm>
        <a:custGeom>
          <a:avLst/>
          <a:gdLst/>
          <a:ahLst/>
          <a:cxnLst/>
          <a:rect l="0" t="0" r="0" b="0"/>
          <a:pathLst>
            <a:path>
              <a:moveTo>
                <a:pt x="0" y="13429"/>
              </a:moveTo>
              <a:lnTo>
                <a:pt x="1440093" y="13429"/>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72966" y="2097728"/>
        <a:ext cx="72004" cy="72004"/>
      </dsp:txXfrm>
    </dsp:sp>
    <dsp:sp modelId="{C4FA9D11-85DC-4A69-87BD-F329FB1E147B}">
      <dsp:nvSpPr>
        <dsp:cNvPr id="0" name=""/>
        <dsp:cNvSpPr/>
      </dsp:nvSpPr>
      <dsp:spPr>
        <a:xfrm>
          <a:off x="533396" y="1050482"/>
          <a:ext cx="2384018" cy="760991"/>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Grants Administration</a:t>
          </a:r>
        </a:p>
      </dsp:txBody>
      <dsp:txXfrm>
        <a:off x="882527" y="1161927"/>
        <a:ext cx="1685756" cy="53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18FE-1798-4C1F-8232-5B491EC8B6D3}">
      <dsp:nvSpPr>
        <dsp:cNvPr id="0" name=""/>
        <dsp:cNvSpPr/>
      </dsp:nvSpPr>
      <dsp:spPr>
        <a:xfrm>
          <a:off x="1460848" y="2520814"/>
          <a:ext cx="296259" cy="3503424"/>
        </a:xfrm>
        <a:custGeom>
          <a:avLst/>
          <a:gdLst/>
          <a:ahLst/>
          <a:cxnLst/>
          <a:rect l="0" t="0" r="0" b="0"/>
          <a:pathLst>
            <a:path>
              <a:moveTo>
                <a:pt x="0" y="0"/>
              </a:moveTo>
              <a:lnTo>
                <a:pt x="0" y="3503424"/>
              </a:lnTo>
              <a:lnTo>
                <a:pt x="296259" y="350342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00FFF9-31C6-493B-AB84-3BBFB6B7B1D7}">
      <dsp:nvSpPr>
        <dsp:cNvPr id="0" name=""/>
        <dsp:cNvSpPr/>
      </dsp:nvSpPr>
      <dsp:spPr>
        <a:xfrm>
          <a:off x="1460848" y="2520814"/>
          <a:ext cx="296259" cy="2219340"/>
        </a:xfrm>
        <a:custGeom>
          <a:avLst/>
          <a:gdLst/>
          <a:ahLst/>
          <a:cxnLst/>
          <a:rect l="0" t="0" r="0" b="0"/>
          <a:pathLst>
            <a:path>
              <a:moveTo>
                <a:pt x="0" y="0"/>
              </a:moveTo>
              <a:lnTo>
                <a:pt x="0" y="2219340"/>
              </a:lnTo>
              <a:lnTo>
                <a:pt x="296259" y="2219340"/>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8EF68EC-0406-41EF-8DF2-4E62666096CD}">
      <dsp:nvSpPr>
        <dsp:cNvPr id="0" name=""/>
        <dsp:cNvSpPr/>
      </dsp:nvSpPr>
      <dsp:spPr>
        <a:xfrm>
          <a:off x="1460848" y="2520814"/>
          <a:ext cx="296259" cy="883599"/>
        </a:xfrm>
        <a:custGeom>
          <a:avLst/>
          <a:gdLst/>
          <a:ahLst/>
          <a:cxnLst/>
          <a:rect l="0" t="0" r="0" b="0"/>
          <a:pathLst>
            <a:path>
              <a:moveTo>
                <a:pt x="0" y="0"/>
              </a:moveTo>
              <a:lnTo>
                <a:pt x="0" y="883599"/>
              </a:lnTo>
              <a:lnTo>
                <a:pt x="296259" y="883599"/>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15E511C-BF53-421E-BA93-147F1F4E9EDB}">
      <dsp:nvSpPr>
        <dsp:cNvPr id="0" name=""/>
        <dsp:cNvSpPr/>
      </dsp:nvSpPr>
      <dsp:spPr>
        <a:xfrm>
          <a:off x="2448381" y="1201508"/>
          <a:ext cx="1507277" cy="849552"/>
        </a:xfrm>
        <a:custGeom>
          <a:avLst/>
          <a:gdLst/>
          <a:ahLst/>
          <a:cxnLst/>
          <a:rect l="0" t="0" r="0" b="0"/>
          <a:pathLst>
            <a:path>
              <a:moveTo>
                <a:pt x="1507277" y="0"/>
              </a:moveTo>
              <a:lnTo>
                <a:pt x="1507277" y="849552"/>
              </a:lnTo>
              <a:lnTo>
                <a:pt x="0" y="849552"/>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6AAD48-D676-4061-AB44-E35778E6F7A2}">
      <dsp:nvSpPr>
        <dsp:cNvPr id="0" name=""/>
        <dsp:cNvSpPr/>
      </dsp:nvSpPr>
      <dsp:spPr>
        <a:xfrm>
          <a:off x="2887120" y="618"/>
          <a:ext cx="2137077" cy="1200889"/>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Jennifer </a:t>
          </a:r>
          <a:r>
            <a:rPr lang="en-US" sz="1700" b="1" kern="1200" dirty="0" err="1">
              <a:solidFill>
                <a:schemeClr val="tx1"/>
              </a:solidFill>
            </a:rPr>
            <a:t>Troke</a:t>
          </a:r>
          <a:r>
            <a:rPr lang="en-US" sz="1700" b="1" kern="1200" dirty="0">
              <a:solidFill>
                <a:schemeClr val="tx1"/>
              </a:solidFill>
            </a:rPr>
            <a:t> </a:t>
          </a:r>
        </a:p>
        <a:p>
          <a:pPr marL="0" lvl="0" indent="0" algn="ctr" defTabSz="755650">
            <a:lnSpc>
              <a:spcPct val="90000"/>
            </a:lnSpc>
            <a:spcBef>
              <a:spcPct val="0"/>
            </a:spcBef>
            <a:spcAft>
              <a:spcPct val="35000"/>
            </a:spcAft>
            <a:buNone/>
          </a:pPr>
          <a:r>
            <a:rPr lang="en-US" sz="1700" kern="1200" dirty="0"/>
            <a:t>Director </a:t>
          </a:r>
        </a:p>
        <a:p>
          <a:pPr marL="0" lvl="0" indent="0" algn="ctr" defTabSz="755650">
            <a:lnSpc>
              <a:spcPct val="90000"/>
            </a:lnSpc>
            <a:spcBef>
              <a:spcPct val="0"/>
            </a:spcBef>
            <a:spcAft>
              <a:spcPct val="35000"/>
            </a:spcAft>
            <a:buNone/>
          </a:pPr>
          <a:r>
            <a:rPr lang="en-US" sz="1700" kern="1200" dirty="0"/>
            <a:t>Workforce Grants and Contracts</a:t>
          </a:r>
        </a:p>
      </dsp:txBody>
      <dsp:txXfrm>
        <a:off x="2887120" y="618"/>
        <a:ext cx="2137077" cy="1200889"/>
      </dsp:txXfrm>
    </dsp:sp>
    <dsp:sp modelId="{84DC08B0-AFB9-417D-AF0B-E0FE67E0D9F7}">
      <dsp:nvSpPr>
        <dsp:cNvPr id="0" name=""/>
        <dsp:cNvSpPr/>
      </dsp:nvSpPr>
      <dsp:spPr>
        <a:xfrm>
          <a:off x="473315" y="1581307"/>
          <a:ext cx="1975065" cy="939506"/>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Travis Weaver</a:t>
          </a:r>
        </a:p>
        <a:p>
          <a:pPr marL="0" lvl="0" indent="0" algn="ctr" defTabSz="755650">
            <a:lnSpc>
              <a:spcPct val="90000"/>
            </a:lnSpc>
            <a:spcBef>
              <a:spcPct val="0"/>
            </a:spcBef>
            <a:spcAft>
              <a:spcPct val="35000"/>
            </a:spcAft>
            <a:buNone/>
          </a:pPr>
          <a:r>
            <a:rPr lang="en-US" sz="1700" kern="1200" dirty="0"/>
            <a:t>Manager</a:t>
          </a:r>
        </a:p>
        <a:p>
          <a:pPr marL="0" lvl="0" indent="0" algn="ctr" defTabSz="755650">
            <a:lnSpc>
              <a:spcPct val="90000"/>
            </a:lnSpc>
            <a:spcBef>
              <a:spcPct val="0"/>
            </a:spcBef>
            <a:spcAft>
              <a:spcPct val="35000"/>
            </a:spcAft>
            <a:buNone/>
          </a:pPr>
          <a:r>
            <a:rPr lang="en-US" sz="1700" kern="1200" dirty="0"/>
            <a:t>Board &amp; AEL Grants</a:t>
          </a:r>
        </a:p>
      </dsp:txBody>
      <dsp:txXfrm>
        <a:off x="473315" y="1581307"/>
        <a:ext cx="1975065" cy="939506"/>
      </dsp:txXfrm>
    </dsp:sp>
    <dsp:sp modelId="{CA3F94F4-3F66-4DE3-BDCC-0CCD6BFFF87C}">
      <dsp:nvSpPr>
        <dsp:cNvPr id="0" name=""/>
        <dsp:cNvSpPr/>
      </dsp:nvSpPr>
      <dsp:spPr>
        <a:xfrm>
          <a:off x="1757108" y="2900613"/>
          <a:ext cx="1982264" cy="1007599"/>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Diana Blackwell</a:t>
          </a:r>
        </a:p>
        <a:p>
          <a:pPr marL="0" lvl="0" indent="0" algn="ctr" defTabSz="755650">
            <a:lnSpc>
              <a:spcPct val="90000"/>
            </a:lnSpc>
            <a:spcBef>
              <a:spcPct val="0"/>
            </a:spcBef>
            <a:spcAft>
              <a:spcPct val="35000"/>
            </a:spcAft>
            <a:buNone/>
          </a:pPr>
          <a:r>
            <a:rPr lang="en-US" sz="1700" kern="1200" dirty="0"/>
            <a:t>Team Lead </a:t>
          </a:r>
        </a:p>
        <a:p>
          <a:pPr marL="0" lvl="0" indent="0" algn="ctr" defTabSz="755650">
            <a:lnSpc>
              <a:spcPct val="90000"/>
            </a:lnSpc>
            <a:spcBef>
              <a:spcPct val="0"/>
            </a:spcBef>
            <a:spcAft>
              <a:spcPct val="35000"/>
            </a:spcAft>
            <a:buNone/>
          </a:pPr>
          <a:r>
            <a:rPr lang="en-US" sz="1700" kern="1200" dirty="0"/>
            <a:t>AEL Grant Manager</a:t>
          </a:r>
        </a:p>
      </dsp:txBody>
      <dsp:txXfrm>
        <a:off x="1757108" y="2900613"/>
        <a:ext cx="1982264" cy="1007599"/>
      </dsp:txXfrm>
    </dsp:sp>
    <dsp:sp modelId="{92B0BFAE-DC67-41A7-A4FB-7C6E3073E42E}">
      <dsp:nvSpPr>
        <dsp:cNvPr id="0" name=""/>
        <dsp:cNvSpPr/>
      </dsp:nvSpPr>
      <dsp:spPr>
        <a:xfrm>
          <a:off x="1757108" y="4288012"/>
          <a:ext cx="2008651" cy="904284"/>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Jonathan Valenzuela</a:t>
          </a:r>
        </a:p>
        <a:p>
          <a:pPr marL="0" lvl="0" indent="0" algn="ctr" defTabSz="755650">
            <a:lnSpc>
              <a:spcPct val="90000"/>
            </a:lnSpc>
            <a:spcBef>
              <a:spcPct val="0"/>
            </a:spcBef>
            <a:spcAft>
              <a:spcPct val="35000"/>
            </a:spcAft>
            <a:buNone/>
          </a:pPr>
          <a:r>
            <a:rPr lang="en-US" sz="1700" kern="1200" dirty="0"/>
            <a:t>AEL Grant Manager</a:t>
          </a:r>
        </a:p>
      </dsp:txBody>
      <dsp:txXfrm>
        <a:off x="1757108" y="4288012"/>
        <a:ext cx="2008651" cy="904284"/>
      </dsp:txXfrm>
    </dsp:sp>
    <dsp:sp modelId="{E37AA64E-343D-42DB-B914-0BB55AB21A5F}">
      <dsp:nvSpPr>
        <dsp:cNvPr id="0" name=""/>
        <dsp:cNvSpPr/>
      </dsp:nvSpPr>
      <dsp:spPr>
        <a:xfrm>
          <a:off x="1757108" y="5572096"/>
          <a:ext cx="1982264" cy="904284"/>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Kara McVey</a:t>
          </a:r>
        </a:p>
        <a:p>
          <a:pPr marL="0" lvl="0" indent="0" algn="ctr" defTabSz="755650">
            <a:lnSpc>
              <a:spcPct val="90000"/>
            </a:lnSpc>
            <a:spcBef>
              <a:spcPct val="0"/>
            </a:spcBef>
            <a:spcAft>
              <a:spcPct val="35000"/>
            </a:spcAft>
            <a:buNone/>
          </a:pPr>
          <a:r>
            <a:rPr lang="en-US" sz="1700" kern="1200" dirty="0"/>
            <a:t>AEL Grant Manager</a:t>
          </a:r>
        </a:p>
      </dsp:txBody>
      <dsp:txXfrm>
        <a:off x="1757108" y="5572096"/>
        <a:ext cx="1982264" cy="904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7629A-47DE-4C32-9EE2-9BC891BC786B}">
      <dsp:nvSpPr>
        <dsp:cNvPr id="0" name=""/>
        <dsp:cNvSpPr/>
      </dsp:nvSpPr>
      <dsp:spPr>
        <a:xfrm>
          <a:off x="0" y="720624"/>
          <a:ext cx="4631160" cy="5544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40EA532-28CF-40FA-85A8-FF7DF2E6BCE6}">
      <dsp:nvSpPr>
        <dsp:cNvPr id="0" name=""/>
        <dsp:cNvSpPr/>
      </dsp:nvSpPr>
      <dsp:spPr>
        <a:xfrm>
          <a:off x="217661" y="45925"/>
          <a:ext cx="4871674" cy="1026959"/>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374" tIns="0" rIns="135374" bIns="0" numCol="1" spcCol="1270" anchor="ctr" anchorCtr="0">
          <a:noAutofit/>
        </a:bodyPr>
        <a:lstStyle/>
        <a:p>
          <a:pPr marL="0" lvl="0" indent="0" algn="l" defTabSz="1600200">
            <a:lnSpc>
              <a:spcPct val="90000"/>
            </a:lnSpc>
            <a:spcBef>
              <a:spcPct val="0"/>
            </a:spcBef>
            <a:spcAft>
              <a:spcPct val="35000"/>
            </a:spcAft>
            <a:buNone/>
          </a:pPr>
          <a:r>
            <a:rPr lang="en-US" sz="3600" b="0" kern="1200" dirty="0"/>
            <a:t>General Terms </a:t>
          </a:r>
          <a:br>
            <a:rPr lang="en-US" sz="3600" b="0" kern="1200" dirty="0"/>
          </a:br>
          <a:r>
            <a:rPr lang="en-US" sz="3600" b="0" kern="1200" dirty="0"/>
            <a:t>and Conditions</a:t>
          </a:r>
        </a:p>
      </dsp:txBody>
      <dsp:txXfrm>
        <a:off x="267793" y="96057"/>
        <a:ext cx="4771410" cy="926695"/>
      </dsp:txXfrm>
    </dsp:sp>
    <dsp:sp modelId="{41240712-8C2D-464E-B65A-75610E484F65}">
      <dsp:nvSpPr>
        <dsp:cNvPr id="0" name=""/>
        <dsp:cNvSpPr/>
      </dsp:nvSpPr>
      <dsp:spPr>
        <a:xfrm>
          <a:off x="0" y="2342972"/>
          <a:ext cx="5116513" cy="5544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5A21498-9319-468A-A686-89E9F24BD89B}">
      <dsp:nvSpPr>
        <dsp:cNvPr id="0" name=""/>
        <dsp:cNvSpPr/>
      </dsp:nvSpPr>
      <dsp:spPr>
        <a:xfrm>
          <a:off x="238587" y="1405830"/>
          <a:ext cx="4876526" cy="1261861"/>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374" tIns="0" rIns="135374" bIns="0" numCol="1" spcCol="1270" anchor="ctr" anchorCtr="0">
          <a:noAutofit/>
        </a:bodyPr>
        <a:lstStyle/>
        <a:p>
          <a:pPr marL="0" lvl="0" indent="0" algn="l" defTabSz="1422400">
            <a:lnSpc>
              <a:spcPct val="90000"/>
            </a:lnSpc>
            <a:spcBef>
              <a:spcPct val="0"/>
            </a:spcBef>
            <a:spcAft>
              <a:spcPct val="35000"/>
            </a:spcAft>
            <a:buNone/>
          </a:pPr>
          <a:r>
            <a:rPr lang="en-US" sz="3200" kern="1200" dirty="0"/>
            <a:t>Attachments A, B, &amp; B-1 (SOW)</a:t>
          </a:r>
        </a:p>
      </dsp:txBody>
      <dsp:txXfrm>
        <a:off x="300186" y="1467429"/>
        <a:ext cx="4753328" cy="1138663"/>
      </dsp:txXfrm>
    </dsp:sp>
    <dsp:sp modelId="{5FBF0547-8FCF-4784-91C1-C21202CF4DE8}">
      <dsp:nvSpPr>
        <dsp:cNvPr id="0" name=""/>
        <dsp:cNvSpPr/>
      </dsp:nvSpPr>
      <dsp:spPr>
        <a:xfrm>
          <a:off x="0" y="3555408"/>
          <a:ext cx="5116513" cy="5544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5232DB6-059D-4A68-816B-21FA64E6FA76}">
      <dsp:nvSpPr>
        <dsp:cNvPr id="0" name=""/>
        <dsp:cNvSpPr/>
      </dsp:nvSpPr>
      <dsp:spPr>
        <a:xfrm>
          <a:off x="255825" y="3016172"/>
          <a:ext cx="4851078" cy="863956"/>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374" tIns="0" rIns="135374" bIns="0" numCol="1" spcCol="1270" anchor="ctr" anchorCtr="0">
          <a:noAutofit/>
        </a:bodyPr>
        <a:lstStyle/>
        <a:p>
          <a:pPr marL="0" lvl="0" indent="0" algn="l" defTabSz="1422400">
            <a:lnSpc>
              <a:spcPct val="90000"/>
            </a:lnSpc>
            <a:spcBef>
              <a:spcPct val="0"/>
            </a:spcBef>
            <a:spcAft>
              <a:spcPct val="35000"/>
            </a:spcAft>
            <a:buNone/>
          </a:pPr>
          <a:r>
            <a:rPr lang="en-US" sz="3200" kern="1200" dirty="0"/>
            <a:t>Attachments C &amp; D</a:t>
          </a:r>
        </a:p>
      </dsp:txBody>
      <dsp:txXfrm>
        <a:off x="298000" y="3058347"/>
        <a:ext cx="4766728" cy="77960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34D2FC-F5EE-4CD4-9548-471E3C2C42C8}"/>
              </a:ext>
            </a:extLst>
          </p:cNvPr>
          <p:cNvSpPr>
            <a:spLocks noGrp="1"/>
          </p:cNvSpPr>
          <p:nvPr>
            <p:ph type="hdr" sz="quarter"/>
          </p:nvPr>
        </p:nvSpPr>
        <p:spPr>
          <a:xfrm>
            <a:off x="0" y="0"/>
            <a:ext cx="2971800" cy="47256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295097-B970-4575-BA65-8417A47186A4}"/>
              </a:ext>
            </a:extLst>
          </p:cNvPr>
          <p:cNvSpPr>
            <a:spLocks noGrp="1"/>
          </p:cNvSpPr>
          <p:nvPr>
            <p:ph type="dt" sz="quarter" idx="1"/>
          </p:nvPr>
        </p:nvSpPr>
        <p:spPr>
          <a:xfrm>
            <a:off x="3884613" y="0"/>
            <a:ext cx="2971800" cy="472568"/>
          </a:xfrm>
          <a:prstGeom prst="rect">
            <a:avLst/>
          </a:prstGeom>
        </p:spPr>
        <p:txBody>
          <a:bodyPr vert="horz" lIns="91440" tIns="45720" rIns="91440" bIns="45720" rtlCol="0"/>
          <a:lstStyle>
            <a:lvl1pPr algn="r">
              <a:defRPr sz="1200"/>
            </a:lvl1pPr>
          </a:lstStyle>
          <a:p>
            <a:fld id="{5EF41709-B69E-4486-8661-913978F2A68D}" type="datetimeFigureOut">
              <a:rPr lang="en-US" smtClean="0"/>
              <a:t>8/15/2018</a:t>
            </a:fld>
            <a:endParaRPr lang="en-US"/>
          </a:p>
        </p:txBody>
      </p:sp>
      <p:sp>
        <p:nvSpPr>
          <p:cNvPr id="4" name="Footer Placeholder 3">
            <a:extLst>
              <a:ext uri="{FF2B5EF4-FFF2-40B4-BE49-F238E27FC236}">
                <a16:creationId xmlns:a16="http://schemas.microsoft.com/office/drawing/2014/main" id="{92D73B37-1E57-401B-BD2B-E73CDD0544D6}"/>
              </a:ext>
            </a:extLst>
          </p:cNvPr>
          <p:cNvSpPr>
            <a:spLocks noGrp="1"/>
          </p:cNvSpPr>
          <p:nvPr>
            <p:ph type="ftr" sz="quarter" idx="2"/>
          </p:nvPr>
        </p:nvSpPr>
        <p:spPr>
          <a:xfrm>
            <a:off x="0" y="8946072"/>
            <a:ext cx="2971800" cy="4725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C1838A-1406-41E8-BCCA-54A854D2E5A0}"/>
              </a:ext>
            </a:extLst>
          </p:cNvPr>
          <p:cNvSpPr>
            <a:spLocks noGrp="1"/>
          </p:cNvSpPr>
          <p:nvPr>
            <p:ph type="sldNum" sz="quarter" idx="3"/>
          </p:nvPr>
        </p:nvSpPr>
        <p:spPr>
          <a:xfrm>
            <a:off x="3884613" y="8946072"/>
            <a:ext cx="2971800" cy="472567"/>
          </a:xfrm>
          <a:prstGeom prst="rect">
            <a:avLst/>
          </a:prstGeom>
        </p:spPr>
        <p:txBody>
          <a:bodyPr vert="horz" lIns="91440" tIns="45720" rIns="91440" bIns="45720" rtlCol="0" anchor="b"/>
          <a:lstStyle>
            <a:lvl1pPr algn="r">
              <a:defRPr sz="1200"/>
            </a:lvl1pPr>
          </a:lstStyle>
          <a:p>
            <a:fld id="{A03B4239-810E-498D-97E4-06E1C7776D9C}" type="slidenum">
              <a:rPr lang="en-US" smtClean="0"/>
              <a:t>‹#›</a:t>
            </a:fld>
            <a:endParaRPr lang="en-US"/>
          </a:p>
        </p:txBody>
      </p:sp>
    </p:spTree>
    <p:extLst>
      <p:ext uri="{BB962C8B-B14F-4D97-AF65-F5344CB8AC3E}">
        <p14:creationId xmlns:p14="http://schemas.microsoft.com/office/powerpoint/2010/main" val="1104994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25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2568"/>
          </a:xfrm>
          <a:prstGeom prst="rect">
            <a:avLst/>
          </a:prstGeom>
        </p:spPr>
        <p:txBody>
          <a:bodyPr vert="horz" lIns="91440" tIns="45720" rIns="91440" bIns="45720" rtlCol="0"/>
          <a:lstStyle>
            <a:lvl1pPr algn="r">
              <a:defRPr sz="1200"/>
            </a:lvl1pPr>
          </a:lstStyle>
          <a:p>
            <a:fld id="{16EDD9DC-507B-40B9-902F-FE32D1BFA8B3}" type="datetimeFigureOut">
              <a:rPr lang="en-US" smtClean="0"/>
              <a:t>8/15/2018</a:t>
            </a:fld>
            <a:endParaRPr lang="en-US"/>
          </a:p>
        </p:txBody>
      </p:sp>
      <p:sp>
        <p:nvSpPr>
          <p:cNvPr id="4" name="Slide Image Placeholder 3"/>
          <p:cNvSpPr>
            <a:spLocks noGrp="1" noRot="1" noChangeAspect="1"/>
          </p:cNvSpPr>
          <p:nvPr>
            <p:ph type="sldImg" idx="2"/>
          </p:nvPr>
        </p:nvSpPr>
        <p:spPr>
          <a:xfrm>
            <a:off x="1311275" y="1177925"/>
            <a:ext cx="4235450" cy="3178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32719"/>
            <a:ext cx="5486400" cy="37085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2"/>
            <a:ext cx="2971800" cy="4725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2"/>
            <a:ext cx="2971800" cy="472567"/>
          </a:xfrm>
          <a:prstGeom prst="rect">
            <a:avLst/>
          </a:prstGeom>
        </p:spPr>
        <p:txBody>
          <a:bodyPr vert="horz" lIns="91440" tIns="45720" rIns="91440" bIns="45720" rtlCol="0" anchor="b"/>
          <a:lstStyle>
            <a:lvl1pPr algn="r">
              <a:defRPr sz="1200"/>
            </a:lvl1pPr>
          </a:lstStyle>
          <a:p>
            <a:fld id="{051133D0-0424-491F-96D0-FE73A58C366F}" type="slidenum">
              <a:rPr lang="en-US" smtClean="0"/>
              <a:t>‹#›</a:t>
            </a:fld>
            <a:endParaRPr lang="en-US"/>
          </a:p>
        </p:txBody>
      </p:sp>
    </p:spTree>
    <p:extLst>
      <p:ext uri="{BB962C8B-B14F-4D97-AF65-F5344CB8AC3E}">
        <p14:creationId xmlns:p14="http://schemas.microsoft.com/office/powerpoint/2010/main" val="118117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1</a:t>
            </a:fld>
            <a:endParaRPr lang="en-US"/>
          </a:p>
        </p:txBody>
      </p:sp>
    </p:spTree>
    <p:extLst>
      <p:ext uri="{BB962C8B-B14F-4D97-AF65-F5344CB8AC3E}">
        <p14:creationId xmlns:p14="http://schemas.microsoft.com/office/powerpoint/2010/main" val="121324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77925"/>
            <a:ext cx="4235450" cy="3178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5A776-2D2D-445E-8DF0-55D08F2E121E}" type="slidenum">
              <a:rPr lang="en-US" smtClean="0"/>
              <a:t>10</a:t>
            </a:fld>
            <a:endParaRPr lang="en-US"/>
          </a:p>
        </p:txBody>
      </p:sp>
    </p:spTree>
    <p:extLst>
      <p:ext uri="{BB962C8B-B14F-4D97-AF65-F5344CB8AC3E}">
        <p14:creationId xmlns:p14="http://schemas.microsoft.com/office/powerpoint/2010/main" val="93943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11</a:t>
            </a:fld>
            <a:endParaRPr lang="en-US"/>
          </a:p>
        </p:txBody>
      </p:sp>
    </p:spTree>
    <p:extLst>
      <p:ext uri="{BB962C8B-B14F-4D97-AF65-F5344CB8AC3E}">
        <p14:creationId xmlns:p14="http://schemas.microsoft.com/office/powerpoint/2010/main" val="416630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12</a:t>
            </a:fld>
            <a:endParaRPr lang="en-US"/>
          </a:p>
        </p:txBody>
      </p:sp>
    </p:spTree>
    <p:extLst>
      <p:ext uri="{BB962C8B-B14F-4D97-AF65-F5344CB8AC3E}">
        <p14:creationId xmlns:p14="http://schemas.microsoft.com/office/powerpoint/2010/main" val="3428234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13</a:t>
            </a:fld>
            <a:endParaRPr lang="en-US"/>
          </a:p>
        </p:txBody>
      </p:sp>
    </p:spTree>
    <p:extLst>
      <p:ext uri="{BB962C8B-B14F-4D97-AF65-F5344CB8AC3E}">
        <p14:creationId xmlns:p14="http://schemas.microsoft.com/office/powerpoint/2010/main" val="301097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1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77925"/>
            <a:ext cx="4235450" cy="3178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5A776-2D2D-445E-8DF0-55D08F2E121E}" type="slidenum">
              <a:rPr lang="en-US" smtClean="0"/>
              <a:t>15</a:t>
            </a:fld>
            <a:endParaRPr lang="en-US"/>
          </a:p>
        </p:txBody>
      </p:sp>
    </p:spTree>
    <p:extLst>
      <p:ext uri="{BB962C8B-B14F-4D97-AF65-F5344CB8AC3E}">
        <p14:creationId xmlns:p14="http://schemas.microsoft.com/office/powerpoint/2010/main" val="155877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77925"/>
            <a:ext cx="4235450" cy="3178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5A776-2D2D-445E-8DF0-55D08F2E121E}" type="slidenum">
              <a:rPr lang="en-US" smtClean="0"/>
              <a:t>16</a:t>
            </a:fld>
            <a:endParaRPr lang="en-US"/>
          </a:p>
        </p:txBody>
      </p:sp>
    </p:spTree>
    <p:extLst>
      <p:ext uri="{BB962C8B-B14F-4D97-AF65-F5344CB8AC3E}">
        <p14:creationId xmlns:p14="http://schemas.microsoft.com/office/powerpoint/2010/main" val="306095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17</a:t>
            </a:fld>
            <a:endParaRPr lang="en-US"/>
          </a:p>
        </p:txBody>
      </p:sp>
    </p:spTree>
    <p:extLst>
      <p:ext uri="{BB962C8B-B14F-4D97-AF65-F5344CB8AC3E}">
        <p14:creationId xmlns:p14="http://schemas.microsoft.com/office/powerpoint/2010/main" val="335067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18</a:t>
            </a:fld>
            <a:endParaRPr lang="en-US"/>
          </a:p>
        </p:txBody>
      </p:sp>
    </p:spTree>
    <p:extLst>
      <p:ext uri="{BB962C8B-B14F-4D97-AF65-F5344CB8AC3E}">
        <p14:creationId xmlns:p14="http://schemas.microsoft.com/office/powerpoint/2010/main" val="1811141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19</a:t>
            </a:fld>
            <a:endParaRPr lang="en-US"/>
          </a:p>
        </p:txBody>
      </p:sp>
    </p:spTree>
    <p:extLst>
      <p:ext uri="{BB962C8B-B14F-4D97-AF65-F5344CB8AC3E}">
        <p14:creationId xmlns:p14="http://schemas.microsoft.com/office/powerpoint/2010/main" val="245098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2</a:t>
            </a:fld>
            <a:endParaRPr lang="en-US"/>
          </a:p>
        </p:txBody>
      </p:sp>
    </p:spTree>
    <p:extLst>
      <p:ext uri="{BB962C8B-B14F-4D97-AF65-F5344CB8AC3E}">
        <p14:creationId xmlns:p14="http://schemas.microsoft.com/office/powerpoint/2010/main" val="289346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77925"/>
            <a:ext cx="4235450" cy="3178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5A776-2D2D-445E-8DF0-55D08F2E121E}" type="slidenum">
              <a:rPr lang="en-US" smtClean="0"/>
              <a:t>20</a:t>
            </a:fld>
            <a:endParaRPr lang="en-US"/>
          </a:p>
        </p:txBody>
      </p:sp>
    </p:spTree>
    <p:extLst>
      <p:ext uri="{BB962C8B-B14F-4D97-AF65-F5344CB8AC3E}">
        <p14:creationId xmlns:p14="http://schemas.microsoft.com/office/powerpoint/2010/main" val="125615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21</a:t>
            </a:fld>
            <a:endParaRPr lang="en-US"/>
          </a:p>
        </p:txBody>
      </p:sp>
    </p:spTree>
    <p:extLst>
      <p:ext uri="{BB962C8B-B14F-4D97-AF65-F5344CB8AC3E}">
        <p14:creationId xmlns:p14="http://schemas.microsoft.com/office/powerpoint/2010/main" val="23864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22</a:t>
            </a:fld>
            <a:endParaRPr lang="en-US"/>
          </a:p>
        </p:txBody>
      </p:sp>
    </p:spTree>
    <p:extLst>
      <p:ext uri="{BB962C8B-B14F-4D97-AF65-F5344CB8AC3E}">
        <p14:creationId xmlns:p14="http://schemas.microsoft.com/office/powerpoint/2010/main" val="208726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23</a:t>
            </a:fld>
            <a:endParaRPr lang="en-US"/>
          </a:p>
        </p:txBody>
      </p:sp>
    </p:spTree>
    <p:extLst>
      <p:ext uri="{BB962C8B-B14F-4D97-AF65-F5344CB8AC3E}">
        <p14:creationId xmlns:p14="http://schemas.microsoft.com/office/powerpoint/2010/main" val="3392679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24</a:t>
            </a:fld>
            <a:endParaRPr lang="en-US"/>
          </a:p>
        </p:txBody>
      </p:sp>
    </p:spTree>
    <p:extLst>
      <p:ext uri="{BB962C8B-B14F-4D97-AF65-F5344CB8AC3E}">
        <p14:creationId xmlns:p14="http://schemas.microsoft.com/office/powerpoint/2010/main" val="325931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25</a:t>
            </a:fld>
            <a:endParaRPr lang="en-US"/>
          </a:p>
        </p:txBody>
      </p:sp>
    </p:spTree>
    <p:extLst>
      <p:ext uri="{BB962C8B-B14F-4D97-AF65-F5344CB8AC3E}">
        <p14:creationId xmlns:p14="http://schemas.microsoft.com/office/powerpoint/2010/main" val="391933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26</a:t>
            </a:fld>
            <a:endParaRPr lang="en-US"/>
          </a:p>
        </p:txBody>
      </p:sp>
    </p:spTree>
    <p:extLst>
      <p:ext uri="{BB962C8B-B14F-4D97-AF65-F5344CB8AC3E}">
        <p14:creationId xmlns:p14="http://schemas.microsoft.com/office/powerpoint/2010/main" val="3644056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27</a:t>
            </a:fld>
            <a:endParaRPr lang="en-US"/>
          </a:p>
        </p:txBody>
      </p:sp>
    </p:spTree>
    <p:extLst>
      <p:ext uri="{BB962C8B-B14F-4D97-AF65-F5344CB8AC3E}">
        <p14:creationId xmlns:p14="http://schemas.microsoft.com/office/powerpoint/2010/main" val="2796956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28</a:t>
            </a:fld>
            <a:endParaRPr lang="en-US"/>
          </a:p>
        </p:txBody>
      </p:sp>
    </p:spTree>
    <p:extLst>
      <p:ext uri="{BB962C8B-B14F-4D97-AF65-F5344CB8AC3E}">
        <p14:creationId xmlns:p14="http://schemas.microsoft.com/office/powerpoint/2010/main" val="3309001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14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3</a:t>
            </a:fld>
            <a:endParaRPr lang="en-US"/>
          </a:p>
        </p:txBody>
      </p:sp>
    </p:spTree>
    <p:extLst>
      <p:ext uri="{BB962C8B-B14F-4D97-AF65-F5344CB8AC3E}">
        <p14:creationId xmlns:p14="http://schemas.microsoft.com/office/powerpoint/2010/main" val="1826614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133D0-0424-491F-96D0-FE73A58C36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294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466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33</a:t>
            </a:fld>
            <a:endParaRPr lang="en-US"/>
          </a:p>
        </p:txBody>
      </p:sp>
    </p:spTree>
    <p:extLst>
      <p:ext uri="{BB962C8B-B14F-4D97-AF65-F5344CB8AC3E}">
        <p14:creationId xmlns:p14="http://schemas.microsoft.com/office/powerpoint/2010/main" val="1838165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34</a:t>
            </a:fld>
            <a:endParaRPr lang="en-US"/>
          </a:p>
        </p:txBody>
      </p:sp>
    </p:spTree>
    <p:extLst>
      <p:ext uri="{BB962C8B-B14F-4D97-AF65-F5344CB8AC3E}">
        <p14:creationId xmlns:p14="http://schemas.microsoft.com/office/powerpoint/2010/main" val="1561747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35</a:t>
            </a:fld>
            <a:endParaRPr lang="en-US"/>
          </a:p>
        </p:txBody>
      </p:sp>
    </p:spTree>
    <p:extLst>
      <p:ext uri="{BB962C8B-B14F-4D97-AF65-F5344CB8AC3E}">
        <p14:creationId xmlns:p14="http://schemas.microsoft.com/office/powerpoint/2010/main" val="3347771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36</a:t>
            </a:fld>
            <a:endParaRPr lang="en-US"/>
          </a:p>
        </p:txBody>
      </p:sp>
    </p:spTree>
    <p:extLst>
      <p:ext uri="{BB962C8B-B14F-4D97-AF65-F5344CB8AC3E}">
        <p14:creationId xmlns:p14="http://schemas.microsoft.com/office/powerpoint/2010/main" val="1156291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77925"/>
            <a:ext cx="4235450" cy="3178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5A776-2D2D-445E-8DF0-55D08F2E121E}" type="slidenum">
              <a:rPr lang="en-US" smtClean="0"/>
              <a:t>37</a:t>
            </a:fld>
            <a:endParaRPr lang="en-US"/>
          </a:p>
        </p:txBody>
      </p:sp>
    </p:spTree>
    <p:extLst>
      <p:ext uri="{BB962C8B-B14F-4D97-AF65-F5344CB8AC3E}">
        <p14:creationId xmlns:p14="http://schemas.microsoft.com/office/powerpoint/2010/main" val="4030180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38</a:t>
            </a:fld>
            <a:endParaRPr lang="en-US"/>
          </a:p>
        </p:txBody>
      </p:sp>
    </p:spTree>
    <p:extLst>
      <p:ext uri="{BB962C8B-B14F-4D97-AF65-F5344CB8AC3E}">
        <p14:creationId xmlns:p14="http://schemas.microsoft.com/office/powerpoint/2010/main" val="432944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133D0-0424-491F-96D0-FE73A58C36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70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4</a:t>
            </a:fld>
            <a:endParaRPr lang="en-US"/>
          </a:p>
        </p:txBody>
      </p:sp>
    </p:spTree>
    <p:extLst>
      <p:ext uri="{BB962C8B-B14F-4D97-AF65-F5344CB8AC3E}">
        <p14:creationId xmlns:p14="http://schemas.microsoft.com/office/powerpoint/2010/main" val="2532410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36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41</a:t>
            </a:fld>
            <a:endParaRPr lang="en-US"/>
          </a:p>
        </p:txBody>
      </p:sp>
    </p:spTree>
    <p:extLst>
      <p:ext uri="{BB962C8B-B14F-4D97-AF65-F5344CB8AC3E}">
        <p14:creationId xmlns:p14="http://schemas.microsoft.com/office/powerpoint/2010/main" val="2734086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444C68E-1568-461E-97DF-C066723B2D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649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43</a:t>
            </a:fld>
            <a:endParaRPr lang="en-US"/>
          </a:p>
        </p:txBody>
      </p:sp>
    </p:spTree>
    <p:extLst>
      <p:ext uri="{BB962C8B-B14F-4D97-AF65-F5344CB8AC3E}">
        <p14:creationId xmlns:p14="http://schemas.microsoft.com/office/powerpoint/2010/main" val="1643760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44</a:t>
            </a:fld>
            <a:endParaRPr lang="en-US"/>
          </a:p>
        </p:txBody>
      </p:sp>
    </p:spTree>
    <p:extLst>
      <p:ext uri="{BB962C8B-B14F-4D97-AF65-F5344CB8AC3E}">
        <p14:creationId xmlns:p14="http://schemas.microsoft.com/office/powerpoint/2010/main" val="4241321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45</a:t>
            </a:fld>
            <a:endParaRPr lang="en-US"/>
          </a:p>
        </p:txBody>
      </p:sp>
    </p:spTree>
    <p:extLst>
      <p:ext uri="{BB962C8B-B14F-4D97-AF65-F5344CB8AC3E}">
        <p14:creationId xmlns:p14="http://schemas.microsoft.com/office/powerpoint/2010/main" val="919905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46</a:t>
            </a:fld>
            <a:endParaRPr lang="en-US"/>
          </a:p>
        </p:txBody>
      </p:sp>
    </p:spTree>
    <p:extLst>
      <p:ext uri="{BB962C8B-B14F-4D97-AF65-F5344CB8AC3E}">
        <p14:creationId xmlns:p14="http://schemas.microsoft.com/office/powerpoint/2010/main" val="3742312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133D0-0424-491F-96D0-FE73A58C36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758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133D0-0424-491F-96D0-FE73A58C36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581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49</a:t>
            </a:fld>
            <a:endParaRPr lang="en-US"/>
          </a:p>
        </p:txBody>
      </p:sp>
    </p:spTree>
    <p:extLst>
      <p:ext uri="{BB962C8B-B14F-4D97-AF65-F5344CB8AC3E}">
        <p14:creationId xmlns:p14="http://schemas.microsoft.com/office/powerpoint/2010/main" val="92611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5</a:t>
            </a:fld>
            <a:endParaRPr lang="en-US"/>
          </a:p>
        </p:txBody>
      </p:sp>
    </p:spTree>
    <p:extLst>
      <p:ext uri="{BB962C8B-B14F-4D97-AF65-F5344CB8AC3E}">
        <p14:creationId xmlns:p14="http://schemas.microsoft.com/office/powerpoint/2010/main" val="3047427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50</a:t>
            </a:fld>
            <a:endParaRPr lang="en-US"/>
          </a:p>
        </p:txBody>
      </p:sp>
    </p:spTree>
    <p:extLst>
      <p:ext uri="{BB962C8B-B14F-4D97-AF65-F5344CB8AC3E}">
        <p14:creationId xmlns:p14="http://schemas.microsoft.com/office/powerpoint/2010/main" val="2641386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51</a:t>
            </a:fld>
            <a:endParaRPr lang="en-US"/>
          </a:p>
        </p:txBody>
      </p:sp>
    </p:spTree>
    <p:extLst>
      <p:ext uri="{BB962C8B-B14F-4D97-AF65-F5344CB8AC3E}">
        <p14:creationId xmlns:p14="http://schemas.microsoft.com/office/powerpoint/2010/main" val="1583596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52</a:t>
            </a:fld>
            <a:endParaRPr lang="en-US"/>
          </a:p>
        </p:txBody>
      </p:sp>
    </p:spTree>
    <p:extLst>
      <p:ext uri="{BB962C8B-B14F-4D97-AF65-F5344CB8AC3E}">
        <p14:creationId xmlns:p14="http://schemas.microsoft.com/office/powerpoint/2010/main" val="324282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53</a:t>
            </a:fld>
            <a:endParaRPr lang="en-US"/>
          </a:p>
        </p:txBody>
      </p:sp>
    </p:spTree>
    <p:extLst>
      <p:ext uri="{BB962C8B-B14F-4D97-AF65-F5344CB8AC3E}">
        <p14:creationId xmlns:p14="http://schemas.microsoft.com/office/powerpoint/2010/main" val="2910553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54</a:t>
            </a:fld>
            <a:endParaRPr lang="en-US"/>
          </a:p>
        </p:txBody>
      </p:sp>
    </p:spTree>
    <p:extLst>
      <p:ext uri="{BB962C8B-B14F-4D97-AF65-F5344CB8AC3E}">
        <p14:creationId xmlns:p14="http://schemas.microsoft.com/office/powerpoint/2010/main" val="1410562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55</a:t>
            </a:fld>
            <a:endParaRPr lang="en-US"/>
          </a:p>
        </p:txBody>
      </p:sp>
    </p:spTree>
    <p:extLst>
      <p:ext uri="{BB962C8B-B14F-4D97-AF65-F5344CB8AC3E}">
        <p14:creationId xmlns:p14="http://schemas.microsoft.com/office/powerpoint/2010/main" val="2948973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56</a:t>
            </a:fld>
            <a:endParaRPr lang="en-US"/>
          </a:p>
        </p:txBody>
      </p:sp>
    </p:spTree>
    <p:extLst>
      <p:ext uri="{BB962C8B-B14F-4D97-AF65-F5344CB8AC3E}">
        <p14:creationId xmlns:p14="http://schemas.microsoft.com/office/powerpoint/2010/main" val="45877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133D0-0424-491F-96D0-FE73A58C366F}" type="slidenum">
              <a:rPr lang="en-US" smtClean="0"/>
              <a:t>6</a:t>
            </a:fld>
            <a:endParaRPr lang="en-US"/>
          </a:p>
        </p:txBody>
      </p:sp>
    </p:spTree>
    <p:extLst>
      <p:ext uri="{BB962C8B-B14F-4D97-AF65-F5344CB8AC3E}">
        <p14:creationId xmlns:p14="http://schemas.microsoft.com/office/powerpoint/2010/main" val="84912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7</a:t>
            </a:fld>
            <a:endParaRPr lang="en-US"/>
          </a:p>
        </p:txBody>
      </p:sp>
    </p:spTree>
    <p:extLst>
      <p:ext uri="{BB962C8B-B14F-4D97-AF65-F5344CB8AC3E}">
        <p14:creationId xmlns:p14="http://schemas.microsoft.com/office/powerpoint/2010/main" val="335361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8</a:t>
            </a:fld>
            <a:endParaRPr lang="en-US"/>
          </a:p>
        </p:txBody>
      </p:sp>
    </p:spTree>
    <p:extLst>
      <p:ext uri="{BB962C8B-B14F-4D97-AF65-F5344CB8AC3E}">
        <p14:creationId xmlns:p14="http://schemas.microsoft.com/office/powerpoint/2010/main" val="250921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9</a:t>
            </a:fld>
            <a:endParaRPr lang="en-US"/>
          </a:p>
        </p:txBody>
      </p:sp>
    </p:spTree>
    <p:extLst>
      <p:ext uri="{BB962C8B-B14F-4D97-AF65-F5344CB8AC3E}">
        <p14:creationId xmlns:p14="http://schemas.microsoft.com/office/powerpoint/2010/main" val="2153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F7AE2-6709-43DB-8330-FA31C5D8C00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00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45453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414111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1"/>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solidFill>
              </a:defRPr>
            </a:lvl1pPr>
            <a:lvl2pPr marL="342905" indent="0">
              <a:buNone/>
              <a:defRPr sz="1500" b="1"/>
            </a:lvl2pPr>
            <a:lvl3pPr marL="685808" indent="0">
              <a:buNone/>
              <a:defRPr sz="1351"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8" y="2667001"/>
            <a:ext cx="2195512" cy="3589338"/>
          </a:xfrm>
        </p:spPr>
        <p:txBody>
          <a:bodyPr anchor="t">
            <a:normAutofit/>
          </a:bodyPr>
          <a:lstStyle>
            <a:lvl1pPr marL="0" indent="0">
              <a:buNone/>
              <a:defRPr sz="1051"/>
            </a:lvl1pPr>
            <a:lvl2pPr marL="342905" indent="0">
              <a:buNone/>
              <a:defRPr sz="900"/>
            </a:lvl2pPr>
            <a:lvl3pPr marL="685808" indent="0">
              <a:buNone/>
              <a:defRPr sz="751"/>
            </a:lvl3pPr>
            <a:lvl4pPr marL="1028713" indent="0">
              <a:buNone/>
              <a:defRPr sz="675"/>
            </a:lvl4pPr>
            <a:lvl5pPr marL="1371617" indent="0">
              <a:buNone/>
              <a:defRPr sz="675"/>
            </a:lvl5pPr>
            <a:lvl6pPr marL="1714522" indent="0">
              <a:buNone/>
              <a:defRPr sz="675"/>
            </a:lvl6pPr>
            <a:lvl7pPr marL="2057426" indent="0">
              <a:buNone/>
              <a:defRPr sz="675"/>
            </a:lvl7pPr>
            <a:lvl8pPr marL="2400330" indent="0">
              <a:buNone/>
              <a:defRPr sz="675"/>
            </a:lvl8pPr>
            <a:lvl9pPr marL="2743235" indent="0">
              <a:buNone/>
              <a:defRPr sz="675"/>
            </a:lvl9pPr>
          </a:lstStyle>
          <a:p>
            <a:pPr lvl="0"/>
            <a:r>
              <a:rPr lang="en-US"/>
              <a:t>Edit Master text styles</a:t>
            </a:r>
          </a:p>
        </p:txBody>
      </p:sp>
      <p:sp>
        <p:nvSpPr>
          <p:cNvPr id="5" name="Text Placeholder 4"/>
          <p:cNvSpPr>
            <a:spLocks noGrp="1"/>
          </p:cNvSpPr>
          <p:nvPr>
            <p:ph type="body" sz="quarter" idx="3"/>
          </p:nvPr>
        </p:nvSpPr>
        <p:spPr>
          <a:xfrm>
            <a:off x="2912744" y="1981200"/>
            <a:ext cx="2202182" cy="576262"/>
          </a:xfrm>
        </p:spPr>
        <p:txBody>
          <a:bodyPr anchor="b">
            <a:noAutofit/>
          </a:bodyPr>
          <a:lstStyle>
            <a:lvl1pPr marL="0" indent="0">
              <a:buNone/>
              <a:defRPr sz="1800" b="0">
                <a:solidFill>
                  <a:schemeClr val="accent1"/>
                </a:solidFill>
              </a:defRPr>
            </a:lvl1pPr>
            <a:lvl2pPr marL="342905" indent="0">
              <a:buNone/>
              <a:defRPr sz="1500" b="1"/>
            </a:lvl2pPr>
            <a:lvl3pPr marL="685808" indent="0">
              <a:buNone/>
              <a:defRPr sz="1351"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30" y="2667001"/>
            <a:ext cx="2210096" cy="3589338"/>
          </a:xfrm>
        </p:spPr>
        <p:txBody>
          <a:bodyPr anchor="t">
            <a:normAutofit/>
          </a:bodyPr>
          <a:lstStyle>
            <a:lvl1pPr marL="0" indent="0">
              <a:buNone/>
              <a:defRPr sz="1051"/>
            </a:lvl1pPr>
            <a:lvl2pPr marL="342905" indent="0">
              <a:buNone/>
              <a:defRPr sz="900"/>
            </a:lvl2pPr>
            <a:lvl3pPr marL="685808" indent="0">
              <a:buNone/>
              <a:defRPr sz="751"/>
            </a:lvl3pPr>
            <a:lvl4pPr marL="1028713" indent="0">
              <a:buNone/>
              <a:defRPr sz="675"/>
            </a:lvl4pPr>
            <a:lvl5pPr marL="1371617" indent="0">
              <a:buNone/>
              <a:defRPr sz="675"/>
            </a:lvl5pPr>
            <a:lvl6pPr marL="1714522" indent="0">
              <a:buNone/>
              <a:defRPr sz="675"/>
            </a:lvl6pPr>
            <a:lvl7pPr marL="2057426" indent="0">
              <a:buNone/>
              <a:defRPr sz="675"/>
            </a:lvl7pPr>
            <a:lvl8pPr marL="2400330" indent="0">
              <a:buNone/>
              <a:defRPr sz="675"/>
            </a:lvl8pPr>
            <a:lvl9pPr marL="2743235"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981200"/>
            <a:ext cx="2199086" cy="576262"/>
          </a:xfrm>
        </p:spPr>
        <p:txBody>
          <a:bodyPr anchor="b">
            <a:noAutofit/>
          </a:bodyPr>
          <a:lstStyle>
            <a:lvl1pPr marL="0" indent="0">
              <a:buNone/>
              <a:defRPr sz="1800" b="0">
                <a:solidFill>
                  <a:schemeClr val="accent1"/>
                </a:solidFill>
              </a:defRPr>
            </a:lvl1pPr>
            <a:lvl2pPr marL="342905" indent="0">
              <a:buNone/>
              <a:defRPr sz="1500" b="1"/>
            </a:lvl2pPr>
            <a:lvl3pPr marL="685808" indent="0">
              <a:buNone/>
              <a:defRPr sz="1351"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667001"/>
            <a:ext cx="2199086" cy="3589338"/>
          </a:xfrm>
        </p:spPr>
        <p:txBody>
          <a:bodyPr anchor="t">
            <a:normAutofit/>
          </a:bodyPr>
          <a:lstStyle>
            <a:lvl1pPr marL="0" indent="0">
              <a:buNone/>
              <a:defRPr sz="1051"/>
            </a:lvl1pPr>
            <a:lvl2pPr marL="342905" indent="0">
              <a:buNone/>
              <a:defRPr sz="900"/>
            </a:lvl2pPr>
            <a:lvl3pPr marL="685808" indent="0">
              <a:buNone/>
              <a:defRPr sz="751"/>
            </a:lvl3pPr>
            <a:lvl4pPr marL="1028713" indent="0">
              <a:buNone/>
              <a:defRPr sz="675"/>
            </a:lvl4pPr>
            <a:lvl5pPr marL="1371617" indent="0">
              <a:buNone/>
              <a:defRPr sz="675"/>
            </a:lvl5pPr>
            <a:lvl6pPr marL="1714522" indent="0">
              <a:buNone/>
              <a:defRPr sz="675"/>
            </a:lvl6pPr>
            <a:lvl7pPr marL="2057426" indent="0">
              <a:buNone/>
              <a:defRPr sz="675"/>
            </a:lvl7pPr>
            <a:lvl8pPr marL="2400330" indent="0">
              <a:buNone/>
              <a:defRPr sz="675"/>
            </a:lvl8pPr>
            <a:lvl9pPr marL="2743235" indent="0">
              <a:buNone/>
              <a:defRPr sz="675"/>
            </a:lvl9pPr>
          </a:lstStyle>
          <a:p>
            <a:pPr lvl="0"/>
            <a:r>
              <a:rPr lang="en-US"/>
              <a:t>Edit Master text styles</a:t>
            </a:r>
          </a:p>
        </p:txBody>
      </p:sp>
      <p:cxnSp>
        <p:nvCxnSpPr>
          <p:cNvPr id="17" name="Straight Connector 16"/>
          <p:cNvCxnSpPr/>
          <p:nvPr/>
        </p:nvCxnSpPr>
        <p:spPr>
          <a:xfrm>
            <a:off x="2794607" y="2133601"/>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1" y="2133601"/>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E4A06F-99E0-45E5-878B-0094D12C05B9}" type="datetimeFigureOut">
              <a:rPr lang="en-US" smtClean="0"/>
              <a:t>8/15/2018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5632D-D9EA-43E1-8C7A-66B491A3646B}" type="slidenum">
              <a:rPr lang="en-US" smtClean="0"/>
              <a:t>‹#›</a:t>
            </a:fld>
            <a:endParaRPr lang="en-US"/>
          </a:p>
        </p:txBody>
      </p:sp>
    </p:spTree>
    <p:extLst>
      <p:ext uri="{BB962C8B-B14F-4D97-AF65-F5344CB8AC3E}">
        <p14:creationId xmlns:p14="http://schemas.microsoft.com/office/powerpoint/2010/main" val="221902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F7AE2-6709-43DB-8330-FA31C5D8C00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5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3271297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043C03-2779-4058-9E80-6413E520E13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F7AE2-6709-43DB-8330-FA31C5D8C00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59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43C03-2779-4058-9E80-6413E520E13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153162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3367520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43C03-2779-4058-9E80-6413E520E130}"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286514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64976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280090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8043C03-2779-4058-9E80-6413E520E130}" type="datetimeFigureOut">
              <a:rPr lang="en-US" smtClean="0"/>
              <a:pPr/>
              <a:t>8/15/2018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301818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043C03-2779-4058-9E80-6413E520E13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38946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2980026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356634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043C03-2779-4058-9E80-6413E520E13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F7AE2-6709-43DB-8330-FA31C5D8C00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4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43C03-2779-4058-9E80-6413E520E13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27855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397647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43C03-2779-4058-9E80-6413E520E130}"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109573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043C03-2779-4058-9E80-6413E520E130}" type="datetimeFigureOut">
              <a:rPr lang="en-US" smtClean="0"/>
              <a:pPr/>
              <a:t>8/15/2018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101430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8043C03-2779-4058-9E80-6413E520E130}" type="datetimeFigureOut">
              <a:rPr lang="en-US" smtClean="0"/>
              <a:pPr/>
              <a:t>8/15/2018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4F7AE2-6709-43DB-8330-FA31C5D8C000}" type="slidenum">
              <a:rPr lang="en-US" smtClean="0"/>
              <a:pPr/>
              <a:t>‹#›</a:t>
            </a:fld>
            <a:endParaRPr lang="en-US" dirty="0"/>
          </a:p>
        </p:txBody>
      </p:sp>
    </p:spTree>
    <p:extLst>
      <p:ext uri="{BB962C8B-B14F-4D97-AF65-F5344CB8AC3E}">
        <p14:creationId xmlns:p14="http://schemas.microsoft.com/office/powerpoint/2010/main" val="162192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043C03-2779-4058-9E80-6413E520E13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F7AE2-6709-43DB-8330-FA31C5D8C000}" type="slidenum">
              <a:rPr lang="en-US" smtClean="0"/>
              <a:t>‹#›</a:t>
            </a:fld>
            <a:endParaRPr lang="en-US"/>
          </a:p>
        </p:txBody>
      </p:sp>
    </p:spTree>
    <p:extLst>
      <p:ext uri="{BB962C8B-B14F-4D97-AF65-F5344CB8AC3E}">
        <p14:creationId xmlns:p14="http://schemas.microsoft.com/office/powerpoint/2010/main" val="407051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4F7AE2-6709-43DB-8330-FA31C5D8C00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19226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8043C03-2779-4058-9E80-6413E520E130}" type="datetimeFigureOut">
              <a:rPr lang="en-US" smtClean="0"/>
              <a:pPr/>
              <a:t>8/15/2018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4F7AE2-6709-43DB-8330-FA31C5D8C00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6624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blogs.henrico.k12.va.us/21/2012/01/18/explore-with-the-explorers/"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mrippolito.blogspot.com/2016/08/binder-reminder-scavenger-hunt-8152016.html" TargetMode="External"/><Relationship Id="rId5" Type="http://schemas.openxmlformats.org/officeDocument/2006/relationships/image" Target="../media/image4.jpg"/><Relationship Id="rId4" Type="http://schemas.openxmlformats.org/officeDocument/2006/relationships/hyperlink" Target="http://mixedbag-of-sid.blogspot.com/2010/10/common-question-is-adsense-legit-or.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mixedbag-of-sid.blogspot.com/2010/10/common-question-is-adsense-legit-o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mrippolito.blogspot.com/2016/08/binder-reminder-scavenger-hunt-8152016.html" TargetMode="External"/><Relationship Id="rId5" Type="http://schemas.openxmlformats.org/officeDocument/2006/relationships/image" Target="../media/image4.jpg"/><Relationship Id="rId4" Type="http://schemas.openxmlformats.org/officeDocument/2006/relationships/hyperlink" Target="http://mixedbag-of-sid.blogspot.com/2010/10/common-question-is-adsense-legit-or.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mixedbag-of-sid.blogspot.com/2010/10/common-question-is-adsense-legit-or.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zic.it/se-la-cultura-perde-la-bussola-via-la-geografia-dalle-scuol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mrippolito.blogspot.com/2016/08/binder-reminder-scavenger-hunt-8152016.html" TargetMode="External"/><Relationship Id="rId5" Type="http://schemas.openxmlformats.org/officeDocument/2006/relationships/image" Target="../media/image4.jpg"/><Relationship Id="rId4" Type="http://schemas.openxmlformats.org/officeDocument/2006/relationships/hyperlink" Target="http://mixedbag-of-sid.blogspot.com/2010/10/common-question-is-adsense-legit-or.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mixedbag-of-sid.blogspot.com/2010/10/common-question-is-adsense-legit-or.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mailto:jennifer.troke@twc.state.tx.us" TargetMode="External"/><Relationship Id="rId7" Type="http://schemas.openxmlformats.org/officeDocument/2006/relationships/hyperlink" Target="mailto:kara.mcvey@twc.state.tx.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onathan.valenzuela@twc.state.tx.us" TargetMode="External"/><Relationship Id="rId5" Type="http://schemas.openxmlformats.org/officeDocument/2006/relationships/hyperlink" Target="mailto:diana.blackwell@twc.state.tx.us" TargetMode="External"/><Relationship Id="rId4" Type="http://schemas.openxmlformats.org/officeDocument/2006/relationships/hyperlink" Target="mailto:travis.weaver@twc.state.tx.u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twc.state.tx.us/boards/cashdraw.html"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hyperlink" Target="mailto:cashdraw.ta@twc.state.tx.u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payables.cder@twc.state.tx.us"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mrippolito.blogspot.com/2016/08/binder-reminder-scavenger-hunt-8152016.html" TargetMode="External"/><Relationship Id="rId5" Type="http://schemas.openxmlformats.org/officeDocument/2006/relationships/image" Target="../media/image4.jpg"/><Relationship Id="rId4" Type="http://schemas.openxmlformats.org/officeDocument/2006/relationships/hyperlink" Target="http://mixedbag-of-sid.blogspot.com/2010/10/common-question-is-adsense-legit-or.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mixedbag-of-sid.blogspot.com/2010/10/common-question-is-adsense-legit-or.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8.xml"/><Relationship Id="rId5" Type="http://schemas.openxmlformats.org/officeDocument/2006/relationships/hyperlink" Target="http://www.justintarte.com/2013/04/the-21st-century-classroom.html"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mrippolito.blogspot.com/2016/08/binder-reminder-scavenger-hunt-8152016.html" TargetMode="External"/><Relationship Id="rId5" Type="http://schemas.openxmlformats.org/officeDocument/2006/relationships/image" Target="../media/image4.jpg"/><Relationship Id="rId4" Type="http://schemas.openxmlformats.org/officeDocument/2006/relationships/hyperlink" Target="http://mixedbag-of-sid.blogspot.com/2010/10/common-question-is-adsense-legit-or.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mixedbag-of-sid.blogspot.com/2010/10/common-question-is-adsense-legit-o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ntage spyglass lies on an ancient world map." title="Map and spyglass">
            <a:extLst>
              <a:ext uri="{FF2B5EF4-FFF2-40B4-BE49-F238E27FC236}">
                <a16:creationId xmlns:a16="http://schemas.microsoft.com/office/drawing/2014/main" id="{C9C13C2F-724C-4B94-8E42-4B634B4B9B5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5286" y="228600"/>
            <a:ext cx="9013427" cy="1066800"/>
          </a:xfrm>
          <a:solidFill>
            <a:schemeClr val="accent3">
              <a:lumMod val="50000"/>
            </a:schemeClr>
          </a:solidFill>
        </p:spPr>
        <p:txBody>
          <a:bodyPr>
            <a:noAutofit/>
          </a:bodyPr>
          <a:lstStyle/>
          <a:p>
            <a:pPr algn="ctr"/>
            <a:br>
              <a:rPr lang="en-US" sz="13800" b="1" spc="0" dirty="0">
                <a:ln w="10160">
                  <a:solidFill>
                    <a:schemeClr val="tx1">
                      <a:lumMod val="95000"/>
                      <a:lumOff val="5000"/>
                    </a:schemeClr>
                  </a:solidFill>
                  <a:prstDash val="solid"/>
                </a:ln>
                <a:solidFill>
                  <a:srgbClr val="FFFFFF"/>
                </a:solidFill>
                <a:effectLst>
                  <a:outerShdw blurRad="38100" dist="22860" dir="5400000" algn="tl" rotWithShape="0">
                    <a:srgbClr val="000000">
                      <a:alpha val="30000"/>
                    </a:srgbClr>
                  </a:outerShdw>
                </a:effectLst>
              </a:rPr>
            </a:br>
            <a:br>
              <a:rPr lang="en-US" sz="13800" b="1" spc="0" dirty="0">
                <a:ln w="10160">
                  <a:solidFill>
                    <a:schemeClr val="tx1">
                      <a:lumMod val="95000"/>
                      <a:lumOff val="5000"/>
                    </a:schemeClr>
                  </a:solidFill>
                  <a:prstDash val="solid"/>
                </a:ln>
                <a:solidFill>
                  <a:srgbClr val="FFFFFF"/>
                </a:solidFill>
                <a:effectLst>
                  <a:outerShdw blurRad="38100" dist="22860" dir="5400000" algn="tl" rotWithShape="0">
                    <a:srgbClr val="000000">
                      <a:alpha val="30000"/>
                    </a:srgbClr>
                  </a:outerShdw>
                </a:effectLst>
              </a:rPr>
            </a:br>
            <a:r>
              <a:rPr lang="en-US" sz="6600" b="1" spc="0" dirty="0">
                <a:ln w="10160">
                  <a:solidFill>
                    <a:schemeClr val="tx1">
                      <a:lumMod val="95000"/>
                      <a:lumOff val="5000"/>
                    </a:schemeClr>
                  </a:solidFill>
                  <a:prstDash val="solid"/>
                </a:ln>
                <a:solidFill>
                  <a:schemeClr val="bg1"/>
                </a:solidFill>
              </a:rPr>
              <a:t>NAVIGATING THE GRANT</a:t>
            </a:r>
            <a:endParaRPr lang="en-US" sz="13800" b="1" spc="0" dirty="0">
              <a:ln w="10160">
                <a:solidFill>
                  <a:schemeClr val="tx1">
                    <a:lumMod val="95000"/>
                    <a:lumOff val="5000"/>
                  </a:schemeClr>
                </a:solidFill>
                <a:prstDash val="solid"/>
              </a:ln>
              <a:solidFill>
                <a:schemeClr val="bg1"/>
              </a:solidFill>
            </a:endParaRPr>
          </a:p>
        </p:txBody>
      </p:sp>
      <p:sp>
        <p:nvSpPr>
          <p:cNvPr id="3" name="Subtitle 2"/>
          <p:cNvSpPr>
            <a:spLocks noGrp="1"/>
          </p:cNvSpPr>
          <p:nvPr>
            <p:ph type="subTitle" idx="1"/>
          </p:nvPr>
        </p:nvSpPr>
        <p:spPr>
          <a:xfrm>
            <a:off x="304800" y="2057400"/>
            <a:ext cx="3505200" cy="1586885"/>
          </a:xfrm>
          <a:noFill/>
        </p:spPr>
        <p:txBody>
          <a:bodyPr>
            <a:normAutofit fontScale="77500" lnSpcReduction="20000"/>
          </a:bodyPr>
          <a:lstStyle/>
          <a:p>
            <a:r>
              <a:rPr lang="en-US" sz="44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rPr>
              <a:t>Learn the basics and explore areas you didn’t know existed</a:t>
            </a:r>
          </a:p>
        </p:txBody>
      </p:sp>
    </p:spTree>
    <p:extLst>
      <p:ext uri="{BB962C8B-B14F-4D97-AF65-F5344CB8AC3E}">
        <p14:creationId xmlns:p14="http://schemas.microsoft.com/office/powerpoint/2010/main" val="19186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Picture 15" descr="This image is one of a sandwich. From the bottom up, it appears to be comprised of iceberg lettuce, several slices of ham, three slices of tomato, two slices of colby jack cheese, more lettuce, and three dill pickle slices between slices of wheat bread. This picture is to illustrate the term &quot;Grant Sandwich&quot; which describes what and how the grant is constructed." title="Grant Sandwich">
            <a:extLst>
              <a:ext uri="{FF2B5EF4-FFF2-40B4-BE49-F238E27FC236}">
                <a16:creationId xmlns:a16="http://schemas.microsoft.com/office/drawing/2014/main" id="{1940B345-9251-4B09-9EA1-12FAE18D3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36751"/>
            <a:ext cx="3399267" cy="3149600"/>
          </a:xfrm>
          <a:prstGeom prst="rect">
            <a:avLst/>
          </a:prstGeom>
        </p:spPr>
      </p:pic>
      <p:graphicFrame>
        <p:nvGraphicFramePr>
          <p:cNvPr id="14" name="Content Placeholder 13" descr="This text describes the three main parts of the grant: general terms and conditions; attachments A, B, and B-1 (the statement of work), and attachments C and D." title="Grant Composition">
            <a:extLst>
              <a:ext uri="{FF2B5EF4-FFF2-40B4-BE49-F238E27FC236}">
                <a16:creationId xmlns:a16="http://schemas.microsoft.com/office/drawing/2014/main" id="{9A0897AC-61F0-462A-A662-E8BB3C6AB484}"/>
              </a:ext>
            </a:extLst>
          </p:cNvPr>
          <p:cNvGraphicFramePr>
            <a:graphicFrameLocks noGrp="1"/>
          </p:cNvGraphicFramePr>
          <p:nvPr>
            <p:ph idx="4294967295"/>
            <p:extLst>
              <p:ext uri="{D42A27DB-BD31-4B8C-83A1-F6EECF244321}">
                <p14:modId xmlns:p14="http://schemas.microsoft.com/office/powerpoint/2010/main" val="1867465522"/>
              </p:ext>
            </p:extLst>
          </p:nvPr>
        </p:nvGraphicFramePr>
        <p:xfrm>
          <a:off x="0" y="1676400"/>
          <a:ext cx="5116513"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1">
            <a:extLst>
              <a:ext uri="{FF2B5EF4-FFF2-40B4-BE49-F238E27FC236}">
                <a16:creationId xmlns:a16="http://schemas.microsoft.com/office/drawing/2014/main" id="{663A994C-5FF3-41DA-91AB-C2622F1623A4}"/>
              </a:ext>
            </a:extLst>
          </p:cNvPr>
          <p:cNvSpPr>
            <a:spLocks noGrp="1"/>
          </p:cNvSpPr>
          <p:nvPr>
            <p:ph type="title" idx="4294967295"/>
          </p:nvPr>
        </p:nvSpPr>
        <p:spPr>
          <a:xfrm>
            <a:off x="1066800" y="685800"/>
            <a:ext cx="7053263" cy="587375"/>
          </a:xfrm>
        </p:spPr>
        <p:txBody>
          <a:bodyPr>
            <a:normAutofit fontScale="90000"/>
          </a:bodyPr>
          <a:lstStyle/>
          <a:p>
            <a:pPr algn="ctr"/>
            <a:r>
              <a:rPr lang="en-US" b="1" dirty="0"/>
              <a:t>The Grant Sandwich</a:t>
            </a:r>
          </a:p>
        </p:txBody>
      </p:sp>
    </p:spTree>
    <p:extLst>
      <p:ext uri="{BB962C8B-B14F-4D97-AF65-F5344CB8AC3E}">
        <p14:creationId xmlns:p14="http://schemas.microsoft.com/office/powerpoint/2010/main" val="14128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77A2C4CD-DCFA-4CBB-9108-81960057587D}"/>
              </a:ext>
            </a:extLst>
          </p:cNvPr>
          <p:cNvSpPr txBox="1">
            <a:spLocks/>
          </p:cNvSpPr>
          <p:nvPr/>
        </p:nvSpPr>
        <p:spPr>
          <a:xfrm>
            <a:off x="749710" y="3218620"/>
            <a:ext cx="7848600" cy="2057399"/>
          </a:xfrm>
          <a:prstGeom prst="rect">
            <a:avLst/>
          </a:prstGeom>
          <a:no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numCol="2">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Administrative Requirements</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Bonding Requirements</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TWC’s rights in data, products or inventions</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Fraud Prevention</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Records and Retention</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Appeals</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Changes and Amendments</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Etc.</a:t>
            </a:r>
          </a:p>
          <a:p>
            <a:pPr marL="214315" marR="0" lvl="0" indent="-214315"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08764D-1B04-4F7B-9FEB-439300C518BF}"/>
              </a:ext>
            </a:extLst>
          </p:cNvPr>
          <p:cNvSpPr>
            <a:spLocks noGrp="1"/>
          </p:cNvSpPr>
          <p:nvPr>
            <p:ph idx="1"/>
          </p:nvPr>
        </p:nvSpPr>
        <p:spPr>
          <a:xfrm>
            <a:off x="820994" y="2086369"/>
            <a:ext cx="7543801" cy="973666"/>
          </a:xfrm>
        </p:spPr>
        <p:txBody>
          <a:bodyPr/>
          <a:lstStyle/>
          <a:p>
            <a:r>
              <a:rPr lang="en-US" dirty="0">
                <a:solidFill>
                  <a:srgbClr val="000000"/>
                </a:solidFill>
              </a:rPr>
              <a:t>Sets forth the general responsibilities and obligations of the grantee to the grant with respect to the implementation and administration of the program. </a:t>
            </a:r>
          </a:p>
          <a:p>
            <a:endParaRPr lang="en-US" dirty="0"/>
          </a:p>
        </p:txBody>
      </p:sp>
      <p:sp>
        <p:nvSpPr>
          <p:cNvPr id="11" name="Text Placeholder 2">
            <a:extLst>
              <a:ext uri="{FF2B5EF4-FFF2-40B4-BE49-F238E27FC236}">
                <a16:creationId xmlns:a16="http://schemas.microsoft.com/office/drawing/2014/main" id="{8E27CA09-4522-4219-8947-A24F5F77B9B5}"/>
              </a:ext>
            </a:extLst>
          </p:cNvPr>
          <p:cNvSpPr txBox="1">
            <a:spLocks/>
          </p:cNvSpPr>
          <p:nvPr/>
        </p:nvSpPr>
        <p:spPr>
          <a:xfrm>
            <a:off x="749710" y="1248697"/>
            <a:ext cx="6384005" cy="42265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400" b="1" i="0" u="none" strike="noStrike" kern="1200" cap="none" spc="0" normalizeH="0" baseline="0" noProof="0" dirty="0">
                <a:ln>
                  <a:noFill/>
                </a:ln>
                <a:solidFill>
                  <a:schemeClr val="accent1"/>
                </a:solidFill>
                <a:effectLst/>
                <a:uLnTx/>
                <a:uFillTx/>
                <a:latin typeface="Calibri" panose="020F0502020204030204"/>
                <a:ea typeface="+mn-ea"/>
                <a:cs typeface="+mn-cs"/>
              </a:rPr>
              <a:t>General Terms &amp; Conditions</a:t>
            </a:r>
          </a:p>
        </p:txBody>
      </p:sp>
      <p:sp>
        <p:nvSpPr>
          <p:cNvPr id="2" name="Title 1">
            <a:extLst>
              <a:ext uri="{FF2B5EF4-FFF2-40B4-BE49-F238E27FC236}">
                <a16:creationId xmlns:a16="http://schemas.microsoft.com/office/drawing/2014/main" id="{621BC14B-23D3-4A8F-AAB0-99BEE4696EDD}"/>
              </a:ext>
            </a:extLst>
          </p:cNvPr>
          <p:cNvSpPr>
            <a:spLocks noGrp="1"/>
          </p:cNvSpPr>
          <p:nvPr>
            <p:ph type="title"/>
          </p:nvPr>
        </p:nvSpPr>
        <p:spPr>
          <a:xfrm>
            <a:off x="749710" y="303096"/>
            <a:ext cx="7583130" cy="786239"/>
          </a:xfrm>
        </p:spPr>
        <p:txBody>
          <a:bodyPr>
            <a:noAutofit/>
          </a:bodyPr>
          <a:lstStyle/>
          <a:p>
            <a:pPr algn="ctr"/>
            <a:r>
              <a:rPr lang="en-US" sz="3600" b="1" dirty="0">
                <a:solidFill>
                  <a:srgbClr val="000000">
                    <a:lumMod val="75000"/>
                    <a:lumOff val="25000"/>
                  </a:srgbClr>
                </a:solidFill>
                <a:latin typeface="Calibri" panose="020F0502020204030204"/>
              </a:rPr>
              <a:t>The Bread: TWC’s General Agreements (1 of 3) </a:t>
            </a:r>
            <a:endParaRPr lang="en-US" sz="3600" dirty="0"/>
          </a:p>
        </p:txBody>
      </p:sp>
    </p:spTree>
    <p:extLst>
      <p:ext uri="{BB962C8B-B14F-4D97-AF65-F5344CB8AC3E}">
        <p14:creationId xmlns:p14="http://schemas.microsoft.com/office/powerpoint/2010/main" val="25925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77A2C4CD-DCFA-4CBB-9108-81960057587D}"/>
              </a:ext>
            </a:extLst>
          </p:cNvPr>
          <p:cNvSpPr txBox="1">
            <a:spLocks/>
          </p:cNvSpPr>
          <p:nvPr/>
        </p:nvSpPr>
        <p:spPr>
          <a:xfrm>
            <a:off x="788546" y="3310219"/>
            <a:ext cx="7848600" cy="1497451"/>
          </a:xfrm>
          <a:prstGeom prst="rect">
            <a:avLst/>
          </a:prstGeom>
          <a:no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numCol="2">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Lobbying</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Debarment, Suspension, and Other Responsibility Matters</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Drug-Free Workplace</a:t>
            </a:r>
          </a:p>
          <a:p>
            <a:pPr marL="214315" marR="0" lvl="0" indent="-214315" algn="l" defTabSz="914400" rtl="0" eaLnBrk="1" fontAlgn="auto" latinLnBrk="0" hangingPunct="1">
              <a:lnSpc>
                <a:spcPct val="90000"/>
              </a:lnSpc>
              <a:spcBef>
                <a:spcPts val="1200"/>
              </a:spcBef>
              <a:spcAft>
                <a:spcPts val="200"/>
              </a:spcAft>
              <a:buClrTx/>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Restrictions on the Use of Certain Public Subsidies</a:t>
            </a:r>
          </a:p>
          <a:p>
            <a:pPr marL="214315" marR="0" lvl="0" indent="-214315"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08764D-1B04-4F7B-9FEB-439300C518BF}"/>
              </a:ext>
            </a:extLst>
          </p:cNvPr>
          <p:cNvSpPr>
            <a:spLocks noGrp="1"/>
          </p:cNvSpPr>
          <p:nvPr>
            <p:ph idx="1"/>
          </p:nvPr>
        </p:nvSpPr>
        <p:spPr>
          <a:xfrm>
            <a:off x="786088" y="2169911"/>
            <a:ext cx="7543801" cy="973666"/>
          </a:xfrm>
        </p:spPr>
        <p:txBody>
          <a:bodyPr>
            <a:normAutofit fontScale="92500" lnSpcReduction="20000"/>
          </a:bodyPr>
          <a:lstStyle/>
          <a:p>
            <a:r>
              <a:rPr lang="en-US" sz="2200" b="1" dirty="0"/>
              <a:t>AKA: Certifications</a:t>
            </a:r>
          </a:p>
          <a:p>
            <a:r>
              <a:rPr lang="en-US" sz="2200" dirty="0"/>
              <a:t>Acknowledgement of Federal regulations that the grantee must disclose, abide by, or restrict in reference to:</a:t>
            </a:r>
          </a:p>
          <a:p>
            <a:endParaRPr lang="en-US" dirty="0"/>
          </a:p>
        </p:txBody>
      </p:sp>
      <p:sp>
        <p:nvSpPr>
          <p:cNvPr id="11" name="Text Placeholder 2">
            <a:extLst>
              <a:ext uri="{FF2B5EF4-FFF2-40B4-BE49-F238E27FC236}">
                <a16:creationId xmlns:a16="http://schemas.microsoft.com/office/drawing/2014/main" id="{8E27CA09-4522-4219-8947-A24F5F77B9B5}"/>
              </a:ext>
            </a:extLst>
          </p:cNvPr>
          <p:cNvSpPr txBox="1">
            <a:spLocks/>
          </p:cNvSpPr>
          <p:nvPr/>
        </p:nvSpPr>
        <p:spPr>
          <a:xfrm>
            <a:off x="788546" y="1274235"/>
            <a:ext cx="6384005" cy="3810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400" b="1" i="0" u="none" strike="noStrike" kern="1200" cap="none" spc="0" normalizeH="0" baseline="0" noProof="0" dirty="0">
                <a:ln>
                  <a:noFill/>
                </a:ln>
                <a:solidFill>
                  <a:schemeClr val="accent1"/>
                </a:solidFill>
                <a:effectLst/>
                <a:uLnTx/>
                <a:uFillTx/>
                <a:latin typeface="Calibri" panose="020F0502020204030204"/>
                <a:ea typeface="+mn-ea"/>
                <a:cs typeface="+mn-cs"/>
              </a:rPr>
              <a:t>Attachment C</a:t>
            </a:r>
          </a:p>
        </p:txBody>
      </p:sp>
      <p:sp>
        <p:nvSpPr>
          <p:cNvPr id="2" name="Title 1">
            <a:extLst>
              <a:ext uri="{FF2B5EF4-FFF2-40B4-BE49-F238E27FC236}">
                <a16:creationId xmlns:a16="http://schemas.microsoft.com/office/drawing/2014/main" id="{621BC14B-23D3-4A8F-AAB0-99BEE4696EDD}"/>
              </a:ext>
            </a:extLst>
          </p:cNvPr>
          <p:cNvSpPr>
            <a:spLocks noGrp="1"/>
          </p:cNvSpPr>
          <p:nvPr>
            <p:ph type="title"/>
          </p:nvPr>
        </p:nvSpPr>
        <p:spPr>
          <a:xfrm>
            <a:off x="822960" y="286605"/>
            <a:ext cx="7543800" cy="780196"/>
          </a:xfrm>
        </p:spPr>
        <p:txBody>
          <a:bodyPr>
            <a:normAutofit fontScale="90000"/>
          </a:bodyPr>
          <a:lstStyle/>
          <a:p>
            <a:pPr algn="ctr"/>
            <a:r>
              <a:rPr lang="en-US" sz="3600" b="1" dirty="0">
                <a:solidFill>
                  <a:srgbClr val="000000">
                    <a:lumMod val="75000"/>
                    <a:lumOff val="25000"/>
                  </a:srgbClr>
                </a:solidFill>
                <a:latin typeface="Calibri" panose="020F0502020204030204"/>
              </a:rPr>
              <a:t>The Bread: TWC’s General Agreements </a:t>
            </a:r>
            <a:br>
              <a:rPr lang="en-US" sz="3600" b="1" dirty="0">
                <a:solidFill>
                  <a:srgbClr val="000000">
                    <a:lumMod val="75000"/>
                    <a:lumOff val="25000"/>
                  </a:srgbClr>
                </a:solidFill>
                <a:latin typeface="Calibri" panose="020F0502020204030204"/>
              </a:rPr>
            </a:br>
            <a:r>
              <a:rPr lang="en-US" sz="3600" b="1" dirty="0">
                <a:solidFill>
                  <a:srgbClr val="000000">
                    <a:lumMod val="75000"/>
                    <a:lumOff val="25000"/>
                  </a:srgbClr>
                </a:solidFill>
                <a:latin typeface="Calibri" panose="020F0502020204030204"/>
              </a:rPr>
              <a:t>(2 of 3)</a:t>
            </a:r>
            <a:endParaRPr lang="en-US" dirty="0"/>
          </a:p>
        </p:txBody>
      </p:sp>
    </p:spTree>
    <p:extLst>
      <p:ext uri="{BB962C8B-B14F-4D97-AF65-F5344CB8AC3E}">
        <p14:creationId xmlns:p14="http://schemas.microsoft.com/office/powerpoint/2010/main" val="25054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03134-D8C0-4DEC-B276-D2EEF129E814}"/>
              </a:ext>
            </a:extLst>
          </p:cNvPr>
          <p:cNvSpPr>
            <a:spLocks noGrp="1"/>
          </p:cNvSpPr>
          <p:nvPr>
            <p:ph idx="1"/>
          </p:nvPr>
        </p:nvSpPr>
        <p:spPr>
          <a:xfrm>
            <a:off x="803294" y="1926579"/>
            <a:ext cx="7543801" cy="4023360"/>
          </a:xfrm>
        </p:spPr>
        <p:txBody>
          <a:bodyPr/>
          <a:lstStyle/>
          <a:p>
            <a:pPr marL="214315" indent="-214315">
              <a:buClrTx/>
              <a:buFont typeface="Wingdings" panose="05000000000000000000" pitchFamily="2" charset="2"/>
              <a:buChar char="Ø"/>
            </a:pPr>
            <a:r>
              <a:rPr lang="en-US" sz="2400" dirty="0"/>
              <a:t>Identifies reportable grant information as required by Uniform Grant Guidance from Office of Budget Management, Section 200.331, Requirements for Pass-Through Entities</a:t>
            </a:r>
          </a:p>
          <a:p>
            <a:pPr marL="214315" indent="-214315">
              <a:buClrTx/>
              <a:buFont typeface="Wingdings" panose="05000000000000000000" pitchFamily="2" charset="2"/>
              <a:buChar char="Ø"/>
            </a:pPr>
            <a:r>
              <a:rPr lang="en-US" sz="2400" dirty="0"/>
              <a:t>Lists source of funds as well as Catalog of Federal Domestic Assistance (</a:t>
            </a:r>
            <a:r>
              <a:rPr lang="en-US" sz="2400" dirty="0" err="1"/>
              <a:t>CFDA</a:t>
            </a:r>
            <a:r>
              <a:rPr lang="en-US" sz="2400" dirty="0"/>
              <a:t>) numbers and descriptions</a:t>
            </a:r>
          </a:p>
          <a:p>
            <a:pPr marL="214315" indent="-214315">
              <a:buClrTx/>
              <a:buFont typeface="Wingdings" panose="05000000000000000000" pitchFamily="2" charset="2"/>
              <a:buChar char="Ø"/>
            </a:pPr>
            <a:r>
              <a:rPr lang="en-US" sz="2400" dirty="0"/>
              <a:t>Lists Indirect Cost Rate</a:t>
            </a:r>
          </a:p>
          <a:p>
            <a:pPr marL="214315" indent="-214315">
              <a:buClrTx/>
              <a:buFont typeface="Wingdings" panose="05000000000000000000" pitchFamily="2" charset="2"/>
              <a:buChar char="Ø"/>
            </a:pPr>
            <a:r>
              <a:rPr lang="en-US" sz="2400" dirty="0"/>
              <a:t>Provides itemized list of funding amounts and delivery schedule including </a:t>
            </a:r>
            <a:r>
              <a:rPr lang="en-US" sz="2400" dirty="0" err="1"/>
              <a:t>PBF</a:t>
            </a:r>
            <a:endParaRPr lang="en-US" sz="2400" dirty="0"/>
          </a:p>
          <a:p>
            <a:endParaRPr lang="en-US" dirty="0"/>
          </a:p>
        </p:txBody>
      </p:sp>
      <p:sp>
        <p:nvSpPr>
          <p:cNvPr id="2" name="Title 1">
            <a:extLst>
              <a:ext uri="{FF2B5EF4-FFF2-40B4-BE49-F238E27FC236}">
                <a16:creationId xmlns:a16="http://schemas.microsoft.com/office/drawing/2014/main" id="{BC14216C-F8A2-4869-B05E-DFE03ED506DE}"/>
              </a:ext>
            </a:extLst>
          </p:cNvPr>
          <p:cNvSpPr>
            <a:spLocks noGrp="1"/>
          </p:cNvSpPr>
          <p:nvPr>
            <p:ph type="title"/>
          </p:nvPr>
        </p:nvSpPr>
        <p:spPr>
          <a:xfrm>
            <a:off x="793462" y="1182057"/>
            <a:ext cx="7543800" cy="685800"/>
          </a:xfrm>
        </p:spPr>
        <p:txBody>
          <a:bodyPr>
            <a:normAutofit/>
          </a:bodyPr>
          <a:lstStyle/>
          <a:p>
            <a:pPr marL="91440" lvl="0" indent="-91440">
              <a:lnSpc>
                <a:spcPct val="90000"/>
              </a:lnSpc>
              <a:spcBef>
                <a:spcPts val="1200"/>
              </a:spcBef>
              <a:spcAft>
                <a:spcPts val="200"/>
              </a:spcAft>
              <a:defRPr/>
            </a:pPr>
            <a:r>
              <a:rPr lang="en-US" sz="3400" b="1" spc="0" dirty="0">
                <a:solidFill>
                  <a:srgbClr val="E48312"/>
                </a:solidFill>
                <a:latin typeface="Calibri" panose="020F0502020204030204"/>
                <a:ea typeface="+mn-ea"/>
                <a:cs typeface="+mn-cs"/>
              </a:rPr>
              <a:t>Attachment D</a:t>
            </a:r>
            <a:endParaRPr lang="en-US" dirty="0"/>
          </a:p>
        </p:txBody>
      </p:sp>
      <p:sp>
        <p:nvSpPr>
          <p:cNvPr id="5" name="Title 1">
            <a:extLst>
              <a:ext uri="{FF2B5EF4-FFF2-40B4-BE49-F238E27FC236}">
                <a16:creationId xmlns:a16="http://schemas.microsoft.com/office/drawing/2014/main" id="{FFD4DC4E-DA6C-43BE-BA30-9B7D3C5CBC8C}"/>
              </a:ext>
            </a:extLst>
          </p:cNvPr>
          <p:cNvSpPr txBox="1">
            <a:spLocks/>
          </p:cNvSpPr>
          <p:nvPr/>
        </p:nvSpPr>
        <p:spPr>
          <a:xfrm>
            <a:off x="822960" y="286605"/>
            <a:ext cx="7543800" cy="7801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0000">
                    <a:lumMod val="75000"/>
                    <a:lumOff val="25000"/>
                  </a:srgbClr>
                </a:solidFill>
                <a:latin typeface="Calibri" panose="020F0502020204030204"/>
              </a:rPr>
              <a:t>The Bread: TWC’s General Agreements </a:t>
            </a:r>
          </a:p>
          <a:p>
            <a:pPr algn="ctr"/>
            <a:r>
              <a:rPr lang="en-US" sz="3600" b="1" dirty="0">
                <a:solidFill>
                  <a:srgbClr val="000000">
                    <a:lumMod val="75000"/>
                    <a:lumOff val="25000"/>
                  </a:srgbClr>
                </a:solidFill>
                <a:latin typeface="Calibri" panose="020F0502020204030204"/>
              </a:rPr>
              <a:t>(3 of 3) </a:t>
            </a:r>
            <a:endParaRPr lang="en-US" dirty="0"/>
          </a:p>
        </p:txBody>
      </p:sp>
    </p:spTree>
    <p:extLst>
      <p:ext uri="{BB962C8B-B14F-4D97-AF65-F5344CB8AC3E}">
        <p14:creationId xmlns:p14="http://schemas.microsoft.com/office/powerpoint/2010/main" val="72962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62792-BB6B-4704-B3EC-C96C7C68081E}"/>
              </a:ext>
            </a:extLst>
          </p:cNvPr>
          <p:cNvSpPr>
            <a:spLocks noGrp="1"/>
          </p:cNvSpPr>
          <p:nvPr>
            <p:ph idx="1"/>
          </p:nvPr>
        </p:nvSpPr>
        <p:spPr>
          <a:xfrm>
            <a:off x="354554" y="1943098"/>
            <a:ext cx="8480611" cy="4610101"/>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a:buClrTx/>
              <a:buFont typeface="Wingdings" panose="05000000000000000000" pitchFamily="2" charset="2"/>
              <a:buChar char="Ø"/>
            </a:pPr>
            <a:r>
              <a:rPr lang="en-US" b="1" dirty="0"/>
              <a:t>Section 1: Project Abstract</a:t>
            </a:r>
            <a:r>
              <a:rPr lang="en-US" dirty="0"/>
              <a:t> – Identifies the provider and objectives of the project.</a:t>
            </a:r>
          </a:p>
          <a:p>
            <a:pPr>
              <a:buClrTx/>
              <a:buFont typeface="Wingdings" panose="05000000000000000000" pitchFamily="2" charset="2"/>
              <a:buChar char="Ø"/>
            </a:pPr>
            <a:r>
              <a:rPr lang="en-US" b="1" dirty="0"/>
              <a:t>Section 2 &amp; 3: Applicable Contract Authorities &amp; Allowable Services/Activities </a:t>
            </a:r>
            <a:r>
              <a:rPr lang="en-US" dirty="0"/>
              <a:t>– Identifies the Fiscal and Contractual authorities as well as Allowable Activities.</a:t>
            </a:r>
          </a:p>
          <a:p>
            <a:pPr>
              <a:buClrTx/>
              <a:buFont typeface="Wingdings" panose="05000000000000000000" pitchFamily="2" charset="2"/>
              <a:buChar char="Ø"/>
            </a:pPr>
            <a:r>
              <a:rPr lang="en-US" b="1" dirty="0"/>
              <a:t>Section 4</a:t>
            </a:r>
            <a:r>
              <a:rPr lang="en-US" dirty="0"/>
              <a:t> </a:t>
            </a:r>
            <a:r>
              <a:rPr lang="en-US" b="1" dirty="0"/>
              <a:t>Eligibility</a:t>
            </a:r>
            <a:r>
              <a:rPr lang="en-US" dirty="0"/>
              <a:t> – Identifies Eligible Population and eligibility requirements.</a:t>
            </a:r>
          </a:p>
          <a:p>
            <a:pPr>
              <a:buClrTx/>
              <a:buFont typeface="Wingdings" panose="05000000000000000000" pitchFamily="2" charset="2"/>
              <a:buChar char="Ø"/>
            </a:pPr>
            <a:r>
              <a:rPr lang="en-US" b="1" dirty="0"/>
              <a:t>Section 5: Award specific requirements </a:t>
            </a:r>
            <a:r>
              <a:rPr lang="en-US" dirty="0"/>
              <a:t>– Lists grant specific requirements: Staffing, Program types, Intake, Assessment, Orientation, etc. </a:t>
            </a:r>
          </a:p>
          <a:p>
            <a:pPr>
              <a:buClrTx/>
              <a:buFont typeface="Wingdings" panose="05000000000000000000" pitchFamily="2" charset="2"/>
              <a:buChar char="Ø"/>
            </a:pPr>
            <a:r>
              <a:rPr lang="en-US" b="1" dirty="0"/>
              <a:t>Section 6:Activities and Performance Measures </a:t>
            </a:r>
            <a:r>
              <a:rPr lang="en-US" dirty="0"/>
              <a:t>– This section is a table which contains the programmatic deliverable requirements with due dates.</a:t>
            </a:r>
          </a:p>
          <a:p>
            <a:pPr>
              <a:buClrTx/>
              <a:buFont typeface="Wingdings" panose="05000000000000000000" pitchFamily="2" charset="2"/>
              <a:buChar char="Ø"/>
            </a:pPr>
            <a:r>
              <a:rPr lang="en-US" b="1" dirty="0"/>
              <a:t>Section 7: Reporting Requirements </a:t>
            </a:r>
            <a:r>
              <a:rPr lang="en-US" dirty="0"/>
              <a:t>– </a:t>
            </a:r>
            <a:r>
              <a:rPr lang="en-US" dirty="0" err="1"/>
              <a:t>TWC</a:t>
            </a:r>
            <a:r>
              <a:rPr lang="en-US" dirty="0"/>
              <a:t> required reporting. Contains reporting schedules, quarterly narrative report and final written report guidance. </a:t>
            </a:r>
          </a:p>
          <a:p>
            <a:pPr marL="0" indent="0">
              <a:buNone/>
            </a:pPr>
            <a:endParaRPr lang="en-US" dirty="0"/>
          </a:p>
        </p:txBody>
      </p:sp>
      <p:sp>
        <p:nvSpPr>
          <p:cNvPr id="2" name="Title 1">
            <a:extLst>
              <a:ext uri="{FF2B5EF4-FFF2-40B4-BE49-F238E27FC236}">
                <a16:creationId xmlns:a16="http://schemas.microsoft.com/office/drawing/2014/main" id="{A1907B17-0E40-48ED-A87D-37FFEA65091E}"/>
              </a:ext>
            </a:extLst>
          </p:cNvPr>
          <p:cNvSpPr>
            <a:spLocks noGrp="1"/>
          </p:cNvSpPr>
          <p:nvPr>
            <p:ph type="title"/>
          </p:nvPr>
        </p:nvSpPr>
        <p:spPr>
          <a:xfrm>
            <a:off x="822960" y="1219200"/>
            <a:ext cx="7010400" cy="571500"/>
          </a:xfrm>
        </p:spPr>
        <p:txBody>
          <a:bodyPr>
            <a:normAutofit/>
          </a:bodyPr>
          <a:lstStyle/>
          <a:p>
            <a:r>
              <a:rPr lang="en-US" sz="3400" b="1" spc="0" dirty="0">
                <a:solidFill>
                  <a:srgbClr val="E48312"/>
                </a:solidFill>
                <a:latin typeface="Calibri" panose="020F0502020204030204"/>
              </a:rPr>
              <a:t>Attachment A</a:t>
            </a:r>
            <a:endParaRPr lang="en-US" sz="3400" dirty="0">
              <a:latin typeface="+mn-lt"/>
            </a:endParaRPr>
          </a:p>
        </p:txBody>
      </p:sp>
      <p:sp>
        <p:nvSpPr>
          <p:cNvPr id="4" name="Title 1">
            <a:extLst>
              <a:ext uri="{FF2B5EF4-FFF2-40B4-BE49-F238E27FC236}">
                <a16:creationId xmlns:a16="http://schemas.microsoft.com/office/drawing/2014/main" id="{6FF7D41C-6185-42EA-A520-FEA248C1A4DC}"/>
              </a:ext>
            </a:extLst>
          </p:cNvPr>
          <p:cNvSpPr txBox="1">
            <a:spLocks/>
          </p:cNvSpPr>
          <p:nvPr/>
        </p:nvSpPr>
        <p:spPr>
          <a:xfrm>
            <a:off x="822960" y="286605"/>
            <a:ext cx="7543800" cy="7801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0000">
                    <a:lumMod val="75000"/>
                    <a:lumOff val="25000"/>
                  </a:srgbClr>
                </a:solidFill>
                <a:latin typeface="Calibri" panose="020F0502020204030204"/>
              </a:rPr>
              <a:t>The Meat: Statement of Work </a:t>
            </a:r>
            <a:endParaRPr lang="en-US" dirty="0"/>
          </a:p>
        </p:txBody>
      </p:sp>
    </p:spTree>
    <p:extLst>
      <p:ext uri="{BB962C8B-B14F-4D97-AF65-F5344CB8AC3E}">
        <p14:creationId xmlns:p14="http://schemas.microsoft.com/office/powerpoint/2010/main" val="3821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C6A2A2-C439-4BF4-8BD7-90EDEA9FCA19}"/>
              </a:ext>
            </a:extLst>
          </p:cNvPr>
          <p:cNvGraphicFramePr>
            <a:graphicFrameLocks noGrp="1"/>
          </p:cNvGraphicFramePr>
          <p:nvPr>
            <p:extLst>
              <p:ext uri="{D42A27DB-BD31-4B8C-83A1-F6EECF244321}">
                <p14:modId xmlns:p14="http://schemas.microsoft.com/office/powerpoint/2010/main" val="3991989773"/>
              </p:ext>
            </p:extLst>
          </p:nvPr>
        </p:nvGraphicFramePr>
        <p:xfrm>
          <a:off x="228600" y="1981200"/>
          <a:ext cx="8610600" cy="4206240"/>
        </p:xfrm>
        <a:graphic>
          <a:graphicData uri="http://schemas.openxmlformats.org/drawingml/2006/table">
            <a:tbl>
              <a:tblPr firstRow="1" bandRow="1">
                <a:tableStyleId>{93296810-A885-4BE3-A3E7-6D5BEEA58F35}</a:tableStyleId>
              </a:tblPr>
              <a:tblGrid>
                <a:gridCol w="4305300">
                  <a:extLst>
                    <a:ext uri="{9D8B030D-6E8A-4147-A177-3AD203B41FA5}">
                      <a16:colId xmlns:a16="http://schemas.microsoft.com/office/drawing/2014/main" val="266817765"/>
                    </a:ext>
                  </a:extLst>
                </a:gridCol>
                <a:gridCol w="4305300">
                  <a:extLst>
                    <a:ext uri="{9D8B030D-6E8A-4147-A177-3AD203B41FA5}">
                      <a16:colId xmlns:a16="http://schemas.microsoft.com/office/drawing/2014/main" val="1348735753"/>
                    </a:ext>
                  </a:extLst>
                </a:gridCol>
              </a:tblGrid>
              <a:tr h="466194">
                <a:tc>
                  <a:txBody>
                    <a:bodyPr/>
                    <a:lstStyle/>
                    <a:p>
                      <a:pPr algn="ctr"/>
                      <a:r>
                        <a:rPr lang="en-US" sz="2800" dirty="0" err="1"/>
                        <a:t>AEFLA</a:t>
                      </a:r>
                      <a:r>
                        <a:rPr lang="en-US" sz="2800" dirty="0"/>
                        <a:t> Federal</a:t>
                      </a:r>
                    </a:p>
                  </a:txBody>
                  <a:tcPr/>
                </a:tc>
                <a:tc>
                  <a:txBody>
                    <a:bodyPr/>
                    <a:lstStyle/>
                    <a:p>
                      <a:pPr algn="ctr"/>
                      <a:r>
                        <a:rPr lang="en-US" sz="2800" dirty="0" err="1"/>
                        <a:t>AEFLA</a:t>
                      </a:r>
                      <a:r>
                        <a:rPr lang="en-US" sz="2800" dirty="0"/>
                        <a:t> State (GR)</a:t>
                      </a:r>
                    </a:p>
                  </a:txBody>
                  <a:tcPr/>
                </a:tc>
                <a:extLst>
                  <a:ext uri="{0D108BD9-81ED-4DB2-BD59-A6C34878D82A}">
                    <a16:rowId xmlns:a16="http://schemas.microsoft.com/office/drawing/2014/main" val="779908851"/>
                  </a:ext>
                </a:extLst>
              </a:tr>
              <a:tr h="326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effectLst/>
                        </a:rPr>
                        <a:t>Individuals with disabilities, including eligible individuals with learning disabilities. (34 </a:t>
                      </a:r>
                      <a:r>
                        <a:rPr lang="en-US" sz="2800" kern="1200" dirty="0" err="1">
                          <a:effectLst/>
                        </a:rPr>
                        <a:t>C.F.R</a:t>
                      </a:r>
                      <a:r>
                        <a:rPr lang="en-US" sz="2800" kern="1200" dirty="0">
                          <a:effectLst/>
                        </a:rPr>
                        <a:t>. § 463.20(b)(2))</a:t>
                      </a:r>
                    </a:p>
                    <a:p>
                      <a:endParaRPr lang="en-US" sz="2800" dirty="0"/>
                    </a:p>
                  </a:txBody>
                  <a:tcPr/>
                </a:tc>
                <a:tc>
                  <a:txBody>
                    <a:bodyPr/>
                    <a:lstStyle/>
                    <a:p>
                      <a:endParaRPr lang="en-US" sz="2800" dirty="0"/>
                    </a:p>
                    <a:p>
                      <a:r>
                        <a:rPr lang="en-US" sz="2800" dirty="0"/>
                        <a:t>No longer has the age restriction for </a:t>
                      </a:r>
                      <a:r>
                        <a:rPr lang="en-US" sz="2800" u="sng" dirty="0"/>
                        <a:t>“individuals who have attained 19 years of age”</a:t>
                      </a:r>
                      <a:r>
                        <a:rPr lang="en-US" sz="2800" u="none" dirty="0"/>
                        <a:t> </a:t>
                      </a:r>
                      <a:endParaRPr lang="en-US" sz="2000" u="none" dirty="0"/>
                    </a:p>
                    <a:p>
                      <a:endParaRPr lang="en-US" sz="2400" u="none" dirty="0"/>
                    </a:p>
                    <a:p>
                      <a:r>
                        <a:rPr lang="en-US" sz="2400" u="none" dirty="0"/>
                        <a:t>There is no change in the actual eligibility only clarification of language.</a:t>
                      </a:r>
                      <a:endParaRPr lang="en-US" sz="2400" u="sng" dirty="0"/>
                    </a:p>
                  </a:txBody>
                  <a:tcPr/>
                </a:tc>
                <a:extLst>
                  <a:ext uri="{0D108BD9-81ED-4DB2-BD59-A6C34878D82A}">
                    <a16:rowId xmlns:a16="http://schemas.microsoft.com/office/drawing/2014/main" val="2665900271"/>
                  </a:ext>
                </a:extLst>
              </a:tr>
            </a:tbl>
          </a:graphicData>
        </a:graphic>
      </p:graphicFrame>
      <p:sp>
        <p:nvSpPr>
          <p:cNvPr id="12" name="Title 11">
            <a:extLst>
              <a:ext uri="{FF2B5EF4-FFF2-40B4-BE49-F238E27FC236}">
                <a16:creationId xmlns:a16="http://schemas.microsoft.com/office/drawing/2014/main" id="{663A994C-5FF3-41DA-91AB-C2622F1623A4}"/>
              </a:ext>
            </a:extLst>
          </p:cNvPr>
          <p:cNvSpPr>
            <a:spLocks noGrp="1"/>
          </p:cNvSpPr>
          <p:nvPr>
            <p:ph type="title" idx="4294967295"/>
          </p:nvPr>
        </p:nvSpPr>
        <p:spPr>
          <a:xfrm>
            <a:off x="822960" y="1143000"/>
            <a:ext cx="7053263" cy="914401"/>
          </a:xfrm>
        </p:spPr>
        <p:txBody>
          <a:bodyPr>
            <a:noAutofit/>
          </a:bodyPr>
          <a:lstStyle/>
          <a:p>
            <a:br>
              <a:rPr lang="en-US" sz="4000" dirty="0">
                <a:latin typeface="+mn-lt"/>
              </a:rPr>
            </a:br>
            <a:r>
              <a:rPr lang="en-US" sz="3600" b="1" dirty="0">
                <a:solidFill>
                  <a:schemeClr val="accent1"/>
                </a:solidFill>
                <a:latin typeface="+mn-lt"/>
              </a:rPr>
              <a:t>Attachment A: NEW </a:t>
            </a:r>
            <a:r>
              <a:rPr lang="en-US" sz="3600" b="1" u="sng" dirty="0">
                <a:solidFill>
                  <a:schemeClr val="accent1"/>
                </a:solidFill>
                <a:latin typeface="+mn-lt"/>
              </a:rPr>
              <a:t>grant language </a:t>
            </a:r>
            <a:r>
              <a:rPr lang="en-US" sz="3600" b="1" dirty="0">
                <a:solidFill>
                  <a:schemeClr val="accent1"/>
                </a:solidFill>
                <a:latin typeface="+mn-lt"/>
              </a:rPr>
              <a:t>in Eligibility</a:t>
            </a:r>
          </a:p>
        </p:txBody>
      </p:sp>
      <p:sp>
        <p:nvSpPr>
          <p:cNvPr id="7" name="Title 1">
            <a:extLst>
              <a:ext uri="{FF2B5EF4-FFF2-40B4-BE49-F238E27FC236}">
                <a16:creationId xmlns:a16="http://schemas.microsoft.com/office/drawing/2014/main" id="{F9832B83-B8BD-4DDB-8E96-86AC064C1C22}"/>
              </a:ext>
            </a:extLst>
          </p:cNvPr>
          <p:cNvSpPr txBox="1">
            <a:spLocks/>
          </p:cNvSpPr>
          <p:nvPr/>
        </p:nvSpPr>
        <p:spPr>
          <a:xfrm>
            <a:off x="822960" y="286605"/>
            <a:ext cx="7543800" cy="7801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0000">
                    <a:lumMod val="75000"/>
                    <a:lumOff val="25000"/>
                  </a:srgbClr>
                </a:solidFill>
                <a:latin typeface="Calibri" panose="020F0502020204030204"/>
              </a:rPr>
              <a:t>The Meat: Statement of Work </a:t>
            </a:r>
            <a:endParaRPr lang="en-US" dirty="0"/>
          </a:p>
        </p:txBody>
      </p:sp>
    </p:spTree>
    <p:extLst>
      <p:ext uri="{BB962C8B-B14F-4D97-AF65-F5344CB8AC3E}">
        <p14:creationId xmlns:p14="http://schemas.microsoft.com/office/powerpoint/2010/main" val="5343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23430EA9-6618-4C29-B581-96305DAD3FB4}"/>
              </a:ext>
            </a:extLst>
          </p:cNvPr>
          <p:cNvSpPr txBox="1">
            <a:spLocks/>
          </p:cNvSpPr>
          <p:nvPr/>
        </p:nvSpPr>
        <p:spPr>
          <a:xfrm>
            <a:off x="228601" y="1479856"/>
            <a:ext cx="8763000" cy="4997144"/>
          </a:xfrm>
          <a:prstGeom prst="rect">
            <a:avLst/>
          </a:prstGeom>
          <a:solidFill>
            <a:schemeClr val="accent6">
              <a:lumMod val="20000"/>
              <a:lumOff val="8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1200"/>
              </a:spcAft>
              <a:buNone/>
            </a:pPr>
            <a:r>
              <a:rPr lang="en-US" dirty="0">
                <a:solidFill>
                  <a:schemeClr val="tx1">
                    <a:lumMod val="95000"/>
                    <a:lumOff val="5000"/>
                  </a:schemeClr>
                </a:solidFill>
              </a:rPr>
              <a:t>Temporary Assistance for Needy Families (TANF): The overall purpose of the TANF-funded component of the program is to move TANF recipients, needy parents, and non-custodial parents into education and job skills training that assist with obtaining employment and maintaining financial support for their children. The Eligible Population for TANF funded services includes those who meet eligibility criteria below:</a:t>
            </a:r>
          </a:p>
          <a:p>
            <a:pPr lvl="1">
              <a:spcBef>
                <a:spcPts val="0"/>
              </a:spcBef>
              <a:buFont typeface="Wingdings" panose="05000000000000000000" pitchFamily="2" charset="2"/>
              <a:buChar char="§"/>
            </a:pPr>
            <a:r>
              <a:rPr lang="en-US" sz="2000" dirty="0"/>
              <a:t> </a:t>
            </a:r>
            <a:r>
              <a:rPr lang="en-US" sz="2000" dirty="0">
                <a:solidFill>
                  <a:schemeClr val="tx1">
                    <a:lumMod val="95000"/>
                    <a:lumOff val="5000"/>
                  </a:schemeClr>
                </a:solidFill>
              </a:rPr>
              <a:t>Needy Parents—deemed eligible for TANF AEL services are those that include a</a:t>
            </a:r>
            <a:r>
              <a:rPr lang="en-US" sz="2000" dirty="0"/>
              <a:t> </a:t>
            </a:r>
            <a:r>
              <a:rPr lang="en-US" sz="2000" u="sng" dirty="0">
                <a:solidFill>
                  <a:srgbClr val="FF0000"/>
                </a:solidFill>
              </a:rPr>
              <a:t>child eighteen (18) and younger </a:t>
            </a:r>
            <a:r>
              <a:rPr lang="en-US" sz="2000" dirty="0">
                <a:solidFill>
                  <a:schemeClr val="tx1">
                    <a:lumMod val="95000"/>
                    <a:lumOff val="5000"/>
                  </a:schemeClr>
                </a:solidFill>
              </a:rPr>
              <a:t>living at home if a family member receives any of the following forms of assistance: </a:t>
            </a:r>
          </a:p>
          <a:p>
            <a:pPr lvl="2">
              <a:spcBef>
                <a:spcPts val="0"/>
              </a:spcBef>
              <a:spcAft>
                <a:spcPts val="0"/>
              </a:spcAft>
            </a:pPr>
            <a:r>
              <a:rPr lang="en-US" sz="2000" dirty="0">
                <a:solidFill>
                  <a:schemeClr val="tx1">
                    <a:lumMod val="95000"/>
                    <a:lumOff val="5000"/>
                  </a:schemeClr>
                </a:solidFill>
              </a:rPr>
              <a:t>TANF, SNAP, Medicaid, CHIP, </a:t>
            </a:r>
            <a:r>
              <a:rPr lang="en-US" sz="2000" dirty="0" err="1">
                <a:solidFill>
                  <a:schemeClr val="tx1">
                    <a:lumMod val="95000"/>
                    <a:lumOff val="5000"/>
                  </a:schemeClr>
                </a:solidFill>
              </a:rPr>
              <a:t>CCDF</a:t>
            </a:r>
            <a:r>
              <a:rPr lang="en-US" sz="2000" dirty="0">
                <a:solidFill>
                  <a:schemeClr val="tx1">
                    <a:lumMod val="95000"/>
                    <a:lumOff val="5000"/>
                  </a:schemeClr>
                </a:solidFill>
              </a:rPr>
              <a:t>, public housing assistance, or WIC</a:t>
            </a:r>
          </a:p>
          <a:p>
            <a:pPr marL="384048" lvl="2" indent="0">
              <a:spcBef>
                <a:spcPts val="0"/>
              </a:spcBef>
              <a:buNone/>
            </a:pPr>
            <a:endParaRPr lang="en-US" sz="2000" dirty="0"/>
          </a:p>
          <a:p>
            <a:pPr lvl="1">
              <a:spcBef>
                <a:spcPts val="0"/>
              </a:spcBef>
              <a:spcAft>
                <a:spcPts val="0"/>
              </a:spcAft>
              <a:buFont typeface="Wingdings" panose="05000000000000000000" pitchFamily="2" charset="2"/>
              <a:buChar char="§"/>
            </a:pPr>
            <a:r>
              <a:rPr lang="en-US" sz="2000" dirty="0"/>
              <a:t> </a:t>
            </a:r>
            <a:r>
              <a:rPr lang="en-US" sz="2000" dirty="0">
                <a:solidFill>
                  <a:schemeClr val="tx1">
                    <a:lumMod val="95000"/>
                    <a:lumOff val="5000"/>
                  </a:schemeClr>
                </a:solidFill>
              </a:rPr>
              <a:t>Non-custodial Parents—Noncustodial parents with </a:t>
            </a:r>
            <a:r>
              <a:rPr lang="en-US" sz="2000" u="sng" dirty="0">
                <a:solidFill>
                  <a:srgbClr val="FF0000"/>
                </a:solidFill>
              </a:rPr>
              <a:t>children eighteen (18)</a:t>
            </a:r>
            <a:r>
              <a:rPr lang="en-US" sz="2000" dirty="0"/>
              <a:t> </a:t>
            </a:r>
            <a:r>
              <a:rPr lang="en-US" sz="2000" dirty="0">
                <a:solidFill>
                  <a:schemeClr val="tx1">
                    <a:lumMod val="95000"/>
                    <a:lumOff val="5000"/>
                  </a:schemeClr>
                </a:solidFill>
              </a:rPr>
              <a:t>and</a:t>
            </a:r>
            <a:r>
              <a:rPr lang="en-US" sz="2000" dirty="0"/>
              <a:t> </a:t>
            </a:r>
            <a:r>
              <a:rPr lang="en-US" sz="2000" dirty="0">
                <a:solidFill>
                  <a:schemeClr val="tx1">
                    <a:lumMod val="95000"/>
                    <a:lumOff val="5000"/>
                  </a:schemeClr>
                </a:solidFill>
              </a:rPr>
              <a:t>younger are also eligible to receive TANF funded AEL services.</a:t>
            </a:r>
          </a:p>
          <a:p>
            <a:pPr marL="201168" lvl="1" indent="0">
              <a:buNone/>
            </a:pPr>
            <a:endParaRPr lang="en-US" sz="2000" dirty="0">
              <a:solidFill>
                <a:schemeClr val="tx1">
                  <a:lumMod val="95000"/>
                  <a:lumOff val="5000"/>
                </a:schemeClr>
              </a:solidFill>
            </a:endParaRPr>
          </a:p>
          <a:p>
            <a:pPr lvl="1">
              <a:spcBef>
                <a:spcPts val="0"/>
              </a:spcBef>
              <a:buFont typeface="Wingdings" panose="05000000000000000000" pitchFamily="2" charset="2"/>
              <a:buChar char="§"/>
            </a:pPr>
            <a:r>
              <a:rPr lang="en-US" sz="2000" dirty="0">
                <a:solidFill>
                  <a:schemeClr val="tx1">
                    <a:lumMod val="95000"/>
                    <a:lumOff val="5000"/>
                  </a:schemeClr>
                </a:solidFill>
              </a:rPr>
              <a:t> When charging federal TANF funds, documentation must be collected that a participant qualifies for use of TANF funding for AEL services. </a:t>
            </a:r>
          </a:p>
        </p:txBody>
      </p:sp>
      <p:sp>
        <p:nvSpPr>
          <p:cNvPr id="12" name="Title 11">
            <a:extLst>
              <a:ext uri="{FF2B5EF4-FFF2-40B4-BE49-F238E27FC236}">
                <a16:creationId xmlns:a16="http://schemas.microsoft.com/office/drawing/2014/main" id="{663A994C-5FF3-41DA-91AB-C2622F1623A4}"/>
              </a:ext>
            </a:extLst>
          </p:cNvPr>
          <p:cNvSpPr>
            <a:spLocks noGrp="1"/>
          </p:cNvSpPr>
          <p:nvPr>
            <p:ph type="title" idx="4294967295"/>
          </p:nvPr>
        </p:nvSpPr>
        <p:spPr>
          <a:xfrm>
            <a:off x="685800" y="762000"/>
            <a:ext cx="7053263" cy="587375"/>
          </a:xfrm>
        </p:spPr>
        <p:txBody>
          <a:bodyPr>
            <a:normAutofit/>
          </a:bodyPr>
          <a:lstStyle/>
          <a:p>
            <a:r>
              <a:rPr lang="en-US" sz="3400" b="1" dirty="0">
                <a:solidFill>
                  <a:schemeClr val="accent1"/>
                </a:solidFill>
                <a:latin typeface="+mn-lt"/>
              </a:rPr>
              <a:t>Attachment A: NEW in TANF Eligibility</a:t>
            </a:r>
          </a:p>
        </p:txBody>
      </p:sp>
      <p:sp>
        <p:nvSpPr>
          <p:cNvPr id="4" name="Title 1">
            <a:extLst>
              <a:ext uri="{FF2B5EF4-FFF2-40B4-BE49-F238E27FC236}">
                <a16:creationId xmlns:a16="http://schemas.microsoft.com/office/drawing/2014/main" id="{38256DF4-C69B-417B-A5C2-40062B958128}"/>
              </a:ext>
            </a:extLst>
          </p:cNvPr>
          <p:cNvSpPr txBox="1">
            <a:spLocks/>
          </p:cNvSpPr>
          <p:nvPr/>
        </p:nvSpPr>
        <p:spPr>
          <a:xfrm>
            <a:off x="685800" y="218768"/>
            <a:ext cx="7543800" cy="63054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0000">
                    <a:lumMod val="75000"/>
                    <a:lumOff val="25000"/>
                  </a:srgbClr>
                </a:solidFill>
                <a:latin typeface="Calibri" panose="020F0502020204030204"/>
              </a:rPr>
              <a:t>The Meat: Statement of Work </a:t>
            </a:r>
            <a:endParaRPr lang="en-US" dirty="0"/>
          </a:p>
        </p:txBody>
      </p:sp>
    </p:spTree>
    <p:extLst>
      <p:ext uri="{BB962C8B-B14F-4D97-AF65-F5344CB8AC3E}">
        <p14:creationId xmlns:p14="http://schemas.microsoft.com/office/powerpoint/2010/main" val="37738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07141BC2-2E0C-45BD-80C4-931AE062F2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5181600"/>
            <a:ext cx="2610813" cy="1504665"/>
          </a:xfrm>
          <a:prstGeom prst="rect">
            <a:avLst/>
          </a:prstGeom>
        </p:spPr>
      </p:pic>
      <p:pic>
        <p:nvPicPr>
          <p:cNvPr id="3" name="Picture 2" descr="Slide that signals the scavenger hunt activity. It features a picture of a compass as well as dashed lines leading to an &quot;X&quot; on the implied treasure map. " title="Scavenger Hunt">
            <a:extLst>
              <a:ext uri="{FF2B5EF4-FFF2-40B4-BE49-F238E27FC236}">
                <a16:creationId xmlns:a16="http://schemas.microsoft.com/office/drawing/2014/main" id="{66215081-645D-4CD0-8CF1-15A4EE0B3C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4400" y="762000"/>
            <a:ext cx="7010400" cy="38781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hidden="1">
            <a:extLst>
              <a:ext uri="{FF2B5EF4-FFF2-40B4-BE49-F238E27FC236}">
                <a16:creationId xmlns:a16="http://schemas.microsoft.com/office/drawing/2014/main" id="{4195A02D-B534-4659-B53D-AE902FBBEC54}"/>
              </a:ext>
            </a:extLst>
          </p:cNvPr>
          <p:cNvSpPr>
            <a:spLocks noGrp="1"/>
          </p:cNvSpPr>
          <p:nvPr>
            <p:ph type="title"/>
          </p:nvPr>
        </p:nvSpPr>
        <p:spPr/>
        <p:txBody>
          <a:bodyPr/>
          <a:lstStyle/>
          <a:p>
            <a:r>
              <a:rPr lang="en-US" dirty="0"/>
              <a:t>Scavenger Hunt – Second Question</a:t>
            </a:r>
          </a:p>
        </p:txBody>
      </p:sp>
    </p:spTree>
    <p:extLst>
      <p:ext uri="{BB962C8B-B14F-4D97-AF65-F5344CB8AC3E}">
        <p14:creationId xmlns:p14="http://schemas.microsoft.com/office/powerpoint/2010/main" val="205306344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6C85296C-5286-4763-B367-3113823D3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5200935"/>
            <a:ext cx="2610813" cy="1504665"/>
          </a:xfrm>
          <a:prstGeom prst="rect">
            <a:avLst/>
          </a:prstGeom>
        </p:spPr>
      </p:pic>
      <p:sp>
        <p:nvSpPr>
          <p:cNvPr id="3" name="Content Placeholder 2">
            <a:extLst>
              <a:ext uri="{FF2B5EF4-FFF2-40B4-BE49-F238E27FC236}">
                <a16:creationId xmlns:a16="http://schemas.microsoft.com/office/drawing/2014/main" id="{21EA2CB4-70BD-42F7-AAA6-4D210B9A9A34}"/>
              </a:ext>
            </a:extLst>
          </p:cNvPr>
          <p:cNvSpPr>
            <a:spLocks noGrp="1"/>
          </p:cNvSpPr>
          <p:nvPr>
            <p:ph idx="1"/>
          </p:nvPr>
        </p:nvSpPr>
        <p:spPr>
          <a:xfrm>
            <a:off x="822959" y="1845734"/>
            <a:ext cx="7543801" cy="3107266"/>
          </a:xfrm>
        </p:spPr>
        <p:txBody>
          <a:bodyPr>
            <a:normAutofit/>
          </a:bodyPr>
          <a:lstStyle/>
          <a:p>
            <a:endParaRPr lang="en-US" sz="3200" dirty="0"/>
          </a:p>
          <a:p>
            <a:r>
              <a:rPr lang="en-US" sz="4000" dirty="0"/>
              <a:t>The minimum percentage FTE required for the Lead for Quality Assurance staff position.</a:t>
            </a:r>
          </a:p>
        </p:txBody>
      </p:sp>
      <p:sp>
        <p:nvSpPr>
          <p:cNvPr id="2" name="Title 1">
            <a:extLst>
              <a:ext uri="{FF2B5EF4-FFF2-40B4-BE49-F238E27FC236}">
                <a16:creationId xmlns:a16="http://schemas.microsoft.com/office/drawing/2014/main" id="{C2D01B78-00BC-4FD8-9DBB-6AED0D8B63A5}"/>
              </a:ext>
            </a:extLst>
          </p:cNvPr>
          <p:cNvSpPr>
            <a:spLocks noGrp="1"/>
          </p:cNvSpPr>
          <p:nvPr>
            <p:ph type="title"/>
          </p:nvPr>
        </p:nvSpPr>
        <p:spPr/>
        <p:txBody>
          <a:bodyPr/>
          <a:lstStyle/>
          <a:p>
            <a:r>
              <a:rPr lang="en-US" b="1" dirty="0"/>
              <a:t>Where in the grant would you find…?</a:t>
            </a:r>
          </a:p>
        </p:txBody>
      </p:sp>
    </p:spTree>
    <p:extLst>
      <p:ext uri="{BB962C8B-B14F-4D97-AF65-F5344CB8AC3E}">
        <p14:creationId xmlns:p14="http://schemas.microsoft.com/office/powerpoint/2010/main" val="4199921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3" name="Picture 2" descr="Picture of a question mark with a magnifying glass." title="Question Mark">
            <a:extLst>
              <a:ext uri="{FF2B5EF4-FFF2-40B4-BE49-F238E27FC236}">
                <a16:creationId xmlns:a16="http://schemas.microsoft.com/office/drawing/2014/main" id="{DFFC0912-A387-4822-8C5B-DB537C0FC0E2}"/>
              </a:ext>
            </a:extLst>
          </p:cNvPr>
          <p:cNvPicPr>
            <a:picLocks noChangeAspect="1"/>
          </p:cNvPicPr>
          <p:nvPr/>
        </p:nvPicPr>
        <p:blipFill>
          <a:blip r:embed="rId3"/>
          <a:stretch>
            <a:fillRect/>
          </a:stretch>
        </p:blipFill>
        <p:spPr>
          <a:xfrm>
            <a:off x="3200400" y="5257800"/>
            <a:ext cx="2609314" cy="1505843"/>
          </a:xfrm>
          <a:prstGeom prst="rect">
            <a:avLst/>
          </a:prstGeom>
        </p:spPr>
      </p:pic>
      <p:sp>
        <p:nvSpPr>
          <p:cNvPr id="5" name="Content Placeholder 4">
            <a:extLst>
              <a:ext uri="{FF2B5EF4-FFF2-40B4-BE49-F238E27FC236}">
                <a16:creationId xmlns:a16="http://schemas.microsoft.com/office/drawing/2014/main" id="{3F88FC97-D398-4970-ACAF-C3B8F172A665}"/>
              </a:ext>
            </a:extLst>
          </p:cNvPr>
          <p:cNvSpPr>
            <a:spLocks noGrp="1"/>
          </p:cNvSpPr>
          <p:nvPr>
            <p:ph idx="1"/>
          </p:nvPr>
        </p:nvSpPr>
        <p:spPr>
          <a:xfrm>
            <a:off x="533400" y="2284306"/>
            <a:ext cx="7543801" cy="2973494"/>
          </a:xfrm>
        </p:spPr>
        <p:txBody>
          <a:bodyPr>
            <a:normAutofit/>
          </a:bodyPr>
          <a:lstStyle/>
          <a:p>
            <a:pPr marL="0" indent="0" algn="ctr">
              <a:buNone/>
            </a:pPr>
            <a:r>
              <a:rPr lang="en-US" sz="4800" b="1" spc="-50" dirty="0">
                <a:solidFill>
                  <a:srgbClr val="000000">
                    <a:lumMod val="75000"/>
                    <a:lumOff val="25000"/>
                  </a:srgbClr>
                </a:solidFill>
                <a:latin typeface="Calibri Light" panose="020F0302020204030204"/>
                <a:ea typeface="+mj-ea"/>
                <a:cs typeface="+mj-cs"/>
              </a:rPr>
              <a:t>Attachment A</a:t>
            </a:r>
            <a:br>
              <a:rPr lang="en-US" sz="4800" b="1" spc="-50" dirty="0">
                <a:solidFill>
                  <a:srgbClr val="000000">
                    <a:lumMod val="75000"/>
                    <a:lumOff val="25000"/>
                  </a:srgbClr>
                </a:solidFill>
                <a:latin typeface="Calibri Light" panose="020F0302020204030204"/>
                <a:ea typeface="+mj-ea"/>
                <a:cs typeface="+mj-cs"/>
              </a:rPr>
            </a:br>
            <a:r>
              <a:rPr lang="en-US" sz="4800" b="1" spc="-50" dirty="0">
                <a:solidFill>
                  <a:srgbClr val="000000">
                    <a:lumMod val="75000"/>
                    <a:lumOff val="25000"/>
                  </a:srgbClr>
                </a:solidFill>
                <a:latin typeface="Calibri Light" panose="020F0302020204030204"/>
                <a:ea typeface="+mj-ea"/>
                <a:cs typeface="+mj-cs"/>
              </a:rPr>
              <a:t>Section 5.7.3.2</a:t>
            </a:r>
          </a:p>
          <a:p>
            <a:pPr algn="ctr"/>
            <a:r>
              <a:rPr lang="en-US" sz="4800" b="1" spc="-50" dirty="0">
                <a:solidFill>
                  <a:srgbClr val="000000">
                    <a:lumMod val="75000"/>
                    <a:lumOff val="25000"/>
                  </a:srgbClr>
                </a:solidFill>
                <a:latin typeface="Calibri Light" panose="020F0302020204030204"/>
                <a:ea typeface="+mj-ea"/>
                <a:cs typeface="+mj-cs"/>
              </a:rPr>
              <a:t>(10% minimum)</a:t>
            </a:r>
            <a:endParaRPr lang="en-US" sz="4800" dirty="0"/>
          </a:p>
        </p:txBody>
      </p:sp>
      <p:sp>
        <p:nvSpPr>
          <p:cNvPr id="2" name="Title 1">
            <a:extLst>
              <a:ext uri="{FF2B5EF4-FFF2-40B4-BE49-F238E27FC236}">
                <a16:creationId xmlns:a16="http://schemas.microsoft.com/office/drawing/2014/main" id="{555B8B24-7F05-4D24-A649-86DF93835DD1}"/>
              </a:ext>
            </a:extLst>
          </p:cNvPr>
          <p:cNvSpPr>
            <a:spLocks noGrp="1"/>
          </p:cNvSpPr>
          <p:nvPr>
            <p:ph type="title"/>
          </p:nvPr>
        </p:nvSpPr>
        <p:spPr>
          <a:xfrm>
            <a:off x="822958" y="76200"/>
            <a:ext cx="7543801" cy="1676400"/>
          </a:xfrm>
        </p:spPr>
        <p:txBody>
          <a:bodyPr>
            <a:normAutofit/>
          </a:bodyPr>
          <a:lstStyle/>
          <a:p>
            <a:pPr algn="ctr"/>
            <a:r>
              <a:rPr lang="en-US" sz="10400" b="1" spc="0" dirty="0">
                <a:ln w="9525">
                  <a:solidFill>
                    <a:schemeClr val="bg1"/>
                  </a:solidFill>
                  <a:prstDash val="solid"/>
                </a:ln>
                <a:solidFill>
                  <a:srgbClr val="7030A0"/>
                </a:solidFill>
                <a:effectLst>
                  <a:outerShdw blurRad="12700" dist="38100" dir="2700000" algn="tl" rotWithShape="0">
                    <a:schemeClr val="bg1">
                      <a:lumMod val="50000"/>
                    </a:schemeClr>
                  </a:outerShdw>
                </a:effectLst>
              </a:rPr>
              <a:t>ANSWER 2</a:t>
            </a:r>
          </a:p>
        </p:txBody>
      </p:sp>
    </p:spTree>
    <p:extLst>
      <p:ext uri="{BB962C8B-B14F-4D97-AF65-F5344CB8AC3E}">
        <p14:creationId xmlns:p14="http://schemas.microsoft.com/office/powerpoint/2010/main" val="386484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descr="The grant manager falls under the Board and AEL Grants section.">
            <a:extLst>
              <a:ext uri="{FF2B5EF4-FFF2-40B4-BE49-F238E27FC236}">
                <a16:creationId xmlns:a16="http://schemas.microsoft.com/office/drawing/2014/main" id="{997D3BF5-2E6F-46B8-89F6-48BB083D3A47}"/>
              </a:ext>
            </a:extLst>
          </p:cNvPr>
          <p:cNvSpPr txBox="1"/>
          <p:nvPr/>
        </p:nvSpPr>
        <p:spPr>
          <a:xfrm>
            <a:off x="5181600" y="2209800"/>
            <a:ext cx="952500" cy="584775"/>
          </a:xfrm>
          <a:prstGeom prst="rect">
            <a:avLst/>
          </a:prstGeom>
          <a:solidFill>
            <a:schemeClr val="accent1">
              <a:lumMod val="75000"/>
            </a:schemeClr>
          </a:solidFill>
          <a:ln>
            <a:solidFill>
              <a:schemeClr val="accent2">
                <a:lumMod val="75000"/>
              </a:schemeClr>
            </a:solidFill>
          </a:ln>
        </p:spPr>
        <p:txBody>
          <a:bodyPr wrap="square" rtlCol="0">
            <a:spAutoFit/>
          </a:bodyPr>
          <a:lstStyle/>
          <a:p>
            <a:pPr algn="ctr"/>
            <a:r>
              <a:rPr lang="en-US" sz="1600" dirty="0"/>
              <a:t>Grant </a:t>
            </a:r>
          </a:p>
          <a:p>
            <a:pPr algn="ctr"/>
            <a:r>
              <a:rPr lang="en-US" sz="1600" dirty="0"/>
              <a:t>Manager</a:t>
            </a:r>
          </a:p>
        </p:txBody>
      </p:sp>
      <p:sp>
        <p:nvSpPr>
          <p:cNvPr id="3" name="TextBox 2" descr="The program specialist falls under the Adult Education and Literacy (AEL) section.">
            <a:extLst>
              <a:ext uri="{FF2B5EF4-FFF2-40B4-BE49-F238E27FC236}">
                <a16:creationId xmlns:a16="http://schemas.microsoft.com/office/drawing/2014/main" id="{9F2D3DE1-2EF3-4A24-AC49-51B5EE836C6A}"/>
              </a:ext>
            </a:extLst>
          </p:cNvPr>
          <p:cNvSpPr txBox="1"/>
          <p:nvPr/>
        </p:nvSpPr>
        <p:spPr>
          <a:xfrm>
            <a:off x="3581400" y="2133600"/>
            <a:ext cx="1066800" cy="584775"/>
          </a:xfrm>
          <a:prstGeom prst="rect">
            <a:avLst/>
          </a:prstGeom>
          <a:solidFill>
            <a:schemeClr val="accent1">
              <a:lumMod val="75000"/>
            </a:schemeClr>
          </a:solidFill>
          <a:ln>
            <a:solidFill>
              <a:schemeClr val="accent2">
                <a:lumMod val="75000"/>
              </a:schemeClr>
            </a:solidFill>
          </a:ln>
        </p:spPr>
        <p:txBody>
          <a:bodyPr wrap="square" rtlCol="0">
            <a:spAutoFit/>
          </a:bodyPr>
          <a:lstStyle/>
          <a:p>
            <a:pPr algn="ctr"/>
            <a:r>
              <a:rPr lang="en-US" sz="1600" dirty="0"/>
              <a:t>Program Specialist</a:t>
            </a:r>
          </a:p>
        </p:txBody>
      </p:sp>
      <p:graphicFrame>
        <p:nvGraphicFramePr>
          <p:cNvPr id="8" name="Diagram 7" title="Graphic of TWC system"/>
          <p:cNvGraphicFramePr/>
          <p:nvPr>
            <p:extLst>
              <p:ext uri="{D42A27DB-BD31-4B8C-83A1-F6EECF244321}">
                <p14:modId xmlns:p14="http://schemas.microsoft.com/office/powerpoint/2010/main" val="37003615"/>
              </p:ext>
            </p:extLst>
          </p:nvPr>
        </p:nvGraphicFramePr>
        <p:xfrm>
          <a:off x="0" y="685800"/>
          <a:ext cx="8991600" cy="595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ur System"/>
          <p:cNvSpPr>
            <a:spLocks noGrp="1"/>
          </p:cNvSpPr>
          <p:nvPr>
            <p:ph type="title" idx="4294967295"/>
          </p:nvPr>
        </p:nvSpPr>
        <p:spPr>
          <a:xfrm>
            <a:off x="0" y="152400"/>
            <a:ext cx="9144000" cy="533400"/>
          </a:xfrm>
        </p:spPr>
        <p:txBody>
          <a:bodyPr>
            <a:noAutofit/>
          </a:bodyPr>
          <a:lstStyle/>
          <a:p>
            <a:pPr algn="ctr"/>
            <a:r>
              <a:rPr lang="en-US" sz="4400" b="1" dirty="0">
                <a:latin typeface="+mn-lt"/>
              </a:rPr>
              <a:t>AEL Grant Network</a:t>
            </a:r>
          </a:p>
        </p:txBody>
      </p:sp>
    </p:spTree>
    <p:extLst>
      <p:ext uri="{BB962C8B-B14F-4D97-AF65-F5344CB8AC3E}">
        <p14:creationId xmlns:p14="http://schemas.microsoft.com/office/powerpoint/2010/main" val="25274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23430EA9-6618-4C29-B581-96305DAD3FB4}"/>
              </a:ext>
            </a:extLst>
          </p:cNvPr>
          <p:cNvSpPr txBox="1">
            <a:spLocks/>
          </p:cNvSpPr>
          <p:nvPr/>
        </p:nvSpPr>
        <p:spPr>
          <a:xfrm>
            <a:off x="304800" y="822960"/>
            <a:ext cx="8534400" cy="5501640"/>
          </a:xfrm>
          <a:prstGeom prst="rect">
            <a:avLst/>
          </a:prstGeom>
          <a:solidFill>
            <a:schemeClr val="bg1"/>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a:t> </a:t>
            </a:r>
            <a:r>
              <a:rPr lang="en-US" sz="1800" dirty="0"/>
              <a:t>The following staff requirements have been implemented under </a:t>
            </a:r>
            <a:r>
              <a:rPr lang="en-US" sz="1800" b="1" u="sng" dirty="0">
                <a:solidFill>
                  <a:schemeClr val="accent1"/>
                </a:solidFill>
              </a:rPr>
              <a:t>Section 5.7 of Attachment A:</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nSpc>
                <a:spcPct val="100000"/>
              </a:lnSpc>
              <a:buNone/>
            </a:pPr>
            <a:endParaRPr lang="en-US" sz="1800" dirty="0"/>
          </a:p>
          <a:p>
            <a:pPr>
              <a:lnSpc>
                <a:spcPct val="100000"/>
              </a:lnSpc>
              <a:spcBef>
                <a:spcPts val="0"/>
              </a:spcBef>
              <a:buFont typeface="Wingdings" panose="05000000000000000000" pitchFamily="2" charset="2"/>
              <a:buChar char="§"/>
            </a:pPr>
            <a:r>
              <a:rPr lang="en-US" sz="1800" dirty="0"/>
              <a:t>Alternative percentages may be considered by the Agency if the grantee’s allocations are not sufficient to support as listed. </a:t>
            </a:r>
            <a:endParaRPr lang="en-US" sz="1600" dirty="0">
              <a:highlight>
                <a:srgbClr val="FFFF00"/>
              </a:highlight>
            </a:endParaRPr>
          </a:p>
          <a:p>
            <a:pPr marL="201168" lvl="1" indent="0">
              <a:buNone/>
            </a:pPr>
            <a:r>
              <a:rPr lang="en-US" sz="1600" u="sng" dirty="0">
                <a:highlight>
                  <a:srgbClr val="FFFF00"/>
                </a:highlight>
              </a:rPr>
              <a:t>Contact your Grant Manager for more information</a:t>
            </a:r>
          </a:p>
        </p:txBody>
      </p:sp>
      <p:graphicFrame>
        <p:nvGraphicFramePr>
          <p:cNvPr id="2" name="Table 1">
            <a:extLst>
              <a:ext uri="{FF2B5EF4-FFF2-40B4-BE49-F238E27FC236}">
                <a16:creationId xmlns:a16="http://schemas.microsoft.com/office/drawing/2014/main" id="{30427857-2C7D-4676-8A31-E42487452DE2}"/>
              </a:ext>
            </a:extLst>
          </p:cNvPr>
          <p:cNvGraphicFramePr>
            <a:graphicFrameLocks noGrp="1"/>
          </p:cNvGraphicFramePr>
          <p:nvPr>
            <p:extLst>
              <p:ext uri="{D42A27DB-BD31-4B8C-83A1-F6EECF244321}">
                <p14:modId xmlns:p14="http://schemas.microsoft.com/office/powerpoint/2010/main" val="269648761"/>
              </p:ext>
            </p:extLst>
          </p:nvPr>
        </p:nvGraphicFramePr>
        <p:xfrm>
          <a:off x="1291560" y="1600200"/>
          <a:ext cx="6705600" cy="3718075"/>
        </p:xfrm>
        <a:graphic>
          <a:graphicData uri="http://schemas.openxmlformats.org/drawingml/2006/table">
            <a:tbl>
              <a:tblPr firstRow="1" bandRow="1">
                <a:tableStyleId>{284E427A-3D55-4303-BF80-6455036E1DE7}</a:tableStyleId>
              </a:tblPr>
              <a:tblGrid>
                <a:gridCol w="3312886">
                  <a:extLst>
                    <a:ext uri="{9D8B030D-6E8A-4147-A177-3AD203B41FA5}">
                      <a16:colId xmlns:a16="http://schemas.microsoft.com/office/drawing/2014/main" val="1688656000"/>
                    </a:ext>
                  </a:extLst>
                </a:gridCol>
                <a:gridCol w="3392714">
                  <a:extLst>
                    <a:ext uri="{9D8B030D-6E8A-4147-A177-3AD203B41FA5}">
                      <a16:colId xmlns:a16="http://schemas.microsoft.com/office/drawing/2014/main" val="2826951144"/>
                    </a:ext>
                  </a:extLst>
                </a:gridCol>
              </a:tblGrid>
              <a:tr h="379935">
                <a:tc>
                  <a:txBody>
                    <a:bodyPr/>
                    <a:lstStyle/>
                    <a:p>
                      <a:pPr algn="ctr"/>
                      <a:r>
                        <a:rPr lang="en-US" dirty="0"/>
                        <a:t>Position Description</a:t>
                      </a:r>
                      <a:endParaRPr lang="en-US" dirty="0">
                        <a:solidFill>
                          <a:schemeClr val="tx1"/>
                        </a:solidFill>
                      </a:endParaRPr>
                    </a:p>
                  </a:txBody>
                  <a:tcPr/>
                </a:tc>
                <a:tc>
                  <a:txBody>
                    <a:bodyPr/>
                    <a:lstStyle/>
                    <a:p>
                      <a:pPr algn="ctr"/>
                      <a:r>
                        <a:rPr lang="en-US" u="sng" dirty="0"/>
                        <a:t>Minimum</a:t>
                      </a:r>
                      <a:r>
                        <a:rPr lang="en-US" dirty="0"/>
                        <a:t> Percent FTE Rate</a:t>
                      </a:r>
                      <a:endParaRPr lang="en-US" dirty="0">
                        <a:solidFill>
                          <a:schemeClr val="tx1"/>
                        </a:solidFill>
                      </a:endParaRPr>
                    </a:p>
                  </a:txBody>
                  <a:tcPr/>
                </a:tc>
                <a:extLst>
                  <a:ext uri="{0D108BD9-81ED-4DB2-BD59-A6C34878D82A}">
                    <a16:rowId xmlns:a16="http://schemas.microsoft.com/office/drawing/2014/main" val="3641011012"/>
                  </a:ext>
                </a:extLst>
              </a:tr>
              <a:tr h="411596">
                <a:tc>
                  <a:txBody>
                    <a:bodyPr/>
                    <a:lstStyle/>
                    <a:p>
                      <a:pPr algn="l"/>
                      <a:r>
                        <a:rPr lang="en-US" sz="1800" dirty="0"/>
                        <a:t>Director</a:t>
                      </a:r>
                      <a:endParaRPr lang="en-US" sz="1800" dirty="0">
                        <a:solidFill>
                          <a:schemeClr val="tx1"/>
                        </a:solidFill>
                      </a:endParaRPr>
                    </a:p>
                  </a:txBody>
                  <a:tcPr>
                    <a:solidFill>
                      <a:schemeClr val="accent1">
                        <a:lumMod val="60000"/>
                        <a:lumOff val="40000"/>
                        <a:alpha val="40000"/>
                      </a:schemeClr>
                    </a:solidFill>
                  </a:tcPr>
                </a:tc>
                <a:tc>
                  <a:txBody>
                    <a:bodyPr/>
                    <a:lstStyle/>
                    <a:p>
                      <a:pPr algn="ctr"/>
                      <a:r>
                        <a:rPr lang="en-US" sz="2000" dirty="0"/>
                        <a:t>100%</a:t>
                      </a:r>
                      <a:endParaRPr lang="en-US" sz="2000" dirty="0">
                        <a:solidFill>
                          <a:schemeClr val="tx1"/>
                        </a:solidFill>
                      </a:endParaRPr>
                    </a:p>
                  </a:txBody>
                  <a:tcPr>
                    <a:solidFill>
                      <a:schemeClr val="accent1">
                        <a:lumMod val="60000"/>
                        <a:lumOff val="40000"/>
                        <a:alpha val="40000"/>
                      </a:schemeClr>
                    </a:solidFill>
                  </a:tcPr>
                </a:tc>
                <a:extLst>
                  <a:ext uri="{0D108BD9-81ED-4DB2-BD59-A6C34878D82A}">
                    <a16:rowId xmlns:a16="http://schemas.microsoft.com/office/drawing/2014/main" val="3623420301"/>
                  </a:ext>
                </a:extLst>
              </a:tr>
              <a:tr h="411596">
                <a:tc>
                  <a:txBody>
                    <a:bodyPr/>
                    <a:lstStyle/>
                    <a:p>
                      <a:pPr algn="l"/>
                      <a:r>
                        <a:rPr lang="en-US" sz="1800" dirty="0"/>
                        <a:t>Lead for Quality Assurance</a:t>
                      </a:r>
                      <a:endParaRPr lang="en-US" sz="1800" dirty="0">
                        <a:solidFill>
                          <a:schemeClr val="tx1"/>
                        </a:solidFill>
                      </a:endParaRPr>
                    </a:p>
                  </a:txBody>
                  <a:tcPr/>
                </a:tc>
                <a:tc>
                  <a:txBody>
                    <a:bodyPr/>
                    <a:lstStyle/>
                    <a:p>
                      <a:pPr algn="ctr"/>
                      <a:r>
                        <a:rPr lang="en-US" sz="2000" dirty="0"/>
                        <a:t>10%</a:t>
                      </a:r>
                      <a:endParaRPr lang="en-US" sz="2000" dirty="0">
                        <a:solidFill>
                          <a:schemeClr val="tx1"/>
                        </a:solidFill>
                      </a:endParaRPr>
                    </a:p>
                  </a:txBody>
                  <a:tcPr/>
                </a:tc>
                <a:extLst>
                  <a:ext uri="{0D108BD9-81ED-4DB2-BD59-A6C34878D82A}">
                    <a16:rowId xmlns:a16="http://schemas.microsoft.com/office/drawing/2014/main" val="3316411948"/>
                  </a:ext>
                </a:extLst>
              </a:tr>
              <a:tr h="411596">
                <a:tc>
                  <a:txBody>
                    <a:bodyPr/>
                    <a:lstStyle/>
                    <a:p>
                      <a:pPr algn="l"/>
                      <a:r>
                        <a:rPr lang="en-US" sz="1800" dirty="0"/>
                        <a:t>Lead for Performance Accountability</a:t>
                      </a:r>
                      <a:endParaRPr lang="en-US" sz="1800" dirty="0">
                        <a:solidFill>
                          <a:schemeClr val="tx1"/>
                        </a:solidFill>
                      </a:endParaRPr>
                    </a:p>
                  </a:txBody>
                  <a:tcPr>
                    <a:solidFill>
                      <a:schemeClr val="accent1">
                        <a:lumMod val="60000"/>
                        <a:lumOff val="40000"/>
                        <a:alpha val="40000"/>
                      </a:schemeClr>
                    </a:solidFill>
                  </a:tcPr>
                </a:tc>
                <a:tc>
                  <a:txBody>
                    <a:bodyPr/>
                    <a:lstStyle/>
                    <a:p>
                      <a:pPr algn="ctr"/>
                      <a:r>
                        <a:rPr lang="en-US" sz="2000" dirty="0"/>
                        <a:t>20%</a:t>
                      </a:r>
                      <a:endParaRPr lang="en-US" sz="2000" dirty="0">
                        <a:solidFill>
                          <a:schemeClr val="tx1"/>
                        </a:solidFill>
                      </a:endParaRPr>
                    </a:p>
                  </a:txBody>
                  <a:tcPr>
                    <a:solidFill>
                      <a:schemeClr val="accent1">
                        <a:lumMod val="60000"/>
                        <a:lumOff val="40000"/>
                        <a:alpha val="40000"/>
                      </a:schemeClr>
                    </a:solidFill>
                  </a:tcPr>
                </a:tc>
                <a:extLst>
                  <a:ext uri="{0D108BD9-81ED-4DB2-BD59-A6C34878D82A}">
                    <a16:rowId xmlns:a16="http://schemas.microsoft.com/office/drawing/2014/main" val="278487859"/>
                  </a:ext>
                </a:extLst>
              </a:tr>
              <a:tr h="579488">
                <a:tc>
                  <a:txBody>
                    <a:bodyPr/>
                    <a:lstStyle/>
                    <a:p>
                      <a:pPr algn="l"/>
                      <a:r>
                        <a:rPr lang="en-US" sz="1800" dirty="0"/>
                        <a:t>Professional Development Coordinator</a:t>
                      </a:r>
                      <a:endParaRPr lang="en-US" sz="1800" dirty="0">
                        <a:solidFill>
                          <a:schemeClr val="tx1"/>
                        </a:solidFill>
                      </a:endParaRPr>
                    </a:p>
                  </a:txBody>
                  <a:tcPr/>
                </a:tc>
                <a:tc>
                  <a:txBody>
                    <a:bodyPr/>
                    <a:lstStyle/>
                    <a:p>
                      <a:pPr algn="ctr"/>
                      <a:r>
                        <a:rPr lang="en-US" sz="2000" dirty="0"/>
                        <a:t>20%</a:t>
                      </a:r>
                      <a:endParaRPr lang="en-US" sz="2000" dirty="0">
                        <a:solidFill>
                          <a:schemeClr val="tx1"/>
                        </a:solidFill>
                      </a:endParaRPr>
                    </a:p>
                  </a:txBody>
                  <a:tcPr/>
                </a:tc>
                <a:extLst>
                  <a:ext uri="{0D108BD9-81ED-4DB2-BD59-A6C34878D82A}">
                    <a16:rowId xmlns:a16="http://schemas.microsoft.com/office/drawing/2014/main" val="717899420"/>
                  </a:ext>
                </a:extLst>
              </a:tr>
              <a:tr h="411596">
                <a:tc>
                  <a:txBody>
                    <a:bodyPr/>
                    <a:lstStyle/>
                    <a:p>
                      <a:pPr algn="l"/>
                      <a:r>
                        <a:rPr lang="en-US" sz="1800" dirty="0"/>
                        <a:t>Lead for Distance Learning</a:t>
                      </a:r>
                      <a:endParaRPr lang="en-US" sz="1800" dirty="0">
                        <a:solidFill>
                          <a:schemeClr val="tx1"/>
                        </a:solidFill>
                      </a:endParaRPr>
                    </a:p>
                  </a:txBody>
                  <a:tcPr>
                    <a:solidFill>
                      <a:schemeClr val="accent1">
                        <a:lumMod val="60000"/>
                        <a:lumOff val="40000"/>
                        <a:alpha val="40000"/>
                      </a:schemeClr>
                    </a:solidFill>
                  </a:tcPr>
                </a:tc>
                <a:tc>
                  <a:txBody>
                    <a:bodyPr/>
                    <a:lstStyle/>
                    <a:p>
                      <a:pPr algn="ctr"/>
                      <a:r>
                        <a:rPr lang="en-US" sz="2000" dirty="0"/>
                        <a:t>20%</a:t>
                      </a:r>
                      <a:endParaRPr lang="en-US" sz="2000" dirty="0">
                        <a:solidFill>
                          <a:schemeClr val="tx1"/>
                        </a:solidFill>
                      </a:endParaRPr>
                    </a:p>
                  </a:txBody>
                  <a:tcPr>
                    <a:solidFill>
                      <a:schemeClr val="accent1">
                        <a:lumMod val="60000"/>
                        <a:lumOff val="40000"/>
                        <a:alpha val="40000"/>
                      </a:schemeClr>
                    </a:solidFill>
                  </a:tcPr>
                </a:tc>
                <a:extLst>
                  <a:ext uri="{0D108BD9-81ED-4DB2-BD59-A6C34878D82A}">
                    <a16:rowId xmlns:a16="http://schemas.microsoft.com/office/drawing/2014/main" val="487115636"/>
                  </a:ext>
                </a:extLst>
              </a:tr>
              <a:tr h="411596">
                <a:tc>
                  <a:txBody>
                    <a:bodyPr/>
                    <a:lstStyle/>
                    <a:p>
                      <a:pPr algn="l"/>
                      <a:r>
                        <a:rPr lang="en-US" sz="1800" dirty="0"/>
                        <a:t>Instructional Lead</a:t>
                      </a:r>
                      <a:endParaRPr lang="en-US" sz="1800" dirty="0">
                        <a:solidFill>
                          <a:schemeClr val="tx1"/>
                        </a:solidFill>
                      </a:endParaRPr>
                    </a:p>
                  </a:txBody>
                  <a:tcPr/>
                </a:tc>
                <a:tc>
                  <a:txBody>
                    <a:bodyPr/>
                    <a:lstStyle/>
                    <a:p>
                      <a:pPr algn="ctr"/>
                      <a:r>
                        <a:rPr lang="en-US" sz="2000" dirty="0"/>
                        <a:t>20%</a:t>
                      </a:r>
                      <a:endParaRPr lang="en-US" sz="2000" dirty="0">
                        <a:solidFill>
                          <a:schemeClr val="tx1"/>
                        </a:solidFill>
                      </a:endParaRPr>
                    </a:p>
                  </a:txBody>
                  <a:tcPr/>
                </a:tc>
                <a:extLst>
                  <a:ext uri="{0D108BD9-81ED-4DB2-BD59-A6C34878D82A}">
                    <a16:rowId xmlns:a16="http://schemas.microsoft.com/office/drawing/2014/main" val="3013173786"/>
                  </a:ext>
                </a:extLst>
              </a:tr>
              <a:tr h="411596">
                <a:tc>
                  <a:txBody>
                    <a:bodyPr/>
                    <a:lstStyle/>
                    <a:p>
                      <a:pPr algn="l"/>
                      <a:r>
                        <a:rPr lang="en-US" sz="1800" dirty="0"/>
                        <a:t>Career Navigator</a:t>
                      </a:r>
                      <a:endParaRPr lang="en-US" sz="1800" dirty="0">
                        <a:solidFill>
                          <a:schemeClr val="tx1"/>
                        </a:solidFill>
                      </a:endParaRPr>
                    </a:p>
                  </a:txBody>
                  <a:tcPr>
                    <a:solidFill>
                      <a:schemeClr val="accent1">
                        <a:lumMod val="60000"/>
                        <a:lumOff val="40000"/>
                        <a:alpha val="40000"/>
                      </a:schemeClr>
                    </a:solidFill>
                  </a:tcPr>
                </a:tc>
                <a:tc>
                  <a:txBody>
                    <a:bodyPr/>
                    <a:lstStyle/>
                    <a:p>
                      <a:pPr algn="ctr"/>
                      <a:r>
                        <a:rPr lang="en-US" sz="2000" dirty="0"/>
                        <a:t>20%</a:t>
                      </a:r>
                      <a:endParaRPr lang="en-US" sz="2000" dirty="0">
                        <a:solidFill>
                          <a:schemeClr val="tx1"/>
                        </a:solidFill>
                      </a:endParaRPr>
                    </a:p>
                  </a:txBody>
                  <a:tcPr>
                    <a:solidFill>
                      <a:schemeClr val="accent1">
                        <a:lumMod val="60000"/>
                        <a:lumOff val="40000"/>
                        <a:alpha val="40000"/>
                      </a:schemeClr>
                    </a:solidFill>
                  </a:tcPr>
                </a:tc>
                <a:extLst>
                  <a:ext uri="{0D108BD9-81ED-4DB2-BD59-A6C34878D82A}">
                    <a16:rowId xmlns:a16="http://schemas.microsoft.com/office/drawing/2014/main" val="851623933"/>
                  </a:ext>
                </a:extLst>
              </a:tr>
            </a:tbl>
          </a:graphicData>
        </a:graphic>
      </p:graphicFrame>
      <p:sp>
        <p:nvSpPr>
          <p:cNvPr id="12" name="Title 11">
            <a:extLst>
              <a:ext uri="{FF2B5EF4-FFF2-40B4-BE49-F238E27FC236}">
                <a16:creationId xmlns:a16="http://schemas.microsoft.com/office/drawing/2014/main" id="{663A994C-5FF3-41DA-91AB-C2622F1623A4}"/>
              </a:ext>
            </a:extLst>
          </p:cNvPr>
          <p:cNvSpPr>
            <a:spLocks noGrp="1"/>
          </p:cNvSpPr>
          <p:nvPr>
            <p:ph type="title" idx="4294967295"/>
          </p:nvPr>
        </p:nvSpPr>
        <p:spPr>
          <a:xfrm>
            <a:off x="838200" y="152400"/>
            <a:ext cx="7358063" cy="670560"/>
          </a:xfrm>
        </p:spPr>
        <p:txBody>
          <a:bodyPr>
            <a:normAutofit fontScale="90000"/>
          </a:bodyPr>
          <a:lstStyle/>
          <a:p>
            <a:pPr algn="ctr"/>
            <a:r>
              <a:rPr lang="en-US" sz="4000" b="1" dirty="0">
                <a:latin typeface="+mn-lt"/>
              </a:rPr>
              <a:t>NEW Minimum Staffing Requirements</a:t>
            </a:r>
          </a:p>
        </p:txBody>
      </p:sp>
    </p:spTree>
    <p:extLst>
      <p:ext uri="{BB962C8B-B14F-4D97-AF65-F5344CB8AC3E}">
        <p14:creationId xmlns:p14="http://schemas.microsoft.com/office/powerpoint/2010/main" val="22262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57B1B-DDD9-493A-9881-2A89E108C4E8}"/>
              </a:ext>
            </a:extLst>
          </p:cNvPr>
          <p:cNvSpPr>
            <a:spLocks noGrp="1"/>
          </p:cNvSpPr>
          <p:nvPr>
            <p:ph idx="1"/>
          </p:nvPr>
        </p:nvSpPr>
        <p:spPr>
          <a:xfrm>
            <a:off x="822960" y="2057400"/>
            <a:ext cx="7780917" cy="4038600"/>
          </a:xfrm>
          <a:noFill/>
          <a:ln>
            <a:no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buClrTx/>
              <a:buSzPct val="81000"/>
              <a:buFont typeface="Wingdings" panose="05000000000000000000" pitchFamily="2" charset="2"/>
              <a:buChar char="Ø"/>
            </a:pPr>
            <a:r>
              <a:rPr lang="en-US" b="1" u="sng" dirty="0">
                <a:ea typeface="Times New Roman" panose="02020603050405020304" pitchFamily="18" charset="0"/>
              </a:rPr>
              <a:t>Section 1: Expenditure Limitations</a:t>
            </a:r>
          </a:p>
          <a:p>
            <a:pPr lvl="1">
              <a:buClrTx/>
              <a:buSzPct val="81000"/>
              <a:buFont typeface="Courier New" panose="02070309020205020404" pitchFamily="49" charset="0"/>
              <a:buChar char="o"/>
            </a:pPr>
            <a:r>
              <a:rPr lang="en-US" sz="2000" dirty="0"/>
              <a:t>General limitations established within the program budget documents</a:t>
            </a:r>
          </a:p>
          <a:p>
            <a:pPr lvl="1">
              <a:buClrTx/>
              <a:buSzPct val="81000"/>
              <a:buFont typeface="Courier New" panose="02070309020205020404" pitchFamily="49" charset="0"/>
              <a:buChar char="o"/>
            </a:pPr>
            <a:r>
              <a:rPr lang="en-US" sz="2000" dirty="0">
                <a:ea typeface="Times New Roman" panose="02020603050405020304" pitchFamily="18" charset="0"/>
              </a:rPr>
              <a:t>Indirect cost rate restrictions</a:t>
            </a:r>
          </a:p>
          <a:p>
            <a:pPr lvl="1">
              <a:buClrTx/>
              <a:buSzPct val="81000"/>
              <a:buFont typeface="Courier New" panose="02070309020205020404" pitchFamily="49" charset="0"/>
              <a:buChar char="o"/>
            </a:pPr>
            <a:r>
              <a:rPr lang="en-US" sz="2000" dirty="0">
                <a:ea typeface="Times New Roman" panose="02020603050405020304" pitchFamily="18" charset="0"/>
              </a:rPr>
              <a:t>Admin cap limitations and flexibility</a:t>
            </a:r>
          </a:p>
          <a:p>
            <a:pPr lvl="1">
              <a:buClrTx/>
              <a:buSzPct val="81000"/>
              <a:buFont typeface="Courier New" panose="02070309020205020404" pitchFamily="49" charset="0"/>
              <a:buChar char="o"/>
            </a:pPr>
            <a:r>
              <a:rPr lang="en-US" sz="2000" dirty="0">
                <a:ea typeface="Times New Roman" panose="02020603050405020304" pitchFamily="18" charset="0"/>
              </a:rPr>
              <a:t>Budget Amendments vs Budget Adjustments</a:t>
            </a:r>
          </a:p>
          <a:p>
            <a:pPr lvl="1">
              <a:buClrTx/>
              <a:buSzPct val="81000"/>
              <a:buFont typeface="Courier New" panose="02070309020205020404" pitchFamily="49" charset="0"/>
              <a:buChar char="o"/>
            </a:pPr>
            <a:r>
              <a:rPr lang="en-US" sz="2000" dirty="0">
                <a:ea typeface="Times New Roman" panose="02020603050405020304" pitchFamily="18" charset="0"/>
              </a:rPr>
              <a:t>Infrastructure Costs</a:t>
            </a:r>
          </a:p>
          <a:p>
            <a:pPr>
              <a:buClrTx/>
              <a:buSzPct val="81000"/>
              <a:buFont typeface="Wingdings" panose="05000000000000000000" pitchFamily="2" charset="2"/>
              <a:buChar char="Ø"/>
            </a:pPr>
            <a:r>
              <a:rPr lang="en-US" b="1" u="sng" dirty="0">
                <a:ea typeface="Times New Roman" panose="02020603050405020304" pitchFamily="18" charset="0"/>
              </a:rPr>
              <a:t>Section 2: Obligation and De-obligation of Funds</a:t>
            </a:r>
          </a:p>
          <a:p>
            <a:pPr lvl="1">
              <a:buClrTx/>
              <a:buSzPct val="81000"/>
              <a:buFont typeface="Courier New" panose="02070309020205020404" pitchFamily="49" charset="0"/>
              <a:buChar char="o"/>
            </a:pPr>
            <a:r>
              <a:rPr lang="en-US" sz="2000" dirty="0">
                <a:ea typeface="Times New Roman" panose="02020603050405020304" pitchFamily="18" charset="0"/>
              </a:rPr>
              <a:t>Agency may obligate and de-obligate funds</a:t>
            </a:r>
          </a:p>
          <a:p>
            <a:pPr lvl="1">
              <a:buClrTx/>
              <a:buSzPct val="81000"/>
              <a:buFont typeface="Courier New" panose="02070309020205020404" pitchFamily="49" charset="0"/>
              <a:buChar char="o"/>
            </a:pPr>
            <a:r>
              <a:rPr lang="en-US" sz="2000" dirty="0">
                <a:ea typeface="Times New Roman" panose="02020603050405020304" pitchFamily="18" charset="0"/>
              </a:rPr>
              <a:t>How a grantee can request de-obligation of funds</a:t>
            </a:r>
          </a:p>
          <a:p>
            <a:pPr>
              <a:buClrTx/>
              <a:buSzPct val="81000"/>
              <a:buFont typeface="Wingdings" panose="05000000000000000000" pitchFamily="2" charset="2"/>
              <a:buChar char="Ø"/>
            </a:pPr>
            <a:r>
              <a:rPr lang="en-US" b="1" u="sng" dirty="0"/>
              <a:t>Section 3: Financial Reporting</a:t>
            </a:r>
          </a:p>
          <a:p>
            <a:pPr lvl="1">
              <a:buClrTx/>
              <a:buSzPct val="81000"/>
              <a:buFont typeface="Courier New" panose="02070309020205020404" pitchFamily="49" charset="0"/>
              <a:buChar char="o"/>
            </a:pPr>
            <a:r>
              <a:rPr lang="en-US" sz="2000" dirty="0"/>
              <a:t>Submitting monthly financial reports including obligations</a:t>
            </a:r>
          </a:p>
          <a:p>
            <a:pPr lvl="1">
              <a:buClrTx/>
              <a:buSzPct val="81000"/>
              <a:buFont typeface="Courier New" panose="02070309020205020404" pitchFamily="49" charset="0"/>
              <a:buChar char="o"/>
            </a:pPr>
            <a:r>
              <a:rPr lang="en-US" sz="2000" dirty="0"/>
              <a:t>Submitting contract closeout packages</a:t>
            </a:r>
          </a:p>
          <a:p>
            <a:endParaRPr lang="en-US" sz="1800" dirty="0"/>
          </a:p>
        </p:txBody>
      </p:sp>
      <p:sp>
        <p:nvSpPr>
          <p:cNvPr id="4" name="Title 1">
            <a:extLst>
              <a:ext uri="{FF2B5EF4-FFF2-40B4-BE49-F238E27FC236}">
                <a16:creationId xmlns:a16="http://schemas.microsoft.com/office/drawing/2014/main" id="{DE8F715D-8443-4F23-99AB-99979FA13CC0}"/>
              </a:ext>
            </a:extLst>
          </p:cNvPr>
          <p:cNvSpPr txBox="1">
            <a:spLocks/>
          </p:cNvSpPr>
          <p:nvPr/>
        </p:nvSpPr>
        <p:spPr>
          <a:xfrm>
            <a:off x="822960" y="1219200"/>
            <a:ext cx="7010400" cy="5715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400" b="1" spc="0" dirty="0">
                <a:solidFill>
                  <a:srgbClr val="E48312"/>
                </a:solidFill>
                <a:latin typeface="Calibri" panose="020F0502020204030204"/>
              </a:rPr>
              <a:t>Attachment B</a:t>
            </a:r>
            <a:endParaRPr lang="en-US" sz="3400" dirty="0">
              <a:latin typeface="+mn-lt"/>
            </a:endParaRPr>
          </a:p>
        </p:txBody>
      </p:sp>
      <p:sp>
        <p:nvSpPr>
          <p:cNvPr id="6" name="Title 1">
            <a:extLst>
              <a:ext uri="{FF2B5EF4-FFF2-40B4-BE49-F238E27FC236}">
                <a16:creationId xmlns:a16="http://schemas.microsoft.com/office/drawing/2014/main" id="{2F8EAFC0-08C4-45CC-98A2-33B7ACF957B4}"/>
              </a:ext>
            </a:extLst>
          </p:cNvPr>
          <p:cNvSpPr txBox="1">
            <a:spLocks noGrp="1"/>
          </p:cNvSpPr>
          <p:nvPr>
            <p:ph type="title"/>
          </p:nvPr>
        </p:nvSpPr>
        <p:spPr>
          <a:xfrm>
            <a:off x="822325" y="287338"/>
            <a:ext cx="7559675" cy="9318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rgbClr val="000000">
                    <a:lumMod val="75000"/>
                    <a:lumOff val="25000"/>
                  </a:srgbClr>
                </a:solidFill>
                <a:latin typeface="Calibri" panose="020F0502020204030204"/>
              </a:rPr>
              <a:t>The Meat: Statement of Work </a:t>
            </a:r>
            <a:endParaRPr lang="en-US" dirty="0"/>
          </a:p>
        </p:txBody>
      </p:sp>
    </p:spTree>
    <p:extLst>
      <p:ext uri="{BB962C8B-B14F-4D97-AF65-F5344CB8AC3E}">
        <p14:creationId xmlns:p14="http://schemas.microsoft.com/office/powerpoint/2010/main" val="37025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1000"/>
                                        <p:tgtEl>
                                          <p:spTgt spid="3">
                                            <p:txEl>
                                              <p:pRg st="10" end="10"/>
                                            </p:txEl>
                                          </p:spTgt>
                                        </p:tgtEl>
                                      </p:cBhvr>
                                    </p:animEffect>
                                    <p:anim calcmode="lin" valueType="num">
                                      <p:cBhvr>
                                        <p:cTn id="6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Image shows spreadsheet with a summary break out of funding types, cost categories, indirect cost rate percentage, and total funding amounts. It also shows a specific break out for Infrastructure and Integrated Education, Training and Corrections Education Costs.  " title="Attachment B-1 (Budget)">
            <a:extLst>
              <a:ext uri="{FF2B5EF4-FFF2-40B4-BE49-F238E27FC236}">
                <a16:creationId xmlns:a16="http://schemas.microsoft.com/office/drawing/2014/main" id="{E86D39A0-740F-40EA-AC19-8F193408D7D9}"/>
              </a:ext>
            </a:extLst>
          </p:cNvPr>
          <p:cNvPicPr>
            <a:picLocks noChangeAspect="1"/>
          </p:cNvPicPr>
          <p:nvPr/>
        </p:nvPicPr>
        <p:blipFill>
          <a:blip r:embed="rId3"/>
          <a:stretch>
            <a:fillRect/>
          </a:stretch>
        </p:blipFill>
        <p:spPr>
          <a:xfrm>
            <a:off x="2590800" y="76200"/>
            <a:ext cx="6400800" cy="6705600"/>
          </a:xfrm>
          <a:prstGeom prst="rect">
            <a:avLst/>
          </a:prstGeom>
        </p:spPr>
      </p:pic>
      <p:sp>
        <p:nvSpPr>
          <p:cNvPr id="4" name="Rectangle 3">
            <a:extLst>
              <a:ext uri="{FF2B5EF4-FFF2-40B4-BE49-F238E27FC236}">
                <a16:creationId xmlns:a16="http://schemas.microsoft.com/office/drawing/2014/main" id="{E6EBAC9C-769E-408B-A039-6127DACC0EEE}"/>
              </a:ext>
            </a:extLst>
          </p:cNvPr>
          <p:cNvSpPr/>
          <p:nvPr/>
        </p:nvSpPr>
        <p:spPr>
          <a:xfrm>
            <a:off x="110613" y="457200"/>
            <a:ext cx="2480187" cy="4462760"/>
          </a:xfrm>
          <a:prstGeom prst="rect">
            <a:avLst/>
          </a:prstGeom>
        </p:spPr>
        <p:txBody>
          <a:bodyPr wrap="square">
            <a:spAutoFit/>
          </a:bodyPr>
          <a:lstStyle/>
          <a:p>
            <a:r>
              <a:rPr lang="en-US" sz="3600" b="1" spc="-50" dirty="0">
                <a:solidFill>
                  <a:srgbClr val="000000">
                    <a:lumMod val="75000"/>
                    <a:lumOff val="25000"/>
                  </a:srgbClr>
                </a:solidFill>
                <a:ea typeface="+mj-ea"/>
                <a:cs typeface="+mj-cs"/>
              </a:rPr>
              <a:t>The Meat: Statement of Work</a:t>
            </a:r>
          </a:p>
          <a:p>
            <a:endParaRPr lang="en-US" sz="3600" b="1" spc="-50" dirty="0">
              <a:solidFill>
                <a:srgbClr val="000000">
                  <a:lumMod val="75000"/>
                  <a:lumOff val="25000"/>
                </a:srgbClr>
              </a:solidFill>
              <a:ea typeface="+mj-ea"/>
              <a:cs typeface="+mj-cs"/>
            </a:endParaRPr>
          </a:p>
          <a:p>
            <a:r>
              <a:rPr lang="en-US" sz="3600" b="1" spc="-50" dirty="0">
                <a:solidFill>
                  <a:schemeClr val="accent1"/>
                </a:solidFill>
                <a:ea typeface="+mj-ea"/>
                <a:cs typeface="+mj-cs"/>
              </a:rPr>
              <a:t>Attachment </a:t>
            </a:r>
          </a:p>
          <a:p>
            <a:r>
              <a:rPr lang="en-US" sz="3600" b="1" spc="-50" dirty="0">
                <a:solidFill>
                  <a:schemeClr val="accent1"/>
                </a:solidFill>
                <a:ea typeface="+mj-ea"/>
                <a:cs typeface="+mj-cs"/>
              </a:rPr>
              <a:t>B-1</a:t>
            </a:r>
          </a:p>
          <a:p>
            <a:endParaRPr lang="en-US" sz="3600" b="1" spc="-50" dirty="0">
              <a:solidFill>
                <a:srgbClr val="000000">
                  <a:lumMod val="75000"/>
                  <a:lumOff val="25000"/>
                </a:srgbClr>
              </a:solidFill>
              <a:ea typeface="+mj-ea"/>
              <a:cs typeface="+mj-cs"/>
            </a:endParaRPr>
          </a:p>
          <a:p>
            <a:r>
              <a:rPr lang="en-US" sz="3200" b="1" spc="-50" dirty="0">
                <a:solidFill>
                  <a:srgbClr val="000000">
                    <a:lumMod val="75000"/>
                    <a:lumOff val="25000"/>
                  </a:srgbClr>
                </a:solidFill>
                <a:ea typeface="+mj-ea"/>
                <a:cs typeface="+mj-cs"/>
              </a:rPr>
              <a:t>AKA: BUDGET</a:t>
            </a:r>
            <a:endParaRPr lang="en-US" sz="3200" b="1" dirty="0"/>
          </a:p>
        </p:txBody>
      </p:sp>
      <p:sp>
        <p:nvSpPr>
          <p:cNvPr id="3" name="Title 2" hidden="1">
            <a:extLst>
              <a:ext uri="{FF2B5EF4-FFF2-40B4-BE49-F238E27FC236}">
                <a16:creationId xmlns:a16="http://schemas.microsoft.com/office/drawing/2014/main" id="{C25DF42D-DA67-4AEC-BAEB-51AD2A12A2FB}"/>
              </a:ext>
            </a:extLst>
          </p:cNvPr>
          <p:cNvSpPr>
            <a:spLocks noGrp="1"/>
          </p:cNvSpPr>
          <p:nvPr>
            <p:ph type="title"/>
          </p:nvPr>
        </p:nvSpPr>
        <p:spPr/>
        <p:txBody>
          <a:bodyPr/>
          <a:lstStyle/>
          <a:p>
            <a:r>
              <a:rPr lang="en-US" b="1" dirty="0">
                <a:solidFill>
                  <a:srgbClr val="000000">
                    <a:lumMod val="75000"/>
                    <a:lumOff val="25000"/>
                  </a:srgbClr>
                </a:solidFill>
              </a:rPr>
              <a:t>The Meat: Statement of Work,</a:t>
            </a:r>
            <a:br>
              <a:rPr lang="en-US" b="1" dirty="0">
                <a:solidFill>
                  <a:srgbClr val="000000">
                    <a:lumMod val="75000"/>
                    <a:lumOff val="25000"/>
                  </a:srgbClr>
                </a:solidFill>
              </a:rPr>
            </a:br>
            <a:r>
              <a:rPr lang="en-US" b="1" dirty="0">
                <a:solidFill>
                  <a:srgbClr val="000000">
                    <a:lumMod val="75000"/>
                    <a:lumOff val="25000"/>
                  </a:srgbClr>
                </a:solidFill>
              </a:rPr>
              <a:t>slide 2</a:t>
            </a:r>
            <a:endParaRPr lang="en-US" dirty="0"/>
          </a:p>
        </p:txBody>
      </p:sp>
    </p:spTree>
    <p:extLst>
      <p:ext uri="{BB962C8B-B14F-4D97-AF65-F5344CB8AC3E}">
        <p14:creationId xmlns:p14="http://schemas.microsoft.com/office/powerpoint/2010/main" val="402334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2" name="Picture 4" descr="Image Two of Two.  This image continues to show the detailed line items/individual cost elements per category which comprise the budget. " title="Attachment B-1 (Budget Detail/Justification)">
            <a:extLst>
              <a:ext uri="{FF2B5EF4-FFF2-40B4-BE49-F238E27FC236}">
                <a16:creationId xmlns:a16="http://schemas.microsoft.com/office/drawing/2014/main" id="{4E9BB1F0-7F71-4AE9-AD62-8E557AC203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031" y="755333"/>
            <a:ext cx="4322618"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E0BEA8-F176-4D98-943C-8DB657B61FC3}"/>
              </a:ext>
            </a:extLst>
          </p:cNvPr>
          <p:cNvSpPr/>
          <p:nvPr/>
        </p:nvSpPr>
        <p:spPr>
          <a:xfrm>
            <a:off x="7383450" y="411429"/>
            <a:ext cx="1600199" cy="369332"/>
          </a:xfrm>
          <a:prstGeom prst="rect">
            <a:avLst/>
          </a:prstGeom>
          <a:solidFill>
            <a:srgbClr val="8BE1FF"/>
          </a:solidFill>
        </p:spPr>
        <p:txBody>
          <a:bodyPr wrap="square">
            <a:spAutoFit/>
          </a:bodyPr>
          <a:lstStyle/>
          <a:p>
            <a:pPr algn="ctr"/>
            <a:r>
              <a:rPr lang="en-US" b="1" spc="-50" dirty="0">
                <a:solidFill>
                  <a:srgbClr val="000000">
                    <a:lumMod val="75000"/>
                    <a:lumOff val="25000"/>
                  </a:srgbClr>
                </a:solidFill>
                <a:latin typeface="Calibri Light" panose="020F0302020204030204"/>
              </a:rPr>
              <a:t>Program</a:t>
            </a:r>
          </a:p>
        </p:txBody>
      </p:sp>
      <p:pic>
        <p:nvPicPr>
          <p:cNvPr id="2050" name="Picture 2" descr="Image One of Two. This image shows the detailed line items/individual cost elements per category which comprise the budget." title="Attachment B-1 (Budget Detail/Justification)">
            <a:extLst>
              <a:ext uri="{FF2B5EF4-FFF2-40B4-BE49-F238E27FC236}">
                <a16:creationId xmlns:a16="http://schemas.microsoft.com/office/drawing/2014/main" id="{D5BF7007-FFB0-4EDC-92BD-31141E7116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55333"/>
            <a:ext cx="4155606" cy="59863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7AB420-5695-4BF4-94C9-1F4EECC4EB92}"/>
              </a:ext>
            </a:extLst>
          </p:cNvPr>
          <p:cNvSpPr/>
          <p:nvPr/>
        </p:nvSpPr>
        <p:spPr>
          <a:xfrm>
            <a:off x="11113" y="411429"/>
            <a:ext cx="1651793" cy="369332"/>
          </a:xfrm>
          <a:prstGeom prst="rect">
            <a:avLst/>
          </a:prstGeom>
          <a:solidFill>
            <a:srgbClr val="E3A7D8"/>
          </a:solidFill>
        </p:spPr>
        <p:txBody>
          <a:bodyPr wrap="square">
            <a:spAutoFit/>
          </a:bodyPr>
          <a:lstStyle/>
          <a:p>
            <a:pPr algn="ctr"/>
            <a:r>
              <a:rPr lang="en-US" b="1" spc="-50" dirty="0">
                <a:solidFill>
                  <a:srgbClr val="000000">
                    <a:lumMod val="75000"/>
                    <a:lumOff val="25000"/>
                  </a:srgbClr>
                </a:solidFill>
                <a:latin typeface="Calibri Light" panose="020F0302020204030204"/>
              </a:rPr>
              <a:t>Administrative</a:t>
            </a:r>
          </a:p>
        </p:txBody>
      </p:sp>
      <p:sp>
        <p:nvSpPr>
          <p:cNvPr id="3" name="Rectangle 2">
            <a:extLst>
              <a:ext uri="{FF2B5EF4-FFF2-40B4-BE49-F238E27FC236}">
                <a16:creationId xmlns:a16="http://schemas.microsoft.com/office/drawing/2014/main" id="{7E9A5CD1-DEB3-4772-9DBA-C16EDCE19652}"/>
              </a:ext>
            </a:extLst>
          </p:cNvPr>
          <p:cNvSpPr/>
          <p:nvPr/>
        </p:nvSpPr>
        <p:spPr>
          <a:xfrm>
            <a:off x="1662906" y="-2458"/>
            <a:ext cx="5535613" cy="646331"/>
          </a:xfrm>
          <a:prstGeom prst="rect">
            <a:avLst/>
          </a:prstGeom>
          <a:solidFill>
            <a:schemeClr val="accent1">
              <a:lumMod val="60000"/>
              <a:lumOff val="40000"/>
            </a:schemeClr>
          </a:solidFill>
        </p:spPr>
        <p:txBody>
          <a:bodyPr wrap="square">
            <a:spAutoFit/>
          </a:bodyPr>
          <a:lstStyle/>
          <a:p>
            <a:pPr algn="ctr"/>
            <a:r>
              <a:rPr lang="en-US" sz="3600" b="1" spc="-50" dirty="0">
                <a:solidFill>
                  <a:srgbClr val="000000">
                    <a:lumMod val="75000"/>
                    <a:lumOff val="25000"/>
                  </a:srgbClr>
                </a:solidFill>
                <a:latin typeface="Calibri Light" panose="020F0302020204030204"/>
              </a:rPr>
              <a:t>Attachment B-1: Budget Detail</a:t>
            </a:r>
          </a:p>
        </p:txBody>
      </p:sp>
      <p:sp>
        <p:nvSpPr>
          <p:cNvPr id="2" name="Title 1" hidden="1">
            <a:extLst>
              <a:ext uri="{FF2B5EF4-FFF2-40B4-BE49-F238E27FC236}">
                <a16:creationId xmlns:a16="http://schemas.microsoft.com/office/drawing/2014/main" id="{B4BB0D01-BD4C-4640-AB46-EB3F6BC50A84}"/>
              </a:ext>
            </a:extLst>
          </p:cNvPr>
          <p:cNvSpPr>
            <a:spLocks noGrp="1"/>
          </p:cNvSpPr>
          <p:nvPr>
            <p:ph type="title"/>
          </p:nvPr>
        </p:nvSpPr>
        <p:spPr/>
        <p:txBody>
          <a:bodyPr/>
          <a:lstStyle/>
          <a:p>
            <a:r>
              <a:rPr lang="en-US" dirty="0"/>
              <a:t>Attachment B-1, Budget detail</a:t>
            </a:r>
          </a:p>
        </p:txBody>
      </p:sp>
    </p:spTree>
    <p:extLst>
      <p:ext uri="{BB962C8B-B14F-4D97-AF65-F5344CB8AC3E}">
        <p14:creationId xmlns:p14="http://schemas.microsoft.com/office/powerpoint/2010/main" val="55084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This image is the CDER overview tool mentioned in the &quot;Spreadsheet Tabs&quot; image." title="CDER Overview Tool">
            <a:extLst>
              <a:ext uri="{FF2B5EF4-FFF2-40B4-BE49-F238E27FC236}">
                <a16:creationId xmlns:a16="http://schemas.microsoft.com/office/drawing/2014/main" id="{0D61428E-8591-4D18-AF46-30964CDF90B2}"/>
              </a:ext>
            </a:extLst>
          </p:cNvPr>
          <p:cNvPicPr>
            <a:picLocks noChangeAspect="1"/>
          </p:cNvPicPr>
          <p:nvPr/>
        </p:nvPicPr>
        <p:blipFill>
          <a:blip r:embed="rId3"/>
          <a:stretch>
            <a:fillRect/>
          </a:stretch>
        </p:blipFill>
        <p:spPr>
          <a:xfrm>
            <a:off x="5029200" y="118139"/>
            <a:ext cx="3972791" cy="6602208"/>
          </a:xfrm>
          <a:prstGeom prst="rect">
            <a:avLst/>
          </a:prstGeom>
        </p:spPr>
      </p:pic>
      <p:pic>
        <p:nvPicPr>
          <p:cNvPr id="1026" name="Picture 2" descr="This image is a picture of the three tabs for the budget adjustment spreadsheet. They are labeled budget, budget detail form, and CDER overview tool (acronym pronounced like the tree &quot;Cedar&quot;). The overview tool compiles the cost elements in a visual arrangement which mirrors the online CDER view for the Grant Manager.  This streamlines the adjustment processing by providing a visually similar quick reference for the manager to make the requested changes. The acronym CDER stands for Cash Draw and Monthly Reporting System - I didn't make the acronym; I'm just the messenger. I will say that It does flow better than &quot;CD&amp;MERS.&quot; " title="Spreadsheet Tabs">
            <a:extLst>
              <a:ext uri="{FF2B5EF4-FFF2-40B4-BE49-F238E27FC236}">
                <a16:creationId xmlns:a16="http://schemas.microsoft.com/office/drawing/2014/main" id="{AB032CFE-87F2-43F0-A988-DD63FDBD1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17532"/>
            <a:ext cx="4829175" cy="4028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Repeat image shows spreadsheet with a summary break out of funding types, cost categories, indirect cost rate percentage, and total funding amounts. It also shows a specific break out for Infrastructure and Integrated Education, Training and Corrections Education Costs." title="Attachment B-1 (Budget)">
            <a:extLst>
              <a:ext uri="{FF2B5EF4-FFF2-40B4-BE49-F238E27FC236}">
                <a16:creationId xmlns:a16="http://schemas.microsoft.com/office/drawing/2014/main" id="{F713539A-2887-4EDD-B4BB-43EEF73B0005}"/>
              </a:ext>
            </a:extLst>
          </p:cNvPr>
          <p:cNvPicPr>
            <a:picLocks noChangeAspect="1"/>
          </p:cNvPicPr>
          <p:nvPr/>
        </p:nvPicPr>
        <p:blipFill>
          <a:blip r:embed="rId5"/>
          <a:stretch>
            <a:fillRect/>
          </a:stretch>
        </p:blipFill>
        <p:spPr>
          <a:xfrm>
            <a:off x="104775" y="76200"/>
            <a:ext cx="4800600" cy="6172200"/>
          </a:xfrm>
          <a:prstGeom prst="rect">
            <a:avLst/>
          </a:prstGeom>
        </p:spPr>
      </p:pic>
      <p:sp>
        <p:nvSpPr>
          <p:cNvPr id="4" name="Title 3" hidden="1">
            <a:extLst>
              <a:ext uri="{FF2B5EF4-FFF2-40B4-BE49-F238E27FC236}">
                <a16:creationId xmlns:a16="http://schemas.microsoft.com/office/drawing/2014/main" id="{416ED6AB-065F-4CF0-B6A3-0AFBD9A18BCF}"/>
              </a:ext>
            </a:extLst>
          </p:cNvPr>
          <p:cNvSpPr>
            <a:spLocks noGrp="1"/>
          </p:cNvSpPr>
          <p:nvPr>
            <p:ph type="title"/>
          </p:nvPr>
        </p:nvSpPr>
        <p:spPr/>
        <p:txBody>
          <a:bodyPr/>
          <a:lstStyle/>
          <a:p>
            <a:r>
              <a:rPr lang="en-US" dirty="0"/>
              <a:t>Attachment B-1, Budget detail, continued</a:t>
            </a:r>
          </a:p>
        </p:txBody>
      </p:sp>
    </p:spTree>
    <p:extLst>
      <p:ext uri="{BB962C8B-B14F-4D97-AF65-F5344CB8AC3E}">
        <p14:creationId xmlns:p14="http://schemas.microsoft.com/office/powerpoint/2010/main" val="26416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07141BC2-2E0C-45BD-80C4-931AE062F2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5181600"/>
            <a:ext cx="2610813" cy="1504665"/>
          </a:xfrm>
          <a:prstGeom prst="rect">
            <a:avLst/>
          </a:prstGeom>
        </p:spPr>
      </p:pic>
      <p:pic>
        <p:nvPicPr>
          <p:cNvPr id="3" name="Picture 2" descr="Slide that signals the scavenger hunt activity. It features a picture of a compass as well as dashed lines leading to an &quot;X&quot; on the implied treasure map. " title="Scavenger Hunt">
            <a:extLst>
              <a:ext uri="{FF2B5EF4-FFF2-40B4-BE49-F238E27FC236}">
                <a16:creationId xmlns:a16="http://schemas.microsoft.com/office/drawing/2014/main" id="{66215081-645D-4CD0-8CF1-15A4EE0B3C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4400" y="762000"/>
            <a:ext cx="7010400" cy="38781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itle 3" hidden="1">
            <a:extLst>
              <a:ext uri="{FF2B5EF4-FFF2-40B4-BE49-F238E27FC236}">
                <a16:creationId xmlns:a16="http://schemas.microsoft.com/office/drawing/2014/main" id="{DBBF5389-559F-413F-BBFE-1AE546505989}"/>
              </a:ext>
            </a:extLst>
          </p:cNvPr>
          <p:cNvSpPr>
            <a:spLocks noGrp="1"/>
          </p:cNvSpPr>
          <p:nvPr>
            <p:ph type="title"/>
          </p:nvPr>
        </p:nvSpPr>
        <p:spPr/>
        <p:txBody>
          <a:bodyPr/>
          <a:lstStyle/>
          <a:p>
            <a:r>
              <a:rPr lang="en-US" dirty="0"/>
              <a:t>Scavenger Hunt - Third Question</a:t>
            </a:r>
          </a:p>
        </p:txBody>
      </p:sp>
    </p:spTree>
    <p:extLst>
      <p:ext uri="{BB962C8B-B14F-4D97-AF65-F5344CB8AC3E}">
        <p14:creationId xmlns:p14="http://schemas.microsoft.com/office/powerpoint/2010/main" val="77709396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6C85296C-5286-4763-B367-3113823D3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5200935"/>
            <a:ext cx="2610813" cy="1504665"/>
          </a:xfrm>
          <a:prstGeom prst="rect">
            <a:avLst/>
          </a:prstGeom>
        </p:spPr>
      </p:pic>
      <p:sp>
        <p:nvSpPr>
          <p:cNvPr id="3" name="Content Placeholder 2">
            <a:extLst>
              <a:ext uri="{FF2B5EF4-FFF2-40B4-BE49-F238E27FC236}">
                <a16:creationId xmlns:a16="http://schemas.microsoft.com/office/drawing/2014/main" id="{21EA2CB4-70BD-42F7-AAA6-4D210B9A9A34}"/>
              </a:ext>
            </a:extLst>
          </p:cNvPr>
          <p:cNvSpPr>
            <a:spLocks noGrp="1"/>
          </p:cNvSpPr>
          <p:nvPr>
            <p:ph idx="1"/>
          </p:nvPr>
        </p:nvSpPr>
        <p:spPr/>
        <p:txBody>
          <a:bodyPr>
            <a:normAutofit/>
          </a:bodyPr>
          <a:lstStyle/>
          <a:p>
            <a:endParaRPr lang="en-US" sz="3200" dirty="0"/>
          </a:p>
          <a:p>
            <a:r>
              <a:rPr lang="en-US" sz="3200" dirty="0"/>
              <a:t>The percentage of aggregate change to a budget line item without a grant amendment.</a:t>
            </a:r>
          </a:p>
        </p:txBody>
      </p:sp>
      <p:sp>
        <p:nvSpPr>
          <p:cNvPr id="2" name="Title 1">
            <a:extLst>
              <a:ext uri="{FF2B5EF4-FFF2-40B4-BE49-F238E27FC236}">
                <a16:creationId xmlns:a16="http://schemas.microsoft.com/office/drawing/2014/main" id="{C2D01B78-00BC-4FD8-9DBB-6AED0D8B63A5}"/>
              </a:ext>
            </a:extLst>
          </p:cNvPr>
          <p:cNvSpPr>
            <a:spLocks noGrp="1"/>
          </p:cNvSpPr>
          <p:nvPr>
            <p:ph type="title"/>
          </p:nvPr>
        </p:nvSpPr>
        <p:spPr>
          <a:xfrm>
            <a:off x="822960" y="286604"/>
            <a:ext cx="7543800" cy="1450757"/>
          </a:xfrm>
        </p:spPr>
        <p:txBody>
          <a:bodyPr>
            <a:normAutofit fontScale="90000"/>
          </a:bodyPr>
          <a:lstStyle/>
          <a:p>
            <a:r>
              <a:rPr lang="en-US" sz="5400" b="1" dirty="0"/>
              <a:t>Where in the grant will you find…?</a:t>
            </a:r>
          </a:p>
        </p:txBody>
      </p:sp>
    </p:spTree>
    <p:extLst>
      <p:ext uri="{BB962C8B-B14F-4D97-AF65-F5344CB8AC3E}">
        <p14:creationId xmlns:p14="http://schemas.microsoft.com/office/powerpoint/2010/main" val="2846270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3" name="Picture 2" descr="Picture of a question mark with a magnifying glass." title="Question Mark">
            <a:extLst>
              <a:ext uri="{FF2B5EF4-FFF2-40B4-BE49-F238E27FC236}">
                <a16:creationId xmlns:a16="http://schemas.microsoft.com/office/drawing/2014/main" id="{DFFC0912-A387-4822-8C5B-DB537C0FC0E2}"/>
              </a:ext>
            </a:extLst>
          </p:cNvPr>
          <p:cNvPicPr>
            <a:picLocks noChangeAspect="1"/>
          </p:cNvPicPr>
          <p:nvPr/>
        </p:nvPicPr>
        <p:blipFill>
          <a:blip r:embed="rId3"/>
          <a:stretch>
            <a:fillRect/>
          </a:stretch>
        </p:blipFill>
        <p:spPr>
          <a:xfrm>
            <a:off x="3200400" y="5257800"/>
            <a:ext cx="2609314" cy="1505843"/>
          </a:xfrm>
          <a:prstGeom prst="rect">
            <a:avLst/>
          </a:prstGeom>
        </p:spPr>
      </p:pic>
      <p:sp>
        <p:nvSpPr>
          <p:cNvPr id="5" name="Content Placeholder 4">
            <a:extLst>
              <a:ext uri="{FF2B5EF4-FFF2-40B4-BE49-F238E27FC236}">
                <a16:creationId xmlns:a16="http://schemas.microsoft.com/office/drawing/2014/main" id="{3F88FC97-D398-4970-ACAF-C3B8F172A665}"/>
              </a:ext>
            </a:extLst>
          </p:cNvPr>
          <p:cNvSpPr>
            <a:spLocks noGrp="1"/>
          </p:cNvSpPr>
          <p:nvPr>
            <p:ph idx="1"/>
          </p:nvPr>
        </p:nvSpPr>
        <p:spPr/>
        <p:txBody>
          <a:bodyPr/>
          <a:lstStyle/>
          <a:p>
            <a:pPr algn="ctr"/>
            <a:endParaRPr lang="en-US" sz="4800" b="1" spc="-50" dirty="0">
              <a:solidFill>
                <a:srgbClr val="000000">
                  <a:lumMod val="75000"/>
                  <a:lumOff val="25000"/>
                </a:srgbClr>
              </a:solidFill>
              <a:latin typeface="Calibri Light" panose="020F0302020204030204"/>
              <a:ea typeface="+mj-ea"/>
              <a:cs typeface="+mj-cs"/>
            </a:endParaRPr>
          </a:p>
          <a:p>
            <a:pPr algn="ctr"/>
            <a:r>
              <a:rPr lang="en-US" sz="4800" b="1" spc="-50" dirty="0">
                <a:solidFill>
                  <a:srgbClr val="000000">
                    <a:lumMod val="75000"/>
                    <a:lumOff val="25000"/>
                  </a:srgbClr>
                </a:solidFill>
                <a:latin typeface="Calibri Light" panose="020F0302020204030204"/>
                <a:ea typeface="+mj-ea"/>
                <a:cs typeface="+mj-cs"/>
              </a:rPr>
              <a:t>Attachment B</a:t>
            </a:r>
            <a:br>
              <a:rPr lang="en-US" sz="4800" b="1" spc="-50" dirty="0">
                <a:solidFill>
                  <a:srgbClr val="000000">
                    <a:lumMod val="75000"/>
                    <a:lumOff val="25000"/>
                  </a:srgbClr>
                </a:solidFill>
                <a:latin typeface="Calibri Light" panose="020F0302020204030204"/>
                <a:ea typeface="+mj-ea"/>
                <a:cs typeface="+mj-cs"/>
              </a:rPr>
            </a:br>
            <a:r>
              <a:rPr lang="en-US" sz="4800" b="1" spc="-50" dirty="0">
                <a:solidFill>
                  <a:srgbClr val="000000">
                    <a:lumMod val="75000"/>
                    <a:lumOff val="25000"/>
                  </a:srgbClr>
                </a:solidFill>
                <a:latin typeface="Calibri Light" panose="020F0302020204030204"/>
                <a:ea typeface="+mj-ea"/>
                <a:cs typeface="+mj-cs"/>
              </a:rPr>
              <a:t>Section 1.7.1</a:t>
            </a:r>
          </a:p>
          <a:p>
            <a:pPr algn="ctr"/>
            <a:r>
              <a:rPr lang="en-US" sz="4800" b="1" spc="-50" dirty="0">
                <a:solidFill>
                  <a:srgbClr val="000000">
                    <a:lumMod val="75000"/>
                    <a:lumOff val="25000"/>
                  </a:srgbClr>
                </a:solidFill>
                <a:latin typeface="Calibri Light" panose="020F0302020204030204"/>
                <a:ea typeface="+mj-ea"/>
                <a:cs typeface="+mj-cs"/>
              </a:rPr>
              <a:t>20% </a:t>
            </a:r>
            <a:endParaRPr lang="en-US" sz="4800" dirty="0"/>
          </a:p>
        </p:txBody>
      </p:sp>
      <p:sp>
        <p:nvSpPr>
          <p:cNvPr id="2" name="Title 1">
            <a:extLst>
              <a:ext uri="{FF2B5EF4-FFF2-40B4-BE49-F238E27FC236}">
                <a16:creationId xmlns:a16="http://schemas.microsoft.com/office/drawing/2014/main" id="{555B8B24-7F05-4D24-A649-86DF93835DD1}"/>
              </a:ext>
            </a:extLst>
          </p:cNvPr>
          <p:cNvSpPr>
            <a:spLocks noGrp="1"/>
          </p:cNvSpPr>
          <p:nvPr>
            <p:ph type="title"/>
          </p:nvPr>
        </p:nvSpPr>
        <p:spPr/>
        <p:txBody>
          <a:bodyPr>
            <a:normAutofit fontScale="90000"/>
          </a:bodyPr>
          <a:lstStyle/>
          <a:p>
            <a:pPr algn="ctr"/>
            <a:r>
              <a:rPr lang="en-US" sz="11500" b="1" spc="0" dirty="0">
                <a:ln w="9525">
                  <a:solidFill>
                    <a:schemeClr val="bg1"/>
                  </a:solidFill>
                  <a:prstDash val="solid"/>
                </a:ln>
                <a:solidFill>
                  <a:srgbClr val="7030A0"/>
                </a:solidFill>
                <a:effectLst>
                  <a:outerShdw blurRad="12700" dist="38100" dir="2700000" algn="tl" rotWithShape="0">
                    <a:schemeClr val="bg1">
                      <a:lumMod val="50000"/>
                    </a:schemeClr>
                  </a:outerShdw>
                </a:effectLst>
              </a:rPr>
              <a:t>ANSWER 3</a:t>
            </a:r>
          </a:p>
        </p:txBody>
      </p:sp>
    </p:spTree>
    <p:extLst>
      <p:ext uri="{BB962C8B-B14F-4D97-AF65-F5344CB8AC3E}">
        <p14:creationId xmlns:p14="http://schemas.microsoft.com/office/powerpoint/2010/main" val="937653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mage behind the title shows a bronze/gold magnetic compass atop an old world map." title="Topic Transition Slide">
            <a:extLst>
              <a:ext uri="{FF2B5EF4-FFF2-40B4-BE49-F238E27FC236}">
                <a16:creationId xmlns:a16="http://schemas.microsoft.com/office/drawing/2014/main" id="{BE3F6F59-21E2-442B-BF3E-30A883F44FE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792" b="19896"/>
          <a:stretch/>
        </p:blipFill>
        <p:spPr>
          <a:xfrm>
            <a:off x="0" y="0"/>
            <a:ext cx="9144000" cy="6359013"/>
          </a:xfrm>
          <a:prstGeom prst="rect">
            <a:avLst/>
          </a:prstGeom>
          <a:effectLst>
            <a:softEdge rad="63500"/>
          </a:effectLst>
        </p:spPr>
      </p:pic>
      <p:sp>
        <p:nvSpPr>
          <p:cNvPr id="2" name="Title 1">
            <a:extLst>
              <a:ext uri="{FF2B5EF4-FFF2-40B4-BE49-F238E27FC236}">
                <a16:creationId xmlns:a16="http://schemas.microsoft.com/office/drawing/2014/main" id="{2C97B26B-F480-427C-9606-86C523D80237}"/>
              </a:ext>
            </a:extLst>
          </p:cNvPr>
          <p:cNvSpPr>
            <a:spLocks noGrp="1"/>
          </p:cNvSpPr>
          <p:nvPr>
            <p:ph type="title"/>
          </p:nvPr>
        </p:nvSpPr>
        <p:spPr>
          <a:xfrm>
            <a:off x="0" y="381000"/>
            <a:ext cx="9144000" cy="1752600"/>
          </a:xfrm>
          <a:solidFill>
            <a:schemeClr val="accent3">
              <a:lumMod val="50000"/>
            </a:schemeClr>
          </a:solidFill>
        </p:spPr>
        <p:txBody>
          <a:bodyPr>
            <a:normAutofit fontScale="90000"/>
          </a:bodyPr>
          <a:lstStyle/>
          <a:p>
            <a:pPr algn="ctr"/>
            <a:r>
              <a:rPr lang="en-US" sz="6000" b="1" dirty="0">
                <a:solidFill>
                  <a:schemeClr val="bg1"/>
                </a:solidFill>
              </a:rPr>
              <a:t>BUDGET ADJUSTMENTS, AMENDMENTS, AND PROCESSES</a:t>
            </a:r>
            <a:endParaRPr lang="en-US" sz="4400" b="1" dirty="0"/>
          </a:p>
        </p:txBody>
      </p:sp>
    </p:spTree>
    <p:extLst>
      <p:ext uri="{BB962C8B-B14F-4D97-AF65-F5344CB8AC3E}">
        <p14:creationId xmlns:p14="http://schemas.microsoft.com/office/powerpoint/2010/main" val="229767614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721-7E49-41C2-8C13-1EAE8C178C20}"/>
              </a:ext>
            </a:extLst>
          </p:cNvPr>
          <p:cNvSpPr>
            <a:spLocks noGrp="1"/>
          </p:cNvSpPr>
          <p:nvPr>
            <p:ph type="title"/>
          </p:nvPr>
        </p:nvSpPr>
        <p:spPr>
          <a:xfrm>
            <a:off x="457200" y="286605"/>
            <a:ext cx="7909560" cy="627796"/>
          </a:xfrm>
        </p:spPr>
        <p:txBody>
          <a:bodyPr>
            <a:normAutofit/>
          </a:bodyPr>
          <a:lstStyle/>
          <a:p>
            <a:pPr algn="ctr"/>
            <a:r>
              <a:rPr lang="en-US" sz="3600" b="1" dirty="0"/>
              <a:t>Budget Adjustment vs Budget Amendment</a:t>
            </a:r>
          </a:p>
        </p:txBody>
      </p:sp>
      <p:sp>
        <p:nvSpPr>
          <p:cNvPr id="3" name="Text Placeholder 2">
            <a:extLst>
              <a:ext uri="{FF2B5EF4-FFF2-40B4-BE49-F238E27FC236}">
                <a16:creationId xmlns:a16="http://schemas.microsoft.com/office/drawing/2014/main" id="{A7B8382F-8BC2-447B-A4CD-F49D252F2087}"/>
              </a:ext>
            </a:extLst>
          </p:cNvPr>
          <p:cNvSpPr>
            <a:spLocks noGrp="1"/>
          </p:cNvSpPr>
          <p:nvPr>
            <p:ph type="body" idx="1"/>
          </p:nvPr>
        </p:nvSpPr>
        <p:spPr>
          <a:xfrm>
            <a:off x="827486" y="1066801"/>
            <a:ext cx="3297254" cy="1052156"/>
          </a:xfrm>
        </p:spPr>
        <p:txBody>
          <a:bodyPr>
            <a:normAutofit/>
          </a:bodyPr>
          <a:lstStyle/>
          <a:p>
            <a:pPr algn="ctr"/>
            <a:r>
              <a:rPr lang="en-US" sz="2100" b="1" dirty="0">
                <a:solidFill>
                  <a:schemeClr val="tx2">
                    <a:lumMod val="50000"/>
                  </a:schemeClr>
                </a:solidFill>
              </a:rPr>
              <a:t>Adjustment	</a:t>
            </a:r>
          </a:p>
        </p:txBody>
      </p:sp>
      <p:sp>
        <p:nvSpPr>
          <p:cNvPr id="4" name="Content Placeholder 3">
            <a:extLst>
              <a:ext uri="{FF2B5EF4-FFF2-40B4-BE49-F238E27FC236}">
                <a16:creationId xmlns:a16="http://schemas.microsoft.com/office/drawing/2014/main" id="{246BDB67-A667-426D-98F1-FB3F92307141}"/>
              </a:ext>
            </a:extLst>
          </p:cNvPr>
          <p:cNvSpPr>
            <a:spLocks noGrp="1"/>
          </p:cNvSpPr>
          <p:nvPr>
            <p:ph sz="half" idx="2"/>
          </p:nvPr>
        </p:nvSpPr>
        <p:spPr>
          <a:xfrm>
            <a:off x="457200" y="1905000"/>
            <a:ext cx="3783673" cy="3200400"/>
          </a:xfrm>
        </p:spPr>
        <p:style>
          <a:lnRef idx="1">
            <a:schemeClr val="accent5"/>
          </a:lnRef>
          <a:fillRef idx="2">
            <a:schemeClr val="accent5"/>
          </a:fillRef>
          <a:effectRef idx="1">
            <a:schemeClr val="accent5"/>
          </a:effectRef>
          <a:fontRef idx="minor">
            <a:schemeClr val="dk1"/>
          </a:fontRef>
        </p:style>
        <p:txBody>
          <a:bodyPr>
            <a:noAutofit/>
          </a:bodyPr>
          <a:lstStyle/>
          <a:p>
            <a:pPr>
              <a:buFont typeface="Wingdings" panose="05000000000000000000" pitchFamily="2" charset="2"/>
              <a:buChar char="Ø"/>
            </a:pPr>
            <a:r>
              <a:rPr lang="en-US" dirty="0"/>
              <a:t>A change in the amount of a budget line item or combination of line items in which the aggregate change is </a:t>
            </a:r>
            <a:r>
              <a:rPr lang="en-US" b="1" dirty="0"/>
              <a:t>less than twenty percent (20%) of the total grant award </a:t>
            </a:r>
            <a:r>
              <a:rPr lang="en-US" dirty="0"/>
              <a:t>may be approved by the Agency Grant Manager at their discretion.  </a:t>
            </a:r>
          </a:p>
          <a:p>
            <a:pPr>
              <a:buFont typeface="Wingdings" panose="05000000000000000000" pitchFamily="2" charset="2"/>
              <a:buChar char="Ø"/>
            </a:pPr>
            <a:r>
              <a:rPr lang="en-US" dirty="0"/>
              <a:t>May take approximately between 2-72 hours.</a:t>
            </a:r>
          </a:p>
        </p:txBody>
      </p:sp>
      <p:sp>
        <p:nvSpPr>
          <p:cNvPr id="5" name="Text Placeholder 4">
            <a:extLst>
              <a:ext uri="{FF2B5EF4-FFF2-40B4-BE49-F238E27FC236}">
                <a16:creationId xmlns:a16="http://schemas.microsoft.com/office/drawing/2014/main" id="{C15BFF82-4255-42F8-A909-AE0A0EE7B04B}"/>
              </a:ext>
            </a:extLst>
          </p:cNvPr>
          <p:cNvSpPr>
            <a:spLocks noGrp="1"/>
          </p:cNvSpPr>
          <p:nvPr>
            <p:ph type="body" sz="quarter" idx="3"/>
          </p:nvPr>
        </p:nvSpPr>
        <p:spPr>
          <a:xfrm>
            <a:off x="4904572" y="1091383"/>
            <a:ext cx="3297255" cy="1052155"/>
          </a:xfrm>
        </p:spPr>
        <p:txBody>
          <a:bodyPr>
            <a:normAutofit/>
          </a:bodyPr>
          <a:lstStyle/>
          <a:p>
            <a:pPr algn="ctr"/>
            <a:r>
              <a:rPr lang="en-US" sz="2100" b="1" dirty="0">
                <a:solidFill>
                  <a:srgbClr val="FF0000"/>
                </a:solidFill>
              </a:rPr>
              <a:t>Amendment</a:t>
            </a:r>
          </a:p>
        </p:txBody>
      </p:sp>
      <p:sp>
        <p:nvSpPr>
          <p:cNvPr id="6" name="Content Placeholder 5">
            <a:extLst>
              <a:ext uri="{FF2B5EF4-FFF2-40B4-BE49-F238E27FC236}">
                <a16:creationId xmlns:a16="http://schemas.microsoft.com/office/drawing/2014/main" id="{7D579B80-8D18-43C8-816F-AE852A3D0DD6}"/>
              </a:ext>
            </a:extLst>
          </p:cNvPr>
          <p:cNvSpPr>
            <a:spLocks noGrp="1"/>
          </p:cNvSpPr>
          <p:nvPr>
            <p:ph sz="quarter" idx="4"/>
          </p:nvPr>
        </p:nvSpPr>
        <p:spPr>
          <a:xfrm>
            <a:off x="4648200" y="1905000"/>
            <a:ext cx="3810000" cy="32004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anose="05000000000000000000" pitchFamily="2" charset="2"/>
              <a:buChar char="Ø"/>
            </a:pPr>
            <a:r>
              <a:rPr lang="en-US" dirty="0"/>
              <a:t>A change in the amount of a budget line item or combination of line items in which the aggregate change is </a:t>
            </a:r>
            <a:r>
              <a:rPr lang="en-US" b="1" dirty="0"/>
              <a:t>equal to or exceeds twenty percent (20%) of the total grant award </a:t>
            </a:r>
            <a:r>
              <a:rPr lang="en-US" dirty="0"/>
              <a:t>will require a contract amendment.</a:t>
            </a:r>
          </a:p>
          <a:p>
            <a:pPr>
              <a:buFont typeface="Wingdings" panose="05000000000000000000" pitchFamily="2" charset="2"/>
              <a:buChar char="Ø"/>
            </a:pPr>
            <a:r>
              <a:rPr lang="en-US" dirty="0"/>
              <a:t>Now only </a:t>
            </a:r>
            <a:r>
              <a:rPr lang="en-US" dirty="0" err="1"/>
              <a:t>relvent</a:t>
            </a:r>
            <a:r>
              <a:rPr lang="en-US" dirty="0"/>
              <a:t> for changes between Admin and Program</a:t>
            </a:r>
          </a:p>
          <a:p>
            <a:pPr>
              <a:buFont typeface="Wingdings" panose="05000000000000000000" pitchFamily="2" charset="2"/>
              <a:buChar char="Ø"/>
            </a:pPr>
            <a:r>
              <a:rPr lang="en-US" dirty="0"/>
              <a:t>May take approximately 3-6 weeks. </a:t>
            </a:r>
          </a:p>
        </p:txBody>
      </p:sp>
    </p:spTree>
    <p:extLst>
      <p:ext uri="{BB962C8B-B14F-4D97-AF65-F5344CB8AC3E}">
        <p14:creationId xmlns:p14="http://schemas.microsoft.com/office/powerpoint/2010/main" val="63058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fade">
                                      <p:cBhvr>
                                        <p:cTn id="28" dur="1000"/>
                                        <p:tgtEl>
                                          <p:spTgt spid="6">
                                            <p:bg/>
                                          </p:spTgt>
                                        </p:tgtEl>
                                      </p:cBhvr>
                                    </p:animEffect>
                                    <p:anim calcmode="lin" valueType="num">
                                      <p:cBhvr>
                                        <p:cTn id="29" dur="1000" fill="hold"/>
                                        <p:tgtEl>
                                          <p:spTgt spid="6">
                                            <p:bg/>
                                          </p:spTgt>
                                        </p:tgtEl>
                                        <p:attrNameLst>
                                          <p:attrName>ppt_x</p:attrName>
                                        </p:attrNameLst>
                                      </p:cBhvr>
                                      <p:tavLst>
                                        <p:tav tm="0">
                                          <p:val>
                                            <p:strVal val="#ppt_x"/>
                                          </p:val>
                                        </p:tav>
                                        <p:tav tm="100000">
                                          <p:val>
                                            <p:strVal val="#ppt_x"/>
                                          </p:val>
                                        </p:tav>
                                      </p:tavLst>
                                    </p:anim>
                                    <p:anim calcmode="lin" valueType="num">
                                      <p:cBhvr>
                                        <p:cTn id="30"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636C-FCF1-4AFF-99E0-4B5494079BB1}"/>
              </a:ext>
            </a:extLst>
          </p:cNvPr>
          <p:cNvSpPr>
            <a:spLocks noGrp="1"/>
          </p:cNvSpPr>
          <p:nvPr>
            <p:ph type="title"/>
          </p:nvPr>
        </p:nvSpPr>
        <p:spPr>
          <a:xfrm>
            <a:off x="342900" y="240890"/>
            <a:ext cx="2400300" cy="1600200"/>
          </a:xfrm>
        </p:spPr>
        <p:txBody>
          <a:bodyPr/>
          <a:lstStyle/>
          <a:p>
            <a:r>
              <a:rPr lang="en-US" b="1" dirty="0">
                <a:latin typeface="+mn-lt"/>
              </a:rPr>
              <a:t>Who is Board and AEL Grants?</a:t>
            </a:r>
          </a:p>
        </p:txBody>
      </p:sp>
      <p:graphicFrame>
        <p:nvGraphicFramePr>
          <p:cNvPr id="5" name="Content Placeholder 4" descr="Jennifer Troke is the Director for Workforce grants and contracts. Travis Weaver is the Manager for Board &amp; AEL Grants. Diana Blackwell is the Team Lead AEL Grant Manager. Jonathan Valenzuela is an AEL Grant Manager. Kara McVey is an AEL Grant Manager." title="Board &amp; AEL Grants Team">
            <a:extLst>
              <a:ext uri="{FF2B5EF4-FFF2-40B4-BE49-F238E27FC236}">
                <a16:creationId xmlns:a16="http://schemas.microsoft.com/office/drawing/2014/main" id="{FAA889C6-4211-4810-A9E0-E729CAA4A86E}"/>
              </a:ext>
            </a:extLst>
          </p:cNvPr>
          <p:cNvGraphicFramePr>
            <a:graphicFrameLocks noGrp="1"/>
          </p:cNvGraphicFramePr>
          <p:nvPr>
            <p:ph idx="1"/>
            <p:extLst>
              <p:ext uri="{D42A27DB-BD31-4B8C-83A1-F6EECF244321}">
                <p14:modId xmlns:p14="http://schemas.microsoft.com/office/powerpoint/2010/main" val="403211907"/>
              </p:ext>
            </p:extLst>
          </p:nvPr>
        </p:nvGraphicFramePr>
        <p:xfrm>
          <a:off x="3048000" y="228600"/>
          <a:ext cx="5497513" cy="647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03DD266C-FE7B-45B1-ACE3-1CE3674A8892}"/>
              </a:ext>
            </a:extLst>
          </p:cNvPr>
          <p:cNvSpPr>
            <a:spLocks noGrp="1"/>
          </p:cNvSpPr>
          <p:nvPr>
            <p:ph type="body" sz="half" idx="2"/>
          </p:nvPr>
        </p:nvSpPr>
        <p:spPr>
          <a:xfrm>
            <a:off x="342900" y="1905000"/>
            <a:ext cx="2400300" cy="4724400"/>
          </a:xfrm>
        </p:spPr>
        <p:txBody>
          <a:bodyPr>
            <a:normAutofit fontScale="92500" lnSpcReduction="10000"/>
          </a:bodyPr>
          <a:lstStyle/>
          <a:p>
            <a:pPr marL="285750" indent="-285750">
              <a:buFont typeface="Arial" panose="020B0604020202020204" pitchFamily="34" charset="0"/>
              <a:buChar char="•"/>
            </a:pPr>
            <a:r>
              <a:rPr lang="en-US" sz="1600" dirty="0"/>
              <a:t>Manages local Workforce Development Boards (</a:t>
            </a:r>
            <a:r>
              <a:rPr lang="en-US" sz="1600" dirty="0" err="1"/>
              <a:t>WDBs</a:t>
            </a:r>
            <a:r>
              <a:rPr lang="en-US" sz="1600" dirty="0"/>
              <a:t>) through workforce service delivery and special initiative grants including AEL</a:t>
            </a:r>
          </a:p>
          <a:p>
            <a:pPr marL="285750" indent="-285750">
              <a:buFont typeface="Arial" panose="020B0604020202020204" pitchFamily="34" charset="0"/>
              <a:buChar char="•"/>
            </a:pPr>
            <a:r>
              <a:rPr lang="en-US" sz="1600" dirty="0"/>
              <a:t>Work alongside the AEL Program Specialist to provide grant support</a:t>
            </a:r>
          </a:p>
          <a:p>
            <a:pPr marL="285750" indent="-285750">
              <a:buFont typeface="Arial" panose="020B0604020202020204" pitchFamily="34" charset="0"/>
              <a:buChar char="•"/>
            </a:pPr>
            <a:r>
              <a:rPr lang="en-US" sz="1600" dirty="0"/>
              <a:t>Field grant and fiscal inquiries</a:t>
            </a:r>
          </a:p>
          <a:p>
            <a:pPr marL="285750" indent="-285750">
              <a:buFont typeface="Arial" panose="020B0604020202020204" pitchFamily="34" charset="0"/>
              <a:buChar char="•"/>
            </a:pPr>
            <a:r>
              <a:rPr lang="en-US" sz="1600" dirty="0"/>
              <a:t>Prepare and process grant changes</a:t>
            </a:r>
          </a:p>
          <a:p>
            <a:pPr marL="285750" indent="-285750">
              <a:buFont typeface="Arial" panose="020B0604020202020204" pitchFamily="34" charset="0"/>
              <a:buChar char="•"/>
            </a:pPr>
            <a:r>
              <a:rPr lang="en-US" sz="1600" dirty="0"/>
              <a:t>Responsible for the overall compliance of the grantee to the agreed terms and the documentation of the grant of such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9981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7" y="304800"/>
            <a:ext cx="8061325" cy="762000"/>
          </a:xfrm>
        </p:spPr>
        <p:txBody>
          <a:bodyPr>
            <a:normAutofit/>
          </a:bodyPr>
          <a:lstStyle/>
          <a:p>
            <a:r>
              <a:rPr lang="en-US" sz="4400" b="1" dirty="0"/>
              <a:t>Requesting Grant Actions Checklist</a:t>
            </a:r>
          </a:p>
        </p:txBody>
      </p:sp>
      <p:sp>
        <p:nvSpPr>
          <p:cNvPr id="3" name="Content Placeholder 2"/>
          <p:cNvSpPr>
            <a:spLocks noGrp="1"/>
          </p:cNvSpPr>
          <p:nvPr>
            <p:ph idx="4294967295"/>
          </p:nvPr>
        </p:nvSpPr>
        <p:spPr>
          <a:xfrm>
            <a:off x="228600" y="1219200"/>
            <a:ext cx="8610600" cy="4943475"/>
          </a:xfrm>
          <a:solidFill>
            <a:schemeClr val="accent5">
              <a:alpha val="56000"/>
            </a:schemeClr>
          </a:solidFill>
        </p:spPr>
        <p:txBody>
          <a:bodyPr>
            <a:noAutofit/>
          </a:bodyPr>
          <a:lstStyle/>
          <a:p>
            <a:pPr>
              <a:buFont typeface="Wingdings" panose="05000000000000000000" pitchFamily="2" charset="2"/>
              <a:buChar char="q"/>
            </a:pPr>
            <a:r>
              <a:rPr lang="en-US" sz="2300" dirty="0"/>
              <a:t> </a:t>
            </a:r>
            <a:r>
              <a:rPr lang="en-US" sz="2300" dirty="0">
                <a:solidFill>
                  <a:schemeClr val="tx1"/>
                </a:solidFill>
              </a:rPr>
              <a:t>Contact your designated Grant Manager to make sure you have the most current forms. </a:t>
            </a:r>
          </a:p>
          <a:p>
            <a:pPr lvl="1"/>
            <a:r>
              <a:rPr lang="en-US" sz="2300" dirty="0">
                <a:solidFill>
                  <a:schemeClr val="tx1"/>
                </a:solidFill>
              </a:rPr>
              <a:t>Most recent B-1 for a budget adjustment</a:t>
            </a:r>
          </a:p>
          <a:p>
            <a:pPr lvl="1"/>
            <a:r>
              <a:rPr lang="en-US" sz="2300" dirty="0">
                <a:solidFill>
                  <a:schemeClr val="tx1"/>
                </a:solidFill>
              </a:rPr>
              <a:t>Grant Action Form (CAR) for an amendment</a:t>
            </a:r>
          </a:p>
          <a:p>
            <a:pPr>
              <a:buFont typeface="Wingdings" panose="05000000000000000000" pitchFamily="2" charset="2"/>
              <a:buChar char="q"/>
            </a:pPr>
            <a:r>
              <a:rPr lang="en-US" sz="2300" dirty="0">
                <a:solidFill>
                  <a:schemeClr val="tx1"/>
                </a:solidFill>
              </a:rPr>
              <a:t> Fill out appropriate forms as instructed.</a:t>
            </a:r>
          </a:p>
          <a:p>
            <a:pPr>
              <a:buFont typeface="Wingdings" panose="05000000000000000000" pitchFamily="2" charset="2"/>
              <a:buChar char="q"/>
            </a:pPr>
            <a:r>
              <a:rPr lang="en-US" sz="2300" dirty="0"/>
              <a:t> Submit to: </a:t>
            </a:r>
            <a:r>
              <a:rPr lang="en-US" sz="2300" b="1" dirty="0">
                <a:solidFill>
                  <a:srgbClr val="FF0000"/>
                </a:solidFill>
              </a:rPr>
              <a:t>Grant Manager </a:t>
            </a:r>
            <a:r>
              <a:rPr lang="en-US" sz="2300" b="1" u="sng" dirty="0">
                <a:solidFill>
                  <a:schemeClr val="tx1"/>
                </a:solidFill>
              </a:rPr>
              <a:t>&amp;</a:t>
            </a:r>
            <a:r>
              <a:rPr lang="en-US" sz="2300" dirty="0"/>
              <a:t> </a:t>
            </a:r>
            <a:r>
              <a:rPr lang="en-US" sz="2300" b="1" u="sng" dirty="0">
                <a:solidFill>
                  <a:schemeClr val="tx1"/>
                </a:solidFill>
              </a:rPr>
              <a:t>COPY</a:t>
            </a:r>
            <a:r>
              <a:rPr lang="en-US" sz="2300" b="1" dirty="0"/>
              <a:t> </a:t>
            </a:r>
            <a:r>
              <a:rPr lang="en-US" sz="2300" b="1" dirty="0">
                <a:solidFill>
                  <a:srgbClr val="FF0000"/>
                </a:solidFill>
              </a:rPr>
              <a:t>Program Specialist</a:t>
            </a:r>
            <a:r>
              <a:rPr lang="en-US" sz="2300" dirty="0"/>
              <a:t>.</a:t>
            </a:r>
          </a:p>
          <a:p>
            <a:pPr>
              <a:buFont typeface="Wingdings" panose="05000000000000000000" pitchFamily="2" charset="2"/>
              <a:buChar char="q"/>
            </a:pPr>
            <a:r>
              <a:rPr lang="en-US" sz="2300" dirty="0"/>
              <a:t> </a:t>
            </a:r>
            <a:r>
              <a:rPr lang="en-US" sz="2300" dirty="0">
                <a:solidFill>
                  <a:schemeClr val="tx1"/>
                </a:solidFill>
              </a:rPr>
              <a:t>Wait for processing. This will vary depending on the type of request.</a:t>
            </a:r>
          </a:p>
          <a:p>
            <a:pPr>
              <a:buFont typeface="Wingdings" panose="05000000000000000000" pitchFamily="2" charset="2"/>
              <a:buChar char="q"/>
            </a:pPr>
            <a:r>
              <a:rPr lang="en-US" sz="2300" dirty="0">
                <a:solidFill>
                  <a:schemeClr val="tx1"/>
                </a:solidFill>
              </a:rPr>
              <a:t> The Grant Manager will notify you of the status and confirmation of request.</a:t>
            </a:r>
          </a:p>
          <a:p>
            <a:pPr lvl="1"/>
            <a:r>
              <a:rPr lang="en-US" sz="2300" dirty="0">
                <a:solidFill>
                  <a:schemeClr val="tx1"/>
                </a:solidFill>
              </a:rPr>
              <a:t>Budget adjustment: </a:t>
            </a:r>
            <a:r>
              <a:rPr lang="en-US" sz="2300" dirty="0" err="1">
                <a:solidFill>
                  <a:schemeClr val="tx1"/>
                </a:solidFill>
              </a:rPr>
              <a:t>CDER</a:t>
            </a:r>
            <a:r>
              <a:rPr lang="en-US" sz="2300" dirty="0">
                <a:solidFill>
                  <a:schemeClr val="tx1"/>
                </a:solidFill>
              </a:rPr>
              <a:t> screenshot confirmation will be sent.</a:t>
            </a:r>
          </a:p>
          <a:p>
            <a:pPr lvl="1"/>
            <a:r>
              <a:rPr lang="en-US" sz="2300" dirty="0">
                <a:solidFill>
                  <a:schemeClr val="tx1"/>
                </a:solidFill>
              </a:rPr>
              <a:t>Amendment: Document packet will be sent out for signature by GA. </a:t>
            </a:r>
          </a:p>
          <a:p>
            <a:endParaRPr lang="en-US" sz="1800" dirty="0"/>
          </a:p>
        </p:txBody>
      </p:sp>
    </p:spTree>
    <p:extLst>
      <p:ext uri="{BB962C8B-B14F-4D97-AF65-F5344CB8AC3E}">
        <p14:creationId xmlns:p14="http://schemas.microsoft.com/office/powerpoint/2010/main" val="384253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357051"/>
          </a:xfrm>
        </p:spPr>
        <p:txBody>
          <a:bodyPr>
            <a:normAutofit fontScale="90000"/>
          </a:bodyPr>
          <a:lstStyle/>
          <a:p>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Contract Action Request </a:t>
            </a:r>
            <a:r>
              <a:rPr lang="en-US" b="1" dirty="0">
                <a:solidFill>
                  <a:srgbClr val="94A088">
                    <a:lumMod val="75000"/>
                  </a:srgbClr>
                </a:solidFill>
                <a:latin typeface="Aharoni" panose="02010803020104030203" pitchFamily="2" charset="-79"/>
                <a:cs typeface="Aharoni" panose="02010803020104030203" pitchFamily="2" charset="-79"/>
              </a:rPr>
              <a:t>(CAR)</a:t>
            </a:r>
            <a:r>
              <a:rPr lang="en-US" b="1" dirty="0">
                <a:solidFill>
                  <a:srgbClr val="000000">
                    <a:lumMod val="75000"/>
                    <a:lumOff val="25000"/>
                  </a:srgbClr>
                </a:solidFill>
                <a:latin typeface="Aharoni" panose="02010803020104030203" pitchFamily="2" charset="-79"/>
                <a:cs typeface="Aharoni" panose="02010803020104030203" pitchFamily="2" charset="-79"/>
              </a:rPr>
              <a:t> Description Should…</a:t>
            </a:r>
            <a:br>
              <a:rPr lang="en-US" dirty="0">
                <a:solidFill>
                  <a:srgbClr val="000000">
                    <a:lumMod val="75000"/>
                    <a:lumOff val="25000"/>
                  </a:srgbClr>
                </a:solidFill>
              </a:rPr>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800" dirty="0"/>
              <a:t>Clearly and concisely describe the request at hand </a:t>
            </a:r>
          </a:p>
          <a:p>
            <a:pPr>
              <a:buFont typeface="Wingdings" panose="05000000000000000000" pitchFamily="2" charset="2"/>
              <a:buChar char="ü"/>
            </a:pPr>
            <a:r>
              <a:rPr lang="en-US" sz="2800" dirty="0"/>
              <a:t>Leave no questions for grant manager</a:t>
            </a:r>
          </a:p>
          <a:p>
            <a:pPr>
              <a:buFont typeface="Wingdings" panose="05000000000000000000" pitchFamily="2" charset="2"/>
              <a:buChar char="ü"/>
            </a:pPr>
            <a:r>
              <a:rPr lang="en-US" sz="2800" dirty="0"/>
              <a:t>If applicable, identify the funding stream</a:t>
            </a:r>
          </a:p>
          <a:p>
            <a:pPr>
              <a:buFont typeface="Wingdings" panose="05000000000000000000" pitchFamily="2" charset="2"/>
              <a:buChar char="ü"/>
            </a:pPr>
            <a:r>
              <a:rPr lang="en-US" sz="2800" dirty="0"/>
              <a:t>If applicable, identify the service cost: Administrative or Program</a:t>
            </a:r>
          </a:p>
          <a:p>
            <a:pPr>
              <a:buFont typeface="Wingdings" panose="05000000000000000000" pitchFamily="2" charset="2"/>
              <a:buChar char="ü"/>
            </a:pPr>
            <a:r>
              <a:rPr lang="en-US" sz="2800" dirty="0"/>
              <a:t>If applicable, identify the amount being reduced /increased</a:t>
            </a:r>
          </a:p>
          <a:p>
            <a:endParaRPr lang="en-US" sz="2800" dirty="0"/>
          </a:p>
          <a:p>
            <a:endParaRPr lang="en-US" dirty="0"/>
          </a:p>
          <a:p>
            <a:endParaRPr lang="en-US" dirty="0"/>
          </a:p>
        </p:txBody>
      </p:sp>
    </p:spTree>
    <p:extLst>
      <p:ext uri="{BB962C8B-B14F-4D97-AF65-F5344CB8AC3E}">
        <p14:creationId xmlns:p14="http://schemas.microsoft.com/office/powerpoint/2010/main" val="258337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6">
                    <a:lumMod val="75000"/>
                  </a:schemeClr>
                </a:solidFill>
                <a:latin typeface="Aharoni" panose="02010803020104030203" pitchFamily="2" charset="-79"/>
                <a:cs typeface="Aharoni" panose="02010803020104030203" pitchFamily="2" charset="-79"/>
              </a:rPr>
              <a:t>CAR</a:t>
            </a:r>
            <a:r>
              <a:rPr lang="en-US" b="1" dirty="0">
                <a:latin typeface="Aharoni" panose="02010803020104030203" pitchFamily="2" charset="-79"/>
                <a:cs typeface="Aharoni" panose="02010803020104030203" pitchFamily="2" charset="-79"/>
              </a:rPr>
              <a:t> Explanation…</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3200" dirty="0"/>
              <a:t>This statement should provide your CM with sufficient information to recommend an amendment</a:t>
            </a:r>
          </a:p>
          <a:p>
            <a:pPr>
              <a:buFont typeface="Wingdings" panose="05000000000000000000" pitchFamily="2" charset="2"/>
              <a:buChar char="§"/>
            </a:pPr>
            <a:r>
              <a:rPr lang="en-US" sz="3200" dirty="0"/>
              <a:t>Should be informative but concise</a:t>
            </a:r>
          </a:p>
          <a:p>
            <a:pPr>
              <a:buFont typeface="Wingdings" panose="05000000000000000000" pitchFamily="2" charset="2"/>
              <a:buChar char="§"/>
            </a:pPr>
            <a:r>
              <a:rPr lang="en-US" sz="3200" dirty="0"/>
              <a:t>Should explain the situation at hand that has led to needed changes  </a:t>
            </a:r>
          </a:p>
          <a:p>
            <a:pPr>
              <a:buFont typeface="Wingdings" panose="05000000000000000000" pitchFamily="2" charset="2"/>
              <a:buChar char="§"/>
            </a:pPr>
            <a:r>
              <a:rPr lang="en-US" sz="3200" dirty="0"/>
              <a:t>If applicable, tie requested changes with relevant program needs and requirements</a:t>
            </a:r>
          </a:p>
          <a:p>
            <a:pPr>
              <a:buFont typeface="Wingdings" panose="05000000000000000000" pitchFamily="2" charset="2"/>
              <a:buChar char="§"/>
            </a:pPr>
            <a:r>
              <a:rPr lang="en-US" sz="3200" dirty="0"/>
              <a:t>If applicable, include activities or issues that led to request</a:t>
            </a:r>
          </a:p>
        </p:txBody>
      </p:sp>
      <p:sp>
        <p:nvSpPr>
          <p:cNvPr id="5" name="Slide Number Placeholder 4"/>
          <p:cNvSpPr>
            <a:spLocks noGrp="1"/>
          </p:cNvSpPr>
          <p:nvPr>
            <p:ph type="sldNum" sz="quarter" idx="12"/>
          </p:nvPr>
        </p:nvSpPr>
        <p:spPr/>
        <p:txBody>
          <a:bodyPr>
            <a:normAutofit/>
          </a:bodyPr>
          <a:lstStyle/>
          <a:p>
            <a:fld id="{D1A9D7C6-8A43-455F-A4F1-071D9BEE9EFC}" type="slidenum">
              <a:rPr lang="en-US" smtClean="0"/>
              <a:t>32</a:t>
            </a:fld>
            <a:endParaRPr lang="en-US" dirty="0"/>
          </a:p>
        </p:txBody>
      </p:sp>
    </p:spTree>
    <p:extLst>
      <p:ext uri="{BB962C8B-B14F-4D97-AF65-F5344CB8AC3E}">
        <p14:creationId xmlns:p14="http://schemas.microsoft.com/office/powerpoint/2010/main" val="335382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This image shows the CAR form referenced in the previous slides. Some clever individual used &quot;Hogwarts College&quot; as the example for this. " title="Contract Action Request (CAR) Form">
            <a:extLst>
              <a:ext uri="{FF2B5EF4-FFF2-40B4-BE49-F238E27FC236}">
                <a16:creationId xmlns:a16="http://schemas.microsoft.com/office/drawing/2014/main" id="{FABE8BCA-BC06-47B0-B690-9F427977B869}"/>
              </a:ext>
            </a:extLst>
          </p:cNvPr>
          <p:cNvPicPr>
            <a:picLocks noChangeAspect="1"/>
          </p:cNvPicPr>
          <p:nvPr/>
        </p:nvPicPr>
        <p:blipFill>
          <a:blip r:embed="rId3"/>
          <a:stretch>
            <a:fillRect/>
          </a:stretch>
        </p:blipFill>
        <p:spPr>
          <a:xfrm>
            <a:off x="76200" y="131618"/>
            <a:ext cx="8991600" cy="6594763"/>
          </a:xfrm>
          <a:prstGeom prst="rect">
            <a:avLst/>
          </a:prstGeom>
        </p:spPr>
      </p:pic>
      <p:sp>
        <p:nvSpPr>
          <p:cNvPr id="2" name="Title 1" hidden="1">
            <a:extLst>
              <a:ext uri="{FF2B5EF4-FFF2-40B4-BE49-F238E27FC236}">
                <a16:creationId xmlns:a16="http://schemas.microsoft.com/office/drawing/2014/main" id="{1F41E44F-D65F-40E1-A1F9-6C3F1548571D}"/>
              </a:ext>
            </a:extLst>
          </p:cNvPr>
          <p:cNvSpPr>
            <a:spLocks noGrp="1"/>
          </p:cNvSpPr>
          <p:nvPr>
            <p:ph type="title"/>
          </p:nvPr>
        </p:nvSpPr>
        <p:spPr/>
        <p:txBody>
          <a:bodyPr/>
          <a:lstStyle/>
          <a:p>
            <a:r>
              <a:rPr lang="en-US" dirty="0"/>
              <a:t>CAR Form</a:t>
            </a:r>
          </a:p>
        </p:txBody>
      </p:sp>
    </p:spTree>
    <p:extLst>
      <p:ext uri="{BB962C8B-B14F-4D97-AF65-F5344CB8AC3E}">
        <p14:creationId xmlns:p14="http://schemas.microsoft.com/office/powerpoint/2010/main" val="165045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pattFill prst="pct60">
          <a:fgClr>
            <a:srgbClr val="27F9F9"/>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07141BC2-2E0C-45BD-80C4-931AE062F2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5181600"/>
            <a:ext cx="2610813" cy="1504665"/>
          </a:xfrm>
          <a:prstGeom prst="rect">
            <a:avLst/>
          </a:prstGeom>
        </p:spPr>
      </p:pic>
      <p:pic>
        <p:nvPicPr>
          <p:cNvPr id="3" name="Picture 2" descr="Slide that signals the scavenger hunt activity. It features a picture of a compass as well as dashed lines leading to an &quot;X&quot; on the implied treasure map. " title="Scavenger Hunt">
            <a:extLst>
              <a:ext uri="{FF2B5EF4-FFF2-40B4-BE49-F238E27FC236}">
                <a16:creationId xmlns:a16="http://schemas.microsoft.com/office/drawing/2014/main" id="{66215081-645D-4CD0-8CF1-15A4EE0B3C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4400" y="762000"/>
            <a:ext cx="7010400" cy="38781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hidden="1">
            <a:extLst>
              <a:ext uri="{FF2B5EF4-FFF2-40B4-BE49-F238E27FC236}">
                <a16:creationId xmlns:a16="http://schemas.microsoft.com/office/drawing/2014/main" id="{245F7FF4-E602-46A9-B1A7-764AD3DC2E99}"/>
              </a:ext>
            </a:extLst>
          </p:cNvPr>
          <p:cNvSpPr>
            <a:spLocks noGrp="1"/>
          </p:cNvSpPr>
          <p:nvPr>
            <p:ph type="title"/>
          </p:nvPr>
        </p:nvSpPr>
        <p:spPr/>
        <p:txBody>
          <a:bodyPr/>
          <a:lstStyle/>
          <a:p>
            <a:r>
              <a:rPr lang="en-US" dirty="0"/>
              <a:t>Scavenger Hunt – Fourth Question</a:t>
            </a:r>
          </a:p>
        </p:txBody>
      </p:sp>
    </p:spTree>
    <p:extLst>
      <p:ext uri="{BB962C8B-B14F-4D97-AF65-F5344CB8AC3E}">
        <p14:creationId xmlns:p14="http://schemas.microsoft.com/office/powerpoint/2010/main" val="284251803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Magnifying Glass">
            <a:extLst>
              <a:ext uri="{FF2B5EF4-FFF2-40B4-BE49-F238E27FC236}">
                <a16:creationId xmlns:a16="http://schemas.microsoft.com/office/drawing/2014/main" id="{6C85296C-5286-4763-B367-3113823D3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5200935"/>
            <a:ext cx="2610813" cy="1504665"/>
          </a:xfrm>
          <a:prstGeom prst="rect">
            <a:avLst/>
          </a:prstGeom>
        </p:spPr>
      </p:pic>
      <p:sp>
        <p:nvSpPr>
          <p:cNvPr id="3" name="Content Placeholder 2">
            <a:extLst>
              <a:ext uri="{FF2B5EF4-FFF2-40B4-BE49-F238E27FC236}">
                <a16:creationId xmlns:a16="http://schemas.microsoft.com/office/drawing/2014/main" id="{21EA2CB4-70BD-42F7-AAA6-4D210B9A9A34}"/>
              </a:ext>
            </a:extLst>
          </p:cNvPr>
          <p:cNvSpPr>
            <a:spLocks noGrp="1"/>
          </p:cNvSpPr>
          <p:nvPr>
            <p:ph idx="1"/>
          </p:nvPr>
        </p:nvSpPr>
        <p:spPr>
          <a:xfrm>
            <a:off x="741526" y="1981200"/>
            <a:ext cx="8138160" cy="3295935"/>
          </a:xfrm>
        </p:spPr>
        <p:txBody>
          <a:bodyPr>
            <a:normAutofit/>
          </a:bodyPr>
          <a:lstStyle/>
          <a:p>
            <a:endParaRPr lang="en-US" sz="3200" dirty="0"/>
          </a:p>
          <a:p>
            <a:r>
              <a:rPr lang="en-US" sz="4400" dirty="0"/>
              <a:t>Information about the required alignment with the Board, MOU, and infrastructure payment?</a:t>
            </a:r>
          </a:p>
        </p:txBody>
      </p:sp>
      <p:sp>
        <p:nvSpPr>
          <p:cNvPr id="2" name="Title 1">
            <a:extLst>
              <a:ext uri="{FF2B5EF4-FFF2-40B4-BE49-F238E27FC236}">
                <a16:creationId xmlns:a16="http://schemas.microsoft.com/office/drawing/2014/main" id="{C2D01B78-00BC-4FD8-9DBB-6AED0D8B63A5}"/>
              </a:ext>
            </a:extLst>
          </p:cNvPr>
          <p:cNvSpPr>
            <a:spLocks noGrp="1"/>
          </p:cNvSpPr>
          <p:nvPr>
            <p:ph type="title"/>
          </p:nvPr>
        </p:nvSpPr>
        <p:spPr>
          <a:xfrm>
            <a:off x="822960" y="286604"/>
            <a:ext cx="7543800" cy="1450757"/>
          </a:xfrm>
        </p:spPr>
        <p:txBody>
          <a:bodyPr>
            <a:normAutofit fontScale="90000"/>
          </a:bodyPr>
          <a:lstStyle/>
          <a:p>
            <a:r>
              <a:rPr lang="en-US" sz="5400" b="1" dirty="0"/>
              <a:t>Where in the grant is this located?</a:t>
            </a:r>
          </a:p>
        </p:txBody>
      </p:sp>
    </p:spTree>
    <p:extLst>
      <p:ext uri="{BB962C8B-B14F-4D97-AF65-F5344CB8AC3E}">
        <p14:creationId xmlns:p14="http://schemas.microsoft.com/office/powerpoint/2010/main" val="262868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3" name="Picture 2" descr="Picture of a question mark with a magnifying glass." title="Magnifying Glass">
            <a:extLst>
              <a:ext uri="{FF2B5EF4-FFF2-40B4-BE49-F238E27FC236}">
                <a16:creationId xmlns:a16="http://schemas.microsoft.com/office/drawing/2014/main" id="{DFFC0912-A387-4822-8C5B-DB537C0FC0E2}"/>
              </a:ext>
            </a:extLst>
          </p:cNvPr>
          <p:cNvPicPr>
            <a:picLocks noChangeAspect="1"/>
          </p:cNvPicPr>
          <p:nvPr/>
        </p:nvPicPr>
        <p:blipFill>
          <a:blip r:embed="rId3"/>
          <a:stretch>
            <a:fillRect/>
          </a:stretch>
        </p:blipFill>
        <p:spPr>
          <a:xfrm>
            <a:off x="3200400" y="5257800"/>
            <a:ext cx="2609314" cy="1505843"/>
          </a:xfrm>
          <a:prstGeom prst="rect">
            <a:avLst/>
          </a:prstGeom>
        </p:spPr>
      </p:pic>
      <p:sp>
        <p:nvSpPr>
          <p:cNvPr id="5" name="Content Placeholder 4">
            <a:extLst>
              <a:ext uri="{FF2B5EF4-FFF2-40B4-BE49-F238E27FC236}">
                <a16:creationId xmlns:a16="http://schemas.microsoft.com/office/drawing/2014/main" id="{3F88FC97-D398-4970-ACAF-C3B8F172A665}"/>
              </a:ext>
            </a:extLst>
          </p:cNvPr>
          <p:cNvSpPr>
            <a:spLocks noGrp="1"/>
          </p:cNvSpPr>
          <p:nvPr>
            <p:ph idx="1"/>
          </p:nvPr>
        </p:nvSpPr>
        <p:spPr>
          <a:xfrm>
            <a:off x="685800" y="2209800"/>
            <a:ext cx="7543801" cy="2819400"/>
          </a:xfrm>
        </p:spPr>
        <p:txBody>
          <a:bodyPr>
            <a:normAutofit lnSpcReduction="10000"/>
          </a:bodyPr>
          <a:lstStyle/>
          <a:p>
            <a:pPr algn="ctr"/>
            <a:r>
              <a:rPr lang="en-US" sz="4800" b="1" spc="-50" dirty="0">
                <a:solidFill>
                  <a:srgbClr val="000000">
                    <a:lumMod val="75000"/>
                    <a:lumOff val="25000"/>
                  </a:srgbClr>
                </a:solidFill>
                <a:latin typeface="Calibri Light" panose="020F0302020204030204"/>
                <a:ea typeface="+mj-ea"/>
                <a:cs typeface="+mj-cs"/>
              </a:rPr>
              <a:t>Attachment A: Sections, 5.9 &amp; 5.26</a:t>
            </a:r>
          </a:p>
          <a:p>
            <a:pPr algn="ctr"/>
            <a:br>
              <a:rPr lang="en-US" sz="4800" b="1" spc="-50" dirty="0">
                <a:solidFill>
                  <a:srgbClr val="000000">
                    <a:lumMod val="75000"/>
                    <a:lumOff val="25000"/>
                  </a:srgbClr>
                </a:solidFill>
                <a:latin typeface="Calibri Light" panose="020F0302020204030204"/>
                <a:ea typeface="+mj-ea"/>
                <a:cs typeface="+mj-cs"/>
              </a:rPr>
            </a:br>
            <a:r>
              <a:rPr lang="en-US" sz="4800" b="1" spc="-50" dirty="0">
                <a:solidFill>
                  <a:srgbClr val="000000">
                    <a:lumMod val="75000"/>
                    <a:lumOff val="25000"/>
                  </a:srgbClr>
                </a:solidFill>
                <a:latin typeface="Calibri Light" panose="020F0302020204030204"/>
                <a:ea typeface="+mj-ea"/>
                <a:cs typeface="+mj-cs"/>
              </a:rPr>
              <a:t>Attachment B: Section 1.12</a:t>
            </a:r>
            <a:endParaRPr lang="en-US" sz="4800" dirty="0"/>
          </a:p>
        </p:txBody>
      </p:sp>
      <p:sp>
        <p:nvSpPr>
          <p:cNvPr id="2" name="Title 1">
            <a:extLst>
              <a:ext uri="{FF2B5EF4-FFF2-40B4-BE49-F238E27FC236}">
                <a16:creationId xmlns:a16="http://schemas.microsoft.com/office/drawing/2014/main" id="{555B8B24-7F05-4D24-A649-86DF93835DD1}"/>
              </a:ext>
            </a:extLst>
          </p:cNvPr>
          <p:cNvSpPr>
            <a:spLocks noGrp="1"/>
          </p:cNvSpPr>
          <p:nvPr>
            <p:ph type="title"/>
          </p:nvPr>
        </p:nvSpPr>
        <p:spPr/>
        <p:txBody>
          <a:bodyPr>
            <a:normAutofit fontScale="90000"/>
          </a:bodyPr>
          <a:lstStyle/>
          <a:p>
            <a:pPr algn="ctr"/>
            <a:r>
              <a:rPr lang="en-US" sz="11500" b="1" spc="0" dirty="0">
                <a:ln w="9525">
                  <a:solidFill>
                    <a:schemeClr val="bg1"/>
                  </a:solidFill>
                  <a:prstDash val="solid"/>
                </a:ln>
                <a:solidFill>
                  <a:srgbClr val="7030A0"/>
                </a:solidFill>
                <a:effectLst>
                  <a:outerShdw blurRad="12700" dist="38100" dir="2700000" algn="tl" rotWithShape="0">
                    <a:schemeClr val="bg1">
                      <a:lumMod val="50000"/>
                    </a:schemeClr>
                  </a:outerShdw>
                </a:effectLst>
              </a:rPr>
              <a:t>ANSWER</a:t>
            </a:r>
          </a:p>
        </p:txBody>
      </p:sp>
    </p:spTree>
    <p:extLst>
      <p:ext uri="{BB962C8B-B14F-4D97-AF65-F5344CB8AC3E}">
        <p14:creationId xmlns:p14="http://schemas.microsoft.com/office/powerpoint/2010/main" val="2502122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3000">
              <a:schemeClr val="bg1"/>
            </a:gs>
            <a:gs pos="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23430EA9-6618-4C29-B581-96305DAD3FB4}"/>
              </a:ext>
            </a:extLst>
          </p:cNvPr>
          <p:cNvSpPr txBox="1">
            <a:spLocks/>
          </p:cNvSpPr>
          <p:nvPr/>
        </p:nvSpPr>
        <p:spPr>
          <a:xfrm>
            <a:off x="152400" y="218768"/>
            <a:ext cx="8763000" cy="6410632"/>
          </a:xfrm>
          <a:prstGeom prst="rect">
            <a:avLst/>
          </a:prstGeom>
          <a:solidFill>
            <a:schemeClr val="accent6">
              <a:lumMod val="20000"/>
              <a:lumOff val="80000"/>
            </a:schemeClr>
          </a:solidFill>
          <a:scene3d>
            <a:camera prst="orthographicFront"/>
            <a:lightRig rig="threePt" dir="t"/>
          </a:scene3d>
          <a:sp3d>
            <a:bevelT w="165100" prst="coolSlant"/>
            <a:bevelB/>
          </a:sp3d>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spcBef>
                <a:spcPts val="0"/>
              </a:spcBef>
              <a:spcAft>
                <a:spcPts val="0"/>
              </a:spcAft>
              <a:buNone/>
            </a:pPr>
            <a:endParaRPr lang="en-US" sz="2800" b="1" dirty="0">
              <a:solidFill>
                <a:schemeClr val="accent2"/>
              </a:solidFill>
            </a:endParaRPr>
          </a:p>
          <a:p>
            <a:pPr marL="182880" lvl="1" indent="0">
              <a:spcBef>
                <a:spcPts val="0"/>
              </a:spcBef>
              <a:spcAft>
                <a:spcPts val="0"/>
              </a:spcAft>
              <a:buNone/>
            </a:pPr>
            <a:r>
              <a:rPr lang="en-US" sz="2800" b="1" dirty="0">
                <a:solidFill>
                  <a:schemeClr val="accent2"/>
                </a:solidFill>
              </a:rPr>
              <a:t>What to do about Administrative cost limitations if most Infrastructure costs will also come out of Admin? </a:t>
            </a:r>
          </a:p>
          <a:p>
            <a:pPr marL="201168" lvl="1" indent="0">
              <a:lnSpc>
                <a:spcPct val="100000"/>
              </a:lnSpc>
              <a:spcBef>
                <a:spcPts val="0"/>
              </a:spcBef>
              <a:spcAft>
                <a:spcPts val="0"/>
              </a:spcAft>
              <a:buNone/>
            </a:pPr>
            <a:endParaRPr lang="en-US" sz="2000" b="1" dirty="0">
              <a:solidFill>
                <a:schemeClr val="accent2"/>
              </a:solidFill>
            </a:endParaRPr>
          </a:p>
          <a:p>
            <a:pPr marL="201168" lvl="1" indent="0">
              <a:spcBef>
                <a:spcPts val="0"/>
              </a:spcBef>
              <a:spcAft>
                <a:spcPts val="0"/>
              </a:spcAft>
              <a:buNone/>
            </a:pPr>
            <a:r>
              <a:rPr lang="en-US" sz="2000" b="1" u="sng" dirty="0">
                <a:solidFill>
                  <a:srgbClr val="0066FF"/>
                </a:solidFill>
              </a:rPr>
              <a:t>Attachment B, Section 1.9</a:t>
            </a:r>
          </a:p>
          <a:p>
            <a:pPr marL="201168" lvl="1" indent="0">
              <a:spcAft>
                <a:spcPts val="1200"/>
              </a:spcAft>
              <a:buNone/>
            </a:pPr>
            <a:r>
              <a:rPr lang="en-US" sz="2000" b="1" dirty="0">
                <a:solidFill>
                  <a:schemeClr val="tx1"/>
                </a:solidFill>
              </a:rPr>
              <a:t>Administrative costs charged to this grant shall not exceed the above caps, except where such rates are demonstrated by the Grantee to be too restrictive to allow for administrative activities and a higher rate has been negotiated with the Agency pursuant to </a:t>
            </a:r>
            <a:r>
              <a:rPr lang="en-US" sz="2000" b="1" dirty="0" err="1">
                <a:solidFill>
                  <a:schemeClr val="tx1"/>
                </a:solidFill>
              </a:rPr>
              <a:t>AEFLA</a:t>
            </a:r>
            <a:r>
              <a:rPr lang="en-US" sz="2000" b="1" dirty="0">
                <a:solidFill>
                  <a:schemeClr val="tx1"/>
                </a:solidFill>
              </a:rPr>
              <a:t> § 233(b). </a:t>
            </a:r>
          </a:p>
          <a:p>
            <a:pPr lvl="1">
              <a:buFont typeface="Wingdings" panose="05000000000000000000" pitchFamily="2" charset="2"/>
              <a:buChar char="Ø"/>
            </a:pPr>
            <a:r>
              <a:rPr lang="en-US" sz="2000" dirty="0">
                <a:solidFill>
                  <a:schemeClr val="tx1"/>
                </a:solidFill>
              </a:rPr>
              <a:t> Negotiations for cap increase only applies to </a:t>
            </a:r>
            <a:r>
              <a:rPr lang="en-US" sz="2000" dirty="0" err="1">
                <a:solidFill>
                  <a:schemeClr val="tx1"/>
                </a:solidFill>
              </a:rPr>
              <a:t>AEFLA</a:t>
            </a:r>
            <a:r>
              <a:rPr lang="en-US" sz="2000" dirty="0">
                <a:solidFill>
                  <a:schemeClr val="tx1"/>
                </a:solidFill>
              </a:rPr>
              <a:t> Federal funding stream</a:t>
            </a:r>
          </a:p>
          <a:p>
            <a:pPr lvl="1">
              <a:buFont typeface="Wingdings" panose="05000000000000000000" pitchFamily="2" charset="2"/>
              <a:buChar char="Ø"/>
            </a:pPr>
            <a:r>
              <a:rPr lang="en-US" sz="2000" dirty="0">
                <a:solidFill>
                  <a:schemeClr val="tx1"/>
                </a:solidFill>
              </a:rPr>
              <a:t> Agency will review on a case by case basis</a:t>
            </a:r>
          </a:p>
          <a:p>
            <a:pPr lvl="1">
              <a:buFont typeface="Wingdings" panose="05000000000000000000" pitchFamily="2" charset="2"/>
              <a:buChar char="Ø"/>
            </a:pPr>
            <a:r>
              <a:rPr lang="en-US" sz="2000" dirty="0">
                <a:solidFill>
                  <a:schemeClr val="tx1"/>
                </a:solidFill>
              </a:rPr>
              <a:t> Infrastructure cost amounts will be taken into consideration</a:t>
            </a:r>
          </a:p>
          <a:p>
            <a:pPr lvl="1">
              <a:spcAft>
                <a:spcPts val="1200"/>
              </a:spcAft>
              <a:buFont typeface="Wingdings" panose="05000000000000000000" pitchFamily="2" charset="2"/>
              <a:buChar char="Ø"/>
            </a:pPr>
            <a:r>
              <a:rPr lang="en-US" sz="2000" dirty="0">
                <a:solidFill>
                  <a:schemeClr val="tx1"/>
                </a:solidFill>
              </a:rPr>
              <a:t> Contact your Grant Manager and submit a CAR: </a:t>
            </a:r>
          </a:p>
          <a:p>
            <a:pPr lvl="3">
              <a:buFont typeface="Wingdings" panose="05000000000000000000" pitchFamily="2" charset="2"/>
              <a:buChar char="§"/>
            </a:pPr>
            <a:r>
              <a:rPr lang="en-US" sz="2000" dirty="0">
                <a:solidFill>
                  <a:schemeClr val="accent2"/>
                </a:solidFill>
              </a:rPr>
              <a:t> </a:t>
            </a:r>
            <a:r>
              <a:rPr lang="en-US" sz="2000" dirty="0">
                <a:solidFill>
                  <a:srgbClr val="0066FF"/>
                </a:solidFill>
              </a:rPr>
              <a:t>Explanation for justification of increase should be clearly stated</a:t>
            </a:r>
            <a:endParaRPr lang="en-US" sz="1600" dirty="0">
              <a:solidFill>
                <a:srgbClr val="0066FF"/>
              </a:solidFill>
            </a:endParaRPr>
          </a:p>
          <a:p>
            <a:pPr lvl="3">
              <a:buFont typeface="Wingdings" panose="05000000000000000000" pitchFamily="2" charset="2"/>
              <a:buChar char="§"/>
            </a:pPr>
            <a:r>
              <a:rPr lang="en-US" sz="2000" dirty="0">
                <a:solidFill>
                  <a:srgbClr val="0066FF"/>
                </a:solidFill>
              </a:rPr>
              <a:t> Include proposed </a:t>
            </a:r>
            <a:r>
              <a:rPr lang="en-US" sz="2000" dirty="0" err="1">
                <a:solidFill>
                  <a:srgbClr val="0066FF"/>
                </a:solidFill>
              </a:rPr>
              <a:t>AEFLA</a:t>
            </a:r>
            <a:r>
              <a:rPr lang="en-US" sz="2000" dirty="0">
                <a:solidFill>
                  <a:srgbClr val="0066FF"/>
                </a:solidFill>
              </a:rPr>
              <a:t> % increase amount</a:t>
            </a:r>
          </a:p>
          <a:p>
            <a:pPr lvl="3">
              <a:buFont typeface="Wingdings" panose="05000000000000000000" pitchFamily="2" charset="2"/>
              <a:buChar char="§"/>
            </a:pPr>
            <a:r>
              <a:rPr lang="en-US" sz="2000" dirty="0">
                <a:solidFill>
                  <a:srgbClr val="0066FF"/>
                </a:solidFill>
              </a:rPr>
              <a:t> Include indirect cost rate if this is also a factor</a:t>
            </a:r>
          </a:p>
          <a:p>
            <a:pPr lvl="3">
              <a:buFont typeface="Wingdings" panose="05000000000000000000" pitchFamily="2" charset="2"/>
              <a:buChar char="§"/>
            </a:pPr>
            <a:r>
              <a:rPr lang="en-US" sz="2000" dirty="0">
                <a:solidFill>
                  <a:srgbClr val="0066FF"/>
                </a:solidFill>
              </a:rPr>
              <a:t> Provide applicable supporting document(s): itemized list of infrastructure cost amounts and methodology agreement used for payment</a:t>
            </a:r>
          </a:p>
        </p:txBody>
      </p:sp>
      <p:sp>
        <p:nvSpPr>
          <p:cNvPr id="2" name="Title 1" hidden="1">
            <a:extLst>
              <a:ext uri="{FF2B5EF4-FFF2-40B4-BE49-F238E27FC236}">
                <a16:creationId xmlns:a16="http://schemas.microsoft.com/office/drawing/2014/main" id="{CE48FBE6-BA8E-4C17-9539-42F93F2CB49F}"/>
              </a:ext>
            </a:extLst>
          </p:cNvPr>
          <p:cNvSpPr>
            <a:spLocks noGrp="1"/>
          </p:cNvSpPr>
          <p:nvPr>
            <p:ph type="title"/>
          </p:nvPr>
        </p:nvSpPr>
        <p:spPr/>
        <p:txBody>
          <a:bodyPr/>
          <a:lstStyle/>
          <a:p>
            <a:r>
              <a:rPr lang="en-US" dirty="0"/>
              <a:t>Question on administrative cost limitations</a:t>
            </a:r>
          </a:p>
        </p:txBody>
      </p:sp>
    </p:spTree>
    <p:extLst>
      <p:ext uri="{BB962C8B-B14F-4D97-AF65-F5344CB8AC3E}">
        <p14:creationId xmlns:p14="http://schemas.microsoft.com/office/powerpoint/2010/main" val="182512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behind the title shows a different bronze/gold magnetic compass atop an old world map. The compass is accompanied by a pair of binoculars and a used rope positioned on the left side and lower left corner of the image. The map appears to be a sea navigation type map. The image has a watermark &quot;dreamstime&quot; in the background." title="Topic Transition Slide">
            <a:extLst>
              <a:ext uri="{FF2B5EF4-FFF2-40B4-BE49-F238E27FC236}">
                <a16:creationId xmlns:a16="http://schemas.microsoft.com/office/drawing/2014/main" id="{DF321701-C8AA-4767-B4C2-C03E7418A2E9}"/>
              </a:ext>
            </a:extLst>
          </p:cNvPr>
          <p:cNvPicPr>
            <a:picLocks noChangeAspect="1"/>
          </p:cNvPicPr>
          <p:nvPr/>
        </p:nvPicPr>
        <p:blipFill rotWithShape="1">
          <a:blip r:embed="rId3">
            <a:extLst>
              <a:ext uri="{28A0092B-C50C-407E-A947-70E740481C1C}">
                <a14:useLocalDpi xmlns:a14="http://schemas.microsoft.com/office/drawing/2010/main" val="0"/>
              </a:ext>
            </a:extLst>
          </a:blip>
          <a:srcRect l="12743" r="6779" b="192"/>
          <a:stretch/>
        </p:blipFill>
        <p:spPr>
          <a:xfrm>
            <a:off x="0" y="0"/>
            <a:ext cx="9144000" cy="6393082"/>
          </a:xfrm>
          <a:prstGeom prst="rect">
            <a:avLst/>
          </a:prstGeom>
        </p:spPr>
      </p:pic>
      <p:sp>
        <p:nvSpPr>
          <p:cNvPr id="3" name="Title 2">
            <a:extLst>
              <a:ext uri="{FF2B5EF4-FFF2-40B4-BE49-F238E27FC236}">
                <a16:creationId xmlns:a16="http://schemas.microsoft.com/office/drawing/2014/main" id="{450AA6B4-76B8-4663-BB1E-09D87F9C56FC}"/>
              </a:ext>
            </a:extLst>
          </p:cNvPr>
          <p:cNvSpPr>
            <a:spLocks noGrp="1"/>
          </p:cNvSpPr>
          <p:nvPr>
            <p:ph type="title"/>
          </p:nvPr>
        </p:nvSpPr>
        <p:spPr>
          <a:xfrm>
            <a:off x="0" y="685800"/>
            <a:ext cx="9144000" cy="1828800"/>
          </a:xfrm>
          <a:solidFill>
            <a:schemeClr val="accent3">
              <a:lumMod val="50000"/>
            </a:schemeClr>
          </a:solidFill>
        </p:spPr>
        <p:txBody>
          <a:bodyPr>
            <a:normAutofit fontScale="90000"/>
          </a:bodyPr>
          <a:lstStyle/>
          <a:p>
            <a:pPr algn="ctr"/>
            <a:r>
              <a:rPr lang="en-US" sz="6600" b="1" dirty="0">
                <a:solidFill>
                  <a:schemeClr val="bg1"/>
                </a:solidFill>
              </a:rPr>
              <a:t>CASH DRAW EXPENDITURE REPORTING SYSTEM  (CDER)</a:t>
            </a:r>
          </a:p>
        </p:txBody>
      </p:sp>
    </p:spTree>
    <p:extLst>
      <p:ext uri="{BB962C8B-B14F-4D97-AF65-F5344CB8AC3E}">
        <p14:creationId xmlns:p14="http://schemas.microsoft.com/office/powerpoint/2010/main" val="94886320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62BAB-7C01-4A19-B179-87A802AFA9BB}"/>
              </a:ext>
            </a:extLst>
          </p:cNvPr>
          <p:cNvSpPr>
            <a:spLocks noGrp="1"/>
          </p:cNvSpPr>
          <p:nvPr>
            <p:ph type="title"/>
          </p:nvPr>
        </p:nvSpPr>
        <p:spPr>
          <a:xfrm>
            <a:off x="1447800" y="381000"/>
            <a:ext cx="5943600" cy="609600"/>
          </a:xfrm>
        </p:spPr>
        <p:txBody>
          <a:bodyPr>
            <a:normAutofit/>
          </a:bodyPr>
          <a:lstStyle/>
          <a:p>
            <a:r>
              <a:rPr lang="en-US" sz="4000" b="1" dirty="0">
                <a:latin typeface="+mn-lt"/>
              </a:rPr>
              <a:t>TYPES of </a:t>
            </a:r>
            <a:r>
              <a:rPr lang="en-US" sz="4000" b="1" dirty="0" err="1">
                <a:latin typeface="+mn-lt"/>
              </a:rPr>
              <a:t>CDER</a:t>
            </a:r>
            <a:r>
              <a:rPr lang="en-US" sz="4000" b="1" dirty="0">
                <a:latin typeface="+mn-lt"/>
              </a:rPr>
              <a:t> ACCESS</a:t>
            </a:r>
          </a:p>
        </p:txBody>
      </p:sp>
      <p:sp>
        <p:nvSpPr>
          <p:cNvPr id="5" name="Text Placeholder 4">
            <a:extLst>
              <a:ext uri="{FF2B5EF4-FFF2-40B4-BE49-F238E27FC236}">
                <a16:creationId xmlns:a16="http://schemas.microsoft.com/office/drawing/2014/main" id="{1887A7C1-C700-47C4-8CDA-86DDEE0062F3}"/>
              </a:ext>
            </a:extLst>
          </p:cNvPr>
          <p:cNvSpPr>
            <a:spLocks noGrp="1"/>
          </p:cNvSpPr>
          <p:nvPr>
            <p:ph type="body" idx="1"/>
          </p:nvPr>
        </p:nvSpPr>
        <p:spPr>
          <a:xfrm>
            <a:off x="838199" y="1593910"/>
            <a:ext cx="2943639" cy="432197"/>
          </a:xfrm>
        </p:spPr>
        <p:style>
          <a:lnRef idx="3">
            <a:schemeClr val="lt1"/>
          </a:lnRef>
          <a:fillRef idx="1">
            <a:schemeClr val="accent1"/>
          </a:fillRef>
          <a:effectRef idx="1">
            <a:schemeClr val="accent1"/>
          </a:effectRef>
          <a:fontRef idx="minor">
            <a:schemeClr val="lt1"/>
          </a:fontRef>
        </p:style>
        <p:txBody>
          <a:bodyPr>
            <a:normAutofit lnSpcReduction="10000"/>
          </a:bodyPr>
          <a:lstStyle/>
          <a:p>
            <a:pPr algn="ctr"/>
            <a:r>
              <a:rPr lang="en-US" sz="2700" b="1" dirty="0">
                <a:solidFill>
                  <a:schemeClr val="bg1"/>
                </a:solidFill>
              </a:rPr>
              <a:t>Full Access</a:t>
            </a:r>
          </a:p>
        </p:txBody>
      </p:sp>
      <p:sp>
        <p:nvSpPr>
          <p:cNvPr id="3" name="Content Placeholder 2">
            <a:extLst>
              <a:ext uri="{FF2B5EF4-FFF2-40B4-BE49-F238E27FC236}">
                <a16:creationId xmlns:a16="http://schemas.microsoft.com/office/drawing/2014/main" id="{AC9A9F77-0A17-480C-A98E-DBA7F35691D3}"/>
              </a:ext>
            </a:extLst>
          </p:cNvPr>
          <p:cNvSpPr>
            <a:spLocks noGrp="1"/>
          </p:cNvSpPr>
          <p:nvPr>
            <p:ph sz="half" idx="2"/>
          </p:nvPr>
        </p:nvSpPr>
        <p:spPr>
          <a:xfrm>
            <a:off x="838198" y="2423229"/>
            <a:ext cx="3200402" cy="2806304"/>
          </a:xfrm>
          <a:solidFill>
            <a:schemeClr val="tx2">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marL="385763" indent="-342900">
              <a:buClr>
                <a:schemeClr val="accent3">
                  <a:lumMod val="75000"/>
                </a:schemeClr>
              </a:buClr>
              <a:buFont typeface="Wingdings" panose="05000000000000000000" pitchFamily="2" charset="2"/>
              <a:buChar char="Ø"/>
            </a:pPr>
            <a:r>
              <a:rPr lang="en-US" sz="2401" dirty="0"/>
              <a:t>For individuals  processing expenditure reports, cash draws, closeout packages, etc.</a:t>
            </a:r>
          </a:p>
          <a:p>
            <a:endParaRPr lang="en-US" dirty="0"/>
          </a:p>
        </p:txBody>
      </p:sp>
      <p:sp>
        <p:nvSpPr>
          <p:cNvPr id="6" name="Text Placeholder 5">
            <a:extLst>
              <a:ext uri="{FF2B5EF4-FFF2-40B4-BE49-F238E27FC236}">
                <a16:creationId xmlns:a16="http://schemas.microsoft.com/office/drawing/2014/main" id="{373C725A-8D40-4446-B167-EE45A50D4DB5}"/>
              </a:ext>
            </a:extLst>
          </p:cNvPr>
          <p:cNvSpPr>
            <a:spLocks noGrp="1"/>
          </p:cNvSpPr>
          <p:nvPr>
            <p:ph type="body" sz="quarter" idx="3"/>
          </p:nvPr>
        </p:nvSpPr>
        <p:spPr>
          <a:xfrm>
            <a:off x="4876800" y="1593910"/>
            <a:ext cx="3505200" cy="432197"/>
          </a:xfrm>
        </p:spPr>
        <p:style>
          <a:lnRef idx="3">
            <a:schemeClr val="lt1"/>
          </a:lnRef>
          <a:fillRef idx="1">
            <a:schemeClr val="accent1"/>
          </a:fillRef>
          <a:effectRef idx="1">
            <a:schemeClr val="accent1"/>
          </a:effectRef>
          <a:fontRef idx="minor">
            <a:schemeClr val="lt1"/>
          </a:fontRef>
        </p:style>
        <p:txBody>
          <a:bodyPr>
            <a:normAutofit lnSpcReduction="10000"/>
          </a:bodyPr>
          <a:lstStyle/>
          <a:p>
            <a:pPr algn="ctr"/>
            <a:r>
              <a:rPr lang="en-US" sz="2700" b="1" dirty="0">
                <a:solidFill>
                  <a:schemeClr val="bg1"/>
                </a:solidFill>
              </a:rPr>
              <a:t>Read/ View ONLY</a:t>
            </a:r>
          </a:p>
        </p:txBody>
      </p:sp>
      <p:sp>
        <p:nvSpPr>
          <p:cNvPr id="7" name="Content Placeholder 6">
            <a:extLst>
              <a:ext uri="{FF2B5EF4-FFF2-40B4-BE49-F238E27FC236}">
                <a16:creationId xmlns:a16="http://schemas.microsoft.com/office/drawing/2014/main" id="{A72F8498-36AF-4A40-980C-A279A3D16428}"/>
              </a:ext>
            </a:extLst>
          </p:cNvPr>
          <p:cNvSpPr>
            <a:spLocks noGrp="1"/>
          </p:cNvSpPr>
          <p:nvPr>
            <p:ph sz="quarter" idx="4"/>
          </p:nvPr>
        </p:nvSpPr>
        <p:spPr>
          <a:xfrm>
            <a:off x="4876800" y="2433061"/>
            <a:ext cx="3505200" cy="2796472"/>
          </a:xfrm>
          <a:solidFill>
            <a:schemeClr val="tx2">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buClr>
                <a:schemeClr val="accent3">
                  <a:lumMod val="75000"/>
                </a:schemeClr>
              </a:buClr>
              <a:buFont typeface="Wingdings" panose="05000000000000000000" pitchFamily="2" charset="2"/>
              <a:buChar char="Ø"/>
            </a:pPr>
            <a:r>
              <a:rPr lang="en-US" sz="2250" dirty="0"/>
              <a:t>For Directors and others who may need to know the current budget status, view the past and current monthly expenditure reports, etc.</a:t>
            </a:r>
          </a:p>
          <a:p>
            <a:endParaRPr lang="en-US" dirty="0"/>
          </a:p>
        </p:txBody>
      </p:sp>
    </p:spTree>
    <p:extLst>
      <p:ext uri="{BB962C8B-B14F-4D97-AF65-F5344CB8AC3E}">
        <p14:creationId xmlns:p14="http://schemas.microsoft.com/office/powerpoint/2010/main" val="38537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tgtEl>
                                          <p:spTgt spid="7">
                                            <p:bg/>
                                          </p:spTgt>
                                        </p:tgtEl>
                                      </p:cBhvr>
                                    </p:animEffect>
                                    <p:anim calcmode="lin" valueType="num">
                                      <p:cBhvr>
                                        <p:cTn id="22" dur="1000" fill="hold"/>
                                        <p:tgtEl>
                                          <p:spTgt spid="7">
                                            <p:bg/>
                                          </p:spTgt>
                                        </p:tgtEl>
                                        <p:attrNameLst>
                                          <p:attrName>ppt_x</p:attrName>
                                        </p:attrNameLst>
                                      </p:cBhvr>
                                      <p:tavLst>
                                        <p:tav tm="0">
                                          <p:val>
                                            <p:strVal val="#ppt_x"/>
                                          </p:val>
                                        </p:tav>
                                        <p:tav tm="100000">
                                          <p:val>
                                            <p:strVal val="#ppt_x"/>
                                          </p:val>
                                        </p:tav>
                                      </p:tavLst>
                                    </p:anim>
                                    <p:anim calcmode="lin" valueType="num">
                                      <p:cBhvr>
                                        <p:cTn id="2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93D5-422C-4596-B240-F7AADCCCD187}"/>
              </a:ext>
            </a:extLst>
          </p:cNvPr>
          <p:cNvSpPr>
            <a:spLocks noGrp="1"/>
          </p:cNvSpPr>
          <p:nvPr>
            <p:ph type="title"/>
          </p:nvPr>
        </p:nvSpPr>
        <p:spPr>
          <a:xfrm>
            <a:off x="708660" y="304800"/>
            <a:ext cx="7772400" cy="1143001"/>
          </a:xfrm>
        </p:spPr>
        <p:txBody>
          <a:bodyPr>
            <a:noAutofit/>
          </a:bodyPr>
          <a:lstStyle/>
          <a:p>
            <a:pPr algn="ctr"/>
            <a:r>
              <a:rPr lang="en-US" sz="4000" b="1" dirty="0"/>
              <a:t>Board &amp; AEL Grants </a:t>
            </a:r>
            <a:br>
              <a:rPr lang="en-US" sz="4000" b="1" dirty="0"/>
            </a:br>
            <a:r>
              <a:rPr lang="en-US" sz="4000" b="1" dirty="0"/>
              <a:t>Contact Information</a:t>
            </a:r>
          </a:p>
        </p:txBody>
      </p:sp>
      <p:graphicFrame>
        <p:nvGraphicFramePr>
          <p:cNvPr id="4" name="Content Placeholder 3">
            <a:extLst>
              <a:ext uri="{FF2B5EF4-FFF2-40B4-BE49-F238E27FC236}">
                <a16:creationId xmlns:a16="http://schemas.microsoft.com/office/drawing/2014/main" id="{5B0EC321-BC6E-4691-B08E-2B8B26E9ACF4}"/>
              </a:ext>
            </a:extLst>
          </p:cNvPr>
          <p:cNvGraphicFramePr>
            <a:graphicFrameLocks noGrp="1"/>
          </p:cNvGraphicFramePr>
          <p:nvPr>
            <p:ph idx="1"/>
            <p:extLst>
              <p:ext uri="{D42A27DB-BD31-4B8C-83A1-F6EECF244321}">
                <p14:modId xmlns:p14="http://schemas.microsoft.com/office/powerpoint/2010/main" val="9267157"/>
              </p:ext>
            </p:extLst>
          </p:nvPr>
        </p:nvGraphicFramePr>
        <p:xfrm>
          <a:off x="342777" y="1447801"/>
          <a:ext cx="8504166" cy="4800599"/>
        </p:xfrm>
        <a:graphic>
          <a:graphicData uri="http://schemas.openxmlformats.org/drawingml/2006/table">
            <a:tbl>
              <a:tblPr firstRow="1" bandRow="1">
                <a:tableStyleId>{5C22544A-7EE6-4342-B048-85BDC9FD1C3A}</a:tableStyleId>
              </a:tblPr>
              <a:tblGrid>
                <a:gridCol w="1646166">
                  <a:extLst>
                    <a:ext uri="{9D8B030D-6E8A-4147-A177-3AD203B41FA5}">
                      <a16:colId xmlns:a16="http://schemas.microsoft.com/office/drawing/2014/main" val="3653247084"/>
                    </a:ext>
                  </a:extLst>
                </a:gridCol>
                <a:gridCol w="1752600">
                  <a:extLst>
                    <a:ext uri="{9D8B030D-6E8A-4147-A177-3AD203B41FA5}">
                      <a16:colId xmlns:a16="http://schemas.microsoft.com/office/drawing/2014/main" val="557144840"/>
                    </a:ext>
                  </a:extLst>
                </a:gridCol>
                <a:gridCol w="3605583">
                  <a:extLst>
                    <a:ext uri="{9D8B030D-6E8A-4147-A177-3AD203B41FA5}">
                      <a16:colId xmlns:a16="http://schemas.microsoft.com/office/drawing/2014/main" val="793591025"/>
                    </a:ext>
                  </a:extLst>
                </a:gridCol>
                <a:gridCol w="1499817">
                  <a:extLst>
                    <a:ext uri="{9D8B030D-6E8A-4147-A177-3AD203B41FA5}">
                      <a16:colId xmlns:a16="http://schemas.microsoft.com/office/drawing/2014/main" val="4100464615"/>
                    </a:ext>
                  </a:extLst>
                </a:gridCol>
              </a:tblGrid>
              <a:tr h="392930">
                <a:tc>
                  <a:txBody>
                    <a:bodyPr/>
                    <a:lstStyle/>
                    <a:p>
                      <a:r>
                        <a:rPr lang="en-US" dirty="0"/>
                        <a:t>Name</a:t>
                      </a:r>
                    </a:p>
                  </a:txBody>
                  <a:tcPr/>
                </a:tc>
                <a:tc>
                  <a:txBody>
                    <a:bodyPr/>
                    <a:lstStyle/>
                    <a:p>
                      <a:r>
                        <a:rPr lang="en-US" dirty="0"/>
                        <a:t>Title</a:t>
                      </a:r>
                    </a:p>
                  </a:txBody>
                  <a:tcPr/>
                </a:tc>
                <a:tc>
                  <a:txBody>
                    <a:bodyPr/>
                    <a:lstStyle/>
                    <a:p>
                      <a:r>
                        <a:rPr lang="en-US" dirty="0"/>
                        <a:t>Email Address</a:t>
                      </a:r>
                    </a:p>
                  </a:txBody>
                  <a:tcPr/>
                </a:tc>
                <a:tc>
                  <a:txBody>
                    <a:bodyPr/>
                    <a:lstStyle/>
                    <a:p>
                      <a:r>
                        <a:rPr lang="en-US" dirty="0"/>
                        <a:t>Office Phone</a:t>
                      </a:r>
                    </a:p>
                  </a:txBody>
                  <a:tcPr/>
                </a:tc>
                <a:extLst>
                  <a:ext uri="{0D108BD9-81ED-4DB2-BD59-A6C34878D82A}">
                    <a16:rowId xmlns:a16="http://schemas.microsoft.com/office/drawing/2014/main" val="1426789762"/>
                  </a:ext>
                </a:extLst>
              </a:tr>
              <a:tr h="1212075">
                <a:tc>
                  <a:txBody>
                    <a:bodyPr/>
                    <a:lstStyle/>
                    <a:p>
                      <a:r>
                        <a:rPr lang="en-US" dirty="0"/>
                        <a:t>Jennifer </a:t>
                      </a:r>
                      <a:r>
                        <a:rPr lang="en-US" dirty="0" err="1"/>
                        <a:t>Troke</a:t>
                      </a:r>
                      <a:endParaRPr lang="en-US" dirty="0"/>
                    </a:p>
                  </a:txBody>
                  <a:tcPr/>
                </a:tc>
                <a:tc>
                  <a:txBody>
                    <a:bodyPr/>
                    <a:lstStyle/>
                    <a:p>
                      <a:r>
                        <a:rPr lang="en-US" dirty="0"/>
                        <a:t>Director</a:t>
                      </a:r>
                    </a:p>
                    <a:p>
                      <a:r>
                        <a:rPr lang="en-US" dirty="0"/>
                        <a:t>Workforce Grants &amp; Contracts</a:t>
                      </a:r>
                    </a:p>
                  </a:txBody>
                  <a:tcPr/>
                </a:tc>
                <a:tc>
                  <a:txBody>
                    <a:bodyPr/>
                    <a:lstStyle/>
                    <a:p>
                      <a:r>
                        <a:rPr lang="en-US" dirty="0">
                          <a:solidFill>
                            <a:srgbClr val="3333CC"/>
                          </a:solidFill>
                          <a:hlinkClick r:id="rId3"/>
                        </a:rPr>
                        <a:t>jennifer.troke@twc.state.tx.us</a:t>
                      </a:r>
                      <a:r>
                        <a:rPr lang="en-US" dirty="0">
                          <a:solidFill>
                            <a:srgbClr val="3333CC"/>
                          </a:solidFill>
                        </a:rPr>
                        <a:t> </a:t>
                      </a:r>
                    </a:p>
                  </a:txBody>
                  <a:tcPr/>
                </a:tc>
                <a:tc>
                  <a:txBody>
                    <a:bodyPr/>
                    <a:lstStyle/>
                    <a:p>
                      <a:r>
                        <a:rPr lang="en-US" dirty="0"/>
                        <a:t>512-936-0234</a:t>
                      </a:r>
                    </a:p>
                  </a:txBody>
                  <a:tcPr/>
                </a:tc>
                <a:extLst>
                  <a:ext uri="{0D108BD9-81ED-4DB2-BD59-A6C34878D82A}">
                    <a16:rowId xmlns:a16="http://schemas.microsoft.com/office/drawing/2014/main" val="1910819245"/>
                  </a:ext>
                </a:extLst>
              </a:tr>
              <a:tr h="932365">
                <a:tc>
                  <a:txBody>
                    <a:bodyPr/>
                    <a:lstStyle/>
                    <a:p>
                      <a:r>
                        <a:rPr lang="en-US" dirty="0"/>
                        <a:t>Travis Weaver</a:t>
                      </a:r>
                    </a:p>
                  </a:txBody>
                  <a:tcPr/>
                </a:tc>
                <a:tc>
                  <a:txBody>
                    <a:bodyPr/>
                    <a:lstStyle/>
                    <a:p>
                      <a:r>
                        <a:rPr lang="en-US" dirty="0"/>
                        <a:t>Manager</a:t>
                      </a:r>
                    </a:p>
                    <a:p>
                      <a:r>
                        <a:rPr lang="en-US" dirty="0"/>
                        <a:t>Board &amp; AEL Grants</a:t>
                      </a:r>
                    </a:p>
                  </a:txBody>
                  <a:tcPr/>
                </a:tc>
                <a:tc>
                  <a:txBody>
                    <a:bodyPr/>
                    <a:lstStyle/>
                    <a:p>
                      <a:r>
                        <a:rPr lang="en-US" dirty="0">
                          <a:solidFill>
                            <a:srgbClr val="3333CC"/>
                          </a:solidFill>
                          <a:hlinkClick r:id="rId4"/>
                        </a:rPr>
                        <a:t>travis.weaver@twc.state.tx.us</a:t>
                      </a:r>
                      <a:r>
                        <a:rPr lang="en-US" dirty="0">
                          <a:solidFill>
                            <a:srgbClr val="3333CC"/>
                          </a:solidFill>
                        </a:rPr>
                        <a:t> </a:t>
                      </a:r>
                    </a:p>
                  </a:txBody>
                  <a:tcPr/>
                </a:tc>
                <a:tc>
                  <a:txBody>
                    <a:bodyPr/>
                    <a:lstStyle/>
                    <a:p>
                      <a:r>
                        <a:rPr lang="en-US" dirty="0"/>
                        <a:t>512-463-3842</a:t>
                      </a:r>
                    </a:p>
                  </a:txBody>
                  <a:tcPr/>
                </a:tc>
                <a:extLst>
                  <a:ext uri="{0D108BD9-81ED-4DB2-BD59-A6C34878D82A}">
                    <a16:rowId xmlns:a16="http://schemas.microsoft.com/office/drawing/2014/main" val="2166572430"/>
                  </a:ext>
                </a:extLst>
              </a:tr>
              <a:tr h="932365">
                <a:tc>
                  <a:txBody>
                    <a:bodyPr/>
                    <a:lstStyle/>
                    <a:p>
                      <a:r>
                        <a:rPr lang="en-US" dirty="0"/>
                        <a:t>Diana Blackwell</a:t>
                      </a:r>
                    </a:p>
                  </a:txBody>
                  <a:tcPr/>
                </a:tc>
                <a:tc>
                  <a:txBody>
                    <a:bodyPr/>
                    <a:lstStyle/>
                    <a:p>
                      <a:r>
                        <a:rPr lang="en-US" dirty="0"/>
                        <a:t>Team Lead</a:t>
                      </a:r>
                    </a:p>
                    <a:p>
                      <a:r>
                        <a:rPr lang="en-US" dirty="0"/>
                        <a:t>AEL Grant Manager</a:t>
                      </a:r>
                    </a:p>
                  </a:txBody>
                  <a:tcPr/>
                </a:tc>
                <a:tc>
                  <a:txBody>
                    <a:bodyPr/>
                    <a:lstStyle/>
                    <a:p>
                      <a:r>
                        <a:rPr lang="en-US" dirty="0">
                          <a:solidFill>
                            <a:srgbClr val="3333CC"/>
                          </a:solidFill>
                          <a:hlinkClick r:id="rId5"/>
                        </a:rPr>
                        <a:t>diana.blackwell@twc.state.tx.us</a:t>
                      </a:r>
                      <a:r>
                        <a:rPr lang="en-US" dirty="0">
                          <a:solidFill>
                            <a:srgbClr val="3333CC"/>
                          </a:solidFill>
                        </a:rPr>
                        <a:t> </a:t>
                      </a:r>
                    </a:p>
                  </a:txBody>
                  <a:tcPr/>
                </a:tc>
                <a:tc>
                  <a:txBody>
                    <a:bodyPr/>
                    <a:lstStyle/>
                    <a:p>
                      <a:r>
                        <a:rPr lang="en-US" dirty="0"/>
                        <a:t>512-463-7227</a:t>
                      </a:r>
                    </a:p>
                  </a:txBody>
                  <a:tcPr/>
                </a:tc>
                <a:extLst>
                  <a:ext uri="{0D108BD9-81ED-4DB2-BD59-A6C34878D82A}">
                    <a16:rowId xmlns:a16="http://schemas.microsoft.com/office/drawing/2014/main" val="485857049"/>
                  </a:ext>
                </a:extLst>
              </a:tr>
              <a:tr h="678208">
                <a:tc>
                  <a:txBody>
                    <a:bodyPr/>
                    <a:lstStyle/>
                    <a:p>
                      <a:r>
                        <a:rPr lang="en-US" dirty="0"/>
                        <a:t>Jonathan Valenzuela</a:t>
                      </a:r>
                    </a:p>
                  </a:txBody>
                  <a:tcPr/>
                </a:tc>
                <a:tc>
                  <a:txBody>
                    <a:bodyPr/>
                    <a:lstStyle/>
                    <a:p>
                      <a:r>
                        <a:rPr lang="en-US" dirty="0"/>
                        <a:t>AEL Grant Manager</a:t>
                      </a:r>
                    </a:p>
                  </a:txBody>
                  <a:tcPr/>
                </a:tc>
                <a:tc>
                  <a:txBody>
                    <a:bodyPr/>
                    <a:lstStyle/>
                    <a:p>
                      <a:r>
                        <a:rPr lang="en-US" dirty="0">
                          <a:solidFill>
                            <a:srgbClr val="3333CC"/>
                          </a:solidFill>
                          <a:hlinkClick r:id="rId6"/>
                        </a:rPr>
                        <a:t>jonathan.valenzuela@twc.state.tx.us</a:t>
                      </a:r>
                      <a:r>
                        <a:rPr lang="en-US" dirty="0">
                          <a:solidFill>
                            <a:srgbClr val="3333CC"/>
                          </a:solidFill>
                        </a:rPr>
                        <a:t> </a:t>
                      </a:r>
                    </a:p>
                  </a:txBody>
                  <a:tcPr/>
                </a:tc>
                <a:tc>
                  <a:txBody>
                    <a:bodyPr/>
                    <a:lstStyle/>
                    <a:p>
                      <a:r>
                        <a:rPr lang="en-US" dirty="0"/>
                        <a:t>512-936-0367</a:t>
                      </a:r>
                    </a:p>
                  </a:txBody>
                  <a:tcPr/>
                </a:tc>
                <a:extLst>
                  <a:ext uri="{0D108BD9-81ED-4DB2-BD59-A6C34878D82A}">
                    <a16:rowId xmlns:a16="http://schemas.microsoft.com/office/drawing/2014/main" val="860468849"/>
                  </a:ext>
                </a:extLst>
              </a:tr>
              <a:tr h="652656">
                <a:tc>
                  <a:txBody>
                    <a:bodyPr/>
                    <a:lstStyle/>
                    <a:p>
                      <a:r>
                        <a:rPr lang="en-US" dirty="0"/>
                        <a:t>Kara McVey</a:t>
                      </a:r>
                    </a:p>
                  </a:txBody>
                  <a:tcPr/>
                </a:tc>
                <a:tc>
                  <a:txBody>
                    <a:bodyPr/>
                    <a:lstStyle/>
                    <a:p>
                      <a:r>
                        <a:rPr lang="en-US" dirty="0"/>
                        <a:t>AEL Grant Manager</a:t>
                      </a:r>
                    </a:p>
                  </a:txBody>
                  <a:tcPr/>
                </a:tc>
                <a:tc>
                  <a:txBody>
                    <a:bodyPr/>
                    <a:lstStyle/>
                    <a:p>
                      <a:r>
                        <a:rPr lang="en-US" dirty="0">
                          <a:solidFill>
                            <a:srgbClr val="3333CC"/>
                          </a:solidFill>
                          <a:hlinkClick r:id="rId7"/>
                        </a:rPr>
                        <a:t>kara.mcvey@twc.state.tx.us</a:t>
                      </a:r>
                      <a:r>
                        <a:rPr lang="en-US" dirty="0">
                          <a:solidFill>
                            <a:srgbClr val="3333CC"/>
                          </a:solidFill>
                        </a:rPr>
                        <a:t> </a:t>
                      </a:r>
                    </a:p>
                  </a:txBody>
                  <a:tcPr/>
                </a:tc>
                <a:tc>
                  <a:txBody>
                    <a:bodyPr/>
                    <a:lstStyle/>
                    <a:p>
                      <a:r>
                        <a:rPr lang="en-US" dirty="0"/>
                        <a:t>512-463-2343</a:t>
                      </a:r>
                    </a:p>
                  </a:txBody>
                  <a:tcPr/>
                </a:tc>
                <a:extLst>
                  <a:ext uri="{0D108BD9-81ED-4DB2-BD59-A6C34878D82A}">
                    <a16:rowId xmlns:a16="http://schemas.microsoft.com/office/drawing/2014/main" val="3721831414"/>
                  </a:ext>
                </a:extLst>
              </a:tr>
            </a:tbl>
          </a:graphicData>
        </a:graphic>
      </p:graphicFrame>
    </p:spTree>
    <p:extLst>
      <p:ext uri="{BB962C8B-B14F-4D97-AF65-F5344CB8AC3E}">
        <p14:creationId xmlns:p14="http://schemas.microsoft.com/office/powerpoint/2010/main" val="3587446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C245-8871-46E1-90A3-C8D0735F5CC9}"/>
              </a:ext>
            </a:extLst>
          </p:cNvPr>
          <p:cNvSpPr>
            <a:spLocks noGrp="1"/>
          </p:cNvSpPr>
          <p:nvPr>
            <p:ph type="title"/>
          </p:nvPr>
        </p:nvSpPr>
        <p:spPr>
          <a:xfrm>
            <a:off x="521858" y="304800"/>
            <a:ext cx="7844902" cy="932595"/>
          </a:xfrm>
        </p:spPr>
        <p:txBody>
          <a:bodyPr>
            <a:noAutofit/>
          </a:bodyPr>
          <a:lstStyle/>
          <a:p>
            <a:r>
              <a:rPr lang="en-US" sz="3600" b="1" dirty="0">
                <a:solidFill>
                  <a:schemeClr val="tx1"/>
                </a:solidFill>
                <a:latin typeface="+mn-lt"/>
              </a:rPr>
              <a:t>How to Request </a:t>
            </a:r>
            <a:r>
              <a:rPr lang="en-US" sz="3600" b="1" u="sng" dirty="0">
                <a:solidFill>
                  <a:schemeClr val="tx1"/>
                </a:solidFill>
                <a:latin typeface="+mn-lt"/>
              </a:rPr>
              <a:t>Read Only</a:t>
            </a:r>
            <a:r>
              <a:rPr lang="en-US" sz="3600" b="1" dirty="0">
                <a:solidFill>
                  <a:schemeClr val="tx1"/>
                </a:solidFill>
                <a:latin typeface="+mn-lt"/>
              </a:rPr>
              <a:t> </a:t>
            </a:r>
            <a:r>
              <a:rPr lang="en-US" sz="3600" b="1" dirty="0" err="1">
                <a:solidFill>
                  <a:schemeClr val="tx1"/>
                </a:solidFill>
                <a:latin typeface="+mn-lt"/>
              </a:rPr>
              <a:t>CDER</a:t>
            </a:r>
            <a:r>
              <a:rPr lang="en-US" sz="3600" b="1" dirty="0">
                <a:solidFill>
                  <a:schemeClr val="tx1"/>
                </a:solidFill>
                <a:latin typeface="+mn-lt"/>
              </a:rPr>
              <a:t> Access…</a:t>
            </a:r>
          </a:p>
        </p:txBody>
      </p:sp>
      <p:sp>
        <p:nvSpPr>
          <p:cNvPr id="3" name="Content Placeholder 2">
            <a:extLst>
              <a:ext uri="{FF2B5EF4-FFF2-40B4-BE49-F238E27FC236}">
                <a16:creationId xmlns:a16="http://schemas.microsoft.com/office/drawing/2014/main" id="{6159A284-DB6F-42D5-B2DE-ADC44EE35D74}"/>
              </a:ext>
            </a:extLst>
          </p:cNvPr>
          <p:cNvSpPr>
            <a:spLocks noGrp="1"/>
          </p:cNvSpPr>
          <p:nvPr>
            <p:ph idx="1"/>
          </p:nvPr>
        </p:nvSpPr>
        <p:spPr>
          <a:xfrm>
            <a:off x="521858" y="1524001"/>
            <a:ext cx="8085044" cy="4571999"/>
          </a:xfrm>
        </p:spPr>
        <p:style>
          <a:lnRef idx="1">
            <a:schemeClr val="accent1"/>
          </a:lnRef>
          <a:fillRef idx="2">
            <a:schemeClr val="accent1"/>
          </a:fillRef>
          <a:effectRef idx="1">
            <a:schemeClr val="accent1"/>
          </a:effectRef>
          <a:fontRef idx="minor">
            <a:schemeClr val="dk1"/>
          </a:fontRef>
        </p:style>
        <p:txBody>
          <a:bodyPr>
            <a:normAutofit/>
          </a:bodyPr>
          <a:lstStyle/>
          <a:p>
            <a:pPr lvl="1">
              <a:buClr>
                <a:schemeClr val="accent3">
                  <a:lumMod val="75000"/>
                </a:schemeClr>
              </a:buClr>
              <a:buFont typeface="Wingdings" panose="05000000000000000000" pitchFamily="2" charset="2"/>
              <a:buChar char="Ø"/>
            </a:pPr>
            <a:r>
              <a:rPr lang="en-US" sz="2400" dirty="0"/>
              <a:t>Request an account on-line from the </a:t>
            </a:r>
            <a:r>
              <a:rPr lang="en-US" sz="2400" dirty="0" err="1"/>
              <a:t>CDER</a:t>
            </a:r>
            <a:r>
              <a:rPr lang="en-US" sz="2400" dirty="0"/>
              <a:t> log-on screen at: </a:t>
            </a:r>
            <a:r>
              <a:rPr lang="en-US" sz="2325" u="sng" dirty="0">
                <a:solidFill>
                  <a:srgbClr val="FF0000"/>
                </a:solidFill>
                <a:hlinkClick r:id="rId3" tooltip="blocked::http://www.twc.state.tx.us/boards/cashdraw.html&#10;http://www.twc.state.tx.us/boards/cashdraw.html"/>
              </a:rPr>
              <a:t>http://www.twc.state.tx.us/boards/cashdraw.html</a:t>
            </a:r>
            <a:endParaRPr lang="en-US" sz="2325" u="sng" dirty="0">
              <a:solidFill>
                <a:srgbClr val="FF0000"/>
              </a:solidFill>
            </a:endParaRPr>
          </a:p>
          <a:p>
            <a:pPr marL="342905" lvl="1" indent="0">
              <a:buNone/>
            </a:pPr>
            <a:endParaRPr lang="en-US" sz="2400" dirty="0"/>
          </a:p>
          <a:p>
            <a:pPr lvl="1">
              <a:buClr>
                <a:schemeClr val="accent3">
                  <a:lumMod val="75000"/>
                </a:schemeClr>
              </a:buClr>
              <a:buFont typeface="Wingdings" panose="05000000000000000000" pitchFamily="2" charset="2"/>
              <a:buChar char="Ø"/>
            </a:pPr>
            <a:r>
              <a:rPr lang="en-US" sz="2400" dirty="0"/>
              <a:t>The designated security coordinator for your institution will submit a completed </a:t>
            </a:r>
            <a:r>
              <a:rPr lang="en-US" sz="2400" i="1" dirty="0" err="1"/>
              <a:t>CashDraw</a:t>
            </a:r>
            <a:r>
              <a:rPr lang="en-US" sz="2400" i="1" dirty="0"/>
              <a:t> Operator Security Request</a:t>
            </a:r>
            <a:r>
              <a:rPr lang="en-US" sz="2400" dirty="0"/>
              <a:t> form with the appropriate level access to </a:t>
            </a:r>
            <a:r>
              <a:rPr lang="en-US" sz="2400" dirty="0" err="1"/>
              <a:t>TWC</a:t>
            </a:r>
            <a:r>
              <a:rPr lang="en-US" sz="2400" dirty="0"/>
              <a:t> mailbox: </a:t>
            </a:r>
            <a:r>
              <a:rPr lang="en-US" sz="2400" dirty="0">
                <a:solidFill>
                  <a:srgbClr val="C00000"/>
                </a:solidFill>
                <a:hlinkClick r:id="rId4"/>
              </a:rPr>
              <a:t>cashdraw.ta@twc.state.</a:t>
            </a:r>
            <a:r>
              <a:rPr lang="en-US" sz="2400" dirty="0">
                <a:solidFill>
                  <a:srgbClr val="FF0000"/>
                </a:solidFill>
                <a:hlinkClick r:id="rId4"/>
              </a:rPr>
              <a:t>tx</a:t>
            </a:r>
            <a:r>
              <a:rPr lang="en-US" sz="2400" dirty="0">
                <a:solidFill>
                  <a:srgbClr val="C00000"/>
                </a:solidFill>
                <a:hlinkClick r:id="rId4"/>
              </a:rPr>
              <a:t>.us</a:t>
            </a:r>
            <a:endParaRPr lang="en-US" sz="2400" dirty="0">
              <a:solidFill>
                <a:srgbClr val="C00000"/>
              </a:solidFill>
            </a:endParaRPr>
          </a:p>
          <a:p>
            <a:pPr marL="201168" lvl="1" indent="0">
              <a:buClr>
                <a:schemeClr val="accent3">
                  <a:lumMod val="75000"/>
                </a:schemeClr>
              </a:buClr>
              <a:buNone/>
            </a:pPr>
            <a:endParaRPr lang="en-US" sz="2400" dirty="0">
              <a:solidFill>
                <a:schemeClr val="tx1"/>
              </a:solidFill>
            </a:endParaRPr>
          </a:p>
          <a:p>
            <a:pPr lvl="1">
              <a:buClr>
                <a:schemeClr val="accent3">
                  <a:lumMod val="75000"/>
                </a:schemeClr>
              </a:buClr>
              <a:buFont typeface="Wingdings" panose="05000000000000000000" pitchFamily="2" charset="2"/>
              <a:buChar char="Ø"/>
            </a:pPr>
            <a:r>
              <a:rPr lang="en-US" sz="2400" dirty="0">
                <a:solidFill>
                  <a:schemeClr val="tx1"/>
                </a:solidFill>
              </a:rPr>
              <a:t>You will receive a provisional account and will be required to complete the </a:t>
            </a:r>
            <a:r>
              <a:rPr lang="en-US" sz="2400" dirty="0" err="1">
                <a:solidFill>
                  <a:schemeClr val="tx1"/>
                </a:solidFill>
              </a:rPr>
              <a:t>CDER</a:t>
            </a:r>
            <a:r>
              <a:rPr lang="en-US" sz="2400" dirty="0">
                <a:solidFill>
                  <a:schemeClr val="tx1"/>
                </a:solidFill>
              </a:rPr>
              <a:t> training on the homepage </a:t>
            </a:r>
          </a:p>
          <a:p>
            <a:pPr marL="201168" lvl="1" indent="0">
              <a:buClr>
                <a:schemeClr val="accent3">
                  <a:lumMod val="75000"/>
                </a:schemeClr>
              </a:buClr>
              <a:buNone/>
            </a:pPr>
            <a:endParaRPr lang="en-US" sz="2400" dirty="0">
              <a:solidFill>
                <a:schemeClr val="tx1"/>
              </a:solidFill>
            </a:endParaRPr>
          </a:p>
          <a:p>
            <a:pPr lvl="1">
              <a:buClr>
                <a:schemeClr val="accent3">
                  <a:lumMod val="75000"/>
                </a:schemeClr>
              </a:buClr>
              <a:buFont typeface="Wingdings" panose="05000000000000000000" pitchFamily="2" charset="2"/>
              <a:buChar char="Ø"/>
            </a:pPr>
            <a:r>
              <a:rPr lang="en-US" sz="2400" dirty="0">
                <a:solidFill>
                  <a:schemeClr val="tx1"/>
                </a:solidFill>
              </a:rPr>
              <a:t>Provisional status will change to regular status</a:t>
            </a:r>
          </a:p>
          <a:p>
            <a:pPr marL="0" indent="0">
              <a:buNone/>
            </a:pPr>
            <a:endParaRPr lang="en-US" dirty="0"/>
          </a:p>
        </p:txBody>
      </p:sp>
    </p:spTree>
    <p:extLst>
      <p:ext uri="{BB962C8B-B14F-4D97-AF65-F5344CB8AC3E}">
        <p14:creationId xmlns:p14="http://schemas.microsoft.com/office/powerpoint/2010/main" val="3450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Image is of the form used to request CDER access." title="CDER Access Form">
            <a:extLst>
              <a:ext uri="{FF2B5EF4-FFF2-40B4-BE49-F238E27FC236}">
                <a16:creationId xmlns:a16="http://schemas.microsoft.com/office/drawing/2014/main" id="{825E28D7-DA3F-4615-B55E-593E107C7057}"/>
              </a:ext>
            </a:extLst>
          </p:cNvPr>
          <p:cNvPicPr>
            <a:picLocks noChangeAspect="1"/>
          </p:cNvPicPr>
          <p:nvPr/>
        </p:nvPicPr>
        <p:blipFill>
          <a:blip r:embed="rId3"/>
          <a:stretch>
            <a:fillRect/>
          </a:stretch>
        </p:blipFill>
        <p:spPr>
          <a:xfrm>
            <a:off x="1524000" y="152400"/>
            <a:ext cx="5791200" cy="6629400"/>
          </a:xfrm>
          <a:prstGeom prst="rect">
            <a:avLst/>
          </a:prstGeom>
        </p:spPr>
      </p:pic>
      <p:sp>
        <p:nvSpPr>
          <p:cNvPr id="3" name="Title 2" hidden="1">
            <a:extLst>
              <a:ext uri="{FF2B5EF4-FFF2-40B4-BE49-F238E27FC236}">
                <a16:creationId xmlns:a16="http://schemas.microsoft.com/office/drawing/2014/main" id="{3490CE41-04C6-4D13-99A3-C071DC69FAEB}"/>
              </a:ext>
            </a:extLst>
          </p:cNvPr>
          <p:cNvSpPr>
            <a:spLocks noGrp="1"/>
          </p:cNvSpPr>
          <p:nvPr>
            <p:ph type="title"/>
          </p:nvPr>
        </p:nvSpPr>
        <p:spPr/>
        <p:txBody>
          <a:bodyPr/>
          <a:lstStyle/>
          <a:p>
            <a:r>
              <a:rPr lang="en-US" dirty="0"/>
              <a:t>CDER Access Request</a:t>
            </a:r>
          </a:p>
        </p:txBody>
      </p:sp>
    </p:spTree>
    <p:extLst>
      <p:ext uri="{BB962C8B-B14F-4D97-AF65-F5344CB8AC3E}">
        <p14:creationId xmlns:p14="http://schemas.microsoft.com/office/powerpoint/2010/main" val="333271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95AD-33CA-4BD4-8DBE-CCBFD2270F0D}"/>
              </a:ext>
            </a:extLst>
          </p:cNvPr>
          <p:cNvSpPr>
            <a:spLocks noGrp="1"/>
          </p:cNvSpPr>
          <p:nvPr>
            <p:ph type="title"/>
          </p:nvPr>
        </p:nvSpPr>
        <p:spPr>
          <a:xfrm>
            <a:off x="381000" y="304800"/>
            <a:ext cx="8305800" cy="1159041"/>
          </a:xfrm>
        </p:spPr>
        <p:txBody>
          <a:bodyPr>
            <a:noAutofit/>
          </a:bodyPr>
          <a:lstStyle/>
          <a:p>
            <a:pPr algn="ctr"/>
            <a:r>
              <a:rPr lang="en-US" sz="4400" b="1" u="sng" dirty="0">
                <a:solidFill>
                  <a:schemeClr val="tx1"/>
                </a:solidFill>
                <a:latin typeface="+mn-lt"/>
              </a:rPr>
              <a:t>WHAT</a:t>
            </a:r>
            <a:r>
              <a:rPr lang="en-US" sz="4400" b="1" dirty="0">
                <a:solidFill>
                  <a:schemeClr val="tx1"/>
                </a:solidFill>
                <a:latin typeface="+mn-lt"/>
              </a:rPr>
              <a:t> &amp; </a:t>
            </a:r>
            <a:r>
              <a:rPr lang="en-US" sz="4400" b="1" u="sng" dirty="0">
                <a:solidFill>
                  <a:schemeClr val="tx1"/>
                </a:solidFill>
                <a:latin typeface="+mn-lt"/>
              </a:rPr>
              <a:t>WHEN</a:t>
            </a:r>
            <a:r>
              <a:rPr lang="en-US" sz="4400" b="1" dirty="0">
                <a:solidFill>
                  <a:schemeClr val="tx1"/>
                </a:solidFill>
                <a:latin typeface="+mn-lt"/>
              </a:rPr>
              <a:t> TO REPORT IN </a:t>
            </a:r>
            <a:r>
              <a:rPr lang="en-US" sz="4400" b="1" dirty="0" err="1">
                <a:solidFill>
                  <a:schemeClr val="tx1"/>
                </a:solidFill>
                <a:latin typeface="+mn-lt"/>
              </a:rPr>
              <a:t>CDER</a:t>
            </a:r>
            <a:endParaRPr lang="en-US" sz="4400" b="1" dirty="0">
              <a:solidFill>
                <a:schemeClr val="tx1"/>
              </a:solidFill>
              <a:latin typeface="+mn-lt"/>
            </a:endParaRPr>
          </a:p>
        </p:txBody>
      </p:sp>
      <p:sp>
        <p:nvSpPr>
          <p:cNvPr id="3" name="Text Placeholder 2">
            <a:extLst>
              <a:ext uri="{FF2B5EF4-FFF2-40B4-BE49-F238E27FC236}">
                <a16:creationId xmlns:a16="http://schemas.microsoft.com/office/drawing/2014/main" id="{9507D36C-24DA-44C1-B1AD-92293373C4E8}"/>
              </a:ext>
            </a:extLst>
          </p:cNvPr>
          <p:cNvSpPr>
            <a:spLocks noGrp="1"/>
          </p:cNvSpPr>
          <p:nvPr>
            <p:ph type="body" idx="1"/>
          </p:nvPr>
        </p:nvSpPr>
        <p:spPr>
          <a:xfrm>
            <a:off x="242047" y="1371600"/>
            <a:ext cx="8602757" cy="510540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800" b="1" u="sng" dirty="0">
                <a:solidFill>
                  <a:schemeClr val="accent1"/>
                </a:solidFill>
                <a:latin typeface="+mn-lt"/>
              </a:rPr>
              <a:t>Monthly Expenditures</a:t>
            </a:r>
          </a:p>
          <a:p>
            <a:pPr marL="257178" indent="-257178">
              <a:buClrTx/>
              <a:buFont typeface="Wingdings" panose="05000000000000000000" pitchFamily="2" charset="2"/>
              <a:buChar char="Ø"/>
            </a:pPr>
            <a:r>
              <a:rPr lang="en-US" sz="2000" dirty="0">
                <a:solidFill>
                  <a:schemeClr val="tx1">
                    <a:lumMod val="95000"/>
                    <a:lumOff val="5000"/>
                  </a:schemeClr>
                </a:solidFill>
                <a:latin typeface="+mn-lt"/>
              </a:rPr>
              <a:t>DUE on the 20</a:t>
            </a:r>
            <a:r>
              <a:rPr lang="en-US" sz="2000" baseline="30000" dirty="0">
                <a:solidFill>
                  <a:schemeClr val="tx1">
                    <a:lumMod val="95000"/>
                    <a:lumOff val="5000"/>
                  </a:schemeClr>
                </a:solidFill>
                <a:latin typeface="+mn-lt"/>
              </a:rPr>
              <a:t>th</a:t>
            </a:r>
            <a:r>
              <a:rPr lang="en-US" sz="2000" dirty="0">
                <a:solidFill>
                  <a:schemeClr val="tx1">
                    <a:lumMod val="95000"/>
                    <a:lumOff val="5000"/>
                  </a:schemeClr>
                </a:solidFill>
                <a:latin typeface="+mn-lt"/>
              </a:rPr>
              <a:t> of each month by 11:59pm CT</a:t>
            </a:r>
          </a:p>
          <a:p>
            <a:pPr marL="257178" indent="-257178">
              <a:buClrTx/>
              <a:buFont typeface="Wingdings" panose="05000000000000000000" pitchFamily="2" charset="2"/>
              <a:buChar char="Ø"/>
            </a:pPr>
            <a:r>
              <a:rPr lang="en-US" sz="2000" dirty="0">
                <a:solidFill>
                  <a:schemeClr val="tx1">
                    <a:lumMod val="95000"/>
                    <a:lumOff val="5000"/>
                  </a:schemeClr>
                </a:solidFill>
                <a:latin typeface="+mn-lt"/>
              </a:rPr>
              <a:t>Mandatory for All </a:t>
            </a:r>
            <a:r>
              <a:rPr lang="en-US" sz="2000" dirty="0" err="1">
                <a:solidFill>
                  <a:schemeClr val="tx1">
                    <a:lumMod val="95000"/>
                    <a:lumOff val="5000"/>
                  </a:schemeClr>
                </a:solidFill>
                <a:latin typeface="+mn-lt"/>
              </a:rPr>
              <a:t>twc</a:t>
            </a:r>
            <a:r>
              <a:rPr lang="en-US" sz="2000" dirty="0">
                <a:solidFill>
                  <a:schemeClr val="tx1">
                    <a:lumMod val="95000"/>
                    <a:lumOff val="5000"/>
                  </a:schemeClr>
                </a:solidFill>
                <a:latin typeface="+mn-lt"/>
              </a:rPr>
              <a:t> grantees </a:t>
            </a:r>
          </a:p>
          <a:p>
            <a:pPr marL="600083" lvl="1" indent="-257178">
              <a:spcBef>
                <a:spcPts val="1800"/>
              </a:spcBef>
              <a:buClrTx/>
              <a:buFont typeface="Wingdings" panose="05000000000000000000" pitchFamily="2" charset="2"/>
              <a:buChar char="Ø"/>
            </a:pPr>
            <a:r>
              <a:rPr lang="en-US" sz="2025" b="1" dirty="0">
                <a:solidFill>
                  <a:schemeClr val="accent3"/>
                </a:solidFill>
              </a:rPr>
              <a:t>EXPENDITURES: </a:t>
            </a:r>
            <a:r>
              <a:rPr lang="en-US" sz="2025" dirty="0">
                <a:solidFill>
                  <a:schemeClr val="tx1">
                    <a:lumMod val="95000"/>
                    <a:lumOff val="5000"/>
                  </a:schemeClr>
                </a:solidFill>
              </a:rPr>
              <a:t>Monthly expenditures by required reporting categories located in </a:t>
            </a:r>
            <a:r>
              <a:rPr lang="en-US" sz="2025" dirty="0" err="1">
                <a:solidFill>
                  <a:schemeClr val="tx1">
                    <a:lumMod val="95000"/>
                    <a:lumOff val="5000"/>
                  </a:schemeClr>
                </a:solidFill>
              </a:rPr>
              <a:t>CDER</a:t>
            </a:r>
            <a:r>
              <a:rPr lang="en-US" sz="2025" dirty="0">
                <a:solidFill>
                  <a:schemeClr val="tx1">
                    <a:lumMod val="95000"/>
                    <a:lumOff val="5000"/>
                  </a:schemeClr>
                </a:solidFill>
              </a:rPr>
              <a:t> </a:t>
            </a:r>
            <a:endParaRPr lang="en-US" sz="2025" b="1" dirty="0">
              <a:solidFill>
                <a:schemeClr val="accent3"/>
              </a:solidFill>
            </a:endParaRPr>
          </a:p>
          <a:p>
            <a:pPr marL="600083" lvl="1" indent="-257178">
              <a:buClrTx/>
              <a:buFont typeface="Wingdings" panose="05000000000000000000" pitchFamily="2" charset="2"/>
              <a:buChar char="Ø"/>
            </a:pPr>
            <a:r>
              <a:rPr lang="en-US" sz="2025" b="1" dirty="0">
                <a:solidFill>
                  <a:schemeClr val="accent3"/>
                </a:solidFill>
              </a:rPr>
              <a:t>OBLIGATIONS</a:t>
            </a:r>
            <a:r>
              <a:rPr lang="en-US" sz="2025" b="1" dirty="0">
                <a:solidFill>
                  <a:schemeClr val="tx1">
                    <a:lumMod val="95000"/>
                    <a:lumOff val="5000"/>
                  </a:schemeClr>
                </a:solidFill>
              </a:rPr>
              <a:t>:</a:t>
            </a:r>
            <a:r>
              <a:rPr lang="en-US" sz="2025" dirty="0">
                <a:solidFill>
                  <a:schemeClr val="tx1">
                    <a:lumMod val="95000"/>
                    <a:lumOff val="5000"/>
                  </a:schemeClr>
                </a:solidFill>
              </a:rPr>
              <a:t> Legally binding financial obligations or liabilities agreed through subcontracts or financial MOUs</a:t>
            </a:r>
            <a:r>
              <a:rPr lang="en-US" sz="2025" dirty="0">
                <a:solidFill>
                  <a:schemeClr val="tx2"/>
                </a:solidFill>
              </a:rPr>
              <a:t>.</a:t>
            </a:r>
            <a:endParaRPr lang="en-US" sz="2025" dirty="0">
              <a:solidFill>
                <a:schemeClr val="accent3"/>
              </a:solidFill>
            </a:endParaRPr>
          </a:p>
          <a:p>
            <a:pPr marL="600083" lvl="1" indent="-257178">
              <a:spcBef>
                <a:spcPts val="0"/>
              </a:spcBef>
              <a:spcAft>
                <a:spcPts val="0"/>
              </a:spcAft>
              <a:buClrTx/>
              <a:buFont typeface="Wingdings" panose="05000000000000000000" pitchFamily="2" charset="2"/>
              <a:buChar char="Ø"/>
            </a:pPr>
            <a:r>
              <a:rPr lang="en-US" sz="2025" b="1" dirty="0">
                <a:solidFill>
                  <a:schemeClr val="accent3"/>
                </a:solidFill>
              </a:rPr>
              <a:t>PROGRAM INCOME:</a:t>
            </a:r>
            <a:r>
              <a:rPr lang="en-US" sz="2025" dirty="0">
                <a:solidFill>
                  <a:schemeClr val="accent3"/>
                </a:solidFill>
              </a:rPr>
              <a:t> </a:t>
            </a:r>
            <a:r>
              <a:rPr lang="en-US" sz="2025" dirty="0">
                <a:solidFill>
                  <a:schemeClr val="tx1">
                    <a:lumMod val="95000"/>
                    <a:lumOff val="5000"/>
                  </a:schemeClr>
                </a:solidFill>
              </a:rPr>
              <a:t>Gross income received by grantee. </a:t>
            </a:r>
          </a:p>
          <a:p>
            <a:pPr marL="600083" lvl="1" indent="-257178">
              <a:buFont typeface="Wingdings" panose="05000000000000000000" pitchFamily="2" charset="2"/>
              <a:buChar char="Ø"/>
            </a:pPr>
            <a:endParaRPr lang="en-US" sz="2025" dirty="0">
              <a:solidFill>
                <a:schemeClr val="tx2"/>
              </a:solidFill>
            </a:endParaRPr>
          </a:p>
          <a:p>
            <a:pPr>
              <a:spcBef>
                <a:spcPts val="0"/>
              </a:spcBef>
              <a:spcAft>
                <a:spcPts val="0"/>
              </a:spcAft>
            </a:pPr>
            <a:r>
              <a:rPr lang="en-US" sz="2800" b="1" u="sng" dirty="0">
                <a:solidFill>
                  <a:schemeClr val="accent1"/>
                </a:solidFill>
                <a:latin typeface="+mn-lt"/>
              </a:rPr>
              <a:t>Contract closeout package</a:t>
            </a:r>
          </a:p>
          <a:p>
            <a:pPr marL="257178" indent="-257178">
              <a:buClrTx/>
              <a:buFont typeface="Wingdings" panose="05000000000000000000" pitchFamily="2" charset="2"/>
              <a:buChar char="Ø"/>
            </a:pPr>
            <a:r>
              <a:rPr lang="en-US" sz="2200" i="1" dirty="0">
                <a:solidFill>
                  <a:schemeClr val="tx1">
                    <a:lumMod val="95000"/>
                    <a:lumOff val="5000"/>
                  </a:schemeClr>
                </a:solidFill>
                <a:latin typeface="+mn-lt"/>
              </a:rPr>
              <a:t>Due by the 60</a:t>
            </a:r>
            <a:r>
              <a:rPr lang="en-US" sz="2200" i="1" baseline="30000" dirty="0">
                <a:solidFill>
                  <a:schemeClr val="tx1">
                    <a:lumMod val="95000"/>
                    <a:lumOff val="5000"/>
                  </a:schemeClr>
                </a:solidFill>
                <a:latin typeface="+mn-lt"/>
              </a:rPr>
              <a:t>th</a:t>
            </a:r>
            <a:r>
              <a:rPr lang="en-US" sz="2200" i="1" dirty="0">
                <a:solidFill>
                  <a:schemeClr val="tx1">
                    <a:lumMod val="95000"/>
                    <a:lumOff val="5000"/>
                  </a:schemeClr>
                </a:solidFill>
                <a:latin typeface="+mn-lt"/>
              </a:rPr>
              <a:t> day from the grant end date</a:t>
            </a:r>
          </a:p>
          <a:p>
            <a:pPr marL="257178" indent="-257178">
              <a:buClrTx/>
              <a:buFont typeface="Wingdings" panose="05000000000000000000" pitchFamily="2" charset="2"/>
              <a:buChar char="Ø"/>
            </a:pPr>
            <a:r>
              <a:rPr lang="en-US" sz="2200" dirty="0">
                <a:solidFill>
                  <a:schemeClr val="tx1">
                    <a:lumMod val="95000"/>
                    <a:lumOff val="5000"/>
                  </a:schemeClr>
                </a:solidFill>
                <a:latin typeface="+mn-lt"/>
              </a:rPr>
              <a:t>For questions regarding closeout: </a:t>
            </a:r>
            <a:r>
              <a:rPr lang="en-US" sz="2200" b="1" u="sng" dirty="0">
                <a:latin typeface="+mn-lt"/>
                <a:hlinkClick r:id="rId3"/>
              </a:rPr>
              <a:t>payables.cder@twc.state.tx.us</a:t>
            </a:r>
            <a:r>
              <a:rPr lang="en-US" sz="2200" b="1" dirty="0">
                <a:latin typeface="+mn-lt"/>
              </a:rPr>
              <a:t> </a:t>
            </a:r>
            <a:endParaRPr lang="en-US" sz="2200" b="1" dirty="0">
              <a:solidFill>
                <a:schemeClr val="tx1">
                  <a:lumMod val="95000"/>
                  <a:lumOff val="5000"/>
                </a:schemeClr>
              </a:solidFill>
              <a:latin typeface="+mn-lt"/>
            </a:endParaRPr>
          </a:p>
          <a:p>
            <a:endParaRPr lang="en-US" sz="1800" dirty="0"/>
          </a:p>
          <a:p>
            <a:pPr marL="257178" indent="-257178">
              <a:buFont typeface="Wingdings" panose="05000000000000000000" pitchFamily="2" charset="2"/>
              <a:buChar char="Ø"/>
            </a:pPr>
            <a:endParaRPr lang="en-US" sz="1800" dirty="0"/>
          </a:p>
        </p:txBody>
      </p:sp>
    </p:spTree>
    <p:extLst>
      <p:ext uri="{BB962C8B-B14F-4D97-AF65-F5344CB8AC3E}">
        <p14:creationId xmlns:p14="http://schemas.microsoft.com/office/powerpoint/2010/main" val="230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0">
          <a:fgClr>
            <a:srgbClr val="27F9F9"/>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07141BC2-2E0C-45BD-80C4-931AE062F2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5181600"/>
            <a:ext cx="2610813" cy="1504665"/>
          </a:xfrm>
          <a:prstGeom prst="rect">
            <a:avLst/>
          </a:prstGeom>
        </p:spPr>
      </p:pic>
      <p:pic>
        <p:nvPicPr>
          <p:cNvPr id="3" name="Picture 2" descr="Slide that signals the scavenger hunt activity. It features a picture of a compass as well as dashed lines leading to an &quot;X&quot; on the implied treasure map. " title="Scavenger Hunt">
            <a:extLst>
              <a:ext uri="{FF2B5EF4-FFF2-40B4-BE49-F238E27FC236}">
                <a16:creationId xmlns:a16="http://schemas.microsoft.com/office/drawing/2014/main" id="{66215081-645D-4CD0-8CF1-15A4EE0B3C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4400" y="762000"/>
            <a:ext cx="7010400" cy="38781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hidden="1">
            <a:extLst>
              <a:ext uri="{FF2B5EF4-FFF2-40B4-BE49-F238E27FC236}">
                <a16:creationId xmlns:a16="http://schemas.microsoft.com/office/drawing/2014/main" id="{F7D827D8-A60C-4138-9579-A13EFA836731}"/>
              </a:ext>
            </a:extLst>
          </p:cNvPr>
          <p:cNvSpPr>
            <a:spLocks noGrp="1"/>
          </p:cNvSpPr>
          <p:nvPr>
            <p:ph type="title"/>
          </p:nvPr>
        </p:nvSpPr>
        <p:spPr/>
        <p:txBody>
          <a:bodyPr/>
          <a:lstStyle/>
          <a:p>
            <a:r>
              <a:rPr lang="en-US" dirty="0"/>
              <a:t>Scavenger Hunt – Fifth Question</a:t>
            </a:r>
          </a:p>
        </p:txBody>
      </p:sp>
    </p:spTree>
    <p:extLst>
      <p:ext uri="{BB962C8B-B14F-4D97-AF65-F5344CB8AC3E}">
        <p14:creationId xmlns:p14="http://schemas.microsoft.com/office/powerpoint/2010/main" val="281484743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pattFill prst="pct60">
          <a:fgClr>
            <a:srgbClr val="27F9F9"/>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6C85296C-5286-4763-B367-3113823D3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5200935"/>
            <a:ext cx="2610813" cy="1504665"/>
          </a:xfrm>
          <a:prstGeom prst="rect">
            <a:avLst/>
          </a:prstGeom>
        </p:spPr>
      </p:pic>
      <p:sp>
        <p:nvSpPr>
          <p:cNvPr id="3" name="Content Placeholder 2">
            <a:extLst>
              <a:ext uri="{FF2B5EF4-FFF2-40B4-BE49-F238E27FC236}">
                <a16:creationId xmlns:a16="http://schemas.microsoft.com/office/drawing/2014/main" id="{21EA2CB4-70BD-42F7-AAA6-4D210B9A9A34}"/>
              </a:ext>
            </a:extLst>
          </p:cNvPr>
          <p:cNvSpPr>
            <a:spLocks noGrp="1"/>
          </p:cNvSpPr>
          <p:nvPr>
            <p:ph idx="1"/>
          </p:nvPr>
        </p:nvSpPr>
        <p:spPr/>
        <p:txBody>
          <a:bodyPr>
            <a:normAutofit/>
          </a:bodyPr>
          <a:lstStyle/>
          <a:p>
            <a:r>
              <a:rPr lang="en-US" sz="3200" dirty="0">
                <a:latin typeface="Calibri" panose="020F0502020204030204" pitchFamily="34" charset="0"/>
                <a:ea typeface="Calibri" panose="020F0502020204030204" pitchFamily="34" charset="0"/>
              </a:rPr>
              <a:t>The Grantee assures that the performance rendered by all Subcontractors shall comply with all the terms and provisions of this grant award as if the performance were rendered by the Grantee, and shall require such Subcontractors to comply with all requirements, as covered in this grant award. </a:t>
            </a:r>
            <a:endParaRPr lang="en-US" sz="3200" dirty="0"/>
          </a:p>
        </p:txBody>
      </p:sp>
      <p:sp>
        <p:nvSpPr>
          <p:cNvPr id="2" name="Title 1">
            <a:extLst>
              <a:ext uri="{FF2B5EF4-FFF2-40B4-BE49-F238E27FC236}">
                <a16:creationId xmlns:a16="http://schemas.microsoft.com/office/drawing/2014/main" id="{C2D01B78-00BC-4FD8-9DBB-6AED0D8B63A5}"/>
              </a:ext>
            </a:extLst>
          </p:cNvPr>
          <p:cNvSpPr>
            <a:spLocks noGrp="1"/>
          </p:cNvSpPr>
          <p:nvPr>
            <p:ph type="title"/>
          </p:nvPr>
        </p:nvSpPr>
        <p:spPr/>
        <p:txBody>
          <a:bodyPr/>
          <a:lstStyle/>
          <a:p>
            <a:r>
              <a:rPr lang="en-US" b="1" dirty="0"/>
              <a:t>Where in the grant is the following stated?</a:t>
            </a:r>
          </a:p>
        </p:txBody>
      </p:sp>
    </p:spTree>
    <p:extLst>
      <p:ext uri="{BB962C8B-B14F-4D97-AF65-F5344CB8AC3E}">
        <p14:creationId xmlns:p14="http://schemas.microsoft.com/office/powerpoint/2010/main" val="97810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pattFill prst="pct60">
          <a:fgClr>
            <a:srgbClr val="27F9F9"/>
          </a:fgClr>
          <a:bgClr>
            <a:schemeClr val="bg1"/>
          </a:bgClr>
        </a:pattFill>
        <a:effectLst/>
      </p:bgPr>
    </p:bg>
    <p:spTree>
      <p:nvGrpSpPr>
        <p:cNvPr id="1" name=""/>
        <p:cNvGrpSpPr/>
        <p:nvPr/>
      </p:nvGrpSpPr>
      <p:grpSpPr>
        <a:xfrm>
          <a:off x="0" y="0"/>
          <a:ext cx="0" cy="0"/>
          <a:chOff x="0" y="0"/>
          <a:chExt cx="0" cy="0"/>
        </a:xfrm>
      </p:grpSpPr>
      <p:pic>
        <p:nvPicPr>
          <p:cNvPr id="3" name="Picture 2" descr="Picture of a question mark with a magnifying glass." title="Question Mark">
            <a:extLst>
              <a:ext uri="{FF2B5EF4-FFF2-40B4-BE49-F238E27FC236}">
                <a16:creationId xmlns:a16="http://schemas.microsoft.com/office/drawing/2014/main" id="{DFFC0912-A387-4822-8C5B-DB537C0FC0E2}"/>
              </a:ext>
            </a:extLst>
          </p:cNvPr>
          <p:cNvPicPr>
            <a:picLocks noChangeAspect="1"/>
          </p:cNvPicPr>
          <p:nvPr/>
        </p:nvPicPr>
        <p:blipFill>
          <a:blip r:embed="rId3"/>
          <a:stretch>
            <a:fillRect/>
          </a:stretch>
        </p:blipFill>
        <p:spPr>
          <a:xfrm>
            <a:off x="3200400" y="5181600"/>
            <a:ext cx="2609314" cy="1582043"/>
          </a:xfrm>
          <a:prstGeom prst="rect">
            <a:avLst/>
          </a:prstGeom>
        </p:spPr>
      </p:pic>
      <p:sp>
        <p:nvSpPr>
          <p:cNvPr id="5" name="Content Placeholder 4">
            <a:extLst>
              <a:ext uri="{FF2B5EF4-FFF2-40B4-BE49-F238E27FC236}">
                <a16:creationId xmlns:a16="http://schemas.microsoft.com/office/drawing/2014/main" id="{3F88FC97-D398-4970-ACAF-C3B8F172A665}"/>
              </a:ext>
            </a:extLst>
          </p:cNvPr>
          <p:cNvSpPr>
            <a:spLocks noGrp="1"/>
          </p:cNvSpPr>
          <p:nvPr>
            <p:ph idx="1"/>
          </p:nvPr>
        </p:nvSpPr>
        <p:spPr/>
        <p:txBody>
          <a:bodyPr/>
          <a:lstStyle/>
          <a:p>
            <a:pPr algn="ctr"/>
            <a:endParaRPr lang="en-US" sz="4800" b="1" spc="-50" dirty="0">
              <a:solidFill>
                <a:srgbClr val="000000">
                  <a:lumMod val="75000"/>
                  <a:lumOff val="25000"/>
                </a:srgbClr>
              </a:solidFill>
              <a:latin typeface="Calibri Light" panose="020F0302020204030204"/>
              <a:ea typeface="+mj-ea"/>
              <a:cs typeface="+mj-cs"/>
            </a:endParaRPr>
          </a:p>
          <a:p>
            <a:pPr algn="ctr"/>
            <a:r>
              <a:rPr lang="en-US" sz="4800" b="1" spc="-50" dirty="0">
                <a:solidFill>
                  <a:srgbClr val="000000">
                    <a:lumMod val="75000"/>
                    <a:lumOff val="25000"/>
                  </a:srgbClr>
                </a:solidFill>
                <a:latin typeface="Calibri Light" panose="020F0302020204030204"/>
                <a:ea typeface="+mj-ea"/>
                <a:cs typeface="+mj-cs"/>
              </a:rPr>
              <a:t>General Terms and Conditions</a:t>
            </a:r>
            <a:br>
              <a:rPr lang="en-US" sz="4800" b="1" spc="-50" dirty="0">
                <a:solidFill>
                  <a:srgbClr val="000000">
                    <a:lumMod val="75000"/>
                    <a:lumOff val="25000"/>
                  </a:srgbClr>
                </a:solidFill>
                <a:latin typeface="Calibri Light" panose="020F0302020204030204"/>
                <a:ea typeface="+mj-ea"/>
                <a:cs typeface="+mj-cs"/>
              </a:rPr>
            </a:br>
            <a:r>
              <a:rPr lang="en-US" sz="4800" b="1" spc="-50" dirty="0">
                <a:solidFill>
                  <a:srgbClr val="000000">
                    <a:lumMod val="75000"/>
                    <a:lumOff val="25000"/>
                  </a:srgbClr>
                </a:solidFill>
                <a:latin typeface="Calibri Light" panose="020F0302020204030204"/>
                <a:ea typeface="+mj-ea"/>
                <a:cs typeface="+mj-cs"/>
              </a:rPr>
              <a:t>Section 11 </a:t>
            </a:r>
            <a:endParaRPr lang="en-US" sz="4800" dirty="0"/>
          </a:p>
        </p:txBody>
      </p:sp>
      <p:sp>
        <p:nvSpPr>
          <p:cNvPr id="2" name="Title 1">
            <a:extLst>
              <a:ext uri="{FF2B5EF4-FFF2-40B4-BE49-F238E27FC236}">
                <a16:creationId xmlns:a16="http://schemas.microsoft.com/office/drawing/2014/main" id="{555B8B24-7F05-4D24-A649-86DF93835DD1}"/>
              </a:ext>
            </a:extLst>
          </p:cNvPr>
          <p:cNvSpPr>
            <a:spLocks noGrp="1"/>
          </p:cNvSpPr>
          <p:nvPr>
            <p:ph type="title"/>
          </p:nvPr>
        </p:nvSpPr>
        <p:spPr/>
        <p:txBody>
          <a:bodyPr>
            <a:normAutofit/>
          </a:bodyPr>
          <a:lstStyle/>
          <a:p>
            <a:pPr algn="ctr"/>
            <a:r>
              <a:rPr lang="en-US" sz="8000" b="1" spc="0" dirty="0">
                <a:ln w="9525">
                  <a:solidFill>
                    <a:schemeClr val="bg1"/>
                  </a:solidFill>
                  <a:prstDash val="solid"/>
                </a:ln>
                <a:solidFill>
                  <a:srgbClr val="7030A0"/>
                </a:solidFill>
                <a:effectLst>
                  <a:outerShdw blurRad="12700" dist="38100" dir="2700000" algn="tl" rotWithShape="0">
                    <a:schemeClr val="bg1">
                      <a:lumMod val="50000"/>
                    </a:schemeClr>
                  </a:outerShdw>
                </a:effectLst>
              </a:rPr>
              <a:t>ANSWER 4</a:t>
            </a:r>
          </a:p>
        </p:txBody>
      </p:sp>
    </p:spTree>
    <p:extLst>
      <p:ext uri="{BB962C8B-B14F-4D97-AF65-F5344CB8AC3E}">
        <p14:creationId xmlns:p14="http://schemas.microsoft.com/office/powerpoint/2010/main" val="21698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7A93-9509-4914-8D39-B86339466A94}"/>
              </a:ext>
            </a:extLst>
          </p:cNvPr>
          <p:cNvSpPr>
            <a:spLocks noGrp="1"/>
          </p:cNvSpPr>
          <p:nvPr>
            <p:ph type="title"/>
          </p:nvPr>
        </p:nvSpPr>
        <p:spPr>
          <a:xfrm>
            <a:off x="-7374" y="304800"/>
            <a:ext cx="9151374" cy="2057400"/>
          </a:xfrm>
          <a:solidFill>
            <a:schemeClr val="accent3">
              <a:lumMod val="50000"/>
            </a:schemeClr>
          </a:solidFill>
        </p:spPr>
        <p:txBody>
          <a:bodyPr>
            <a:noAutofit/>
          </a:bodyPr>
          <a:lstStyle/>
          <a:p>
            <a:pPr algn="ctr"/>
            <a:r>
              <a:rPr lang="en-US" sz="6600" b="1" dirty="0">
                <a:solidFill>
                  <a:schemeClr val="bg1"/>
                </a:solidFill>
                <a:effectLst>
                  <a:outerShdw blurRad="38100" dist="38100" dir="2700000" algn="tl">
                    <a:srgbClr val="000000">
                      <a:alpha val="43137"/>
                    </a:srgbClr>
                  </a:outerShdw>
                </a:effectLst>
              </a:rPr>
              <a:t>Subrecipient Contracting Best Practices</a:t>
            </a:r>
          </a:p>
        </p:txBody>
      </p:sp>
      <p:sp>
        <p:nvSpPr>
          <p:cNvPr id="4" name="Content Placeholder 3">
            <a:extLst>
              <a:ext uri="{FF2B5EF4-FFF2-40B4-BE49-F238E27FC236}">
                <a16:creationId xmlns:a16="http://schemas.microsoft.com/office/drawing/2014/main" id="{D62F2114-78DF-4C79-87D9-6D12E55B1431}"/>
              </a:ext>
            </a:extLst>
          </p:cNvPr>
          <p:cNvSpPr>
            <a:spLocks noGrp="1"/>
          </p:cNvSpPr>
          <p:nvPr>
            <p:ph idx="1"/>
          </p:nvPr>
        </p:nvSpPr>
        <p:spPr>
          <a:xfrm>
            <a:off x="796412" y="2819400"/>
            <a:ext cx="7543801" cy="2971800"/>
          </a:xfrm>
        </p:spPr>
        <p:txBody>
          <a:bodyPr>
            <a:normAutofit/>
          </a:bodyPr>
          <a:lstStyle/>
          <a:p>
            <a:r>
              <a:rPr lang="en-US" sz="3600" spc="-50" dirty="0">
                <a:solidFill>
                  <a:schemeClr val="tx1">
                    <a:lumMod val="95000"/>
                    <a:lumOff val="5000"/>
                  </a:schemeClr>
                </a:solidFill>
                <a:ea typeface="+mj-ea"/>
                <a:cs typeface="+mj-cs"/>
              </a:rPr>
              <a:t>1. What does the Agency ask of you</a:t>
            </a:r>
            <a:r>
              <a:rPr lang="en-US" sz="4000" b="1" spc="-50" dirty="0">
                <a:solidFill>
                  <a:srgbClr val="FF0000"/>
                </a:solidFill>
                <a:ea typeface="+mj-ea"/>
                <a:cs typeface="+mj-cs"/>
              </a:rPr>
              <a:t>? </a:t>
            </a:r>
            <a:br>
              <a:rPr lang="en-US" sz="3600" spc="-50" dirty="0">
                <a:solidFill>
                  <a:schemeClr val="tx1">
                    <a:lumMod val="95000"/>
                    <a:lumOff val="5000"/>
                  </a:schemeClr>
                </a:solidFill>
                <a:ea typeface="+mj-ea"/>
                <a:cs typeface="+mj-cs"/>
              </a:rPr>
            </a:br>
            <a:br>
              <a:rPr lang="en-US" sz="3600" spc="-50" dirty="0">
                <a:solidFill>
                  <a:schemeClr val="tx1">
                    <a:lumMod val="95000"/>
                    <a:lumOff val="5000"/>
                  </a:schemeClr>
                </a:solidFill>
                <a:ea typeface="+mj-ea"/>
                <a:cs typeface="+mj-cs"/>
              </a:rPr>
            </a:br>
            <a:r>
              <a:rPr lang="en-US" sz="3600" spc="-50" dirty="0">
                <a:solidFill>
                  <a:schemeClr val="tx1">
                    <a:lumMod val="95000"/>
                    <a:lumOff val="5000"/>
                  </a:schemeClr>
                </a:solidFill>
                <a:ea typeface="+mj-ea"/>
                <a:cs typeface="+mj-cs"/>
              </a:rPr>
              <a:t>2. What are you doing to ensure you are getting the same information from your Subrecipients</a:t>
            </a:r>
            <a:r>
              <a:rPr lang="en-US" sz="4000" b="1" spc="-50" dirty="0">
                <a:solidFill>
                  <a:srgbClr val="FF0000"/>
                </a:solidFill>
                <a:ea typeface="+mj-ea"/>
                <a:cs typeface="+mj-cs"/>
              </a:rPr>
              <a:t>?</a:t>
            </a:r>
            <a:endParaRPr lang="en-US" sz="4000" b="1" dirty="0">
              <a:solidFill>
                <a:srgbClr val="FF0000"/>
              </a:solidFill>
            </a:endParaRPr>
          </a:p>
        </p:txBody>
      </p:sp>
    </p:spTree>
    <p:extLst>
      <p:ext uri="{BB962C8B-B14F-4D97-AF65-F5344CB8AC3E}">
        <p14:creationId xmlns:p14="http://schemas.microsoft.com/office/powerpoint/2010/main" val="177109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670A-7F16-485E-92C4-4E22F265F7DF}"/>
              </a:ext>
            </a:extLst>
          </p:cNvPr>
          <p:cNvSpPr>
            <a:spLocks noGrp="1"/>
          </p:cNvSpPr>
          <p:nvPr>
            <p:ph type="title"/>
          </p:nvPr>
        </p:nvSpPr>
        <p:spPr>
          <a:xfrm>
            <a:off x="29497" y="762000"/>
            <a:ext cx="9144000" cy="70399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b="1" dirty="0">
                <a:effectLst>
                  <a:outerShdw blurRad="38100" dist="38100" dir="2700000" algn="tl">
                    <a:srgbClr val="000000">
                      <a:alpha val="43137"/>
                    </a:srgbClr>
                  </a:outerShdw>
                </a:effectLst>
              </a:rPr>
              <a:t>	What might be included…</a:t>
            </a:r>
          </a:p>
        </p:txBody>
      </p:sp>
      <p:sp>
        <p:nvSpPr>
          <p:cNvPr id="3" name="Content Placeholder 2">
            <a:extLst>
              <a:ext uri="{FF2B5EF4-FFF2-40B4-BE49-F238E27FC236}">
                <a16:creationId xmlns:a16="http://schemas.microsoft.com/office/drawing/2014/main" id="{DB0ECC3D-81EB-40B6-85BC-863261AC451D}"/>
              </a:ext>
            </a:extLst>
          </p:cNvPr>
          <p:cNvSpPr>
            <a:spLocks noGrp="1"/>
          </p:cNvSpPr>
          <p:nvPr>
            <p:ph idx="1"/>
          </p:nvPr>
        </p:nvSpPr>
        <p:spPr>
          <a:xfrm>
            <a:off x="863026" y="2057400"/>
            <a:ext cx="7476942" cy="3886200"/>
          </a:xfrm>
          <a:noFill/>
        </p:spPr>
        <p:txBody>
          <a:bodyPr numCol="2">
            <a:normAutofit fontScale="92500" lnSpcReduction="10000"/>
          </a:bodyPr>
          <a:lstStyle/>
          <a:p>
            <a:pPr lvl="0">
              <a:buFont typeface="Wingdings" panose="05000000000000000000" pitchFamily="2" charset="2"/>
              <a:buChar char="ü"/>
            </a:pPr>
            <a:r>
              <a:rPr lang="en-US" sz="2300" dirty="0"/>
              <a:t> </a:t>
            </a:r>
            <a:r>
              <a:rPr lang="en-US" sz="2300" dirty="0">
                <a:solidFill>
                  <a:schemeClr val="tx1">
                    <a:lumMod val="95000"/>
                    <a:lumOff val="5000"/>
                  </a:schemeClr>
                </a:solidFill>
              </a:rPr>
              <a:t>Legal sufficiency (competent parties, signatures, consideration, etc.)</a:t>
            </a:r>
          </a:p>
          <a:p>
            <a:pPr lvl="0">
              <a:buFont typeface="Wingdings" panose="05000000000000000000" pitchFamily="2" charset="2"/>
              <a:buChar char="ü"/>
            </a:pPr>
            <a:r>
              <a:rPr lang="en-US" sz="2300" dirty="0">
                <a:solidFill>
                  <a:schemeClr val="tx1">
                    <a:lumMod val="95000"/>
                    <a:lumOff val="5000"/>
                  </a:schemeClr>
                </a:solidFill>
              </a:rPr>
              <a:t> Amount and type of funding </a:t>
            </a:r>
          </a:p>
          <a:p>
            <a:pPr lvl="0">
              <a:buFont typeface="Wingdings" panose="05000000000000000000" pitchFamily="2" charset="2"/>
              <a:buChar char="ü"/>
            </a:pPr>
            <a:r>
              <a:rPr lang="en-US" sz="2300" dirty="0">
                <a:solidFill>
                  <a:schemeClr val="tx1">
                    <a:lumMod val="95000"/>
                    <a:lumOff val="5000"/>
                  </a:schemeClr>
                </a:solidFill>
              </a:rPr>
              <a:t> Reporting requirements per funding stream</a:t>
            </a:r>
          </a:p>
          <a:p>
            <a:pPr lvl="0">
              <a:buFont typeface="Wingdings" panose="05000000000000000000" pitchFamily="2" charset="2"/>
              <a:buChar char="ü"/>
            </a:pPr>
            <a:r>
              <a:rPr lang="en-US" sz="2300" dirty="0">
                <a:solidFill>
                  <a:schemeClr val="tx1">
                    <a:lumMod val="95000"/>
                    <a:lumOff val="5000"/>
                  </a:schemeClr>
                </a:solidFill>
              </a:rPr>
              <a:t> Budget</a:t>
            </a:r>
          </a:p>
          <a:p>
            <a:pPr lvl="0">
              <a:buFont typeface="Wingdings" panose="05000000000000000000" pitchFamily="2" charset="2"/>
              <a:buChar char="ü"/>
            </a:pPr>
            <a:r>
              <a:rPr lang="en-US" sz="2300" dirty="0">
                <a:solidFill>
                  <a:schemeClr val="tx1">
                    <a:lumMod val="95000"/>
                    <a:lumOff val="5000"/>
                  </a:schemeClr>
                </a:solidFill>
              </a:rPr>
              <a:t> Targets</a:t>
            </a:r>
          </a:p>
          <a:p>
            <a:pPr lvl="0">
              <a:buFont typeface="Wingdings" panose="05000000000000000000" pitchFamily="2" charset="2"/>
              <a:buChar char="ü"/>
            </a:pPr>
            <a:r>
              <a:rPr lang="en-US" sz="2300" dirty="0">
                <a:solidFill>
                  <a:schemeClr val="tx1">
                    <a:lumMod val="95000"/>
                    <a:lumOff val="5000"/>
                  </a:schemeClr>
                </a:solidFill>
              </a:rPr>
              <a:t> Deliverables</a:t>
            </a:r>
          </a:p>
          <a:p>
            <a:pPr lvl="0">
              <a:buFont typeface="Wingdings" panose="05000000000000000000" pitchFamily="2" charset="2"/>
              <a:buChar char="ü"/>
            </a:pPr>
            <a:r>
              <a:rPr lang="en-US" sz="2300" dirty="0">
                <a:solidFill>
                  <a:schemeClr val="tx1">
                    <a:lumMod val="95000"/>
                    <a:lumOff val="5000"/>
                  </a:schemeClr>
                </a:solidFill>
              </a:rPr>
              <a:t> Expenditure limitations</a:t>
            </a:r>
          </a:p>
          <a:p>
            <a:pPr lvl="0">
              <a:buFont typeface="Wingdings" panose="05000000000000000000" pitchFamily="2" charset="2"/>
              <a:buChar char="ü"/>
            </a:pPr>
            <a:r>
              <a:rPr lang="en-US" sz="2300" dirty="0">
                <a:solidFill>
                  <a:schemeClr val="tx1">
                    <a:lumMod val="95000"/>
                    <a:lumOff val="5000"/>
                  </a:schemeClr>
                </a:solidFill>
              </a:rPr>
              <a:t> Flexibility and authority to de/obligate money and targets based on performance</a:t>
            </a:r>
          </a:p>
          <a:p>
            <a:pPr lvl="0">
              <a:buFont typeface="Wingdings" panose="05000000000000000000" pitchFamily="2" charset="2"/>
              <a:buChar char="ü"/>
            </a:pPr>
            <a:r>
              <a:rPr lang="en-US" sz="2300" dirty="0">
                <a:solidFill>
                  <a:schemeClr val="tx1">
                    <a:lumMod val="95000"/>
                    <a:lumOff val="5000"/>
                  </a:schemeClr>
                </a:solidFill>
              </a:rPr>
              <a:t> Allocation plans</a:t>
            </a:r>
          </a:p>
          <a:p>
            <a:pPr lvl="0">
              <a:buFont typeface="Wingdings" panose="05000000000000000000" pitchFamily="2" charset="2"/>
              <a:buChar char="ü"/>
            </a:pPr>
            <a:r>
              <a:rPr lang="en-US" sz="2300" dirty="0">
                <a:solidFill>
                  <a:schemeClr val="tx1">
                    <a:lumMod val="95000"/>
                    <a:lumOff val="5000"/>
                  </a:schemeClr>
                </a:solidFill>
              </a:rPr>
              <a:t> Program Requirements</a:t>
            </a:r>
          </a:p>
          <a:p>
            <a:pPr lvl="0">
              <a:buFont typeface="Wingdings" panose="05000000000000000000" pitchFamily="2" charset="2"/>
              <a:buChar char="ü"/>
            </a:pPr>
            <a:r>
              <a:rPr lang="en-US" sz="2300" dirty="0">
                <a:solidFill>
                  <a:schemeClr val="tx1">
                    <a:lumMod val="95000"/>
                    <a:lumOff val="5000"/>
                  </a:schemeClr>
                </a:solidFill>
              </a:rPr>
              <a:t> Documentation procedures including treatment of Personally Identifying Information data </a:t>
            </a:r>
          </a:p>
          <a:p>
            <a:pPr lvl="0">
              <a:buFont typeface="Wingdings" panose="05000000000000000000" pitchFamily="2" charset="2"/>
              <a:buChar char="ü"/>
            </a:pPr>
            <a:r>
              <a:rPr lang="en-US" sz="2300" dirty="0">
                <a:solidFill>
                  <a:schemeClr val="tx1">
                    <a:lumMod val="95000"/>
                    <a:lumOff val="5000"/>
                  </a:schemeClr>
                </a:solidFill>
              </a:rPr>
              <a:t> Monitoring plans</a:t>
            </a:r>
          </a:p>
          <a:p>
            <a:pPr marL="0" indent="0">
              <a:buNone/>
            </a:pPr>
            <a:endParaRPr lang="en-US" dirty="0"/>
          </a:p>
        </p:txBody>
      </p:sp>
    </p:spTree>
    <p:extLst>
      <p:ext uri="{BB962C8B-B14F-4D97-AF65-F5344CB8AC3E}">
        <p14:creationId xmlns:p14="http://schemas.microsoft.com/office/powerpoint/2010/main" val="388782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55D55D-F282-4A7E-A59E-A37974B4CE6E}"/>
              </a:ext>
            </a:extLst>
          </p:cNvPr>
          <p:cNvSpPr/>
          <p:nvPr/>
        </p:nvSpPr>
        <p:spPr>
          <a:xfrm>
            <a:off x="388374" y="4207480"/>
            <a:ext cx="7765025" cy="1964720"/>
          </a:xfrm>
          <a:prstGeom prst="rect">
            <a:avLst/>
          </a:prstGeom>
          <a:noFill/>
          <a:ln>
            <a:solidFill>
              <a:schemeClr val="tx1"/>
            </a:solidFill>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0" i="0" u="sng" strike="noStrike" kern="1200" cap="none" spc="0" normalizeH="0" baseline="0" noProof="0" dirty="0">
                <a:ln>
                  <a:noFill/>
                </a:ln>
                <a:solidFill>
                  <a:srgbClr val="FF0000"/>
                </a:solidFill>
                <a:effectLst/>
                <a:uLnTx/>
                <a:uFillTx/>
                <a:latin typeface="Calibri" panose="020F0502020204030204"/>
                <a:ea typeface="+mn-ea"/>
                <a:cs typeface="+mn-cs"/>
              </a:rPr>
              <a:t>Submitting Specific Inquiries: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TO:</a:t>
            </a:r>
            <a:r>
              <a:rPr kumimoji="0" lang="en-US"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3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Grant Manager &amp; Program Specialist </a:t>
            </a:r>
            <a:endParaRPr kumimoji="0" lang="en-US" sz="3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SUBJECT:</a:t>
            </a:r>
            <a:r>
              <a:rPr kumimoji="0" lang="en-US"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Grant Number &amp; Subject</a:t>
            </a:r>
          </a:p>
        </p:txBody>
      </p:sp>
      <p:sp>
        <p:nvSpPr>
          <p:cNvPr id="3" name="Content Placeholder 2">
            <a:extLst>
              <a:ext uri="{FF2B5EF4-FFF2-40B4-BE49-F238E27FC236}">
                <a16:creationId xmlns:a16="http://schemas.microsoft.com/office/drawing/2014/main" id="{0EAECFB7-E65D-45CA-B084-EDD124C41D73}"/>
              </a:ext>
            </a:extLst>
          </p:cNvPr>
          <p:cNvSpPr>
            <a:spLocks noGrp="1"/>
          </p:cNvSpPr>
          <p:nvPr>
            <p:ph idx="4294967295"/>
          </p:nvPr>
        </p:nvSpPr>
        <p:spPr>
          <a:xfrm>
            <a:off x="388374" y="1721372"/>
            <a:ext cx="7765025" cy="2119855"/>
          </a:xfrm>
          <a:noFill/>
          <a:ln>
            <a:solidFill>
              <a:schemeClr val="accent3">
                <a:lumMod val="50000"/>
              </a:schemeClr>
            </a:solidFill>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a:normAutofit fontScale="92500" lnSpcReduction="10000"/>
          </a:bodyPr>
          <a:lstStyle/>
          <a:p>
            <a:r>
              <a:rPr lang="en-US" sz="3200" u="sng" dirty="0">
                <a:solidFill>
                  <a:srgbClr val="FF0000"/>
                </a:solidFill>
              </a:rPr>
              <a:t>Submitting Deliverables:</a:t>
            </a:r>
          </a:p>
          <a:p>
            <a:r>
              <a:rPr lang="en-US" sz="3200" u="sng" dirty="0">
                <a:solidFill>
                  <a:schemeClr val="tx1"/>
                </a:solidFill>
              </a:rPr>
              <a:t>TO:</a:t>
            </a:r>
            <a:r>
              <a:rPr lang="en-US" sz="3200" dirty="0">
                <a:solidFill>
                  <a:schemeClr val="tx1"/>
                </a:solidFill>
              </a:rPr>
              <a:t> aelcontracts@twc.state.tx.us </a:t>
            </a:r>
          </a:p>
          <a:p>
            <a:r>
              <a:rPr lang="en-US" sz="3200" u="sng" dirty="0">
                <a:solidFill>
                  <a:schemeClr val="tx1"/>
                </a:solidFill>
              </a:rPr>
              <a:t>CC:</a:t>
            </a:r>
            <a:r>
              <a:rPr lang="en-US" sz="3200" dirty="0">
                <a:solidFill>
                  <a:schemeClr val="tx1"/>
                </a:solidFill>
              </a:rPr>
              <a:t> </a:t>
            </a:r>
            <a:r>
              <a:rPr lang="en-US" sz="3200" b="1" dirty="0">
                <a:solidFill>
                  <a:schemeClr val="tx1"/>
                </a:solidFill>
              </a:rPr>
              <a:t>Grant Manager &amp; Program Specialist </a:t>
            </a:r>
          </a:p>
          <a:p>
            <a:r>
              <a:rPr lang="en-US" sz="3200" u="sng" dirty="0">
                <a:solidFill>
                  <a:schemeClr val="tx1"/>
                </a:solidFill>
              </a:rPr>
              <a:t>SUBJECT:</a:t>
            </a:r>
            <a:r>
              <a:rPr lang="en-US" sz="3200" dirty="0">
                <a:solidFill>
                  <a:schemeClr val="tx1"/>
                </a:solidFill>
              </a:rPr>
              <a:t> Grant Number &amp; Deliverable Name</a:t>
            </a: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2" name="Title 1">
            <a:extLst>
              <a:ext uri="{FF2B5EF4-FFF2-40B4-BE49-F238E27FC236}">
                <a16:creationId xmlns:a16="http://schemas.microsoft.com/office/drawing/2014/main" id="{4320D0EF-2E9B-4FC6-8FDB-5340E01F0327}"/>
              </a:ext>
            </a:extLst>
          </p:cNvPr>
          <p:cNvSpPr>
            <a:spLocks noGrp="1"/>
          </p:cNvSpPr>
          <p:nvPr>
            <p:ph type="title" idx="4294967295"/>
          </p:nvPr>
        </p:nvSpPr>
        <p:spPr>
          <a:xfrm>
            <a:off x="228600" y="474129"/>
            <a:ext cx="8382000" cy="838200"/>
          </a:xfrm>
        </p:spPr>
        <p:txBody>
          <a:bodyPr>
            <a:normAutofit/>
          </a:bodyPr>
          <a:lstStyle/>
          <a:p>
            <a:r>
              <a:rPr lang="en-US" b="1" dirty="0"/>
              <a:t>Emailing TWC…</a:t>
            </a:r>
          </a:p>
        </p:txBody>
      </p:sp>
    </p:spTree>
    <p:extLst>
      <p:ext uri="{BB962C8B-B14F-4D97-AF65-F5344CB8AC3E}">
        <p14:creationId xmlns:p14="http://schemas.microsoft.com/office/powerpoint/2010/main" val="573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1000">
              <a:schemeClr val="accent1">
                <a:lumMod val="45000"/>
                <a:lumOff val="55000"/>
              </a:schemeClr>
            </a:gs>
            <a:gs pos="4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600200"/>
            <a:ext cx="8763001" cy="3657600"/>
          </a:xfrm>
          <a:solidFill>
            <a:srgbClr val="27F9F9"/>
          </a:solidFill>
          <a:effectLst>
            <a:softEdge rad="127000"/>
          </a:effectLst>
        </p:spPr>
        <p:txBody>
          <a:bodyPr>
            <a:noAutofit/>
          </a:bodyPr>
          <a:lstStyle/>
          <a:p>
            <a:pPr algn="ctr"/>
            <a:r>
              <a:rPr lang="en-US" sz="11500" spc="0" dirty="0">
                <a:ln w="10160">
                  <a:solidFill>
                    <a:schemeClr val="tx1"/>
                  </a:solidFill>
                  <a:prstDash val="solid"/>
                </a:ln>
                <a:solidFill>
                  <a:schemeClr val="accent1"/>
                </a:solidFill>
                <a:effectLst>
                  <a:outerShdw blurRad="38100" dist="22860" dir="5400000" algn="tl" rotWithShape="0">
                    <a:srgbClr val="000000">
                      <a:alpha val="30000"/>
                    </a:srgbClr>
                  </a:outerShdw>
                </a:effectLst>
                <a:latin typeface="Franklin Gothic Heavy" panose="020B0903020102020204" pitchFamily="34" charset="0"/>
              </a:rPr>
              <a:t>BREAK</a:t>
            </a:r>
            <a:r>
              <a:rPr lang="en-US" sz="11500" spc="0" dirty="0">
                <a:ln w="13462">
                  <a:solidFill>
                    <a:schemeClr val="tx1"/>
                  </a:solidFill>
                  <a:prstDash val="solid"/>
                </a:ln>
                <a:solidFill>
                  <a:schemeClr val="accent1"/>
                </a:solidFill>
                <a:effectLst>
                  <a:outerShdw dist="38100" dir="2700000" algn="bl" rotWithShape="0">
                    <a:schemeClr val="accent5"/>
                  </a:outerShdw>
                </a:effectLst>
                <a:latin typeface="Franklin Gothic Heavy" panose="020B0903020102020204" pitchFamily="34" charset="0"/>
              </a:rPr>
              <a:t> </a:t>
            </a:r>
            <a:r>
              <a:rPr lang="en-US" sz="11500" spc="0" dirty="0">
                <a:ln w="10160">
                  <a:solidFill>
                    <a:schemeClr val="tx1"/>
                  </a:solidFill>
                  <a:prstDash val="solid"/>
                </a:ln>
                <a:solidFill>
                  <a:schemeClr val="accent1"/>
                </a:solidFill>
                <a:effectLst>
                  <a:outerShdw blurRad="38100" dist="22860" dir="5400000" algn="tl" rotWithShape="0">
                    <a:srgbClr val="000000">
                      <a:alpha val="30000"/>
                    </a:srgbClr>
                  </a:outerShdw>
                </a:effectLst>
                <a:latin typeface="Franklin Gothic Heavy" panose="020B0903020102020204" pitchFamily="34" charset="0"/>
              </a:rPr>
              <a:t>FOR LUNCH! </a:t>
            </a:r>
            <a:r>
              <a:rPr lang="en-US" sz="11500" spc="0" dirty="0">
                <a:ln w="10160">
                  <a:solidFill>
                    <a:schemeClr val="tx1"/>
                  </a:solidFill>
                  <a:prstDash val="solid"/>
                </a:ln>
                <a:solidFill>
                  <a:schemeClr val="accent1"/>
                </a:solidFill>
                <a:effectLst>
                  <a:outerShdw blurRad="38100" dist="22860" dir="5400000" algn="tl" rotWithShape="0">
                    <a:srgbClr val="000000">
                      <a:alpha val="30000"/>
                    </a:srgbClr>
                  </a:outerShdw>
                </a:effectLst>
                <a:latin typeface="Franklin Gothic Heavy" panose="020B0903020102020204" pitchFamily="34" charset="0"/>
                <a:sym typeface="Wingdings" panose="05000000000000000000" pitchFamily="2" charset="2"/>
              </a:rPr>
              <a:t> </a:t>
            </a:r>
            <a:endParaRPr lang="en-US" sz="11500" spc="0" dirty="0">
              <a:ln w="13462">
                <a:solidFill>
                  <a:schemeClr val="tx1"/>
                </a:solidFill>
                <a:prstDash val="solid"/>
              </a:ln>
              <a:solidFill>
                <a:schemeClr val="accent1"/>
              </a:solidFill>
              <a:effectLst>
                <a:outerShdw dist="38100" dir="2700000" algn="bl" rotWithShape="0">
                  <a:schemeClr val="accent5"/>
                </a:outerShdw>
              </a:effectLst>
              <a:latin typeface="Franklin Gothic Heavy" panose="020B0903020102020204" pitchFamily="34" charset="0"/>
            </a:endParaRPr>
          </a:p>
        </p:txBody>
      </p:sp>
    </p:spTree>
    <p:extLst>
      <p:ext uri="{BB962C8B-B14F-4D97-AF65-F5344CB8AC3E}">
        <p14:creationId xmlns:p14="http://schemas.microsoft.com/office/powerpoint/2010/main" val="249710255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B613-AB72-46D9-BEFF-5231492FD458}"/>
              </a:ext>
            </a:extLst>
          </p:cNvPr>
          <p:cNvSpPr>
            <a:spLocks noGrp="1"/>
          </p:cNvSpPr>
          <p:nvPr>
            <p:ph type="title"/>
          </p:nvPr>
        </p:nvSpPr>
        <p:spPr>
          <a:xfrm>
            <a:off x="822960" y="339147"/>
            <a:ext cx="7543800" cy="932596"/>
          </a:xfrm>
        </p:spPr>
        <p:txBody>
          <a:bodyPr/>
          <a:lstStyle/>
          <a:p>
            <a:pPr algn="ctr"/>
            <a:r>
              <a:rPr lang="en-US" b="1" dirty="0">
                <a:latin typeface="+mn-lt"/>
              </a:rPr>
              <a:t>Your TWC Support Team</a:t>
            </a:r>
          </a:p>
        </p:txBody>
      </p:sp>
      <p:sp>
        <p:nvSpPr>
          <p:cNvPr id="3" name="Text Placeholder 2">
            <a:extLst>
              <a:ext uri="{FF2B5EF4-FFF2-40B4-BE49-F238E27FC236}">
                <a16:creationId xmlns:a16="http://schemas.microsoft.com/office/drawing/2014/main" id="{228603DA-79BB-474C-B0AD-B9E377D8EA59}"/>
              </a:ext>
            </a:extLst>
          </p:cNvPr>
          <p:cNvSpPr>
            <a:spLocks noGrp="1"/>
          </p:cNvSpPr>
          <p:nvPr>
            <p:ph type="body" idx="1"/>
          </p:nvPr>
        </p:nvSpPr>
        <p:spPr>
          <a:xfrm>
            <a:off x="822960" y="1249783"/>
            <a:ext cx="3703320" cy="736282"/>
          </a:xfrm>
        </p:spPr>
        <p:txBody>
          <a:bodyPr/>
          <a:lstStyle/>
          <a:p>
            <a:pPr algn="ctr"/>
            <a:r>
              <a:rPr lang="en-US" b="1" dirty="0">
                <a:solidFill>
                  <a:schemeClr val="tx1"/>
                </a:solidFill>
              </a:rPr>
              <a:t>Grant manager</a:t>
            </a:r>
          </a:p>
        </p:txBody>
      </p:sp>
      <p:sp>
        <p:nvSpPr>
          <p:cNvPr id="4" name="Content Placeholder 3">
            <a:extLst>
              <a:ext uri="{FF2B5EF4-FFF2-40B4-BE49-F238E27FC236}">
                <a16:creationId xmlns:a16="http://schemas.microsoft.com/office/drawing/2014/main" id="{BC9D7354-953E-47F8-AA7D-A11355CDA72C}"/>
              </a:ext>
            </a:extLst>
          </p:cNvPr>
          <p:cNvSpPr>
            <a:spLocks noGrp="1"/>
          </p:cNvSpPr>
          <p:nvPr>
            <p:ph sz="half" idx="2"/>
          </p:nvPr>
        </p:nvSpPr>
        <p:spPr>
          <a:xfrm>
            <a:off x="822960" y="1879282"/>
            <a:ext cx="3703320" cy="4369117"/>
          </a:xfrm>
          <a:solidFill>
            <a:srgbClr val="27F9F9"/>
          </a:solidFill>
        </p:spPr>
        <p:txBody>
          <a:bodyPr>
            <a:normAutofit fontScale="92500" lnSpcReduction="10000"/>
          </a:bodyPr>
          <a:lstStyle/>
          <a:p>
            <a:pPr>
              <a:buFont typeface="Wingdings" panose="05000000000000000000" pitchFamily="2" charset="2"/>
              <a:buChar char="§"/>
            </a:pPr>
            <a:r>
              <a:rPr lang="en-US" sz="2200" dirty="0">
                <a:solidFill>
                  <a:schemeClr val="tx1"/>
                </a:solidFill>
              </a:rPr>
              <a:t>Grant questions</a:t>
            </a:r>
          </a:p>
          <a:p>
            <a:pPr>
              <a:buFont typeface="Wingdings" panose="05000000000000000000" pitchFamily="2" charset="2"/>
              <a:buChar char="§"/>
            </a:pPr>
            <a:r>
              <a:rPr lang="en-US" sz="2200" dirty="0">
                <a:solidFill>
                  <a:schemeClr val="tx1"/>
                </a:solidFill>
              </a:rPr>
              <a:t>Grant processes</a:t>
            </a:r>
          </a:p>
          <a:p>
            <a:pPr>
              <a:buFont typeface="Wingdings" panose="05000000000000000000" pitchFamily="2" charset="2"/>
              <a:buChar char="§"/>
            </a:pPr>
            <a:r>
              <a:rPr lang="en-US" sz="2200" dirty="0">
                <a:solidFill>
                  <a:schemeClr val="tx1"/>
                </a:solidFill>
              </a:rPr>
              <a:t>All Amendments</a:t>
            </a:r>
          </a:p>
          <a:p>
            <a:pPr>
              <a:buFont typeface="Wingdings" panose="05000000000000000000" pitchFamily="2" charset="2"/>
              <a:buChar char="§"/>
            </a:pPr>
            <a:r>
              <a:rPr lang="en-US" sz="2200" dirty="0">
                <a:solidFill>
                  <a:schemeClr val="tx1"/>
                </a:solidFill>
              </a:rPr>
              <a:t>Adjustments to B-1 and </a:t>
            </a:r>
            <a:r>
              <a:rPr lang="en-US" sz="2200" dirty="0" err="1">
                <a:solidFill>
                  <a:schemeClr val="tx1"/>
                </a:solidFill>
              </a:rPr>
              <a:t>CDER</a:t>
            </a:r>
            <a:r>
              <a:rPr lang="en-US" sz="2200" dirty="0">
                <a:solidFill>
                  <a:schemeClr val="tx1"/>
                </a:solidFill>
              </a:rPr>
              <a:t> budget</a:t>
            </a:r>
          </a:p>
          <a:p>
            <a:pPr>
              <a:buFont typeface="Wingdings" panose="05000000000000000000" pitchFamily="2" charset="2"/>
              <a:buChar char="§"/>
            </a:pPr>
            <a:r>
              <a:rPr lang="en-US" sz="2200" dirty="0">
                <a:solidFill>
                  <a:schemeClr val="tx1"/>
                </a:solidFill>
              </a:rPr>
              <a:t>Grant changes: </a:t>
            </a:r>
            <a:r>
              <a:rPr lang="en-US" sz="2200" dirty="0" err="1">
                <a:solidFill>
                  <a:schemeClr val="tx1"/>
                </a:solidFill>
              </a:rPr>
              <a:t>POC</a:t>
            </a:r>
            <a:r>
              <a:rPr lang="en-US" sz="2200" dirty="0">
                <a:solidFill>
                  <a:schemeClr val="tx1"/>
                </a:solidFill>
              </a:rPr>
              <a:t>, signature authority, subrecipient or consortium, etc.</a:t>
            </a:r>
          </a:p>
          <a:p>
            <a:pPr>
              <a:buFont typeface="Wingdings" panose="05000000000000000000" pitchFamily="2" charset="2"/>
              <a:buChar char="§"/>
            </a:pPr>
            <a:r>
              <a:rPr lang="en-US" sz="2200" dirty="0">
                <a:solidFill>
                  <a:schemeClr val="tx1"/>
                </a:solidFill>
              </a:rPr>
              <a:t>Expenditures/ Projections</a:t>
            </a:r>
          </a:p>
          <a:p>
            <a:pPr>
              <a:buFont typeface="Wingdings" panose="05000000000000000000" pitchFamily="2" charset="2"/>
              <a:buChar char="§"/>
            </a:pPr>
            <a:r>
              <a:rPr lang="en-US" sz="2200" dirty="0">
                <a:solidFill>
                  <a:schemeClr val="tx1"/>
                </a:solidFill>
              </a:rPr>
              <a:t>Purchasing requirements: </a:t>
            </a:r>
            <a:r>
              <a:rPr lang="en-US" sz="2200" dirty="0" err="1">
                <a:solidFill>
                  <a:schemeClr val="tx1"/>
                </a:solidFill>
              </a:rPr>
              <a:t>TWC</a:t>
            </a:r>
            <a:r>
              <a:rPr lang="en-US" sz="2200" dirty="0">
                <a:solidFill>
                  <a:schemeClr val="tx1"/>
                </a:solidFill>
              </a:rPr>
              <a:t> Forms 7100, 7200, 7300</a:t>
            </a:r>
          </a:p>
          <a:p>
            <a:pPr>
              <a:buFont typeface="Wingdings" panose="05000000000000000000" pitchFamily="2" charset="2"/>
              <a:buChar char="§"/>
            </a:pPr>
            <a:r>
              <a:rPr lang="en-US" sz="2200" dirty="0">
                <a:solidFill>
                  <a:schemeClr val="tx1"/>
                </a:solidFill>
              </a:rPr>
              <a:t>Allowable Expenses</a:t>
            </a:r>
          </a:p>
          <a:p>
            <a:endParaRPr lang="en-US" dirty="0"/>
          </a:p>
        </p:txBody>
      </p:sp>
      <p:sp>
        <p:nvSpPr>
          <p:cNvPr id="5" name="Text Placeholder 4">
            <a:extLst>
              <a:ext uri="{FF2B5EF4-FFF2-40B4-BE49-F238E27FC236}">
                <a16:creationId xmlns:a16="http://schemas.microsoft.com/office/drawing/2014/main" id="{752B1957-E070-40DE-8ECD-E86101362A1A}"/>
              </a:ext>
            </a:extLst>
          </p:cNvPr>
          <p:cNvSpPr>
            <a:spLocks noGrp="1"/>
          </p:cNvSpPr>
          <p:nvPr>
            <p:ph type="body" sz="quarter" idx="3"/>
          </p:nvPr>
        </p:nvSpPr>
        <p:spPr>
          <a:xfrm>
            <a:off x="4585028" y="1249783"/>
            <a:ext cx="3703320" cy="736282"/>
          </a:xfrm>
        </p:spPr>
        <p:txBody>
          <a:bodyPr>
            <a:normAutofit/>
          </a:bodyPr>
          <a:lstStyle/>
          <a:p>
            <a:pPr algn="ctr"/>
            <a:r>
              <a:rPr lang="en-US" b="1" dirty="0">
                <a:solidFill>
                  <a:schemeClr val="tx1"/>
                </a:solidFill>
              </a:rPr>
              <a:t>Program Specialist</a:t>
            </a:r>
          </a:p>
        </p:txBody>
      </p:sp>
      <p:sp>
        <p:nvSpPr>
          <p:cNvPr id="6" name="Content Placeholder 5">
            <a:extLst>
              <a:ext uri="{FF2B5EF4-FFF2-40B4-BE49-F238E27FC236}">
                <a16:creationId xmlns:a16="http://schemas.microsoft.com/office/drawing/2014/main" id="{3B26014A-B1C1-4A58-8805-27732F925E5C}"/>
              </a:ext>
            </a:extLst>
          </p:cNvPr>
          <p:cNvSpPr>
            <a:spLocks noGrp="1"/>
          </p:cNvSpPr>
          <p:nvPr>
            <p:ph sz="quarter" idx="4"/>
          </p:nvPr>
        </p:nvSpPr>
        <p:spPr>
          <a:xfrm>
            <a:off x="4585028" y="1879282"/>
            <a:ext cx="3713152" cy="4292918"/>
          </a:xfrm>
          <a:solidFill>
            <a:srgbClr val="C7F030"/>
          </a:solidFill>
        </p:spPr>
        <p:txBody>
          <a:bodyPr>
            <a:normAutofit/>
          </a:bodyPr>
          <a:lstStyle/>
          <a:p>
            <a:pPr>
              <a:buFont typeface="Wingdings" panose="05000000000000000000" pitchFamily="2" charset="2"/>
              <a:buChar char="§"/>
            </a:pPr>
            <a:r>
              <a:rPr lang="en-US" dirty="0">
                <a:solidFill>
                  <a:schemeClr val="tx1"/>
                </a:solidFill>
              </a:rPr>
              <a:t>Program questions</a:t>
            </a:r>
          </a:p>
          <a:p>
            <a:pPr>
              <a:buFont typeface="Wingdings" panose="05000000000000000000" pitchFamily="2" charset="2"/>
              <a:buChar char="§"/>
            </a:pPr>
            <a:r>
              <a:rPr lang="en-US" dirty="0">
                <a:solidFill>
                  <a:schemeClr val="tx1"/>
                </a:solidFill>
              </a:rPr>
              <a:t>TEAMS</a:t>
            </a:r>
          </a:p>
          <a:p>
            <a:pPr>
              <a:buFont typeface="Wingdings" panose="05000000000000000000" pitchFamily="2" charset="2"/>
              <a:buChar char="§"/>
            </a:pPr>
            <a:r>
              <a:rPr lang="en-US" dirty="0">
                <a:solidFill>
                  <a:schemeClr val="tx1"/>
                </a:solidFill>
              </a:rPr>
              <a:t>Enrollment </a:t>
            </a:r>
          </a:p>
          <a:p>
            <a:pPr>
              <a:buFont typeface="Wingdings" panose="05000000000000000000" pitchFamily="2" charset="2"/>
              <a:buChar char="§"/>
            </a:pPr>
            <a:r>
              <a:rPr lang="en-US" dirty="0">
                <a:solidFill>
                  <a:schemeClr val="tx1"/>
                </a:solidFill>
              </a:rPr>
              <a:t>Student Testing</a:t>
            </a:r>
          </a:p>
          <a:p>
            <a:pPr>
              <a:buFont typeface="Wingdings" panose="05000000000000000000" pitchFamily="2" charset="2"/>
              <a:buChar char="§"/>
            </a:pPr>
            <a:r>
              <a:rPr lang="en-US" dirty="0">
                <a:solidFill>
                  <a:schemeClr val="tx1"/>
                </a:solidFill>
              </a:rPr>
              <a:t>Professional development </a:t>
            </a:r>
          </a:p>
          <a:p>
            <a:pPr>
              <a:buFont typeface="Wingdings" panose="05000000000000000000" pitchFamily="2" charset="2"/>
              <a:buChar char="§"/>
            </a:pPr>
            <a:r>
              <a:rPr lang="en-US" dirty="0">
                <a:solidFill>
                  <a:schemeClr val="tx1"/>
                </a:solidFill>
              </a:rPr>
              <a:t>Intake and Screening</a:t>
            </a:r>
          </a:p>
          <a:p>
            <a:pPr>
              <a:buFont typeface="Wingdings" panose="05000000000000000000" pitchFamily="2" charset="2"/>
              <a:buChar char="§"/>
            </a:pPr>
            <a:r>
              <a:rPr lang="en-US" dirty="0">
                <a:solidFill>
                  <a:schemeClr val="tx1"/>
                </a:solidFill>
              </a:rPr>
              <a:t>Eligibility</a:t>
            </a:r>
          </a:p>
          <a:p>
            <a:pPr>
              <a:buFont typeface="Wingdings" panose="05000000000000000000" pitchFamily="2" charset="2"/>
              <a:buChar char="§"/>
            </a:pPr>
            <a:r>
              <a:rPr lang="en-US" dirty="0" err="1">
                <a:solidFill>
                  <a:schemeClr val="tx1"/>
                </a:solidFill>
              </a:rPr>
              <a:t>IET</a:t>
            </a:r>
            <a:r>
              <a:rPr lang="en-US" dirty="0">
                <a:solidFill>
                  <a:schemeClr val="tx1"/>
                </a:solidFill>
              </a:rPr>
              <a:t> Support</a:t>
            </a:r>
          </a:p>
          <a:p>
            <a:pPr>
              <a:buFont typeface="Wingdings" panose="05000000000000000000" pitchFamily="2" charset="2"/>
              <a:buChar char="§"/>
            </a:pPr>
            <a:r>
              <a:rPr lang="en-US" dirty="0">
                <a:solidFill>
                  <a:schemeClr val="tx1"/>
                </a:solidFill>
              </a:rPr>
              <a:t>Allowable activities</a:t>
            </a:r>
          </a:p>
          <a:p>
            <a:endParaRPr lang="en-US" dirty="0"/>
          </a:p>
        </p:txBody>
      </p:sp>
    </p:spTree>
    <p:extLst>
      <p:ext uri="{BB962C8B-B14F-4D97-AF65-F5344CB8AC3E}">
        <p14:creationId xmlns:p14="http://schemas.microsoft.com/office/powerpoint/2010/main" val="347794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Image has overlaid text &quot;Expenditures and Reporting&quot; in a brown box which covers approximately one quarter of the slide, like a banner positioned in the upper section. A second colored text box centered on the bottom quarter of the image says &quot;What to report and why accuracy matters.&quot; The image behind the text shows another magnetic compass atop an old world map. The compass is different than the previous ones and is positioned east of the African continent, covering two thirds of Madegascar. The map appears to be another sea navigation type map. The image also has a watermark &quot;dreamstime&quot; in the background." title="Topic Transition Slide">
            <a:extLst>
              <a:ext uri="{FF2B5EF4-FFF2-40B4-BE49-F238E27FC236}">
                <a16:creationId xmlns:a16="http://schemas.microsoft.com/office/drawing/2014/main" id="{3135433A-F1A5-491F-9C00-0AD2E4493788}"/>
              </a:ext>
            </a:extLst>
          </p:cNvPr>
          <p:cNvPicPr>
            <a:picLocks noChangeAspect="1"/>
          </p:cNvPicPr>
          <p:nvPr/>
        </p:nvPicPr>
        <p:blipFill rotWithShape="1">
          <a:blip r:embed="rId3">
            <a:extLst>
              <a:ext uri="{28A0092B-C50C-407E-A947-70E740481C1C}">
                <a14:useLocalDpi xmlns:a14="http://schemas.microsoft.com/office/drawing/2010/main" val="0"/>
              </a:ext>
            </a:extLst>
          </a:blip>
          <a:srcRect l="3646"/>
          <a:stretch/>
        </p:blipFill>
        <p:spPr>
          <a:xfrm>
            <a:off x="0" y="0"/>
            <a:ext cx="9144000" cy="6322695"/>
          </a:xfrm>
          <a:prstGeom prst="rect">
            <a:avLst/>
          </a:prstGeom>
        </p:spPr>
      </p:pic>
      <p:sp>
        <p:nvSpPr>
          <p:cNvPr id="6" name="Subtitle 5">
            <a:extLst>
              <a:ext uri="{FF2B5EF4-FFF2-40B4-BE49-F238E27FC236}">
                <a16:creationId xmlns:a16="http://schemas.microsoft.com/office/drawing/2014/main" id="{53FABB4A-C706-47DB-8F22-BD0773D368CA}"/>
              </a:ext>
            </a:extLst>
          </p:cNvPr>
          <p:cNvSpPr>
            <a:spLocks noGrp="1"/>
          </p:cNvSpPr>
          <p:nvPr>
            <p:ph type="subTitle" idx="1"/>
          </p:nvPr>
        </p:nvSpPr>
        <p:spPr>
          <a:xfrm>
            <a:off x="1981200" y="5105400"/>
            <a:ext cx="5257800" cy="990600"/>
          </a:xfrm>
          <a:solidFill>
            <a:schemeClr val="accent2">
              <a:lumMod val="75000"/>
            </a:schemeClr>
          </a:solidFill>
        </p:spPr>
        <p:txBody>
          <a:bodyPr>
            <a:normAutofit/>
          </a:bodyPr>
          <a:lstStyle/>
          <a:p>
            <a:r>
              <a:rPr lang="en-US" sz="3200" b="1" dirty="0">
                <a:solidFill>
                  <a:schemeClr val="bg1"/>
                </a:solidFill>
                <a:effectLst>
                  <a:outerShdw blurRad="38100" dist="38100" dir="2700000" algn="tl">
                    <a:srgbClr val="000000">
                      <a:alpha val="43137"/>
                    </a:srgbClr>
                  </a:outerShdw>
                </a:effectLst>
              </a:rPr>
              <a:t>What to report and why accuracy matters</a:t>
            </a:r>
          </a:p>
        </p:txBody>
      </p:sp>
      <p:sp>
        <p:nvSpPr>
          <p:cNvPr id="2" name="Title 1">
            <a:extLst>
              <a:ext uri="{FF2B5EF4-FFF2-40B4-BE49-F238E27FC236}">
                <a16:creationId xmlns:a16="http://schemas.microsoft.com/office/drawing/2014/main" id="{3BB7DAA1-12DF-4779-8FC9-408CEA7A4DF7}"/>
              </a:ext>
            </a:extLst>
          </p:cNvPr>
          <p:cNvSpPr>
            <a:spLocks noGrp="1"/>
          </p:cNvSpPr>
          <p:nvPr>
            <p:ph type="ctrTitle"/>
          </p:nvPr>
        </p:nvSpPr>
        <p:spPr>
          <a:xfrm>
            <a:off x="0" y="457200"/>
            <a:ext cx="9220200" cy="1828800"/>
          </a:xfrm>
          <a:solidFill>
            <a:schemeClr val="accent3">
              <a:lumMod val="50000"/>
            </a:schemeClr>
          </a:solidFill>
        </p:spPr>
        <p:txBody>
          <a:bodyPr>
            <a:normAutofit/>
          </a:bodyPr>
          <a:lstStyle/>
          <a:p>
            <a:r>
              <a:rPr lang="en-US" sz="6600" b="1" dirty="0">
                <a:solidFill>
                  <a:schemeClr val="bg1"/>
                </a:solidFill>
              </a:rPr>
              <a:t>	Expenditures </a:t>
            </a:r>
            <a:br>
              <a:rPr lang="en-US" sz="6600" b="1" dirty="0">
                <a:solidFill>
                  <a:schemeClr val="bg1"/>
                </a:solidFill>
              </a:rPr>
            </a:br>
            <a:r>
              <a:rPr lang="en-US" sz="6600" b="1" dirty="0">
                <a:solidFill>
                  <a:schemeClr val="bg1"/>
                </a:solidFill>
              </a:rPr>
              <a:t>	and Reporting</a:t>
            </a:r>
          </a:p>
        </p:txBody>
      </p:sp>
    </p:spTree>
    <p:extLst>
      <p:ext uri="{BB962C8B-B14F-4D97-AF65-F5344CB8AC3E}">
        <p14:creationId xmlns:p14="http://schemas.microsoft.com/office/powerpoint/2010/main" val="29043463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FF42-2393-4D1B-83B5-D763F4016CEF}"/>
              </a:ext>
            </a:extLst>
          </p:cNvPr>
          <p:cNvSpPr>
            <a:spLocks noGrp="1"/>
          </p:cNvSpPr>
          <p:nvPr>
            <p:ph type="title"/>
          </p:nvPr>
        </p:nvSpPr>
        <p:spPr>
          <a:xfrm>
            <a:off x="533400" y="152400"/>
            <a:ext cx="7924800" cy="1600200"/>
          </a:xfrm>
          <a:solidFill>
            <a:schemeClr val="accent1">
              <a:lumMod val="40000"/>
              <a:lumOff val="60000"/>
            </a:schemeClr>
          </a:solidFill>
          <a:scene3d>
            <a:camera prst="orthographicFront"/>
            <a:lightRig rig="threePt" dir="t"/>
          </a:scene3d>
          <a:sp3d>
            <a:bevelT prst="relaxedInset"/>
            <a:bevelB prst="slope"/>
          </a:sp3d>
        </p:spPr>
        <p:txBody>
          <a:bodyPr>
            <a:normAutofit/>
          </a:bodyPr>
          <a:lstStyle/>
          <a:p>
            <a:pPr algn="ctr"/>
            <a:r>
              <a:rPr lang="en-US" sz="3200" b="1" dirty="0">
                <a:latin typeface="+mn-lt"/>
              </a:rPr>
              <a:t>You are required to report the amount spent </a:t>
            </a:r>
            <a:r>
              <a:rPr lang="en-US" sz="3200" b="1" u="sng" dirty="0">
                <a:latin typeface="+mn-lt"/>
              </a:rPr>
              <a:t>per funding steam </a:t>
            </a:r>
            <a:r>
              <a:rPr lang="en-US" sz="3200" b="1" dirty="0">
                <a:latin typeface="+mn-lt"/>
              </a:rPr>
              <a:t>in each of the following categories…</a:t>
            </a:r>
          </a:p>
        </p:txBody>
      </p:sp>
      <p:sp>
        <p:nvSpPr>
          <p:cNvPr id="3" name="Content Placeholder 2">
            <a:extLst>
              <a:ext uri="{FF2B5EF4-FFF2-40B4-BE49-F238E27FC236}">
                <a16:creationId xmlns:a16="http://schemas.microsoft.com/office/drawing/2014/main" id="{44012701-5A6B-403E-A4F4-3C8C079023CA}"/>
              </a:ext>
            </a:extLst>
          </p:cNvPr>
          <p:cNvSpPr>
            <a:spLocks noGrp="1"/>
          </p:cNvSpPr>
          <p:nvPr>
            <p:ph idx="1"/>
          </p:nvPr>
        </p:nvSpPr>
        <p:spPr>
          <a:xfrm>
            <a:off x="380999" y="1845734"/>
            <a:ext cx="8382001" cy="4783666"/>
          </a:xfrm>
          <a:solidFill>
            <a:srgbClr val="8BE1FF"/>
          </a:solidFill>
          <a:scene3d>
            <a:camera prst="orthographicFront"/>
            <a:lightRig rig="threePt" dir="t"/>
          </a:scene3d>
          <a:sp3d>
            <a:bevelT w="165100" prst="coolSlant"/>
            <a:bevelB prst="relaxedInset"/>
          </a:sp3d>
        </p:spPr>
        <p:txBody>
          <a:bodyPr>
            <a:normAutofit fontScale="92500" lnSpcReduction="10000"/>
          </a:bodyPr>
          <a:lstStyle/>
          <a:p>
            <a:endParaRPr lang="en-US" dirty="0"/>
          </a:p>
          <a:p>
            <a:pPr marL="749808" lvl="4" indent="0">
              <a:buNone/>
            </a:pPr>
            <a:r>
              <a:rPr lang="en-US" sz="2200" b="1" dirty="0">
                <a:solidFill>
                  <a:schemeClr val="accent1"/>
                </a:solidFill>
              </a:rPr>
              <a:t>Administrative</a:t>
            </a:r>
            <a:endParaRPr lang="en-US" sz="2200" dirty="0"/>
          </a:p>
          <a:p>
            <a:pPr marL="749808" lvl="4" indent="0">
              <a:buNone/>
            </a:pPr>
            <a:r>
              <a:rPr lang="en-US" sz="2200" b="1" dirty="0" err="1"/>
              <a:t>AEFLA</a:t>
            </a:r>
            <a:r>
              <a:rPr lang="en-US" sz="2200" b="1" dirty="0"/>
              <a:t> Federal, AEL State GR, EL Civics, &amp; TANF</a:t>
            </a:r>
          </a:p>
          <a:p>
            <a:pPr lvl="4">
              <a:spcBef>
                <a:spcPts val="600"/>
              </a:spcBef>
            </a:pPr>
            <a:r>
              <a:rPr lang="en-US" sz="2200" dirty="0"/>
              <a:t>Admin Costs: For All, as applicable</a:t>
            </a:r>
          </a:p>
          <a:p>
            <a:pPr lvl="4">
              <a:spcBef>
                <a:spcPts val="600"/>
              </a:spcBef>
            </a:pPr>
            <a:r>
              <a:rPr lang="en-US" sz="2200" dirty="0"/>
              <a:t>Infrastructure Costs: Only for </a:t>
            </a:r>
            <a:r>
              <a:rPr lang="en-US" sz="2200" dirty="0" err="1"/>
              <a:t>AEFLA</a:t>
            </a:r>
            <a:r>
              <a:rPr lang="en-US" sz="2200" dirty="0"/>
              <a:t> Federal &amp; AEL State GR</a:t>
            </a:r>
          </a:p>
          <a:p>
            <a:pPr marL="749808" lvl="4" indent="0">
              <a:spcBef>
                <a:spcPts val="0"/>
              </a:spcBef>
              <a:spcAft>
                <a:spcPts val="0"/>
              </a:spcAft>
              <a:buNone/>
            </a:pPr>
            <a:endParaRPr lang="en-US" sz="2200" dirty="0">
              <a:solidFill>
                <a:schemeClr val="accent5"/>
              </a:solidFill>
            </a:endParaRPr>
          </a:p>
          <a:p>
            <a:pPr marL="749808" lvl="4" indent="0">
              <a:buNone/>
            </a:pPr>
            <a:r>
              <a:rPr lang="en-US" sz="2200" b="1" dirty="0">
                <a:solidFill>
                  <a:schemeClr val="accent1"/>
                </a:solidFill>
              </a:rPr>
              <a:t>Program</a:t>
            </a:r>
            <a:endParaRPr lang="en-US" sz="2200" dirty="0"/>
          </a:p>
          <a:p>
            <a:pPr marL="749808" lvl="4" indent="0">
              <a:buNone/>
            </a:pPr>
            <a:r>
              <a:rPr lang="en-US" sz="2200" b="1" dirty="0" err="1"/>
              <a:t>AEFLA</a:t>
            </a:r>
            <a:r>
              <a:rPr lang="en-US" sz="2200" b="1" dirty="0"/>
              <a:t> Federal, AEL State GR, EL Civics, TANF, </a:t>
            </a:r>
          </a:p>
          <a:p>
            <a:pPr marL="749808" lvl="4" indent="0">
              <a:buNone/>
            </a:pPr>
            <a:r>
              <a:rPr lang="en-US" sz="2200" b="1" dirty="0"/>
              <a:t>&amp; *Professional Development</a:t>
            </a:r>
          </a:p>
          <a:p>
            <a:pPr lvl="4">
              <a:spcBef>
                <a:spcPts val="600"/>
              </a:spcBef>
            </a:pPr>
            <a:r>
              <a:rPr lang="en-US" sz="2200" dirty="0"/>
              <a:t>Program Costs: </a:t>
            </a:r>
            <a:r>
              <a:rPr lang="en-US" sz="2200" dirty="0" err="1"/>
              <a:t>AEFLA</a:t>
            </a:r>
            <a:r>
              <a:rPr lang="en-US" sz="2200" dirty="0"/>
              <a:t> Federal, AEL State GR, EL Civics, TANF, &amp; PD</a:t>
            </a:r>
          </a:p>
          <a:p>
            <a:pPr lvl="4">
              <a:spcBef>
                <a:spcPts val="600"/>
              </a:spcBef>
            </a:pPr>
            <a:r>
              <a:rPr lang="en-US" sz="2200" dirty="0"/>
              <a:t>Training Costs: </a:t>
            </a:r>
            <a:r>
              <a:rPr lang="en-US" sz="2200" dirty="0" err="1"/>
              <a:t>AEFLA</a:t>
            </a:r>
            <a:r>
              <a:rPr lang="en-US" sz="2200" dirty="0"/>
              <a:t> Federal, AEL State GR, EL Civics, &amp; TANF</a:t>
            </a:r>
          </a:p>
          <a:p>
            <a:pPr lvl="4">
              <a:spcBef>
                <a:spcPts val="600"/>
              </a:spcBef>
            </a:pPr>
            <a:r>
              <a:rPr lang="en-US" sz="2200" dirty="0"/>
              <a:t>Corrections Costs: </a:t>
            </a:r>
            <a:r>
              <a:rPr lang="en-US" sz="2200" dirty="0" err="1"/>
              <a:t>AEFLA</a:t>
            </a:r>
            <a:r>
              <a:rPr lang="en-US" sz="2200" dirty="0"/>
              <a:t> Federal &amp; AEL State GR</a:t>
            </a:r>
          </a:p>
          <a:p>
            <a:pPr lvl="4">
              <a:spcBef>
                <a:spcPts val="600"/>
              </a:spcBef>
            </a:pPr>
            <a:r>
              <a:rPr lang="en-US" sz="2200" dirty="0"/>
              <a:t>Infrastructure Costs: Only for TANF (if applicable)</a:t>
            </a:r>
          </a:p>
          <a:p>
            <a:pPr lvl="1"/>
            <a:endParaRPr lang="en-US" dirty="0"/>
          </a:p>
        </p:txBody>
      </p:sp>
    </p:spTree>
    <p:extLst>
      <p:ext uri="{BB962C8B-B14F-4D97-AF65-F5344CB8AC3E}">
        <p14:creationId xmlns:p14="http://schemas.microsoft.com/office/powerpoint/2010/main" val="316370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1000"/>
                                        <p:tgtEl>
                                          <p:spTgt spid="3">
                                            <p:txEl>
                                              <p:pRg st="9" end="9"/>
                                            </p:txEl>
                                          </p:spTgt>
                                        </p:tgtEl>
                                      </p:cBhvr>
                                    </p:animEffect>
                                    <p:anim calcmode="lin" valueType="num">
                                      <p:cBhvr>
                                        <p:cTn id="2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1000"/>
                                        <p:tgtEl>
                                          <p:spTgt spid="3">
                                            <p:txEl>
                                              <p:pRg st="10" end="10"/>
                                            </p:txEl>
                                          </p:spTgt>
                                        </p:tgtEl>
                                      </p:cBhvr>
                                    </p:animEffect>
                                    <p:anim calcmode="lin" valueType="num">
                                      <p:cBhvr>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1000"/>
                                        <p:tgtEl>
                                          <p:spTgt spid="3">
                                            <p:txEl>
                                              <p:pRg st="11" end="11"/>
                                            </p:txEl>
                                          </p:spTgt>
                                        </p:tgtEl>
                                      </p:cBhvr>
                                    </p:animEffect>
                                    <p:anim calcmode="lin" valueType="num">
                                      <p:cBhvr>
                                        <p:cTn id="3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1000"/>
                                        <p:tgtEl>
                                          <p:spTgt spid="3">
                                            <p:txEl>
                                              <p:pRg st="12" end="12"/>
                                            </p:txEl>
                                          </p:spTgt>
                                        </p:tgtEl>
                                      </p:cBhvr>
                                    </p:animEffect>
                                    <p:anim calcmode="lin" valueType="num">
                                      <p:cBhvr>
                                        <p:cTn id="3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This image is the same CDER overview tool mentioned earlier in the &quot;Spreadsheet Tabs&quot; image. It is just as exciting." title="CDER Overview Tool, Again">
            <a:extLst>
              <a:ext uri="{FF2B5EF4-FFF2-40B4-BE49-F238E27FC236}">
                <a16:creationId xmlns:a16="http://schemas.microsoft.com/office/drawing/2014/main" id="{6EDFA1B5-A3AA-471B-A7B1-F6C2E35331D8}"/>
              </a:ext>
            </a:extLst>
          </p:cNvPr>
          <p:cNvPicPr>
            <a:picLocks noChangeAspect="1"/>
          </p:cNvPicPr>
          <p:nvPr/>
        </p:nvPicPr>
        <p:blipFill>
          <a:blip r:embed="rId3"/>
          <a:stretch>
            <a:fillRect/>
          </a:stretch>
        </p:blipFill>
        <p:spPr>
          <a:xfrm>
            <a:off x="2057401" y="76200"/>
            <a:ext cx="4953000" cy="6629400"/>
          </a:xfrm>
          <a:prstGeom prst="rect">
            <a:avLst/>
          </a:prstGeom>
          <a:ln>
            <a:noFill/>
          </a:ln>
          <a:effectLst>
            <a:outerShdw blurRad="292100" dist="139700" dir="2700000" algn="tl" rotWithShape="0">
              <a:srgbClr val="333333">
                <a:alpha val="65000"/>
              </a:srgbClr>
            </a:outerShdw>
          </a:effectLst>
        </p:spPr>
      </p:pic>
      <p:sp>
        <p:nvSpPr>
          <p:cNvPr id="2" name="Title 1" hidden="1">
            <a:extLst>
              <a:ext uri="{FF2B5EF4-FFF2-40B4-BE49-F238E27FC236}">
                <a16:creationId xmlns:a16="http://schemas.microsoft.com/office/drawing/2014/main" id="{35054155-0D87-4570-A271-55895C71E074}"/>
              </a:ext>
            </a:extLst>
          </p:cNvPr>
          <p:cNvSpPr>
            <a:spLocks noGrp="1"/>
          </p:cNvSpPr>
          <p:nvPr>
            <p:ph type="title"/>
          </p:nvPr>
        </p:nvSpPr>
        <p:spPr/>
        <p:txBody>
          <a:bodyPr/>
          <a:lstStyle/>
          <a:p>
            <a:r>
              <a:rPr lang="en-US" dirty="0"/>
              <a:t>CDER Budget Overview</a:t>
            </a:r>
          </a:p>
        </p:txBody>
      </p:sp>
    </p:spTree>
    <p:extLst>
      <p:ext uri="{BB962C8B-B14F-4D97-AF65-F5344CB8AC3E}">
        <p14:creationId xmlns:p14="http://schemas.microsoft.com/office/powerpoint/2010/main" val="155752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9B1B-E4A4-4AA0-BAAD-A4B9ADDA6963}"/>
              </a:ext>
            </a:extLst>
          </p:cNvPr>
          <p:cNvSpPr>
            <a:spLocks noGrp="1"/>
          </p:cNvSpPr>
          <p:nvPr>
            <p:ph type="title"/>
          </p:nvPr>
        </p:nvSpPr>
        <p:spPr>
          <a:xfrm>
            <a:off x="327659" y="304800"/>
            <a:ext cx="8534400" cy="838200"/>
          </a:xfrm>
          <a:solidFill>
            <a:schemeClr val="accent1">
              <a:lumMod val="40000"/>
              <a:lumOff val="60000"/>
            </a:schemeClr>
          </a:solidFill>
          <a:scene3d>
            <a:camera prst="orthographicFront"/>
            <a:lightRig rig="threePt" dir="t"/>
          </a:scene3d>
          <a:sp3d prstMaterial="dkEdge">
            <a:bevelT w="139700" prst="cross"/>
          </a:sp3d>
        </p:spPr>
        <p:txBody>
          <a:bodyPr>
            <a:normAutofit fontScale="90000"/>
          </a:bodyPr>
          <a:lstStyle/>
          <a:p>
            <a:pPr algn="ctr"/>
            <a:r>
              <a:rPr lang="en-US" b="1" dirty="0">
                <a:latin typeface="+mn-lt"/>
              </a:rPr>
              <a:t>What </a:t>
            </a:r>
            <a:r>
              <a:rPr lang="en-US" b="1" dirty="0" err="1">
                <a:latin typeface="+mn-lt"/>
              </a:rPr>
              <a:t>TWC</a:t>
            </a:r>
            <a:r>
              <a:rPr lang="en-US" b="1" dirty="0">
                <a:latin typeface="+mn-lt"/>
              </a:rPr>
              <a:t> Reviews Every Month…</a:t>
            </a:r>
          </a:p>
        </p:txBody>
      </p:sp>
      <p:sp>
        <p:nvSpPr>
          <p:cNvPr id="3" name="Content Placeholder 2">
            <a:extLst>
              <a:ext uri="{FF2B5EF4-FFF2-40B4-BE49-F238E27FC236}">
                <a16:creationId xmlns:a16="http://schemas.microsoft.com/office/drawing/2014/main" id="{C0CF1A14-7655-4099-A053-38D43D93474E}"/>
              </a:ext>
            </a:extLst>
          </p:cNvPr>
          <p:cNvSpPr>
            <a:spLocks noGrp="1"/>
          </p:cNvSpPr>
          <p:nvPr>
            <p:ph idx="1"/>
          </p:nvPr>
        </p:nvSpPr>
        <p:spPr>
          <a:xfrm>
            <a:off x="556258" y="1371600"/>
            <a:ext cx="8077201" cy="4800600"/>
          </a:xfrm>
          <a:solidFill>
            <a:srgbClr val="8BE1FF"/>
          </a:solidFill>
          <a:scene3d>
            <a:camera prst="orthographicFront"/>
            <a:lightRig rig="threePt" dir="t"/>
          </a:scene3d>
          <a:sp3d>
            <a:bevelT/>
            <a:bevelB/>
          </a:sp3d>
        </p:spPr>
        <p:txBody>
          <a:bodyPr>
            <a:normAutofit fontScale="92500" lnSpcReduction="10000"/>
          </a:bodyPr>
          <a:lstStyle/>
          <a:p>
            <a:pPr marL="384048" lvl="2" indent="0">
              <a:buNone/>
            </a:pPr>
            <a:endParaRPr lang="en-US" sz="2500" dirty="0"/>
          </a:p>
          <a:p>
            <a:pPr lvl="4">
              <a:spcBef>
                <a:spcPts val="600"/>
              </a:spcBef>
              <a:buFont typeface="Wingdings" panose="05000000000000000000" pitchFamily="2" charset="2"/>
              <a:buChar char="q"/>
            </a:pPr>
            <a:r>
              <a:rPr lang="en-US" sz="2600" dirty="0"/>
              <a:t>Enrollments vs expenditures</a:t>
            </a:r>
          </a:p>
          <a:p>
            <a:pPr lvl="4">
              <a:spcBef>
                <a:spcPts val="600"/>
              </a:spcBef>
              <a:buFont typeface="Wingdings" panose="05000000000000000000" pitchFamily="2" charset="2"/>
              <a:buChar char="q"/>
            </a:pPr>
            <a:r>
              <a:rPr lang="en-US" sz="2600" dirty="0"/>
              <a:t> Expenditures vs grant time elapsed</a:t>
            </a:r>
          </a:p>
          <a:p>
            <a:pPr lvl="4">
              <a:spcBef>
                <a:spcPts val="600"/>
              </a:spcBef>
              <a:buFont typeface="Wingdings" panose="05000000000000000000" pitchFamily="2" charset="2"/>
              <a:buChar char="q"/>
            </a:pPr>
            <a:r>
              <a:rPr lang="en-US" sz="2600" dirty="0"/>
              <a:t> Expenditures of each required reporting category</a:t>
            </a:r>
          </a:p>
          <a:p>
            <a:pPr lvl="4">
              <a:spcBef>
                <a:spcPts val="600"/>
              </a:spcBef>
              <a:buFont typeface="Wingdings" panose="05000000000000000000" pitchFamily="2" charset="2"/>
              <a:buChar char="q"/>
            </a:pPr>
            <a:r>
              <a:rPr lang="en-US" sz="2600" dirty="0"/>
              <a:t> Obligations (if grantee has subs)</a:t>
            </a:r>
          </a:p>
          <a:p>
            <a:pPr lvl="4">
              <a:spcBef>
                <a:spcPts val="600"/>
              </a:spcBef>
              <a:buFont typeface="Wingdings" panose="05000000000000000000" pitchFamily="2" charset="2"/>
              <a:buChar char="q"/>
            </a:pPr>
            <a:r>
              <a:rPr lang="en-US" sz="2600" dirty="0"/>
              <a:t> Remaining Balances</a:t>
            </a:r>
          </a:p>
          <a:p>
            <a:pPr lvl="4">
              <a:spcBef>
                <a:spcPts val="600"/>
              </a:spcBef>
              <a:buFont typeface="Wingdings" panose="05000000000000000000" pitchFamily="2" charset="2"/>
              <a:buChar char="q"/>
            </a:pPr>
            <a:r>
              <a:rPr lang="en-US" sz="2600" dirty="0"/>
              <a:t> Expenditure patterns</a:t>
            </a:r>
          </a:p>
          <a:p>
            <a:pPr lvl="4">
              <a:spcBef>
                <a:spcPts val="600"/>
              </a:spcBef>
              <a:buFont typeface="Wingdings" panose="05000000000000000000" pitchFamily="2" charset="2"/>
              <a:buChar char="q"/>
            </a:pPr>
            <a:r>
              <a:rPr lang="en-US" sz="2600" dirty="0"/>
              <a:t> Comparison between projections and actuals</a:t>
            </a:r>
          </a:p>
          <a:p>
            <a:pPr lvl="4">
              <a:spcBef>
                <a:spcPts val="600"/>
              </a:spcBef>
              <a:buFont typeface="Wingdings" panose="05000000000000000000" pitchFamily="2" charset="2"/>
              <a:buChar char="q"/>
            </a:pPr>
            <a:r>
              <a:rPr lang="en-US" sz="2600" dirty="0"/>
              <a:t> Deliverables</a:t>
            </a:r>
          </a:p>
          <a:p>
            <a:pPr lvl="4">
              <a:spcBef>
                <a:spcPts val="600"/>
              </a:spcBef>
              <a:buFont typeface="Wingdings" panose="05000000000000000000" pitchFamily="2" charset="2"/>
              <a:buChar char="q"/>
            </a:pPr>
            <a:r>
              <a:rPr lang="en-US" sz="2600" dirty="0"/>
              <a:t> </a:t>
            </a:r>
            <a:r>
              <a:rPr lang="en-US" sz="2600" dirty="0" err="1"/>
              <a:t>TAPs</a:t>
            </a:r>
            <a:r>
              <a:rPr lang="en-US" sz="2600" dirty="0"/>
              <a:t> / </a:t>
            </a:r>
            <a:r>
              <a:rPr lang="en-US" sz="2600" dirty="0" err="1"/>
              <a:t>CAPs</a:t>
            </a:r>
            <a:endParaRPr lang="en-US" sz="2600" dirty="0"/>
          </a:p>
          <a:p>
            <a:pPr lvl="4">
              <a:spcBef>
                <a:spcPts val="600"/>
              </a:spcBef>
              <a:buFont typeface="Wingdings" panose="05000000000000000000" pitchFamily="2" charset="2"/>
              <a:buChar char="q"/>
            </a:pPr>
            <a:r>
              <a:rPr lang="en-US" sz="2600" dirty="0"/>
              <a:t> Pending issues/ status from previous meeting/ calls</a:t>
            </a:r>
          </a:p>
          <a:p>
            <a:pPr marL="0" indent="0">
              <a:buNone/>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9558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48000">
              <a:schemeClr val="bg1"/>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This image shows a complicated report with excessive color coding. The report pictured represents what the Agency reviews each month to track overall grant progress." title="Expenditure Report">
            <a:extLst>
              <a:ext uri="{FF2B5EF4-FFF2-40B4-BE49-F238E27FC236}">
                <a16:creationId xmlns:a16="http://schemas.microsoft.com/office/drawing/2014/main" id="{388CB4E6-E250-4DC0-B5EB-F528F6AA44D0}"/>
              </a:ext>
            </a:extLst>
          </p:cNvPr>
          <p:cNvPicPr>
            <a:picLocks noChangeAspect="1"/>
          </p:cNvPicPr>
          <p:nvPr/>
        </p:nvPicPr>
        <p:blipFill>
          <a:blip r:embed="rId3"/>
          <a:stretch>
            <a:fillRect/>
          </a:stretch>
        </p:blipFill>
        <p:spPr>
          <a:xfrm>
            <a:off x="152400" y="609600"/>
            <a:ext cx="88392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hidden="1">
            <a:extLst>
              <a:ext uri="{FF2B5EF4-FFF2-40B4-BE49-F238E27FC236}">
                <a16:creationId xmlns:a16="http://schemas.microsoft.com/office/drawing/2014/main" id="{052A3B1F-27DE-4AC1-8AE6-CC386AF6E6F0}"/>
              </a:ext>
            </a:extLst>
          </p:cNvPr>
          <p:cNvSpPr>
            <a:spLocks noGrp="1"/>
          </p:cNvSpPr>
          <p:nvPr>
            <p:ph type="title"/>
          </p:nvPr>
        </p:nvSpPr>
        <p:spPr/>
        <p:txBody>
          <a:bodyPr/>
          <a:lstStyle/>
          <a:p>
            <a:r>
              <a:rPr lang="en-US" dirty="0"/>
              <a:t>Monthly Expenditures</a:t>
            </a:r>
          </a:p>
        </p:txBody>
      </p:sp>
    </p:spTree>
    <p:extLst>
      <p:ext uri="{BB962C8B-B14F-4D97-AF65-F5344CB8AC3E}">
        <p14:creationId xmlns:p14="http://schemas.microsoft.com/office/powerpoint/2010/main" val="3656037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6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EBD3-5315-4FB7-B3AD-4FA4CF4605CD}"/>
              </a:ext>
            </a:extLst>
          </p:cNvPr>
          <p:cNvSpPr>
            <a:spLocks noGrp="1"/>
          </p:cNvSpPr>
          <p:nvPr>
            <p:ph type="title"/>
          </p:nvPr>
        </p:nvSpPr>
        <p:spPr>
          <a:xfrm>
            <a:off x="-4916" y="1752600"/>
            <a:ext cx="9144000" cy="2295331"/>
          </a:xfrm>
          <a:solidFill>
            <a:schemeClr val="accent1"/>
          </a:solidFill>
        </p:spPr>
        <p:txBody>
          <a:bodyPr>
            <a:normAutofit/>
          </a:bodyPr>
          <a:lstStyle/>
          <a:p>
            <a:pPr algn="ctr"/>
            <a:r>
              <a:rPr lang="en-US" b="1" dirty="0">
                <a:solidFill>
                  <a:schemeClr val="tx1">
                    <a:lumMod val="95000"/>
                    <a:lumOff val="5000"/>
                  </a:schemeClr>
                </a:solidFill>
              </a:rPr>
              <a:t>Grayson College </a:t>
            </a:r>
            <a:br>
              <a:rPr lang="en-US" b="1" dirty="0">
                <a:solidFill>
                  <a:schemeClr val="tx1">
                    <a:lumMod val="95000"/>
                    <a:lumOff val="5000"/>
                  </a:schemeClr>
                </a:solidFill>
              </a:rPr>
            </a:br>
            <a:r>
              <a:rPr lang="en-US" b="1" dirty="0">
                <a:solidFill>
                  <a:schemeClr val="tx1">
                    <a:lumMod val="95000"/>
                    <a:lumOff val="5000"/>
                  </a:schemeClr>
                </a:solidFill>
              </a:rPr>
              <a:t>On Fiscal Organization for Cash Draw &amp; Reporting Expenditures in </a:t>
            </a:r>
            <a:r>
              <a:rPr lang="en-US" b="1" dirty="0" err="1">
                <a:solidFill>
                  <a:schemeClr val="tx1">
                    <a:lumMod val="95000"/>
                    <a:lumOff val="5000"/>
                  </a:schemeClr>
                </a:solidFill>
              </a:rPr>
              <a:t>CDER</a:t>
            </a:r>
            <a:endParaRPr lang="en-US" b="1" dirty="0">
              <a:solidFill>
                <a:schemeClr val="tx1">
                  <a:lumMod val="95000"/>
                  <a:lumOff val="5000"/>
                </a:schemeClr>
              </a:solidFill>
            </a:endParaRPr>
          </a:p>
        </p:txBody>
      </p:sp>
    </p:spTree>
    <p:extLst>
      <p:ext uri="{BB962C8B-B14F-4D97-AF65-F5344CB8AC3E}">
        <p14:creationId xmlns:p14="http://schemas.microsoft.com/office/powerpoint/2010/main" val="23343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pattFill prst="pct6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3" descr="Image shows three animated human representations with floating heads working together to ensure the five multi-colored and differently sized gear cogs fit and function together properly." title="Table Activity Image">
            <a:extLst>
              <a:ext uri="{FF2B5EF4-FFF2-40B4-BE49-F238E27FC236}">
                <a16:creationId xmlns:a16="http://schemas.microsoft.com/office/drawing/2014/main" id="{B9894B91-14EC-4839-92A3-47BD57AF6B69}"/>
              </a:ext>
            </a:extLst>
          </p:cNvPr>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800" y="3124200"/>
            <a:ext cx="6477000" cy="26688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5252D7E0-F3A6-4B52-A7E9-B066034FFE26}"/>
              </a:ext>
            </a:extLst>
          </p:cNvPr>
          <p:cNvSpPr>
            <a:spLocks noGrp="1"/>
          </p:cNvSpPr>
          <p:nvPr>
            <p:ph type="title"/>
          </p:nvPr>
        </p:nvSpPr>
        <p:spPr>
          <a:xfrm>
            <a:off x="0" y="1143001"/>
            <a:ext cx="9144000" cy="990600"/>
          </a:xfrm>
          <a:solidFill>
            <a:schemeClr val="accent1"/>
          </a:solidFill>
        </p:spPr>
        <p:txBody>
          <a:bodyPr>
            <a:normAutofit/>
          </a:bodyPr>
          <a:lstStyle/>
          <a:p>
            <a:pPr algn="ctr"/>
            <a:r>
              <a:rPr lang="en-US" sz="5400" b="1" dirty="0">
                <a:solidFill>
                  <a:schemeClr val="tx1">
                    <a:lumMod val="95000"/>
                    <a:lumOff val="5000"/>
                  </a:schemeClr>
                </a:solidFill>
              </a:rPr>
              <a:t>TABLE ACTIVITY &amp; DISCUSSION</a:t>
            </a:r>
          </a:p>
        </p:txBody>
      </p:sp>
    </p:spTree>
    <p:extLst>
      <p:ext uri="{BB962C8B-B14F-4D97-AF65-F5344CB8AC3E}">
        <p14:creationId xmlns:p14="http://schemas.microsoft.com/office/powerpoint/2010/main" val="111463007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07141BC2-2E0C-45BD-80C4-931AE062F2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5181600"/>
            <a:ext cx="2610813" cy="1504665"/>
          </a:xfrm>
          <a:prstGeom prst="rect">
            <a:avLst/>
          </a:prstGeom>
        </p:spPr>
      </p:pic>
      <p:pic>
        <p:nvPicPr>
          <p:cNvPr id="3" name="Picture 2" descr="Slide that signals the scavenger hunt activity. It features a picture of a compass as well as dashed lines leading to an &quot;X&quot; on the implied treasure map. " title="Scavenger Hunt Graphic">
            <a:extLst>
              <a:ext uri="{FF2B5EF4-FFF2-40B4-BE49-F238E27FC236}">
                <a16:creationId xmlns:a16="http://schemas.microsoft.com/office/drawing/2014/main" id="{66215081-645D-4CD0-8CF1-15A4EE0B3C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4400" y="762000"/>
            <a:ext cx="7010400" cy="38781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hidden="1">
            <a:extLst>
              <a:ext uri="{FF2B5EF4-FFF2-40B4-BE49-F238E27FC236}">
                <a16:creationId xmlns:a16="http://schemas.microsoft.com/office/drawing/2014/main" id="{0F1F54D3-2857-4E98-8CF4-040289A2CCCF}"/>
              </a:ext>
            </a:extLst>
          </p:cNvPr>
          <p:cNvSpPr>
            <a:spLocks noGrp="1"/>
          </p:cNvSpPr>
          <p:nvPr>
            <p:ph type="ctrTitle"/>
          </p:nvPr>
        </p:nvSpPr>
        <p:spPr>
          <a:xfrm>
            <a:off x="76200" y="1066800"/>
            <a:ext cx="7467600" cy="822960"/>
          </a:xfrm>
        </p:spPr>
        <p:txBody>
          <a:bodyPr>
            <a:normAutofit fontScale="90000"/>
          </a:bodyPr>
          <a:lstStyle/>
          <a:p>
            <a:r>
              <a:rPr lang="en-US" dirty="0"/>
              <a:t>Scavenger Hunt – First Question</a:t>
            </a:r>
          </a:p>
        </p:txBody>
      </p:sp>
    </p:spTree>
    <p:extLst>
      <p:ext uri="{BB962C8B-B14F-4D97-AF65-F5344CB8AC3E}">
        <p14:creationId xmlns:p14="http://schemas.microsoft.com/office/powerpoint/2010/main" val="405144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5" name="Picture 4" descr="Picture of a question mark with a magnifying glass." title="Question Mark">
            <a:extLst>
              <a:ext uri="{FF2B5EF4-FFF2-40B4-BE49-F238E27FC236}">
                <a16:creationId xmlns:a16="http://schemas.microsoft.com/office/drawing/2014/main" id="{6C85296C-5286-4763-B367-3113823D3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5200935"/>
            <a:ext cx="2610813" cy="1504665"/>
          </a:xfrm>
          <a:prstGeom prst="rect">
            <a:avLst/>
          </a:prstGeom>
        </p:spPr>
      </p:pic>
      <p:sp>
        <p:nvSpPr>
          <p:cNvPr id="3" name="Content Placeholder 2">
            <a:extLst>
              <a:ext uri="{FF2B5EF4-FFF2-40B4-BE49-F238E27FC236}">
                <a16:creationId xmlns:a16="http://schemas.microsoft.com/office/drawing/2014/main" id="{21EA2CB4-70BD-42F7-AAA6-4D210B9A9A34}"/>
              </a:ext>
            </a:extLst>
          </p:cNvPr>
          <p:cNvSpPr>
            <a:spLocks noGrp="1"/>
          </p:cNvSpPr>
          <p:nvPr>
            <p:ph idx="1"/>
          </p:nvPr>
        </p:nvSpPr>
        <p:spPr>
          <a:xfrm>
            <a:off x="816135" y="1295400"/>
            <a:ext cx="7550625" cy="4114800"/>
          </a:xfrm>
        </p:spPr>
        <p:txBody>
          <a:bodyPr>
            <a:normAutofit/>
          </a:bodyPr>
          <a:lstStyle/>
          <a:p>
            <a:endParaRPr lang="en-US" sz="3200" dirty="0"/>
          </a:p>
          <a:p>
            <a:pPr>
              <a:buFont typeface="Wingdings" panose="05000000000000000000" pitchFamily="2" charset="2"/>
              <a:buChar char="§"/>
            </a:pPr>
            <a:r>
              <a:rPr lang="en-US" sz="3600" dirty="0"/>
              <a:t>The detailed grant fund amount available July 1</a:t>
            </a:r>
            <a:r>
              <a:rPr lang="en-US" sz="3600" baseline="30000" dirty="0"/>
              <a:t>st</a:t>
            </a:r>
            <a:r>
              <a:rPr lang="en-US" sz="3600" dirty="0"/>
              <a:t> vs the award amount available September 1</a:t>
            </a:r>
            <a:r>
              <a:rPr lang="en-US" sz="3600" baseline="30000" dirty="0"/>
              <a:t>st   </a:t>
            </a:r>
          </a:p>
          <a:p>
            <a:pPr marL="0" indent="0" algn="ctr">
              <a:buNone/>
            </a:pPr>
            <a:r>
              <a:rPr lang="en-US" sz="3600" dirty="0"/>
              <a:t>&amp;</a:t>
            </a:r>
          </a:p>
          <a:p>
            <a:pPr>
              <a:buFont typeface="Wingdings" panose="05000000000000000000" pitchFamily="2" charset="2"/>
              <a:buChar char="§"/>
            </a:pPr>
            <a:r>
              <a:rPr lang="en-US" sz="3600" dirty="0"/>
              <a:t>The amount of Performance Based Funding Reserve.</a:t>
            </a:r>
          </a:p>
        </p:txBody>
      </p:sp>
      <p:sp>
        <p:nvSpPr>
          <p:cNvPr id="2" name="Title 1">
            <a:extLst>
              <a:ext uri="{FF2B5EF4-FFF2-40B4-BE49-F238E27FC236}">
                <a16:creationId xmlns:a16="http://schemas.microsoft.com/office/drawing/2014/main" id="{C2D01B78-00BC-4FD8-9DBB-6AED0D8B63A5}"/>
              </a:ext>
            </a:extLst>
          </p:cNvPr>
          <p:cNvSpPr>
            <a:spLocks noGrp="1"/>
          </p:cNvSpPr>
          <p:nvPr>
            <p:ph type="title"/>
          </p:nvPr>
        </p:nvSpPr>
        <p:spPr/>
        <p:txBody>
          <a:bodyPr/>
          <a:lstStyle/>
          <a:p>
            <a:r>
              <a:rPr lang="en-US" b="1" dirty="0"/>
              <a:t>Where in the grant is the following located?</a:t>
            </a:r>
          </a:p>
        </p:txBody>
      </p:sp>
    </p:spTree>
    <p:extLst>
      <p:ext uri="{BB962C8B-B14F-4D97-AF65-F5344CB8AC3E}">
        <p14:creationId xmlns:p14="http://schemas.microsoft.com/office/powerpoint/2010/main" val="3989730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3" name="Picture 2" descr="Picture of a question mark with a magnifying glass." title="Question Mark">
            <a:extLst>
              <a:ext uri="{FF2B5EF4-FFF2-40B4-BE49-F238E27FC236}">
                <a16:creationId xmlns:a16="http://schemas.microsoft.com/office/drawing/2014/main" id="{DFFC0912-A387-4822-8C5B-DB537C0FC0E2}"/>
              </a:ext>
            </a:extLst>
          </p:cNvPr>
          <p:cNvPicPr>
            <a:picLocks noChangeAspect="1"/>
          </p:cNvPicPr>
          <p:nvPr/>
        </p:nvPicPr>
        <p:blipFill>
          <a:blip r:embed="rId3"/>
          <a:stretch>
            <a:fillRect/>
          </a:stretch>
        </p:blipFill>
        <p:spPr>
          <a:xfrm>
            <a:off x="3200400" y="5257800"/>
            <a:ext cx="2609314" cy="1505843"/>
          </a:xfrm>
          <a:prstGeom prst="rect">
            <a:avLst/>
          </a:prstGeom>
        </p:spPr>
      </p:pic>
      <p:sp>
        <p:nvSpPr>
          <p:cNvPr id="5" name="Content Placeholder 4">
            <a:extLst>
              <a:ext uri="{FF2B5EF4-FFF2-40B4-BE49-F238E27FC236}">
                <a16:creationId xmlns:a16="http://schemas.microsoft.com/office/drawing/2014/main" id="{3F88FC97-D398-4970-ACAF-C3B8F172A665}"/>
              </a:ext>
            </a:extLst>
          </p:cNvPr>
          <p:cNvSpPr>
            <a:spLocks noGrp="1"/>
          </p:cNvSpPr>
          <p:nvPr>
            <p:ph idx="1"/>
          </p:nvPr>
        </p:nvSpPr>
        <p:spPr>
          <a:xfrm>
            <a:off x="822959" y="1845734"/>
            <a:ext cx="7543801" cy="4023360"/>
          </a:xfrm>
        </p:spPr>
        <p:txBody>
          <a:bodyPr/>
          <a:lstStyle/>
          <a:p>
            <a:pPr algn="ctr"/>
            <a:endParaRPr lang="en-US" sz="4800" b="1" spc="-50" dirty="0">
              <a:solidFill>
                <a:srgbClr val="000000">
                  <a:lumMod val="75000"/>
                  <a:lumOff val="25000"/>
                </a:srgbClr>
              </a:solidFill>
              <a:latin typeface="Calibri Light" panose="020F0302020204030204"/>
              <a:ea typeface="+mj-ea"/>
              <a:cs typeface="+mj-cs"/>
            </a:endParaRPr>
          </a:p>
          <a:p>
            <a:pPr algn="ctr"/>
            <a:r>
              <a:rPr lang="en-US" sz="7200" b="1" spc="-50" dirty="0">
                <a:solidFill>
                  <a:srgbClr val="000000">
                    <a:lumMod val="75000"/>
                    <a:lumOff val="25000"/>
                  </a:srgbClr>
                </a:solidFill>
                <a:latin typeface="Calibri Light" panose="020F0302020204030204"/>
                <a:ea typeface="+mj-ea"/>
                <a:cs typeface="+mj-cs"/>
              </a:rPr>
              <a:t>Attachment D</a:t>
            </a:r>
            <a:br>
              <a:rPr lang="en-US" sz="4800" b="1" spc="-50" dirty="0">
                <a:solidFill>
                  <a:srgbClr val="000000">
                    <a:lumMod val="75000"/>
                    <a:lumOff val="25000"/>
                  </a:srgbClr>
                </a:solidFill>
                <a:latin typeface="Calibri Light" panose="020F0302020204030204"/>
                <a:ea typeface="+mj-ea"/>
                <a:cs typeface="+mj-cs"/>
              </a:rPr>
            </a:br>
            <a:endParaRPr lang="en-US" sz="4800" dirty="0"/>
          </a:p>
        </p:txBody>
      </p:sp>
      <p:sp>
        <p:nvSpPr>
          <p:cNvPr id="2" name="Title 1">
            <a:extLst>
              <a:ext uri="{FF2B5EF4-FFF2-40B4-BE49-F238E27FC236}">
                <a16:creationId xmlns:a16="http://schemas.microsoft.com/office/drawing/2014/main" id="{555B8B24-7F05-4D24-A649-86DF93835DD1}"/>
              </a:ext>
            </a:extLst>
          </p:cNvPr>
          <p:cNvSpPr>
            <a:spLocks noGrp="1"/>
          </p:cNvSpPr>
          <p:nvPr>
            <p:ph type="title"/>
          </p:nvPr>
        </p:nvSpPr>
        <p:spPr>
          <a:xfrm>
            <a:off x="822958" y="76200"/>
            <a:ext cx="7543801" cy="1676400"/>
          </a:xfrm>
        </p:spPr>
        <p:txBody>
          <a:bodyPr>
            <a:normAutofit/>
          </a:bodyPr>
          <a:lstStyle/>
          <a:p>
            <a:pPr algn="ctr"/>
            <a:r>
              <a:rPr lang="en-US" sz="10400" b="1" spc="0" dirty="0">
                <a:ln w="9525">
                  <a:solidFill>
                    <a:schemeClr val="bg1"/>
                  </a:solidFill>
                  <a:prstDash val="solid"/>
                </a:ln>
                <a:solidFill>
                  <a:srgbClr val="7030A0"/>
                </a:solidFill>
                <a:effectLst>
                  <a:outerShdw blurRad="12700" dist="38100" dir="2700000" algn="tl" rotWithShape="0">
                    <a:schemeClr val="bg1">
                      <a:lumMod val="50000"/>
                    </a:schemeClr>
                  </a:outerShdw>
                </a:effectLst>
              </a:rPr>
              <a:t>ANSWER 1</a:t>
            </a:r>
          </a:p>
        </p:txBody>
      </p:sp>
    </p:spTree>
    <p:extLst>
      <p:ext uri="{BB962C8B-B14F-4D97-AF65-F5344CB8AC3E}">
        <p14:creationId xmlns:p14="http://schemas.microsoft.com/office/powerpoint/2010/main" val="1534212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rgbClr val="00FFFF"/>
          </a:fgClr>
          <a:bgClr>
            <a:schemeClr val="bg1"/>
          </a:bgClr>
        </a:pattFill>
        <a:effectLst/>
      </p:bgPr>
    </p:bg>
    <p:spTree>
      <p:nvGrpSpPr>
        <p:cNvPr id="1" name=""/>
        <p:cNvGrpSpPr/>
        <p:nvPr/>
      </p:nvGrpSpPr>
      <p:grpSpPr>
        <a:xfrm>
          <a:off x="0" y="0"/>
          <a:ext cx="0" cy="0"/>
          <a:chOff x="0" y="0"/>
          <a:chExt cx="0" cy="0"/>
        </a:xfrm>
      </p:grpSpPr>
      <p:pic>
        <p:nvPicPr>
          <p:cNvPr id="3" name="Picture 2" descr="Picture of a question mark with a magnifying glass." title="Question Mark">
            <a:extLst>
              <a:ext uri="{FF2B5EF4-FFF2-40B4-BE49-F238E27FC236}">
                <a16:creationId xmlns:a16="http://schemas.microsoft.com/office/drawing/2014/main" id="{DFFC0912-A387-4822-8C5B-DB537C0FC0E2}"/>
              </a:ext>
            </a:extLst>
          </p:cNvPr>
          <p:cNvPicPr>
            <a:picLocks noChangeAspect="1"/>
          </p:cNvPicPr>
          <p:nvPr/>
        </p:nvPicPr>
        <p:blipFill>
          <a:blip r:embed="rId3"/>
          <a:stretch>
            <a:fillRect/>
          </a:stretch>
        </p:blipFill>
        <p:spPr>
          <a:xfrm>
            <a:off x="3200400" y="5257800"/>
            <a:ext cx="2609314" cy="1505843"/>
          </a:xfrm>
          <a:prstGeom prst="rect">
            <a:avLst/>
          </a:prstGeom>
        </p:spPr>
      </p:pic>
      <p:pic>
        <p:nvPicPr>
          <p:cNvPr id="4" name="Picture 3" descr="This image shows an example which illustrates the answer to the previous slide (Attachment D, which is the budget sheet). The budget shows amounts of each funding stream and their percentages relative to the funding and their dates of availability." title="Grant Budget Sheet Example">
            <a:extLst>
              <a:ext uri="{FF2B5EF4-FFF2-40B4-BE49-F238E27FC236}">
                <a16:creationId xmlns:a16="http://schemas.microsoft.com/office/drawing/2014/main" id="{831F0D27-EE29-40ED-94AF-74D0974E751C}"/>
              </a:ext>
            </a:extLst>
          </p:cNvPr>
          <p:cNvPicPr>
            <a:picLocks noChangeAspect="1"/>
          </p:cNvPicPr>
          <p:nvPr/>
        </p:nvPicPr>
        <p:blipFill>
          <a:blip r:embed="rId4"/>
          <a:stretch>
            <a:fillRect/>
          </a:stretch>
        </p:blipFill>
        <p:spPr>
          <a:xfrm>
            <a:off x="88481" y="304800"/>
            <a:ext cx="8833152" cy="4953000"/>
          </a:xfrm>
          <a:prstGeom prst="rect">
            <a:avLst/>
          </a:prstGeom>
        </p:spPr>
      </p:pic>
      <p:sp>
        <p:nvSpPr>
          <p:cNvPr id="7" name="Title 6" hidden="1">
            <a:extLst>
              <a:ext uri="{FF2B5EF4-FFF2-40B4-BE49-F238E27FC236}">
                <a16:creationId xmlns:a16="http://schemas.microsoft.com/office/drawing/2014/main" id="{F721C252-3B47-496F-847F-597E4614849D}"/>
              </a:ext>
            </a:extLst>
          </p:cNvPr>
          <p:cNvSpPr>
            <a:spLocks noGrp="1"/>
          </p:cNvSpPr>
          <p:nvPr>
            <p:ph type="title"/>
          </p:nvPr>
        </p:nvSpPr>
        <p:spPr/>
        <p:txBody>
          <a:bodyPr/>
          <a:lstStyle/>
          <a:p>
            <a:r>
              <a:rPr lang="en-US" dirty="0"/>
              <a:t>Answer continued – Attachment D example</a:t>
            </a:r>
          </a:p>
        </p:txBody>
      </p:sp>
    </p:spTree>
    <p:extLst>
      <p:ext uri="{BB962C8B-B14F-4D97-AF65-F5344CB8AC3E}">
        <p14:creationId xmlns:p14="http://schemas.microsoft.com/office/powerpoint/2010/main" val="3315866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3864</TotalTime>
  <Words>2417</Words>
  <Application>Microsoft Office PowerPoint</Application>
  <PresentationFormat>On-screen Show (4:3)</PresentationFormat>
  <Paragraphs>415</Paragraphs>
  <Slides>56</Slides>
  <Notes>56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Aharoni</vt:lpstr>
      <vt:lpstr>Arial</vt:lpstr>
      <vt:lpstr>Calibri</vt:lpstr>
      <vt:lpstr>Calibri Light</vt:lpstr>
      <vt:lpstr>Courier New</vt:lpstr>
      <vt:lpstr>Franklin Gothic Heavy</vt:lpstr>
      <vt:lpstr>Times New Roman</vt:lpstr>
      <vt:lpstr>Wingdings</vt:lpstr>
      <vt:lpstr>Retrospect</vt:lpstr>
      <vt:lpstr>1_Retrospect</vt:lpstr>
      <vt:lpstr>  NAVIGATING THE GRANT</vt:lpstr>
      <vt:lpstr>AEL Grant Network</vt:lpstr>
      <vt:lpstr>Who is Board and AEL Grants?</vt:lpstr>
      <vt:lpstr>Board &amp; AEL Grants  Contact Information</vt:lpstr>
      <vt:lpstr>Your TWC Support Team</vt:lpstr>
      <vt:lpstr>Scavenger Hunt – First Question</vt:lpstr>
      <vt:lpstr>Where in the grant is the following located?</vt:lpstr>
      <vt:lpstr>ANSWER 1</vt:lpstr>
      <vt:lpstr>Answer continued – Attachment D example</vt:lpstr>
      <vt:lpstr>The Grant Sandwich</vt:lpstr>
      <vt:lpstr>The Bread: TWC’s General Agreements (1 of 3) </vt:lpstr>
      <vt:lpstr>The Bread: TWC’s General Agreements  (2 of 3)</vt:lpstr>
      <vt:lpstr>Attachment D</vt:lpstr>
      <vt:lpstr>Attachment A</vt:lpstr>
      <vt:lpstr> Attachment A: NEW grant language in Eligibility</vt:lpstr>
      <vt:lpstr>Attachment A: NEW in TANF Eligibility</vt:lpstr>
      <vt:lpstr>Scavenger Hunt – Second Question</vt:lpstr>
      <vt:lpstr>Where in the grant would you find…?</vt:lpstr>
      <vt:lpstr>ANSWER 2</vt:lpstr>
      <vt:lpstr>NEW Minimum Staffing Requirements</vt:lpstr>
      <vt:lpstr>The Meat: Statement of Work </vt:lpstr>
      <vt:lpstr>The Meat: Statement of Work, slide 2</vt:lpstr>
      <vt:lpstr>Attachment B-1, Budget detail</vt:lpstr>
      <vt:lpstr>Attachment B-1, Budget detail, continued</vt:lpstr>
      <vt:lpstr>Scavenger Hunt - Third Question</vt:lpstr>
      <vt:lpstr>Where in the grant will you find…?</vt:lpstr>
      <vt:lpstr>ANSWER 3</vt:lpstr>
      <vt:lpstr>BUDGET ADJUSTMENTS, AMENDMENTS, AND PROCESSES</vt:lpstr>
      <vt:lpstr>Budget Adjustment vs Budget Amendment</vt:lpstr>
      <vt:lpstr>Requesting Grant Actions Checklist</vt:lpstr>
      <vt:lpstr> Contract Action Request (CAR) Description Should… </vt:lpstr>
      <vt:lpstr>CAR Explanation… </vt:lpstr>
      <vt:lpstr>CAR Form</vt:lpstr>
      <vt:lpstr>Scavenger Hunt – Fourth Question</vt:lpstr>
      <vt:lpstr>Where in the grant is this located?</vt:lpstr>
      <vt:lpstr>ANSWER</vt:lpstr>
      <vt:lpstr>Question on administrative cost limitations</vt:lpstr>
      <vt:lpstr>CASH DRAW EXPENDITURE REPORTING SYSTEM  (CDER)</vt:lpstr>
      <vt:lpstr>TYPES of CDER ACCESS</vt:lpstr>
      <vt:lpstr>How to Request Read Only CDER Access…</vt:lpstr>
      <vt:lpstr>CDER Access Request</vt:lpstr>
      <vt:lpstr>WHAT &amp; WHEN TO REPORT IN CDER</vt:lpstr>
      <vt:lpstr>Scavenger Hunt – Fifth Question</vt:lpstr>
      <vt:lpstr>Where in the grant is the following stated?</vt:lpstr>
      <vt:lpstr>ANSWER 4</vt:lpstr>
      <vt:lpstr>Subrecipient Contracting Best Practices</vt:lpstr>
      <vt:lpstr> What might be included…</vt:lpstr>
      <vt:lpstr>Emailing TWC…</vt:lpstr>
      <vt:lpstr>BREAK FOR LUNCH!  </vt:lpstr>
      <vt:lpstr> Expenditures   and Reporting</vt:lpstr>
      <vt:lpstr>You are required to report the amount spent per funding steam in each of the following categories…</vt:lpstr>
      <vt:lpstr>CDER Budget Overview</vt:lpstr>
      <vt:lpstr>What TWC Reviews Every Month…</vt:lpstr>
      <vt:lpstr>Monthly Expenditures</vt:lpstr>
      <vt:lpstr>Grayson College  On Fiscal Organization for Cash Draw &amp; Reporting Expenditures in CDER</vt:lpstr>
      <vt:lpstr>TABLE ACTIVITY &amp; DISCUSSION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Blackwell,Diana V</dc:creator>
  <cp:lastModifiedBy>Baldini,Mahalia C</cp:lastModifiedBy>
  <cp:revision>215</cp:revision>
  <cp:lastPrinted>2018-07-27T20:16:05Z</cp:lastPrinted>
  <dcterms:created xsi:type="dcterms:W3CDTF">2018-06-21T17:41:54Z</dcterms:created>
  <dcterms:modified xsi:type="dcterms:W3CDTF">2018-08-15T14:19:08Z</dcterms:modified>
</cp:coreProperties>
</file>