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0"/>
  </p:notesMasterIdLst>
  <p:sldIdLst>
    <p:sldId id="256" r:id="rId2"/>
    <p:sldId id="272" r:id="rId3"/>
    <p:sldId id="273" r:id="rId4"/>
    <p:sldId id="257" r:id="rId5"/>
    <p:sldId id="274" r:id="rId6"/>
    <p:sldId id="264" r:id="rId7"/>
    <p:sldId id="284" r:id="rId8"/>
    <p:sldId id="279" r:id="rId9"/>
    <p:sldId id="289" r:id="rId10"/>
    <p:sldId id="280" r:id="rId11"/>
    <p:sldId id="290" r:id="rId12"/>
    <p:sldId id="288" r:id="rId13"/>
    <p:sldId id="278" r:id="rId14"/>
    <p:sldId id="281" r:id="rId15"/>
    <p:sldId id="285" r:id="rId16"/>
    <p:sldId id="286" r:id="rId17"/>
    <p:sldId id="263"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6D"/>
    <a:srgbClr val="FFE7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74356" autoAdjust="0"/>
  </p:normalViewPr>
  <p:slideViewPr>
    <p:cSldViewPr>
      <p:cViewPr varScale="1">
        <p:scale>
          <a:sx n="62" d="100"/>
          <a:sy n="62" d="100"/>
        </p:scale>
        <p:origin x="1507"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33CB2-F6D0-44EB-84DB-7963829C7631}" type="datetimeFigureOut">
              <a:rPr lang="en-US" smtClean="0"/>
              <a:t>8/14/2018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1A0B3-5217-4707-B1D5-A31A8F49E8E2}" type="slidenum">
              <a:rPr lang="en-US" smtClean="0"/>
              <a:t>‹#›</a:t>
            </a:fld>
            <a:endParaRPr lang="en-US"/>
          </a:p>
        </p:txBody>
      </p:sp>
    </p:spTree>
    <p:extLst>
      <p:ext uri="{BB962C8B-B14F-4D97-AF65-F5344CB8AC3E}">
        <p14:creationId xmlns:p14="http://schemas.microsoft.com/office/powerpoint/2010/main" val="281932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session focuses on program design, local policies, recruitment, intake, orientation practices, policy and program design—all decisions program leadership make—and how these  practices impacts persistence.   </a:t>
            </a:r>
          </a:p>
        </p:txBody>
      </p:sp>
      <p:sp>
        <p:nvSpPr>
          <p:cNvPr id="4" name="Slide Number Placeholder 3"/>
          <p:cNvSpPr>
            <a:spLocks noGrp="1"/>
          </p:cNvSpPr>
          <p:nvPr>
            <p:ph type="sldNum" sz="quarter" idx="10"/>
          </p:nvPr>
        </p:nvSpPr>
        <p:spPr/>
        <p:txBody>
          <a:bodyPr/>
          <a:lstStyle/>
          <a:p>
            <a:fld id="{1B81A0B3-5217-4707-B1D5-A31A8F49E8E2}" type="slidenum">
              <a:rPr lang="en-US" smtClean="0"/>
              <a:t>1</a:t>
            </a:fld>
            <a:endParaRPr lang="en-US"/>
          </a:p>
        </p:txBody>
      </p:sp>
    </p:spTree>
    <p:extLst>
      <p:ext uri="{BB962C8B-B14F-4D97-AF65-F5344CB8AC3E}">
        <p14:creationId xmlns:p14="http://schemas.microsoft.com/office/powerpoint/2010/main" val="1079210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Chalk Line</a:t>
            </a:r>
          </a:p>
          <a:p>
            <a:r>
              <a:rPr lang="en-US" dirty="0"/>
              <a:t>Mutual Support Options</a:t>
            </a:r>
          </a:p>
          <a:p>
            <a:r>
              <a:rPr lang="en-US" dirty="0"/>
              <a:t>When to Drop</a:t>
            </a:r>
          </a:p>
          <a:p>
            <a:r>
              <a:rPr lang="en-US" dirty="0"/>
              <a:t>Planning for Return</a:t>
            </a:r>
          </a:p>
          <a:p>
            <a:endParaRPr lang="en-US" dirty="0"/>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15</a:t>
            </a:fld>
            <a:endParaRPr lang="en-US"/>
          </a:p>
        </p:txBody>
      </p:sp>
    </p:spTree>
    <p:extLst>
      <p:ext uri="{BB962C8B-B14F-4D97-AF65-F5344CB8AC3E}">
        <p14:creationId xmlns:p14="http://schemas.microsoft.com/office/powerpoint/2010/main" val="1789825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Local Performance Data –  </a:t>
            </a:r>
            <a:r>
              <a:rPr lang="en-US" sz="1200" b="0" i="0" u="none" strike="noStrike" kern="1200" baseline="0" dirty="0">
                <a:solidFill>
                  <a:schemeClr val="tx1"/>
                </a:solidFill>
                <a:latin typeface="+mn-lt"/>
                <a:ea typeface="+mn-ea"/>
                <a:cs typeface="+mn-cs"/>
              </a:rPr>
              <a:t>Have you based the policy on local performance data? Does it indicate the number of hours, days or weeks that are necessary for the average student in your program to meet his or her goals? </a:t>
            </a:r>
          </a:p>
          <a:p>
            <a:r>
              <a:rPr lang="en-US" sz="1200" b="1" i="0" u="none" strike="noStrike" kern="1200" baseline="0" dirty="0">
                <a:solidFill>
                  <a:schemeClr val="tx1"/>
                </a:solidFill>
                <a:latin typeface="+mn-lt"/>
                <a:ea typeface="+mn-ea"/>
                <a:cs typeface="+mn-cs"/>
              </a:rPr>
              <a:t>Time Span/Aligned with Syllabus - </a:t>
            </a:r>
            <a:r>
              <a:rPr lang="en-US" sz="1200" b="0" i="0" u="none" strike="noStrike" kern="1200" baseline="0" dirty="0">
                <a:solidFill>
                  <a:schemeClr val="tx1"/>
                </a:solidFill>
                <a:latin typeface="+mn-lt"/>
                <a:ea typeface="+mn-ea"/>
                <a:cs typeface="+mn-cs"/>
              </a:rPr>
              <a:t>Does the policy require the program to set a beginning date and an ending date for the course? Is this period sufficient for the student to make sufficient progress and meet the requirements of the course?</a:t>
            </a:r>
          </a:p>
          <a:p>
            <a:r>
              <a:rPr lang="en-US" sz="1200" b="1" i="0" u="none" strike="noStrike" kern="1200" baseline="0" dirty="0">
                <a:solidFill>
                  <a:schemeClr val="tx1"/>
                </a:solidFill>
                <a:latin typeface="+mn-lt"/>
                <a:ea typeface="+mn-ea"/>
                <a:cs typeface="+mn-cs"/>
              </a:rPr>
              <a:t>Outcomes - </a:t>
            </a:r>
            <a:r>
              <a:rPr lang="en-US" sz="1200" b="0" i="0" u="none" strike="noStrike" kern="1200" baseline="0" dirty="0">
                <a:solidFill>
                  <a:schemeClr val="tx1"/>
                </a:solidFill>
                <a:latin typeface="+mn-lt"/>
                <a:ea typeface="+mn-ea"/>
                <a:cs typeface="+mn-cs"/>
              </a:rPr>
              <a:t>Does the policy require the program to address specific outcomes like completion of level, improvement of a </a:t>
            </a:r>
            <a:r>
              <a:rPr lang="en-US" sz="1200" b="0" i="0" u="none" strike="noStrike" kern="1200" baseline="0" dirty="0" err="1">
                <a:solidFill>
                  <a:schemeClr val="tx1"/>
                </a:solidFill>
                <a:latin typeface="+mn-lt"/>
                <a:ea typeface="+mn-ea"/>
                <a:cs typeface="+mn-cs"/>
              </a:rPr>
              <a:t>lexile</a:t>
            </a:r>
            <a:r>
              <a:rPr lang="en-US" sz="1200" b="0" i="0" u="none" strike="noStrike" kern="1200" baseline="0" dirty="0">
                <a:solidFill>
                  <a:schemeClr val="tx1"/>
                </a:solidFill>
                <a:latin typeface="+mn-lt"/>
                <a:ea typeface="+mn-ea"/>
                <a:cs typeface="+mn-cs"/>
              </a:rPr>
              <a:t> score, job advancement or passing all or part of the GED? </a:t>
            </a:r>
          </a:p>
          <a:p>
            <a:r>
              <a:rPr lang="en-US" sz="1200" b="1" i="0" u="none" strike="noStrike" kern="1200" baseline="0" dirty="0">
                <a:solidFill>
                  <a:schemeClr val="tx1"/>
                </a:solidFill>
                <a:latin typeface="+mn-lt"/>
                <a:ea typeface="+mn-ea"/>
                <a:cs typeface="+mn-cs"/>
              </a:rPr>
              <a:t>Individualized Plans - </a:t>
            </a:r>
            <a:r>
              <a:rPr lang="en-US" sz="1200" b="0" i="0" u="none" strike="noStrike" kern="1200" baseline="0" dirty="0">
                <a:solidFill>
                  <a:schemeClr val="tx1"/>
                </a:solidFill>
                <a:latin typeface="+mn-lt"/>
                <a:ea typeface="+mn-ea"/>
                <a:cs typeface="+mn-cs"/>
              </a:rPr>
              <a:t>Does the policy require the program to individualize the attendance agreement so that it is relevant to the student’s placement, personal goals and resources? Can requirements vary from one student to another? </a:t>
            </a:r>
          </a:p>
          <a:p>
            <a:r>
              <a:rPr lang="en-US" sz="1200" b="1" i="0" u="none" strike="noStrike" kern="1200" baseline="0" dirty="0">
                <a:solidFill>
                  <a:schemeClr val="tx1"/>
                </a:solidFill>
                <a:latin typeface="+mn-lt"/>
                <a:ea typeface="+mn-ea"/>
                <a:cs typeface="+mn-cs"/>
              </a:rPr>
              <a:t>Consequences - </a:t>
            </a:r>
            <a:r>
              <a:rPr lang="en-US" sz="1200" b="0" i="0" u="none" strike="noStrike" kern="1200" baseline="0" dirty="0">
                <a:solidFill>
                  <a:schemeClr val="tx1"/>
                </a:solidFill>
                <a:latin typeface="+mn-lt"/>
                <a:ea typeface="+mn-ea"/>
                <a:cs typeface="+mn-cs"/>
              </a:rPr>
              <a:t>What happens if the student does not comply with the policy? Are the consequences clear? Are they appropriate? Do consequences allow for students to return to the program one day? Are there positive consequences for students who have good attendance? </a:t>
            </a:r>
          </a:p>
          <a:p>
            <a:r>
              <a:rPr lang="en-US" sz="1200" b="1" i="0" u="none" strike="noStrike" kern="1200" baseline="0" dirty="0">
                <a:solidFill>
                  <a:schemeClr val="tx1"/>
                </a:solidFill>
                <a:latin typeface="+mn-lt"/>
                <a:ea typeface="+mn-ea"/>
                <a:cs typeface="+mn-cs"/>
              </a:rPr>
              <a:t>Flexibility - </a:t>
            </a:r>
            <a:r>
              <a:rPr lang="en-US" sz="1200" b="0" i="0" u="none" strike="noStrike" kern="1200" baseline="0" dirty="0">
                <a:solidFill>
                  <a:schemeClr val="tx1"/>
                </a:solidFill>
                <a:latin typeface="+mn-lt"/>
                <a:ea typeface="+mn-ea"/>
                <a:cs typeface="+mn-cs"/>
              </a:rPr>
              <a:t>Does the policy provide for a way for students to make up time if they must miss a class or drop out temporarily? Is there an appeal process to allow programs to distinguish between students with and without compelling reasons for failing to meet the requirements? Can the requirements change for students whose situations change? </a:t>
            </a:r>
            <a:endParaRPr lang="en-US" dirty="0"/>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16</a:t>
            </a:fld>
            <a:endParaRPr lang="en-US"/>
          </a:p>
        </p:txBody>
      </p:sp>
    </p:spTree>
    <p:extLst>
      <p:ext uri="{BB962C8B-B14F-4D97-AF65-F5344CB8AC3E}">
        <p14:creationId xmlns:p14="http://schemas.microsoft.com/office/powerpoint/2010/main" val="3957735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research pays off.   Why College of the Mainland changed its program structure.</a:t>
            </a:r>
          </a:p>
          <a:p>
            <a:endParaRPr lang="en-US" dirty="0"/>
          </a:p>
          <a:p>
            <a:r>
              <a:rPr lang="en-US" dirty="0"/>
              <a:t>Program Structure.   </a:t>
            </a:r>
          </a:p>
          <a:p>
            <a:pPr lvl="1"/>
            <a:r>
              <a:rPr lang="en-US" dirty="0"/>
              <a:t>Is the path clear for students to complete their goal?</a:t>
            </a:r>
          </a:p>
          <a:p>
            <a:r>
              <a:rPr lang="en-US" dirty="0"/>
              <a:t>Course Schedule.   </a:t>
            </a:r>
          </a:p>
          <a:p>
            <a:pPr lvl="1"/>
            <a:r>
              <a:rPr lang="en-US" dirty="0"/>
              <a:t>Do they allow enough time for students to achieve benchmark goals?</a:t>
            </a:r>
          </a:p>
          <a:p>
            <a:r>
              <a:rPr lang="en-US" dirty="0"/>
              <a:t>Program Purpose</a:t>
            </a:r>
          </a:p>
          <a:p>
            <a:pPr lvl="1"/>
            <a:r>
              <a:rPr lang="en-US" dirty="0"/>
              <a:t>Run classes for people that attend</a:t>
            </a:r>
          </a:p>
          <a:p>
            <a:pPr lvl="1"/>
            <a:r>
              <a:rPr lang="en-US" dirty="0"/>
              <a:t>Run classes for people who want to finish classes</a:t>
            </a:r>
          </a:p>
          <a:p>
            <a:r>
              <a:rPr lang="en-US" dirty="0"/>
              <a:t>Teacher Attendance</a:t>
            </a:r>
          </a:p>
          <a:p>
            <a:r>
              <a:rPr lang="en-US" dirty="0"/>
              <a:t>Site Problems</a:t>
            </a:r>
          </a:p>
          <a:p>
            <a:pPr lvl="1"/>
            <a:r>
              <a:rPr lang="en-US" dirty="0"/>
              <a:t>Immovable Classrooms</a:t>
            </a:r>
          </a:p>
          <a:p>
            <a:pPr lvl="1"/>
            <a:r>
              <a:rPr lang="en-US" dirty="0"/>
              <a:t>When to Cut Bait</a:t>
            </a:r>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17</a:t>
            </a:fld>
            <a:endParaRPr lang="en-US"/>
          </a:p>
        </p:txBody>
      </p:sp>
    </p:spTree>
    <p:extLst>
      <p:ext uri="{BB962C8B-B14F-4D97-AF65-F5344CB8AC3E}">
        <p14:creationId xmlns:p14="http://schemas.microsoft.com/office/powerpoint/2010/main" val="381068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Comings, John P, “Persistence: Helping Adult Education Students Reach Their Goals,” NCSALL, http://www.ncsall.net/fileadmin/resources/ann_rev/comings-02.pdf, (February 2, 2007) p. 23.</a:t>
            </a:r>
          </a:p>
        </p:txBody>
      </p:sp>
      <p:sp>
        <p:nvSpPr>
          <p:cNvPr id="4" name="Slide Number Placeholder 3"/>
          <p:cNvSpPr>
            <a:spLocks noGrp="1"/>
          </p:cNvSpPr>
          <p:nvPr>
            <p:ph type="sldNum" sz="quarter" idx="10"/>
          </p:nvPr>
        </p:nvSpPr>
        <p:spPr/>
        <p:txBody>
          <a:bodyPr/>
          <a:lstStyle/>
          <a:p>
            <a:fld id="{1B81A0B3-5217-4707-B1D5-A31A8F49E8E2}" type="slidenum">
              <a:rPr lang="en-US" smtClean="0"/>
              <a:t>2</a:t>
            </a:fld>
            <a:endParaRPr lang="en-US"/>
          </a:p>
        </p:txBody>
      </p:sp>
    </p:spTree>
    <p:extLst>
      <p:ext uri="{BB962C8B-B14F-4D97-AF65-F5344CB8AC3E}">
        <p14:creationId xmlns:p14="http://schemas.microsoft.com/office/powerpoint/2010/main" val="3132419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Objectives:</a:t>
            </a:r>
          </a:p>
          <a:p>
            <a:endParaRPr lang="en-US" dirty="0"/>
          </a:p>
          <a:p>
            <a:r>
              <a:rPr lang="en-US" dirty="0"/>
              <a:t>How to research and develop strategies for </a:t>
            </a:r>
          </a:p>
          <a:p>
            <a:pPr marL="171450" indent="-171450">
              <a:buFont typeface="Arial" panose="020B0604020202020204" pitchFamily="34" charset="0"/>
              <a:buChar char="•"/>
            </a:pPr>
            <a:r>
              <a:rPr lang="en-US" dirty="0"/>
              <a:t>Recruitment</a:t>
            </a:r>
          </a:p>
          <a:p>
            <a:pPr marL="171450" indent="-171450">
              <a:buFont typeface="Arial" panose="020B0604020202020204" pitchFamily="34" charset="0"/>
              <a:buChar char="•"/>
            </a:pPr>
            <a:r>
              <a:rPr lang="en-US" dirty="0"/>
              <a:t>Intake</a:t>
            </a:r>
          </a:p>
          <a:p>
            <a:pPr marL="171450" indent="-171450">
              <a:buFont typeface="Arial" panose="020B0604020202020204" pitchFamily="34" charset="0"/>
              <a:buChar char="•"/>
            </a:pPr>
            <a:r>
              <a:rPr lang="en-US" dirty="0"/>
              <a:t>Orientation</a:t>
            </a:r>
          </a:p>
          <a:p>
            <a:pPr marL="171450" indent="-171450">
              <a:buFont typeface="Arial" panose="020B0604020202020204" pitchFamily="34" charset="0"/>
              <a:buChar char="•"/>
            </a:pPr>
            <a:r>
              <a:rPr lang="en-US"/>
              <a:t>Attendance</a:t>
            </a:r>
            <a:endParaRPr lang="en-US" dirty="0"/>
          </a:p>
          <a:p>
            <a:pPr marL="171450" indent="-171450">
              <a:buFont typeface="Arial" panose="020B0604020202020204" pitchFamily="34" charset="0"/>
              <a:buChar char="•"/>
            </a:pPr>
            <a:r>
              <a:rPr lang="en-US" dirty="0"/>
              <a:t>Program Design</a:t>
            </a:r>
          </a:p>
        </p:txBody>
      </p:sp>
      <p:sp>
        <p:nvSpPr>
          <p:cNvPr id="4" name="Slide Number Placeholder 3"/>
          <p:cNvSpPr>
            <a:spLocks noGrp="1"/>
          </p:cNvSpPr>
          <p:nvPr>
            <p:ph type="sldNum" sz="quarter" idx="10"/>
          </p:nvPr>
        </p:nvSpPr>
        <p:spPr/>
        <p:txBody>
          <a:bodyPr/>
          <a:lstStyle/>
          <a:p>
            <a:fld id="{1B81A0B3-5217-4707-B1D5-A31A8F49E8E2}" type="slidenum">
              <a:rPr lang="en-US" smtClean="0"/>
              <a:t>4</a:t>
            </a:fld>
            <a:endParaRPr lang="en-US"/>
          </a:p>
        </p:txBody>
      </p:sp>
    </p:spTree>
    <p:extLst>
      <p:ext uri="{BB962C8B-B14F-4D97-AF65-F5344CB8AC3E}">
        <p14:creationId xmlns:p14="http://schemas.microsoft.com/office/powerpoint/2010/main" val="1329022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 message I give to the public consistent with a philosophy of persistence? </a:t>
            </a:r>
          </a:p>
          <a:p>
            <a:endParaRPr lang="en-US" dirty="0"/>
          </a:p>
          <a:p>
            <a:r>
              <a:rPr lang="en-US" dirty="0"/>
              <a:t>Are we communicating to callers that our program has a rigorous course of study and that we are looking for students who intend to attend, complete and move onto the next level of instruction or transfer to an IET, HSE or training.   </a:t>
            </a:r>
          </a:p>
          <a:p>
            <a:endParaRPr lang="en-US" dirty="0"/>
          </a:p>
          <a:p>
            <a:r>
              <a:rPr lang="en-US" dirty="0"/>
              <a:t>Ways for Local Research:  listen in to calls, focus groups, info to callers   Strategies:  script to use for callers.</a:t>
            </a:r>
          </a:p>
          <a:p>
            <a:endParaRPr lang="en-US" dirty="0"/>
          </a:p>
          <a:p>
            <a:r>
              <a:rPr lang="en-US" dirty="0"/>
              <a:t>Ways to Local Research:   TEAMS allows you to disaggregate students who have made a level gain.  Look at data and think about what these students have in common and how this might inform the kind of student you are looking for.</a:t>
            </a:r>
          </a:p>
          <a:p>
            <a:endParaRPr lang="en-US" dirty="0"/>
          </a:p>
          <a:p>
            <a:r>
              <a:rPr lang="en-US" dirty="0"/>
              <a:t>Research findings:  </a:t>
            </a:r>
          </a:p>
          <a:p>
            <a:pPr marL="171450" indent="-171450">
              <a:buFont typeface="Arial" panose="020B0604020202020204" pitchFamily="34" charset="0"/>
              <a:buChar char="•"/>
            </a:pPr>
            <a:r>
              <a:rPr lang="en-US" dirty="0"/>
              <a:t>Interviews with students revealed that many students believed that once they stopped out they could not return.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Adults who had a specific goal as a reason for entering ABE programs were more likely to persist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Adults who expressed self-efficacy were more likely to persist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Adults who identified the support of people in their lives were more likely to persist.</a:t>
            </a:r>
          </a:p>
          <a:p>
            <a:pPr marL="171450" indent="-171450">
              <a:buFont typeface="Arial" panose="020B0604020202020204" pitchFamily="34" charset="0"/>
              <a:buChar char="•"/>
            </a:pPr>
            <a:r>
              <a:rPr lang="en-US" dirty="0"/>
              <a:t>Personal and environmental factors matter to persistence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Students have multiple pathways into adult education and these pathways lead to different patterns of persistence (i.e.—student types)</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6</a:t>
            </a:fld>
            <a:endParaRPr lang="en-US"/>
          </a:p>
        </p:txBody>
      </p:sp>
    </p:spTree>
    <p:extLst>
      <p:ext uri="{BB962C8B-B14F-4D97-AF65-F5344CB8AC3E}">
        <p14:creationId xmlns:p14="http://schemas.microsoft.com/office/powerpoint/2010/main" val="136123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categorizes student types:  short-term students, tryout students, intermittent students, long-term students, mandatory students  Ways to research:   TEAMS allows you to disaggregate students who have made a level gain.  Look at data and think about what these students have in common and how this might inform the kind of student you are looking for.</a:t>
            </a:r>
          </a:p>
          <a:p>
            <a:endParaRPr lang="en-US" dirty="0"/>
          </a:p>
          <a:p>
            <a:r>
              <a:rPr lang="en-US" dirty="0"/>
              <a:t>Research says adult learners who have had previous attempts at basic skills education or vocational skills training are more likely to persist to completion in adult education programs than those who have not.</a:t>
            </a:r>
          </a:p>
          <a:p>
            <a:endParaRPr lang="en-US" dirty="0"/>
          </a:p>
          <a:p>
            <a:r>
              <a:rPr lang="en-US" dirty="0"/>
              <a:t>Adults who entered into a program with a specific goal or purpose for desiring to increase their skill level were more likely to persist.  (Comings, </a:t>
            </a:r>
            <a:r>
              <a:rPr lang="en-US" dirty="0" err="1"/>
              <a:t>Petter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7</a:t>
            </a:fld>
            <a:endParaRPr lang="en-US"/>
          </a:p>
        </p:txBody>
      </p:sp>
    </p:spTree>
    <p:extLst>
      <p:ext uri="{BB962C8B-B14F-4D97-AF65-F5344CB8AC3E}">
        <p14:creationId xmlns:p14="http://schemas.microsoft.com/office/powerpoint/2010/main" val="2375814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strategies of a prolonged intake process is to identify tryout students and counsel them to delay entry and help them design plans to help them address barriers that constrain their participation.</a:t>
            </a:r>
          </a:p>
          <a:p>
            <a:endParaRPr lang="en-US" dirty="0"/>
          </a:p>
          <a:p>
            <a:pPr marL="0" indent="0">
              <a:buFont typeface="Arial" panose="020B0604020202020204" pitchFamily="34" charset="0"/>
              <a:buNone/>
            </a:pPr>
            <a:r>
              <a:rPr lang="en-US" dirty="0"/>
              <a:t>Strategies of a prolonged intake might include:</a:t>
            </a:r>
          </a:p>
          <a:p>
            <a:pPr marL="171450" indent="-171450">
              <a:buFont typeface="Arial" panose="020B0604020202020204" pitchFamily="34" charset="0"/>
              <a:buChar char="•"/>
            </a:pPr>
            <a:r>
              <a:rPr lang="en-US" dirty="0"/>
              <a:t>Allowing perspective students to observe classes</a:t>
            </a:r>
          </a:p>
          <a:p>
            <a:pPr marL="171450" indent="-171450">
              <a:buFont typeface="Arial" panose="020B0604020202020204" pitchFamily="34" charset="0"/>
              <a:buChar char="•"/>
            </a:pPr>
            <a:r>
              <a:rPr lang="en-US" dirty="0"/>
              <a:t>Invite them to activities (graduations, special transition classes)</a:t>
            </a:r>
          </a:p>
          <a:p>
            <a:pPr marL="171450" indent="-171450">
              <a:buFont typeface="Arial" panose="020B0604020202020204" pitchFamily="34" charset="0"/>
              <a:buChar char="•"/>
            </a:pPr>
            <a:r>
              <a:rPr lang="en-US" dirty="0"/>
              <a:t>Create “Learning Circles” for student to participate in lab activities or activities led by volunteers while they are waiting for classes to begin</a:t>
            </a:r>
          </a:p>
          <a:p>
            <a:pPr marL="171450" indent="-171450">
              <a:buFont typeface="Arial" panose="020B0604020202020204" pitchFamily="34" charset="0"/>
              <a:buChar char="•"/>
            </a:pPr>
            <a:r>
              <a:rPr lang="en-US" dirty="0"/>
              <a:t>Allow enrollment in low-cost distance learning classes</a:t>
            </a:r>
          </a:p>
          <a:p>
            <a:pPr marL="171450" indent="-171450">
              <a:buFont typeface="Arial" panose="020B0604020202020204" pitchFamily="34" charset="0"/>
              <a:buChar char="•"/>
            </a:pPr>
            <a:r>
              <a:rPr lang="en-US" dirty="0"/>
              <a:t>Arrange for pre-enrollment meetings with career navigators or counselors</a:t>
            </a:r>
          </a:p>
          <a:p>
            <a:pPr marL="171450" indent="-171450">
              <a:buFont typeface="Arial" panose="020B0604020202020204" pitchFamily="34" charset="0"/>
              <a:buChar char="•"/>
            </a:pPr>
            <a:r>
              <a:rPr lang="en-US" dirty="0"/>
              <a:t>Maintain communications through text messages or email until classes begin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8</a:t>
            </a:fld>
            <a:endParaRPr lang="en-US"/>
          </a:p>
        </p:txBody>
      </p:sp>
    </p:spTree>
    <p:extLst>
      <p:ext uri="{BB962C8B-B14F-4D97-AF65-F5344CB8AC3E}">
        <p14:creationId xmlns:p14="http://schemas.microsoft.com/office/powerpoint/2010/main" val="2729418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research:  orientation, advising and counseling should occur early in the program; adult who set goals were more likely to persist that ones who had not (Petty and Thomas)</a:t>
            </a:r>
          </a:p>
          <a:p>
            <a:endParaRPr lang="en-US" dirty="0"/>
          </a:p>
          <a:p>
            <a:r>
              <a:rPr lang="en-US" dirty="0"/>
              <a:t>Aim of program is to run classes for students who are going to attend</a:t>
            </a:r>
          </a:p>
          <a:p>
            <a:r>
              <a:rPr lang="en-US" dirty="0"/>
              <a:t>All students must make a commitment to finish classes.</a:t>
            </a:r>
          </a:p>
          <a:p>
            <a:endParaRPr lang="en-US" dirty="0"/>
          </a:p>
          <a:p>
            <a:pPr marL="0" indent="0">
              <a:buFont typeface="Arial" panose="020B0604020202020204" pitchFamily="34" charset="0"/>
              <a:buNone/>
            </a:pPr>
            <a:r>
              <a:rPr lang="en-US" dirty="0"/>
              <a:t>Goal of orientation is to </a:t>
            </a:r>
          </a:p>
          <a:p>
            <a:pPr marL="171450" indent="-171450">
              <a:buFont typeface="Arial" panose="020B0604020202020204" pitchFamily="34" charset="0"/>
              <a:buChar char="•"/>
            </a:pPr>
            <a:r>
              <a:rPr lang="en-US" dirty="0"/>
              <a:t>make sure students comprehend the program </a:t>
            </a:r>
          </a:p>
          <a:p>
            <a:pPr marL="171450" indent="-171450">
              <a:buFont typeface="Arial" panose="020B0604020202020204" pitchFamily="34" charset="0"/>
              <a:buChar char="•"/>
            </a:pPr>
            <a:r>
              <a:rPr lang="en-US" dirty="0"/>
              <a:t>Understand expectations for participations, </a:t>
            </a:r>
          </a:p>
          <a:p>
            <a:pPr marL="171450" indent="-171450">
              <a:buFont typeface="Arial" panose="020B0604020202020204" pitchFamily="34" charset="0"/>
              <a:buChar char="•"/>
            </a:pPr>
            <a:r>
              <a:rPr lang="en-US" dirty="0"/>
              <a:t>have time to set reasonable goals, and </a:t>
            </a:r>
          </a:p>
          <a:p>
            <a:pPr marL="171450" indent="-171450">
              <a:buFont typeface="Arial" panose="020B0604020202020204" pitchFamily="34" charset="0"/>
              <a:buChar char="•"/>
            </a:pPr>
            <a:r>
              <a:rPr lang="en-US" dirty="0"/>
              <a:t>develop a working relationship with program staff  (Petty and Thomas)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10</a:t>
            </a:fld>
            <a:endParaRPr lang="en-US"/>
          </a:p>
        </p:txBody>
      </p:sp>
    </p:spTree>
    <p:extLst>
      <p:ext uri="{BB962C8B-B14F-4D97-AF65-F5344CB8AC3E}">
        <p14:creationId xmlns:p14="http://schemas.microsoft.com/office/powerpoint/2010/main" val="2232814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Drivers of Persistence:</a:t>
            </a:r>
          </a:p>
          <a:p>
            <a:endParaRPr lang="en-US" dirty="0"/>
          </a:p>
          <a:p>
            <a:r>
              <a:rPr lang="en-US" dirty="0"/>
              <a:t>Goal Orientation</a:t>
            </a:r>
          </a:p>
          <a:p>
            <a:r>
              <a:rPr lang="en-US" dirty="0"/>
              <a:t>Personal Relationships</a:t>
            </a:r>
          </a:p>
          <a:p>
            <a:r>
              <a:rPr lang="en-US" dirty="0"/>
              <a:t>Teachers and Other Students</a:t>
            </a:r>
          </a:p>
          <a:p>
            <a:r>
              <a:rPr lang="en-US" dirty="0"/>
              <a:t>Self-efficacy  (p. 36 Comings)</a:t>
            </a:r>
          </a:p>
        </p:txBody>
      </p:sp>
      <p:sp>
        <p:nvSpPr>
          <p:cNvPr id="4" name="Slide Number Placeholder 3"/>
          <p:cNvSpPr>
            <a:spLocks noGrp="1"/>
          </p:cNvSpPr>
          <p:nvPr>
            <p:ph type="sldNum" sz="quarter" idx="10"/>
          </p:nvPr>
        </p:nvSpPr>
        <p:spPr/>
        <p:txBody>
          <a:bodyPr/>
          <a:lstStyle/>
          <a:p>
            <a:fld id="{1B81A0B3-5217-4707-B1D5-A31A8F49E8E2}" type="slidenum">
              <a:rPr lang="en-US" smtClean="0"/>
              <a:t>13</a:t>
            </a:fld>
            <a:endParaRPr lang="en-US"/>
          </a:p>
        </p:txBody>
      </p:sp>
    </p:spTree>
    <p:extLst>
      <p:ext uri="{BB962C8B-B14F-4D97-AF65-F5344CB8AC3E}">
        <p14:creationId xmlns:p14="http://schemas.microsoft.com/office/powerpoint/2010/main" val="2516085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Hard Chalk Line</a:t>
            </a:r>
          </a:p>
          <a:p>
            <a:r>
              <a:rPr lang="en-US" dirty="0"/>
              <a:t>Mutual Support Options</a:t>
            </a:r>
          </a:p>
          <a:p>
            <a:r>
              <a:rPr lang="en-US" dirty="0"/>
              <a:t>When to Drop</a:t>
            </a:r>
          </a:p>
          <a:p>
            <a:r>
              <a:rPr lang="en-US" dirty="0"/>
              <a:t>Planning for Return</a:t>
            </a:r>
          </a:p>
          <a:p>
            <a:endParaRPr lang="en-US" dirty="0"/>
          </a:p>
        </p:txBody>
      </p:sp>
      <p:sp>
        <p:nvSpPr>
          <p:cNvPr id="4" name="Slide Number Placeholder 3"/>
          <p:cNvSpPr>
            <a:spLocks noGrp="1"/>
          </p:cNvSpPr>
          <p:nvPr>
            <p:ph type="sldNum" sz="quarter" idx="10"/>
          </p:nvPr>
        </p:nvSpPr>
        <p:spPr/>
        <p:txBody>
          <a:bodyPr/>
          <a:lstStyle/>
          <a:p>
            <a:fld id="{1B81A0B3-5217-4707-B1D5-A31A8F49E8E2}" type="slidenum">
              <a:rPr lang="en-US" smtClean="0"/>
              <a:t>14</a:t>
            </a:fld>
            <a:endParaRPr lang="en-US"/>
          </a:p>
        </p:txBody>
      </p:sp>
    </p:spTree>
    <p:extLst>
      <p:ext uri="{BB962C8B-B14F-4D97-AF65-F5344CB8AC3E}">
        <p14:creationId xmlns:p14="http://schemas.microsoft.com/office/powerpoint/2010/main" val="365929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EFAFF-861C-4E31-8948-7C74634AAB2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37ED164-2349-4AD2-BB00-88A1546D513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D18CC05-4A78-4C85-A318-0C67720C8A49}"/>
              </a:ext>
            </a:extLst>
          </p:cNvPr>
          <p:cNvSpPr>
            <a:spLocks noGrp="1"/>
          </p:cNvSpPr>
          <p:nvPr>
            <p:ph type="dt" sz="half" idx="10"/>
          </p:nvPr>
        </p:nvSpPr>
        <p:spPr/>
        <p:txBody>
          <a:bodyPr/>
          <a:lstStyle/>
          <a:p>
            <a:fld id="{58043C03-2779-4058-9E80-6413E520E130}" type="datetimeFigureOut">
              <a:rPr lang="en-US" smtClean="0"/>
              <a:pPr/>
              <a:t>8/14/2018</a:t>
            </a:fld>
            <a:endParaRPr lang="en-US" dirty="0"/>
          </a:p>
        </p:txBody>
      </p:sp>
      <p:sp>
        <p:nvSpPr>
          <p:cNvPr id="5" name="Footer Placeholder 4">
            <a:extLst>
              <a:ext uri="{FF2B5EF4-FFF2-40B4-BE49-F238E27FC236}">
                <a16:creationId xmlns:a16="http://schemas.microsoft.com/office/drawing/2014/main" id="{0DF59336-F76C-4EB5-BC59-E098F69F32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8DCAC2-783F-45DC-BD85-236E812C987B}"/>
              </a:ext>
            </a:extLst>
          </p:cNvPr>
          <p:cNvSpPr>
            <a:spLocks noGrp="1"/>
          </p:cNvSpPr>
          <p:nvPr>
            <p:ph type="sldNum" sz="quarter" idx="12"/>
          </p:nvPr>
        </p:nvSpPr>
        <p:spPr/>
        <p:txBody>
          <a:body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370249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691E-1D81-419D-A9BE-62A9B4FEC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B23442-BC14-4783-AAEC-A957CA6677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B8BA0-F5D4-41DB-985B-26E0F6CF2A7A}"/>
              </a:ext>
            </a:extLst>
          </p:cNvPr>
          <p:cNvSpPr>
            <a:spLocks noGrp="1"/>
          </p:cNvSpPr>
          <p:nvPr>
            <p:ph type="dt" sz="half" idx="10"/>
          </p:nvPr>
        </p:nvSpPr>
        <p:spPr/>
        <p:txBody>
          <a:bodyPr/>
          <a:lstStyle/>
          <a:p>
            <a:fld id="{58043C03-2779-4058-9E80-6413E520E130}" type="datetimeFigureOut">
              <a:rPr lang="en-US" smtClean="0"/>
              <a:pPr/>
              <a:t>8/14/2018</a:t>
            </a:fld>
            <a:endParaRPr lang="en-US" dirty="0"/>
          </a:p>
        </p:txBody>
      </p:sp>
      <p:sp>
        <p:nvSpPr>
          <p:cNvPr id="5" name="Footer Placeholder 4">
            <a:extLst>
              <a:ext uri="{FF2B5EF4-FFF2-40B4-BE49-F238E27FC236}">
                <a16:creationId xmlns:a16="http://schemas.microsoft.com/office/drawing/2014/main" id="{527573CA-8C8D-4F71-B728-F30E3BD9A5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9E737F-869B-48BF-BBFA-B90FF3821756}"/>
              </a:ext>
            </a:extLst>
          </p:cNvPr>
          <p:cNvSpPr>
            <a:spLocks noGrp="1"/>
          </p:cNvSpPr>
          <p:nvPr>
            <p:ph type="sldNum" sz="quarter" idx="12"/>
          </p:nvPr>
        </p:nvSpPr>
        <p:spPr/>
        <p:txBody>
          <a:body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402809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8AC687-AA96-4299-88A0-7B8EB5769CD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55C552-8A39-4915-98C1-30B1CC8F871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9A5E8-3E23-4BA5-90E1-CB935E96DC14}"/>
              </a:ext>
            </a:extLst>
          </p:cNvPr>
          <p:cNvSpPr>
            <a:spLocks noGrp="1"/>
          </p:cNvSpPr>
          <p:nvPr>
            <p:ph type="dt" sz="half" idx="10"/>
          </p:nvPr>
        </p:nvSpPr>
        <p:spPr/>
        <p:txBody>
          <a:bodyPr/>
          <a:lstStyle/>
          <a:p>
            <a:fld id="{58043C03-2779-4058-9E80-6413E520E130}" type="datetimeFigureOut">
              <a:rPr lang="en-US" smtClean="0"/>
              <a:pPr/>
              <a:t>8/14/2018</a:t>
            </a:fld>
            <a:endParaRPr lang="en-US" dirty="0"/>
          </a:p>
        </p:txBody>
      </p:sp>
      <p:sp>
        <p:nvSpPr>
          <p:cNvPr id="5" name="Footer Placeholder 4">
            <a:extLst>
              <a:ext uri="{FF2B5EF4-FFF2-40B4-BE49-F238E27FC236}">
                <a16:creationId xmlns:a16="http://schemas.microsoft.com/office/drawing/2014/main" id="{45913003-4595-46EF-8FFD-5B0D89D7A9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6E20E5-30C5-44C4-B3CA-8272FDA7D3E5}"/>
              </a:ext>
            </a:extLst>
          </p:cNvPr>
          <p:cNvSpPr>
            <a:spLocks noGrp="1"/>
          </p:cNvSpPr>
          <p:nvPr>
            <p:ph type="sldNum" sz="quarter" idx="12"/>
          </p:nvPr>
        </p:nvSpPr>
        <p:spPr/>
        <p:txBody>
          <a:body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1905724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ree content">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lumMod val="95000"/>
            </a:schemeClr>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8043C03-2779-4058-9E80-6413E520E130}"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F7AE2-6709-43DB-8330-FA31C5D8C00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tle 6"/>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219200" y="1676400"/>
            <a:ext cx="2362200" cy="4552950"/>
          </a:xfrm>
          <a:solidFill>
            <a:schemeClr val="accent1">
              <a:lumMod val="50000"/>
            </a:schemeClr>
          </a:solidFill>
        </p:spPr>
        <p:txBody>
          <a:bodyPr>
            <a:noAutofit/>
          </a:bodyPr>
          <a:lstStyle>
            <a:lvl1pPr marL="112712" indent="0">
              <a:buFontTx/>
              <a:buNone/>
              <a:defRPr sz="3200">
                <a:solidFill>
                  <a:schemeClr val="bg1"/>
                </a:solidFill>
              </a:defRPr>
            </a:lvl1pPr>
            <a:lvl2pPr>
              <a:defRPr sz="2800"/>
            </a:lvl2pPr>
          </a:lstStyle>
          <a:p>
            <a:pPr lvl="0"/>
            <a:r>
              <a:rPr lang="en-US"/>
              <a:t>Edit Master text styles</a:t>
            </a:r>
          </a:p>
        </p:txBody>
      </p:sp>
      <p:sp>
        <p:nvSpPr>
          <p:cNvPr id="10" name="Content Placeholder 8"/>
          <p:cNvSpPr>
            <a:spLocks noGrp="1"/>
          </p:cNvSpPr>
          <p:nvPr>
            <p:ph sz="quarter" idx="14"/>
          </p:nvPr>
        </p:nvSpPr>
        <p:spPr>
          <a:xfrm>
            <a:off x="3712464" y="1665767"/>
            <a:ext cx="2362200" cy="4552950"/>
          </a:xfrm>
          <a:solidFill>
            <a:schemeClr val="accent1">
              <a:lumMod val="50000"/>
            </a:schemeClr>
          </a:solidFill>
        </p:spPr>
        <p:txBody>
          <a:bodyPr>
            <a:noAutofit/>
          </a:bodyPr>
          <a:lstStyle>
            <a:lvl1pPr marL="112712" indent="0">
              <a:buFontTx/>
              <a:buNone/>
              <a:defRPr sz="3200">
                <a:solidFill>
                  <a:schemeClr val="bg1"/>
                </a:solidFill>
              </a:defRPr>
            </a:lvl1pPr>
            <a:lvl2pPr>
              <a:defRPr sz="2800"/>
            </a:lvl2pPr>
          </a:lstStyle>
          <a:p>
            <a:pPr lvl="0"/>
            <a:r>
              <a:rPr lang="en-US"/>
              <a:t>Edit Master text styles</a:t>
            </a:r>
          </a:p>
        </p:txBody>
      </p:sp>
      <p:sp>
        <p:nvSpPr>
          <p:cNvPr id="11" name="Content Placeholder 8"/>
          <p:cNvSpPr>
            <a:spLocks noGrp="1"/>
          </p:cNvSpPr>
          <p:nvPr>
            <p:ph sz="quarter" idx="15"/>
          </p:nvPr>
        </p:nvSpPr>
        <p:spPr>
          <a:xfrm>
            <a:off x="6205728" y="1665767"/>
            <a:ext cx="2362200" cy="4552950"/>
          </a:xfrm>
          <a:solidFill>
            <a:schemeClr val="accent1">
              <a:lumMod val="50000"/>
            </a:schemeClr>
          </a:solidFill>
        </p:spPr>
        <p:txBody>
          <a:bodyPr>
            <a:noAutofit/>
          </a:bodyPr>
          <a:lstStyle>
            <a:lvl1pPr marL="112712" indent="0">
              <a:buFontTx/>
              <a:buNone/>
              <a:defRPr sz="3200">
                <a:solidFill>
                  <a:schemeClr val="bg1"/>
                </a:solidFill>
              </a:defRPr>
            </a:lvl1pPr>
            <a:lvl2pPr>
              <a:defRPr sz="2800"/>
            </a:lvl2pPr>
          </a:lstStyle>
          <a:p>
            <a:pPr lvl="0"/>
            <a:r>
              <a:rPr lang="en-US"/>
              <a:t>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B74F5-C4D6-449A-9A44-CE389CAA9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2597E8-42F0-40F1-A55B-3EA65D66A2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D5252-3E05-47E6-914D-F822D07F881A}"/>
              </a:ext>
            </a:extLst>
          </p:cNvPr>
          <p:cNvSpPr>
            <a:spLocks noGrp="1"/>
          </p:cNvSpPr>
          <p:nvPr>
            <p:ph type="dt" sz="half" idx="10"/>
          </p:nvPr>
        </p:nvSpPr>
        <p:spPr/>
        <p:txBody>
          <a:bodyPr/>
          <a:lstStyle/>
          <a:p>
            <a:fld id="{58043C03-2779-4058-9E80-6413E520E130}" type="datetimeFigureOut">
              <a:rPr lang="en-US" smtClean="0"/>
              <a:t>8/14/2018</a:t>
            </a:fld>
            <a:endParaRPr lang="en-US"/>
          </a:p>
        </p:txBody>
      </p:sp>
      <p:sp>
        <p:nvSpPr>
          <p:cNvPr id="5" name="Footer Placeholder 4">
            <a:extLst>
              <a:ext uri="{FF2B5EF4-FFF2-40B4-BE49-F238E27FC236}">
                <a16:creationId xmlns:a16="http://schemas.microsoft.com/office/drawing/2014/main" id="{9070CB06-4C00-40CF-B96E-D7C3BAA74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49FB4-B95C-4751-8E4D-7FFFC8DDF907}"/>
              </a:ext>
            </a:extLst>
          </p:cNvPr>
          <p:cNvSpPr>
            <a:spLocks noGrp="1"/>
          </p:cNvSpPr>
          <p:nvPr>
            <p:ph type="sldNum" sz="quarter" idx="12"/>
          </p:nvPr>
        </p:nvSpPr>
        <p:spPr/>
        <p:txBody>
          <a:bodyPr/>
          <a:lstStyle/>
          <a:p>
            <a:fld id="{CA4F7AE2-6709-43DB-8330-FA31C5D8C000}" type="slidenum">
              <a:rPr lang="en-US" smtClean="0"/>
              <a:t>‹#›</a:t>
            </a:fld>
            <a:endParaRPr lang="en-US"/>
          </a:p>
        </p:txBody>
      </p:sp>
    </p:spTree>
    <p:extLst>
      <p:ext uri="{BB962C8B-B14F-4D97-AF65-F5344CB8AC3E}">
        <p14:creationId xmlns:p14="http://schemas.microsoft.com/office/powerpoint/2010/main" val="278474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29618-3705-47D3-9C50-6D924D85C68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1106B69-32D8-45C8-AA39-97A1F62A013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207B04-C962-414D-8C19-2BAE19055667}"/>
              </a:ext>
            </a:extLst>
          </p:cNvPr>
          <p:cNvSpPr>
            <a:spLocks noGrp="1"/>
          </p:cNvSpPr>
          <p:nvPr>
            <p:ph type="dt" sz="half" idx="10"/>
          </p:nvPr>
        </p:nvSpPr>
        <p:spPr/>
        <p:txBody>
          <a:bodyPr/>
          <a:lstStyle/>
          <a:p>
            <a:fld id="{58043C03-2779-4058-9E80-6413E520E130}" type="datetimeFigureOut">
              <a:rPr lang="en-US" smtClean="0"/>
              <a:t>8/14/2018</a:t>
            </a:fld>
            <a:endParaRPr lang="en-US"/>
          </a:p>
        </p:txBody>
      </p:sp>
      <p:sp>
        <p:nvSpPr>
          <p:cNvPr id="5" name="Footer Placeholder 4">
            <a:extLst>
              <a:ext uri="{FF2B5EF4-FFF2-40B4-BE49-F238E27FC236}">
                <a16:creationId xmlns:a16="http://schemas.microsoft.com/office/drawing/2014/main" id="{3CC8D0A7-8EEE-4B5E-87E0-11FB4AF13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70EBB5-1705-4B90-BE01-064D7D07812D}"/>
              </a:ext>
            </a:extLst>
          </p:cNvPr>
          <p:cNvSpPr>
            <a:spLocks noGrp="1"/>
          </p:cNvSpPr>
          <p:nvPr>
            <p:ph type="sldNum" sz="quarter" idx="12"/>
          </p:nvPr>
        </p:nvSpPr>
        <p:spPr/>
        <p:txBody>
          <a:bodyPr/>
          <a:lstStyle/>
          <a:p>
            <a:fld id="{CA4F7AE2-6709-43DB-8330-FA31C5D8C000}" type="slidenum">
              <a:rPr lang="en-US" smtClean="0"/>
              <a:t>‹#›</a:t>
            </a:fld>
            <a:endParaRPr lang="en-US"/>
          </a:p>
        </p:txBody>
      </p:sp>
    </p:spTree>
    <p:extLst>
      <p:ext uri="{BB962C8B-B14F-4D97-AF65-F5344CB8AC3E}">
        <p14:creationId xmlns:p14="http://schemas.microsoft.com/office/powerpoint/2010/main" val="197279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9C279-A933-4FD0-8343-39D5ECE8A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CDC73-A759-470A-BE39-50237EA016F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B3ACC1-48A7-4B9E-A4C5-FFFC408B4720}"/>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8E0F9C-FB08-4B97-BF47-1C9FA18BCF8D}"/>
              </a:ext>
            </a:extLst>
          </p:cNvPr>
          <p:cNvSpPr>
            <a:spLocks noGrp="1"/>
          </p:cNvSpPr>
          <p:nvPr>
            <p:ph type="dt" sz="half" idx="10"/>
          </p:nvPr>
        </p:nvSpPr>
        <p:spPr/>
        <p:txBody>
          <a:bodyPr/>
          <a:lstStyle/>
          <a:p>
            <a:fld id="{58043C03-2779-4058-9E80-6413E520E130}" type="datetimeFigureOut">
              <a:rPr lang="en-US" smtClean="0"/>
              <a:t>8/14/2018</a:t>
            </a:fld>
            <a:endParaRPr lang="en-US"/>
          </a:p>
        </p:txBody>
      </p:sp>
      <p:sp>
        <p:nvSpPr>
          <p:cNvPr id="6" name="Footer Placeholder 5">
            <a:extLst>
              <a:ext uri="{FF2B5EF4-FFF2-40B4-BE49-F238E27FC236}">
                <a16:creationId xmlns:a16="http://schemas.microsoft.com/office/drawing/2014/main" id="{D753223E-3AB9-40C2-B957-E84A0C7C8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831D87-4B9B-43CB-A347-1F9C068476C2}"/>
              </a:ext>
            </a:extLst>
          </p:cNvPr>
          <p:cNvSpPr>
            <a:spLocks noGrp="1"/>
          </p:cNvSpPr>
          <p:nvPr>
            <p:ph type="sldNum" sz="quarter" idx="12"/>
          </p:nvPr>
        </p:nvSpPr>
        <p:spPr/>
        <p:txBody>
          <a:bodyPr/>
          <a:lstStyle/>
          <a:p>
            <a:fld id="{CA4F7AE2-6709-43DB-8330-FA31C5D8C000}" type="slidenum">
              <a:rPr lang="en-US" smtClean="0"/>
              <a:t>‹#›</a:t>
            </a:fld>
            <a:endParaRPr lang="en-US"/>
          </a:p>
        </p:txBody>
      </p:sp>
    </p:spTree>
    <p:extLst>
      <p:ext uri="{BB962C8B-B14F-4D97-AF65-F5344CB8AC3E}">
        <p14:creationId xmlns:p14="http://schemas.microsoft.com/office/powerpoint/2010/main" val="367050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D5AA-9DF9-46D9-A4D4-27813AEE508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E7DFA-4A10-413B-96D7-6BDC6A7151F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2DF2181-37A7-4113-8813-4E497E09F80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700692-6C1D-46C6-B31E-FA3FAFCD32F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70CCBC09-055A-43CF-BB4B-E041CA05A9A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AC2B89-4366-4C7E-930E-411F64991DF9}"/>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6FBDE2F6-8AB1-49D9-AAFB-A880CC9F39CD}"/>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0505D32E-9022-4929-A799-2BBCC38F6B11}"/>
              </a:ext>
            </a:extLst>
          </p:cNvPr>
          <p:cNvSpPr>
            <a:spLocks noGrp="1"/>
          </p:cNvSpPr>
          <p:nvPr>
            <p:ph type="sldNum" sz="quarter" idx="12"/>
          </p:nvPr>
        </p:nvSpPr>
        <p:spPr/>
        <p:txBody>
          <a:bodyPr/>
          <a:lstStyle/>
          <a:p>
            <a:fld id="{9E613EF5-978C-487F-A2D5-2B4B558204CB}" type="slidenum">
              <a:rPr lang="en-US" altLang="en-US" smtClean="0"/>
              <a:pPr/>
              <a:t>‹#›</a:t>
            </a:fld>
            <a:endParaRPr lang="en-US" altLang="en-US"/>
          </a:p>
        </p:txBody>
      </p:sp>
    </p:spTree>
    <p:extLst>
      <p:ext uri="{BB962C8B-B14F-4D97-AF65-F5344CB8AC3E}">
        <p14:creationId xmlns:p14="http://schemas.microsoft.com/office/powerpoint/2010/main" val="14972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6718-FB52-4FFD-83E0-05709C2A55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61D33B-4569-4947-A9C4-1520EA157B2C}"/>
              </a:ext>
            </a:extLst>
          </p:cNvPr>
          <p:cNvSpPr>
            <a:spLocks noGrp="1"/>
          </p:cNvSpPr>
          <p:nvPr>
            <p:ph type="dt" sz="half" idx="10"/>
          </p:nvPr>
        </p:nvSpPr>
        <p:spPr/>
        <p:txBody>
          <a:bodyPr/>
          <a:lstStyle/>
          <a:p>
            <a:fld id="{58043C03-2779-4058-9E80-6413E520E130}" type="datetimeFigureOut">
              <a:rPr lang="en-US" smtClean="0"/>
              <a:t>8/14/2018</a:t>
            </a:fld>
            <a:endParaRPr lang="en-US"/>
          </a:p>
        </p:txBody>
      </p:sp>
      <p:sp>
        <p:nvSpPr>
          <p:cNvPr id="4" name="Footer Placeholder 3">
            <a:extLst>
              <a:ext uri="{FF2B5EF4-FFF2-40B4-BE49-F238E27FC236}">
                <a16:creationId xmlns:a16="http://schemas.microsoft.com/office/drawing/2014/main" id="{7560C635-AF63-4909-861A-BE5DC1D338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B0EADC-2BF2-49E2-9E9F-8FABAC14C3FE}"/>
              </a:ext>
            </a:extLst>
          </p:cNvPr>
          <p:cNvSpPr>
            <a:spLocks noGrp="1"/>
          </p:cNvSpPr>
          <p:nvPr>
            <p:ph type="sldNum" sz="quarter" idx="12"/>
          </p:nvPr>
        </p:nvSpPr>
        <p:spPr/>
        <p:txBody>
          <a:bodyPr/>
          <a:lstStyle/>
          <a:p>
            <a:fld id="{CA4F7AE2-6709-43DB-8330-FA31C5D8C000}" type="slidenum">
              <a:rPr lang="en-US" smtClean="0"/>
              <a:t>‹#›</a:t>
            </a:fld>
            <a:endParaRPr lang="en-US"/>
          </a:p>
        </p:txBody>
      </p:sp>
    </p:spTree>
    <p:extLst>
      <p:ext uri="{BB962C8B-B14F-4D97-AF65-F5344CB8AC3E}">
        <p14:creationId xmlns:p14="http://schemas.microsoft.com/office/powerpoint/2010/main" val="567026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C63D4A-DA82-4C59-9660-5788F782221D}"/>
              </a:ext>
            </a:extLst>
          </p:cNvPr>
          <p:cNvSpPr>
            <a:spLocks noGrp="1"/>
          </p:cNvSpPr>
          <p:nvPr>
            <p:ph type="dt" sz="half" idx="10"/>
          </p:nvPr>
        </p:nvSpPr>
        <p:spPr/>
        <p:txBody>
          <a:bodyPr/>
          <a:lstStyle/>
          <a:p>
            <a:fld id="{58043C03-2779-4058-9E80-6413E520E130}" type="datetimeFigureOut">
              <a:rPr lang="en-US" smtClean="0"/>
              <a:pPr/>
              <a:t>8/14/2018</a:t>
            </a:fld>
            <a:endParaRPr lang="en-US" dirty="0"/>
          </a:p>
        </p:txBody>
      </p:sp>
      <p:sp>
        <p:nvSpPr>
          <p:cNvPr id="3" name="Footer Placeholder 2">
            <a:extLst>
              <a:ext uri="{FF2B5EF4-FFF2-40B4-BE49-F238E27FC236}">
                <a16:creationId xmlns:a16="http://schemas.microsoft.com/office/drawing/2014/main" id="{6A4325F4-1179-47B3-BCBE-5B91DB0EEBB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C957C02-4742-4392-9E97-F32EDEA50061}"/>
              </a:ext>
            </a:extLst>
          </p:cNvPr>
          <p:cNvSpPr>
            <a:spLocks noGrp="1"/>
          </p:cNvSpPr>
          <p:nvPr>
            <p:ph type="sldNum" sz="quarter" idx="12"/>
          </p:nvPr>
        </p:nvSpPr>
        <p:spPr/>
        <p:txBody>
          <a:body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326128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6854-8455-4681-9482-E800067BCFC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F92BE65-1BEF-44EB-B809-E979A48362F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1EA4D5-5058-4184-91F3-E7AD26C0E4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EF659F8-B758-43C2-8E35-3A749F31C043}"/>
              </a:ext>
            </a:extLst>
          </p:cNvPr>
          <p:cNvSpPr>
            <a:spLocks noGrp="1"/>
          </p:cNvSpPr>
          <p:nvPr>
            <p:ph type="dt" sz="half" idx="10"/>
          </p:nvPr>
        </p:nvSpPr>
        <p:spPr/>
        <p:txBody>
          <a:bodyPr/>
          <a:lstStyle/>
          <a:p>
            <a:fld id="{58043C03-2779-4058-9E80-6413E520E130}" type="datetimeFigureOut">
              <a:rPr lang="en-US" smtClean="0"/>
              <a:pPr/>
              <a:t>8/14/2018</a:t>
            </a:fld>
            <a:endParaRPr lang="en-US" dirty="0"/>
          </a:p>
        </p:txBody>
      </p:sp>
      <p:sp>
        <p:nvSpPr>
          <p:cNvPr id="6" name="Footer Placeholder 5">
            <a:extLst>
              <a:ext uri="{FF2B5EF4-FFF2-40B4-BE49-F238E27FC236}">
                <a16:creationId xmlns:a16="http://schemas.microsoft.com/office/drawing/2014/main" id="{17BC5396-416C-424F-B54C-763F9C3C9F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0131678-8A53-406E-B14D-7E0127079EE7}"/>
              </a:ext>
            </a:extLst>
          </p:cNvPr>
          <p:cNvSpPr>
            <a:spLocks noGrp="1"/>
          </p:cNvSpPr>
          <p:nvPr>
            <p:ph type="sldNum" sz="quarter" idx="12"/>
          </p:nvPr>
        </p:nvSpPr>
        <p:spPr/>
        <p:txBody>
          <a:body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271454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395C-3393-40CC-AC83-363C23072EE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C55DB43-D356-4AEC-B8BD-51AF1EBF806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31385CC-65BC-409D-A5A7-3EAE50C450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AA0C011-526B-4CEE-9549-C5B2FBFB6DED}"/>
              </a:ext>
            </a:extLst>
          </p:cNvPr>
          <p:cNvSpPr>
            <a:spLocks noGrp="1"/>
          </p:cNvSpPr>
          <p:nvPr>
            <p:ph type="dt" sz="half" idx="10"/>
          </p:nvPr>
        </p:nvSpPr>
        <p:spPr/>
        <p:txBody>
          <a:bodyPr/>
          <a:lstStyle/>
          <a:p>
            <a:fld id="{58043C03-2779-4058-9E80-6413E520E130}" type="datetimeFigureOut">
              <a:rPr lang="en-US" smtClean="0"/>
              <a:t>8/14/2018</a:t>
            </a:fld>
            <a:endParaRPr lang="en-US"/>
          </a:p>
        </p:txBody>
      </p:sp>
      <p:sp>
        <p:nvSpPr>
          <p:cNvPr id="6" name="Footer Placeholder 5">
            <a:extLst>
              <a:ext uri="{FF2B5EF4-FFF2-40B4-BE49-F238E27FC236}">
                <a16:creationId xmlns:a16="http://schemas.microsoft.com/office/drawing/2014/main" id="{F020E29A-E5CE-4F67-B444-CAAE3F06B9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E6C71-A3F9-4975-9352-5F48904DEC36}"/>
              </a:ext>
            </a:extLst>
          </p:cNvPr>
          <p:cNvSpPr>
            <a:spLocks noGrp="1"/>
          </p:cNvSpPr>
          <p:nvPr>
            <p:ph type="sldNum" sz="quarter" idx="12"/>
          </p:nvPr>
        </p:nvSpPr>
        <p:spPr/>
        <p:txBody>
          <a:bodyPr/>
          <a:lstStyle/>
          <a:p>
            <a:fld id="{CA4F7AE2-6709-43DB-8330-FA31C5D8C000}" type="slidenum">
              <a:rPr lang="en-US" smtClean="0"/>
              <a:t>‹#›</a:t>
            </a:fld>
            <a:endParaRPr lang="en-US"/>
          </a:p>
        </p:txBody>
      </p:sp>
    </p:spTree>
    <p:extLst>
      <p:ext uri="{BB962C8B-B14F-4D97-AF65-F5344CB8AC3E}">
        <p14:creationId xmlns:p14="http://schemas.microsoft.com/office/powerpoint/2010/main" val="348302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F982B3-DA66-4E16-B9BD-9F7BC015212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65C98E-BB1C-43BB-B461-9E7955BAD60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17F08-C99B-4654-924C-5B1FBE80B2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8043C03-2779-4058-9E80-6413E520E130}" type="datetimeFigureOut">
              <a:rPr lang="en-US" smtClean="0"/>
              <a:pPr/>
              <a:t>8/14/2018</a:t>
            </a:fld>
            <a:endParaRPr lang="en-US" dirty="0"/>
          </a:p>
        </p:txBody>
      </p:sp>
      <p:sp>
        <p:nvSpPr>
          <p:cNvPr id="5" name="Footer Placeholder 4">
            <a:extLst>
              <a:ext uri="{FF2B5EF4-FFF2-40B4-BE49-F238E27FC236}">
                <a16:creationId xmlns:a16="http://schemas.microsoft.com/office/drawing/2014/main" id="{DEC1ACE3-0C09-42CC-B425-F550B6D8999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58787A4-7804-4A57-94C5-57512861719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4F7AE2-6709-43DB-8330-FA31C5D8C000}" type="slidenum">
              <a:rPr lang="en-US" smtClean="0"/>
              <a:pPr/>
              <a:t>‹#›</a:t>
            </a:fld>
            <a:endParaRPr lang="en-US" dirty="0"/>
          </a:p>
        </p:txBody>
      </p:sp>
    </p:spTree>
    <p:extLst>
      <p:ext uri="{BB962C8B-B14F-4D97-AF65-F5344CB8AC3E}">
        <p14:creationId xmlns:p14="http://schemas.microsoft.com/office/powerpoint/2010/main" val="80188476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1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2417721"/>
          </a:xfrm>
        </p:spPr>
        <p:txBody>
          <a:bodyPr>
            <a:normAutofit/>
          </a:bodyPr>
          <a:lstStyle/>
          <a:p>
            <a:br>
              <a:rPr lang="en-US" sz="4400" dirty="0"/>
            </a:br>
            <a:r>
              <a:rPr lang="en-US" sz="4400" dirty="0"/>
              <a:t>How to Foster Persistence:</a:t>
            </a:r>
            <a:br>
              <a:rPr lang="en-US" sz="4400" dirty="0"/>
            </a:br>
            <a:r>
              <a:rPr lang="en-US" sz="3600" b="1" dirty="0"/>
              <a:t>High Impact Practices for Directors</a:t>
            </a:r>
            <a:br>
              <a:rPr lang="en-US" sz="4400" dirty="0"/>
            </a:br>
            <a:endParaRPr lang="en-US" sz="4400" dirty="0"/>
          </a:p>
        </p:txBody>
      </p:sp>
      <p:sp>
        <p:nvSpPr>
          <p:cNvPr id="3" name="Subtitle 2"/>
          <p:cNvSpPr>
            <a:spLocks noGrp="1"/>
          </p:cNvSpPr>
          <p:nvPr>
            <p:ph idx="1"/>
          </p:nvPr>
        </p:nvSpPr>
        <p:spPr>
          <a:xfrm>
            <a:off x="628650" y="2438400"/>
            <a:ext cx="8172450" cy="4419600"/>
          </a:xfrm>
        </p:spPr>
        <p:txBody>
          <a:bodyPr>
            <a:normAutofit fontScale="92500" lnSpcReduction="20000"/>
          </a:bodyPr>
          <a:lstStyle/>
          <a:p>
            <a:pPr marL="0" indent="0">
              <a:buNone/>
            </a:pPr>
            <a:r>
              <a:rPr lang="en-US" sz="3600" dirty="0"/>
              <a:t>August 1, 2018</a:t>
            </a:r>
          </a:p>
          <a:p>
            <a:endParaRPr lang="en-US" sz="3600" dirty="0"/>
          </a:p>
          <a:p>
            <a:pPr marL="0" indent="0">
              <a:buNone/>
            </a:pPr>
            <a:r>
              <a:rPr lang="en-US" sz="3600" dirty="0"/>
              <a:t>Josh Hayes</a:t>
            </a:r>
          </a:p>
          <a:p>
            <a:pPr marL="0" indent="0">
              <a:buNone/>
            </a:pPr>
            <a:r>
              <a:rPr lang="en-US" sz="3600" dirty="0"/>
              <a:t>Director of Adult Education</a:t>
            </a:r>
          </a:p>
          <a:p>
            <a:pPr marL="0" indent="0">
              <a:buNone/>
            </a:pPr>
            <a:r>
              <a:rPr lang="en-US" sz="3600" dirty="0"/>
              <a:t>College of the Mainland</a:t>
            </a:r>
          </a:p>
          <a:p>
            <a:endParaRPr lang="en-US" sz="3600" dirty="0"/>
          </a:p>
          <a:p>
            <a:pPr marL="0" indent="0">
              <a:buNone/>
            </a:pPr>
            <a:r>
              <a:rPr lang="en-US" sz="3600" dirty="0"/>
              <a:t>John Stevenson</a:t>
            </a:r>
          </a:p>
          <a:p>
            <a:pPr marL="0" indent="0">
              <a:buNone/>
            </a:pPr>
            <a:r>
              <a:rPr lang="en-US" sz="3600" dirty="0"/>
              <a:t>Program Specialist</a:t>
            </a:r>
          </a:p>
          <a:p>
            <a:pPr marL="0" indent="0">
              <a:buNone/>
            </a:pPr>
            <a:r>
              <a:rPr lang="en-US" sz="3600" dirty="0"/>
              <a:t>TWC,  Adult Education &amp; Literacy</a:t>
            </a:r>
          </a:p>
          <a:p>
            <a:endParaRPr lang="en-US" sz="3600" dirty="0"/>
          </a:p>
        </p:txBody>
      </p:sp>
    </p:spTree>
    <p:extLst>
      <p:ext uri="{BB962C8B-B14F-4D97-AF65-F5344CB8AC3E}">
        <p14:creationId xmlns:p14="http://schemas.microsoft.com/office/powerpoint/2010/main" val="409409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8C891-BA4D-4D31-B534-6EB1AEE34B53}"/>
              </a:ext>
            </a:extLst>
          </p:cNvPr>
          <p:cNvSpPr>
            <a:spLocks noGrp="1"/>
          </p:cNvSpPr>
          <p:nvPr>
            <p:ph type="title"/>
          </p:nvPr>
        </p:nvSpPr>
        <p:spPr/>
        <p:txBody>
          <a:bodyPr/>
          <a:lstStyle/>
          <a:p>
            <a:r>
              <a:rPr lang="en-US" dirty="0"/>
              <a:t>Orientation</a:t>
            </a:r>
          </a:p>
        </p:txBody>
      </p:sp>
      <p:sp>
        <p:nvSpPr>
          <p:cNvPr id="3" name="Content Placeholder 2">
            <a:extLst>
              <a:ext uri="{FF2B5EF4-FFF2-40B4-BE49-F238E27FC236}">
                <a16:creationId xmlns:a16="http://schemas.microsoft.com/office/drawing/2014/main" id="{8898E2AA-D83D-4EC0-AF51-84A56D9EF9EA}"/>
              </a:ext>
            </a:extLst>
          </p:cNvPr>
          <p:cNvSpPr>
            <a:spLocks noGrp="1"/>
          </p:cNvSpPr>
          <p:nvPr>
            <p:ph idx="1"/>
          </p:nvPr>
        </p:nvSpPr>
        <p:spPr/>
        <p:txBody>
          <a:bodyPr>
            <a:normAutofit/>
          </a:bodyPr>
          <a:lstStyle/>
          <a:p>
            <a:pPr marL="0" indent="0" algn="ctr">
              <a:buNone/>
            </a:pPr>
            <a:r>
              <a:rPr lang="en-US" sz="3200" dirty="0"/>
              <a:t> Securing a Strong Commitment</a:t>
            </a:r>
          </a:p>
        </p:txBody>
      </p:sp>
    </p:spTree>
    <p:extLst>
      <p:ext uri="{BB962C8B-B14F-4D97-AF65-F5344CB8AC3E}">
        <p14:creationId xmlns:p14="http://schemas.microsoft.com/office/powerpoint/2010/main" val="29477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4447CB-604C-43C1-8336-B15D3FFE788D}"/>
              </a:ext>
            </a:extLst>
          </p:cNvPr>
          <p:cNvSpPr>
            <a:spLocks noGrp="1"/>
          </p:cNvSpPr>
          <p:nvPr>
            <p:ph type="title"/>
          </p:nvPr>
        </p:nvSpPr>
        <p:spPr/>
        <p:txBody>
          <a:bodyPr/>
          <a:lstStyle/>
          <a:p>
            <a:r>
              <a:rPr lang="en-US" dirty="0"/>
              <a:t>Force Field Analysis</a:t>
            </a:r>
          </a:p>
        </p:txBody>
      </p:sp>
      <p:sp>
        <p:nvSpPr>
          <p:cNvPr id="5" name="Content Placeholder 4">
            <a:extLst>
              <a:ext uri="{FF2B5EF4-FFF2-40B4-BE49-F238E27FC236}">
                <a16:creationId xmlns:a16="http://schemas.microsoft.com/office/drawing/2014/main" id="{8243EDD0-6221-48CC-9CDE-927A64A9F080}"/>
              </a:ext>
            </a:extLst>
          </p:cNvPr>
          <p:cNvSpPr>
            <a:spLocks noGrp="1"/>
          </p:cNvSpPr>
          <p:nvPr>
            <p:ph idx="1"/>
          </p:nvPr>
        </p:nvSpPr>
        <p:spPr/>
        <p:txBody>
          <a:bodyPr>
            <a:normAutofit fontScale="92500" lnSpcReduction="10000"/>
          </a:bodyPr>
          <a:lstStyle/>
          <a:p>
            <a:pPr marL="0" indent="0">
              <a:buNone/>
            </a:pPr>
            <a:r>
              <a:rPr lang="en-US" dirty="0"/>
              <a:t>A force field analysis is a process for analyzing supports and barriers that impact persistence to a goal.  </a:t>
            </a:r>
          </a:p>
          <a:p>
            <a:pPr marL="0" indent="0">
              <a:buNone/>
            </a:pPr>
            <a:r>
              <a:rPr lang="en-US" dirty="0"/>
              <a:t>First the student writes his goal.</a:t>
            </a:r>
          </a:p>
          <a:p>
            <a:pPr marL="0" indent="0">
              <a:buNone/>
            </a:pPr>
            <a:r>
              <a:rPr lang="en-US" dirty="0"/>
              <a:t>Next, the student lists all the things that support him in reaching the goal.   For example, he might write items like family support, access to Internet or friends in the same class.   </a:t>
            </a:r>
          </a:p>
          <a:p>
            <a:pPr marL="0" indent="0">
              <a:buNone/>
            </a:pPr>
            <a:r>
              <a:rPr lang="en-US" dirty="0"/>
              <a:t>Then, the student assigns weight to each item.  The weights are ascribed numerically with  number from one to ten.</a:t>
            </a:r>
          </a:p>
          <a:p>
            <a:pPr marL="0" indent="0">
              <a:buNone/>
            </a:pPr>
            <a:r>
              <a:rPr lang="en-US" dirty="0"/>
              <a:t>Next, the student lists all the barriers that stand in the way of achieving this goal.  For example, he might write thinks like the cost of tuition or lack of dependable transportation.  </a:t>
            </a:r>
          </a:p>
          <a:p>
            <a:pPr marL="0" indent="0">
              <a:buNone/>
            </a:pPr>
            <a:r>
              <a:rPr lang="en-US" dirty="0"/>
              <a:t>Next, the students assigns weights to each barrier as he did with the supports.</a:t>
            </a:r>
          </a:p>
          <a:p>
            <a:pPr marL="0" indent="0">
              <a:buNone/>
            </a:pPr>
            <a:r>
              <a:rPr lang="en-US" dirty="0"/>
              <a:t>Finally, the weights of the supports and barriers are tallied.  The student considers how he might reduce the weight of the barriers or increase his supports.</a:t>
            </a:r>
          </a:p>
        </p:txBody>
      </p:sp>
    </p:spTree>
    <p:extLst>
      <p:ext uri="{BB962C8B-B14F-4D97-AF65-F5344CB8AC3E}">
        <p14:creationId xmlns:p14="http://schemas.microsoft.com/office/powerpoint/2010/main" val="309972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4F61-2928-4B2F-813F-D7E4205711D3}"/>
              </a:ext>
            </a:extLst>
          </p:cNvPr>
          <p:cNvSpPr>
            <a:spLocks noGrp="1"/>
          </p:cNvSpPr>
          <p:nvPr>
            <p:ph type="title"/>
          </p:nvPr>
        </p:nvSpPr>
        <p:spPr/>
        <p:txBody>
          <a:bodyPr/>
          <a:lstStyle/>
          <a:p>
            <a:r>
              <a:rPr lang="en-US" dirty="0"/>
              <a:t>Activity 3</a:t>
            </a:r>
          </a:p>
        </p:txBody>
      </p:sp>
      <p:sp>
        <p:nvSpPr>
          <p:cNvPr id="3" name="Content Placeholder 2">
            <a:extLst>
              <a:ext uri="{FF2B5EF4-FFF2-40B4-BE49-F238E27FC236}">
                <a16:creationId xmlns:a16="http://schemas.microsoft.com/office/drawing/2014/main" id="{9E18CB8D-E0DE-475B-95DE-C1CB353FC60E}"/>
              </a:ext>
            </a:extLst>
          </p:cNvPr>
          <p:cNvSpPr>
            <a:spLocks noGrp="1"/>
          </p:cNvSpPr>
          <p:nvPr>
            <p:ph idx="1"/>
          </p:nvPr>
        </p:nvSpPr>
        <p:spPr/>
        <p:txBody>
          <a:bodyPr>
            <a:normAutofit/>
          </a:bodyPr>
          <a:lstStyle/>
          <a:p>
            <a:pPr marL="0" indent="0">
              <a:buNone/>
            </a:pPr>
            <a:r>
              <a:rPr lang="en-US" sz="3200" dirty="0"/>
              <a:t>Select a personal goal and use the force field analysis template to identify key supports and barriers.</a:t>
            </a:r>
          </a:p>
          <a:p>
            <a:pPr marL="0" indent="0">
              <a:buNone/>
            </a:pPr>
            <a:endParaRPr lang="en-US" sz="3200" dirty="0"/>
          </a:p>
          <a:p>
            <a:pPr marL="0" indent="0">
              <a:buNone/>
            </a:pPr>
            <a:r>
              <a:rPr lang="en-US" sz="3200" dirty="0"/>
              <a:t>Assign a weight (from 1 to 5) for each support and each barrier.</a:t>
            </a:r>
          </a:p>
        </p:txBody>
      </p:sp>
    </p:spTree>
    <p:extLst>
      <p:ext uri="{BB962C8B-B14F-4D97-AF65-F5344CB8AC3E}">
        <p14:creationId xmlns:p14="http://schemas.microsoft.com/office/powerpoint/2010/main" val="173134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B9A68F6-B753-47A2-90E2-E2E3E0295A94}"/>
              </a:ext>
            </a:extLst>
          </p:cNvPr>
          <p:cNvSpPr>
            <a:spLocks noGrp="1"/>
          </p:cNvSpPr>
          <p:nvPr>
            <p:ph type="title"/>
          </p:nvPr>
        </p:nvSpPr>
        <p:spPr/>
        <p:txBody>
          <a:bodyPr/>
          <a:lstStyle/>
          <a:p>
            <a:r>
              <a:rPr lang="en-US" altLang="en-US" dirty="0"/>
              <a:t>Supports &amp; Barriers - Top 10 List</a:t>
            </a:r>
          </a:p>
        </p:txBody>
      </p:sp>
      <p:sp>
        <p:nvSpPr>
          <p:cNvPr id="13315" name="Text Placeholder 4">
            <a:extLst>
              <a:ext uri="{FF2B5EF4-FFF2-40B4-BE49-F238E27FC236}">
                <a16:creationId xmlns:a16="http://schemas.microsoft.com/office/drawing/2014/main" id="{AE4FE481-56EE-448E-8C99-99C9D0BB382B}"/>
              </a:ext>
            </a:extLst>
          </p:cNvPr>
          <p:cNvSpPr>
            <a:spLocks noGrp="1"/>
          </p:cNvSpPr>
          <p:nvPr>
            <p:ph sz="half" idx="1"/>
          </p:nvPr>
        </p:nvSpPr>
        <p:spPr/>
        <p:txBody>
          <a:bodyPr/>
          <a:lstStyle/>
          <a:p>
            <a:pPr marL="0" indent="0" algn="ctr">
              <a:buNone/>
            </a:pPr>
            <a:r>
              <a:rPr lang="en-US" altLang="en-US" dirty="0"/>
              <a:t>Positive Forces</a:t>
            </a:r>
          </a:p>
          <a:p>
            <a:r>
              <a:rPr lang="en-US" altLang="en-US" dirty="0"/>
              <a:t>Relationships</a:t>
            </a:r>
          </a:p>
          <a:p>
            <a:r>
              <a:rPr lang="en-US" altLang="en-US" dirty="0"/>
              <a:t>Instruction</a:t>
            </a:r>
          </a:p>
          <a:p>
            <a:r>
              <a:rPr lang="en-US" altLang="en-US" dirty="0"/>
              <a:t>Goals</a:t>
            </a:r>
          </a:p>
          <a:p>
            <a:r>
              <a:rPr lang="en-US" altLang="en-US" dirty="0"/>
              <a:t>Teacher/students</a:t>
            </a:r>
          </a:p>
          <a:p>
            <a:r>
              <a:rPr lang="en-US" altLang="en-US" dirty="0"/>
              <a:t>Positive self</a:t>
            </a:r>
          </a:p>
        </p:txBody>
      </p:sp>
      <p:sp>
        <p:nvSpPr>
          <p:cNvPr id="13316" name="Text Placeholder 6">
            <a:extLst>
              <a:ext uri="{FF2B5EF4-FFF2-40B4-BE49-F238E27FC236}">
                <a16:creationId xmlns:a16="http://schemas.microsoft.com/office/drawing/2014/main" id="{E907136B-A080-44FF-8DBB-A03F2699ACA7}"/>
              </a:ext>
            </a:extLst>
          </p:cNvPr>
          <p:cNvSpPr>
            <a:spLocks noGrp="1"/>
          </p:cNvSpPr>
          <p:nvPr>
            <p:ph sz="half" idx="2"/>
          </p:nvPr>
        </p:nvSpPr>
        <p:spPr/>
        <p:txBody>
          <a:bodyPr/>
          <a:lstStyle/>
          <a:p>
            <a:pPr marL="0" indent="0" algn="ctr">
              <a:buNone/>
            </a:pPr>
            <a:r>
              <a:rPr lang="en-US" altLang="en-US" dirty="0"/>
              <a:t>Negative Forces</a:t>
            </a:r>
          </a:p>
          <a:p>
            <a:r>
              <a:rPr lang="en-US" altLang="en-US" dirty="0"/>
              <a:t>Life demands</a:t>
            </a:r>
          </a:p>
          <a:p>
            <a:r>
              <a:rPr lang="en-US" altLang="en-US" dirty="0"/>
              <a:t>Relationships</a:t>
            </a:r>
          </a:p>
          <a:p>
            <a:r>
              <a:rPr lang="en-US" altLang="en-US" dirty="0"/>
              <a:t>Negative self</a:t>
            </a:r>
          </a:p>
          <a:p>
            <a:r>
              <a:rPr lang="en-US" altLang="en-US" dirty="0"/>
              <a:t>Learning process</a:t>
            </a:r>
          </a:p>
          <a:p>
            <a:r>
              <a:rPr lang="en-US" altLang="en-US" dirty="0"/>
              <a:t>instruction</a:t>
            </a:r>
          </a:p>
        </p:txBody>
      </p:sp>
    </p:spTree>
    <p:extLst>
      <p:ext uri="{BB962C8B-B14F-4D97-AF65-F5344CB8AC3E}">
        <p14:creationId xmlns:p14="http://schemas.microsoft.com/office/powerpoint/2010/main" val="144579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21D8-241B-4F02-95B9-52D8BE4E0415}"/>
              </a:ext>
            </a:extLst>
          </p:cNvPr>
          <p:cNvSpPr>
            <a:spLocks noGrp="1"/>
          </p:cNvSpPr>
          <p:nvPr>
            <p:ph type="title"/>
          </p:nvPr>
        </p:nvSpPr>
        <p:spPr/>
        <p:txBody>
          <a:bodyPr/>
          <a:lstStyle/>
          <a:p>
            <a:r>
              <a:rPr lang="en-US" dirty="0"/>
              <a:t>Enhancing Attendance</a:t>
            </a:r>
          </a:p>
        </p:txBody>
      </p:sp>
      <p:sp>
        <p:nvSpPr>
          <p:cNvPr id="3" name="Content Placeholder 2">
            <a:extLst>
              <a:ext uri="{FF2B5EF4-FFF2-40B4-BE49-F238E27FC236}">
                <a16:creationId xmlns:a16="http://schemas.microsoft.com/office/drawing/2014/main" id="{977FE342-1964-487C-BA97-6DAC3B6C1032}"/>
              </a:ext>
            </a:extLst>
          </p:cNvPr>
          <p:cNvSpPr>
            <a:spLocks noGrp="1"/>
          </p:cNvSpPr>
          <p:nvPr>
            <p:ph idx="1"/>
          </p:nvPr>
        </p:nvSpPr>
        <p:spPr/>
        <p:txBody>
          <a:bodyPr>
            <a:normAutofit/>
          </a:bodyPr>
          <a:lstStyle/>
          <a:p>
            <a:r>
              <a:rPr lang="en-US" sz="3200" dirty="0"/>
              <a:t>Distance Learning</a:t>
            </a:r>
          </a:p>
          <a:p>
            <a:r>
              <a:rPr lang="en-US" sz="3200" dirty="0"/>
              <a:t>Tutoring Supports</a:t>
            </a:r>
          </a:p>
          <a:p>
            <a:r>
              <a:rPr lang="en-US" sz="3200" dirty="0"/>
              <a:t>Communication Options</a:t>
            </a:r>
          </a:p>
        </p:txBody>
      </p:sp>
    </p:spTree>
    <p:extLst>
      <p:ext uri="{BB962C8B-B14F-4D97-AF65-F5344CB8AC3E}">
        <p14:creationId xmlns:p14="http://schemas.microsoft.com/office/powerpoint/2010/main" val="197286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AF32-CD54-4157-9AD4-8A56082A2822}"/>
              </a:ext>
            </a:extLst>
          </p:cNvPr>
          <p:cNvSpPr>
            <a:spLocks noGrp="1"/>
          </p:cNvSpPr>
          <p:nvPr>
            <p:ph type="title"/>
          </p:nvPr>
        </p:nvSpPr>
        <p:spPr/>
        <p:txBody>
          <a:bodyPr/>
          <a:lstStyle/>
          <a:p>
            <a:r>
              <a:rPr lang="en-US" dirty="0"/>
              <a:t>Attendance Policy</a:t>
            </a:r>
          </a:p>
        </p:txBody>
      </p:sp>
      <p:sp>
        <p:nvSpPr>
          <p:cNvPr id="3" name="Content Placeholder 2">
            <a:extLst>
              <a:ext uri="{FF2B5EF4-FFF2-40B4-BE49-F238E27FC236}">
                <a16:creationId xmlns:a16="http://schemas.microsoft.com/office/drawing/2014/main" id="{908DF148-2E4A-469E-A1CA-048E603EB5A9}"/>
              </a:ext>
            </a:extLst>
          </p:cNvPr>
          <p:cNvSpPr>
            <a:spLocks noGrp="1"/>
          </p:cNvSpPr>
          <p:nvPr>
            <p:ph idx="1"/>
          </p:nvPr>
        </p:nvSpPr>
        <p:spPr/>
        <p:txBody>
          <a:bodyPr>
            <a:normAutofit/>
          </a:bodyPr>
          <a:lstStyle/>
          <a:p>
            <a:pPr marL="0" indent="0" algn="ctr">
              <a:buNone/>
            </a:pPr>
            <a:r>
              <a:rPr lang="en-US" sz="3200" dirty="0"/>
              <a:t>Put it in writing</a:t>
            </a:r>
          </a:p>
        </p:txBody>
      </p:sp>
    </p:spTree>
    <p:extLst>
      <p:ext uri="{BB962C8B-B14F-4D97-AF65-F5344CB8AC3E}">
        <p14:creationId xmlns:p14="http://schemas.microsoft.com/office/powerpoint/2010/main" val="3761137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75B2-C0BA-482C-BE79-5ED0FC3C99A5}"/>
              </a:ext>
            </a:extLst>
          </p:cNvPr>
          <p:cNvSpPr>
            <a:spLocks noGrp="1"/>
          </p:cNvSpPr>
          <p:nvPr>
            <p:ph type="title"/>
          </p:nvPr>
        </p:nvSpPr>
        <p:spPr/>
        <p:txBody>
          <a:bodyPr/>
          <a:lstStyle/>
          <a:p>
            <a:r>
              <a:rPr lang="en-US" dirty="0"/>
              <a:t>Activity 4</a:t>
            </a:r>
          </a:p>
        </p:txBody>
      </p:sp>
      <p:sp>
        <p:nvSpPr>
          <p:cNvPr id="3" name="Content Placeholder 2">
            <a:extLst>
              <a:ext uri="{FF2B5EF4-FFF2-40B4-BE49-F238E27FC236}">
                <a16:creationId xmlns:a16="http://schemas.microsoft.com/office/drawing/2014/main" id="{1CCD09FC-BBC6-4F6B-837E-8B186FD20CFB}"/>
              </a:ext>
            </a:extLst>
          </p:cNvPr>
          <p:cNvSpPr>
            <a:spLocks noGrp="1"/>
          </p:cNvSpPr>
          <p:nvPr>
            <p:ph idx="1"/>
          </p:nvPr>
        </p:nvSpPr>
        <p:spPr/>
        <p:txBody>
          <a:bodyPr>
            <a:normAutofit/>
          </a:bodyPr>
          <a:lstStyle/>
          <a:p>
            <a:pPr marL="0" indent="0">
              <a:buNone/>
            </a:pPr>
            <a:r>
              <a:rPr lang="en-US" sz="3200" dirty="0"/>
              <a:t>Use the Attendance Policy Guidelines rubric to evaluate your own attendance policy</a:t>
            </a:r>
          </a:p>
        </p:txBody>
      </p:sp>
    </p:spTree>
    <p:extLst>
      <p:ext uri="{BB962C8B-B14F-4D97-AF65-F5344CB8AC3E}">
        <p14:creationId xmlns:p14="http://schemas.microsoft.com/office/powerpoint/2010/main" val="43811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FB0BA-A955-4E6E-ACB8-559D36D0FD86}"/>
              </a:ext>
            </a:extLst>
          </p:cNvPr>
          <p:cNvSpPr>
            <a:spLocks noGrp="1"/>
          </p:cNvSpPr>
          <p:nvPr>
            <p:ph type="title"/>
          </p:nvPr>
        </p:nvSpPr>
        <p:spPr/>
        <p:txBody>
          <a:bodyPr/>
          <a:lstStyle/>
          <a:p>
            <a:r>
              <a:rPr lang="en-US" dirty="0"/>
              <a:t>Program Design</a:t>
            </a:r>
          </a:p>
        </p:txBody>
      </p:sp>
      <p:sp>
        <p:nvSpPr>
          <p:cNvPr id="3" name="Content Placeholder 2">
            <a:extLst>
              <a:ext uri="{FF2B5EF4-FFF2-40B4-BE49-F238E27FC236}">
                <a16:creationId xmlns:a16="http://schemas.microsoft.com/office/drawing/2014/main" id="{7E07D901-7D23-4D13-A991-F4EFFC786A4B}"/>
              </a:ext>
            </a:extLst>
          </p:cNvPr>
          <p:cNvSpPr>
            <a:spLocks noGrp="1"/>
          </p:cNvSpPr>
          <p:nvPr>
            <p:ph idx="1"/>
          </p:nvPr>
        </p:nvSpPr>
        <p:spPr/>
        <p:txBody>
          <a:bodyPr>
            <a:normAutofit/>
          </a:bodyPr>
          <a:lstStyle/>
          <a:p>
            <a:endParaRPr lang="en-US" dirty="0"/>
          </a:p>
          <a:p>
            <a:pPr marL="0" indent="0" algn="ctr">
              <a:buNone/>
            </a:pPr>
            <a:r>
              <a:rPr lang="en-US" sz="3200" dirty="0"/>
              <a:t>Practices that Work</a:t>
            </a:r>
          </a:p>
        </p:txBody>
      </p:sp>
    </p:spTree>
    <p:extLst>
      <p:ext uri="{BB962C8B-B14F-4D97-AF65-F5344CB8AC3E}">
        <p14:creationId xmlns:p14="http://schemas.microsoft.com/office/powerpoint/2010/main" val="2558760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0D33-BF56-46B6-87BF-DBCD00563553}"/>
              </a:ext>
            </a:extLst>
          </p:cNvPr>
          <p:cNvSpPr>
            <a:spLocks noGrp="1"/>
          </p:cNvSpPr>
          <p:nvPr>
            <p:ph type="title"/>
          </p:nvPr>
        </p:nvSpPr>
        <p:spPr/>
        <p:txBody>
          <a:bodyPr/>
          <a:lstStyle/>
          <a:p>
            <a:r>
              <a:rPr lang="en-US" dirty="0"/>
              <a:t>High Impact Practices</a:t>
            </a:r>
          </a:p>
        </p:txBody>
      </p:sp>
      <p:sp>
        <p:nvSpPr>
          <p:cNvPr id="3" name="Content Placeholder 2">
            <a:extLst>
              <a:ext uri="{FF2B5EF4-FFF2-40B4-BE49-F238E27FC236}">
                <a16:creationId xmlns:a16="http://schemas.microsoft.com/office/drawing/2014/main" id="{54B7B95D-6EE6-498D-88E4-C6E3BFCDDA00}"/>
              </a:ext>
            </a:extLst>
          </p:cNvPr>
          <p:cNvSpPr>
            <a:spLocks noGrp="1"/>
          </p:cNvSpPr>
          <p:nvPr>
            <p:ph idx="1"/>
          </p:nvPr>
        </p:nvSpPr>
        <p:spPr/>
        <p:txBody>
          <a:bodyPr>
            <a:normAutofit/>
          </a:bodyPr>
          <a:lstStyle/>
          <a:p>
            <a:pPr marL="0" indent="0" algn="ctr">
              <a:buNone/>
            </a:pPr>
            <a:r>
              <a:rPr lang="en-US" sz="3200" dirty="0"/>
              <a:t>Discussion</a:t>
            </a:r>
          </a:p>
        </p:txBody>
      </p:sp>
    </p:spTree>
    <p:extLst>
      <p:ext uri="{BB962C8B-B14F-4D97-AF65-F5344CB8AC3E}">
        <p14:creationId xmlns:p14="http://schemas.microsoft.com/office/powerpoint/2010/main" val="138388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F60E07-C0AA-45CF-96BB-CAF89A572C1C}"/>
              </a:ext>
            </a:extLst>
          </p:cNvPr>
          <p:cNvSpPr>
            <a:spLocks noGrp="1" noChangeArrowheads="1"/>
          </p:cNvSpPr>
          <p:nvPr>
            <p:ph type="title"/>
          </p:nvPr>
        </p:nvSpPr>
        <p:spPr/>
        <p:txBody>
          <a:bodyPr/>
          <a:lstStyle/>
          <a:p>
            <a:pPr eaLnBrk="1" hangingPunct="1"/>
            <a:r>
              <a:rPr lang="en-US" altLang="en-US" b="1">
                <a:solidFill>
                  <a:srgbClr val="000000"/>
                </a:solidFill>
              </a:rPr>
              <a:t>Persistence</a:t>
            </a:r>
          </a:p>
        </p:txBody>
      </p:sp>
      <p:sp>
        <p:nvSpPr>
          <p:cNvPr id="3075" name="Rectangle 3">
            <a:extLst>
              <a:ext uri="{FF2B5EF4-FFF2-40B4-BE49-F238E27FC236}">
                <a16:creationId xmlns:a16="http://schemas.microsoft.com/office/drawing/2014/main" id="{E37E3246-0273-4F52-8F6E-98A351A5DE8B}"/>
              </a:ext>
            </a:extLst>
          </p:cNvPr>
          <p:cNvSpPr>
            <a:spLocks noGrp="1" noChangeArrowheads="1"/>
          </p:cNvSpPr>
          <p:nvPr>
            <p:ph idx="1"/>
          </p:nvPr>
        </p:nvSpPr>
        <p:spPr/>
        <p:txBody>
          <a:bodyPr>
            <a:normAutofit fontScale="92500" lnSpcReduction="20000"/>
          </a:bodyPr>
          <a:lstStyle/>
          <a:p>
            <a:pPr algn="ctr" eaLnBrk="1" hangingPunct="1">
              <a:buFontTx/>
              <a:buNone/>
            </a:pPr>
            <a:r>
              <a:rPr lang="en-US" altLang="en-US" sz="2800" b="1" dirty="0"/>
              <a:t>	Definition of Learner Persistence:</a:t>
            </a:r>
            <a:r>
              <a:rPr lang="en-US" altLang="en-US" sz="2800" dirty="0"/>
              <a:t>  </a:t>
            </a:r>
          </a:p>
          <a:p>
            <a:pPr eaLnBrk="1" hangingPunct="1">
              <a:buFontTx/>
              <a:buNone/>
            </a:pPr>
            <a:endParaRPr lang="en-US" altLang="en-US" sz="2800" dirty="0"/>
          </a:p>
          <a:p>
            <a:pPr marL="0" indent="0">
              <a:buNone/>
            </a:pPr>
            <a:r>
              <a:rPr lang="en-US" altLang="en-US" sz="2600" dirty="0"/>
              <a:t>Adults staying in programs for as long as they can, engaging in self-directed study or distance education when they stop attending program services, and returning to program services as soon as the demands of their lives allow. </a:t>
            </a:r>
            <a:r>
              <a:rPr lang="en-US" sz="2600" dirty="0"/>
              <a:t>Persistence is a </a:t>
            </a:r>
            <a:r>
              <a:rPr lang="en-US" sz="2600" dirty="0">
                <a:highlight>
                  <a:srgbClr val="FFFF00"/>
                </a:highlight>
              </a:rPr>
              <a:t>continuous learning process that lasts until an adult student meets his or her educational goals</a:t>
            </a:r>
            <a:r>
              <a:rPr lang="en-US" sz="2600" dirty="0"/>
              <a:t>, and persistence could start through self-study before the first episode of participation in a program. Persistence ends when the student decides to stop learning.</a:t>
            </a:r>
            <a:endParaRPr lang="en-US" altLang="en-US" sz="2600" dirty="0"/>
          </a:p>
          <a:p>
            <a:pPr eaLnBrk="1" hangingPunct="1">
              <a:buFontTx/>
              <a:buNone/>
            </a:pPr>
            <a:endParaRPr lang="en-US" altLang="en-US" sz="2800" b="1" dirty="0"/>
          </a:p>
          <a:p>
            <a:pPr algn="r" eaLnBrk="1" hangingPunct="1">
              <a:buFontTx/>
              <a:buNone/>
            </a:pPr>
            <a:r>
              <a:rPr lang="en-US" altLang="en-US" sz="2800" b="1" dirty="0"/>
              <a:t>(Source:  NCSALL, 2007)</a:t>
            </a:r>
            <a:endParaRPr lang="en-US" altLang="en-US" sz="2800" dirty="0">
              <a:latin typeface="Eras Demi ITC" panose="020B0805030504020804" pitchFamily="34" charset="0"/>
            </a:endParaRPr>
          </a:p>
          <a:p>
            <a:pPr eaLnBrk="1" hangingPunct="1"/>
            <a:endParaRPr lang="en-US" altLang="en-US" sz="2800" dirty="0"/>
          </a:p>
        </p:txBody>
      </p:sp>
    </p:spTree>
    <p:extLst>
      <p:ext uri="{BB962C8B-B14F-4D97-AF65-F5344CB8AC3E}">
        <p14:creationId xmlns:p14="http://schemas.microsoft.com/office/powerpoint/2010/main" val="263472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E769285-D097-493D-8227-73F70AFF5155}"/>
              </a:ext>
            </a:extLst>
          </p:cNvPr>
          <p:cNvSpPr>
            <a:spLocks noGrp="1" noChangeArrowheads="1"/>
          </p:cNvSpPr>
          <p:nvPr>
            <p:ph type="title"/>
          </p:nvPr>
        </p:nvSpPr>
        <p:spPr/>
        <p:txBody>
          <a:bodyPr>
            <a:normAutofit/>
          </a:bodyPr>
          <a:lstStyle/>
          <a:p>
            <a:pPr eaLnBrk="1" hangingPunct="1"/>
            <a:r>
              <a:rPr lang="en-US" altLang="en-US" sz="4000"/>
              <a:t>Activity 1                                            What’s Your PQ?</a:t>
            </a:r>
          </a:p>
        </p:txBody>
      </p:sp>
      <p:sp>
        <p:nvSpPr>
          <p:cNvPr id="4099" name="Rectangle 3">
            <a:extLst>
              <a:ext uri="{FF2B5EF4-FFF2-40B4-BE49-F238E27FC236}">
                <a16:creationId xmlns:a16="http://schemas.microsoft.com/office/drawing/2014/main" id="{4632C911-379E-477D-8683-4B9047C5FA3F}"/>
              </a:ext>
            </a:extLst>
          </p:cNvPr>
          <p:cNvSpPr>
            <a:spLocks noGrp="1" noChangeArrowheads="1"/>
          </p:cNvSpPr>
          <p:nvPr>
            <p:ph idx="1"/>
          </p:nvPr>
        </p:nvSpPr>
        <p:spPr/>
        <p:txBody>
          <a:bodyPr>
            <a:normAutofit/>
          </a:bodyPr>
          <a:lstStyle/>
          <a:p>
            <a:pPr eaLnBrk="1" hangingPunct="1">
              <a:buFontTx/>
              <a:buNone/>
            </a:pPr>
            <a:endParaRPr lang="en-US" altLang="en-US" dirty="0"/>
          </a:p>
          <a:p>
            <a:pPr eaLnBrk="1" hangingPunct="1">
              <a:buFontTx/>
              <a:buNone/>
            </a:pPr>
            <a:r>
              <a:rPr lang="en-US" altLang="en-US" dirty="0"/>
              <a:t>	</a:t>
            </a:r>
            <a:r>
              <a:rPr lang="en-US" altLang="en-US" sz="3200" dirty="0"/>
              <a:t>Complete the PQ Survey and calculate your persistence quotient.</a:t>
            </a:r>
          </a:p>
          <a:p>
            <a:pPr eaLnBrk="1" hangingPunct="1">
              <a:buFontTx/>
              <a:buNone/>
            </a:pPr>
            <a:endParaRPr lang="en-US" altLang="en-US" sz="3200" dirty="0"/>
          </a:p>
          <a:p>
            <a:pPr eaLnBrk="1" hangingPunct="1">
              <a:buFontTx/>
              <a:buNone/>
            </a:pPr>
            <a:r>
              <a:rPr lang="en-US" altLang="en-US" dirty="0"/>
              <a:t>	</a:t>
            </a:r>
            <a:endParaRPr lang="en-US" altLang="en-US" sz="2800" dirty="0"/>
          </a:p>
        </p:txBody>
      </p:sp>
    </p:spTree>
    <p:extLst>
      <p:ext uri="{BB962C8B-B14F-4D97-AF65-F5344CB8AC3E}">
        <p14:creationId xmlns:p14="http://schemas.microsoft.com/office/powerpoint/2010/main" val="130677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 Impact Practices for Persistence</a:t>
            </a:r>
          </a:p>
        </p:txBody>
      </p:sp>
      <p:sp>
        <p:nvSpPr>
          <p:cNvPr id="3" name="Content Placeholder 2"/>
          <p:cNvSpPr>
            <a:spLocks noGrp="1"/>
          </p:cNvSpPr>
          <p:nvPr>
            <p:ph idx="1"/>
          </p:nvPr>
        </p:nvSpPr>
        <p:spPr/>
        <p:txBody>
          <a:bodyPr>
            <a:normAutofit/>
          </a:bodyPr>
          <a:lstStyle/>
          <a:p>
            <a:pPr marL="112712" indent="0">
              <a:buNone/>
            </a:pPr>
            <a:r>
              <a:rPr lang="en-US" sz="3200" dirty="0"/>
              <a:t>Recruitment</a:t>
            </a:r>
          </a:p>
          <a:p>
            <a:pPr marL="112712" indent="0">
              <a:buNone/>
            </a:pPr>
            <a:r>
              <a:rPr lang="en-US" sz="3200" dirty="0"/>
              <a:t>Intake</a:t>
            </a:r>
          </a:p>
          <a:p>
            <a:pPr marL="112712" indent="0">
              <a:buNone/>
            </a:pPr>
            <a:r>
              <a:rPr lang="en-US" sz="3200" dirty="0"/>
              <a:t>Orientation</a:t>
            </a:r>
          </a:p>
          <a:p>
            <a:pPr marL="112712" indent="0">
              <a:buNone/>
            </a:pPr>
            <a:r>
              <a:rPr lang="en-US" sz="3200" dirty="0"/>
              <a:t>Attendance</a:t>
            </a:r>
          </a:p>
          <a:p>
            <a:pPr marL="112712" indent="0">
              <a:buNone/>
            </a:pPr>
            <a:r>
              <a:rPr lang="en-US" sz="3200" dirty="0"/>
              <a:t>Program Design</a:t>
            </a:r>
          </a:p>
        </p:txBody>
      </p:sp>
    </p:spTree>
    <p:extLst>
      <p:ext uri="{BB962C8B-B14F-4D97-AF65-F5344CB8AC3E}">
        <p14:creationId xmlns:p14="http://schemas.microsoft.com/office/powerpoint/2010/main" val="363539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A8EE84B-8467-466C-9252-3232881934FC}"/>
              </a:ext>
            </a:extLst>
          </p:cNvPr>
          <p:cNvSpPr>
            <a:spLocks noGrp="1"/>
          </p:cNvSpPr>
          <p:nvPr>
            <p:ph type="title"/>
          </p:nvPr>
        </p:nvSpPr>
        <p:spPr/>
        <p:txBody>
          <a:bodyPr>
            <a:normAutofit/>
          </a:bodyPr>
          <a:lstStyle/>
          <a:p>
            <a:r>
              <a:rPr lang="en-US" altLang="en-US" dirty="0"/>
              <a:t>Recruitment:  How does the community see your program?</a:t>
            </a:r>
          </a:p>
        </p:txBody>
      </p:sp>
      <p:sp>
        <p:nvSpPr>
          <p:cNvPr id="2" name="Content Placeholder 1">
            <a:extLst>
              <a:ext uri="{FF2B5EF4-FFF2-40B4-BE49-F238E27FC236}">
                <a16:creationId xmlns:a16="http://schemas.microsoft.com/office/drawing/2014/main" id="{2869801E-F170-4C5C-9445-6AA3F524D715}"/>
              </a:ext>
            </a:extLst>
          </p:cNvPr>
          <p:cNvSpPr>
            <a:spLocks noGrp="1"/>
          </p:cNvSpPr>
          <p:nvPr>
            <p:ph idx="1"/>
          </p:nvPr>
        </p:nvSpPr>
        <p:spPr/>
        <p:txBody>
          <a:bodyPr/>
          <a:lstStyle/>
          <a:p>
            <a:r>
              <a:rPr lang="en-US" dirty="0"/>
              <a:t>As a free program or as an intensive program</a:t>
            </a:r>
          </a:p>
          <a:p>
            <a:r>
              <a:rPr lang="en-US" dirty="0"/>
              <a:t>A program for serious students or a program for anybody who wants to join</a:t>
            </a:r>
          </a:p>
          <a:p>
            <a:r>
              <a:rPr lang="en-US" dirty="0"/>
              <a:t>A program than answers the question, “How long will it take?” with “it depends” or a program that answers the question, “ We have a plan.”</a:t>
            </a:r>
          </a:p>
          <a:p>
            <a:endParaRPr lang="en-US" dirty="0"/>
          </a:p>
        </p:txBody>
      </p:sp>
    </p:spTree>
    <p:extLst>
      <p:ext uri="{BB962C8B-B14F-4D97-AF65-F5344CB8AC3E}">
        <p14:creationId xmlns:p14="http://schemas.microsoft.com/office/powerpoint/2010/main" val="411571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C47B-C62E-4ADD-B4C0-43E8CAB58656}"/>
              </a:ext>
            </a:extLst>
          </p:cNvPr>
          <p:cNvSpPr>
            <a:spLocks noGrp="1"/>
          </p:cNvSpPr>
          <p:nvPr>
            <p:ph type="title"/>
          </p:nvPr>
        </p:nvSpPr>
        <p:spPr/>
        <p:txBody>
          <a:bodyPr>
            <a:normAutofit/>
          </a:bodyPr>
          <a:lstStyle/>
          <a:p>
            <a:r>
              <a:rPr lang="en-US" dirty="0"/>
              <a:t>Researching Recruitment:  Questions &amp; Strategies</a:t>
            </a:r>
          </a:p>
        </p:txBody>
      </p:sp>
      <p:sp>
        <p:nvSpPr>
          <p:cNvPr id="3" name="Content Placeholder 2">
            <a:extLst>
              <a:ext uri="{FF2B5EF4-FFF2-40B4-BE49-F238E27FC236}">
                <a16:creationId xmlns:a16="http://schemas.microsoft.com/office/drawing/2014/main" id="{6943A97F-044F-4337-951F-D1F7B56C3018}"/>
              </a:ext>
            </a:extLst>
          </p:cNvPr>
          <p:cNvSpPr>
            <a:spLocks noGrp="1"/>
          </p:cNvSpPr>
          <p:nvPr>
            <p:ph idx="1"/>
          </p:nvPr>
        </p:nvSpPr>
        <p:spPr/>
        <p:txBody>
          <a:bodyPr>
            <a:normAutofit/>
          </a:bodyPr>
          <a:lstStyle/>
          <a:p>
            <a:pPr marL="112712" indent="0">
              <a:buNone/>
            </a:pPr>
            <a:r>
              <a:rPr lang="en-US" dirty="0"/>
              <a:t>What is the first impression callers get we they contact you?</a:t>
            </a:r>
          </a:p>
          <a:p>
            <a:pPr marL="112712" indent="0">
              <a:buNone/>
            </a:pPr>
            <a:endParaRPr lang="en-US" dirty="0"/>
          </a:p>
          <a:p>
            <a:pPr marL="112712" indent="0">
              <a:buNone/>
            </a:pPr>
            <a:r>
              <a:rPr lang="en-US" dirty="0"/>
              <a:t>What kind of student are you looking for?  </a:t>
            </a:r>
          </a:p>
          <a:p>
            <a:pPr marL="112712" indent="0">
              <a:buNone/>
            </a:pPr>
            <a:endParaRPr lang="en-US" dirty="0"/>
          </a:p>
          <a:p>
            <a:pPr marL="112712" indent="0">
              <a:buNone/>
            </a:pPr>
            <a:r>
              <a:rPr lang="en-US" dirty="0"/>
              <a:t>Do your partners understand that you want serious students?</a:t>
            </a:r>
          </a:p>
          <a:p>
            <a:pPr marL="112712" indent="0">
              <a:buNone/>
            </a:pPr>
            <a:endParaRPr lang="en-US" dirty="0"/>
          </a:p>
          <a:p>
            <a:pPr marL="112712" indent="0">
              <a:buNone/>
            </a:pPr>
            <a:r>
              <a:rPr lang="en-US" dirty="0"/>
              <a:t>Do your brochures, webpages and other communications reflect a program that is designed to achieve specific outcomes?</a:t>
            </a:r>
          </a:p>
          <a:p>
            <a:pPr marL="112712" indent="0">
              <a:buNone/>
            </a:pPr>
            <a:endParaRPr lang="en-US" dirty="0"/>
          </a:p>
          <a:p>
            <a:pPr marL="112712" indent="0">
              <a:buNone/>
            </a:pPr>
            <a:endParaRPr lang="en-US" dirty="0"/>
          </a:p>
          <a:p>
            <a:pPr marL="112712" indent="0">
              <a:buNone/>
            </a:pPr>
            <a:endParaRPr lang="en-US" dirty="0"/>
          </a:p>
          <a:p>
            <a:pPr marL="112712" indent="0">
              <a:buNone/>
            </a:pPr>
            <a:endParaRPr lang="en-US" dirty="0"/>
          </a:p>
        </p:txBody>
      </p:sp>
    </p:spTree>
    <p:extLst>
      <p:ext uri="{BB962C8B-B14F-4D97-AF65-F5344CB8AC3E}">
        <p14:creationId xmlns:p14="http://schemas.microsoft.com/office/powerpoint/2010/main" val="2774554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40A7-D457-4072-B7A6-62B27B98A920}"/>
              </a:ext>
            </a:extLst>
          </p:cNvPr>
          <p:cNvSpPr>
            <a:spLocks noGrp="1"/>
          </p:cNvSpPr>
          <p:nvPr>
            <p:ph type="title"/>
          </p:nvPr>
        </p:nvSpPr>
        <p:spPr/>
        <p:txBody>
          <a:bodyPr/>
          <a:lstStyle/>
          <a:p>
            <a:r>
              <a:rPr lang="en-US" dirty="0"/>
              <a:t>Activity 2</a:t>
            </a:r>
          </a:p>
        </p:txBody>
      </p:sp>
      <p:sp>
        <p:nvSpPr>
          <p:cNvPr id="3" name="Content Placeholder 2">
            <a:extLst>
              <a:ext uri="{FF2B5EF4-FFF2-40B4-BE49-F238E27FC236}">
                <a16:creationId xmlns:a16="http://schemas.microsoft.com/office/drawing/2014/main" id="{D10A3369-BA84-4F89-A9E9-1E7DE8963A6F}"/>
              </a:ext>
            </a:extLst>
          </p:cNvPr>
          <p:cNvSpPr>
            <a:spLocks noGrp="1"/>
          </p:cNvSpPr>
          <p:nvPr>
            <p:ph idx="1"/>
          </p:nvPr>
        </p:nvSpPr>
        <p:spPr/>
        <p:txBody>
          <a:bodyPr/>
          <a:lstStyle/>
          <a:p>
            <a:pPr marL="0" indent="0">
              <a:buNone/>
            </a:pPr>
            <a:r>
              <a:rPr lang="en-US" sz="3200" dirty="0"/>
              <a:t>Look at your handout entitled “Pathways to Persistence” and think about what kind of students you mostly have in your program.</a:t>
            </a:r>
          </a:p>
          <a:p>
            <a:pPr marL="0" indent="0">
              <a:buNone/>
            </a:pPr>
            <a:endParaRPr lang="en-US" sz="3200" dirty="0"/>
          </a:p>
        </p:txBody>
      </p:sp>
    </p:spTree>
    <p:extLst>
      <p:ext uri="{BB962C8B-B14F-4D97-AF65-F5344CB8AC3E}">
        <p14:creationId xmlns:p14="http://schemas.microsoft.com/office/powerpoint/2010/main" val="364775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7EDFD-541B-4E8D-96BC-4F497A9F6E0E}"/>
              </a:ext>
            </a:extLst>
          </p:cNvPr>
          <p:cNvSpPr>
            <a:spLocks noGrp="1"/>
          </p:cNvSpPr>
          <p:nvPr>
            <p:ph type="title"/>
          </p:nvPr>
        </p:nvSpPr>
        <p:spPr/>
        <p:txBody>
          <a:bodyPr/>
          <a:lstStyle/>
          <a:p>
            <a:r>
              <a:rPr lang="en-US" dirty="0"/>
              <a:t>Intake</a:t>
            </a:r>
          </a:p>
        </p:txBody>
      </p:sp>
      <p:sp>
        <p:nvSpPr>
          <p:cNvPr id="3" name="Content Placeholder 2">
            <a:extLst>
              <a:ext uri="{FF2B5EF4-FFF2-40B4-BE49-F238E27FC236}">
                <a16:creationId xmlns:a16="http://schemas.microsoft.com/office/drawing/2014/main" id="{74839DEB-40AE-4318-89D6-C04AD1C0C6F1}"/>
              </a:ext>
            </a:extLst>
          </p:cNvPr>
          <p:cNvSpPr>
            <a:spLocks noGrp="1"/>
          </p:cNvSpPr>
          <p:nvPr>
            <p:ph idx="1"/>
          </p:nvPr>
        </p:nvSpPr>
        <p:spPr/>
        <p:txBody>
          <a:bodyPr>
            <a:normAutofit/>
          </a:bodyPr>
          <a:lstStyle/>
          <a:p>
            <a:pPr marL="0" indent="0" algn="ctr">
              <a:buNone/>
            </a:pPr>
            <a:r>
              <a:rPr lang="en-US" sz="3200" dirty="0"/>
              <a:t>Cattle Call vs. Prolonged Intake</a:t>
            </a:r>
          </a:p>
        </p:txBody>
      </p:sp>
    </p:spTree>
    <p:extLst>
      <p:ext uri="{BB962C8B-B14F-4D97-AF65-F5344CB8AC3E}">
        <p14:creationId xmlns:p14="http://schemas.microsoft.com/office/powerpoint/2010/main" val="190722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88D9-3CAE-4639-B110-1CBE1F0FE165}"/>
              </a:ext>
            </a:extLst>
          </p:cNvPr>
          <p:cNvSpPr>
            <a:spLocks noGrp="1"/>
          </p:cNvSpPr>
          <p:nvPr>
            <p:ph type="title"/>
          </p:nvPr>
        </p:nvSpPr>
        <p:spPr/>
        <p:txBody>
          <a:bodyPr/>
          <a:lstStyle/>
          <a:p>
            <a:r>
              <a:rPr lang="en-US" dirty="0"/>
              <a:t>Prolonged Intake Practices</a:t>
            </a:r>
          </a:p>
        </p:txBody>
      </p:sp>
      <p:sp>
        <p:nvSpPr>
          <p:cNvPr id="4" name="Content Placeholder 3">
            <a:extLst>
              <a:ext uri="{FF2B5EF4-FFF2-40B4-BE49-F238E27FC236}">
                <a16:creationId xmlns:a16="http://schemas.microsoft.com/office/drawing/2014/main" id="{1A0E20FA-43D8-4F74-9E58-ACF20A29E863}"/>
              </a:ext>
            </a:extLst>
          </p:cNvPr>
          <p:cNvSpPr>
            <a:spLocks noGrp="1"/>
          </p:cNvSpPr>
          <p:nvPr>
            <p:ph sz="half" idx="1"/>
          </p:nvPr>
        </p:nvSpPr>
        <p:spPr/>
        <p:txBody>
          <a:bodyPr/>
          <a:lstStyle/>
          <a:p>
            <a:pPr marL="0" indent="0" algn="ctr">
              <a:buNone/>
            </a:pPr>
            <a:r>
              <a:rPr lang="en-US" dirty="0"/>
              <a:t>Advantages</a:t>
            </a:r>
          </a:p>
          <a:p>
            <a:r>
              <a:rPr lang="en-US" dirty="0"/>
              <a:t>Better understanding of program structure</a:t>
            </a:r>
          </a:p>
          <a:p>
            <a:r>
              <a:rPr lang="en-US" dirty="0"/>
              <a:t>Clear Understanding of expectations</a:t>
            </a:r>
          </a:p>
          <a:p>
            <a:r>
              <a:rPr lang="en-US" dirty="0"/>
              <a:t>More time to set reasonable goals</a:t>
            </a:r>
          </a:p>
          <a:p>
            <a:r>
              <a:rPr lang="en-US" dirty="0"/>
              <a:t>More accurate placement into classes</a:t>
            </a:r>
          </a:p>
          <a:p>
            <a:r>
              <a:rPr lang="en-US" dirty="0"/>
              <a:t>Fewer tryout students</a:t>
            </a:r>
          </a:p>
          <a:p>
            <a:r>
              <a:rPr lang="en-US" dirty="0"/>
              <a:t>Development of better relationships with program staff</a:t>
            </a:r>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E35F3C1B-C498-4402-BEC0-C5AAB506AE15}"/>
              </a:ext>
            </a:extLst>
          </p:cNvPr>
          <p:cNvSpPr>
            <a:spLocks noGrp="1"/>
          </p:cNvSpPr>
          <p:nvPr>
            <p:ph sz="half" idx="2"/>
          </p:nvPr>
        </p:nvSpPr>
        <p:spPr/>
        <p:txBody>
          <a:bodyPr/>
          <a:lstStyle/>
          <a:p>
            <a:pPr marL="0" indent="0" algn="ctr">
              <a:buNone/>
            </a:pPr>
            <a:r>
              <a:rPr lang="en-US" dirty="0"/>
              <a:t>Disadvantages</a:t>
            </a:r>
          </a:p>
          <a:p>
            <a:r>
              <a:rPr lang="en-US" dirty="0"/>
              <a:t>Challenge to meet enrollment targets</a:t>
            </a:r>
          </a:p>
          <a:p>
            <a:r>
              <a:rPr lang="en-US" dirty="0"/>
              <a:t>Staffing required for continuous intake</a:t>
            </a:r>
          </a:p>
          <a:p>
            <a:r>
              <a:rPr lang="en-US" dirty="0"/>
              <a:t>Provide services to students who will elect not to participate</a:t>
            </a:r>
          </a:p>
          <a:p>
            <a:pPr marL="0" indent="0">
              <a:buNone/>
            </a:pPr>
            <a:endParaRPr lang="en-US" dirty="0"/>
          </a:p>
          <a:p>
            <a:endParaRPr lang="en-US" dirty="0"/>
          </a:p>
        </p:txBody>
      </p:sp>
    </p:spTree>
    <p:extLst>
      <p:ext uri="{BB962C8B-B14F-4D97-AF65-F5344CB8AC3E}">
        <p14:creationId xmlns:p14="http://schemas.microsoft.com/office/powerpoint/2010/main" val="2264178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2665</TotalTime>
  <Words>1572</Words>
  <Application>Microsoft Office PowerPoint</Application>
  <PresentationFormat>On-screen Show (4:3)</PresentationFormat>
  <Paragraphs>198</Paragraphs>
  <Slides>18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Eras Demi ITC</vt:lpstr>
      <vt:lpstr>Office Theme</vt:lpstr>
      <vt:lpstr> How to Foster Persistence: High Impact Practices for Directors </vt:lpstr>
      <vt:lpstr>Persistence</vt:lpstr>
      <vt:lpstr>Activity 1                                            What’s Your PQ?</vt:lpstr>
      <vt:lpstr>High Impact Practices for Persistence</vt:lpstr>
      <vt:lpstr>Recruitment:  How does the community see your program?</vt:lpstr>
      <vt:lpstr>Researching Recruitment:  Questions &amp; Strategies</vt:lpstr>
      <vt:lpstr>Activity 2</vt:lpstr>
      <vt:lpstr>Intake</vt:lpstr>
      <vt:lpstr>Prolonged Intake Practices</vt:lpstr>
      <vt:lpstr>Orientation</vt:lpstr>
      <vt:lpstr>Force Field Analysis</vt:lpstr>
      <vt:lpstr>Activity 3</vt:lpstr>
      <vt:lpstr>Supports &amp; Barriers - Top 10 List</vt:lpstr>
      <vt:lpstr>Enhancing Attendance</vt:lpstr>
      <vt:lpstr>Attendance Policy</vt:lpstr>
      <vt:lpstr>Activity 4</vt:lpstr>
      <vt:lpstr>Program Design</vt:lpstr>
      <vt:lpstr>High Impact Practices</vt:lpstr>
    </vt:vector>
  </TitlesOfParts>
  <Company>Texas Workforce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Persistence:</dc:title>
  <dc:creator>Stevenson,John</dc:creator>
  <cp:lastModifiedBy>Ramirez,Fabiana</cp:lastModifiedBy>
  <cp:revision>72</cp:revision>
  <dcterms:created xsi:type="dcterms:W3CDTF">2018-06-26T16:14:10Z</dcterms:created>
  <dcterms:modified xsi:type="dcterms:W3CDTF">2018-08-14T17:01:09Z</dcterms:modified>
</cp:coreProperties>
</file>