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57" r:id="rId6"/>
    <p:sldId id="291" r:id="rId7"/>
    <p:sldId id="293" r:id="rId8"/>
    <p:sldId id="269" r:id="rId9"/>
    <p:sldId id="279" r:id="rId10"/>
    <p:sldId id="258" r:id="rId11"/>
    <p:sldId id="260" r:id="rId12"/>
    <p:sldId id="266" r:id="rId13"/>
    <p:sldId id="270" r:id="rId14"/>
    <p:sldId id="271" r:id="rId15"/>
    <p:sldId id="295" r:id="rId16"/>
    <p:sldId id="273" r:id="rId17"/>
    <p:sldId id="274" r:id="rId18"/>
    <p:sldId id="275" r:id="rId19"/>
    <p:sldId id="292" r:id="rId20"/>
    <p:sldId id="277" r:id="rId21"/>
    <p:sldId id="278" r:id="rId22"/>
    <p:sldId id="268" r:id="rId23"/>
    <p:sldId id="262" r:id="rId24"/>
    <p:sldId id="263" r:id="rId25"/>
    <p:sldId id="265" r:id="rId26"/>
    <p:sldId id="280" r:id="rId27"/>
    <p:sldId id="294" r:id="rId28"/>
    <p:sldId id="282" r:id="rId29"/>
    <p:sldId id="296" r:id="rId30"/>
    <p:sldId id="284" r:id="rId31"/>
    <p:sldId id="298" r:id="rId32"/>
    <p:sldId id="286" r:id="rId33"/>
    <p:sldId id="287" r:id="rId34"/>
    <p:sldId id="288" r:id="rId35"/>
    <p:sldId id="289" r:id="rId36"/>
    <p:sldId id="297"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74302" autoAdjust="0"/>
  </p:normalViewPr>
  <p:slideViewPr>
    <p:cSldViewPr snapToGrid="0" showGuides="1">
      <p:cViewPr varScale="1">
        <p:scale>
          <a:sx n="49" d="100"/>
          <a:sy n="49" d="100"/>
        </p:scale>
        <p:origin x="60" y="936"/>
      </p:cViewPr>
      <p:guideLst>
        <p:guide orient="horz" pos="2160"/>
        <p:guide pos="3840"/>
      </p:guideLst>
    </p:cSldViewPr>
  </p:slideViewPr>
  <p:notesTextViewPr>
    <p:cViewPr>
      <p:scale>
        <a:sx n="3" d="2"/>
        <a:sy n="3" d="2"/>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8/30/2018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8/30/2018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dirty="0"/>
              <a:t>Your staff and you do the same processes all the time,</a:t>
            </a:r>
            <a:r>
              <a:rPr lang="en-US" baseline="0" dirty="0"/>
              <a:t> but are they done consistently, especially across sites?  SOPs allow for consistency in important processes, because everyone will be using the same SOP, including the if..</a:t>
            </a:r>
            <a:r>
              <a:rPr lang="en-US" baseline="0" dirty="0" err="1"/>
              <a:t>thens</a:t>
            </a:r>
            <a:r>
              <a:rPr lang="en-US" baseline="0" dirty="0"/>
              <a:t> that always seem to occur.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aseline="0" dirty="0"/>
              <a:t>Is the process you are currently using the most effective?  SOPs can help focus on what is working and what isn’t</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US" baseline="0" dirty="0"/>
              <a:t>Monitors will use your SOPs to assess your processes in action</a:t>
            </a:r>
            <a:endParaRPr lang="en-US"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266115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Krista slide</a:t>
            </a:r>
          </a:p>
        </p:txBody>
      </p:sp>
      <p:sp>
        <p:nvSpPr>
          <p:cNvPr id="4" name="Slide Number Placeholder 3"/>
          <p:cNvSpPr>
            <a:spLocks noGrp="1"/>
          </p:cNvSpPr>
          <p:nvPr>
            <p:ph type="sldNum" sz="quarter" idx="10"/>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2726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making</a:t>
            </a:r>
            <a:r>
              <a:rPr lang="en-US" baseline="0" dirty="0"/>
              <a:t> an SOP these are the question that need to be asked</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325414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ask this form can be sent to them</a:t>
            </a:r>
            <a:r>
              <a:rPr lang="en-US" baseline="0" dirty="0"/>
              <a:t> electronically. But it is not the required layout it is just a tool that they can use if they wish to.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133606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outline of the process of building a SOP keeping these things in mind will help create the flow of the process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24950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check list that can be used to Guide the SOP If</a:t>
            </a:r>
            <a:r>
              <a:rPr lang="en-US" baseline="0" dirty="0"/>
              <a:t> the answer to any of these is not in the SOP it should be added.</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28</a:t>
            </a:fld>
            <a:endParaRPr lang="en-US"/>
          </a:p>
        </p:txBody>
      </p:sp>
    </p:spTree>
    <p:extLst>
      <p:ext uri="{BB962C8B-B14F-4D97-AF65-F5344CB8AC3E}">
        <p14:creationId xmlns:p14="http://schemas.microsoft.com/office/powerpoint/2010/main" val="378098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SOP is written it will need to be used these</a:t>
            </a:r>
            <a:r>
              <a:rPr lang="en-US" baseline="0" dirty="0"/>
              <a:t> are a few suggestion to help the SOP be employed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29</a:t>
            </a:fld>
            <a:endParaRPr lang="en-US"/>
          </a:p>
        </p:txBody>
      </p:sp>
    </p:spTree>
    <p:extLst>
      <p:ext uri="{BB962C8B-B14F-4D97-AF65-F5344CB8AC3E}">
        <p14:creationId xmlns:p14="http://schemas.microsoft.com/office/powerpoint/2010/main" val="207701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a:t>
            </a:r>
            <a:r>
              <a:rPr lang="en-US" baseline="0" dirty="0"/>
              <a:t> them that SOPs are living documents meant to aid the orchestration of a procedure or set of task in a standardized way As things change the SOP should be changed or modified to accommodate those changes. That being said anytime things change the SOP should be reviewed to make sure it is still </a:t>
            </a:r>
            <a:r>
              <a:rPr lang="en-US" baseline="0" dirty="0" err="1"/>
              <a:t>vaild</a:t>
            </a:r>
            <a:r>
              <a:rPr lang="en-US" baseline="0" dirty="0"/>
              <a:t>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30</a:t>
            </a:fld>
            <a:endParaRPr lang="en-US"/>
          </a:p>
        </p:txBody>
      </p:sp>
    </p:spTree>
    <p:extLst>
      <p:ext uri="{BB962C8B-B14F-4D97-AF65-F5344CB8AC3E}">
        <p14:creationId xmlns:p14="http://schemas.microsoft.com/office/powerpoint/2010/main" val="37458573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8/30/2018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8/30/2018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8/30/2018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8/30/2018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8/30/2018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normAutofit/>
          </a:bodyPr>
          <a:lstStyle/>
          <a:p>
            <a:pPr algn="ctr"/>
            <a:r>
              <a:rPr lang="en-US" dirty="0"/>
              <a:t>What Does the SOP Say?  </a:t>
            </a:r>
          </a:p>
        </p:txBody>
      </p:sp>
      <p:sp>
        <p:nvSpPr>
          <p:cNvPr id="7" name="Subtitle 6"/>
          <p:cNvSpPr>
            <a:spLocks noGrp="1"/>
          </p:cNvSpPr>
          <p:nvPr>
            <p:ph type="subTitle" idx="1"/>
          </p:nvPr>
        </p:nvSpPr>
        <p:spPr/>
        <p:txBody>
          <a:bodyPr>
            <a:normAutofit/>
          </a:bodyPr>
          <a:lstStyle/>
          <a:p>
            <a:pPr algn="ctr"/>
            <a:r>
              <a:rPr lang="en-US" sz="2000" dirty="0"/>
              <a:t>Hard to Know if It’s Just Sitting on the Shelf</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(cont’d.)</a:t>
            </a:r>
          </a:p>
        </p:txBody>
      </p:sp>
      <p:sp>
        <p:nvSpPr>
          <p:cNvPr id="4" name="Text Placeholder 3"/>
          <p:cNvSpPr>
            <a:spLocks noGrp="1"/>
          </p:cNvSpPr>
          <p:nvPr>
            <p:ph type="body" sz="half" idx="2"/>
          </p:nvPr>
        </p:nvSpPr>
        <p:spPr>
          <a:xfrm>
            <a:off x="1104900" y="1410729"/>
            <a:ext cx="10296268" cy="4572000"/>
          </a:xfrm>
        </p:spPr>
        <p:txBody>
          <a:bodyPr/>
          <a:lstStyle/>
          <a:p>
            <a:endParaRPr lang="en-US" sz="2400" dirty="0"/>
          </a:p>
          <a:p>
            <a:pPr marL="285750" indent="-285750">
              <a:buFont typeface="Wingdings" panose="05000000000000000000" pitchFamily="2" charset="2"/>
              <a:buChar char="ü"/>
            </a:pPr>
            <a:r>
              <a:rPr lang="en-US" sz="2400" dirty="0"/>
              <a:t>Broke out into groups to review each SOP:</a:t>
            </a:r>
          </a:p>
          <a:p>
            <a:pPr marL="742950" lvl="1" indent="-285750">
              <a:buFont typeface="Arial" panose="020B0604020202020204" pitchFamily="34" charset="0"/>
              <a:buChar char="•"/>
            </a:pPr>
            <a:r>
              <a:rPr lang="en-US" sz="2400" dirty="0"/>
              <a:t>Data Management</a:t>
            </a:r>
          </a:p>
          <a:p>
            <a:pPr marL="742950" lvl="1" indent="-285750">
              <a:buFont typeface="Arial" panose="020B0604020202020204" pitchFamily="34" charset="0"/>
              <a:buChar char="•"/>
            </a:pPr>
            <a:r>
              <a:rPr lang="en-US" sz="2400" dirty="0"/>
              <a:t>PII</a:t>
            </a:r>
          </a:p>
          <a:p>
            <a:pPr marL="742950" lvl="1" indent="-285750">
              <a:buFont typeface="Arial" panose="020B0604020202020204" pitchFamily="34" charset="0"/>
              <a:buChar char="•"/>
            </a:pPr>
            <a:r>
              <a:rPr lang="en-US" sz="2400" dirty="0"/>
              <a:t>Recruitment and Marketing</a:t>
            </a:r>
          </a:p>
          <a:p>
            <a:pPr marL="742950" lvl="1" indent="-285750">
              <a:buFont typeface="Arial" panose="020B0604020202020204" pitchFamily="34" charset="0"/>
              <a:buChar char="•"/>
            </a:pPr>
            <a:r>
              <a:rPr lang="en-US" sz="2400" dirty="0"/>
              <a:t>Orientation</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Provided each provider with a binder of all of the SOP’s.</a:t>
            </a:r>
          </a:p>
          <a:p>
            <a:endParaRPr lang="en-US" dirty="0"/>
          </a:p>
        </p:txBody>
      </p:sp>
    </p:spTree>
    <p:extLst>
      <p:ext uri="{BB962C8B-B14F-4D97-AF65-F5344CB8AC3E}">
        <p14:creationId xmlns:p14="http://schemas.microsoft.com/office/powerpoint/2010/main" val="13116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8250-54A7-489F-AAED-5BF27D2F84D2}"/>
              </a:ext>
            </a:extLst>
          </p:cNvPr>
          <p:cNvSpPr>
            <a:spLocks noGrp="1"/>
          </p:cNvSpPr>
          <p:nvPr>
            <p:ph type="title"/>
          </p:nvPr>
        </p:nvSpPr>
        <p:spPr/>
        <p:txBody>
          <a:bodyPr/>
          <a:lstStyle/>
          <a:p>
            <a:r>
              <a:rPr lang="en-US" dirty="0"/>
              <a:t>Essentials for SOPs</a:t>
            </a:r>
          </a:p>
        </p:txBody>
      </p:sp>
      <p:sp>
        <p:nvSpPr>
          <p:cNvPr id="3" name="Text Placeholder 2">
            <a:extLst>
              <a:ext uri="{FF2B5EF4-FFF2-40B4-BE49-F238E27FC236}">
                <a16:creationId xmlns:a16="http://schemas.microsoft.com/office/drawing/2014/main" id="{D70A4E5A-1411-4D2B-AC97-CB5B419F3CFD}"/>
              </a:ext>
            </a:extLst>
          </p:cNvPr>
          <p:cNvSpPr>
            <a:spLocks noGrp="1"/>
          </p:cNvSpPr>
          <p:nvPr>
            <p:ph type="body" sz="half" idx="2"/>
          </p:nvPr>
        </p:nvSpPr>
        <p:spPr>
          <a:xfrm>
            <a:off x="1104900" y="1491049"/>
            <a:ext cx="10378646" cy="4975653"/>
          </a:xfrm>
        </p:spPr>
        <p:txBody>
          <a:bodyPr>
            <a:normAutofit/>
          </a:bodyPr>
          <a:lstStyle/>
          <a:p>
            <a:pPr marL="285750" indent="-285750">
              <a:buFont typeface="Arial" panose="020B0604020202020204" pitchFamily="34" charset="0"/>
              <a:buChar char="•"/>
            </a:pPr>
            <a:r>
              <a:rPr lang="en-US" sz="2800" dirty="0"/>
              <a:t>Everyone must be involved</a:t>
            </a:r>
          </a:p>
          <a:p>
            <a:endParaRPr lang="en-US" sz="2800" dirty="0"/>
          </a:p>
          <a:p>
            <a:pPr marL="285750" indent="-285750">
              <a:buFont typeface="Arial" panose="020B0604020202020204" pitchFamily="34" charset="0"/>
              <a:buChar char="•"/>
            </a:pPr>
            <a:r>
              <a:rPr lang="en-US" sz="2800" dirty="0"/>
              <a:t>Everyone needs to see the “Big Picture” and understand where we are all headed</a:t>
            </a:r>
          </a:p>
          <a:p>
            <a:endParaRPr lang="en-US" sz="2800" dirty="0"/>
          </a:p>
          <a:p>
            <a:pPr marL="285750" indent="-285750">
              <a:buFont typeface="Arial" panose="020B0604020202020204" pitchFamily="34" charset="0"/>
              <a:buChar char="•"/>
            </a:pPr>
            <a:r>
              <a:rPr lang="en-US" sz="2800" dirty="0"/>
              <a:t>Must include requirements from AEL Grant, AEL Guide, and Assessment Guide</a:t>
            </a:r>
          </a:p>
          <a:p>
            <a:endParaRPr lang="en-US" sz="2800" dirty="0"/>
          </a:p>
          <a:p>
            <a:pPr marL="285750" indent="-285750">
              <a:buFont typeface="Arial" panose="020B0604020202020204" pitchFamily="34" charset="0"/>
              <a:buChar char="•"/>
            </a:pPr>
            <a:r>
              <a:rPr lang="en-US" sz="2800" dirty="0"/>
              <a:t>Must be willing to make adjustments as you go through the year</a:t>
            </a:r>
          </a:p>
          <a:p>
            <a:endParaRPr lang="en-US" dirty="0"/>
          </a:p>
        </p:txBody>
      </p:sp>
    </p:spTree>
    <p:extLst>
      <p:ext uri="{BB962C8B-B14F-4D97-AF65-F5344CB8AC3E}">
        <p14:creationId xmlns:p14="http://schemas.microsoft.com/office/powerpoint/2010/main" val="17280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Revisions</a:t>
            </a:r>
          </a:p>
        </p:txBody>
      </p:sp>
      <p:pic>
        <p:nvPicPr>
          <p:cNvPr id="9" name="Content Placeholder 8" descr="This is a sample of a Standard Operating Procedure provided by Tarrant County Adult Education for Data Management and Documentation." title="SOP Sample">
            <a:extLst>
              <a:ext uri="{FF2B5EF4-FFF2-40B4-BE49-F238E27FC236}">
                <a16:creationId xmlns:a16="http://schemas.microsoft.com/office/drawing/2014/main" id="{8991A7AF-9B67-4BE7-BE1E-F491AD6F4AF6}"/>
              </a:ext>
            </a:extLst>
          </p:cNvPr>
          <p:cNvPicPr>
            <a:picLocks noGrp="1" noChangeAspect="1"/>
          </p:cNvPicPr>
          <p:nvPr>
            <p:ph sz="half" idx="1"/>
          </p:nvPr>
        </p:nvPicPr>
        <p:blipFill>
          <a:blip r:embed="rId2"/>
          <a:stretch>
            <a:fillRect/>
          </a:stretch>
        </p:blipFill>
        <p:spPr>
          <a:xfrm>
            <a:off x="1580875" y="1464012"/>
            <a:ext cx="3574783" cy="5195430"/>
          </a:xfrm>
          <a:prstGeom prst="rect">
            <a:avLst/>
          </a:prstGeom>
        </p:spPr>
      </p:pic>
      <p:sp>
        <p:nvSpPr>
          <p:cNvPr id="8" name="Content Placeholder 7">
            <a:extLst>
              <a:ext uri="{FF2B5EF4-FFF2-40B4-BE49-F238E27FC236}">
                <a16:creationId xmlns:a16="http://schemas.microsoft.com/office/drawing/2014/main" id="{6BE7DCE4-5290-4FEB-8600-94D5553B45BE}"/>
              </a:ext>
            </a:extLst>
          </p:cNvPr>
          <p:cNvSpPr>
            <a:spLocks noGrp="1"/>
          </p:cNvSpPr>
          <p:nvPr>
            <p:ph sz="half" idx="2"/>
          </p:nvPr>
        </p:nvSpPr>
        <p:spPr/>
        <p:txBody>
          <a:bodyPr/>
          <a:lstStyle/>
          <a:p>
            <a:r>
              <a:rPr lang="en-US" dirty="0"/>
              <a:t>Each Revision is documented and distributed to partners</a:t>
            </a:r>
          </a:p>
          <a:p>
            <a:endParaRPr lang="en-US" dirty="0"/>
          </a:p>
          <a:p>
            <a:endParaRPr lang="en-US" dirty="0"/>
          </a:p>
          <a:p>
            <a:r>
              <a:rPr lang="en-US" dirty="0"/>
              <a:t>Kept in back of binder until new year SOP is printed and distributed</a:t>
            </a:r>
          </a:p>
          <a:p>
            <a:pPr marL="0" indent="0">
              <a:buNone/>
            </a:pPr>
            <a:endParaRPr lang="en-US" dirty="0"/>
          </a:p>
        </p:txBody>
      </p:sp>
    </p:spTree>
    <p:extLst>
      <p:ext uri="{BB962C8B-B14F-4D97-AF65-F5344CB8AC3E}">
        <p14:creationId xmlns:p14="http://schemas.microsoft.com/office/powerpoint/2010/main" val="88944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Data Management SOP</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104899" y="1600200"/>
            <a:ext cx="9694905" cy="4572000"/>
          </a:xfrm>
        </p:spPr>
        <p:txBody>
          <a:bodyPr/>
          <a:lstStyle/>
          <a:p>
            <a:pPr marL="285750" indent="-285750">
              <a:buFont typeface="Wingdings" panose="05000000000000000000" pitchFamily="2" charset="2"/>
              <a:buChar char="§"/>
            </a:pPr>
            <a:r>
              <a:rPr lang="en-US" sz="2400" dirty="0"/>
              <a:t>Data Entry Weekly; no later than bi-weekly per Assessment Guide</a:t>
            </a:r>
          </a:p>
          <a:p>
            <a:endParaRPr lang="en-US" sz="2400" dirty="0"/>
          </a:p>
          <a:p>
            <a:pPr marL="285750" indent="-285750">
              <a:buFont typeface="Wingdings" panose="05000000000000000000" pitchFamily="2" charset="2"/>
              <a:buChar char="§"/>
            </a:pPr>
            <a:r>
              <a:rPr lang="en-US" sz="2400" dirty="0"/>
              <a:t>Designated IET Data specialist (cross-train for backup)</a:t>
            </a:r>
          </a:p>
          <a:p>
            <a:endParaRPr lang="en-US" sz="2400" dirty="0"/>
          </a:p>
          <a:p>
            <a:pPr marL="285750" indent="-285750">
              <a:buFont typeface="Wingdings" panose="05000000000000000000" pitchFamily="2" charset="2"/>
              <a:buChar char="§"/>
            </a:pPr>
            <a:r>
              <a:rPr lang="en-US" sz="2400" dirty="0"/>
              <a:t>TANF Verification bi-weekly for funding changes</a:t>
            </a:r>
          </a:p>
          <a:p>
            <a:endParaRPr lang="en-US" sz="2400" dirty="0"/>
          </a:p>
          <a:p>
            <a:pPr marL="285750" indent="-285750">
              <a:buFont typeface="Wingdings" panose="05000000000000000000" pitchFamily="2" charset="2"/>
              <a:buChar char="§"/>
            </a:pPr>
            <a:r>
              <a:rPr lang="en-US" sz="2400" dirty="0"/>
              <a:t>Funding Code Report weekly - Supervisor</a:t>
            </a:r>
          </a:p>
          <a:p>
            <a:endParaRPr lang="en-US" dirty="0"/>
          </a:p>
        </p:txBody>
      </p:sp>
    </p:spTree>
    <p:extLst>
      <p:ext uri="{BB962C8B-B14F-4D97-AF65-F5344CB8AC3E}">
        <p14:creationId xmlns:p14="http://schemas.microsoft.com/office/powerpoint/2010/main" val="26684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Finally…..</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104900" y="3135834"/>
            <a:ext cx="9694905" cy="4572000"/>
          </a:xfrm>
        </p:spPr>
        <p:txBody>
          <a:bodyPr/>
          <a:lstStyle/>
          <a:p>
            <a:pPr algn="ctr"/>
            <a:r>
              <a:rPr lang="en-US" sz="4000" dirty="0">
                <a:solidFill>
                  <a:srgbClr val="FF0000"/>
                </a:solidFill>
              </a:rPr>
              <a:t>WE ARE OFF OF THE TAP!</a:t>
            </a:r>
          </a:p>
          <a:p>
            <a:endParaRPr lang="en-US" dirty="0"/>
          </a:p>
        </p:txBody>
      </p:sp>
    </p:spTree>
    <p:extLst>
      <p:ext uri="{BB962C8B-B14F-4D97-AF65-F5344CB8AC3E}">
        <p14:creationId xmlns:p14="http://schemas.microsoft.com/office/powerpoint/2010/main" val="315244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SOP TRAINING</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104899" y="1600200"/>
            <a:ext cx="9694905" cy="4572000"/>
          </a:xfrm>
        </p:spPr>
        <p:txBody>
          <a:bodyPr/>
          <a:lstStyle/>
          <a:p>
            <a:pPr marL="285750" indent="-285750">
              <a:buFont typeface="Wingdings" panose="05000000000000000000" pitchFamily="2" charset="2"/>
              <a:buChar char="§"/>
            </a:pPr>
            <a:r>
              <a:rPr lang="en-US" sz="2400" dirty="0"/>
              <a:t>Ensure Administration is familiar with the SOP</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Providers included in their on-boarding</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Signed Receipt from Staff</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Distribute any Revisions at monthly meetings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SOPs are used in our quarterly monitoring of sub-recipients</a:t>
            </a:r>
          </a:p>
          <a:p>
            <a:endParaRPr lang="en-US" dirty="0"/>
          </a:p>
        </p:txBody>
      </p:sp>
    </p:spTree>
    <p:extLst>
      <p:ext uri="{BB962C8B-B14F-4D97-AF65-F5344CB8AC3E}">
        <p14:creationId xmlns:p14="http://schemas.microsoft.com/office/powerpoint/2010/main" val="249565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SOP’s Created</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104899" y="1600200"/>
            <a:ext cx="9694905" cy="4572000"/>
          </a:xfrm>
        </p:spPr>
        <p:txBody>
          <a:bodyPr>
            <a:normAutofit fontScale="92500" lnSpcReduction="10000"/>
          </a:bodyPr>
          <a:lstStyle/>
          <a:p>
            <a:pPr marL="285750" indent="-285750">
              <a:buFont typeface="Wingdings" panose="05000000000000000000" pitchFamily="2" charset="2"/>
              <a:buChar char="§"/>
            </a:pPr>
            <a:r>
              <a:rPr lang="en-US" sz="2400" dirty="0"/>
              <a:t>Data Management and Documentation</a:t>
            </a:r>
          </a:p>
          <a:p>
            <a:endParaRPr lang="en-US" sz="2400" dirty="0"/>
          </a:p>
          <a:p>
            <a:pPr marL="285750" indent="-285750">
              <a:buFont typeface="Wingdings" panose="05000000000000000000" pitchFamily="2" charset="2"/>
              <a:buChar char="§"/>
            </a:pPr>
            <a:r>
              <a:rPr lang="en-US" sz="2400" dirty="0"/>
              <a:t>Recruitment and Marketing Strategy</a:t>
            </a:r>
          </a:p>
          <a:p>
            <a:endParaRPr lang="en-US" sz="2400" dirty="0"/>
          </a:p>
          <a:p>
            <a:pPr marL="285750" indent="-285750">
              <a:buFont typeface="Wingdings" panose="05000000000000000000" pitchFamily="2" charset="2"/>
              <a:buChar char="§"/>
            </a:pPr>
            <a:r>
              <a:rPr lang="en-US" sz="2400" dirty="0"/>
              <a:t>Personally Identifiable Information (PII)</a:t>
            </a:r>
          </a:p>
          <a:p>
            <a:endParaRPr lang="en-US" sz="2400" dirty="0"/>
          </a:p>
          <a:p>
            <a:pPr marL="285750" indent="-285750">
              <a:buFont typeface="Wingdings" panose="05000000000000000000" pitchFamily="2" charset="2"/>
              <a:buChar char="§"/>
            </a:pPr>
            <a:r>
              <a:rPr lang="en-US" sz="2400" dirty="0"/>
              <a:t>Orientation</a:t>
            </a:r>
          </a:p>
          <a:p>
            <a:endParaRPr lang="en-US" sz="2400" dirty="0"/>
          </a:p>
          <a:p>
            <a:pPr marL="285750" indent="-285750">
              <a:buFont typeface="Wingdings" panose="05000000000000000000" pitchFamily="2" charset="2"/>
              <a:buChar char="§"/>
            </a:pPr>
            <a:r>
              <a:rPr lang="en-US" sz="2400" dirty="0"/>
              <a:t>IET and Intensive</a:t>
            </a:r>
          </a:p>
          <a:p>
            <a:endParaRPr lang="en-US" sz="2400" dirty="0"/>
          </a:p>
          <a:p>
            <a:pPr marL="285750" indent="-285750">
              <a:buFont typeface="Wingdings" panose="05000000000000000000" pitchFamily="2" charset="2"/>
              <a:buChar char="§"/>
            </a:pPr>
            <a:r>
              <a:rPr lang="en-US" sz="2400" dirty="0"/>
              <a:t>Professional Development</a:t>
            </a:r>
          </a:p>
          <a:p>
            <a:endParaRPr lang="en-US" dirty="0"/>
          </a:p>
        </p:txBody>
      </p:sp>
    </p:spTree>
    <p:extLst>
      <p:ext uri="{BB962C8B-B14F-4D97-AF65-F5344CB8AC3E}">
        <p14:creationId xmlns:p14="http://schemas.microsoft.com/office/powerpoint/2010/main" val="9343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104899" y="1600200"/>
            <a:ext cx="9694905" cy="3787346"/>
          </a:xfrm>
        </p:spPr>
        <p:txBody>
          <a:bodyPr>
            <a:normAutofit/>
          </a:bodyPr>
          <a:lstStyle/>
          <a:p>
            <a:pPr marL="285750" indent="-285750">
              <a:buFont typeface="Wingdings" panose="05000000000000000000" pitchFamily="2" charset="2"/>
              <a:buChar char="§"/>
            </a:pPr>
            <a:r>
              <a:rPr lang="en-US" sz="2400" dirty="0"/>
              <a:t>7 Providers – making our program seamless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Standardized Forms</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Changing Habits – designing a year round service model</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Helping Staff understand the long-term benefits of having SOPs</a:t>
            </a:r>
          </a:p>
          <a:p>
            <a:endParaRPr lang="en-US" sz="2400" dirty="0"/>
          </a:p>
        </p:txBody>
      </p:sp>
    </p:spTree>
    <p:extLst>
      <p:ext uri="{BB962C8B-B14F-4D97-AF65-F5344CB8AC3E}">
        <p14:creationId xmlns:p14="http://schemas.microsoft.com/office/powerpoint/2010/main" val="313968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B0F-3AAE-4396-A38F-3962748F183E}"/>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C9BB03E-E526-4BD9-9840-FA351FC44389}"/>
              </a:ext>
            </a:extLst>
          </p:cNvPr>
          <p:cNvSpPr>
            <a:spLocks noGrp="1"/>
          </p:cNvSpPr>
          <p:nvPr>
            <p:ph type="body" sz="half" idx="2"/>
          </p:nvPr>
        </p:nvSpPr>
        <p:spPr>
          <a:xfrm>
            <a:off x="1247788" y="3004457"/>
            <a:ext cx="9694905" cy="1274805"/>
          </a:xfrm>
        </p:spPr>
        <p:txBody>
          <a:bodyPr>
            <a:normAutofit lnSpcReduction="10000"/>
          </a:bodyPr>
          <a:lstStyle/>
          <a:p>
            <a:pPr algn="ctr"/>
            <a:r>
              <a:rPr lang="fi-FI" sz="2400" dirty="0"/>
              <a:t>Jauneen Maldonado</a:t>
            </a:r>
            <a:br>
              <a:rPr lang="fi-FI" sz="2400" dirty="0"/>
            </a:br>
            <a:r>
              <a:rPr lang="fi-FI" sz="2400" dirty="0"/>
              <a:t>817-804-4225</a:t>
            </a:r>
            <a:br>
              <a:rPr lang="fi-FI" sz="2400" dirty="0"/>
            </a:br>
            <a:r>
              <a:rPr lang="fi-FI" sz="2400" dirty="0"/>
              <a:t>Jauneen.Maldonado@workforcesolutions.net</a:t>
            </a:r>
            <a:br>
              <a:rPr lang="fi-FI" dirty="0"/>
            </a:br>
            <a:endParaRPr lang="en-US" dirty="0"/>
          </a:p>
        </p:txBody>
      </p:sp>
    </p:spTree>
    <p:extLst>
      <p:ext uri="{BB962C8B-B14F-4D97-AF65-F5344CB8AC3E}">
        <p14:creationId xmlns:p14="http://schemas.microsoft.com/office/powerpoint/2010/main" val="3373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SOP</a:t>
            </a:r>
            <a:br>
              <a:rPr lang="en-US" dirty="0"/>
            </a:br>
            <a:r>
              <a:rPr lang="en-US" sz="2800" dirty="0"/>
              <a:t>Standard Operating Procedures</a:t>
            </a:r>
          </a:p>
        </p:txBody>
      </p:sp>
      <p:sp>
        <p:nvSpPr>
          <p:cNvPr id="3" name="Subtitle 2"/>
          <p:cNvSpPr>
            <a:spLocks noGrp="1"/>
          </p:cNvSpPr>
          <p:nvPr>
            <p:ph type="subTitle" idx="1"/>
          </p:nvPr>
        </p:nvSpPr>
        <p:spPr/>
        <p:txBody>
          <a:bodyPr/>
          <a:lstStyle/>
          <a:p>
            <a:r>
              <a:rPr lang="en-US" dirty="0"/>
              <a:t>Presented by Wayne Crandall and Krista Mosher, PD Specialists, TRAIN PD @ TCALL</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Session Objectives</a:t>
            </a:r>
          </a:p>
        </p:txBody>
      </p:sp>
      <p:sp>
        <p:nvSpPr>
          <p:cNvPr id="14" name="Content Placeholder 13"/>
          <p:cNvSpPr>
            <a:spLocks noGrp="1"/>
          </p:cNvSpPr>
          <p:nvPr>
            <p:ph idx="1"/>
          </p:nvPr>
        </p:nvSpPr>
        <p:spPr/>
        <p:txBody>
          <a:bodyPr/>
          <a:lstStyle/>
          <a:p>
            <a:r>
              <a:rPr lang="en-US" sz="2800" dirty="0"/>
              <a:t>Learn about a program’s experience with revising SOPs </a:t>
            </a:r>
          </a:p>
          <a:p>
            <a:pPr marL="0" indent="0">
              <a:buNone/>
            </a:pPr>
            <a:endParaRPr lang="en-US" sz="2800" dirty="0"/>
          </a:p>
          <a:p>
            <a:r>
              <a:rPr lang="en-US" sz="2800" dirty="0"/>
              <a:t>Get general information on creating an SOP</a:t>
            </a:r>
          </a:p>
          <a:p>
            <a:pPr marL="0" indent="0">
              <a:buNone/>
            </a:pPr>
            <a:endParaRPr lang="en-US" sz="2800" dirty="0"/>
          </a:p>
          <a:p>
            <a:r>
              <a:rPr lang="en-US" sz="2800" dirty="0"/>
              <a:t>Learn how to utilize an SOP</a:t>
            </a:r>
          </a:p>
          <a:p>
            <a:pPr marL="0" indent="0">
              <a:buNone/>
            </a:pPr>
            <a:endParaRPr lang="en-US" sz="2800" dirty="0"/>
          </a:p>
          <a:p>
            <a:r>
              <a:rPr lang="en-US" sz="2800" dirty="0"/>
              <a:t>Get additional SOP resources</a:t>
            </a:r>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going to talk about</a:t>
            </a:r>
          </a:p>
        </p:txBody>
      </p:sp>
      <p:sp>
        <p:nvSpPr>
          <p:cNvPr id="4" name="Content Placeholder 3"/>
          <p:cNvSpPr>
            <a:spLocks noGrp="1"/>
          </p:cNvSpPr>
          <p:nvPr>
            <p:ph sz="half" idx="2"/>
          </p:nvPr>
        </p:nvSpPr>
        <p:spPr>
          <a:xfrm>
            <a:off x="1104900" y="1849347"/>
            <a:ext cx="9711146" cy="3748088"/>
          </a:xfrm>
        </p:spPr>
        <p:txBody>
          <a:bodyPr>
            <a:normAutofit lnSpcReduction="10000"/>
          </a:bodyPr>
          <a:lstStyle/>
          <a:p>
            <a:r>
              <a:rPr lang="en-US" sz="2400" dirty="0"/>
              <a:t>What is a SOP</a:t>
            </a:r>
          </a:p>
          <a:p>
            <a:pPr marL="0" indent="0">
              <a:buNone/>
            </a:pPr>
            <a:endParaRPr lang="en-US" sz="2400" dirty="0"/>
          </a:p>
          <a:p>
            <a:r>
              <a:rPr lang="en-US" sz="2400" dirty="0"/>
              <a:t>Why should you have SOPs</a:t>
            </a:r>
          </a:p>
          <a:p>
            <a:pPr marL="0" indent="0">
              <a:buNone/>
            </a:pPr>
            <a:endParaRPr lang="en-US" sz="2400" dirty="0"/>
          </a:p>
          <a:p>
            <a:r>
              <a:rPr lang="en-US" sz="2400" dirty="0"/>
              <a:t>Who should develop the SOP</a:t>
            </a:r>
          </a:p>
          <a:p>
            <a:pPr marL="0" indent="0">
              <a:buNone/>
            </a:pPr>
            <a:endParaRPr lang="en-US" sz="2400" dirty="0"/>
          </a:p>
          <a:p>
            <a:r>
              <a:rPr lang="en-US" sz="2400" dirty="0"/>
              <a:t>Who is responsible for implementing SOPs </a:t>
            </a:r>
          </a:p>
          <a:p>
            <a:pPr marL="0" indent="0">
              <a:buNone/>
            </a:pPr>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SOPs</a:t>
            </a:r>
            <a:br>
              <a:rPr lang="en-US" dirty="0"/>
            </a:br>
            <a:r>
              <a:rPr lang="en-US" dirty="0"/>
              <a:t>What are they?</a:t>
            </a:r>
          </a:p>
        </p:txBody>
      </p:sp>
      <p:sp>
        <p:nvSpPr>
          <p:cNvPr id="4" name="Content Placeholder 3">
            <a:extLst>
              <a:ext uri="{FF2B5EF4-FFF2-40B4-BE49-F238E27FC236}">
                <a16:creationId xmlns:a16="http://schemas.microsoft.com/office/drawing/2014/main" id="{2B545ABF-1ED7-4FDC-AFE4-456CED994048}"/>
              </a:ext>
            </a:extLst>
          </p:cNvPr>
          <p:cNvSpPr>
            <a:spLocks noGrp="1"/>
          </p:cNvSpPr>
          <p:nvPr>
            <p:ph idx="1"/>
          </p:nvPr>
        </p:nvSpPr>
        <p:spPr/>
        <p:txBody>
          <a:bodyPr/>
          <a:lstStyle/>
          <a:p>
            <a:r>
              <a:rPr lang="en-US" dirty="0"/>
              <a:t>The how of what you do</a:t>
            </a:r>
          </a:p>
          <a:p>
            <a:endParaRPr lang="en-US" dirty="0"/>
          </a:p>
          <a:p>
            <a:r>
              <a:rPr lang="en-US" dirty="0"/>
              <a:t>The steps in a process or procedure </a:t>
            </a:r>
          </a:p>
          <a:p>
            <a:endParaRPr lang="en-US" dirty="0"/>
          </a:p>
          <a:p>
            <a:r>
              <a:rPr lang="en-US" dirty="0"/>
              <a:t>Standardized guide to help create consistency across an operation </a:t>
            </a:r>
          </a:p>
          <a:p>
            <a:endParaRPr lang="en-US" dirty="0"/>
          </a:p>
          <a:p>
            <a:r>
              <a:rPr lang="en-US" dirty="0"/>
              <a:t>A way to monitor/control the flow of work</a:t>
            </a:r>
          </a:p>
          <a:p>
            <a:endParaRPr lang="en-US" dirty="0"/>
          </a:p>
          <a:p>
            <a:r>
              <a:rPr lang="en-US" dirty="0"/>
              <a:t>A gauge for accountability </a:t>
            </a:r>
          </a:p>
          <a:p>
            <a:endParaRPr lang="en-US" dirty="0"/>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SOPs</a:t>
            </a:r>
            <a:br>
              <a:rPr lang="en-US" dirty="0"/>
            </a:br>
            <a:r>
              <a:rPr lang="en-US" dirty="0"/>
              <a:t>Why do you need them?</a:t>
            </a:r>
          </a:p>
        </p:txBody>
      </p:sp>
      <p:sp>
        <p:nvSpPr>
          <p:cNvPr id="4" name="Text Placeholder 3"/>
          <p:cNvSpPr>
            <a:spLocks noGrp="1"/>
          </p:cNvSpPr>
          <p:nvPr>
            <p:ph type="body" sz="half" idx="2"/>
          </p:nvPr>
        </p:nvSpPr>
        <p:spPr>
          <a:xfrm>
            <a:off x="864525" y="1421477"/>
            <a:ext cx="11172304" cy="5270268"/>
          </a:xfrm>
        </p:spPr>
        <p:txBody>
          <a:bodyPr>
            <a:normAutofit lnSpcReduction="10000"/>
          </a:bodyPr>
          <a:lstStyle/>
          <a:p>
            <a:pPr marL="285750" indent="-285750">
              <a:buFont typeface="Wingdings" panose="05000000000000000000" pitchFamily="2" charset="2"/>
              <a:buChar char="Ø"/>
            </a:pPr>
            <a:r>
              <a:rPr lang="en-US" sz="2400" dirty="0"/>
              <a:t>Creates a hierarchy of responsibility and  accountability</a:t>
            </a:r>
          </a:p>
          <a:p>
            <a:endParaRPr lang="en-US" sz="2400" dirty="0"/>
          </a:p>
          <a:p>
            <a:pPr marL="285750" indent="-285750">
              <a:buFont typeface="Wingdings" panose="05000000000000000000" pitchFamily="2" charset="2"/>
              <a:buChar char="Ø"/>
            </a:pPr>
            <a:r>
              <a:rPr lang="en-US" sz="2400" dirty="0"/>
              <a:t>Improves communication with staff, providers, contributing stakeholders, and collaborative partners</a:t>
            </a:r>
          </a:p>
          <a:p>
            <a:endParaRPr lang="en-US" sz="2400" dirty="0"/>
          </a:p>
          <a:p>
            <a:pPr marL="285750" indent="-285750">
              <a:buFont typeface="Wingdings" panose="05000000000000000000" pitchFamily="2" charset="2"/>
              <a:buChar char="Ø"/>
            </a:pPr>
            <a:r>
              <a:rPr lang="en-US" sz="2400" dirty="0"/>
              <a:t>A standard reference/ guide for a process procedure</a:t>
            </a:r>
          </a:p>
          <a:p>
            <a:endParaRPr lang="en-US" sz="2400" dirty="0"/>
          </a:p>
          <a:p>
            <a:pPr marL="285750" indent="-285750">
              <a:buFont typeface="Wingdings" panose="05000000000000000000" pitchFamily="2" charset="2"/>
              <a:buChar char="Ø"/>
            </a:pPr>
            <a:r>
              <a:rPr lang="en-US" sz="2400" dirty="0"/>
              <a:t>A set of directions for training staff</a:t>
            </a:r>
          </a:p>
          <a:p>
            <a:endParaRPr lang="en-US" sz="2400" dirty="0"/>
          </a:p>
          <a:p>
            <a:pPr marL="285750" indent="-285750">
              <a:buFont typeface="Wingdings" panose="05000000000000000000" pitchFamily="2" charset="2"/>
              <a:buChar char="Ø"/>
            </a:pPr>
            <a:r>
              <a:rPr lang="en-US" sz="2400" dirty="0"/>
              <a:t>Documentation of the operational parameters</a:t>
            </a:r>
          </a:p>
          <a:p>
            <a:endParaRPr lang="en-US" sz="2400" dirty="0"/>
          </a:p>
          <a:p>
            <a:pPr marL="285750" indent="-285750">
              <a:buFont typeface="Wingdings" panose="05000000000000000000" pitchFamily="2" charset="2"/>
              <a:buChar char="Ø"/>
            </a:pPr>
            <a:r>
              <a:rPr lang="en-US" sz="2400" dirty="0"/>
              <a:t>5 of them are required in your contract</a:t>
            </a:r>
          </a:p>
          <a:p>
            <a:endParaRPr lang="en-US"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Required SOPs</a:t>
            </a:r>
          </a:p>
        </p:txBody>
      </p:sp>
      <p:sp>
        <p:nvSpPr>
          <p:cNvPr id="4" name="Text Placeholder 3"/>
          <p:cNvSpPr>
            <a:spLocks noGrp="1"/>
          </p:cNvSpPr>
          <p:nvPr>
            <p:ph type="body" sz="half" idx="2"/>
          </p:nvPr>
        </p:nvSpPr>
        <p:spPr>
          <a:xfrm>
            <a:off x="1104899" y="1600199"/>
            <a:ext cx="10403477" cy="4944291"/>
          </a:xfrm>
        </p:spPr>
        <p:txBody>
          <a:bodyPr>
            <a:normAutofit/>
          </a:bodyPr>
          <a:lstStyle/>
          <a:p>
            <a:pPr marL="285750" indent="-285750">
              <a:buFont typeface="Wingdings" panose="05000000000000000000" pitchFamily="2" charset="2"/>
              <a:buChar char="Ø"/>
            </a:pPr>
            <a:r>
              <a:rPr lang="en-US" sz="2400" dirty="0"/>
              <a:t>Recruitment and advertising </a:t>
            </a:r>
          </a:p>
          <a:p>
            <a:endParaRPr lang="en-US" sz="2400" dirty="0"/>
          </a:p>
          <a:p>
            <a:pPr marL="285750" indent="-285750">
              <a:buFont typeface="Wingdings" panose="05000000000000000000" pitchFamily="2" charset="2"/>
              <a:buChar char="Ø"/>
            </a:pPr>
            <a:r>
              <a:rPr lang="en-US" sz="2400" dirty="0"/>
              <a:t>Comprehensive assessment, testing and placement</a:t>
            </a:r>
          </a:p>
          <a:p>
            <a:endParaRPr lang="en-US" sz="2400" dirty="0"/>
          </a:p>
          <a:p>
            <a:pPr marL="285750" indent="-285750">
              <a:buFont typeface="Wingdings" panose="05000000000000000000" pitchFamily="2" charset="2"/>
              <a:buChar char="Ø"/>
            </a:pPr>
            <a:r>
              <a:rPr lang="en-US" sz="2400" dirty="0"/>
              <a:t>Orientation</a:t>
            </a:r>
          </a:p>
          <a:p>
            <a:endParaRPr lang="en-US" sz="2400" dirty="0"/>
          </a:p>
          <a:p>
            <a:pPr marL="285750" indent="-285750">
              <a:buFont typeface="Wingdings" panose="05000000000000000000" pitchFamily="2" charset="2"/>
              <a:buChar char="Ø"/>
            </a:pPr>
            <a:r>
              <a:rPr lang="en-US" sz="2400" dirty="0"/>
              <a:t>Customer profile data collection</a:t>
            </a:r>
          </a:p>
          <a:p>
            <a:endParaRPr lang="en-US" sz="2400" dirty="0"/>
          </a:p>
          <a:p>
            <a:pPr marL="285750" indent="-285750">
              <a:buFont typeface="Wingdings" panose="05000000000000000000" pitchFamily="2" charset="2"/>
              <a:buChar char="Ø"/>
            </a:pPr>
            <a:r>
              <a:rPr lang="en-US" sz="2400" dirty="0"/>
              <a:t>Referral/Co-enrollment across core programs</a:t>
            </a:r>
          </a:p>
          <a:p>
            <a:endParaRPr lang="en-US" sz="2400" dirty="0"/>
          </a:p>
        </p:txBody>
      </p:sp>
    </p:spTree>
    <p:extLst>
      <p:ext uri="{BB962C8B-B14F-4D97-AF65-F5344CB8AC3E}">
        <p14:creationId xmlns:p14="http://schemas.microsoft.com/office/powerpoint/2010/main" val="6212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SOPs vs. MOUs</a:t>
            </a:r>
          </a:p>
        </p:txBody>
      </p:sp>
      <p:sp>
        <p:nvSpPr>
          <p:cNvPr id="9" name="Content Placeholder 8">
            <a:extLst>
              <a:ext uri="{FF2B5EF4-FFF2-40B4-BE49-F238E27FC236}">
                <a16:creationId xmlns:a16="http://schemas.microsoft.com/office/drawing/2014/main" id="{F71C4D95-5567-4B2E-9BA0-00E433368367}"/>
              </a:ext>
            </a:extLst>
          </p:cNvPr>
          <p:cNvSpPr>
            <a:spLocks noGrp="1"/>
          </p:cNvSpPr>
          <p:nvPr>
            <p:ph sz="half" idx="1"/>
          </p:nvPr>
        </p:nvSpPr>
        <p:spPr/>
        <p:txBody>
          <a:bodyPr>
            <a:normAutofit/>
          </a:bodyPr>
          <a:lstStyle/>
          <a:p>
            <a:pPr marL="0" indent="0">
              <a:buNone/>
            </a:pPr>
            <a:r>
              <a:rPr lang="en-US" dirty="0"/>
              <a:t>SOP</a:t>
            </a:r>
          </a:p>
          <a:p>
            <a:pPr marL="0" indent="0">
              <a:buNone/>
            </a:pPr>
            <a:r>
              <a:rPr lang="en-US" dirty="0"/>
              <a:t>Standard Operating Procedures </a:t>
            </a:r>
          </a:p>
          <a:p>
            <a:pPr marL="0" indent="0">
              <a:buNone/>
            </a:pPr>
            <a:endParaRPr lang="en-US" dirty="0"/>
          </a:p>
          <a:p>
            <a:r>
              <a:rPr lang="en-US" dirty="0"/>
              <a:t> Is a procedure specific to your operation that describes the activities necessary to complete tasks.</a:t>
            </a:r>
          </a:p>
          <a:p>
            <a:endParaRPr lang="en-US" dirty="0"/>
          </a:p>
          <a:p>
            <a:r>
              <a:rPr lang="en-US" dirty="0"/>
              <a:t>  Any document that is a “how to” falls into the category of procedures. </a:t>
            </a:r>
          </a:p>
          <a:p>
            <a:pPr marL="0" indent="0">
              <a:buNone/>
            </a:pPr>
            <a:endParaRPr lang="en-US" dirty="0"/>
          </a:p>
        </p:txBody>
      </p:sp>
      <p:sp>
        <p:nvSpPr>
          <p:cNvPr id="10" name="Content Placeholder 9">
            <a:extLst>
              <a:ext uri="{FF2B5EF4-FFF2-40B4-BE49-F238E27FC236}">
                <a16:creationId xmlns:a16="http://schemas.microsoft.com/office/drawing/2014/main" id="{EFA7778B-7D84-4096-B994-7B25FF58F330}"/>
              </a:ext>
            </a:extLst>
          </p:cNvPr>
          <p:cNvSpPr>
            <a:spLocks noGrp="1"/>
          </p:cNvSpPr>
          <p:nvPr>
            <p:ph sz="half" idx="2"/>
          </p:nvPr>
        </p:nvSpPr>
        <p:spPr/>
        <p:txBody>
          <a:bodyPr>
            <a:normAutofit/>
          </a:bodyPr>
          <a:lstStyle/>
          <a:p>
            <a:pPr marL="0" indent="0">
              <a:buNone/>
            </a:pPr>
            <a:r>
              <a:rPr lang="en-US" dirty="0"/>
              <a:t>MOU</a:t>
            </a:r>
          </a:p>
          <a:p>
            <a:pPr marL="0" indent="0">
              <a:buNone/>
            </a:pPr>
            <a:r>
              <a:rPr lang="en-US" dirty="0"/>
              <a:t>Memorandum of Understanding</a:t>
            </a:r>
          </a:p>
          <a:p>
            <a:pPr marL="0" indent="0">
              <a:buNone/>
            </a:pPr>
            <a:endParaRPr lang="en-US" dirty="0"/>
          </a:p>
          <a:p>
            <a:r>
              <a:rPr lang="en-US" dirty="0"/>
              <a:t>Specify mutually-accepted expectations between two or more people or organizations as they labor together toward a common objective. </a:t>
            </a:r>
          </a:p>
          <a:p>
            <a:endParaRPr lang="en-US" dirty="0"/>
          </a:p>
          <a:p>
            <a:r>
              <a:rPr lang="en-US" dirty="0"/>
              <a:t>Common objectives may lead to shared SOPs referred to or embedded in the MOU</a:t>
            </a:r>
          </a:p>
          <a:p>
            <a:pPr marL="0" indent="0">
              <a:buNone/>
            </a:pPr>
            <a:endParaRPr lang="en-US" dirty="0"/>
          </a:p>
        </p:txBody>
      </p:sp>
    </p:spTree>
    <p:extLst>
      <p:ext uri="{BB962C8B-B14F-4D97-AF65-F5344CB8AC3E}">
        <p14:creationId xmlns:p14="http://schemas.microsoft.com/office/powerpoint/2010/main" val="162659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SOPs</a:t>
            </a:r>
            <a:br>
              <a:rPr lang="en-US" dirty="0"/>
            </a:br>
            <a:r>
              <a:rPr lang="en-US" dirty="0"/>
              <a:t>Building them</a:t>
            </a:r>
          </a:p>
        </p:txBody>
      </p:sp>
      <p:sp>
        <p:nvSpPr>
          <p:cNvPr id="4" name="Text Placeholder 3"/>
          <p:cNvSpPr>
            <a:spLocks noGrp="1"/>
          </p:cNvSpPr>
          <p:nvPr>
            <p:ph type="body" sz="half" idx="2"/>
          </p:nvPr>
        </p:nvSpPr>
        <p:spPr>
          <a:xfrm>
            <a:off x="759279" y="1502229"/>
            <a:ext cx="10749097" cy="5042262"/>
          </a:xfrm>
        </p:spPr>
        <p:txBody>
          <a:bodyPr>
            <a:normAutofit/>
          </a:bodyPr>
          <a:lstStyle/>
          <a:p>
            <a:pPr marL="285750" indent="-285750">
              <a:buFont typeface="Wingdings" panose="05000000000000000000" pitchFamily="2" charset="2"/>
              <a:buChar char="Ø"/>
            </a:pPr>
            <a:r>
              <a:rPr lang="en-US" sz="3100" dirty="0"/>
              <a:t>What is it for?</a:t>
            </a:r>
          </a:p>
          <a:p>
            <a:pPr marL="285750" indent="-285750">
              <a:buFont typeface="Wingdings" panose="05000000000000000000" pitchFamily="2" charset="2"/>
              <a:buChar char="Ø"/>
            </a:pPr>
            <a:r>
              <a:rPr lang="en-US" sz="3100" dirty="0"/>
              <a:t>What is the projected outcome?</a:t>
            </a:r>
          </a:p>
          <a:p>
            <a:pPr marL="285750" indent="-285750">
              <a:buFont typeface="Wingdings" panose="05000000000000000000" pitchFamily="2" charset="2"/>
              <a:buChar char="Ø"/>
            </a:pPr>
            <a:r>
              <a:rPr lang="en-US" sz="3100" dirty="0"/>
              <a:t>Who should create it?</a:t>
            </a:r>
          </a:p>
          <a:p>
            <a:pPr marL="285750" indent="-285750">
              <a:buFont typeface="Wingdings" panose="05000000000000000000" pitchFamily="2" charset="2"/>
              <a:buChar char="Ø"/>
            </a:pPr>
            <a:r>
              <a:rPr lang="en-US" sz="3100" dirty="0"/>
              <a:t>Who will use it?</a:t>
            </a:r>
          </a:p>
          <a:p>
            <a:pPr marL="285750" indent="-285750">
              <a:buFont typeface="Wingdings" panose="05000000000000000000" pitchFamily="2" charset="2"/>
              <a:buChar char="Ø"/>
            </a:pPr>
            <a:r>
              <a:rPr lang="en-US" sz="3100" dirty="0"/>
              <a:t>How does it fit in to the big picture?</a:t>
            </a:r>
          </a:p>
          <a:p>
            <a:pPr marL="285750" indent="-285750">
              <a:buFont typeface="Wingdings" panose="05000000000000000000" pitchFamily="2" charset="2"/>
              <a:buChar char="Ø"/>
            </a:pPr>
            <a:r>
              <a:rPr lang="en-US" sz="3100" dirty="0"/>
              <a:t>What other SOPs affect or are effected by it?</a:t>
            </a:r>
          </a:p>
          <a:p>
            <a:r>
              <a:rPr lang="en-US" sz="3100" dirty="0"/>
              <a:t>	From the “big book” of program SOPs and MOUs</a:t>
            </a:r>
          </a:p>
          <a:p>
            <a:pPr marL="285750" indent="-285750">
              <a:buFont typeface="Wingdings" panose="05000000000000000000" pitchFamily="2" charset="2"/>
              <a:buChar char="Ø"/>
            </a:pPr>
            <a:r>
              <a:rPr lang="en-US" sz="3100" dirty="0"/>
              <a:t>Who will monitor its effectiveness?</a:t>
            </a:r>
          </a:p>
          <a:p>
            <a:endParaRPr lang="en-US" dirty="0"/>
          </a:p>
        </p:txBody>
      </p:sp>
    </p:spTree>
    <p:extLst>
      <p:ext uri="{BB962C8B-B14F-4D97-AF65-F5344CB8AC3E}">
        <p14:creationId xmlns:p14="http://schemas.microsoft.com/office/powerpoint/2010/main" val="4994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Sample SOP Template</a:t>
            </a:r>
            <a:br>
              <a:rPr lang="en-US" dirty="0"/>
            </a:br>
            <a:endParaRPr lang="en-US" sz="1200" dirty="0"/>
          </a:p>
        </p:txBody>
      </p:sp>
      <p:sp>
        <p:nvSpPr>
          <p:cNvPr id="11" name="Content Placeholder 10">
            <a:extLst>
              <a:ext uri="{FF2B5EF4-FFF2-40B4-BE49-F238E27FC236}">
                <a16:creationId xmlns:a16="http://schemas.microsoft.com/office/drawing/2014/main" id="{4185594B-1514-4118-87C1-3F8B6C1A146C}"/>
              </a:ext>
            </a:extLst>
          </p:cNvPr>
          <p:cNvSpPr>
            <a:spLocks noGrp="1"/>
          </p:cNvSpPr>
          <p:nvPr>
            <p:ph sz="half" idx="1"/>
          </p:nvPr>
        </p:nvSpPr>
        <p:spPr/>
        <p:txBody>
          <a:bodyPr/>
          <a:lstStyle/>
          <a:p>
            <a:pPr lvl="0"/>
            <a:r>
              <a:rPr lang="en-US" sz="2800" dirty="0">
                <a:solidFill>
                  <a:prstClr val="black"/>
                </a:solidFill>
              </a:rPr>
              <a:t>This is a sample template for recording your SOPs.</a:t>
            </a:r>
          </a:p>
          <a:p>
            <a:pPr lvl="0"/>
            <a:endParaRPr lang="en-US" sz="2800" dirty="0">
              <a:solidFill>
                <a:prstClr val="black"/>
              </a:solidFill>
            </a:endParaRPr>
          </a:p>
          <a:p>
            <a:pPr lvl="0"/>
            <a:endParaRPr lang="en-US" sz="2800" dirty="0">
              <a:solidFill>
                <a:prstClr val="black"/>
              </a:solidFill>
            </a:endParaRPr>
          </a:p>
          <a:p>
            <a:pPr lvl="0"/>
            <a:r>
              <a:rPr lang="en-US" sz="2800" dirty="0">
                <a:solidFill>
                  <a:prstClr val="black"/>
                </a:solidFill>
              </a:rPr>
              <a:t>It is </a:t>
            </a:r>
            <a:r>
              <a:rPr lang="en-US" sz="2800" b="1" dirty="0">
                <a:solidFill>
                  <a:srgbClr val="FF0000"/>
                </a:solidFill>
              </a:rPr>
              <a:t>NOT</a:t>
            </a:r>
            <a:r>
              <a:rPr lang="en-US" sz="2800" dirty="0">
                <a:solidFill>
                  <a:prstClr val="black"/>
                </a:solidFill>
              </a:rPr>
              <a:t> the official form to report your SOPs to TWC.</a:t>
            </a:r>
          </a:p>
          <a:p>
            <a:endParaRPr lang="en-US" dirty="0"/>
          </a:p>
        </p:txBody>
      </p:sp>
      <p:pic>
        <p:nvPicPr>
          <p:cNvPr id="13" name="Content Placeholder 12" descr="This is an exmample of a template for an SOP." title="Sample SOP template">
            <a:extLst>
              <a:ext uri="{FF2B5EF4-FFF2-40B4-BE49-F238E27FC236}">
                <a16:creationId xmlns:a16="http://schemas.microsoft.com/office/drawing/2014/main" id="{E11ABBFE-F700-467E-98E9-B3F921B6E38A}"/>
              </a:ext>
            </a:extLst>
          </p:cNvPr>
          <p:cNvPicPr>
            <a:picLocks noGrp="1" noChangeAspect="1"/>
          </p:cNvPicPr>
          <p:nvPr>
            <p:ph sz="half" idx="2"/>
          </p:nvPr>
        </p:nvPicPr>
        <p:blipFill>
          <a:blip r:embed="rId3"/>
          <a:stretch>
            <a:fillRect/>
          </a:stretch>
        </p:blipFill>
        <p:spPr>
          <a:xfrm>
            <a:off x="6973673" y="1600200"/>
            <a:ext cx="3311954" cy="4572000"/>
          </a:xfrm>
          <a:prstGeom prst="rect">
            <a:avLst/>
          </a:prstGeom>
        </p:spPr>
      </p:pic>
    </p:spTree>
    <p:extLst>
      <p:ext uri="{BB962C8B-B14F-4D97-AF65-F5344CB8AC3E}">
        <p14:creationId xmlns:p14="http://schemas.microsoft.com/office/powerpoint/2010/main" val="308789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SOPs</a:t>
            </a:r>
            <a:br>
              <a:rPr lang="en-US" dirty="0"/>
            </a:br>
            <a:r>
              <a:rPr lang="en-US" dirty="0"/>
              <a:t>Building them</a:t>
            </a:r>
          </a:p>
        </p:txBody>
      </p:sp>
      <p:sp>
        <p:nvSpPr>
          <p:cNvPr id="3" name="Text Placeholder 2">
            <a:extLst>
              <a:ext uri="{FF2B5EF4-FFF2-40B4-BE49-F238E27FC236}">
                <a16:creationId xmlns:a16="http://schemas.microsoft.com/office/drawing/2014/main" id="{614FEA83-53BE-4B26-BA1A-E974918BC6A3}"/>
              </a:ext>
            </a:extLst>
          </p:cNvPr>
          <p:cNvSpPr>
            <a:spLocks noGrp="1"/>
          </p:cNvSpPr>
          <p:nvPr>
            <p:ph type="body" sz="half" idx="2"/>
          </p:nvPr>
        </p:nvSpPr>
        <p:spPr>
          <a:xfrm>
            <a:off x="1104900" y="1600199"/>
            <a:ext cx="9658894" cy="5061857"/>
          </a:xfrm>
        </p:spPr>
        <p:txBody>
          <a:bodyPr>
            <a:normAutofit fontScale="92500" lnSpcReduction="20000"/>
          </a:bodyPr>
          <a:lstStyle/>
          <a:p>
            <a:pPr marL="285750" indent="-285750">
              <a:buFont typeface="Wingdings" panose="05000000000000000000" pitchFamily="2" charset="2"/>
              <a:buChar char="Ø"/>
            </a:pPr>
            <a:r>
              <a:rPr lang="en-US" sz="2400" dirty="0"/>
              <a:t>From start to finish </a:t>
            </a:r>
          </a:p>
          <a:p>
            <a:endParaRPr lang="en-US" sz="2400" dirty="0"/>
          </a:p>
          <a:p>
            <a:pPr marL="285750" indent="-285750">
              <a:buFont typeface="Wingdings" panose="05000000000000000000" pitchFamily="2" charset="2"/>
              <a:buChar char="Ø"/>
            </a:pPr>
            <a:r>
              <a:rPr lang="en-US" sz="2400" dirty="0"/>
              <a:t>From the general to the specific </a:t>
            </a:r>
          </a:p>
          <a:p>
            <a:endParaRPr lang="en-US" sz="2400" dirty="0"/>
          </a:p>
          <a:p>
            <a:pPr marL="285750" indent="-285750">
              <a:buFont typeface="Wingdings" panose="05000000000000000000" pitchFamily="2" charset="2"/>
              <a:buChar char="Ø"/>
            </a:pPr>
            <a:r>
              <a:rPr lang="en-US" sz="2400" dirty="0"/>
              <a:t>Define the rigidity/flexibility allowed </a:t>
            </a:r>
          </a:p>
          <a:p>
            <a:endParaRPr lang="en-US" sz="2400" dirty="0"/>
          </a:p>
          <a:p>
            <a:pPr marL="285750" indent="-285750">
              <a:buFont typeface="Wingdings" panose="05000000000000000000" pitchFamily="2" charset="2"/>
              <a:buChar char="Ø"/>
            </a:pPr>
            <a:r>
              <a:rPr lang="en-US" sz="2400" dirty="0"/>
              <a:t>Define the conditional sets (if…then…)</a:t>
            </a:r>
          </a:p>
          <a:p>
            <a:endParaRPr lang="en-US" sz="2400" dirty="0"/>
          </a:p>
          <a:p>
            <a:pPr marL="285750" indent="-285750">
              <a:buFont typeface="Wingdings" panose="05000000000000000000" pitchFamily="2" charset="2"/>
              <a:buChar char="Ø"/>
            </a:pPr>
            <a:r>
              <a:rPr lang="en-US" sz="2400" dirty="0"/>
              <a:t>Allow for variation</a:t>
            </a:r>
          </a:p>
          <a:p>
            <a:endParaRPr lang="en-US" sz="2400" dirty="0"/>
          </a:p>
          <a:p>
            <a:pPr marL="285750" indent="-285750">
              <a:buFont typeface="Wingdings" panose="05000000000000000000" pitchFamily="2" charset="2"/>
              <a:buChar char="Ø"/>
            </a:pPr>
            <a:r>
              <a:rPr lang="en-US" sz="2400" dirty="0"/>
              <a:t>Include exemptions</a:t>
            </a:r>
          </a:p>
          <a:p>
            <a:endParaRPr lang="en-US" sz="2400" dirty="0"/>
          </a:p>
          <a:p>
            <a:pPr marL="285750" indent="-285750">
              <a:buFont typeface="Wingdings" panose="05000000000000000000" pitchFamily="2" charset="2"/>
              <a:buChar char="Ø"/>
            </a:pPr>
            <a:r>
              <a:rPr lang="en-US" sz="2400" dirty="0"/>
              <a:t>Publish and distribute </a:t>
            </a:r>
          </a:p>
          <a:p>
            <a:endParaRPr lang="en-US" dirty="0"/>
          </a:p>
        </p:txBody>
      </p:sp>
    </p:spTree>
    <p:extLst>
      <p:ext uri="{BB962C8B-B14F-4D97-AF65-F5344CB8AC3E}">
        <p14:creationId xmlns:p14="http://schemas.microsoft.com/office/powerpoint/2010/main" val="415481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D511-F30C-4234-8716-360B28D41B38}"/>
              </a:ext>
            </a:extLst>
          </p:cNvPr>
          <p:cNvSpPr>
            <a:spLocks noGrp="1"/>
          </p:cNvSpPr>
          <p:nvPr>
            <p:ph type="title"/>
          </p:nvPr>
        </p:nvSpPr>
        <p:spPr/>
        <p:txBody>
          <a:bodyPr/>
          <a:lstStyle/>
          <a:p>
            <a:r>
              <a:rPr lang="en-US" dirty="0"/>
              <a:t>SOP Checklist</a:t>
            </a:r>
            <a:br>
              <a:rPr lang="en-US" dirty="0"/>
            </a:br>
            <a:r>
              <a:rPr lang="en-US" sz="2000" dirty="0"/>
              <a:t>see handout</a:t>
            </a:r>
          </a:p>
        </p:txBody>
      </p:sp>
      <p:sp>
        <p:nvSpPr>
          <p:cNvPr id="5" name="Content Placeholder 4">
            <a:extLst>
              <a:ext uri="{FF2B5EF4-FFF2-40B4-BE49-F238E27FC236}">
                <a16:creationId xmlns:a16="http://schemas.microsoft.com/office/drawing/2014/main" id="{0D7A7A44-4F58-4F0C-B68F-80E1662490CD}"/>
              </a:ext>
            </a:extLst>
          </p:cNvPr>
          <p:cNvSpPr>
            <a:spLocks noGrp="1"/>
          </p:cNvSpPr>
          <p:nvPr>
            <p:ph idx="1"/>
          </p:nvPr>
        </p:nvSpPr>
        <p:spPr>
          <a:xfrm>
            <a:off x="544749" y="1420238"/>
            <a:ext cx="11284085" cy="5214026"/>
          </a:xfrm>
        </p:spPr>
        <p:txBody>
          <a:bodyPr>
            <a:normAutofit/>
          </a:bodyPr>
          <a:lstStyle/>
          <a:p>
            <a:pPr marL="0" indent="0">
              <a:spcBef>
                <a:spcPts val="0"/>
              </a:spcBef>
              <a:buNone/>
            </a:pPr>
            <a:r>
              <a:rPr lang="en-US" dirty="0"/>
              <a:t>When crafting an SOP you should consider the following:</a:t>
            </a:r>
          </a:p>
          <a:p>
            <a:pPr>
              <a:spcBef>
                <a:spcPts val="0"/>
              </a:spcBef>
            </a:pPr>
            <a:r>
              <a:rPr lang="en-US" dirty="0"/>
              <a:t>What procedures are you standardizing?</a:t>
            </a:r>
          </a:p>
          <a:p>
            <a:pPr>
              <a:spcBef>
                <a:spcPts val="0"/>
              </a:spcBef>
            </a:pPr>
            <a:r>
              <a:rPr lang="en-US" dirty="0"/>
              <a:t>Who will use the SOP?</a:t>
            </a:r>
          </a:p>
          <a:p>
            <a:pPr>
              <a:spcBef>
                <a:spcPts val="0"/>
              </a:spcBef>
            </a:pPr>
            <a:r>
              <a:rPr lang="en-US" dirty="0"/>
              <a:t>What other SOP’s or MOU’s or other processes are affected and how do they work together?</a:t>
            </a:r>
          </a:p>
          <a:p>
            <a:pPr>
              <a:spcBef>
                <a:spcPts val="0"/>
              </a:spcBef>
            </a:pPr>
            <a:r>
              <a:rPr lang="en-US" dirty="0"/>
              <a:t>What training or base skills/information is needed to follow the SOP?</a:t>
            </a:r>
          </a:p>
          <a:p>
            <a:pPr>
              <a:spcBef>
                <a:spcPts val="0"/>
              </a:spcBef>
            </a:pPr>
            <a:r>
              <a:rPr lang="en-US" dirty="0"/>
              <a:t>What materials and resources are needed?</a:t>
            </a:r>
          </a:p>
          <a:p>
            <a:pPr>
              <a:spcBef>
                <a:spcPts val="0"/>
              </a:spcBef>
            </a:pPr>
            <a:r>
              <a:rPr lang="en-US" dirty="0"/>
              <a:t>Have you considered all the rules, policy and guidance (Fed, State and Local) that may apply to the SOP?</a:t>
            </a:r>
          </a:p>
          <a:p>
            <a:pPr>
              <a:spcBef>
                <a:spcPts val="0"/>
              </a:spcBef>
            </a:pPr>
            <a:r>
              <a:rPr lang="en-US" dirty="0"/>
              <a:t>Is it general or specific to a partner, location or project?</a:t>
            </a:r>
          </a:p>
          <a:p>
            <a:pPr>
              <a:spcBef>
                <a:spcPts val="0"/>
              </a:spcBef>
            </a:pPr>
            <a:r>
              <a:rPr lang="en-US" dirty="0"/>
              <a:t>Are all the steps included?</a:t>
            </a:r>
          </a:p>
          <a:p>
            <a:pPr>
              <a:spcBef>
                <a:spcPts val="0"/>
              </a:spcBef>
            </a:pPr>
            <a:r>
              <a:rPr lang="en-US" dirty="0"/>
              <a:t>Are the actions described in enough detail?</a:t>
            </a:r>
          </a:p>
          <a:p>
            <a:pPr>
              <a:spcBef>
                <a:spcPts val="0"/>
              </a:spcBef>
            </a:pPr>
            <a:r>
              <a:rPr lang="en-US" dirty="0"/>
              <a:t>Are tasks assigned to roles rather than people?</a:t>
            </a:r>
          </a:p>
          <a:p>
            <a:pPr>
              <a:spcBef>
                <a:spcPts val="0"/>
              </a:spcBef>
            </a:pPr>
            <a:r>
              <a:rPr lang="en-US" dirty="0"/>
              <a:t>Are all conditional laid out in an if…then…format?</a:t>
            </a:r>
          </a:p>
          <a:p>
            <a:pPr>
              <a:spcBef>
                <a:spcPts val="0"/>
              </a:spcBef>
            </a:pPr>
            <a:r>
              <a:rPr lang="en-US" dirty="0"/>
              <a:t>Are the decision trees laid out clearly?</a:t>
            </a:r>
          </a:p>
          <a:p>
            <a:pPr>
              <a:spcBef>
                <a:spcPts val="0"/>
              </a:spcBef>
            </a:pPr>
            <a:r>
              <a:rPr lang="en-US" dirty="0"/>
              <a:t>What is the hierarchy of responsibility and accountability?</a:t>
            </a:r>
          </a:p>
          <a:p>
            <a:pPr>
              <a:spcBef>
                <a:spcPts val="0"/>
              </a:spcBef>
            </a:pPr>
            <a:r>
              <a:rPr lang="en-US" dirty="0"/>
              <a:t>Are the exceptions well defined?</a:t>
            </a:r>
          </a:p>
          <a:p>
            <a:pPr>
              <a:spcBef>
                <a:spcPts val="0"/>
              </a:spcBef>
            </a:pPr>
            <a:r>
              <a:rPr lang="en-US" dirty="0"/>
              <a:t>How will your review / revise the SOP?</a:t>
            </a:r>
          </a:p>
          <a:p>
            <a:pPr>
              <a:spcBef>
                <a:spcPts val="0"/>
              </a:spcBef>
            </a:pPr>
            <a:r>
              <a:rPr lang="en-US" dirty="0"/>
              <a:t>How will you deal with updates to the SOP?</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marL="0" indent="0">
              <a:spcBef>
                <a:spcPts val="0"/>
              </a:spcBef>
              <a:buNone/>
            </a:pPr>
            <a:endParaRPr lang="en-US" dirty="0"/>
          </a:p>
          <a:p>
            <a:pPr>
              <a:spcBef>
                <a:spcPts val="0"/>
              </a:spcBef>
            </a:pPr>
            <a:endParaRPr lang="en-US" dirty="0"/>
          </a:p>
          <a:p>
            <a:pPr marL="0" indent="0">
              <a:buNone/>
            </a:pPr>
            <a:endParaRPr lang="en-US" dirty="0"/>
          </a:p>
        </p:txBody>
      </p:sp>
    </p:spTree>
    <p:extLst>
      <p:ext uri="{BB962C8B-B14F-4D97-AF65-F5344CB8AC3E}">
        <p14:creationId xmlns:p14="http://schemas.microsoft.com/office/powerpoint/2010/main" val="42000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SOPs</a:t>
            </a:r>
            <a:br>
              <a:rPr lang="en-US" dirty="0"/>
            </a:br>
            <a:r>
              <a:rPr lang="en-US" dirty="0"/>
              <a:t>Using them</a:t>
            </a:r>
          </a:p>
        </p:txBody>
      </p:sp>
      <p:sp>
        <p:nvSpPr>
          <p:cNvPr id="3" name="Text Placeholder 2">
            <a:extLst>
              <a:ext uri="{FF2B5EF4-FFF2-40B4-BE49-F238E27FC236}">
                <a16:creationId xmlns:a16="http://schemas.microsoft.com/office/drawing/2014/main" id="{614FEA83-53BE-4B26-BA1A-E974918BC6A3}"/>
              </a:ext>
            </a:extLst>
          </p:cNvPr>
          <p:cNvSpPr>
            <a:spLocks noGrp="1"/>
          </p:cNvSpPr>
          <p:nvPr>
            <p:ph type="body" sz="half" idx="2"/>
          </p:nvPr>
        </p:nvSpPr>
        <p:spPr>
          <a:xfrm>
            <a:off x="1030777" y="1388225"/>
            <a:ext cx="10224655" cy="5386648"/>
          </a:xfrm>
        </p:spPr>
        <p:txBody>
          <a:bodyPr>
            <a:normAutofit/>
          </a:bodyPr>
          <a:lstStyle/>
          <a:p>
            <a:pPr marL="285750" indent="-285750">
              <a:buFont typeface="Wingdings" panose="05000000000000000000" pitchFamily="2" charset="2"/>
              <a:buChar char="Ø"/>
            </a:pPr>
            <a:r>
              <a:rPr lang="en-US" sz="2400" dirty="0"/>
              <a:t>Every time… All the time</a:t>
            </a:r>
          </a:p>
          <a:p>
            <a:r>
              <a:rPr lang="en-US" sz="2400" dirty="0"/>
              <a:t>(SOPs only work when you use them)</a:t>
            </a:r>
          </a:p>
          <a:p>
            <a:endParaRPr lang="en-US" sz="2400" dirty="0"/>
          </a:p>
          <a:p>
            <a:pPr marL="285750" indent="-285750">
              <a:buFont typeface="Wingdings" panose="05000000000000000000" pitchFamily="2" charset="2"/>
              <a:buChar char="Ø"/>
            </a:pPr>
            <a:r>
              <a:rPr lang="en-US" sz="2400" dirty="0"/>
              <a:t>Availability </a:t>
            </a:r>
          </a:p>
          <a:p>
            <a:r>
              <a:rPr lang="en-US" sz="2400" dirty="0"/>
              <a:t>( they can’t use it if they don’t have it)</a:t>
            </a:r>
          </a:p>
          <a:p>
            <a:endParaRPr lang="en-US" sz="2400" dirty="0"/>
          </a:p>
          <a:p>
            <a:pPr marL="285750" indent="-285750">
              <a:buFont typeface="Wingdings" panose="05000000000000000000" pitchFamily="2" charset="2"/>
              <a:buChar char="Ø"/>
            </a:pPr>
            <a:r>
              <a:rPr lang="en-US" sz="2400" dirty="0"/>
              <a:t> Keep it up to date</a:t>
            </a:r>
          </a:p>
          <a:p>
            <a:r>
              <a:rPr lang="en-US" sz="2400" dirty="0"/>
              <a:t>(Review at least annually or anytime changes occur in the program) </a:t>
            </a:r>
          </a:p>
          <a:p>
            <a:r>
              <a:rPr lang="en-US" sz="2400" dirty="0"/>
              <a:t> </a:t>
            </a:r>
          </a:p>
          <a:p>
            <a:pPr marL="285750" indent="-285750">
              <a:buFont typeface="Wingdings" panose="05000000000000000000" pitchFamily="2" charset="2"/>
              <a:buChar char="Ø"/>
            </a:pPr>
            <a:r>
              <a:rPr lang="en-US" sz="2400" dirty="0"/>
              <a:t>1st question : “What does the SOP say?”</a:t>
            </a:r>
          </a:p>
          <a:p>
            <a:r>
              <a:rPr lang="en-US" sz="2400" dirty="0"/>
              <a:t>( if it doesn’t say then put it in there)</a:t>
            </a:r>
          </a:p>
          <a:p>
            <a:endParaRPr lang="en-US" dirty="0"/>
          </a:p>
        </p:txBody>
      </p:sp>
    </p:spTree>
    <p:extLst>
      <p:ext uri="{BB962C8B-B14F-4D97-AF65-F5344CB8AC3E}">
        <p14:creationId xmlns:p14="http://schemas.microsoft.com/office/powerpoint/2010/main" val="2435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Meet the Presenters</a:t>
            </a:r>
          </a:p>
        </p:txBody>
      </p:sp>
      <p:sp>
        <p:nvSpPr>
          <p:cNvPr id="14" name="Content Placeholder 13"/>
          <p:cNvSpPr>
            <a:spLocks noGrp="1"/>
          </p:cNvSpPr>
          <p:nvPr>
            <p:ph idx="1"/>
          </p:nvPr>
        </p:nvSpPr>
        <p:spPr/>
        <p:txBody>
          <a:bodyPr/>
          <a:lstStyle/>
          <a:p>
            <a:r>
              <a:rPr lang="en-US" sz="2400" dirty="0"/>
              <a:t>Jauneen Maldonado, AEL Director, Workforce Solutions for Tarrant County Consortium</a:t>
            </a:r>
          </a:p>
          <a:p>
            <a:pPr marL="0" indent="0">
              <a:buNone/>
            </a:pPr>
            <a:endParaRPr lang="en-US" sz="2400" dirty="0"/>
          </a:p>
          <a:p>
            <a:r>
              <a:rPr lang="en-US" sz="2400" dirty="0"/>
              <a:t>Wayne Crandall, PD Specialist, Train PD @ TCALL</a:t>
            </a:r>
          </a:p>
          <a:p>
            <a:pPr marL="0" indent="0">
              <a:buNone/>
            </a:pPr>
            <a:endParaRPr lang="en-US" sz="2400" dirty="0"/>
          </a:p>
          <a:p>
            <a:r>
              <a:rPr lang="en-US" sz="2400" dirty="0"/>
              <a:t>Krista Mosher, PD Specialist, Train PD @ TCALL</a:t>
            </a:r>
          </a:p>
          <a:p>
            <a:endParaRPr lang="en-US" dirty="0"/>
          </a:p>
        </p:txBody>
      </p:sp>
    </p:spTree>
    <p:extLst>
      <p:ext uri="{BB962C8B-B14F-4D97-AF65-F5344CB8AC3E}">
        <p14:creationId xmlns:p14="http://schemas.microsoft.com/office/powerpoint/2010/main" val="14557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SOPs</a:t>
            </a:r>
            <a:br>
              <a:rPr lang="en-US" dirty="0"/>
            </a:br>
            <a:r>
              <a:rPr lang="en-US" dirty="0"/>
              <a:t>Adapt &amp; Adjust</a:t>
            </a:r>
          </a:p>
        </p:txBody>
      </p:sp>
      <p:sp>
        <p:nvSpPr>
          <p:cNvPr id="3" name="Text Placeholder 2">
            <a:extLst>
              <a:ext uri="{FF2B5EF4-FFF2-40B4-BE49-F238E27FC236}">
                <a16:creationId xmlns:a16="http://schemas.microsoft.com/office/drawing/2014/main" id="{614FEA83-53BE-4B26-BA1A-E974918BC6A3}"/>
              </a:ext>
            </a:extLst>
          </p:cNvPr>
          <p:cNvSpPr>
            <a:spLocks noGrp="1"/>
          </p:cNvSpPr>
          <p:nvPr>
            <p:ph type="body" sz="half" idx="2"/>
          </p:nvPr>
        </p:nvSpPr>
        <p:spPr>
          <a:xfrm>
            <a:off x="1104900" y="1600199"/>
            <a:ext cx="9658894" cy="5061857"/>
          </a:xfrm>
        </p:spPr>
        <p:txBody>
          <a:bodyPr>
            <a:normAutofit/>
          </a:bodyPr>
          <a:lstStyle/>
          <a:p>
            <a:pPr marL="285750" indent="-285750">
              <a:buFont typeface="Wingdings" panose="05000000000000000000" pitchFamily="2" charset="2"/>
              <a:buChar char="Ø"/>
            </a:pPr>
            <a:r>
              <a:rPr lang="en-US" sz="2800" dirty="0"/>
              <a:t>Incorporate changes and adjustments</a:t>
            </a:r>
          </a:p>
          <a:p>
            <a:pPr marL="285750" indent="-285750">
              <a:buFont typeface="Wingdings" panose="05000000000000000000" pitchFamily="2" charset="2"/>
              <a:buChar char="v"/>
            </a:pPr>
            <a:r>
              <a:rPr lang="en-US" sz="2800" dirty="0"/>
              <a:t>Refining</a:t>
            </a:r>
          </a:p>
          <a:p>
            <a:pPr marL="285750" indent="-285750">
              <a:buFont typeface="Wingdings" panose="05000000000000000000" pitchFamily="2" charset="2"/>
              <a:buChar char="v"/>
            </a:pPr>
            <a:r>
              <a:rPr lang="en-US" sz="2800" dirty="0"/>
              <a:t>Things change</a:t>
            </a:r>
          </a:p>
          <a:p>
            <a:pPr marL="285750" indent="-285750">
              <a:buFont typeface="Wingdings" panose="05000000000000000000" pitchFamily="2" charset="2"/>
              <a:buChar char="v"/>
            </a:pPr>
            <a:r>
              <a:rPr lang="en-US" sz="2800" dirty="0"/>
              <a:t>Unforeseen circumstances</a:t>
            </a:r>
          </a:p>
          <a:p>
            <a:endParaRPr lang="en-US" dirty="0"/>
          </a:p>
        </p:txBody>
      </p:sp>
    </p:spTree>
    <p:extLst>
      <p:ext uri="{BB962C8B-B14F-4D97-AF65-F5344CB8AC3E}">
        <p14:creationId xmlns:p14="http://schemas.microsoft.com/office/powerpoint/2010/main" val="26346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a:xfrm>
            <a:off x="1342225" y="2421532"/>
            <a:ext cx="9980682" cy="1096962"/>
          </a:xfrm>
        </p:spPr>
        <p:txBody>
          <a:bodyPr>
            <a:normAutofit/>
          </a:bodyPr>
          <a:lstStyle/>
          <a:p>
            <a:pPr algn="ctr"/>
            <a:r>
              <a:rPr lang="en-US" sz="6600" dirty="0"/>
              <a:t>Questions</a:t>
            </a:r>
          </a:p>
        </p:txBody>
      </p:sp>
    </p:spTree>
    <p:extLst>
      <p:ext uri="{BB962C8B-B14F-4D97-AF65-F5344CB8AC3E}">
        <p14:creationId xmlns:p14="http://schemas.microsoft.com/office/powerpoint/2010/main" val="42113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Please fill out the Scantron</a:t>
            </a:r>
          </a:p>
        </p:txBody>
      </p:sp>
      <p:sp>
        <p:nvSpPr>
          <p:cNvPr id="8" name="Content Placeholder 7">
            <a:extLst>
              <a:ext uri="{FF2B5EF4-FFF2-40B4-BE49-F238E27FC236}">
                <a16:creationId xmlns:a16="http://schemas.microsoft.com/office/drawing/2014/main" id="{875128DC-54F1-4FFE-BFE6-789682CC0484}"/>
              </a:ext>
            </a:extLst>
          </p:cNvPr>
          <p:cNvSpPr>
            <a:spLocks noGrp="1"/>
          </p:cNvSpPr>
          <p:nvPr>
            <p:ph sz="half" idx="1"/>
          </p:nvPr>
        </p:nvSpPr>
        <p:spPr/>
        <p:txBody>
          <a:bodyPr/>
          <a:lstStyle/>
          <a:p>
            <a:r>
              <a:rPr lang="en-US" dirty="0"/>
              <a:t>You can use either a pencil or a blue or black ink pen.</a:t>
            </a:r>
          </a:p>
          <a:p>
            <a:endParaRPr lang="en-US" dirty="0"/>
          </a:p>
          <a:p>
            <a:r>
              <a:rPr lang="en-US" dirty="0"/>
              <a:t>Remember to bubble.</a:t>
            </a:r>
          </a:p>
          <a:p>
            <a:endParaRPr lang="en-US" dirty="0"/>
          </a:p>
          <a:p>
            <a:r>
              <a:rPr lang="en-US" dirty="0"/>
              <a:t>Don’t forget your home zip code</a:t>
            </a:r>
          </a:p>
          <a:p>
            <a:endParaRPr lang="en-US" dirty="0"/>
          </a:p>
          <a:p>
            <a:r>
              <a:rPr lang="en-US" dirty="0"/>
              <a:t>Please fill out both sides</a:t>
            </a:r>
          </a:p>
          <a:p>
            <a:endParaRPr lang="en-US" dirty="0"/>
          </a:p>
        </p:txBody>
      </p:sp>
      <p:pic>
        <p:nvPicPr>
          <p:cNvPr id="11" name="Content Placeholder 10" descr="Picture of a scantron." title="Scantron">
            <a:extLst>
              <a:ext uri="{FF2B5EF4-FFF2-40B4-BE49-F238E27FC236}">
                <a16:creationId xmlns:a16="http://schemas.microsoft.com/office/drawing/2014/main" id="{FC09D7E9-1359-4175-8620-6D31BEFF73D7}"/>
              </a:ext>
            </a:extLst>
          </p:cNvPr>
          <p:cNvPicPr>
            <a:picLocks noGrp="1" noChangeAspect="1"/>
          </p:cNvPicPr>
          <p:nvPr>
            <p:ph sz="half" idx="2"/>
          </p:nvPr>
        </p:nvPicPr>
        <p:blipFill>
          <a:blip r:embed="rId2"/>
          <a:stretch>
            <a:fillRect/>
          </a:stretch>
        </p:blipFill>
        <p:spPr>
          <a:xfrm>
            <a:off x="6172200" y="1849347"/>
            <a:ext cx="4914900" cy="4073706"/>
          </a:xfrm>
          <a:prstGeom prst="rect">
            <a:avLst/>
          </a:prstGeom>
        </p:spPr>
      </p:pic>
    </p:spTree>
    <p:extLst>
      <p:ext uri="{BB962C8B-B14F-4D97-AF65-F5344CB8AC3E}">
        <p14:creationId xmlns:p14="http://schemas.microsoft.com/office/powerpoint/2010/main" val="32543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Please fill out the Scantron</a:t>
            </a:r>
          </a:p>
        </p:txBody>
      </p:sp>
    </p:spTree>
    <p:extLst>
      <p:ext uri="{BB962C8B-B14F-4D97-AF65-F5344CB8AC3E}">
        <p14:creationId xmlns:p14="http://schemas.microsoft.com/office/powerpoint/2010/main" val="75283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6AA4-DBB2-4921-8926-D2B88733DEC6}"/>
              </a:ext>
            </a:extLst>
          </p:cNvPr>
          <p:cNvSpPr>
            <a:spLocks noGrp="1"/>
          </p:cNvSpPr>
          <p:nvPr>
            <p:ph type="title"/>
          </p:nvPr>
        </p:nvSpPr>
        <p:spPr/>
        <p:txBody>
          <a:bodyPr/>
          <a:lstStyle/>
          <a:p>
            <a:r>
              <a:rPr lang="en-US" dirty="0"/>
              <a:t>TRAIN PD @ TCALL</a:t>
            </a:r>
          </a:p>
        </p:txBody>
      </p:sp>
      <p:sp>
        <p:nvSpPr>
          <p:cNvPr id="7" name="Content Placeholder 6">
            <a:extLst>
              <a:ext uri="{FF2B5EF4-FFF2-40B4-BE49-F238E27FC236}">
                <a16:creationId xmlns:a16="http://schemas.microsoft.com/office/drawing/2014/main" id="{419FBFB1-4BB6-4FFA-A9F8-640B2F33B780}"/>
              </a:ext>
            </a:extLst>
          </p:cNvPr>
          <p:cNvSpPr>
            <a:spLocks noGrp="1"/>
          </p:cNvSpPr>
          <p:nvPr>
            <p:ph idx="1"/>
          </p:nvPr>
        </p:nvSpPr>
        <p:spPr>
          <a:xfrm>
            <a:off x="1104900" y="856034"/>
            <a:ext cx="9982200" cy="4474723"/>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dirty="0"/>
              <a:t>THANK YOU!</a:t>
            </a:r>
          </a:p>
        </p:txBody>
      </p:sp>
    </p:spTree>
    <p:extLst>
      <p:ext uri="{BB962C8B-B14F-4D97-AF65-F5344CB8AC3E}">
        <p14:creationId xmlns:p14="http://schemas.microsoft.com/office/powerpoint/2010/main" val="23510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A6C0-3D20-4D89-8AB5-C5DE730E507B}"/>
              </a:ext>
            </a:extLst>
          </p:cNvPr>
          <p:cNvSpPr>
            <a:spLocks noGrp="1"/>
          </p:cNvSpPr>
          <p:nvPr>
            <p:ph type="title"/>
          </p:nvPr>
        </p:nvSpPr>
        <p:spPr>
          <a:xfrm>
            <a:off x="1244503" y="2400591"/>
            <a:ext cx="9980682" cy="1096962"/>
          </a:xfrm>
        </p:spPr>
        <p:txBody>
          <a:bodyPr>
            <a:normAutofit/>
          </a:bodyPr>
          <a:lstStyle/>
          <a:p>
            <a:pPr algn="ctr"/>
            <a:r>
              <a:rPr lang="en-US" sz="3600" dirty="0"/>
              <a:t>QUESTIONS WILL BE HELD TILL THE END</a:t>
            </a:r>
          </a:p>
        </p:txBody>
      </p:sp>
    </p:spTree>
    <p:extLst>
      <p:ext uri="{BB962C8B-B14F-4D97-AF65-F5344CB8AC3E}">
        <p14:creationId xmlns:p14="http://schemas.microsoft.com/office/powerpoint/2010/main" val="212861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899" y="2292094"/>
            <a:ext cx="10213889" cy="2219691"/>
          </a:xfrm>
        </p:spPr>
        <p:txBody>
          <a:bodyPr/>
          <a:lstStyle/>
          <a:p>
            <a:r>
              <a:rPr lang="en-US" dirty="0"/>
              <a:t>standard Operating procedures (Sop)</a:t>
            </a:r>
          </a:p>
        </p:txBody>
      </p:sp>
      <p:sp>
        <p:nvSpPr>
          <p:cNvPr id="3" name="Subtitle 2"/>
          <p:cNvSpPr>
            <a:spLocks noGrp="1"/>
          </p:cNvSpPr>
          <p:nvPr>
            <p:ph type="subTitle" idx="1"/>
          </p:nvPr>
        </p:nvSpPr>
        <p:spPr/>
        <p:txBody>
          <a:bodyPr/>
          <a:lstStyle/>
          <a:p>
            <a:r>
              <a:rPr lang="en-US" dirty="0"/>
              <a:t>Presented by:  Jauneen Maldonado, AEL Director, WSTC Board</a:t>
            </a:r>
          </a:p>
        </p:txBody>
      </p:sp>
    </p:spTree>
    <p:extLst>
      <p:ext uri="{BB962C8B-B14F-4D97-AF65-F5344CB8AC3E}">
        <p14:creationId xmlns:p14="http://schemas.microsoft.com/office/powerpoint/2010/main" val="282592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a:t>
            </a:r>
          </a:p>
        </p:txBody>
      </p:sp>
      <p:sp>
        <p:nvSpPr>
          <p:cNvPr id="3" name="Content Placeholder 2">
            <a:extLst>
              <a:ext uri="{FF2B5EF4-FFF2-40B4-BE49-F238E27FC236}">
                <a16:creationId xmlns:a16="http://schemas.microsoft.com/office/drawing/2014/main" id="{489CC3F4-699B-45DC-AC97-5C85222D1EC5}"/>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Importance of having an SOP</a:t>
            </a:r>
          </a:p>
          <a:p>
            <a:pPr marL="342900" lvl="0" indent="-342900" eaLnBrk="0" fontAlgn="base" hangingPunct="0">
              <a:lnSpc>
                <a:spcPct val="100000"/>
              </a:lnSpc>
              <a:spcBef>
                <a:spcPct val="20000"/>
              </a:spcBef>
              <a:spcAft>
                <a:spcPct val="0"/>
              </a:spcAft>
              <a:buFont typeface="Wingdings" panose="05000000000000000000" pitchFamily="2" charset="2"/>
              <a:buChar char="Ø"/>
              <a:defRPr/>
            </a:pPr>
            <a:endParaRPr lang="en-US" altLang="en-US" sz="2400" dirty="0">
              <a:solidFill>
                <a:srgbClr val="000000"/>
              </a:solidFill>
              <a:latin typeface="Arial"/>
              <a:cs typeface="Arial"/>
            </a:endParaRPr>
          </a:p>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How the SOP creates seamless service design across the program</a:t>
            </a:r>
          </a:p>
          <a:p>
            <a:pPr marL="342900" lvl="0" indent="-342900" eaLnBrk="0" fontAlgn="base" hangingPunct="0">
              <a:lnSpc>
                <a:spcPct val="100000"/>
              </a:lnSpc>
              <a:spcBef>
                <a:spcPct val="20000"/>
              </a:spcBef>
              <a:spcAft>
                <a:spcPct val="0"/>
              </a:spcAft>
              <a:buFont typeface="Wingdings" panose="05000000000000000000" pitchFamily="2" charset="2"/>
              <a:buChar char="Ø"/>
              <a:defRPr/>
            </a:pPr>
            <a:endParaRPr lang="en-US" altLang="en-US" sz="2400" dirty="0">
              <a:solidFill>
                <a:srgbClr val="000000"/>
              </a:solidFill>
              <a:latin typeface="Arial"/>
              <a:cs typeface="Arial"/>
            </a:endParaRPr>
          </a:p>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How an SOP can help keep you off of a TAP</a:t>
            </a:r>
          </a:p>
          <a:p>
            <a:pPr marL="0" indent="0">
              <a:buNone/>
            </a:pPr>
            <a:endParaRPr lang="en-US" dirty="0"/>
          </a:p>
        </p:txBody>
      </p:sp>
    </p:spTree>
    <p:extLst>
      <p:ext uri="{BB962C8B-B14F-4D97-AF65-F5344CB8AC3E}">
        <p14:creationId xmlns:p14="http://schemas.microsoft.com/office/powerpoint/2010/main" val="23339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89CC3F4-699B-45DC-AC97-5C85222D1EC5}"/>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Workforce Solutions for Tarrant County WDB inherited the grant from FWISD on July 1, 2017 along with the TAP.  </a:t>
            </a:r>
          </a:p>
          <a:p>
            <a:pPr marL="342900" lvl="0" indent="-342900" eaLnBrk="0" fontAlgn="base" hangingPunct="0">
              <a:lnSpc>
                <a:spcPct val="100000"/>
              </a:lnSpc>
              <a:spcBef>
                <a:spcPct val="20000"/>
              </a:spcBef>
              <a:spcAft>
                <a:spcPct val="0"/>
              </a:spcAft>
              <a:buFont typeface="Wingdings" panose="05000000000000000000" pitchFamily="2" charset="2"/>
              <a:buChar char="Ø"/>
              <a:defRPr/>
            </a:pPr>
            <a:endParaRPr lang="en-US" altLang="en-US" sz="2400" dirty="0">
              <a:solidFill>
                <a:srgbClr val="000000"/>
              </a:solidFill>
              <a:latin typeface="Arial"/>
              <a:cs typeface="Arial"/>
            </a:endParaRPr>
          </a:p>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Lack of updated data collection and data entry processes documented and shared with provider staff</a:t>
            </a:r>
          </a:p>
          <a:p>
            <a:pPr marL="342900" lvl="0" indent="-342900" eaLnBrk="0" fontAlgn="base" hangingPunct="0">
              <a:lnSpc>
                <a:spcPct val="100000"/>
              </a:lnSpc>
              <a:spcBef>
                <a:spcPct val="20000"/>
              </a:spcBef>
              <a:spcAft>
                <a:spcPct val="0"/>
              </a:spcAft>
              <a:buFont typeface="Wingdings" panose="05000000000000000000" pitchFamily="2" charset="2"/>
              <a:buChar char="Ø"/>
              <a:defRPr/>
            </a:pPr>
            <a:endParaRPr lang="en-US" altLang="en-US" sz="2400" dirty="0">
              <a:solidFill>
                <a:srgbClr val="000000"/>
              </a:solidFill>
              <a:latin typeface="Arial"/>
              <a:cs typeface="Arial"/>
            </a:endParaRPr>
          </a:p>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More than 47 staff with Data Entry Rights in TEAMS</a:t>
            </a:r>
          </a:p>
          <a:p>
            <a:pPr marL="342900" lvl="0" indent="-342900" eaLnBrk="0" fontAlgn="base" hangingPunct="0">
              <a:lnSpc>
                <a:spcPct val="100000"/>
              </a:lnSpc>
              <a:spcBef>
                <a:spcPct val="20000"/>
              </a:spcBef>
              <a:spcAft>
                <a:spcPct val="0"/>
              </a:spcAft>
              <a:buFont typeface="Wingdings" panose="05000000000000000000" pitchFamily="2" charset="2"/>
              <a:buChar char="Ø"/>
              <a:defRPr/>
            </a:pPr>
            <a:endParaRPr lang="en-US" altLang="en-US" sz="2400" dirty="0">
              <a:solidFill>
                <a:srgbClr val="000000"/>
              </a:solidFill>
              <a:latin typeface="Arial"/>
              <a:cs typeface="Arial"/>
            </a:endParaRPr>
          </a:p>
          <a:p>
            <a:pPr marL="342900" lvl="0" indent="-342900" eaLnBrk="0" fontAlgn="base" hangingPunct="0">
              <a:lnSpc>
                <a:spcPct val="100000"/>
              </a:lnSpc>
              <a:spcBef>
                <a:spcPct val="20000"/>
              </a:spcBef>
              <a:spcAft>
                <a:spcPct val="0"/>
              </a:spcAft>
              <a:buFont typeface="Wingdings" panose="05000000000000000000" pitchFamily="2" charset="2"/>
              <a:buChar char="Ø"/>
              <a:defRPr/>
            </a:pPr>
            <a:r>
              <a:rPr lang="en-US" altLang="en-US" sz="2400" dirty="0">
                <a:solidFill>
                  <a:srgbClr val="000000"/>
                </a:solidFill>
                <a:latin typeface="Arial"/>
                <a:cs typeface="Arial"/>
              </a:rPr>
              <a:t>Incorrect Fund coding – led to targets not being met</a:t>
            </a:r>
          </a:p>
          <a:p>
            <a:pPr marL="0" indent="0">
              <a:buNone/>
            </a:pPr>
            <a:endParaRPr lang="en-US"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&amp;  Now…</a:t>
            </a:r>
          </a:p>
        </p:txBody>
      </p:sp>
      <p:sp>
        <p:nvSpPr>
          <p:cNvPr id="8" name="Content Placeholder 7">
            <a:extLst>
              <a:ext uri="{FF2B5EF4-FFF2-40B4-BE49-F238E27FC236}">
                <a16:creationId xmlns:a16="http://schemas.microsoft.com/office/drawing/2014/main" id="{4B9820EB-99CE-497B-B048-B97EAA3C7A93}"/>
              </a:ext>
            </a:extLst>
          </p:cNvPr>
          <p:cNvSpPr>
            <a:spLocks noGrp="1"/>
          </p:cNvSpPr>
          <p:nvPr>
            <p:ph idx="1"/>
          </p:nvPr>
        </p:nvSpPr>
        <p:spPr>
          <a:xfrm>
            <a:off x="1103382" y="2816255"/>
            <a:ext cx="9982200" cy="1225379"/>
          </a:xfrm>
        </p:spPr>
        <p:txBody>
          <a:bodyPr>
            <a:normAutofit fontScale="92500" lnSpcReduction="10000"/>
          </a:bodyPr>
          <a:lstStyle/>
          <a:p>
            <a:pPr marL="0" indent="0" algn="ctr">
              <a:spcBef>
                <a:spcPts val="0"/>
              </a:spcBef>
              <a:buNone/>
            </a:pPr>
            <a:r>
              <a:rPr lang="en-US" sz="3200" b="1" dirty="0"/>
              <a:t>Set the Bar High  </a:t>
            </a:r>
          </a:p>
          <a:p>
            <a:pPr marL="0" indent="0" algn="ctr">
              <a:spcBef>
                <a:spcPts val="0"/>
              </a:spcBef>
              <a:buNone/>
            </a:pPr>
            <a:endParaRPr lang="en-US" sz="3200" b="1" dirty="0"/>
          </a:p>
          <a:p>
            <a:pPr marL="0" indent="0" algn="ctr">
              <a:spcBef>
                <a:spcPts val="0"/>
              </a:spcBef>
              <a:buNone/>
            </a:pPr>
            <a:r>
              <a:rPr lang="en-US" sz="3200" b="1" dirty="0"/>
              <a:t>Rise Up</a:t>
            </a:r>
          </a:p>
          <a:p>
            <a:pPr marL="0" indent="0">
              <a:buNone/>
            </a:pPr>
            <a:endParaRPr lang="en-US" dirty="0"/>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Text Placeholder 3"/>
          <p:cNvSpPr>
            <a:spLocks noGrp="1"/>
          </p:cNvSpPr>
          <p:nvPr>
            <p:ph type="body" sz="half" idx="2"/>
          </p:nvPr>
        </p:nvSpPr>
        <p:spPr>
          <a:xfrm>
            <a:off x="1104900" y="1410729"/>
            <a:ext cx="10296268" cy="4572000"/>
          </a:xfrm>
        </p:spPr>
        <p:txBody>
          <a:bodyPr/>
          <a:lstStyle/>
          <a:p>
            <a:pPr algn="ctr"/>
            <a:r>
              <a:rPr lang="en-US" sz="2400" b="1" u="sng" dirty="0">
                <a:solidFill>
                  <a:srgbClr val="FF0000"/>
                </a:solidFill>
              </a:rPr>
              <a:t>GET OFF OF THE TAP</a:t>
            </a:r>
          </a:p>
          <a:p>
            <a:endParaRPr lang="en-US" dirty="0"/>
          </a:p>
          <a:p>
            <a:pPr marL="285750" indent="-285750">
              <a:buFont typeface="Wingdings" panose="05000000000000000000" pitchFamily="2" charset="2"/>
              <a:buChar char="ü"/>
            </a:pPr>
            <a:r>
              <a:rPr lang="en-US" sz="2400" dirty="0"/>
              <a:t>Held a 2-day planning session with all of the Partners Admin staff and TCALL PD Specialist to work on Standard Operating Procedures and forms</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Started with the CIP and our PD Specialist to ensure that our processes were aligned to meet our goals.</a:t>
            </a:r>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4873beb7-5857-4685-be1f-d57550cc96cc"/>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700</TotalTime>
  <Words>1432</Words>
  <Application>Microsoft Office PowerPoint</Application>
  <PresentationFormat>Widescreen</PresentationFormat>
  <Paragraphs>276</Paragraphs>
  <Slides>34</Slides>
  <Notes>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Euphemia</vt:lpstr>
      <vt:lpstr>Plantagenet Cherokee</vt:lpstr>
      <vt:lpstr>Wingdings</vt:lpstr>
      <vt:lpstr>Academic Literature 16x9</vt:lpstr>
      <vt:lpstr>What Does the SOP Say?  </vt:lpstr>
      <vt:lpstr>Session Objectives</vt:lpstr>
      <vt:lpstr>Meet the Presenters</vt:lpstr>
      <vt:lpstr>QUESTIONS WILL BE HELD TILL THE END</vt:lpstr>
      <vt:lpstr>standard Operating procedures (Sop)</vt:lpstr>
      <vt:lpstr>What we will cover…</vt:lpstr>
      <vt:lpstr>Background</vt:lpstr>
      <vt:lpstr>Then… &amp;  Now…</vt:lpstr>
      <vt:lpstr>Next Steps</vt:lpstr>
      <vt:lpstr>Next Steps (cont’d.)</vt:lpstr>
      <vt:lpstr>Essentials for SOPs</vt:lpstr>
      <vt:lpstr>Revisions</vt:lpstr>
      <vt:lpstr>Data Management SOP</vt:lpstr>
      <vt:lpstr>Finally…..</vt:lpstr>
      <vt:lpstr>SOP TRAINING</vt:lpstr>
      <vt:lpstr>SOP’s Created</vt:lpstr>
      <vt:lpstr>CHALLENGES</vt:lpstr>
      <vt:lpstr>Thank you!</vt:lpstr>
      <vt:lpstr>What is a SOP Standard Operating Procedures</vt:lpstr>
      <vt:lpstr>What we are going to talk about</vt:lpstr>
      <vt:lpstr>SOPs What are they?</vt:lpstr>
      <vt:lpstr>SOPs Why do you need them?</vt:lpstr>
      <vt:lpstr>The 5 Required SOPs</vt:lpstr>
      <vt:lpstr>SOPs vs. MOUs</vt:lpstr>
      <vt:lpstr>SOPs Building them</vt:lpstr>
      <vt:lpstr>Sample SOP Template </vt:lpstr>
      <vt:lpstr>SOPs Building them</vt:lpstr>
      <vt:lpstr>SOP Checklist see handout</vt:lpstr>
      <vt:lpstr>SOPs Using them</vt:lpstr>
      <vt:lpstr>SOPs Adapt &amp; Adjust</vt:lpstr>
      <vt:lpstr>Questions</vt:lpstr>
      <vt:lpstr>Please fill out the Scantron</vt:lpstr>
      <vt:lpstr>Please fill out the Scantron</vt:lpstr>
      <vt:lpstr>TRAIN PD @ TCALL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SOP Say?</dc:title>
  <dc:creator>Madrid,Elena</dc:creator>
  <cp:lastModifiedBy>Madrid,Elena</cp:lastModifiedBy>
  <cp:revision>46</cp:revision>
  <dcterms:created xsi:type="dcterms:W3CDTF">2018-07-09T19:45:54Z</dcterms:created>
  <dcterms:modified xsi:type="dcterms:W3CDTF">2018-08-30T20:29:54Z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