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1"/>
  </p:notesMasterIdLst>
  <p:handoutMasterIdLst>
    <p:handoutMasterId r:id="rId62"/>
  </p:handoutMasterIdLst>
  <p:sldIdLst>
    <p:sldId id="267" r:id="rId2"/>
    <p:sldId id="258" r:id="rId3"/>
    <p:sldId id="271" r:id="rId4"/>
    <p:sldId id="272" r:id="rId5"/>
    <p:sldId id="273" r:id="rId6"/>
    <p:sldId id="274" r:id="rId7"/>
    <p:sldId id="275" r:id="rId8"/>
    <p:sldId id="260" r:id="rId9"/>
    <p:sldId id="276" r:id="rId10"/>
    <p:sldId id="277" r:id="rId11"/>
    <p:sldId id="278" r:id="rId12"/>
    <p:sldId id="279" r:id="rId13"/>
    <p:sldId id="280" r:id="rId14"/>
    <p:sldId id="281" r:id="rId15"/>
    <p:sldId id="330" r:id="rId16"/>
    <p:sldId id="331" r:id="rId17"/>
    <p:sldId id="332" r:id="rId18"/>
    <p:sldId id="333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3" r:id="rId31"/>
    <p:sldId id="298" r:id="rId32"/>
    <p:sldId id="296" r:id="rId33"/>
    <p:sldId id="299" r:id="rId34"/>
    <p:sldId id="304" r:id="rId35"/>
    <p:sldId id="303" r:id="rId36"/>
    <p:sldId id="306" r:id="rId37"/>
    <p:sldId id="301" r:id="rId38"/>
    <p:sldId id="302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5" r:id="rId48"/>
    <p:sldId id="314" r:id="rId49"/>
    <p:sldId id="316" r:id="rId50"/>
    <p:sldId id="317" r:id="rId51"/>
    <p:sldId id="318" r:id="rId52"/>
    <p:sldId id="319" r:id="rId53"/>
    <p:sldId id="328" r:id="rId54"/>
    <p:sldId id="325" r:id="rId55"/>
    <p:sldId id="321" r:id="rId56"/>
    <p:sldId id="322" r:id="rId57"/>
    <p:sldId id="323" r:id="rId58"/>
    <p:sldId id="326" r:id="rId59"/>
    <p:sldId id="32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9"/>
    <a:srgbClr val="444444"/>
    <a:srgbClr val="85C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6" autoAdjust="0"/>
    <p:restoredTop sz="79160" autoAdjust="0"/>
  </p:normalViewPr>
  <p:slideViewPr>
    <p:cSldViewPr snapToGrid="0">
      <p:cViewPr varScale="1">
        <p:scale>
          <a:sx n="69" d="100"/>
          <a:sy n="69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9D335-73D7-4D19-AE86-484605D6B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53A9B-8F3F-4828-A40C-B71D75B7C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ABBA-74E8-44A4-85AA-91AE373FC16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26F1F-8113-44D0-9040-315E5F8013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270E1-28C3-46C9-82D9-E132493576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C70C-7F88-44DF-B02C-81E1DDC4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F00A-EE33-4E49-A01C-118C2B9DE02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C57D-BE27-4F49-A912-BDAE8038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Secondary session for IET applicants</a:t>
            </a:r>
          </a:p>
          <a:p>
            <a:pPr lvl="1"/>
            <a:r>
              <a:rPr lang="en-US" dirty="0"/>
              <a:t>Explain application process</a:t>
            </a:r>
          </a:p>
          <a:p>
            <a:pPr lvl="1"/>
            <a:r>
              <a:rPr lang="en-US" dirty="0"/>
              <a:t>Career exploration/awareness activities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Individualized interview</a:t>
            </a:r>
          </a:p>
          <a:p>
            <a:pPr lvl="1"/>
            <a:r>
              <a:rPr lang="en-US" dirty="0"/>
              <a:t>Review of all entrance requirements</a:t>
            </a:r>
          </a:p>
          <a:p>
            <a:pPr lvl="1"/>
            <a:r>
              <a:rPr lang="en-US" dirty="0"/>
              <a:t>Comprehensive assessment – </a:t>
            </a:r>
            <a:r>
              <a:rPr lang="en-US" dirty="0" err="1"/>
              <a:t>im</a:t>
            </a:r>
            <a:r>
              <a:rPr lang="en-US" dirty="0"/>
              <a:t> a believer of that assessment is an ongoing thing; start talking with the potential student</a:t>
            </a:r>
          </a:p>
          <a:p>
            <a:pPr lvl="1"/>
            <a:r>
              <a:rPr lang="en-US" dirty="0"/>
              <a:t>Discuss employment goals</a:t>
            </a:r>
          </a:p>
          <a:p>
            <a:pPr lvl="1"/>
            <a:r>
              <a:rPr lang="en-US" dirty="0"/>
              <a:t>Identify barriers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Orientation</a:t>
            </a:r>
          </a:p>
          <a:p>
            <a:pPr lvl="1"/>
            <a:r>
              <a:rPr lang="en-US" dirty="0"/>
              <a:t>ITEC Plan development</a:t>
            </a:r>
          </a:p>
          <a:p>
            <a:pPr lvl="1"/>
            <a:r>
              <a:rPr lang="en-US" dirty="0"/>
              <a:t>Career Orientation by Vocational Instructors</a:t>
            </a:r>
          </a:p>
          <a:p>
            <a:pPr lvl="1"/>
            <a:r>
              <a:rPr lang="en-US" dirty="0"/>
              <a:t>Additional career exploration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3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marketing plan was rolling out, we developed our entrance requirements for the IET programs we began with:</a:t>
            </a:r>
          </a:p>
          <a:p>
            <a:endParaRPr lang="en-US" dirty="0"/>
          </a:p>
          <a:p>
            <a:r>
              <a:rPr lang="en-US" dirty="0"/>
              <a:t>Individual Interview</a:t>
            </a:r>
          </a:p>
          <a:p>
            <a:pPr lvl="1"/>
            <a:r>
              <a:rPr lang="en-US" dirty="0"/>
              <a:t>Native language – Integrated EL Civics eligibility</a:t>
            </a:r>
          </a:p>
          <a:p>
            <a:pPr lvl="1"/>
            <a:r>
              <a:rPr lang="en-US" dirty="0"/>
              <a:t>Employability – </a:t>
            </a:r>
          </a:p>
          <a:p>
            <a:pPr lvl="1"/>
            <a:r>
              <a:rPr lang="en-US" dirty="0"/>
              <a:t>Previous education</a:t>
            </a:r>
          </a:p>
          <a:p>
            <a:pPr lvl="1"/>
            <a:r>
              <a:rPr lang="en-US" dirty="0"/>
              <a:t>Barriers</a:t>
            </a:r>
          </a:p>
          <a:p>
            <a:r>
              <a:rPr lang="en-US" dirty="0"/>
              <a:t>Assessments</a:t>
            </a:r>
          </a:p>
          <a:p>
            <a:pPr lvl="1"/>
            <a:r>
              <a:rPr lang="en-US" dirty="0"/>
              <a:t>TABE </a:t>
            </a:r>
            <a:r>
              <a:rPr lang="en-US" dirty="0" err="1"/>
              <a:t>Clas</a:t>
            </a:r>
            <a:r>
              <a:rPr lang="en-US" dirty="0"/>
              <a:t> E and TABE Reading</a:t>
            </a:r>
          </a:p>
          <a:p>
            <a:pPr lvl="1"/>
            <a:r>
              <a:rPr lang="en-US" dirty="0"/>
              <a:t>Minimum levels required varied by IET course</a:t>
            </a:r>
          </a:p>
          <a:p>
            <a:r>
              <a:rPr lang="en-US" dirty="0"/>
              <a:t>Must have High School Diploma or 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2016-17</a:t>
            </a:r>
          </a:p>
          <a:p>
            <a:pPr lvl="1"/>
            <a:r>
              <a:rPr lang="en-US" dirty="0"/>
              <a:t>Marketing Plan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Everyone called!!  Spanish speakers, degreed, etc.</a:t>
            </a:r>
          </a:p>
          <a:p>
            <a:pPr lvl="1"/>
            <a:r>
              <a:rPr lang="en-US" dirty="0"/>
              <a:t>Low enrollment in IET courses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Language skills too low for workforce training and certification exams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Would not commit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Had to have classes, right? We had were not picky …just come to class!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Lessons learned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Had to target audience – don’t need Spanish marketing because we need them with a certain English level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Adjusted Language and Reading requirements – increased to ensure they are ready for curriculum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Funds for classroom materials/tools, certification exams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2017-18 started with us reviewing the past year and adjusting to our lessons learned;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interest and enrollment</a:t>
            </a:r>
          </a:p>
          <a:p>
            <a:pPr lvl="2"/>
            <a:r>
              <a:rPr lang="en-US" dirty="0"/>
              <a:t>Marketing – Workforce Solutions and student referrals</a:t>
            </a:r>
          </a:p>
          <a:p>
            <a:pPr lvl="2"/>
            <a:r>
              <a:rPr lang="en-US" dirty="0"/>
              <a:t>Accepted everyone interested and meeting qualifications; we still had the memory of our low enrollment and expected the same so </a:t>
            </a:r>
          </a:p>
          <a:p>
            <a:pPr lvl="2"/>
            <a:r>
              <a:rPr lang="en-US" dirty="0"/>
              <a:t>Maximum capacity of classroom met</a:t>
            </a:r>
          </a:p>
          <a:p>
            <a:pPr lvl="1"/>
            <a:r>
              <a:rPr lang="en-US" dirty="0"/>
              <a:t>Lessons learned</a:t>
            </a:r>
          </a:p>
          <a:p>
            <a:pPr lvl="2"/>
            <a:r>
              <a:rPr lang="en-US" dirty="0"/>
              <a:t>New language and reading levels worked!  Everyone who completed program past the industry recognized certifications!</a:t>
            </a:r>
          </a:p>
          <a:p>
            <a:pPr lvl="2"/>
            <a:r>
              <a:rPr lang="en-US" dirty="0"/>
              <a:t>Not everyone ready for employment at completion</a:t>
            </a:r>
          </a:p>
          <a:p>
            <a:pPr lvl="2"/>
            <a:r>
              <a:rPr lang="en-US" dirty="0"/>
              <a:t>Need for entrance requirements related to occupational, i.e., physical, typing,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Entrance Requirements</a:t>
            </a:r>
          </a:p>
          <a:p>
            <a:pPr lvl="1"/>
            <a:r>
              <a:rPr lang="en-US" dirty="0"/>
              <a:t>Vocational/workforce training</a:t>
            </a:r>
          </a:p>
          <a:p>
            <a:pPr lvl="1"/>
            <a:r>
              <a:rPr lang="en-US" dirty="0"/>
              <a:t>Application writing prompt</a:t>
            </a:r>
          </a:p>
          <a:p>
            <a:pPr lvl="1"/>
            <a:r>
              <a:rPr lang="en-US" dirty="0"/>
              <a:t>Future employment in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Career Exploration</a:t>
            </a:r>
          </a:p>
          <a:p>
            <a:pPr lvl="1"/>
            <a:r>
              <a:rPr lang="en-US" dirty="0"/>
              <a:t>Part of application process</a:t>
            </a:r>
          </a:p>
          <a:p>
            <a:pPr lvl="1"/>
            <a:r>
              <a:rPr lang="en-US" dirty="0"/>
              <a:t>Added to Orientation stage</a:t>
            </a:r>
          </a:p>
          <a:p>
            <a:r>
              <a:rPr lang="en-US" dirty="0"/>
              <a:t>Enrollment</a:t>
            </a:r>
          </a:p>
          <a:p>
            <a:pPr lvl="1"/>
            <a:r>
              <a:rPr lang="en-US" dirty="0"/>
              <a:t>Old IET mindset: Accept everyone</a:t>
            </a:r>
          </a:p>
          <a:p>
            <a:pPr lvl="1"/>
            <a:r>
              <a:rPr lang="en-US" dirty="0"/>
              <a:t>New IET mindset: Accept everyone whose goal is to start a career in this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0"/>
            <a:ext cx="12188824" cy="30867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8710" y="2590078"/>
            <a:ext cx="9052560" cy="1660332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82099" y="2590078"/>
            <a:ext cx="300532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2733709"/>
            <a:ext cx="8691106" cy="1373070"/>
          </a:xfrm>
        </p:spPr>
        <p:txBody>
          <a:bodyPr anchor="b">
            <a:noAutofit/>
          </a:bodyPr>
          <a:lstStyle>
            <a:lvl1pPr algn="r"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196" y="4124065"/>
            <a:ext cx="8022980" cy="1117687"/>
          </a:xfrm>
          <a:solidFill>
            <a:srgbClr val="85C645"/>
          </a:solidFill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464613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45713"/>
            <a:ext cx="6870660" cy="455087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9255125" y="2705100"/>
            <a:ext cx="2841625" cy="1401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800" dirty="0" smtClean="0"/>
            </a:lvl1pPr>
            <a:lvl2pPr marL="457200" indent="0">
              <a:buFontTx/>
              <a:buNone/>
              <a:defRPr lang="en-US" dirty="0" smtClean="0"/>
            </a:lvl2pPr>
            <a:lvl3pPr marL="914400" indent="0">
              <a:buFontTx/>
              <a:buNone/>
              <a:defRPr lang="en-US" dirty="0" smtClean="0"/>
            </a:lvl3pPr>
            <a:lvl4pPr marL="1371600" indent="0">
              <a:buFontTx/>
              <a:buNone/>
              <a:defRPr lang="en-US" dirty="0" smtClean="0"/>
            </a:lvl4pPr>
            <a:lvl5pPr marL="1828800" indent="0">
              <a:buFontTx/>
              <a:buNone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Rectangle 29" descr="Decorative box"/>
          <p:cNvSpPr/>
          <p:nvPr userDrawn="1"/>
        </p:nvSpPr>
        <p:spPr>
          <a:xfrm>
            <a:off x="-4571" y="4126578"/>
            <a:ext cx="1129429" cy="1117687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WC 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" y="4204200"/>
            <a:ext cx="952941" cy="91613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9135D0-9E38-49DD-8714-D13E4DD75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8235" y="5722235"/>
            <a:ext cx="6983765" cy="1135063"/>
          </a:xfrm>
          <a:solidFill>
            <a:srgbClr val="005179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E43D2FD-6855-40D3-BAF8-14E2C96E6F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711" y="5725321"/>
            <a:ext cx="5216946" cy="1114559"/>
          </a:xfrm>
          <a:solidFill>
            <a:srgbClr val="005179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12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753228"/>
            <a:ext cx="10103682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C8AC3B-46D2-4386-BEC0-C4241993F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7813" y="2209800"/>
            <a:ext cx="1647825" cy="1266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9"/>
            <a:ext cx="10160832" cy="1080937"/>
          </a:xfrm>
        </p:spPr>
        <p:txBody>
          <a:bodyPr>
            <a:norm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1970239"/>
            <a:ext cx="4698356" cy="1059769"/>
          </a:xfrm>
          <a:solidFill>
            <a:srgbClr val="85C645"/>
          </a:solidFill>
        </p:spPr>
        <p:txBody>
          <a:bodyPr anchor="ctr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1977795"/>
            <a:ext cx="4700060" cy="1051154"/>
          </a:xfrm>
          <a:solidFill>
            <a:srgbClr val="85C645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600" b="1" dirty="0" smtClean="0"/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9F55E9-C288-4D27-A5B2-D5EF3647F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2116138"/>
            <a:ext cx="11849660" cy="4553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36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9F55E9-C288-4D27-A5B2-D5EF3647F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8842" y="2292512"/>
            <a:ext cx="4769966" cy="45400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DFEFA7A-82B4-4FC1-822F-DCB61F179C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376" y="2268539"/>
            <a:ext cx="4769966" cy="45400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62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9F55E9-C288-4D27-A5B2-D5EF3647F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8842" y="3835021"/>
            <a:ext cx="4769966" cy="29975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DFEFA7A-82B4-4FC1-822F-DCB61F179C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376" y="2268539"/>
            <a:ext cx="4769966" cy="45400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0B1CB-6CD4-4507-B914-114503704A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7578" y="2192307"/>
            <a:ext cx="6169025" cy="154463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14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5392FD-7C23-42FB-871E-A7014B260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611" y="340659"/>
            <a:ext cx="9146699" cy="5595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A7916-1383-47B2-91F2-E73F7540BFA7}"/>
              </a:ext>
            </a:extLst>
          </p:cNvPr>
          <p:cNvSpPr/>
          <p:nvPr userDrawn="1"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D6C4CD3-D801-43C6-BE49-4299424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7"/>
            <a:ext cx="10160830" cy="1080940"/>
          </a:xfrm>
        </p:spPr>
        <p:txBody>
          <a:bodyPr anchor="ctr"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0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7"/>
            <a:ext cx="10160830" cy="1080940"/>
          </a:xfrm>
        </p:spPr>
        <p:txBody>
          <a:bodyPr anchor="ctr"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4"/>
            <a:ext cx="3633401" cy="355384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336872"/>
            <a:ext cx="4470400" cy="3599317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EF6692-DEE6-4466-BDE1-E37A4C582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44702" y="2333309"/>
            <a:ext cx="3633401" cy="355384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69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0"/>
            <a:ext cx="12188824" cy="30867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8710" y="2590078"/>
            <a:ext cx="9052560" cy="1660332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042177" y="2590078"/>
            <a:ext cx="3145252" cy="1516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2733709"/>
            <a:ext cx="8691106" cy="1373070"/>
          </a:xfrm>
        </p:spPr>
        <p:txBody>
          <a:bodyPr anchor="b">
            <a:noAutofit/>
          </a:bodyPr>
          <a:lstStyle>
            <a:lvl1pPr algn="r"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196" y="4124065"/>
            <a:ext cx="8022980" cy="1117687"/>
          </a:xfrm>
          <a:solidFill>
            <a:srgbClr val="85C645"/>
          </a:solidFill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464613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45713"/>
            <a:ext cx="6870660" cy="455087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9183685" y="2662236"/>
            <a:ext cx="2841625" cy="1401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800" dirty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lang="en-US" dirty="0" smtClean="0"/>
            </a:lvl2pPr>
            <a:lvl3pPr marL="914400" indent="0">
              <a:buFontTx/>
              <a:buNone/>
              <a:defRPr lang="en-US" dirty="0" smtClean="0"/>
            </a:lvl3pPr>
            <a:lvl4pPr marL="1371600" indent="0">
              <a:buFontTx/>
              <a:buNone/>
              <a:defRPr lang="en-US" dirty="0" smtClean="0"/>
            </a:lvl4pPr>
            <a:lvl5pPr marL="1828800" indent="0">
              <a:buFontTx/>
              <a:buNone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Rectangle 29" descr="Decorative box"/>
          <p:cNvSpPr/>
          <p:nvPr userDrawn="1"/>
        </p:nvSpPr>
        <p:spPr>
          <a:xfrm>
            <a:off x="0" y="4116304"/>
            <a:ext cx="1124858" cy="1127961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WC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" y="4189912"/>
            <a:ext cx="952941" cy="91613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9135D0-9E38-49DD-8714-D13E4DD75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8710" y="5176586"/>
            <a:ext cx="9050886" cy="1663902"/>
          </a:xfrm>
          <a:solidFill>
            <a:srgbClr val="00517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24D14BF-1359-4950-9116-DDF69D1D3F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2400" y="4124325"/>
            <a:ext cx="3149600" cy="2716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753228"/>
            <a:ext cx="10132255" cy="1080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886" y="2043369"/>
            <a:ext cx="6417926" cy="425742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966679"/>
            <a:ext cx="3876256" cy="3599315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6" y="4567986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93408"/>
            <a:ext cx="9791699" cy="622971"/>
          </a:xfrm>
          <a:solidFill>
            <a:srgbClr val="85C645"/>
          </a:solid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6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-1" y="4912658"/>
            <a:ext cx="10585825" cy="1023527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5083709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00" y="186069"/>
            <a:ext cx="9168909" cy="470803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1766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2" y="5933647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-2" y="5835796"/>
            <a:ext cx="10585825" cy="1023527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9003" y="5503271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4" y="6006847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5365" y="1"/>
            <a:ext cx="8595244" cy="5835796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2635" y="5642567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4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with in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1766"/>
            <a:ext cx="10437812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89" y="547024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6372" y="-60467"/>
            <a:ext cx="9831440" cy="6675119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C7B140-2AEF-42DA-ADB2-37DD8EB2B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9363" y="1344613"/>
            <a:ext cx="2984500" cy="347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0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6" y="4711614"/>
            <a:ext cx="10056056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9004" y="4042912"/>
            <a:ext cx="8156579" cy="548968"/>
          </a:xfrm>
          <a:solidFill>
            <a:srgbClr val="85C645"/>
          </a:solidFill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" y="4711614"/>
            <a:ext cx="100584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3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itle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47" y="-91408"/>
            <a:ext cx="7029326" cy="4567987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" y="4711614"/>
            <a:ext cx="100584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2B7075-19A6-4A46-8E3D-A144AED956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0873" y="1014531"/>
            <a:ext cx="4479094" cy="20644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5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itle and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47" y="-91408"/>
            <a:ext cx="7029326" cy="4567987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" y="4711614"/>
            <a:ext cx="100584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2B7075-19A6-4A46-8E3D-A144AED956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0873" y="187977"/>
            <a:ext cx="4479094" cy="206440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8C1C50E-EC68-4CA9-8E13-0140619E00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8996" y="2634477"/>
            <a:ext cx="1901423" cy="1519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69D1522-69B1-4621-9BD2-C0C07FDF3C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6119" y="2426994"/>
            <a:ext cx="1827487" cy="187264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8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567987"/>
            <a:ext cx="10122731" cy="834538"/>
          </a:xfrm>
        </p:spPr>
        <p:txBody>
          <a:bodyPr anchor="b">
            <a:noAutofit/>
          </a:bodyPr>
          <a:lstStyle>
            <a:lvl1pPr>
              <a:defRPr lang="en-US" sz="5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414449"/>
            <a:ext cx="9613862" cy="502255"/>
          </a:xfrm>
          <a:solidFill>
            <a:srgbClr val="005179"/>
          </a:solidFill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53228"/>
            <a:ext cx="10094157" cy="1080938"/>
          </a:xfrm>
        </p:spPr>
        <p:txBody>
          <a:bodyPr>
            <a:normAutofit/>
          </a:bodyPr>
          <a:lstStyle>
            <a:lvl1pPr>
              <a:defRPr sz="5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46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025" y="753228"/>
            <a:ext cx="1009415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079698"/>
            <a:ext cx="3070034" cy="942974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089222"/>
            <a:ext cx="3063240" cy="933449"/>
          </a:xfrm>
          <a:solidFill>
            <a:srgbClr val="85C645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1" dirty="0" smtClean="0"/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094821"/>
            <a:ext cx="3070025" cy="927850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4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3906342"/>
            <a:ext cx="3049705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3906342"/>
            <a:ext cx="3063240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3906342"/>
            <a:ext cx="3063505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F13297-6DC5-45F7-A9C1-D8509A456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38" y="341313"/>
            <a:ext cx="3763962" cy="1881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F13297-6DC5-45F7-A9C1-D8509A456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38" y="341313"/>
            <a:ext cx="3763962" cy="18811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D5E616-CF41-48E6-8803-B1EF596921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4837113"/>
            <a:ext cx="7488238" cy="10985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06844C-BFDA-4D56-A249-8296E22C93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0263" y="341313"/>
            <a:ext cx="6999287" cy="1803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3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F13297-6DC5-45F7-A9C1-D8509A456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38" y="341313"/>
            <a:ext cx="3763962" cy="18811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1905C047-CB68-4C7A-AD51-E323A1EE25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3491" y="291045"/>
            <a:ext cx="3763962" cy="18811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FB0B726-491F-4725-8793-9AED645940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9644" y="257556"/>
            <a:ext cx="3763962" cy="1881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 -L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3" y="2726267"/>
            <a:ext cx="11976849" cy="1215376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79" y="2797263"/>
            <a:ext cx="10731746" cy="1217012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491" y="4408071"/>
            <a:ext cx="9613860" cy="1704017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9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753228"/>
            <a:ext cx="10103682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988460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6"/>
            <a:ext cx="2743200" cy="54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7"/>
            <a:ext cx="6870660" cy="54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7" r:id="rId2"/>
    <p:sldLayoutId id="2147483697" r:id="rId3"/>
    <p:sldLayoutId id="2147483698" r:id="rId4"/>
    <p:sldLayoutId id="2147483717" r:id="rId5"/>
    <p:sldLayoutId id="2147483724" r:id="rId6"/>
    <p:sldLayoutId id="2147483723" r:id="rId7"/>
    <p:sldLayoutId id="2147483718" r:id="rId8"/>
    <p:sldLayoutId id="2147483699" r:id="rId9"/>
    <p:sldLayoutId id="2147483725" r:id="rId10"/>
    <p:sldLayoutId id="2147483700" r:id="rId11"/>
    <p:sldLayoutId id="2147483701" r:id="rId12"/>
    <p:sldLayoutId id="2147483714" r:id="rId13"/>
    <p:sldLayoutId id="2147483721" r:id="rId14"/>
    <p:sldLayoutId id="2147483722" r:id="rId15"/>
    <p:sldLayoutId id="2147483702" r:id="rId16"/>
    <p:sldLayoutId id="2147483711" r:id="rId17"/>
    <p:sldLayoutId id="2147483703" r:id="rId18"/>
    <p:sldLayoutId id="2147483716" r:id="rId19"/>
    <p:sldLayoutId id="2147483704" r:id="rId20"/>
    <p:sldLayoutId id="2147483705" r:id="rId21"/>
    <p:sldLayoutId id="2147483712" r:id="rId22"/>
    <p:sldLayoutId id="2147483713" r:id="rId23"/>
    <p:sldLayoutId id="2147483720" r:id="rId24"/>
    <p:sldLayoutId id="2147483706" r:id="rId25"/>
    <p:sldLayoutId id="2147483707" r:id="rId26"/>
    <p:sldLayoutId id="2147483715" r:id="rId27"/>
    <p:sldLayoutId id="2147483726" r:id="rId28"/>
    <p:sldLayoutId id="2147483708" r:id="rId29"/>
    <p:sldLayoutId id="2147483709" r:id="rId30"/>
    <p:sldLayoutId id="214748371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73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145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717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mailto:Casmith@howardcollege.edu" TargetMode="External"/><Relationship Id="rId3" Type="http://schemas.openxmlformats.org/officeDocument/2006/relationships/hyperlink" Target="mailto:Eden.Casal@victoriacollege.edu" TargetMode="External"/><Relationship Id="rId7" Type="http://schemas.openxmlformats.org/officeDocument/2006/relationships/hyperlink" Target="mailto:fabiana.ramirez@twc.state.tx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mochoa16@sisd.net" TargetMode="External"/><Relationship Id="rId5" Type="http://schemas.openxmlformats.org/officeDocument/2006/relationships/hyperlink" Target="mailto:olga.escamilla@tamu.edu" TargetMode="External"/><Relationship Id="rId4" Type="http://schemas.openxmlformats.org/officeDocument/2006/relationships/hyperlink" Target="mailto:ccrawford@lcotyler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Ya’ll</a:t>
            </a:r>
            <a:r>
              <a:rPr lang="en-US" sz="6000" dirty="0"/>
              <a:t> Ready for This?</a:t>
            </a:r>
            <a:br>
              <a:rPr lang="en-US" sz="6000" dirty="0"/>
            </a:br>
            <a:r>
              <a:rPr lang="en-US" sz="4000" dirty="0"/>
              <a:t>Who’s </a:t>
            </a:r>
            <a:r>
              <a:rPr lang="en-US" sz="4000" i="1" dirty="0"/>
              <a:t>Really</a:t>
            </a:r>
            <a:r>
              <a:rPr lang="en-US" sz="4000" dirty="0"/>
              <a:t> Ready for IET?</a:t>
            </a:r>
          </a:p>
        </p:txBody>
      </p:sp>
      <p:pic>
        <p:nvPicPr>
          <p:cNvPr id="12" name="Picture Placeholder 11" descr="smiling female students">
            <a:extLst>
              <a:ext uri="{FF2B5EF4-FFF2-40B4-BE49-F238E27FC236}">
                <a16:creationId xmlns:a16="http://schemas.microsoft.com/office/drawing/2014/main" id="{FF9FF443-560B-44AF-8627-7038814F5A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17652" r="13285" b="-623"/>
          <a:stretch/>
        </p:blipFill>
        <p:spPr>
          <a:xfrm>
            <a:off x="8818338" y="4106779"/>
            <a:ext cx="3373662" cy="2736933"/>
          </a:xfr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07582" y="4110607"/>
            <a:ext cx="7934593" cy="1104815"/>
          </a:xfrm>
        </p:spPr>
        <p:txBody>
          <a:bodyPr>
            <a:noAutofit/>
          </a:bodyPr>
          <a:lstStyle/>
          <a:p>
            <a:r>
              <a:rPr lang="en-US" sz="2000" dirty="0"/>
              <a:t>Facilitators</a:t>
            </a:r>
          </a:p>
          <a:p>
            <a:r>
              <a:rPr lang="en-US" sz="2000" dirty="0"/>
              <a:t>Olga M. Escamilla, Ph.D., and Fabiana Ramirez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183685" y="2505068"/>
            <a:ext cx="2841625" cy="14017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2018 AEL Summer Institute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F934E-F470-40A1-901F-7ED523D1E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Presenters 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Mary Jo Ochoa, Chera Crawford,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Eden </a:t>
            </a:r>
            <a:r>
              <a:rPr lang="en-US" sz="3500" dirty="0" err="1">
                <a:solidFill>
                  <a:schemeClr val="bg1"/>
                </a:solidFill>
              </a:rPr>
              <a:t>Casal</a:t>
            </a:r>
            <a:r>
              <a:rPr lang="en-US" sz="3500" dirty="0">
                <a:solidFill>
                  <a:schemeClr val="bg1"/>
                </a:solidFill>
              </a:rPr>
              <a:t>, and Cheryl Smith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6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Lesson: PY16-17 IETs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1A5F2-B49C-4C2E-B752-A1C3523E8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1" y="2336872"/>
            <a:ext cx="6551943" cy="44256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Marketing plan worked</a:t>
            </a:r>
          </a:p>
          <a:p>
            <a:pPr lvl="1"/>
            <a:r>
              <a:rPr lang="en-US" dirty="0"/>
              <a:t>Huge telephone response</a:t>
            </a:r>
          </a:p>
          <a:p>
            <a:r>
              <a:rPr lang="en-US" dirty="0"/>
              <a:t>But, low IET enrollment</a:t>
            </a:r>
          </a:p>
          <a:p>
            <a:pPr lvl="1"/>
            <a:r>
              <a:rPr lang="en-US" dirty="0"/>
              <a:t>Language skills too low for workforce training and certification exams</a:t>
            </a:r>
          </a:p>
          <a:p>
            <a:pPr lvl="1"/>
            <a:r>
              <a:rPr lang="en-US" dirty="0"/>
              <a:t>Minimal follow-through from calls to info session to testing to orientation</a:t>
            </a:r>
          </a:p>
          <a:p>
            <a:pPr lvl="1"/>
            <a:r>
              <a:rPr lang="en-US" dirty="0"/>
              <a:t>Accepted </a:t>
            </a:r>
            <a:r>
              <a:rPr lang="en-US" u="sng" dirty="0"/>
              <a:t>EVERYONE</a:t>
            </a:r>
            <a:r>
              <a:rPr lang="en-US" dirty="0"/>
              <a:t> interested and meeting qualifications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group of smiling students">
            <a:extLst>
              <a:ext uri="{FF2B5EF4-FFF2-40B4-BE49-F238E27FC236}">
                <a16:creationId xmlns:a16="http://schemas.microsoft.com/office/drawing/2014/main" id="{140BC1AF-F654-45AA-9FD9-F6CCE3D8C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28" y="2336872"/>
            <a:ext cx="4451089" cy="3189791"/>
          </a:xfrm>
        </p:spPr>
      </p:pic>
    </p:spTree>
    <p:extLst>
      <p:ext uri="{BB962C8B-B14F-4D97-AF65-F5344CB8AC3E}">
        <p14:creationId xmlns:p14="http://schemas.microsoft.com/office/powerpoint/2010/main" val="21221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 16-17 Lessons Learned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64171-06EB-417D-9126-3274A2308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84294"/>
            <a:ext cx="8636281" cy="4625788"/>
          </a:xfrm>
        </p:spPr>
        <p:txBody>
          <a:bodyPr/>
          <a:lstStyle/>
          <a:p>
            <a:pPr lvl="1"/>
            <a:r>
              <a:rPr lang="en-US" dirty="0"/>
              <a:t>Changed marketing</a:t>
            </a:r>
          </a:p>
          <a:p>
            <a:pPr lvl="2"/>
            <a:r>
              <a:rPr lang="en-US" dirty="0"/>
              <a:t>Targeted</a:t>
            </a:r>
          </a:p>
          <a:p>
            <a:pPr lvl="1"/>
            <a:r>
              <a:rPr lang="en-US" dirty="0"/>
              <a:t>Adjusted Language/Reading levels to meet WF training curriculum</a:t>
            </a:r>
          </a:p>
          <a:p>
            <a:pPr lvl="1"/>
            <a:r>
              <a:rPr lang="en-US" dirty="0"/>
              <a:t>Incentives</a:t>
            </a:r>
          </a:p>
          <a:p>
            <a:pPr lvl="2"/>
            <a:r>
              <a:rPr lang="en-US" dirty="0"/>
              <a:t>Classroom materials/tools</a:t>
            </a:r>
          </a:p>
          <a:p>
            <a:pPr lvl="2"/>
            <a:r>
              <a:rPr lang="en-US" dirty="0"/>
              <a:t>Certification exams</a:t>
            </a:r>
          </a:p>
        </p:txBody>
      </p:sp>
      <p:pic>
        <p:nvPicPr>
          <p:cNvPr id="7" name="Content Placeholder 6" descr="Chalkboard with &quot;I Will Learn my Lesson&quot;">
            <a:extLst>
              <a:ext uri="{FF2B5EF4-FFF2-40B4-BE49-F238E27FC236}">
                <a16:creationId xmlns:a16="http://schemas.microsoft.com/office/drawing/2014/main" id="{24169718-F94E-4E25-A3F6-0C6632ADD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81" y="2933716"/>
            <a:ext cx="3315803" cy="2357904"/>
          </a:xfrm>
        </p:spPr>
      </p:pic>
    </p:spTree>
    <p:extLst>
      <p:ext uri="{BB962C8B-B14F-4D97-AF65-F5344CB8AC3E}">
        <p14:creationId xmlns:p14="http://schemas.microsoft.com/office/powerpoint/2010/main" val="149085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Lesson: PY 17-18 IETs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1A5F2-B49C-4C2E-B752-A1C3523E81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9051" y="2292512"/>
            <a:ext cx="6729757" cy="45400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Increased interest and follow through</a:t>
            </a:r>
          </a:p>
          <a:p>
            <a:pPr lvl="1"/>
            <a:r>
              <a:rPr lang="en-US" dirty="0"/>
              <a:t>Former student referrals</a:t>
            </a:r>
          </a:p>
          <a:p>
            <a:pPr lvl="1"/>
            <a:r>
              <a:rPr lang="en-US" dirty="0"/>
              <a:t>WF Solutions </a:t>
            </a:r>
            <a:r>
              <a:rPr lang="en-US" dirty="0" err="1"/>
              <a:t>Borderplex</a:t>
            </a:r>
            <a:r>
              <a:rPr lang="en-US" dirty="0"/>
              <a:t> referrals</a:t>
            </a:r>
          </a:p>
          <a:p>
            <a:r>
              <a:rPr lang="en-US" dirty="0"/>
              <a:t>Increased enrollment</a:t>
            </a:r>
          </a:p>
          <a:p>
            <a:pPr lvl="1"/>
            <a:r>
              <a:rPr lang="en-US" dirty="0"/>
              <a:t>Still accepted everyone interest/met qualifications</a:t>
            </a:r>
          </a:p>
          <a:p>
            <a:pPr lvl="1"/>
            <a:r>
              <a:rPr lang="en-US" dirty="0"/>
              <a:t>Max class size met!</a:t>
            </a:r>
          </a:p>
        </p:txBody>
      </p:sp>
      <p:pic>
        <p:nvPicPr>
          <p:cNvPr id="9" name="Content Placeholder 8" descr="welding students in the shop">
            <a:extLst>
              <a:ext uri="{FF2B5EF4-FFF2-40B4-BE49-F238E27FC236}">
                <a16:creationId xmlns:a16="http://schemas.microsoft.com/office/drawing/2014/main" id="{89374BD8-43D3-464E-ADE8-AD05051E28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9" y="2268538"/>
            <a:ext cx="2797297" cy="3609748"/>
          </a:xfrm>
        </p:spPr>
      </p:pic>
    </p:spTree>
    <p:extLst>
      <p:ext uri="{BB962C8B-B14F-4D97-AF65-F5344CB8AC3E}">
        <p14:creationId xmlns:p14="http://schemas.microsoft.com/office/powerpoint/2010/main" val="294679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 17-18 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1A5F2-B49C-4C2E-B752-A1C3523E8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7790440" cy="4365378"/>
          </a:xfrm>
        </p:spPr>
        <p:txBody>
          <a:bodyPr/>
          <a:lstStyle/>
          <a:p>
            <a:r>
              <a:rPr lang="en-US" dirty="0"/>
              <a:t>Adjusted L/R levels worked</a:t>
            </a:r>
          </a:p>
          <a:p>
            <a:r>
              <a:rPr lang="en-US" dirty="0"/>
              <a:t>Problems with job placement</a:t>
            </a:r>
          </a:p>
          <a:p>
            <a:pPr lvl="1"/>
            <a:r>
              <a:rPr lang="en-US" dirty="0"/>
              <a:t>Can’t physically do the work</a:t>
            </a:r>
          </a:p>
          <a:p>
            <a:pPr lvl="1"/>
            <a:r>
              <a:rPr lang="en-US" dirty="0"/>
              <a:t>No intent to work – even after assessment</a:t>
            </a:r>
          </a:p>
          <a:p>
            <a:pPr lvl="1"/>
            <a:r>
              <a:rPr lang="en-US" dirty="0"/>
              <a:t>Happy with current job</a:t>
            </a:r>
          </a:p>
        </p:txBody>
      </p:sp>
      <p:pic>
        <p:nvPicPr>
          <p:cNvPr id="6" name="Content Placeholder 5" descr="lessons learned">
            <a:extLst>
              <a:ext uri="{FF2B5EF4-FFF2-40B4-BE49-F238E27FC236}">
                <a16:creationId xmlns:a16="http://schemas.microsoft.com/office/drawing/2014/main" id="{9FE4F082-E9A1-4D2B-BFE4-79B7967A72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254">
            <a:off x="8309309" y="4045784"/>
            <a:ext cx="3413399" cy="2022322"/>
          </a:xfrm>
        </p:spPr>
      </p:pic>
      <p:pic>
        <p:nvPicPr>
          <p:cNvPr id="9" name="Picture Placeholder 8" descr="table showing 170 enrolled in IET and 114 completed">
            <a:extLst>
              <a:ext uri="{FF2B5EF4-FFF2-40B4-BE49-F238E27FC236}">
                <a16:creationId xmlns:a16="http://schemas.microsoft.com/office/drawing/2014/main" id="{65A78B57-1C9D-4D44-8717-9D5A5F29D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04" y="2336873"/>
            <a:ext cx="3139153" cy="930762"/>
          </a:xfrm>
        </p:spPr>
      </p:pic>
    </p:spTree>
    <p:extLst>
      <p:ext uri="{BB962C8B-B14F-4D97-AF65-F5344CB8AC3E}">
        <p14:creationId xmlns:p14="http://schemas.microsoft.com/office/powerpoint/2010/main" val="311909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Past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1A5F2-B49C-4C2E-B752-A1C3523E81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2224800"/>
            <a:ext cx="6811495" cy="4323918"/>
          </a:xfrm>
        </p:spPr>
        <p:txBody>
          <a:bodyPr>
            <a:normAutofit/>
          </a:bodyPr>
          <a:lstStyle/>
          <a:p>
            <a:r>
              <a:rPr lang="en-US" dirty="0"/>
              <a:t>New Entrance </a:t>
            </a:r>
            <a:r>
              <a:rPr lang="en-US" dirty="0" err="1"/>
              <a:t>Req’s</a:t>
            </a:r>
            <a:endParaRPr lang="en-US" dirty="0"/>
          </a:p>
          <a:p>
            <a:pPr lvl="1"/>
            <a:r>
              <a:rPr lang="en-US" dirty="0"/>
              <a:t>Physical </a:t>
            </a:r>
            <a:r>
              <a:rPr lang="en-US" dirty="0" err="1"/>
              <a:t>req’s</a:t>
            </a:r>
            <a:endParaRPr lang="en-US" dirty="0"/>
          </a:p>
          <a:p>
            <a:pPr lvl="1"/>
            <a:r>
              <a:rPr lang="en-US" dirty="0"/>
              <a:t>Writing prompt</a:t>
            </a:r>
          </a:p>
          <a:p>
            <a:pPr lvl="1"/>
            <a:r>
              <a:rPr lang="en-US" dirty="0"/>
              <a:t>Future employment</a:t>
            </a:r>
          </a:p>
        </p:txBody>
      </p:sp>
      <p:pic>
        <p:nvPicPr>
          <p:cNvPr id="7" name="Content Placeholder 6" descr="adult male student taking measurements ">
            <a:extLst>
              <a:ext uri="{FF2B5EF4-FFF2-40B4-BE49-F238E27FC236}">
                <a16:creationId xmlns:a16="http://schemas.microsoft.com/office/drawing/2014/main" id="{9FE1E850-F04F-4B6E-92DD-6BC3663F2D5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71" y="2251930"/>
            <a:ext cx="3154576" cy="4190279"/>
          </a:xfrm>
        </p:spPr>
      </p:pic>
    </p:spTree>
    <p:extLst>
      <p:ext uri="{BB962C8B-B14F-4D97-AF65-F5344CB8AC3E}">
        <p14:creationId xmlns:p14="http://schemas.microsoft.com/office/powerpoint/2010/main" val="337027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F55722-2159-4486-AFCF-B73EA22AE4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597" y="2118383"/>
            <a:ext cx="11834570" cy="35287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Career Exploration </a:t>
            </a:r>
            <a:r>
              <a:rPr lang="en-US" i="1" u="sng" dirty="0"/>
              <a:t>prior</a:t>
            </a:r>
            <a:r>
              <a:rPr lang="en-US" dirty="0"/>
              <a:t> to Enrollment</a:t>
            </a:r>
          </a:p>
          <a:p>
            <a:pPr lvl="1"/>
            <a:r>
              <a:rPr lang="en-US" dirty="0"/>
              <a:t>Part of Application process</a:t>
            </a:r>
          </a:p>
          <a:p>
            <a:pPr lvl="1"/>
            <a:r>
              <a:rPr lang="en-US" dirty="0"/>
              <a:t>Added to Orientation stage</a:t>
            </a:r>
          </a:p>
          <a:p>
            <a:r>
              <a:rPr lang="en-US" dirty="0"/>
              <a:t>Enrollment</a:t>
            </a:r>
          </a:p>
          <a:p>
            <a:pPr lvl="1"/>
            <a:r>
              <a:rPr lang="en-US" dirty="0"/>
              <a:t>New IET mindset: Accept everyone whose goal is a career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BFE0B-586C-4BB6-9B96-93579CEB6B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5800762"/>
            <a:ext cx="12192000" cy="1057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Employment is </a:t>
            </a:r>
            <a:r>
              <a:rPr lang="en-US" u="sng" dirty="0"/>
              <a:t>everyone’s</a:t>
            </a:r>
            <a:r>
              <a:rPr lang="en-US" dirty="0"/>
              <a:t> goal!</a:t>
            </a:r>
          </a:p>
        </p:txBody>
      </p:sp>
    </p:spTree>
    <p:extLst>
      <p:ext uri="{BB962C8B-B14F-4D97-AF65-F5344CB8AC3E}">
        <p14:creationId xmlns:p14="http://schemas.microsoft.com/office/powerpoint/2010/main" val="101235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304D-7BCF-4A95-A5CB-5424B0B6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/>
          <a:lstStyle/>
          <a:p>
            <a:r>
              <a:rPr lang="en-US" dirty="0"/>
              <a:t>Future Changes to IET Intake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12385-52F0-4C25-859B-141B4CC35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2141787"/>
            <a:ext cx="8598751" cy="45400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Secondary session for applicants</a:t>
            </a:r>
          </a:p>
          <a:p>
            <a:pPr lvl="1"/>
            <a:r>
              <a:rPr lang="en-US" dirty="0"/>
              <a:t>Application process</a:t>
            </a:r>
          </a:p>
          <a:p>
            <a:pPr lvl="1"/>
            <a:r>
              <a:rPr lang="en-US" dirty="0"/>
              <a:t>Career exploration activities</a:t>
            </a:r>
          </a:p>
          <a:p>
            <a:r>
              <a:rPr lang="en-US" dirty="0"/>
              <a:t>Individualized interview</a:t>
            </a:r>
          </a:p>
          <a:p>
            <a:pPr lvl="1"/>
            <a:r>
              <a:rPr lang="en-US" dirty="0"/>
              <a:t>Entrance </a:t>
            </a:r>
            <a:r>
              <a:rPr lang="en-US" dirty="0" err="1"/>
              <a:t>req’s</a:t>
            </a:r>
            <a:endParaRPr lang="en-US" dirty="0"/>
          </a:p>
          <a:p>
            <a:pPr lvl="1"/>
            <a:r>
              <a:rPr lang="en-US" dirty="0"/>
              <a:t>Comprehensive assessment</a:t>
            </a:r>
          </a:p>
          <a:p>
            <a:r>
              <a:rPr lang="en-US" dirty="0"/>
              <a:t>Orientation</a:t>
            </a:r>
          </a:p>
          <a:p>
            <a:pPr lvl="1"/>
            <a:r>
              <a:rPr lang="en-US" dirty="0"/>
              <a:t>ITEC plan</a:t>
            </a:r>
          </a:p>
          <a:p>
            <a:pPr lvl="1"/>
            <a:r>
              <a:rPr lang="en-US" dirty="0"/>
              <a:t>Vocational instructors do Career Orientation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Chart with goals, education, vision and more pointing to career">
            <a:extLst>
              <a:ext uri="{FF2B5EF4-FFF2-40B4-BE49-F238E27FC236}">
                <a16:creationId xmlns:a16="http://schemas.microsoft.com/office/drawing/2014/main" id="{692883BB-17A0-4641-98A0-A98B424EB52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85" y="3250157"/>
            <a:ext cx="3543492" cy="2189969"/>
          </a:xfrm>
        </p:spPr>
      </p:pic>
    </p:spTree>
    <p:extLst>
      <p:ext uri="{BB962C8B-B14F-4D97-AF65-F5344CB8AC3E}">
        <p14:creationId xmlns:p14="http://schemas.microsoft.com/office/powerpoint/2010/main" val="411098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1F8E-3C9F-4518-83CC-2A67030E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Expectations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933AC-7583-4E6A-A18A-908713DD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380614" cy="42732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Target Employment</a:t>
            </a:r>
          </a:p>
          <a:p>
            <a:pPr lvl="1"/>
            <a:r>
              <a:rPr lang="en-US" dirty="0"/>
              <a:t>WSB program orientations/eligibility</a:t>
            </a:r>
          </a:p>
          <a:p>
            <a:pPr lvl="1"/>
            <a:r>
              <a:rPr lang="en-US" dirty="0"/>
              <a:t>OJT opportunities</a:t>
            </a:r>
          </a:p>
          <a:p>
            <a:pPr lvl="1"/>
            <a:r>
              <a:rPr lang="en-US" dirty="0"/>
              <a:t>Support for barriers</a:t>
            </a:r>
          </a:p>
          <a:p>
            <a:pPr lvl="1"/>
            <a:r>
              <a:rPr lang="en-US" dirty="0"/>
              <a:t>Targeted job fairs</a:t>
            </a:r>
          </a:p>
          <a:p>
            <a:pPr lvl="1"/>
            <a:r>
              <a:rPr lang="en-US" dirty="0"/>
              <a:t>Electrical IET course ramp-up to Apprenticeship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2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1F8E-3C9F-4518-83CC-2A67030E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Expectations on Enrollment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933AC-7583-4E6A-A18A-908713DD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</a:t>
            </a:r>
          </a:p>
          <a:p>
            <a:pPr lvl="1"/>
            <a:r>
              <a:rPr lang="en-US" dirty="0"/>
              <a:t>Numbers might decrease</a:t>
            </a:r>
          </a:p>
          <a:p>
            <a:pPr lvl="1"/>
            <a:r>
              <a:rPr lang="en-US" dirty="0"/>
              <a:t>Students committed to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1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F26C18-4ECF-41DC-AEAB-AE32ED8A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Okay to Reevaluate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A115F-DBB9-46C3-9331-3CF92624B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Chera Crawford</a:t>
            </a:r>
          </a:p>
          <a:p>
            <a:r>
              <a:rPr lang="en-US" dirty="0"/>
              <a:t>Director of Career Pathways and Transition,</a:t>
            </a:r>
          </a:p>
          <a:p>
            <a:r>
              <a:rPr lang="en-US" dirty="0"/>
              <a:t>Literacy Council of Tyler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Literacy Council of Tyler logo">
            <a:extLst>
              <a:ext uri="{FF2B5EF4-FFF2-40B4-BE49-F238E27FC236}">
                <a16:creationId xmlns:a16="http://schemas.microsoft.com/office/drawing/2014/main" id="{61710283-1DD9-4A35-BA8F-BF6D21D3DD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368237"/>
            <a:ext cx="4948050" cy="1756369"/>
          </a:xfrm>
        </p:spPr>
      </p:pic>
    </p:spTree>
    <p:extLst>
      <p:ext uri="{BB962C8B-B14F-4D97-AF65-F5344CB8AC3E}">
        <p14:creationId xmlns:p14="http://schemas.microsoft.com/office/powerpoint/2010/main" val="393576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BF94-A60E-4C7F-A623-57808EBF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idx="1"/>
          </p:nvPr>
        </p:nvSpPr>
        <p:spPr>
          <a:xfrm>
            <a:off x="680320" y="2336873"/>
            <a:ext cx="11035429" cy="3599316"/>
          </a:xfrm>
        </p:spPr>
        <p:txBody>
          <a:bodyPr>
            <a:noAutofit/>
          </a:bodyPr>
          <a:lstStyle/>
          <a:p>
            <a:r>
              <a:rPr lang="en-US" sz="4000" dirty="0"/>
              <a:t>Who’s really ready and how do we know?</a:t>
            </a:r>
          </a:p>
          <a:p>
            <a:r>
              <a:rPr lang="en-US" sz="4000" dirty="0"/>
              <a:t>How can we help you get to the finish line?</a:t>
            </a:r>
          </a:p>
          <a:p>
            <a:r>
              <a:rPr lang="en-US" sz="4000" dirty="0"/>
              <a:t>You finished the program! …</a:t>
            </a:r>
            <a:r>
              <a:rPr lang="en-US" sz="4000" i="1" dirty="0"/>
              <a:t>Now what?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276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D897-AA24-4126-9348-41813BE1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mission of Literacy Council of Tyler is to improve the lives of individuals and their families by eliminating illiteracy through educational services.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ADE11-833B-4EB3-9185-446D636C0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“Serving adults since 1990”</a:t>
            </a:r>
          </a:p>
        </p:txBody>
      </p:sp>
      <p:pic>
        <p:nvPicPr>
          <p:cNvPr id="7" name="Picture Placeholder 6" descr="Literacy Council of Tyler logo">
            <a:extLst>
              <a:ext uri="{FF2B5EF4-FFF2-40B4-BE49-F238E27FC236}">
                <a16:creationId xmlns:a16="http://schemas.microsoft.com/office/drawing/2014/main" id="{4310E958-6973-432B-9962-5CD286801F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73" y="459508"/>
            <a:ext cx="4312733" cy="1530856"/>
          </a:xfrm>
        </p:spPr>
      </p:pic>
      <p:pic>
        <p:nvPicPr>
          <p:cNvPr id="8" name="Picture Placeholder 7" descr="Logo of Tyler Junior College, partner of LCOT ">
            <a:extLst>
              <a:ext uri="{FF2B5EF4-FFF2-40B4-BE49-F238E27FC236}">
                <a16:creationId xmlns:a16="http://schemas.microsoft.com/office/drawing/2014/main" id="{DE5FC9C0-8B89-4D1C-9CEC-F5E503CC98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10" y="2669912"/>
            <a:ext cx="1569932" cy="1590590"/>
          </a:xfrm>
        </p:spPr>
      </p:pic>
      <p:pic>
        <p:nvPicPr>
          <p:cNvPr id="10" name="Picture Placeholder 9" descr="Logo of Goodwill, partner of LCOT ">
            <a:extLst>
              <a:ext uri="{FF2B5EF4-FFF2-40B4-BE49-F238E27FC236}">
                <a16:creationId xmlns:a16="http://schemas.microsoft.com/office/drawing/2014/main" id="{7C955DEE-0CE4-4F49-AB06-DFC1E714F1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28" y="2457842"/>
            <a:ext cx="1510471" cy="1973480"/>
          </a:xfrm>
        </p:spPr>
      </p:pic>
    </p:spTree>
    <p:extLst>
      <p:ext uri="{BB962C8B-B14F-4D97-AF65-F5344CB8AC3E}">
        <p14:creationId xmlns:p14="http://schemas.microsoft.com/office/powerpoint/2010/main" val="96041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5311D0-9E0C-4FE2-BD10-94417EF2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Career Pathways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075032-4F20-443C-8548-5E93A0B741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2011</a:t>
            </a:r>
          </a:p>
          <a:p>
            <a:pPr lvl="1"/>
            <a:r>
              <a:rPr lang="en-US" dirty="0"/>
              <a:t> Accelerate Texas  </a:t>
            </a:r>
          </a:p>
          <a:p>
            <a:r>
              <a:rPr lang="en-US" dirty="0"/>
              <a:t>2012</a:t>
            </a:r>
          </a:p>
          <a:p>
            <a:pPr lvl="1"/>
            <a:r>
              <a:rPr lang="en-US" dirty="0"/>
              <a:t>CMA, Phlebotomy Tech, Dental Asst.</a:t>
            </a:r>
          </a:p>
          <a:p>
            <a:r>
              <a:rPr lang="en-US" dirty="0"/>
              <a:t>2015 </a:t>
            </a:r>
          </a:p>
          <a:p>
            <a:pPr lvl="1"/>
            <a:r>
              <a:rPr lang="en-US" dirty="0"/>
              <a:t>Added Industry-recognized certificate for welding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6FA2-C2AF-42F7-B6BA-7CA4DE55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of Our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6FF4-3691-4D5A-B331-4AA855B8B1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2015</a:t>
            </a:r>
          </a:p>
          <a:p>
            <a:pPr lvl="1"/>
            <a:r>
              <a:rPr lang="en-US" dirty="0"/>
              <a:t>TJC Technical for academic support</a:t>
            </a:r>
          </a:p>
          <a:p>
            <a:pPr lvl="1"/>
            <a:r>
              <a:rPr lang="en-US" dirty="0"/>
              <a:t>Automotive, HVAC, Welding, and Powerplant Tech</a:t>
            </a:r>
          </a:p>
          <a:p>
            <a:r>
              <a:rPr lang="en-US" dirty="0"/>
              <a:t>2016</a:t>
            </a:r>
          </a:p>
          <a:p>
            <a:pPr lvl="1"/>
            <a:r>
              <a:rPr lang="en-US" dirty="0"/>
              <a:t>Training offered for students with academic need (already have HSE/diploma)</a:t>
            </a:r>
          </a:p>
          <a:p>
            <a:pPr lvl="1"/>
            <a:r>
              <a:rPr lang="en-US" dirty="0"/>
              <a:t>Added Medical Admin program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8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CFF9-5861-421B-BD38-A0B5F327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</a:t>
            </a:r>
            <a:r>
              <a:rPr lang="en-US" dirty="0" err="1"/>
              <a:t>Req’s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D6ED6-A15B-4097-8650-BA6CCAD5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Complete at least 12 </a:t>
            </a:r>
            <a:r>
              <a:rPr lang="en-US" dirty="0" err="1"/>
              <a:t>hrs</a:t>
            </a:r>
            <a:r>
              <a:rPr lang="en-US" dirty="0"/>
              <a:t> of guided, independent study in computer lab</a:t>
            </a:r>
          </a:p>
          <a:p>
            <a:pPr lvl="1"/>
            <a:r>
              <a:rPr lang="en-US" dirty="0"/>
              <a:t>LCOT students: Need 40 </a:t>
            </a:r>
            <a:r>
              <a:rPr lang="en-US" dirty="0" err="1"/>
              <a:t>hrs</a:t>
            </a:r>
            <a:r>
              <a:rPr lang="en-US" dirty="0"/>
              <a:t> of  instruction and 80% attendance</a:t>
            </a:r>
          </a:p>
          <a:p>
            <a:pPr lvl="1"/>
            <a:r>
              <a:rPr lang="en-US" dirty="0"/>
              <a:t>Interview</a:t>
            </a:r>
          </a:p>
          <a:p>
            <a:pPr lvl="1"/>
            <a:r>
              <a:rPr lang="en-US" dirty="0"/>
              <a:t>Once accepted, 4 classes a week</a:t>
            </a:r>
          </a:p>
        </p:txBody>
      </p:sp>
    </p:spTree>
    <p:extLst>
      <p:ext uri="{BB962C8B-B14F-4D97-AF65-F5344CB8AC3E}">
        <p14:creationId xmlns:p14="http://schemas.microsoft.com/office/powerpoint/2010/main" val="359233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8B395-3633-4513-A688-5BE0EEFD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On-ramps for Readiness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C4CA0-7EA2-4DDA-A587-16CC9104C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6 weeks long</a:t>
            </a:r>
          </a:p>
          <a:p>
            <a:r>
              <a:rPr lang="en-US" dirty="0"/>
              <a:t>A “try-out”</a:t>
            </a:r>
          </a:p>
          <a:p>
            <a:r>
              <a:rPr lang="en-US" dirty="0"/>
              <a:t>Taught by GED/ESL instructor</a:t>
            </a:r>
          </a:p>
        </p:txBody>
      </p:sp>
      <p:pic>
        <p:nvPicPr>
          <p:cNvPr id="8" name="Content Placeholder 7" descr="smiling female students">
            <a:extLst>
              <a:ext uri="{FF2B5EF4-FFF2-40B4-BE49-F238E27FC236}">
                <a16:creationId xmlns:a16="http://schemas.microsoft.com/office/drawing/2014/main" id="{DED9BB27-880B-427F-9B0A-4993EA8B0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74" y="2484524"/>
            <a:ext cx="6236983" cy="3736981"/>
          </a:xfrm>
        </p:spPr>
      </p:pic>
    </p:spTree>
    <p:extLst>
      <p:ext uri="{BB962C8B-B14F-4D97-AF65-F5344CB8AC3E}">
        <p14:creationId xmlns:p14="http://schemas.microsoft.com/office/powerpoint/2010/main" val="416273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BB04D4-027E-4936-9B7A-8381CBDD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On-Ramps?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F7C6F6-C920-4CED-8C66-F0AEC10AA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did not complete </a:t>
            </a:r>
          </a:p>
          <a:p>
            <a:r>
              <a:rPr lang="en-US" dirty="0"/>
              <a:t>on-ramp and enter into training</a:t>
            </a:r>
          </a:p>
        </p:txBody>
      </p:sp>
    </p:spTree>
    <p:extLst>
      <p:ext uri="{BB962C8B-B14F-4D97-AF65-F5344CB8AC3E}">
        <p14:creationId xmlns:p14="http://schemas.microsoft.com/office/powerpoint/2010/main" val="37746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A6E4DE-2407-4363-A166-A9159D72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Lessons Learned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9BC09-9C10-4E36-AD91-F1FC323F6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On-ramps too long</a:t>
            </a:r>
          </a:p>
          <a:p>
            <a:r>
              <a:rPr lang="en-US" dirty="0"/>
              <a:t>Too many entry points</a:t>
            </a:r>
          </a:p>
          <a:p>
            <a:r>
              <a:rPr lang="en-US" dirty="0"/>
              <a:t>No personal evaluation by CN</a:t>
            </a:r>
          </a:p>
        </p:txBody>
      </p:sp>
      <p:pic>
        <p:nvPicPr>
          <p:cNvPr id="7" name="Content Placeholder 6" descr="Lessons Learned on chalkboard">
            <a:extLst>
              <a:ext uri="{FF2B5EF4-FFF2-40B4-BE49-F238E27FC236}">
                <a16:creationId xmlns:a16="http://schemas.microsoft.com/office/drawing/2014/main" id="{AA16E337-4F63-434C-B8A1-B88089052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430710"/>
            <a:ext cx="4697412" cy="3411043"/>
          </a:xfrm>
        </p:spPr>
      </p:pic>
    </p:spTree>
    <p:extLst>
      <p:ext uri="{BB962C8B-B14F-4D97-AF65-F5344CB8AC3E}">
        <p14:creationId xmlns:p14="http://schemas.microsoft.com/office/powerpoint/2010/main" val="2128351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8993-8757-479F-84A3-6337B40A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753228"/>
            <a:ext cx="10502381" cy="1080938"/>
          </a:xfrm>
        </p:spPr>
        <p:txBody>
          <a:bodyPr/>
          <a:lstStyle/>
          <a:p>
            <a:r>
              <a:rPr lang="en-US" dirty="0"/>
              <a:t>The Fix: Prep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6612-239B-48BF-8C93-07B2540881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week/12 hour orientation preparation class</a:t>
            </a:r>
          </a:p>
          <a:p>
            <a:r>
              <a:rPr lang="en-US" dirty="0"/>
              <a:t>Taught by CN</a:t>
            </a:r>
          </a:p>
        </p:txBody>
      </p:sp>
      <p:pic>
        <p:nvPicPr>
          <p:cNvPr id="6" name="Content Placeholder 5" descr="female student sitting in a classroom">
            <a:extLst>
              <a:ext uri="{FF2B5EF4-FFF2-40B4-BE49-F238E27FC236}">
                <a16:creationId xmlns:a16="http://schemas.microsoft.com/office/drawing/2014/main" id="{04817CAA-3FA0-4C96-9C21-933B9D0ED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04" y="2336874"/>
            <a:ext cx="5412817" cy="3599316"/>
          </a:xfrm>
        </p:spPr>
      </p:pic>
    </p:spTree>
    <p:extLst>
      <p:ext uri="{BB962C8B-B14F-4D97-AF65-F5344CB8AC3E}">
        <p14:creationId xmlns:p14="http://schemas.microsoft.com/office/powerpoint/2010/main" val="2362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62A193-B3F1-457B-BA25-B17C49C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Prep Class Does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B3E78-1CAB-4FBD-9867-1D771C31E7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In-depth evaluation </a:t>
            </a:r>
          </a:p>
          <a:p>
            <a:r>
              <a:rPr lang="en-US" dirty="0"/>
              <a:t>Contextualized lesson plans w/ vocab</a:t>
            </a:r>
          </a:p>
          <a:p>
            <a:r>
              <a:rPr lang="en-US" dirty="0"/>
              <a:t>Evaluate academic readiness, job searching, time management</a:t>
            </a:r>
          </a:p>
          <a:p>
            <a:r>
              <a:rPr lang="en-US" dirty="0"/>
              <a:t>Opportunities for Career Advancement</a:t>
            </a:r>
          </a:p>
        </p:txBody>
      </p:sp>
    </p:spTree>
    <p:extLst>
      <p:ext uri="{BB962C8B-B14F-4D97-AF65-F5344CB8AC3E}">
        <p14:creationId xmlns:p14="http://schemas.microsoft.com/office/powerpoint/2010/main" val="1009918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E3630-A74F-4A69-B378-CC5E53EA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Assessing Student</a:t>
            </a:r>
          </a:p>
        </p:txBody>
      </p:sp>
      <p:pic>
        <p:nvPicPr>
          <p:cNvPr id="9" name="Content Placeholder 8" descr="Road sign with help, support, advice, guidance and assistance directions">
            <a:extLst>
              <a:ext uri="{FF2B5EF4-FFF2-40B4-BE49-F238E27FC236}">
                <a16:creationId xmlns:a16="http://schemas.microsoft.com/office/drawing/2014/main" id="{1409A353-FDA4-4E26-A031-381D35B8FB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" y="2662613"/>
            <a:ext cx="6470535" cy="3235267"/>
          </a:xfr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2DB1CA7-C275-454F-9956-C09CAF2A6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4288" y="2662613"/>
            <a:ext cx="4700058" cy="3599316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It’s okay to hold the  hands of our students.</a:t>
            </a:r>
          </a:p>
        </p:txBody>
      </p:sp>
    </p:spTree>
    <p:extLst>
      <p:ext uri="{BB962C8B-B14F-4D97-AF65-F5344CB8AC3E}">
        <p14:creationId xmlns:p14="http://schemas.microsoft.com/office/powerpoint/2010/main" val="329140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AF4D6-3759-4C04-A969-315AC69C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Student Success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FC3227-CC2B-4D4B-87E8-CDE89358C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n-US" dirty="0"/>
              <a:t>Olga M. Escamilla, Ph.D.</a:t>
            </a:r>
          </a:p>
          <a:p>
            <a:r>
              <a:rPr lang="en-US" dirty="0"/>
              <a:t>PD Specialist,</a:t>
            </a:r>
          </a:p>
          <a:p>
            <a:r>
              <a:rPr lang="en-US" dirty="0"/>
              <a:t>TRAIN PD @ TCALL</a:t>
            </a:r>
          </a:p>
        </p:txBody>
      </p:sp>
      <p:pic>
        <p:nvPicPr>
          <p:cNvPr id="17" name="Picture Placeholder 16" descr="TCALL logo&#10;">
            <a:extLst>
              <a:ext uri="{FF2B5EF4-FFF2-40B4-BE49-F238E27FC236}">
                <a16:creationId xmlns:a16="http://schemas.microsoft.com/office/drawing/2014/main" id="{3BF4D996-79AA-457D-BCFF-D0FD510255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723511"/>
            <a:ext cx="4643250" cy="1135467"/>
          </a:xfr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78675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E515CF-C0A1-4D93-93DF-D96BA7D4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81F493-B991-460C-BAF7-077BE5B213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 and saturation</a:t>
            </a:r>
          </a:p>
          <a:p>
            <a:r>
              <a:rPr lang="en-US" dirty="0"/>
              <a:t>Training and skills needed in workplace</a:t>
            </a:r>
          </a:p>
        </p:txBody>
      </p:sp>
      <p:pic>
        <p:nvPicPr>
          <p:cNvPr id="15" name="Content Placeholder 14" descr="jobs ad in newspaper">
            <a:extLst>
              <a:ext uri="{FF2B5EF4-FFF2-40B4-BE49-F238E27FC236}">
                <a16:creationId xmlns:a16="http://schemas.microsoft.com/office/drawing/2014/main" id="{CF477826-E8F7-44AB-BC20-75A3A6162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44" y="4408843"/>
            <a:ext cx="3560667" cy="2257462"/>
          </a:xfrm>
        </p:spPr>
      </p:pic>
      <p:pic>
        <p:nvPicPr>
          <p:cNvPr id="4" name="Picture Placeholder 3" descr="Scrabble words which reads reevaluate">
            <a:extLst>
              <a:ext uri="{FF2B5EF4-FFF2-40B4-BE49-F238E27FC236}">
                <a16:creationId xmlns:a16="http://schemas.microsoft.com/office/drawing/2014/main" id="{89F6EA2D-1D62-43AD-8220-74084B38B7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4" y="2174111"/>
            <a:ext cx="3721753" cy="2111633"/>
          </a:xfrm>
        </p:spPr>
      </p:pic>
    </p:spTree>
    <p:extLst>
      <p:ext uri="{BB962C8B-B14F-4D97-AF65-F5344CB8AC3E}">
        <p14:creationId xmlns:p14="http://schemas.microsoft.com/office/powerpoint/2010/main" val="895504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E515CF-C0A1-4D93-93DF-D96BA7D4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Students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81F493-B991-460C-BAF7-077BE5B213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Must have worked 6 months in field</a:t>
            </a:r>
          </a:p>
          <a:p>
            <a:r>
              <a:rPr lang="en-US" dirty="0"/>
              <a:t>Why can’t they find a job?</a:t>
            </a:r>
          </a:p>
          <a:p>
            <a:r>
              <a:rPr lang="en-US" dirty="0"/>
              <a:t>Address the specific barrier</a:t>
            </a:r>
          </a:p>
        </p:txBody>
      </p:sp>
    </p:spTree>
    <p:extLst>
      <p:ext uri="{BB962C8B-B14F-4D97-AF65-F5344CB8AC3E}">
        <p14:creationId xmlns:p14="http://schemas.microsoft.com/office/powerpoint/2010/main" val="2182296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91AE2-075B-4E67-9B7A-71F6FD3A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 significant learning occurs without a significant relationship.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D97680-A78F-4B93-B4C6-3D6C17D7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/>
              <a:t>Dr. Ruby Payne</a:t>
            </a:r>
          </a:p>
        </p:txBody>
      </p:sp>
    </p:spTree>
    <p:extLst>
      <p:ext uri="{BB962C8B-B14F-4D97-AF65-F5344CB8AC3E}">
        <p14:creationId xmlns:p14="http://schemas.microsoft.com/office/powerpoint/2010/main" val="3486847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1BB76-D772-43A0-86F5-F7E55B9A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Support System for Students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53ECF-013B-4790-9C34-44E664547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Eden </a:t>
            </a:r>
            <a:r>
              <a:rPr lang="en-US" dirty="0" err="1"/>
              <a:t>Casal</a:t>
            </a:r>
            <a:endParaRPr lang="en-US" dirty="0"/>
          </a:p>
          <a:p>
            <a:r>
              <a:rPr lang="en-US" dirty="0"/>
              <a:t>SAIL Project Manager,</a:t>
            </a:r>
          </a:p>
          <a:p>
            <a:r>
              <a:rPr lang="en-US" dirty="0"/>
              <a:t>Victoria College Adult Education</a:t>
            </a:r>
          </a:p>
          <a:p>
            <a:endParaRPr lang="en-US" dirty="0"/>
          </a:p>
        </p:txBody>
      </p:sp>
      <p:pic>
        <p:nvPicPr>
          <p:cNvPr id="3" name="Picture Placeholder 2" descr="Victoria College logo">
            <a:extLst>
              <a:ext uri="{FF2B5EF4-FFF2-40B4-BE49-F238E27FC236}">
                <a16:creationId xmlns:a16="http://schemas.microsoft.com/office/drawing/2014/main" id="{730733C5-0AFA-47BE-A884-04ED218871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21293"/>
            <a:ext cx="4029168" cy="1414320"/>
          </a:xfrm>
        </p:spPr>
      </p:pic>
    </p:spTree>
    <p:extLst>
      <p:ext uri="{BB962C8B-B14F-4D97-AF65-F5344CB8AC3E}">
        <p14:creationId xmlns:p14="http://schemas.microsoft.com/office/powerpoint/2010/main" val="48284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7B40E1-A540-4A0F-A4F4-8C8651BC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558" y="5809129"/>
            <a:ext cx="6774441" cy="1048871"/>
          </a:xfrm>
          <a:solidFill>
            <a:srgbClr val="0051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 Program Overview</a:t>
            </a:r>
          </a:p>
        </p:txBody>
      </p:sp>
      <p:pic>
        <p:nvPicPr>
          <p:cNvPr id="7" name="Picture Placeholder 6" descr="Flier for Victoria College SAIL Proogram">
            <a:extLst>
              <a:ext uri="{FF2B5EF4-FFF2-40B4-BE49-F238E27FC236}">
                <a16:creationId xmlns:a16="http://schemas.microsoft.com/office/drawing/2014/main" id="{4310E958-6973-432B-9962-5CD286801F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7559" cy="6838433"/>
          </a:xfrm>
        </p:spPr>
      </p:pic>
      <p:pic>
        <p:nvPicPr>
          <p:cNvPr id="11" name="Picture Placeholder 10" descr="Closeup of SAIL flier with Where would you Work and What are other details questions.">
            <a:extLst>
              <a:ext uri="{FF2B5EF4-FFF2-40B4-BE49-F238E27FC236}">
                <a16:creationId xmlns:a16="http://schemas.microsoft.com/office/drawing/2014/main" id="{F62807C9-6309-4C24-A410-3662CA925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8" b="10868"/>
          <a:stretch>
            <a:fillRect/>
          </a:stretch>
        </p:blipFill>
        <p:spPr>
          <a:xfrm>
            <a:off x="6264580" y="265319"/>
            <a:ext cx="5080397" cy="5278491"/>
          </a:xfrm>
        </p:spPr>
      </p:pic>
    </p:spTree>
    <p:extLst>
      <p:ext uri="{BB962C8B-B14F-4D97-AF65-F5344CB8AC3E}">
        <p14:creationId xmlns:p14="http://schemas.microsoft.com/office/powerpoint/2010/main" val="2553520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29B7-A7EF-4265-84F2-EC7CCFA6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AA3D-9F23-4195-9870-A2AB65E48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is this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06129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BE7E3-9845-4EC5-AD21-D33A10BE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Form</a:t>
            </a:r>
          </a:p>
        </p:txBody>
      </p:sp>
      <p:pic>
        <p:nvPicPr>
          <p:cNvPr id="7" name="Content Placeholder 6" descr="Screenshot of Victoria College's online Student Interest Form">
            <a:extLst>
              <a:ext uri="{FF2B5EF4-FFF2-40B4-BE49-F238E27FC236}">
                <a16:creationId xmlns:a16="http://schemas.microsoft.com/office/drawing/2014/main" id="{526D1338-6092-4969-A22F-98D8DD5CA8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01" y="2126771"/>
            <a:ext cx="9566247" cy="4552950"/>
          </a:xfrm>
        </p:spPr>
      </p:pic>
    </p:spTree>
    <p:extLst>
      <p:ext uri="{BB962C8B-B14F-4D97-AF65-F5344CB8AC3E}">
        <p14:creationId xmlns:p14="http://schemas.microsoft.com/office/powerpoint/2010/main" val="2243151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E7F15-1931-47EC-BCA6-19EA27E8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Barriers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3D33B-A955-4597-A7AC-CC01C8528B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Transportation</a:t>
            </a:r>
          </a:p>
          <a:p>
            <a:r>
              <a:rPr lang="en-US" dirty="0"/>
              <a:t>Childcare</a:t>
            </a:r>
          </a:p>
          <a:p>
            <a:r>
              <a:rPr lang="en-US" dirty="0"/>
              <a:t>Work </a:t>
            </a:r>
          </a:p>
          <a:p>
            <a:r>
              <a:rPr lang="en-US" dirty="0"/>
              <a:t>Probation / Parole</a:t>
            </a:r>
          </a:p>
          <a:p>
            <a:r>
              <a:rPr lang="en-US" dirty="0"/>
              <a:t>Support </a:t>
            </a:r>
          </a:p>
          <a:p>
            <a:endParaRPr lang="en-US" dirty="0"/>
          </a:p>
        </p:txBody>
      </p:sp>
      <p:pic>
        <p:nvPicPr>
          <p:cNvPr id="12" name="Content Placeholder 11" descr="cartoon character looking confused ">
            <a:extLst>
              <a:ext uri="{FF2B5EF4-FFF2-40B4-BE49-F238E27FC236}">
                <a16:creationId xmlns:a16="http://schemas.microsoft.com/office/drawing/2014/main" id="{83593FAC-EB76-4FE7-9F65-3B2C9312AB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6" y="2885845"/>
            <a:ext cx="3543795" cy="3305636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32719F-5F3B-4433-900D-834B89BCCB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7578" y="2192307"/>
            <a:ext cx="6169025" cy="15446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Asking the Right Questions</a:t>
            </a:r>
          </a:p>
        </p:txBody>
      </p:sp>
    </p:spTree>
    <p:extLst>
      <p:ext uri="{BB962C8B-B14F-4D97-AF65-F5344CB8AC3E}">
        <p14:creationId xmlns:p14="http://schemas.microsoft.com/office/powerpoint/2010/main" val="296133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BCFE-66F4-4D22-A376-1ACBA8FD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7" name="Content Placeholder 6" descr="knowledge is power">
            <a:extLst>
              <a:ext uri="{FF2B5EF4-FFF2-40B4-BE49-F238E27FC236}">
                <a16:creationId xmlns:a16="http://schemas.microsoft.com/office/drawing/2014/main" id="{DB651B8E-2D16-4622-BD8A-9409723497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82" y="3835400"/>
            <a:ext cx="2911073" cy="2997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7B145-E67F-489B-A5BC-057C4DE97AF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Beyond your HSE what do you want?</a:t>
            </a:r>
          </a:p>
          <a:p>
            <a:r>
              <a:rPr lang="en-US" dirty="0"/>
              <a:t>Why are you here?</a:t>
            </a:r>
          </a:p>
          <a:p>
            <a:r>
              <a:rPr lang="en-US" dirty="0"/>
              <a:t>What do you want to be when you grow up?</a:t>
            </a:r>
          </a:p>
          <a:p>
            <a:r>
              <a:rPr lang="en-US" dirty="0"/>
              <a:t>College? Cert Program? </a:t>
            </a:r>
          </a:p>
          <a:p>
            <a:r>
              <a:rPr lang="en-US" dirty="0"/>
              <a:t>Buy house? Buy car?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8B159-E898-4A53-80F3-77C1739C8B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7578" y="2192307"/>
            <a:ext cx="6573422" cy="164309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200" dirty="0"/>
              <a:t>YOU need to </a:t>
            </a:r>
          </a:p>
          <a:p>
            <a:pPr marL="0" indent="0" algn="ctr">
              <a:buNone/>
            </a:pPr>
            <a:r>
              <a:rPr lang="en-US" sz="5200" dirty="0"/>
              <a:t>have GOALS!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26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2D78-A457-4DC8-B1A5-741EED05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CE09D-8C28-45F0-95B0-C413FE445C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79896" y="2161859"/>
            <a:ext cx="4769966" cy="4540034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How far did you go in school?</a:t>
            </a:r>
          </a:p>
          <a:p>
            <a:pPr marL="285750" indent="-285750"/>
            <a:r>
              <a:rPr lang="en-US" dirty="0"/>
              <a:t>What happened in life that caused you to leave school?</a:t>
            </a:r>
          </a:p>
          <a:p>
            <a:pPr marL="285750" indent="-285750"/>
            <a:r>
              <a:rPr lang="en-US" dirty="0"/>
              <a:t>Learning disabilities?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90E4-95EB-472E-9D35-0D129FC4CE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655" y="2773681"/>
            <a:ext cx="6169025" cy="206967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What can we do to keep you interested?</a:t>
            </a:r>
          </a:p>
        </p:txBody>
      </p:sp>
    </p:spTree>
    <p:extLst>
      <p:ext uri="{BB962C8B-B14F-4D97-AF65-F5344CB8AC3E}">
        <p14:creationId xmlns:p14="http://schemas.microsoft.com/office/powerpoint/2010/main" val="407238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253216-0481-4171-858F-8506F45F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</a:t>
            </a:r>
          </a:p>
        </p:txBody>
      </p:sp>
      <p:pic>
        <p:nvPicPr>
          <p:cNvPr id="5" name="Content Placeholder 4" descr="flow chart with student support, inventories, and employability">
            <a:extLst>
              <a:ext uri="{FF2B5EF4-FFF2-40B4-BE49-F238E27FC236}">
                <a16:creationId xmlns:a16="http://schemas.microsoft.com/office/drawing/2014/main" id="{469B7DAD-E3E5-46F9-8CDE-A4ECDB3A3A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124218"/>
            <a:ext cx="11849100" cy="4536790"/>
          </a:xfrm>
        </p:spPr>
      </p:pic>
    </p:spTree>
    <p:extLst>
      <p:ext uri="{BB962C8B-B14F-4D97-AF65-F5344CB8AC3E}">
        <p14:creationId xmlns:p14="http://schemas.microsoft.com/office/powerpoint/2010/main" val="3549046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6CEA35-78AC-4066-B9E7-F2C90A5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78ECD4-F38B-4EC9-ABDB-AA9A6216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en-US" sz="5100" dirty="0"/>
              <a:t>Do you have a support system at home?</a:t>
            </a:r>
          </a:p>
          <a:p>
            <a:r>
              <a:rPr lang="en-US" sz="5100" dirty="0"/>
              <a:t>Does your family know you plan to attend school?</a:t>
            </a:r>
          </a:p>
          <a:p>
            <a:r>
              <a:rPr lang="en-US" sz="5100" dirty="0"/>
              <a:t>Do you feel like they will be supportive?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2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C93-DCBD-4E50-BB4C-B262FFB9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DF23E-DF1E-46F2-9F43-6F432B0F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 over test scores with student</a:t>
            </a:r>
          </a:p>
          <a:p>
            <a:r>
              <a:rPr lang="en-US" dirty="0"/>
              <a:t>Go over barriers and goals with students (*you will get new info)</a:t>
            </a:r>
          </a:p>
          <a:p>
            <a:r>
              <a:rPr lang="en-US" dirty="0"/>
              <a:t>Create a student schedule that is going to work for the student</a:t>
            </a:r>
          </a:p>
          <a:p>
            <a:r>
              <a:rPr lang="en-US" dirty="0"/>
              <a:t>Do they have any questions? (They will!)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07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BA3B8F-AC52-40F4-BE5A-66EA07FC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a Good Advisor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1ECAEB-67A3-45F3-83EF-5024A2EA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26" y="2336874"/>
            <a:ext cx="7094674" cy="3553846"/>
          </a:xfrm>
        </p:spPr>
        <p:txBody>
          <a:bodyPr/>
          <a:lstStyle/>
          <a:p>
            <a:r>
              <a:rPr lang="en-US" sz="4800" dirty="0"/>
              <a:t>Make the student feel comfortable</a:t>
            </a:r>
          </a:p>
          <a:p>
            <a:r>
              <a:rPr lang="en-US" sz="4800" dirty="0"/>
              <a:t>Smile!</a:t>
            </a:r>
          </a:p>
        </p:txBody>
      </p:sp>
      <p:pic>
        <p:nvPicPr>
          <p:cNvPr id="12" name="Content Placeholder 11" descr="Meme of Elf the Movie that says &quot;I just like to smile, smiling's my favorite&quot;">
            <a:extLst>
              <a:ext uri="{FF2B5EF4-FFF2-40B4-BE49-F238E27FC236}">
                <a16:creationId xmlns:a16="http://schemas.microsoft.com/office/drawing/2014/main" id="{337E562B-56E0-41EA-9FA2-3984858A7CE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66" y="2042159"/>
            <a:ext cx="3357088" cy="4699923"/>
          </a:xfrm>
        </p:spPr>
      </p:pic>
    </p:spTree>
    <p:extLst>
      <p:ext uri="{BB962C8B-B14F-4D97-AF65-F5344CB8AC3E}">
        <p14:creationId xmlns:p14="http://schemas.microsoft.com/office/powerpoint/2010/main" val="19426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BA3B8F-AC52-40F4-BE5A-66EA07FC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Good Advising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1ECAEB-67A3-45F3-83EF-5024A2EA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86" y="2336874"/>
            <a:ext cx="7094674" cy="3553846"/>
          </a:xfrm>
        </p:spPr>
        <p:txBody>
          <a:bodyPr/>
          <a:lstStyle/>
          <a:p>
            <a:r>
              <a:rPr lang="en-US" sz="4800" dirty="0"/>
              <a:t>Don’t use big words</a:t>
            </a:r>
          </a:p>
          <a:p>
            <a:r>
              <a:rPr lang="en-US" sz="4800" dirty="0"/>
              <a:t>Don’t dress to impress</a:t>
            </a:r>
          </a:p>
          <a:p>
            <a:r>
              <a:rPr lang="en-US" sz="4800" dirty="0"/>
              <a:t>Relate, relate, relate!</a:t>
            </a:r>
          </a:p>
        </p:txBody>
      </p:sp>
      <p:pic>
        <p:nvPicPr>
          <p:cNvPr id="12" name="Content Placeholder 11" descr="Meme of cartoon character saying &quot;Can't Tell if Smart, or Just Using Really Big Words&quot;">
            <a:extLst>
              <a:ext uri="{FF2B5EF4-FFF2-40B4-BE49-F238E27FC236}">
                <a16:creationId xmlns:a16="http://schemas.microsoft.com/office/drawing/2014/main" id="{337E562B-56E0-41EA-9FA2-3984858A7CE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2336874"/>
            <a:ext cx="4115254" cy="4115254"/>
          </a:xfrm>
        </p:spPr>
      </p:pic>
    </p:spTree>
    <p:extLst>
      <p:ext uri="{BB962C8B-B14F-4D97-AF65-F5344CB8AC3E}">
        <p14:creationId xmlns:p14="http://schemas.microsoft.com/office/powerpoint/2010/main" val="175187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71BA2B-5C3B-4383-884F-37CCD714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/>
          <a:lstStyle/>
          <a:p>
            <a:r>
              <a:rPr lang="en-US" dirty="0"/>
              <a:t>Being a Support System</a:t>
            </a:r>
          </a:p>
        </p:txBody>
      </p:sp>
    </p:spTree>
    <p:extLst>
      <p:ext uri="{BB962C8B-B14F-4D97-AF65-F5344CB8AC3E}">
        <p14:creationId xmlns:p14="http://schemas.microsoft.com/office/powerpoint/2010/main" val="3111644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610933-C9E6-4A37-A268-5B4AC51D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Key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7EB58-12D0-42B5-B2D6-C35DD4B358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Be a familiar face</a:t>
            </a:r>
          </a:p>
          <a:p>
            <a:r>
              <a:rPr lang="en-US" dirty="0"/>
              <a:t>Phone calls regarding attendance</a:t>
            </a:r>
          </a:p>
          <a:p>
            <a:r>
              <a:rPr lang="en-US" dirty="0"/>
              <a:t>Remind.com</a:t>
            </a:r>
          </a:p>
          <a:p>
            <a:r>
              <a:rPr lang="en-US" dirty="0"/>
              <a:t>Open door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84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C0CD3-24C1-4D2E-B8E1-FD0959EA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in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68AFB-719A-465A-806A-5F6B8BE194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3376" y="2268539"/>
            <a:ext cx="10197464" cy="4540034"/>
          </a:xfrm>
        </p:spPr>
        <p:txBody>
          <a:bodyPr>
            <a:normAutofit/>
          </a:bodyPr>
          <a:lstStyle/>
          <a:p>
            <a:r>
              <a:rPr lang="en-US" dirty="0"/>
              <a:t>Be there the first day of class</a:t>
            </a:r>
          </a:p>
          <a:p>
            <a:r>
              <a:rPr lang="en-US" dirty="0"/>
              <a:t>Midway check-in</a:t>
            </a:r>
          </a:p>
          <a:p>
            <a:r>
              <a:rPr lang="en-US" dirty="0"/>
              <a:t>Meet at end of on ramp/transitions/prep class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13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97CA-2484-424F-854B-C78FAB47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Classmates</a:t>
            </a:r>
          </a:p>
        </p:txBody>
      </p:sp>
      <p:pic>
        <p:nvPicPr>
          <p:cNvPr id="6" name="Content Placeholder 5" descr="Lessons learned">
            <a:extLst>
              <a:ext uri="{FF2B5EF4-FFF2-40B4-BE49-F238E27FC236}">
                <a16:creationId xmlns:a16="http://schemas.microsoft.com/office/drawing/2014/main" id="{CA7351C0-E188-43B8-BBAF-75350322EF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2743200"/>
            <a:ext cx="4100450" cy="304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8135F-440E-49B7-851C-7294551E4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22044" y="2317966"/>
            <a:ext cx="6769955" cy="4540034"/>
          </a:xfrm>
        </p:spPr>
        <p:txBody>
          <a:bodyPr>
            <a:normAutofit/>
          </a:bodyPr>
          <a:lstStyle/>
          <a:p>
            <a:r>
              <a:rPr lang="en-US" dirty="0"/>
              <a:t>Transportation</a:t>
            </a:r>
          </a:p>
          <a:p>
            <a:r>
              <a:rPr lang="en-US" dirty="0"/>
              <a:t>Missing class</a:t>
            </a:r>
          </a:p>
          <a:p>
            <a:r>
              <a:rPr lang="en-US" dirty="0"/>
              <a:t>Study groups</a:t>
            </a:r>
          </a:p>
          <a:p>
            <a:r>
              <a:rPr lang="en-US" dirty="0"/>
              <a:t>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2939777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8750-8367-47D9-AC1E-EDA6EEC1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A88A-3202-4FF7-93F0-43AA686594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8842" y="2292512"/>
            <a:ext cx="5892158" cy="4540034"/>
          </a:xfrm>
        </p:spPr>
        <p:txBody>
          <a:bodyPr>
            <a:normAutofit/>
          </a:bodyPr>
          <a:lstStyle/>
          <a:p>
            <a:r>
              <a:rPr lang="en-US" dirty="0"/>
              <a:t>Same goals?</a:t>
            </a:r>
          </a:p>
          <a:p>
            <a:r>
              <a:rPr lang="en-US" dirty="0"/>
              <a:t>How is work? </a:t>
            </a:r>
          </a:p>
          <a:p>
            <a:r>
              <a:rPr lang="en-US" dirty="0"/>
              <a:t>How is class?</a:t>
            </a:r>
          </a:p>
          <a:p>
            <a:r>
              <a:rPr lang="en-US" dirty="0"/>
              <a:t>Need anything?</a:t>
            </a:r>
          </a:p>
          <a:p>
            <a:endParaRPr lang="en-US" dirty="0"/>
          </a:p>
        </p:txBody>
      </p:sp>
      <p:pic>
        <p:nvPicPr>
          <p:cNvPr id="6" name="Content Placeholder 5" descr="advisor with student">
            <a:extLst>
              <a:ext uri="{FF2B5EF4-FFF2-40B4-BE49-F238E27FC236}">
                <a16:creationId xmlns:a16="http://schemas.microsoft.com/office/drawing/2014/main" id="{5704AEFA-2084-41EE-8A16-5B66CF8CB2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543580"/>
            <a:ext cx="5103813" cy="3402179"/>
          </a:xfrm>
        </p:spPr>
      </p:pic>
    </p:spTree>
    <p:extLst>
      <p:ext uri="{BB962C8B-B14F-4D97-AF65-F5344CB8AC3E}">
        <p14:creationId xmlns:p14="http://schemas.microsoft.com/office/powerpoint/2010/main" val="4094465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AD8C-758A-4A56-80E2-CBCFB5A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803"/>
            <a:ext cx="10977563" cy="1080938"/>
          </a:xfrm>
        </p:spPr>
        <p:txBody>
          <a:bodyPr/>
          <a:lstStyle/>
          <a:p>
            <a:r>
              <a:rPr lang="en-US" dirty="0"/>
              <a:t>It’s </a:t>
            </a:r>
            <a:r>
              <a:rPr lang="en-US" u="sng" dirty="0"/>
              <a:t>Our</a:t>
            </a:r>
            <a:r>
              <a:rPr lang="en-US" dirty="0"/>
              <a:t> Job – You Can Do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65D3-06E4-46A0-89BE-CE5A36E2EF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4963" y="2268539"/>
            <a:ext cx="6231108" cy="4540034"/>
          </a:xfrm>
        </p:spPr>
        <p:txBody>
          <a:bodyPr>
            <a:noAutofit/>
          </a:bodyPr>
          <a:lstStyle/>
          <a:p>
            <a:r>
              <a:rPr lang="en-US" sz="2800" dirty="0"/>
              <a:t>Relate to the students</a:t>
            </a:r>
          </a:p>
          <a:p>
            <a:r>
              <a:rPr lang="en-US" sz="2800" dirty="0"/>
              <a:t>Be that sounding board</a:t>
            </a:r>
          </a:p>
          <a:p>
            <a:r>
              <a:rPr lang="en-US" sz="2800" dirty="0"/>
              <a:t>Be understanding</a:t>
            </a:r>
          </a:p>
          <a:p>
            <a:r>
              <a:rPr lang="en-US" sz="2800" dirty="0"/>
              <a:t>Celebrate milestones!</a:t>
            </a:r>
          </a:p>
          <a:p>
            <a:r>
              <a:rPr lang="en-US" sz="2800" dirty="0"/>
              <a:t>Do what you say you’re going to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06535-71C3-4CC4-ADB0-55A6E2C8DF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 supportive</a:t>
            </a:r>
          </a:p>
          <a:p>
            <a:r>
              <a:rPr lang="en-US" dirty="0"/>
              <a:t>Understand there is no typical student</a:t>
            </a:r>
          </a:p>
          <a:p>
            <a:r>
              <a:rPr lang="en-US" dirty="0"/>
              <a:t>Make our students feel comfortable and open with us</a:t>
            </a:r>
          </a:p>
          <a:p>
            <a:r>
              <a:rPr lang="en-US" dirty="0"/>
              <a:t>Realistic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642F-7B5A-40E9-BD30-438AA71B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0CEA-E298-4328-A291-EB5FBE28F1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Comprehensive Assessment</a:t>
            </a:r>
          </a:p>
          <a:p>
            <a:r>
              <a:rPr lang="en-US" dirty="0"/>
              <a:t>Goal-setting</a:t>
            </a:r>
          </a:p>
          <a:p>
            <a:r>
              <a:rPr lang="en-US" dirty="0"/>
              <a:t>Offender Reintegration</a:t>
            </a:r>
          </a:p>
          <a:p>
            <a:r>
              <a:rPr lang="en-US" dirty="0"/>
              <a:t>Constant Contact with Students</a:t>
            </a:r>
          </a:p>
          <a:p>
            <a:r>
              <a:rPr lang="en-US" dirty="0"/>
              <a:t>Revisit Goals</a:t>
            </a:r>
          </a:p>
        </p:txBody>
      </p:sp>
    </p:spTree>
    <p:extLst>
      <p:ext uri="{BB962C8B-B14F-4D97-AF65-F5344CB8AC3E}">
        <p14:creationId xmlns:p14="http://schemas.microsoft.com/office/powerpoint/2010/main" val="1355621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3E666-F85E-4DF5-82FF-F445FEC3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/>
          <a:lstStyle/>
          <a:p>
            <a:br>
              <a:rPr lang="en-US" sz="5400" dirty="0"/>
            </a:br>
            <a:r>
              <a:rPr lang="en-US" sz="5400" dirty="0"/>
              <a:t>When it gets tough….</a:t>
            </a:r>
            <a:br>
              <a:rPr lang="en-US" sz="5400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7C972-8AC4-4FDE-AAFA-09D2E80141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 has to want it more than you</a:t>
            </a:r>
          </a:p>
          <a:p>
            <a:r>
              <a:rPr lang="en-US" dirty="0"/>
              <a:t>You have to cut the cord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2C5E85-5A1B-4C96-801E-F0293E5B692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NOT everyone is going to be successful</a:t>
            </a:r>
          </a:p>
          <a:p>
            <a:r>
              <a:rPr lang="en-US" dirty="0"/>
              <a:t>YOU can only do so much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37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72018-319F-4A0B-B586-1A8A951D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Students Jobs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C9D41-40CB-4FEE-A837-344C218E8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Cheryl Smith</a:t>
            </a:r>
          </a:p>
          <a:p>
            <a:r>
              <a:rPr lang="en-US" dirty="0"/>
              <a:t>Career Navigator/Assistant Director AEL,</a:t>
            </a:r>
          </a:p>
          <a:p>
            <a:r>
              <a:rPr lang="en-US" dirty="0"/>
              <a:t>Howard College Concho Valley</a:t>
            </a:r>
          </a:p>
        </p:txBody>
      </p:sp>
      <p:pic>
        <p:nvPicPr>
          <p:cNvPr id="3" name="Picture Placeholder 2" descr="Howard College Concho Valley logo">
            <a:extLst>
              <a:ext uri="{FF2B5EF4-FFF2-40B4-BE49-F238E27FC236}">
                <a16:creationId xmlns:a16="http://schemas.microsoft.com/office/drawing/2014/main" id="{30C37A19-3ECE-406D-A6C4-6F410FC849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7" y="240830"/>
            <a:ext cx="2526406" cy="2257094"/>
          </a:xfrm>
        </p:spPr>
      </p:pic>
    </p:spTree>
    <p:extLst>
      <p:ext uri="{BB962C8B-B14F-4D97-AF65-F5344CB8AC3E}">
        <p14:creationId xmlns:p14="http://schemas.microsoft.com/office/powerpoint/2010/main" val="2854739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1966D4-6DAF-4259-834E-FDAB32E6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Communication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3F45-7AC0-46CD-829B-10969FAF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242" y="2041451"/>
            <a:ext cx="7155711" cy="4603898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Training teacher and support teacher, at least once a week</a:t>
            </a:r>
          </a:p>
          <a:p>
            <a:pPr marL="285750" indent="-285750"/>
            <a:r>
              <a:rPr lang="en-US" dirty="0"/>
              <a:t>Data collection and the training teacher in addition to support teacher</a:t>
            </a:r>
          </a:p>
          <a:p>
            <a:pPr marL="285750" indent="-285750"/>
            <a:r>
              <a:rPr lang="en-US" dirty="0"/>
              <a:t>Departments and AEL</a:t>
            </a:r>
          </a:p>
          <a:p>
            <a:pPr marL="285750" indent="-285750"/>
            <a:r>
              <a:rPr lang="en-US" dirty="0"/>
              <a:t>The students</a:t>
            </a:r>
          </a:p>
        </p:txBody>
      </p:sp>
      <p:pic>
        <p:nvPicPr>
          <p:cNvPr id="8" name="Content Placeholder 7" descr="Lessons Learned image">
            <a:extLst>
              <a:ext uri="{FF2B5EF4-FFF2-40B4-BE49-F238E27FC236}">
                <a16:creationId xmlns:a16="http://schemas.microsoft.com/office/drawing/2014/main" id="{127EE12A-D378-46BC-BB41-36E1123ABE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53" y="3011206"/>
            <a:ext cx="3994585" cy="2664388"/>
          </a:xfrm>
        </p:spPr>
      </p:pic>
    </p:spTree>
    <p:extLst>
      <p:ext uri="{BB962C8B-B14F-4D97-AF65-F5344CB8AC3E}">
        <p14:creationId xmlns:p14="http://schemas.microsoft.com/office/powerpoint/2010/main" val="91920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5609-9938-4CE1-9D04-6C5AB07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DD08-C360-479B-8496-7EFE58286A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Emphasis on “soft skills”</a:t>
            </a:r>
          </a:p>
          <a:p>
            <a:r>
              <a:rPr lang="en-US" dirty="0"/>
              <a:t>Notetaking</a:t>
            </a:r>
          </a:p>
          <a:p>
            <a:r>
              <a:rPr lang="en-US" dirty="0"/>
              <a:t>AVID</a:t>
            </a:r>
          </a:p>
          <a:p>
            <a:r>
              <a:rPr lang="en-US" dirty="0"/>
              <a:t>Problem-solving</a:t>
            </a:r>
          </a:p>
        </p:txBody>
      </p:sp>
      <p:pic>
        <p:nvPicPr>
          <p:cNvPr id="6" name="Content Placeholder 5" descr="students in scrubs doing activity">
            <a:extLst>
              <a:ext uri="{FF2B5EF4-FFF2-40B4-BE49-F238E27FC236}">
                <a16:creationId xmlns:a16="http://schemas.microsoft.com/office/drawing/2014/main" id="{C6C936B5-DE84-4938-B02B-D5A36B60F7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59" y="1983002"/>
            <a:ext cx="3506193" cy="4674924"/>
          </a:xfrm>
        </p:spPr>
      </p:pic>
    </p:spTree>
    <p:extLst>
      <p:ext uri="{BB962C8B-B14F-4D97-AF65-F5344CB8AC3E}">
        <p14:creationId xmlns:p14="http://schemas.microsoft.com/office/powerpoint/2010/main" val="1997072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5609-9938-4CE1-9D04-6C5AB07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Support Class</a:t>
            </a:r>
          </a:p>
        </p:txBody>
      </p:sp>
      <p:pic>
        <p:nvPicPr>
          <p:cNvPr id="6" name="Content Placeholder 5" descr="students presenting in class">
            <a:extLst>
              <a:ext uri="{FF2B5EF4-FFF2-40B4-BE49-F238E27FC236}">
                <a16:creationId xmlns:a16="http://schemas.microsoft.com/office/drawing/2014/main" id="{F40C0C7F-5914-49AB-B785-D8B3A971A4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0" y="2375001"/>
            <a:ext cx="4697412" cy="35230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FE32B-C553-4925-9D25-DDE42FC97D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 needs change during semester</a:t>
            </a:r>
          </a:p>
          <a:p>
            <a:r>
              <a:rPr lang="en-US" dirty="0"/>
              <a:t>Support needed during entire class!</a:t>
            </a:r>
          </a:p>
        </p:txBody>
      </p:sp>
    </p:spTree>
    <p:extLst>
      <p:ext uri="{BB962C8B-B14F-4D97-AF65-F5344CB8AC3E}">
        <p14:creationId xmlns:p14="http://schemas.microsoft.com/office/powerpoint/2010/main" val="188344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9E646-BBF1-4F74-A04F-B546DF5F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A67C7-964F-4208-9DC2-931D32833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Employers Really Want?</a:t>
            </a:r>
          </a:p>
        </p:txBody>
      </p:sp>
      <p:pic>
        <p:nvPicPr>
          <p:cNvPr id="13" name="Picture Placeholder 12" descr="health fair booth">
            <a:extLst>
              <a:ext uri="{FF2B5EF4-FFF2-40B4-BE49-F238E27FC236}">
                <a16:creationId xmlns:a16="http://schemas.microsoft.com/office/drawing/2014/main" id="{D3437386-CD0C-43CC-B35C-E93E00C31C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4159" y="4448899"/>
            <a:ext cx="2753258" cy="2064943"/>
          </a:xfrm>
        </p:spPr>
      </p:pic>
      <p:pic>
        <p:nvPicPr>
          <p:cNvPr id="11" name="Picture Placeholder 10" descr="health fair pic">
            <a:extLst>
              <a:ext uri="{FF2B5EF4-FFF2-40B4-BE49-F238E27FC236}">
                <a16:creationId xmlns:a16="http://schemas.microsoft.com/office/drawing/2014/main" id="{B8352504-590A-4E62-B78A-2FEE0F98E2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4158" y="332959"/>
            <a:ext cx="2753257" cy="2064942"/>
          </a:xfrm>
        </p:spPr>
      </p:pic>
    </p:spTree>
    <p:extLst>
      <p:ext uri="{BB962C8B-B14F-4D97-AF65-F5344CB8AC3E}">
        <p14:creationId xmlns:p14="http://schemas.microsoft.com/office/powerpoint/2010/main" val="1900550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DE04F-0D58-4D33-A242-7ADD275C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 Board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EAB27D-3F51-47BC-A1C8-17DE4FA35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7233" y="2269475"/>
            <a:ext cx="4737253" cy="4417763"/>
          </a:xfrm>
        </p:spPr>
        <p:txBody>
          <a:bodyPr>
            <a:normAutofit fontScale="92500"/>
          </a:bodyPr>
          <a:lstStyle/>
          <a:p>
            <a:r>
              <a:rPr lang="en-US" dirty="0"/>
              <a:t>Former and current student included</a:t>
            </a:r>
          </a:p>
          <a:p>
            <a:r>
              <a:rPr lang="en-US" dirty="0"/>
              <a:t>Occurs once a year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6B26D-7F12-4C58-8E5C-3AA2BA9A11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0974" y="2029110"/>
            <a:ext cx="6627449" cy="48288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Meeting with employers </a:t>
            </a:r>
          </a:p>
          <a:p>
            <a:pPr lvl="1"/>
            <a:r>
              <a:rPr lang="en-US" dirty="0"/>
              <a:t>Shannon Hospital</a:t>
            </a:r>
          </a:p>
          <a:p>
            <a:pPr lvl="1"/>
            <a:r>
              <a:rPr lang="en-US" dirty="0"/>
              <a:t>Shannon Clinic</a:t>
            </a:r>
          </a:p>
          <a:p>
            <a:pPr lvl="1"/>
            <a:r>
              <a:rPr lang="en-US" dirty="0"/>
              <a:t>La Esperanza Clinic</a:t>
            </a:r>
          </a:p>
          <a:p>
            <a:pPr lvl="1"/>
            <a:r>
              <a:rPr lang="en-US" dirty="0"/>
              <a:t>Community Hospital </a:t>
            </a:r>
          </a:p>
          <a:p>
            <a:pPr lvl="1"/>
            <a:r>
              <a:rPr lang="en-US" dirty="0"/>
              <a:t>Community Clinic</a:t>
            </a:r>
          </a:p>
          <a:p>
            <a:pPr lvl="1"/>
            <a:r>
              <a:rPr lang="en-US" dirty="0"/>
              <a:t>ISDs around the region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1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DE04F-0D58-4D33-A242-7ADD275C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Discussed in Meeting?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EAB27D-3F51-47BC-A1C8-17DE4FA358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Employers’ specific needs</a:t>
            </a:r>
          </a:p>
          <a:p>
            <a:r>
              <a:rPr lang="en-US" dirty="0"/>
              <a:t>Helps employ current students</a:t>
            </a:r>
          </a:p>
          <a:p>
            <a:r>
              <a:rPr lang="en-US" dirty="0"/>
              <a:t>Nearly every student has a job prior to graduation</a:t>
            </a:r>
          </a:p>
          <a:p>
            <a:r>
              <a:rPr lang="en-US" dirty="0"/>
              <a:t>License test is a requirement to pass last class</a:t>
            </a:r>
          </a:p>
        </p:txBody>
      </p:sp>
    </p:spTree>
    <p:extLst>
      <p:ext uri="{BB962C8B-B14F-4D97-AF65-F5344CB8AC3E}">
        <p14:creationId xmlns:p14="http://schemas.microsoft.com/office/powerpoint/2010/main" val="2023914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A1F1-FC6A-4871-B431-3EA46F20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Extracurricular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93F4-1D3D-44F0-93BD-01C8C4B643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4888" y="2357438"/>
            <a:ext cx="5873920" cy="44751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volunteer for community projects </a:t>
            </a:r>
          </a:p>
          <a:p>
            <a:r>
              <a:rPr lang="en-US" dirty="0"/>
              <a:t>High visibility in community</a:t>
            </a:r>
          </a:p>
          <a:p>
            <a:r>
              <a:rPr lang="en-US" dirty="0"/>
              <a:t>Results in job offers </a:t>
            </a:r>
          </a:p>
          <a:p>
            <a:endParaRPr lang="en-US" dirty="0"/>
          </a:p>
        </p:txBody>
      </p:sp>
      <p:pic>
        <p:nvPicPr>
          <p:cNvPr id="7" name="Content Placeholder 6" descr="students in scrubs at health fair">
            <a:extLst>
              <a:ext uri="{FF2B5EF4-FFF2-40B4-BE49-F238E27FC236}">
                <a16:creationId xmlns:a16="http://schemas.microsoft.com/office/drawing/2014/main" id="{8579D309-D22D-4FA0-8479-0CB433D50A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6" y="2008520"/>
            <a:ext cx="3489105" cy="4649455"/>
          </a:xfrm>
        </p:spPr>
      </p:pic>
    </p:spTree>
    <p:extLst>
      <p:ext uri="{BB962C8B-B14F-4D97-AF65-F5344CB8AC3E}">
        <p14:creationId xmlns:p14="http://schemas.microsoft.com/office/powerpoint/2010/main" val="623543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29AD-9CF6-42C8-939A-309311F2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F919D-4D2E-4A7F-8EF6-D4C465B380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3091444"/>
            <a:ext cx="12088166" cy="36710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Eden </a:t>
            </a:r>
            <a:r>
              <a:rPr lang="en-US" dirty="0" err="1"/>
              <a:t>Casal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Eden.Casal@victoriacollege.edu</a:t>
            </a:r>
            <a:r>
              <a:rPr lang="en-US" dirty="0"/>
              <a:t> </a:t>
            </a:r>
          </a:p>
          <a:p>
            <a:r>
              <a:rPr lang="en-US" dirty="0"/>
              <a:t>Chera Crawford, </a:t>
            </a:r>
            <a:r>
              <a:rPr lang="en-US" dirty="0">
                <a:hlinkClick r:id="rId4"/>
              </a:rPr>
              <a:t>ccrawford@lcotyler.org</a:t>
            </a:r>
            <a:r>
              <a:rPr lang="en-US" dirty="0"/>
              <a:t> </a:t>
            </a:r>
          </a:p>
          <a:p>
            <a:r>
              <a:rPr lang="en-US" dirty="0"/>
              <a:t>Olga M. Escamilla, Ph.D., </a:t>
            </a:r>
            <a:r>
              <a:rPr lang="en-US" dirty="0">
                <a:hlinkClick r:id="rId5"/>
              </a:rPr>
              <a:t>olga.escamilla@tamu.edu</a:t>
            </a:r>
            <a:r>
              <a:rPr lang="en-US" dirty="0"/>
              <a:t> </a:t>
            </a:r>
          </a:p>
          <a:p>
            <a:r>
              <a:rPr lang="en-US" dirty="0"/>
              <a:t>Mary Jo Ochoa, </a:t>
            </a:r>
            <a:r>
              <a:rPr lang="en-US" dirty="0">
                <a:hlinkClick r:id="rId6"/>
              </a:rPr>
              <a:t>mochoa16@sisd.net</a:t>
            </a:r>
            <a:r>
              <a:rPr lang="en-US" dirty="0"/>
              <a:t> </a:t>
            </a:r>
          </a:p>
          <a:p>
            <a:r>
              <a:rPr lang="en-US" dirty="0"/>
              <a:t>Fabiana Ramirez, </a:t>
            </a:r>
            <a:r>
              <a:rPr lang="en-US" dirty="0">
                <a:hlinkClick r:id="rId7"/>
              </a:rPr>
              <a:t>fabiana.ramirez@twc.state.tx.us</a:t>
            </a:r>
            <a:r>
              <a:rPr lang="en-US" dirty="0"/>
              <a:t> </a:t>
            </a:r>
          </a:p>
          <a:p>
            <a:r>
              <a:rPr lang="en-US" dirty="0"/>
              <a:t>Cheryl Smith, </a:t>
            </a:r>
            <a:r>
              <a:rPr lang="en-US" dirty="0">
                <a:hlinkClick r:id="rId8"/>
              </a:rPr>
              <a:t>Casmith@howardcollege.edu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B508-C328-4FDB-864C-D7AE14239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981890"/>
            <a:ext cx="12192000" cy="781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Contact us!</a:t>
            </a:r>
          </a:p>
        </p:txBody>
      </p:sp>
    </p:spTree>
    <p:extLst>
      <p:ext uri="{BB962C8B-B14F-4D97-AF65-F5344CB8AC3E}">
        <p14:creationId xmlns:p14="http://schemas.microsoft.com/office/powerpoint/2010/main" val="28832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702E-96EB-4343-895F-8021FE08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C072-5B86-4577-9B5A-1602BEF34E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Career Interests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Barriers to Education and Employment</a:t>
            </a:r>
          </a:p>
          <a:p>
            <a:r>
              <a:rPr lang="en-US" dirty="0"/>
              <a:t>Career Readiness</a:t>
            </a:r>
          </a:p>
          <a:p>
            <a:r>
              <a:rPr lang="en-US" dirty="0"/>
              <a:t>College Readiness</a:t>
            </a:r>
          </a:p>
        </p:txBody>
      </p:sp>
    </p:spTree>
    <p:extLst>
      <p:ext uri="{BB962C8B-B14F-4D97-AF65-F5344CB8AC3E}">
        <p14:creationId xmlns:p14="http://schemas.microsoft.com/office/powerpoint/2010/main" val="376828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03B4-5194-415A-9675-CF074779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3309-091D-4083-9FE7-17F3D275A0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Obtaining a job</a:t>
            </a:r>
          </a:p>
          <a:p>
            <a:r>
              <a:rPr lang="en-US" dirty="0"/>
              <a:t>Retaining a job</a:t>
            </a:r>
          </a:p>
        </p:txBody>
      </p:sp>
    </p:spTree>
    <p:extLst>
      <p:ext uri="{BB962C8B-B14F-4D97-AF65-F5344CB8AC3E}">
        <p14:creationId xmlns:p14="http://schemas.microsoft.com/office/powerpoint/2010/main" val="134599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682B-A9E3-4A5E-BD03-4EB8A593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59" y="2869895"/>
            <a:ext cx="10444300" cy="1090788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Students to Their 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C2B2-41B0-4236-A930-F1FC6AC5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Mary Jo Ochoa</a:t>
            </a:r>
          </a:p>
          <a:p>
            <a:r>
              <a:rPr lang="en-US" dirty="0"/>
              <a:t>Career Pathways &amp; Transitions Coordinator,</a:t>
            </a:r>
          </a:p>
          <a:p>
            <a:r>
              <a:rPr lang="en-US" dirty="0"/>
              <a:t>Socorro ISD</a:t>
            </a:r>
          </a:p>
        </p:txBody>
      </p:sp>
      <p:pic>
        <p:nvPicPr>
          <p:cNvPr id="6" name="Picture Placeholder 5" descr="Socorro ISD logo">
            <a:extLst>
              <a:ext uri="{FF2B5EF4-FFF2-40B4-BE49-F238E27FC236}">
                <a16:creationId xmlns:a16="http://schemas.microsoft.com/office/drawing/2014/main" id="{5746D827-0E13-4C0D-BA11-3C689CD45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b="13776"/>
          <a:stretch>
            <a:fillRect/>
          </a:stretch>
        </p:blipFill>
        <p:spPr>
          <a:xfrm>
            <a:off x="-24159" y="381505"/>
            <a:ext cx="11237912" cy="1881187"/>
          </a:xfrm>
        </p:spPr>
      </p:pic>
    </p:spTree>
    <p:extLst>
      <p:ext uri="{BB962C8B-B14F-4D97-AF65-F5344CB8AC3E}">
        <p14:creationId xmlns:p14="http://schemas.microsoft.com/office/powerpoint/2010/main" val="286799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9D94E-0974-40A6-9A56-BB4F15D1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History Lesson: IET Entrance </a:t>
            </a:r>
            <a:r>
              <a:rPr lang="en-US" sz="4400" dirty="0" err="1"/>
              <a:t>Req’s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1A5F2-B49C-4C2E-B752-A1C3523E8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79" y="2049864"/>
            <a:ext cx="8018585" cy="4642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Individual Interview</a:t>
            </a:r>
          </a:p>
          <a:p>
            <a:pPr lvl="1"/>
            <a:r>
              <a:rPr lang="en-US" dirty="0"/>
              <a:t>Collected information on barriers, prior education, “employability”</a:t>
            </a:r>
          </a:p>
          <a:p>
            <a:pPr lvl="2"/>
            <a:r>
              <a:rPr lang="en-US" dirty="0"/>
              <a:t>Do you work now? </a:t>
            </a:r>
          </a:p>
          <a:p>
            <a:pPr lvl="2"/>
            <a:r>
              <a:rPr lang="en-US" dirty="0"/>
              <a:t>Do you want to work in this career field?</a:t>
            </a:r>
          </a:p>
          <a:p>
            <a:r>
              <a:rPr lang="en-US" dirty="0"/>
              <a:t>Academic Assessments</a:t>
            </a:r>
          </a:p>
          <a:p>
            <a:pPr lvl="1"/>
            <a:r>
              <a:rPr lang="en-US" dirty="0"/>
              <a:t>Minimum reading levels </a:t>
            </a:r>
          </a:p>
          <a:p>
            <a:r>
              <a:rPr lang="en-US" dirty="0"/>
              <a:t>Must have HS Diploma or GED</a:t>
            </a:r>
          </a:p>
        </p:txBody>
      </p:sp>
      <p:pic>
        <p:nvPicPr>
          <p:cNvPr id="6" name="Content Placeholder 5" descr="IET Intake Form">
            <a:extLst>
              <a:ext uri="{FF2B5EF4-FFF2-40B4-BE49-F238E27FC236}">
                <a16:creationId xmlns:a16="http://schemas.microsoft.com/office/drawing/2014/main" id="{CED7A01B-106B-4E0D-B1BD-34F9E9280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71" y="2386941"/>
            <a:ext cx="3839612" cy="3859480"/>
          </a:xfrm>
        </p:spPr>
      </p:pic>
    </p:spTree>
    <p:extLst>
      <p:ext uri="{BB962C8B-B14F-4D97-AF65-F5344CB8AC3E}">
        <p14:creationId xmlns:p14="http://schemas.microsoft.com/office/powerpoint/2010/main" val="5015636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2060"/>
      </a:hlink>
      <a:folHlink>
        <a:srgbClr val="B2B2B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 template" id="{E93188FF-ABBF-4175-BD0C-58BBB23381C9}" vid="{BE0FCF59-B90C-4BE3-9C13-0E24E2BC5E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TWC Accessible Cities</Template>
  <TotalTime>923</TotalTime>
  <Words>1663</Words>
  <Application>Microsoft Office PowerPoint</Application>
  <PresentationFormat>Widescreen</PresentationFormat>
  <Paragraphs>354</Paragraphs>
  <Slides>59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Trebuchet MS</vt:lpstr>
      <vt:lpstr>Verdana</vt:lpstr>
      <vt:lpstr>Berlin</vt:lpstr>
      <vt:lpstr>Ya’ll Ready for This? Who’s Really Ready for IET?</vt:lpstr>
      <vt:lpstr>Session Objectives</vt:lpstr>
      <vt:lpstr>Intro to Student Success</vt:lpstr>
      <vt:lpstr>The Formula</vt:lpstr>
      <vt:lpstr>Student Support</vt:lpstr>
      <vt:lpstr>Inventories</vt:lpstr>
      <vt:lpstr>Employability Skills</vt:lpstr>
      <vt:lpstr>Connecting Students to Their Careers</vt:lpstr>
      <vt:lpstr>History Lesson: IET Entrance Req’s</vt:lpstr>
      <vt:lpstr>History Lesson: PY16-17 IETs</vt:lpstr>
      <vt:lpstr>PY 16-17 Lessons Learned</vt:lpstr>
      <vt:lpstr>History Lesson: PY 17-18 IETs</vt:lpstr>
      <vt:lpstr>PY 17-18 Lessons Learned</vt:lpstr>
      <vt:lpstr>Addressing Past Challenges</vt:lpstr>
      <vt:lpstr>More Changes</vt:lpstr>
      <vt:lpstr>Future Changes to IET Intake</vt:lpstr>
      <vt:lpstr>Future Expectations</vt:lpstr>
      <vt:lpstr>Expectations on Enrollment</vt:lpstr>
      <vt:lpstr>It’s Okay to Reevaluate</vt:lpstr>
      <vt:lpstr>The mission of Literacy Council of Tyler is to improve the lives of individuals and their families by eliminating illiteracy through educational services.</vt:lpstr>
      <vt:lpstr>Timeline of Career Pathways</vt:lpstr>
      <vt:lpstr>More of Our History</vt:lpstr>
      <vt:lpstr>Application Process Req’s</vt:lpstr>
      <vt:lpstr>On-ramps for Readiness</vt:lpstr>
      <vt:lpstr>The Results of On-Ramps?</vt:lpstr>
      <vt:lpstr>Early Lessons Learned  </vt:lpstr>
      <vt:lpstr>The Fix: Prep Class</vt:lpstr>
      <vt:lpstr>What the Prep Class Does</vt:lpstr>
      <vt:lpstr>More Than Assessing Student</vt:lpstr>
      <vt:lpstr>Lessons Learned</vt:lpstr>
      <vt:lpstr>Returning Students</vt:lpstr>
      <vt:lpstr>No significant learning occurs without a significant relationship.</vt:lpstr>
      <vt:lpstr>A Support System for Students</vt:lpstr>
      <vt:lpstr>SAIL Program Overview</vt:lpstr>
      <vt:lpstr>Initial Screening</vt:lpstr>
      <vt:lpstr>Interest Form</vt:lpstr>
      <vt:lpstr>Barriers</vt:lpstr>
      <vt:lpstr>Goals</vt:lpstr>
      <vt:lpstr>Early Education</vt:lpstr>
      <vt:lpstr>Support System</vt:lpstr>
      <vt:lpstr>Basics of Advising</vt:lpstr>
      <vt:lpstr>How to Be a Good Advisor</vt:lpstr>
      <vt:lpstr>More on Good Advising</vt:lpstr>
      <vt:lpstr>Being a Support System</vt:lpstr>
      <vt:lpstr>Communication is Key</vt:lpstr>
      <vt:lpstr>Checking in </vt:lpstr>
      <vt:lpstr>Support from Classmates</vt:lpstr>
      <vt:lpstr>Pulse Checks</vt:lpstr>
      <vt:lpstr>It’s Our Job – You Can Do This!</vt:lpstr>
      <vt:lpstr> When it gets tough…. </vt:lpstr>
      <vt:lpstr>Getting Students Jobs</vt:lpstr>
      <vt:lpstr>Communication</vt:lpstr>
      <vt:lpstr>Support Class</vt:lpstr>
      <vt:lpstr>Flexibility in Support Class</vt:lpstr>
      <vt:lpstr>Employability</vt:lpstr>
      <vt:lpstr>CMA Board Meeting</vt:lpstr>
      <vt:lpstr>What’s Discussed in Meeting?</vt:lpstr>
      <vt:lpstr>Extracurricular Activities</vt:lpstr>
      <vt:lpstr>Questions?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Ya’ll Ready for This?</dc:title>
  <dc:creator>Ramirez,Fabiana</dc:creator>
  <cp:lastModifiedBy>Ramirez,Fabiana</cp:lastModifiedBy>
  <cp:revision>98</cp:revision>
  <dcterms:created xsi:type="dcterms:W3CDTF">2018-07-05T16:20:17Z</dcterms:created>
  <dcterms:modified xsi:type="dcterms:W3CDTF">2018-08-10T17:24:02Z</dcterms:modified>
</cp:coreProperties>
</file>