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54"/>
  </p:notesMasterIdLst>
  <p:handoutMasterIdLst>
    <p:handoutMasterId r:id="rId55"/>
  </p:handoutMasterIdLst>
  <p:sldIdLst>
    <p:sldId id="265" r:id="rId2"/>
    <p:sldId id="299" r:id="rId3"/>
    <p:sldId id="289" r:id="rId4"/>
    <p:sldId id="290" r:id="rId5"/>
    <p:sldId id="360"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26" r:id="rId27"/>
    <p:sldId id="403" r:id="rId28"/>
    <p:sldId id="404" r:id="rId29"/>
    <p:sldId id="405" r:id="rId30"/>
    <p:sldId id="406" r:id="rId31"/>
    <p:sldId id="407" r:id="rId32"/>
    <p:sldId id="408" r:id="rId33"/>
    <p:sldId id="409" r:id="rId34"/>
    <p:sldId id="410" r:id="rId35"/>
    <p:sldId id="411" r:id="rId36"/>
    <p:sldId id="412" r:id="rId37"/>
    <p:sldId id="413" r:id="rId38"/>
    <p:sldId id="414" r:id="rId39"/>
    <p:sldId id="415" r:id="rId40"/>
    <p:sldId id="416" r:id="rId41"/>
    <p:sldId id="417" r:id="rId42"/>
    <p:sldId id="418" r:id="rId43"/>
    <p:sldId id="419" r:id="rId44"/>
    <p:sldId id="420" r:id="rId45"/>
    <p:sldId id="427" r:id="rId46"/>
    <p:sldId id="422" r:id="rId47"/>
    <p:sldId id="423" r:id="rId48"/>
    <p:sldId id="424" r:id="rId49"/>
    <p:sldId id="425" r:id="rId50"/>
    <p:sldId id="356" r:id="rId51"/>
    <p:sldId id="358" r:id="rId52"/>
    <p:sldId id="357" r:id="rId5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EB22F7-A112-497A-89CE-28B528DA0729}">
          <p14:sldIdLst>
            <p14:sldId id="265"/>
            <p14:sldId id="299"/>
            <p14:sldId id="289"/>
            <p14:sldId id="290"/>
            <p14:sldId id="360"/>
            <p14:sldId id="382"/>
            <p14:sldId id="383"/>
            <p14:sldId id="384"/>
            <p14:sldId id="385"/>
            <p14:sldId id="386"/>
            <p14:sldId id="387"/>
            <p14:sldId id="388"/>
            <p14:sldId id="389"/>
            <p14:sldId id="390"/>
            <p14:sldId id="391"/>
            <p14:sldId id="392"/>
            <p14:sldId id="393"/>
            <p14:sldId id="394"/>
            <p14:sldId id="395"/>
            <p14:sldId id="396"/>
            <p14:sldId id="397"/>
            <p14:sldId id="398"/>
            <p14:sldId id="399"/>
            <p14:sldId id="400"/>
            <p14:sldId id="401"/>
            <p14:sldId id="426"/>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7"/>
            <p14:sldId id="422"/>
            <p14:sldId id="423"/>
            <p14:sldId id="424"/>
            <p14:sldId id="425"/>
            <p14:sldId id="356"/>
            <p14:sldId id="358"/>
            <p14:sldId id="357"/>
          </p14:sldIdLst>
        </p14:section>
      </p14:sectionLst>
    </p:ex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7" autoAdjust="0"/>
    <p:restoredTop sz="79549" autoAdjust="0"/>
  </p:normalViewPr>
  <p:slideViewPr>
    <p:cSldViewPr>
      <p:cViewPr varScale="1">
        <p:scale>
          <a:sx n="74" d="100"/>
          <a:sy n="74" d="100"/>
        </p:scale>
        <p:origin x="84" y="534"/>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0EA5F0D-C1DC-412F-A146-DDB3A74B588F}" type="datetimeFigureOut">
              <a:rPr lang="en-US"/>
              <a:t>8/30/2018</a:t>
            </a:fld>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8CDE508-72C8-4AB5-AA9C-1584D31690E0}" type="datetimeFigureOut">
              <a:rPr lang="en-US"/>
              <a:t>8/30/2018</a:t>
            </a:fld>
            <a:endParaRP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8"/>
            <a:ext cx="5852160" cy="3240405"/>
          </a:xfrm>
          <a:prstGeom prst="rect">
            <a:avLst/>
          </a:prstGeom>
        </p:spPr>
        <p:txBody>
          <a:bodyPr vert="horz" lIns="96661" tIns="48331" rIns="96661" bIns="48331"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Tree>
    <p:extLst>
      <p:ext uri="{BB962C8B-B14F-4D97-AF65-F5344CB8AC3E}">
        <p14:creationId xmlns:p14="http://schemas.microsoft.com/office/powerpoint/2010/main" val="2638596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Tree>
    <p:extLst>
      <p:ext uri="{BB962C8B-B14F-4D97-AF65-F5344CB8AC3E}">
        <p14:creationId xmlns:p14="http://schemas.microsoft.com/office/powerpoint/2010/main" val="426582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A8F897-07A1-B94E-9765-3A12EEDA9FCA}"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383999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A8F897-07A1-B94E-9765-3A12EEDA9FCA}"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342117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A8F897-07A1-B94E-9765-3A12EEDA9FCA}"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202447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A8F897-07A1-B94E-9765-3A12EEDA9FCA}"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31137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A8F897-07A1-B94E-9765-3A12EEDA9FCA}"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65230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0A8F897-07A1-B94E-9765-3A12EEDA9FCA}" type="datetimeFigureOut">
              <a:rPr lang="en-US" smtClean="0"/>
              <a:t>8/30/2018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234481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0A8F897-07A1-B94E-9765-3A12EEDA9FCA}" type="datetimeFigureOut">
              <a:rPr lang="en-US" smtClean="0"/>
              <a:t>8/30/2018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100355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0A8F897-07A1-B94E-9765-3A12EEDA9FCA}" type="datetimeFigureOut">
              <a:rPr lang="en-US" smtClean="0"/>
              <a:t>8/30/2018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305316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A8F897-07A1-B94E-9765-3A12EEDA9FCA}"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129986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0A8F897-07A1-B94E-9765-3A12EEDA9FCA}" type="datetimeFigureOut">
              <a:rPr lang="en-US" smtClean="0"/>
              <a:t>8/30/2018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39286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0A8F897-07A1-B94E-9765-3A12EEDA9FCA}" type="datetimeFigureOut">
              <a:rPr lang="en-US" smtClean="0"/>
              <a:t>8/30/2018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961395C-D69B-1047-ACEB-BCA17B81DA10}" type="slidenum">
              <a:rPr lang="en-US" smtClean="0"/>
              <a:t>‹#›</a:t>
            </a:fld>
            <a:endParaRPr lang="en-US"/>
          </a:p>
        </p:txBody>
      </p:sp>
    </p:spTree>
    <p:extLst>
      <p:ext uri="{BB962C8B-B14F-4D97-AF65-F5344CB8AC3E}">
        <p14:creationId xmlns:p14="http://schemas.microsoft.com/office/powerpoint/2010/main" val="404326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0A8F897-07A1-B94E-9765-3A12EEDA9FCA}" type="datetimeFigureOut">
              <a:rPr lang="en-US" smtClean="0"/>
              <a:t>8/30/2018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961395C-D69B-1047-ACEB-BCA17B81DA10}" type="slidenum">
              <a:rPr lang="en-US" smtClean="0"/>
              <a:t>‹#›</a:t>
            </a:fld>
            <a:endParaRPr lang="en-US"/>
          </a:p>
        </p:txBody>
      </p:sp>
    </p:spTree>
    <p:extLst>
      <p:ext uri="{BB962C8B-B14F-4D97-AF65-F5344CB8AC3E}">
        <p14:creationId xmlns:p14="http://schemas.microsoft.com/office/powerpoint/2010/main" val="3112084946"/>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Employer Engagement:  Designing Quality Programs</a:t>
            </a:r>
          </a:p>
        </p:txBody>
      </p:sp>
      <p:sp>
        <p:nvSpPr>
          <p:cNvPr id="4" name="Subtitle 3">
            <a:extLst>
              <a:ext uri="{FF2B5EF4-FFF2-40B4-BE49-F238E27FC236}">
                <a16:creationId xmlns:a16="http://schemas.microsoft.com/office/drawing/2014/main" id="{CCBBBB15-FD0A-489E-8D33-367CD1AB8CA1}"/>
              </a:ext>
            </a:extLst>
          </p:cNvPr>
          <p:cNvSpPr>
            <a:spLocks noGrp="1"/>
          </p:cNvSpPr>
          <p:nvPr>
            <p:ph type="subTitle" idx="1"/>
          </p:nvPr>
        </p:nvSpPr>
        <p:spPr/>
        <p:txBody>
          <a:bodyPr/>
          <a:lstStyle/>
          <a:p>
            <a:r>
              <a:rPr lang="en-US" dirty="0"/>
              <a:t>An AEL Panel Presentation</a:t>
            </a:r>
          </a:p>
          <a:p>
            <a:endParaRPr lang="en-US" dirty="0"/>
          </a:p>
        </p:txBody>
      </p:sp>
    </p:spTree>
    <p:extLst>
      <p:ext uri="{BB962C8B-B14F-4D97-AF65-F5344CB8AC3E}">
        <p14:creationId xmlns:p14="http://schemas.microsoft.com/office/powerpoint/2010/main" val="279880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DE724-DA8D-4D91-83D6-8DA293B51115}"/>
              </a:ext>
            </a:extLst>
          </p:cNvPr>
          <p:cNvSpPr>
            <a:spLocks noGrp="1"/>
          </p:cNvSpPr>
          <p:nvPr>
            <p:ph type="title"/>
          </p:nvPr>
        </p:nvSpPr>
        <p:spPr/>
        <p:txBody>
          <a:bodyPr/>
          <a:lstStyle/>
          <a:p>
            <a:r>
              <a:rPr lang="en-US" dirty="0"/>
              <a:t>Implementing our Phase in Process</a:t>
            </a:r>
          </a:p>
        </p:txBody>
      </p:sp>
      <p:sp>
        <p:nvSpPr>
          <p:cNvPr id="3" name="Content Placeholder 2">
            <a:extLst>
              <a:ext uri="{FF2B5EF4-FFF2-40B4-BE49-F238E27FC236}">
                <a16:creationId xmlns:a16="http://schemas.microsoft.com/office/drawing/2014/main" id="{CD677A2A-2A9C-481C-9064-6206D9698B72}"/>
              </a:ext>
            </a:extLst>
          </p:cNvPr>
          <p:cNvSpPr>
            <a:spLocks noGrp="1"/>
          </p:cNvSpPr>
          <p:nvPr>
            <p:ph idx="1"/>
          </p:nvPr>
        </p:nvSpPr>
        <p:spPr>
          <a:xfrm>
            <a:off x="3810000" y="762000"/>
            <a:ext cx="7315200" cy="5603748"/>
          </a:xfrm>
        </p:spPr>
        <p:txBody>
          <a:bodyPr/>
          <a:lstStyle/>
          <a:p>
            <a:r>
              <a:rPr lang="en-US" dirty="0"/>
              <a:t>Phase 1: Establish the relationship and goals for the partnerships</a:t>
            </a:r>
          </a:p>
          <a:p>
            <a:pPr lvl="2"/>
            <a:r>
              <a:rPr lang="en-US" sz="2300" dirty="0"/>
              <a:t>Meet and greet with partner administration designee</a:t>
            </a:r>
          </a:p>
          <a:p>
            <a:pPr lvl="3"/>
            <a:r>
              <a:rPr lang="en-US" sz="2300" dirty="0"/>
              <a:t>Review of program offering</a:t>
            </a:r>
          </a:p>
          <a:p>
            <a:pPr lvl="3"/>
            <a:r>
              <a:rPr lang="en-US" sz="2300" dirty="0"/>
              <a:t>Discussion of schedule and location</a:t>
            </a:r>
          </a:p>
          <a:p>
            <a:pPr lvl="3"/>
            <a:r>
              <a:rPr lang="en-US" sz="2300" dirty="0"/>
              <a:t>Possibility of employee incentives</a:t>
            </a:r>
          </a:p>
          <a:p>
            <a:pPr lvl="3"/>
            <a:r>
              <a:rPr lang="en-US" sz="2300" dirty="0"/>
              <a:t>Recruitment procedure to get program started</a:t>
            </a:r>
          </a:p>
          <a:p>
            <a:pPr marL="0" indent="0">
              <a:buNone/>
            </a:pPr>
            <a:endParaRPr lang="en-US" dirty="0"/>
          </a:p>
          <a:p>
            <a:pPr marL="0" indent="0">
              <a:buNone/>
            </a:pPr>
            <a:r>
              <a:rPr lang="en-US" dirty="0"/>
              <a:t>Our strong partnership ensured that education and training was aligned to the workplace needs. </a:t>
            </a:r>
          </a:p>
          <a:p>
            <a:pPr marL="0" indent="0">
              <a:buNone/>
            </a:pPr>
            <a:r>
              <a:rPr lang="en-US" dirty="0"/>
              <a:t>Employers have to pay an active role with SWTJC-AEL to influence program design and delivery, shape instruction, encourage attendance and measurable skills gains. </a:t>
            </a:r>
          </a:p>
          <a:p>
            <a:endParaRPr lang="en-US" dirty="0"/>
          </a:p>
        </p:txBody>
      </p:sp>
    </p:spTree>
    <p:extLst>
      <p:ext uri="{BB962C8B-B14F-4D97-AF65-F5344CB8AC3E}">
        <p14:creationId xmlns:p14="http://schemas.microsoft.com/office/powerpoint/2010/main" val="60281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1A19-A15A-4B1F-B7FF-AEC5D44BF85C}"/>
              </a:ext>
            </a:extLst>
          </p:cNvPr>
          <p:cNvSpPr>
            <a:spLocks noGrp="1"/>
          </p:cNvSpPr>
          <p:nvPr>
            <p:ph type="title"/>
          </p:nvPr>
        </p:nvSpPr>
        <p:spPr/>
        <p:txBody>
          <a:bodyPr/>
          <a:lstStyle/>
          <a:p>
            <a:r>
              <a:rPr lang="en-US" dirty="0"/>
              <a:t>Phase in Process</a:t>
            </a:r>
          </a:p>
        </p:txBody>
      </p:sp>
      <p:sp>
        <p:nvSpPr>
          <p:cNvPr id="3" name="Content Placeholder 2">
            <a:extLst>
              <a:ext uri="{FF2B5EF4-FFF2-40B4-BE49-F238E27FC236}">
                <a16:creationId xmlns:a16="http://schemas.microsoft.com/office/drawing/2014/main" id="{508F33A4-8987-4810-8E6B-2EFE247FC81D}"/>
              </a:ext>
            </a:extLst>
          </p:cNvPr>
          <p:cNvSpPr>
            <a:spLocks noGrp="1"/>
          </p:cNvSpPr>
          <p:nvPr>
            <p:ph idx="1"/>
          </p:nvPr>
        </p:nvSpPr>
        <p:spPr/>
        <p:txBody>
          <a:bodyPr/>
          <a:lstStyle/>
          <a:p>
            <a:r>
              <a:rPr lang="en-US" dirty="0"/>
              <a:t>Phase 2: Develop and implement a recruitment and retention plan; identify employee needs and students needs</a:t>
            </a:r>
          </a:p>
          <a:p>
            <a:pPr lvl="2"/>
            <a:r>
              <a:rPr lang="en-US" sz="1800" dirty="0"/>
              <a:t>On-Site Overview</a:t>
            </a:r>
          </a:p>
          <a:p>
            <a:pPr lvl="2"/>
            <a:r>
              <a:rPr lang="en-US" sz="1800" dirty="0"/>
              <a:t>Flyer/Brochure</a:t>
            </a:r>
          </a:p>
          <a:p>
            <a:pPr lvl="2"/>
            <a:r>
              <a:rPr lang="en-US" sz="1800" dirty="0"/>
              <a:t>Dept. Manager Meetings for Overview and recruitment assistance</a:t>
            </a:r>
          </a:p>
          <a:p>
            <a:pPr lvl="2"/>
            <a:r>
              <a:rPr lang="en-US" sz="1800" dirty="0"/>
              <a:t>On-Site Enrollment Process: Orientation,  Enrollment Forms and Assessment</a:t>
            </a:r>
          </a:p>
          <a:p>
            <a:pPr lvl="2"/>
            <a:r>
              <a:rPr lang="en-US" sz="1800" dirty="0"/>
              <a:t>Student and Manager Surveys</a:t>
            </a:r>
          </a:p>
          <a:p>
            <a:endParaRPr lang="en-US" dirty="0"/>
          </a:p>
        </p:txBody>
      </p:sp>
    </p:spTree>
    <p:extLst>
      <p:ext uri="{BB962C8B-B14F-4D97-AF65-F5344CB8AC3E}">
        <p14:creationId xmlns:p14="http://schemas.microsoft.com/office/powerpoint/2010/main" val="400449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9DA-9977-4C0B-BF40-61A05697F3CC}"/>
              </a:ext>
            </a:extLst>
          </p:cNvPr>
          <p:cNvSpPr>
            <a:spLocks noGrp="1"/>
          </p:cNvSpPr>
          <p:nvPr>
            <p:ph type="title"/>
          </p:nvPr>
        </p:nvSpPr>
        <p:spPr/>
        <p:txBody>
          <a:bodyPr/>
          <a:lstStyle/>
          <a:p>
            <a:r>
              <a:rPr lang="en-US" dirty="0"/>
              <a:t>Phase in Process</a:t>
            </a:r>
          </a:p>
        </p:txBody>
      </p:sp>
      <p:sp>
        <p:nvSpPr>
          <p:cNvPr id="3" name="Content Placeholder 2">
            <a:extLst>
              <a:ext uri="{FF2B5EF4-FFF2-40B4-BE49-F238E27FC236}">
                <a16:creationId xmlns:a16="http://schemas.microsoft.com/office/drawing/2014/main" id="{498FF054-153B-4209-947D-EAB0D1EA6B9A}"/>
              </a:ext>
            </a:extLst>
          </p:cNvPr>
          <p:cNvSpPr>
            <a:spLocks noGrp="1"/>
          </p:cNvSpPr>
          <p:nvPr>
            <p:ph idx="1"/>
          </p:nvPr>
        </p:nvSpPr>
        <p:spPr/>
        <p:txBody>
          <a:bodyPr/>
          <a:lstStyle/>
          <a:p>
            <a:r>
              <a:rPr lang="en-US" dirty="0"/>
              <a:t>Phase 3: full implementation of instruction working towards increasing student ability to complete </a:t>
            </a:r>
          </a:p>
          <a:p>
            <a:pPr lvl="1"/>
            <a:r>
              <a:rPr lang="en-US" dirty="0"/>
              <a:t>Employees who participated in workplace literacy program were provided instruction in basic reading, writing and math skills.</a:t>
            </a:r>
          </a:p>
          <a:p>
            <a:pPr lvl="1"/>
            <a:r>
              <a:rPr lang="en-US" dirty="0"/>
              <a:t>Instruction integrated employability skills such as digital literacy, working with others, critical thinking skills and identified workplace skills. </a:t>
            </a:r>
          </a:p>
          <a:p>
            <a:endParaRPr lang="en-US" dirty="0"/>
          </a:p>
        </p:txBody>
      </p:sp>
    </p:spTree>
    <p:extLst>
      <p:ext uri="{BB962C8B-B14F-4D97-AF65-F5344CB8AC3E}">
        <p14:creationId xmlns:p14="http://schemas.microsoft.com/office/powerpoint/2010/main" val="4117925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DC20-613D-4556-8603-8B95EA9F4464}"/>
              </a:ext>
            </a:extLst>
          </p:cNvPr>
          <p:cNvSpPr>
            <a:spLocks noGrp="1"/>
          </p:cNvSpPr>
          <p:nvPr>
            <p:ph type="title"/>
          </p:nvPr>
        </p:nvSpPr>
        <p:spPr/>
        <p:txBody>
          <a:bodyPr/>
          <a:lstStyle/>
          <a:p>
            <a:r>
              <a:rPr lang="en-US" dirty="0"/>
              <a:t>Student Benefits</a:t>
            </a:r>
          </a:p>
        </p:txBody>
      </p:sp>
      <p:sp>
        <p:nvSpPr>
          <p:cNvPr id="3" name="Content Placeholder 2">
            <a:extLst>
              <a:ext uri="{FF2B5EF4-FFF2-40B4-BE49-F238E27FC236}">
                <a16:creationId xmlns:a16="http://schemas.microsoft.com/office/drawing/2014/main" id="{BE398E7E-9335-4F7C-A9BB-1D1B80D6CD91}"/>
              </a:ext>
            </a:extLst>
          </p:cNvPr>
          <p:cNvSpPr>
            <a:spLocks noGrp="1"/>
          </p:cNvSpPr>
          <p:nvPr>
            <p:ph idx="1"/>
          </p:nvPr>
        </p:nvSpPr>
        <p:spPr/>
        <p:txBody>
          <a:bodyPr/>
          <a:lstStyle/>
          <a:p>
            <a:r>
              <a:rPr lang="en-US" dirty="0"/>
              <a:t>Attended on-site classes</a:t>
            </a:r>
          </a:p>
          <a:p>
            <a:r>
              <a:rPr lang="en-US" dirty="0"/>
              <a:t>Flexible scheduling</a:t>
            </a:r>
          </a:p>
          <a:p>
            <a:r>
              <a:rPr lang="en-US" dirty="0"/>
              <a:t>Equipped with tools necessary for advancement such as improved reading, writing and math skills</a:t>
            </a:r>
          </a:p>
          <a:p>
            <a:r>
              <a:rPr lang="en-US" dirty="0"/>
              <a:t>Empowered students to continue their education and/or training</a:t>
            </a:r>
          </a:p>
          <a:p>
            <a:r>
              <a:rPr lang="en-US" dirty="0"/>
              <a:t>Opportunities to be recognized by employer</a:t>
            </a:r>
          </a:p>
          <a:p>
            <a:pPr marL="0" indent="0">
              <a:buNone/>
            </a:pPr>
            <a:endParaRPr lang="en-US" dirty="0"/>
          </a:p>
        </p:txBody>
      </p:sp>
    </p:spTree>
    <p:extLst>
      <p:ext uri="{BB962C8B-B14F-4D97-AF65-F5344CB8AC3E}">
        <p14:creationId xmlns:p14="http://schemas.microsoft.com/office/powerpoint/2010/main" val="556889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91C3-5ABD-46E0-BB7C-DEAAFCF0196A}"/>
              </a:ext>
            </a:extLst>
          </p:cNvPr>
          <p:cNvSpPr>
            <a:spLocks noGrp="1"/>
          </p:cNvSpPr>
          <p:nvPr>
            <p:ph type="title"/>
          </p:nvPr>
        </p:nvSpPr>
        <p:spPr/>
        <p:txBody>
          <a:bodyPr/>
          <a:lstStyle/>
          <a:p>
            <a:r>
              <a:rPr lang="en-US" dirty="0"/>
              <a:t>Employer benefit</a:t>
            </a:r>
          </a:p>
        </p:txBody>
      </p:sp>
      <p:sp>
        <p:nvSpPr>
          <p:cNvPr id="3" name="Content Placeholder 2">
            <a:extLst>
              <a:ext uri="{FF2B5EF4-FFF2-40B4-BE49-F238E27FC236}">
                <a16:creationId xmlns:a16="http://schemas.microsoft.com/office/drawing/2014/main" id="{C2C9EDA3-2EA4-41E1-81E7-044B8F83B2FC}"/>
              </a:ext>
            </a:extLst>
          </p:cNvPr>
          <p:cNvSpPr>
            <a:spLocks noGrp="1"/>
          </p:cNvSpPr>
          <p:nvPr>
            <p:ph idx="1"/>
          </p:nvPr>
        </p:nvSpPr>
        <p:spPr/>
        <p:txBody>
          <a:bodyPr/>
          <a:lstStyle/>
          <a:p>
            <a:r>
              <a:rPr lang="en-US" dirty="0"/>
              <a:t>Increase performance level from employees</a:t>
            </a:r>
          </a:p>
          <a:p>
            <a:r>
              <a:rPr lang="en-US" dirty="0"/>
              <a:t>Increase productivity and therefore profit</a:t>
            </a:r>
          </a:p>
          <a:p>
            <a:r>
              <a:rPr lang="en-US" dirty="0"/>
              <a:t>Improved employee retention</a:t>
            </a:r>
          </a:p>
          <a:p>
            <a:r>
              <a:rPr lang="en-US" dirty="0"/>
              <a:t>Education provided to employees at no cost to employer</a:t>
            </a:r>
          </a:p>
          <a:p>
            <a:pPr marL="0" indent="0">
              <a:buNone/>
            </a:pPr>
            <a:endParaRPr lang="en-US" dirty="0"/>
          </a:p>
        </p:txBody>
      </p:sp>
    </p:spTree>
    <p:extLst>
      <p:ext uri="{BB962C8B-B14F-4D97-AF65-F5344CB8AC3E}">
        <p14:creationId xmlns:p14="http://schemas.microsoft.com/office/powerpoint/2010/main" val="3398382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4B9D-8544-4CC2-AB92-4C51B043ED20}"/>
              </a:ext>
            </a:extLst>
          </p:cNvPr>
          <p:cNvSpPr>
            <a:spLocks noGrp="1"/>
          </p:cNvSpPr>
          <p:nvPr>
            <p:ph type="title"/>
          </p:nvPr>
        </p:nvSpPr>
        <p:spPr/>
        <p:txBody>
          <a:bodyPr/>
          <a:lstStyle/>
          <a:p>
            <a:r>
              <a:rPr lang="en-US" dirty="0"/>
              <a:t>Challenges and Keys to Success</a:t>
            </a:r>
          </a:p>
        </p:txBody>
      </p:sp>
      <p:sp>
        <p:nvSpPr>
          <p:cNvPr id="3" name="Content Placeholder 2">
            <a:extLst>
              <a:ext uri="{FF2B5EF4-FFF2-40B4-BE49-F238E27FC236}">
                <a16:creationId xmlns:a16="http://schemas.microsoft.com/office/drawing/2014/main" id="{66CCEBF3-B08F-48AC-A935-9021EBFBA432}"/>
              </a:ext>
            </a:extLst>
          </p:cNvPr>
          <p:cNvSpPr>
            <a:spLocks noGrp="1"/>
          </p:cNvSpPr>
          <p:nvPr>
            <p:ph idx="1"/>
          </p:nvPr>
        </p:nvSpPr>
        <p:spPr/>
        <p:txBody>
          <a:bodyPr/>
          <a:lstStyle/>
          <a:p>
            <a:pPr marL="0" indent="0">
              <a:buNone/>
            </a:pPr>
            <a:r>
              <a:rPr lang="en-US" dirty="0"/>
              <a:t>Challenges</a:t>
            </a:r>
          </a:p>
          <a:p>
            <a:pPr lvl="1"/>
            <a:r>
              <a:rPr lang="en-US" dirty="0"/>
              <a:t>Flexible schedule to meet employer/employee needs</a:t>
            </a:r>
          </a:p>
          <a:p>
            <a:pPr lvl="1"/>
            <a:r>
              <a:rPr lang="en-US" dirty="0"/>
              <a:t>Recruitment</a:t>
            </a:r>
          </a:p>
          <a:p>
            <a:pPr lvl="1"/>
            <a:r>
              <a:rPr lang="en-US" dirty="0"/>
              <a:t>Retention</a:t>
            </a:r>
          </a:p>
          <a:p>
            <a:pPr marL="0" indent="0">
              <a:buNone/>
            </a:pPr>
            <a:r>
              <a:rPr lang="en-US" dirty="0"/>
              <a:t>Keys</a:t>
            </a:r>
          </a:p>
          <a:p>
            <a:pPr lvl="1"/>
            <a:r>
              <a:rPr lang="en-US" dirty="0"/>
              <a:t>Communication</a:t>
            </a:r>
          </a:p>
          <a:p>
            <a:pPr lvl="1"/>
            <a:r>
              <a:rPr lang="en-US" dirty="0"/>
              <a:t>Visibility</a:t>
            </a:r>
          </a:p>
          <a:p>
            <a:pPr lvl="1"/>
            <a:r>
              <a:rPr lang="en-US" dirty="0"/>
              <a:t>Flexibility</a:t>
            </a:r>
          </a:p>
          <a:p>
            <a:pPr marL="0" indent="0">
              <a:buNone/>
            </a:pPr>
            <a:endParaRPr lang="en-US" dirty="0"/>
          </a:p>
        </p:txBody>
      </p:sp>
    </p:spTree>
    <p:extLst>
      <p:ext uri="{BB962C8B-B14F-4D97-AF65-F5344CB8AC3E}">
        <p14:creationId xmlns:p14="http://schemas.microsoft.com/office/powerpoint/2010/main" val="2468269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697D-EF01-42CC-8148-1B56979FAEC4}"/>
              </a:ext>
            </a:extLst>
          </p:cNvPr>
          <p:cNvSpPr>
            <a:spLocks noGrp="1"/>
          </p:cNvSpPr>
          <p:nvPr>
            <p:ph type="title"/>
          </p:nvPr>
        </p:nvSpPr>
        <p:spPr/>
        <p:txBody>
          <a:bodyPr/>
          <a:lstStyle/>
          <a:p>
            <a:pPr algn="ctr"/>
            <a:r>
              <a:rPr lang="en-US" dirty="0"/>
              <a:t>It takes time, effort and lots of communication! It will vary from partner to partner. </a:t>
            </a:r>
          </a:p>
        </p:txBody>
      </p:sp>
      <p:sp>
        <p:nvSpPr>
          <p:cNvPr id="3" name="Content Placeholder 2">
            <a:extLst>
              <a:ext uri="{FF2B5EF4-FFF2-40B4-BE49-F238E27FC236}">
                <a16:creationId xmlns:a16="http://schemas.microsoft.com/office/drawing/2014/main" id="{1117D3F3-2F02-41FB-93E9-B0F838B689C7}"/>
              </a:ext>
            </a:extLst>
          </p:cNvPr>
          <p:cNvSpPr>
            <a:spLocks noGrp="1"/>
          </p:cNvSpPr>
          <p:nvPr>
            <p:ph idx="1"/>
          </p:nvPr>
        </p:nvSpPr>
        <p:spPr>
          <a:xfrm>
            <a:off x="3810000" y="990600"/>
            <a:ext cx="7315200" cy="5222748"/>
          </a:xfrm>
        </p:spPr>
        <p:txBody>
          <a:bodyPr>
            <a:normAutofit fontScale="92500" lnSpcReduction="10000"/>
          </a:bodyPr>
          <a:lstStyle/>
          <a:p>
            <a:r>
              <a:rPr lang="en-US" sz="2300" dirty="0"/>
              <a:t>August – September: Phase 1 </a:t>
            </a:r>
          </a:p>
          <a:p>
            <a:pPr lvl="1"/>
            <a:r>
              <a:rPr lang="en-US" sz="2300" dirty="0"/>
              <a:t>Set up meetings</a:t>
            </a:r>
          </a:p>
          <a:p>
            <a:pPr lvl="1"/>
            <a:r>
              <a:rPr lang="en-US" sz="2300" dirty="0"/>
              <a:t>Discuss program possibilities</a:t>
            </a:r>
          </a:p>
          <a:p>
            <a:pPr lvl="1"/>
            <a:r>
              <a:rPr lang="en-US" sz="2300" dirty="0"/>
              <a:t>Plan logistics</a:t>
            </a:r>
          </a:p>
          <a:p>
            <a:pPr lvl="1"/>
            <a:r>
              <a:rPr lang="en-US" sz="2300" dirty="0"/>
              <a:t>Start recruitment process</a:t>
            </a:r>
          </a:p>
          <a:p>
            <a:r>
              <a:rPr lang="en-US" sz="2300" dirty="0"/>
              <a:t>October – March: Phase 2</a:t>
            </a:r>
          </a:p>
          <a:p>
            <a:pPr lvl="1"/>
            <a:r>
              <a:rPr lang="en-US" sz="2300" dirty="0"/>
              <a:t>Meet and Greet</a:t>
            </a:r>
          </a:p>
          <a:p>
            <a:pPr lvl="1"/>
            <a:r>
              <a:rPr lang="en-US" sz="2300" dirty="0"/>
              <a:t>Orientation</a:t>
            </a:r>
          </a:p>
          <a:p>
            <a:pPr lvl="1"/>
            <a:r>
              <a:rPr lang="en-US" sz="2300" dirty="0"/>
              <a:t>Class begin</a:t>
            </a:r>
          </a:p>
          <a:p>
            <a:r>
              <a:rPr lang="en-US" sz="2300" dirty="0"/>
              <a:t>April – June: Phase 3</a:t>
            </a:r>
          </a:p>
          <a:p>
            <a:pPr lvl="1"/>
            <a:r>
              <a:rPr lang="en-US" sz="2300" dirty="0"/>
              <a:t>Meet with partners</a:t>
            </a:r>
          </a:p>
          <a:p>
            <a:pPr lvl="1"/>
            <a:r>
              <a:rPr lang="en-US" sz="2300" dirty="0"/>
              <a:t>Complete surveys</a:t>
            </a:r>
          </a:p>
          <a:p>
            <a:pPr lvl="1"/>
            <a:r>
              <a:rPr lang="en-US" sz="2300" dirty="0"/>
              <a:t>Continue classes </a:t>
            </a:r>
          </a:p>
          <a:p>
            <a:pPr lvl="1"/>
            <a:r>
              <a:rPr lang="en-US" sz="2300" dirty="0"/>
              <a:t>Plan for improvement </a:t>
            </a:r>
          </a:p>
          <a:p>
            <a:endParaRPr lang="en-US" dirty="0"/>
          </a:p>
        </p:txBody>
      </p:sp>
    </p:spTree>
    <p:extLst>
      <p:ext uri="{BB962C8B-B14F-4D97-AF65-F5344CB8AC3E}">
        <p14:creationId xmlns:p14="http://schemas.microsoft.com/office/powerpoint/2010/main" val="3202407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C269-1D7E-4763-A70D-9ECF5128F2B8}"/>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C9DF6D6-22FD-45A3-82D5-87F53CA7F7C7}"/>
              </a:ext>
            </a:extLst>
          </p:cNvPr>
          <p:cNvSpPr>
            <a:spLocks noGrp="1"/>
          </p:cNvSpPr>
          <p:nvPr>
            <p:ph idx="1"/>
          </p:nvPr>
        </p:nvSpPr>
        <p:spPr/>
        <p:txBody>
          <a:bodyPr/>
          <a:lstStyle/>
          <a:p>
            <a:pPr marL="0" indent="0" algn="ctr">
              <a:buNone/>
            </a:pPr>
            <a:endParaRPr lang="en-US" sz="4000" dirty="0"/>
          </a:p>
          <a:p>
            <a:pPr marL="0" indent="0" algn="ctr">
              <a:buNone/>
            </a:pPr>
            <a:r>
              <a:rPr lang="en-US" sz="4000" dirty="0"/>
              <a:t>Eliza Diaz</a:t>
            </a:r>
          </a:p>
          <a:p>
            <a:pPr marL="0" indent="0" algn="ctr">
              <a:buNone/>
            </a:pPr>
            <a:r>
              <a:rPr lang="en-US" sz="4000" dirty="0"/>
              <a:t>ediaz5@swtjc.edu</a:t>
            </a:r>
          </a:p>
          <a:p>
            <a:pPr marL="0" indent="0">
              <a:buNone/>
            </a:pPr>
            <a:endParaRPr lang="en-US" dirty="0"/>
          </a:p>
        </p:txBody>
      </p:sp>
    </p:spTree>
    <p:extLst>
      <p:ext uri="{BB962C8B-B14F-4D97-AF65-F5344CB8AC3E}">
        <p14:creationId xmlns:p14="http://schemas.microsoft.com/office/powerpoint/2010/main" val="4155021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3600"/>
            <a:ext cx="8915400" cy="3657600"/>
          </a:xfrm>
        </p:spPr>
        <p:txBody>
          <a:bodyPr>
            <a:noAutofit/>
          </a:bodyPr>
          <a:lstStyle/>
          <a:p>
            <a:pPr algn="ctr"/>
            <a:r>
              <a:rPr lang="en-US" sz="4400" dirty="0"/>
              <a:t>North East ISD </a:t>
            </a:r>
            <a:br>
              <a:rPr lang="en-US" sz="4400" dirty="0"/>
            </a:br>
            <a:r>
              <a:rPr lang="en-US" sz="4400" dirty="0"/>
              <a:t>Adult Education &amp; Literacy</a:t>
            </a:r>
            <a:br>
              <a:rPr lang="en-US" sz="4400" dirty="0"/>
            </a:br>
            <a:br>
              <a:rPr lang="en-US" sz="4400" dirty="0"/>
            </a:br>
            <a:r>
              <a:rPr lang="en-US" sz="4400" dirty="0"/>
              <a:t>Proud Partner of</a:t>
            </a:r>
            <a:br>
              <a:rPr lang="en-US" sz="4400" dirty="0"/>
            </a:br>
            <a:r>
              <a:rPr lang="en-US" sz="4400" dirty="0"/>
              <a:t>ESC 20 Alamo Consortium</a:t>
            </a:r>
            <a:br>
              <a:rPr lang="en-US" sz="3200" dirty="0"/>
            </a:br>
            <a:br>
              <a:rPr lang="en-US" sz="3200" dirty="0"/>
            </a:br>
            <a:endParaRPr lang="en-US" sz="3200" dirty="0"/>
          </a:p>
        </p:txBody>
      </p:sp>
    </p:spTree>
    <p:extLst>
      <p:ext uri="{BB962C8B-B14F-4D97-AF65-F5344CB8AC3E}">
        <p14:creationId xmlns:p14="http://schemas.microsoft.com/office/powerpoint/2010/main" val="231771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CA40-A608-462E-93B3-4A2D77F24D2C}"/>
              </a:ext>
            </a:extLst>
          </p:cNvPr>
          <p:cNvSpPr>
            <a:spLocks noGrp="1"/>
          </p:cNvSpPr>
          <p:nvPr>
            <p:ph type="title"/>
          </p:nvPr>
        </p:nvSpPr>
        <p:spPr/>
        <p:txBody>
          <a:bodyPr/>
          <a:lstStyle/>
          <a:p>
            <a:r>
              <a:rPr lang="en-US" dirty="0"/>
              <a:t>Workplace Literacy Program Partnerships</a:t>
            </a:r>
            <a:br>
              <a:rPr lang="en-US" dirty="0"/>
            </a:br>
            <a:endParaRPr lang="en-US" dirty="0"/>
          </a:p>
        </p:txBody>
      </p:sp>
      <p:sp>
        <p:nvSpPr>
          <p:cNvPr id="3" name="Content Placeholder 2">
            <a:extLst>
              <a:ext uri="{FF2B5EF4-FFF2-40B4-BE49-F238E27FC236}">
                <a16:creationId xmlns:a16="http://schemas.microsoft.com/office/drawing/2014/main" id="{3EEA2737-7B0E-47F4-8864-66160D03DC8F}"/>
              </a:ext>
            </a:extLst>
          </p:cNvPr>
          <p:cNvSpPr>
            <a:spLocks noGrp="1"/>
          </p:cNvSpPr>
          <p:nvPr>
            <p:ph idx="1"/>
          </p:nvPr>
        </p:nvSpPr>
        <p:spPr/>
        <p:txBody>
          <a:bodyPr/>
          <a:lstStyle/>
          <a:p>
            <a:pPr marL="0" lvl="0" indent="0">
              <a:lnSpc>
                <a:spcPct val="100000"/>
              </a:lnSpc>
              <a:spcBef>
                <a:spcPts val="0"/>
              </a:spcBef>
              <a:buClrTx/>
              <a:buNone/>
              <a:defRPr/>
            </a:pPr>
            <a:r>
              <a:rPr lang="en-US" sz="3600" dirty="0">
                <a:solidFill>
                  <a:prstClr val="black"/>
                </a:solidFill>
                <a:latin typeface="Calibri" panose="020F0502020204030204"/>
              </a:rPr>
              <a:t>Presenter: Shelley Seavers</a:t>
            </a:r>
          </a:p>
          <a:p>
            <a:pPr marL="0" lvl="0" indent="0">
              <a:lnSpc>
                <a:spcPct val="100000"/>
              </a:lnSpc>
              <a:spcBef>
                <a:spcPts val="0"/>
              </a:spcBef>
              <a:buClrTx/>
              <a:buNone/>
              <a:defRPr/>
            </a:pPr>
            <a:r>
              <a:rPr lang="en-US" sz="3600" dirty="0">
                <a:solidFill>
                  <a:prstClr val="black"/>
                </a:solidFill>
                <a:latin typeface="Calibri" panose="020F0502020204030204"/>
              </a:rPr>
              <a:t>Adult Education Program Supervisor</a:t>
            </a:r>
          </a:p>
          <a:p>
            <a:endParaRPr lang="en-US" dirty="0"/>
          </a:p>
        </p:txBody>
      </p:sp>
    </p:spTree>
    <p:extLst>
      <p:ext uri="{BB962C8B-B14F-4D97-AF65-F5344CB8AC3E}">
        <p14:creationId xmlns:p14="http://schemas.microsoft.com/office/powerpoint/2010/main" val="238594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normAutofit/>
          </a:bodyPr>
          <a:lstStyle/>
          <a:p>
            <a:r>
              <a:rPr lang="en-US" dirty="0"/>
              <a:t>Sharing different perspectives on successful employer engagement</a:t>
            </a:r>
          </a:p>
          <a:p>
            <a:endParaRPr lang="en-US" dirty="0"/>
          </a:p>
          <a:p>
            <a:r>
              <a:rPr lang="en-US" dirty="0"/>
              <a:t>Getting information on how to go about getting that type of engagement in your local area </a:t>
            </a:r>
          </a:p>
          <a:p>
            <a:endParaRPr lang="en-US" dirty="0"/>
          </a:p>
          <a:p>
            <a:r>
              <a:rPr lang="en-US" dirty="0"/>
              <a:t>Continued learning  </a:t>
            </a:r>
          </a:p>
          <a:p>
            <a:endParaRPr lang="en-US" dirty="0"/>
          </a:p>
          <a:p>
            <a:r>
              <a:rPr lang="en-US" dirty="0"/>
              <a:t>Enhancement of peer-to-peer engagement</a:t>
            </a:r>
          </a:p>
        </p:txBody>
      </p:sp>
    </p:spTree>
    <p:extLst>
      <p:ext uri="{BB962C8B-B14F-4D97-AF65-F5344CB8AC3E}">
        <p14:creationId xmlns:p14="http://schemas.microsoft.com/office/powerpoint/2010/main" val="59589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156E-BDAE-4C5A-9838-FEFF1BDC3FE2}"/>
              </a:ext>
            </a:extLst>
          </p:cNvPr>
          <p:cNvSpPr>
            <a:spLocks noGrp="1"/>
          </p:cNvSpPr>
          <p:nvPr>
            <p:ph type="title"/>
          </p:nvPr>
        </p:nvSpPr>
        <p:spPr/>
        <p:txBody>
          <a:bodyPr/>
          <a:lstStyle/>
          <a:p>
            <a:r>
              <a:rPr lang="en-US" dirty="0"/>
              <a:t>North East ISD AEL</a:t>
            </a:r>
            <a:br>
              <a:rPr lang="en-US" dirty="0"/>
            </a:br>
            <a:endParaRPr lang="en-US" dirty="0"/>
          </a:p>
        </p:txBody>
      </p:sp>
      <p:sp>
        <p:nvSpPr>
          <p:cNvPr id="3" name="Content Placeholder 2">
            <a:extLst>
              <a:ext uri="{FF2B5EF4-FFF2-40B4-BE49-F238E27FC236}">
                <a16:creationId xmlns:a16="http://schemas.microsoft.com/office/drawing/2014/main" id="{000255DA-B646-4E48-8C2D-BCFF44DB5779}"/>
              </a:ext>
            </a:extLst>
          </p:cNvPr>
          <p:cNvSpPr>
            <a:spLocks noGrp="1"/>
          </p:cNvSpPr>
          <p:nvPr>
            <p:ph idx="1"/>
          </p:nvPr>
        </p:nvSpPr>
        <p:spPr>
          <a:xfrm>
            <a:off x="3886200" y="1130139"/>
            <a:ext cx="7315200" cy="5120640"/>
          </a:xfrm>
        </p:spPr>
        <p:txBody>
          <a:bodyPr/>
          <a:lstStyle/>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San Antonio</a:t>
            </a:r>
          </a:p>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Medium-sized program</a:t>
            </a:r>
          </a:p>
          <a:p>
            <a:pPr marL="914400" lvl="1" indent="-457200">
              <a:lnSpc>
                <a:spcPct val="100000"/>
              </a:lnSpc>
              <a:spcBef>
                <a:spcPts val="0"/>
              </a:spcBef>
              <a:spcAft>
                <a:spcPts val="0"/>
              </a:spcAft>
              <a:buClrTx/>
              <a:buFont typeface="Arial" panose="020B0604020202020204" pitchFamily="34" charset="0"/>
              <a:buChar char="•"/>
              <a:defRPr/>
            </a:pPr>
            <a:r>
              <a:rPr lang="en-US" sz="2800" dirty="0">
                <a:solidFill>
                  <a:prstClr val="black"/>
                </a:solidFill>
                <a:latin typeface="Calibri" panose="020F0502020204030204"/>
              </a:rPr>
              <a:t>1,100+ students served annually</a:t>
            </a:r>
          </a:p>
          <a:p>
            <a:pPr marL="914400" lvl="1" indent="-457200">
              <a:lnSpc>
                <a:spcPct val="100000"/>
              </a:lnSpc>
              <a:spcBef>
                <a:spcPts val="0"/>
              </a:spcBef>
              <a:spcAft>
                <a:spcPts val="0"/>
              </a:spcAft>
              <a:buClrTx/>
              <a:buFont typeface="Arial" panose="020B0604020202020204" pitchFamily="34" charset="0"/>
              <a:buChar char="•"/>
              <a:defRPr/>
            </a:pPr>
            <a:r>
              <a:rPr lang="en-US" sz="2800" dirty="0">
                <a:solidFill>
                  <a:prstClr val="black"/>
                </a:solidFill>
                <a:latin typeface="Calibri" panose="020F0502020204030204"/>
              </a:rPr>
              <a:t>Member of ESC-Region 20 – Alamo Consortium</a:t>
            </a:r>
          </a:p>
          <a:p>
            <a:pPr marL="1371600" lvl="2" indent="-457200">
              <a:lnSpc>
                <a:spcPct val="100000"/>
              </a:lnSpc>
              <a:spcBef>
                <a:spcPts val="0"/>
              </a:spcBef>
              <a:spcAft>
                <a:spcPts val="0"/>
              </a:spcAft>
              <a:buClrTx/>
              <a:buFont typeface="Arial" panose="020B0604020202020204" pitchFamily="34" charset="0"/>
              <a:buChar char="•"/>
              <a:defRPr/>
            </a:pPr>
            <a:r>
              <a:rPr lang="en-US" sz="2800" dirty="0">
                <a:solidFill>
                  <a:prstClr val="black"/>
                </a:solidFill>
                <a:latin typeface="Calibri" panose="020F0502020204030204"/>
              </a:rPr>
              <a:t>8 programs in the consortium</a:t>
            </a:r>
          </a:p>
          <a:p>
            <a:endParaRPr lang="en-US" dirty="0"/>
          </a:p>
        </p:txBody>
      </p:sp>
    </p:spTree>
    <p:extLst>
      <p:ext uri="{BB962C8B-B14F-4D97-AF65-F5344CB8AC3E}">
        <p14:creationId xmlns:p14="http://schemas.microsoft.com/office/powerpoint/2010/main" val="305486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9F0F0-B1D4-4FD4-A20C-D029CF3061F6}"/>
              </a:ext>
            </a:extLst>
          </p:cNvPr>
          <p:cNvSpPr>
            <a:spLocks noGrp="1"/>
          </p:cNvSpPr>
          <p:nvPr>
            <p:ph type="title"/>
          </p:nvPr>
        </p:nvSpPr>
        <p:spPr/>
        <p:txBody>
          <a:bodyPr/>
          <a:lstStyle/>
          <a:p>
            <a:r>
              <a:rPr lang="en-US" dirty="0"/>
              <a:t>TTTX</a:t>
            </a:r>
          </a:p>
        </p:txBody>
      </p:sp>
      <p:sp>
        <p:nvSpPr>
          <p:cNvPr id="3" name="Content Placeholder 2">
            <a:extLst>
              <a:ext uri="{FF2B5EF4-FFF2-40B4-BE49-F238E27FC236}">
                <a16:creationId xmlns:a16="http://schemas.microsoft.com/office/drawing/2014/main" id="{9206D802-B69C-4422-A321-8988C02E1164}"/>
              </a:ext>
            </a:extLst>
          </p:cNvPr>
          <p:cNvSpPr>
            <a:spLocks noGrp="1"/>
          </p:cNvSpPr>
          <p:nvPr>
            <p:ph idx="1"/>
          </p:nvPr>
        </p:nvSpPr>
        <p:spPr/>
        <p:txBody>
          <a:bodyPr/>
          <a:lstStyle/>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Manufacturing</a:t>
            </a:r>
          </a:p>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NEISD Workplace Literacy Program</a:t>
            </a:r>
          </a:p>
          <a:p>
            <a:pPr marL="914400" lvl="1" indent="-457200">
              <a:lnSpc>
                <a:spcPct val="100000"/>
              </a:lnSpc>
              <a:spcBef>
                <a:spcPts val="0"/>
              </a:spcBef>
              <a:spcAft>
                <a:spcPts val="0"/>
              </a:spcAft>
              <a:buClrTx/>
              <a:buFont typeface="Arial" panose="020B0604020202020204" pitchFamily="34" charset="0"/>
              <a:buChar char="•"/>
              <a:defRPr/>
            </a:pPr>
            <a:r>
              <a:rPr lang="en-US" sz="2800" dirty="0">
                <a:solidFill>
                  <a:prstClr val="black"/>
                </a:solidFill>
                <a:latin typeface="Calibri" panose="020F0502020204030204"/>
              </a:rPr>
              <a:t>ESL</a:t>
            </a:r>
          </a:p>
          <a:p>
            <a:endParaRPr lang="en-US" dirty="0"/>
          </a:p>
        </p:txBody>
      </p:sp>
    </p:spTree>
    <p:extLst>
      <p:ext uri="{BB962C8B-B14F-4D97-AF65-F5344CB8AC3E}">
        <p14:creationId xmlns:p14="http://schemas.microsoft.com/office/powerpoint/2010/main" val="400449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80F93-DBFE-4C71-967D-E5621725E840}"/>
              </a:ext>
            </a:extLst>
          </p:cNvPr>
          <p:cNvSpPr>
            <a:spLocks noGrp="1"/>
          </p:cNvSpPr>
          <p:nvPr>
            <p:ph type="title"/>
          </p:nvPr>
        </p:nvSpPr>
        <p:spPr/>
        <p:txBody>
          <a:bodyPr/>
          <a:lstStyle/>
          <a:p>
            <a:r>
              <a:rPr lang="en-US" dirty="0"/>
              <a:t>Stakeholders</a:t>
            </a:r>
          </a:p>
        </p:txBody>
      </p:sp>
      <p:sp>
        <p:nvSpPr>
          <p:cNvPr id="3" name="Content Placeholder 2">
            <a:extLst>
              <a:ext uri="{FF2B5EF4-FFF2-40B4-BE49-F238E27FC236}">
                <a16:creationId xmlns:a16="http://schemas.microsoft.com/office/drawing/2014/main" id="{5979873B-96BC-4FF6-AF4B-403CDD1A8A1B}"/>
              </a:ext>
            </a:extLst>
          </p:cNvPr>
          <p:cNvSpPr>
            <a:spLocks noGrp="1"/>
          </p:cNvSpPr>
          <p:nvPr>
            <p:ph idx="1"/>
          </p:nvPr>
        </p:nvSpPr>
        <p:spPr>
          <a:xfrm>
            <a:off x="3886200" y="1371600"/>
            <a:ext cx="7315200" cy="5120640"/>
          </a:xfrm>
        </p:spPr>
        <p:txBody>
          <a:bodyPr/>
          <a:lstStyle/>
          <a:p>
            <a:r>
              <a:rPr lang="en-US" sz="3600" dirty="0"/>
              <a:t>TTTX Employees</a:t>
            </a:r>
          </a:p>
          <a:p>
            <a:r>
              <a:rPr lang="en-US" sz="3600" dirty="0"/>
              <a:t>TTTX Leadership</a:t>
            </a:r>
          </a:p>
          <a:p>
            <a:r>
              <a:rPr lang="en-US" sz="3600" dirty="0"/>
              <a:t>Community</a:t>
            </a:r>
          </a:p>
          <a:p>
            <a:r>
              <a:rPr lang="en-US" sz="3600" dirty="0"/>
              <a:t>TWC-Workforce Solutions</a:t>
            </a:r>
          </a:p>
          <a:p>
            <a:r>
              <a:rPr lang="en-US" sz="3600" dirty="0"/>
              <a:t>Alamo Consortium</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37434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7DD9-8775-44F6-8FBF-2ADE64298D6B}"/>
              </a:ext>
            </a:extLst>
          </p:cNvPr>
          <p:cNvSpPr>
            <a:spLocks noGrp="1"/>
          </p:cNvSpPr>
          <p:nvPr>
            <p:ph type="title"/>
          </p:nvPr>
        </p:nvSpPr>
        <p:spPr/>
        <p:txBody>
          <a:bodyPr/>
          <a:lstStyle/>
          <a:p>
            <a:r>
              <a:rPr lang="en-US" dirty="0"/>
              <a:t>TTTX Employees</a:t>
            </a:r>
            <a:br>
              <a:rPr lang="en-US" dirty="0"/>
            </a:br>
            <a:br>
              <a:rPr lang="en-US" dirty="0"/>
            </a:br>
            <a:r>
              <a:rPr lang="en-US" dirty="0"/>
              <a:t>TTTX Leadership</a:t>
            </a:r>
          </a:p>
        </p:txBody>
      </p:sp>
      <p:sp>
        <p:nvSpPr>
          <p:cNvPr id="3" name="Content Placeholder 2">
            <a:extLst>
              <a:ext uri="{FF2B5EF4-FFF2-40B4-BE49-F238E27FC236}">
                <a16:creationId xmlns:a16="http://schemas.microsoft.com/office/drawing/2014/main" id="{61E26FBA-4F66-4B78-9D35-EDB1290FFAAA}"/>
              </a:ext>
            </a:extLst>
          </p:cNvPr>
          <p:cNvSpPr>
            <a:spLocks noGrp="1"/>
          </p:cNvSpPr>
          <p:nvPr>
            <p:ph idx="1"/>
          </p:nvPr>
        </p:nvSpPr>
        <p:spPr/>
        <p:txBody>
          <a:bodyPr>
            <a:normAutofit/>
          </a:bodyPr>
          <a:lstStyle/>
          <a:p>
            <a:r>
              <a:rPr lang="en-US" sz="3200" dirty="0"/>
              <a:t>Improved on-the-job communication</a:t>
            </a:r>
          </a:p>
          <a:p>
            <a:r>
              <a:rPr lang="en-US" sz="3200" dirty="0"/>
              <a:t>Safety</a:t>
            </a:r>
          </a:p>
          <a:p>
            <a:r>
              <a:rPr lang="en-US" sz="3200" dirty="0"/>
              <a:t>Potential promotion / pay increase</a:t>
            </a:r>
          </a:p>
          <a:p>
            <a:r>
              <a:rPr lang="en-US" sz="3200" dirty="0"/>
              <a:t>Company longevity / loyalty</a:t>
            </a:r>
          </a:p>
        </p:txBody>
      </p:sp>
    </p:spTree>
    <p:extLst>
      <p:ext uri="{BB962C8B-B14F-4D97-AF65-F5344CB8AC3E}">
        <p14:creationId xmlns:p14="http://schemas.microsoft.com/office/powerpoint/2010/main" val="3724198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382A0-EB74-4EAC-9A14-DC379F1D66A1}"/>
              </a:ext>
            </a:extLst>
          </p:cNvPr>
          <p:cNvSpPr>
            <a:spLocks noGrp="1"/>
          </p:cNvSpPr>
          <p:nvPr>
            <p:ph type="title"/>
          </p:nvPr>
        </p:nvSpPr>
        <p:spPr/>
        <p:txBody>
          <a:bodyPr/>
          <a:lstStyle/>
          <a:p>
            <a:r>
              <a:rPr lang="en-US" dirty="0"/>
              <a:t>Community</a:t>
            </a:r>
          </a:p>
        </p:txBody>
      </p:sp>
      <p:sp>
        <p:nvSpPr>
          <p:cNvPr id="3" name="Content Placeholder 2">
            <a:extLst>
              <a:ext uri="{FF2B5EF4-FFF2-40B4-BE49-F238E27FC236}">
                <a16:creationId xmlns:a16="http://schemas.microsoft.com/office/drawing/2014/main" id="{EF95156E-72EE-4AC1-B287-937ED9591FFF}"/>
              </a:ext>
            </a:extLst>
          </p:cNvPr>
          <p:cNvSpPr>
            <a:spLocks noGrp="1"/>
          </p:cNvSpPr>
          <p:nvPr>
            <p:ph idx="1"/>
          </p:nvPr>
        </p:nvSpPr>
        <p:spPr/>
        <p:txBody>
          <a:bodyPr>
            <a:normAutofit/>
          </a:bodyPr>
          <a:lstStyle/>
          <a:p>
            <a:r>
              <a:rPr lang="en-US" sz="3200" dirty="0"/>
              <a:t>Employee applicants</a:t>
            </a:r>
          </a:p>
          <a:p>
            <a:r>
              <a:rPr lang="en-US" sz="3200" dirty="0"/>
              <a:t>Potential promotion / pay increases</a:t>
            </a:r>
          </a:p>
          <a:p>
            <a:r>
              <a:rPr lang="en-US" sz="3200" dirty="0"/>
              <a:t>Boost economy</a:t>
            </a:r>
          </a:p>
        </p:txBody>
      </p:sp>
    </p:spTree>
    <p:extLst>
      <p:ext uri="{BB962C8B-B14F-4D97-AF65-F5344CB8AC3E}">
        <p14:creationId xmlns:p14="http://schemas.microsoft.com/office/powerpoint/2010/main" val="1197783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07FA1-9583-43FC-A0F7-4B549E46CA5C}"/>
              </a:ext>
            </a:extLst>
          </p:cNvPr>
          <p:cNvSpPr>
            <a:spLocks noGrp="1"/>
          </p:cNvSpPr>
          <p:nvPr>
            <p:ph type="title"/>
          </p:nvPr>
        </p:nvSpPr>
        <p:spPr>
          <a:xfrm>
            <a:off x="304800" y="1524000"/>
            <a:ext cx="2947482" cy="4601183"/>
          </a:xfrm>
        </p:spPr>
        <p:txBody>
          <a:bodyPr/>
          <a:lstStyle/>
          <a:p>
            <a:r>
              <a:rPr lang="en-US" dirty="0"/>
              <a:t>TWC-Workforce Solutions</a:t>
            </a:r>
            <a:br>
              <a:rPr lang="en-US" dirty="0"/>
            </a:br>
            <a:br>
              <a:rPr lang="en-US" dirty="0"/>
            </a:br>
            <a:r>
              <a:rPr lang="en-US" dirty="0"/>
              <a:t>Alamo Consortium</a:t>
            </a:r>
            <a:br>
              <a:rPr lang="en-US" dirty="0"/>
            </a:br>
            <a:br>
              <a:rPr lang="en-US" dirty="0"/>
            </a:br>
            <a:endParaRPr lang="en-US" dirty="0"/>
          </a:p>
        </p:txBody>
      </p:sp>
      <p:sp>
        <p:nvSpPr>
          <p:cNvPr id="3" name="Content Placeholder 2">
            <a:extLst>
              <a:ext uri="{FF2B5EF4-FFF2-40B4-BE49-F238E27FC236}">
                <a16:creationId xmlns:a16="http://schemas.microsoft.com/office/drawing/2014/main" id="{38A0F518-8B90-4D50-AEE9-44D5DBF245D3}"/>
              </a:ext>
            </a:extLst>
          </p:cNvPr>
          <p:cNvSpPr>
            <a:spLocks noGrp="1"/>
          </p:cNvSpPr>
          <p:nvPr>
            <p:ph idx="1"/>
          </p:nvPr>
        </p:nvSpPr>
        <p:spPr/>
        <p:txBody>
          <a:bodyPr>
            <a:normAutofit/>
          </a:bodyPr>
          <a:lstStyle/>
          <a:p>
            <a:r>
              <a:rPr lang="en-US" sz="3600" dirty="0"/>
              <a:t>Education / Industry Partnerships</a:t>
            </a:r>
          </a:p>
          <a:p>
            <a:r>
              <a:rPr lang="en-US" sz="3600" dirty="0"/>
              <a:t>Serving our Community</a:t>
            </a:r>
          </a:p>
          <a:p>
            <a:r>
              <a:rPr lang="en-US" sz="3600" dirty="0"/>
              <a:t>Economy</a:t>
            </a:r>
          </a:p>
        </p:txBody>
      </p:sp>
    </p:spTree>
    <p:extLst>
      <p:ext uri="{BB962C8B-B14F-4D97-AF65-F5344CB8AC3E}">
        <p14:creationId xmlns:p14="http://schemas.microsoft.com/office/powerpoint/2010/main" val="2787177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7804-CD53-4F98-A1EE-FEE9DA154132}"/>
              </a:ext>
            </a:extLst>
          </p:cNvPr>
          <p:cNvSpPr>
            <a:spLocks noGrp="1"/>
          </p:cNvSpPr>
          <p:nvPr>
            <p:ph type="title"/>
          </p:nvPr>
        </p:nvSpPr>
        <p:spPr/>
        <p:txBody>
          <a:bodyPr/>
          <a:lstStyle/>
          <a:p>
            <a:r>
              <a:rPr lang="en-US" dirty="0"/>
              <a:t>Phases</a:t>
            </a:r>
          </a:p>
        </p:txBody>
      </p:sp>
      <p:sp>
        <p:nvSpPr>
          <p:cNvPr id="3" name="Content Placeholder 2">
            <a:extLst>
              <a:ext uri="{FF2B5EF4-FFF2-40B4-BE49-F238E27FC236}">
                <a16:creationId xmlns:a16="http://schemas.microsoft.com/office/drawing/2014/main" id="{8A03DD5E-057C-41FA-BEA9-036431078FB8}"/>
              </a:ext>
            </a:extLst>
          </p:cNvPr>
          <p:cNvSpPr>
            <a:spLocks noGrp="1"/>
          </p:cNvSpPr>
          <p:nvPr>
            <p:ph idx="1"/>
          </p:nvPr>
        </p:nvSpPr>
        <p:spPr/>
        <p:txBody>
          <a:bodyPr/>
          <a:lstStyle/>
          <a:p>
            <a:r>
              <a:rPr lang="en-US" sz="3200" dirty="0"/>
              <a:t>Phase 1: Meet and Greet</a:t>
            </a:r>
          </a:p>
          <a:p>
            <a:r>
              <a:rPr lang="en-US" sz="3200" dirty="0"/>
              <a:t>Phase 2:   Stakeholder Survey</a:t>
            </a:r>
          </a:p>
          <a:p>
            <a:r>
              <a:rPr lang="en-US" sz="3200" dirty="0"/>
              <a:t>Phase 3:  MOU</a:t>
            </a:r>
          </a:p>
          <a:p>
            <a:r>
              <a:rPr lang="en-US" sz="3200" dirty="0"/>
              <a:t>Phase 4:  Recruiting</a:t>
            </a:r>
          </a:p>
          <a:p>
            <a:r>
              <a:rPr lang="en-US" sz="3200" dirty="0"/>
              <a:t>Implementation and Maintenance</a:t>
            </a:r>
          </a:p>
          <a:p>
            <a:endParaRPr lang="en-US" dirty="0"/>
          </a:p>
        </p:txBody>
      </p:sp>
    </p:spTree>
    <p:extLst>
      <p:ext uri="{BB962C8B-B14F-4D97-AF65-F5344CB8AC3E}">
        <p14:creationId xmlns:p14="http://schemas.microsoft.com/office/powerpoint/2010/main" val="851585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90FD-4888-46C8-B14B-BC6E093B597F}"/>
              </a:ext>
            </a:extLst>
          </p:cNvPr>
          <p:cNvSpPr>
            <a:spLocks noGrp="1"/>
          </p:cNvSpPr>
          <p:nvPr>
            <p:ph type="title"/>
          </p:nvPr>
        </p:nvSpPr>
        <p:spPr/>
        <p:txBody>
          <a:bodyPr/>
          <a:lstStyle/>
          <a:p>
            <a:r>
              <a:rPr lang="en-US" dirty="0"/>
              <a:t>How did we know what TTTX needs/wants?</a:t>
            </a:r>
            <a:br>
              <a:rPr lang="en-US" dirty="0"/>
            </a:br>
            <a:endParaRPr lang="en-US" dirty="0"/>
          </a:p>
        </p:txBody>
      </p:sp>
      <p:sp>
        <p:nvSpPr>
          <p:cNvPr id="3" name="Content Placeholder 2">
            <a:extLst>
              <a:ext uri="{FF2B5EF4-FFF2-40B4-BE49-F238E27FC236}">
                <a16:creationId xmlns:a16="http://schemas.microsoft.com/office/drawing/2014/main" id="{51D1E538-5901-452A-B1E1-FA650F44D88B}"/>
              </a:ext>
            </a:extLst>
          </p:cNvPr>
          <p:cNvSpPr>
            <a:spLocks noGrp="1"/>
          </p:cNvSpPr>
          <p:nvPr>
            <p:ph idx="1"/>
          </p:nvPr>
        </p:nvSpPr>
        <p:spPr/>
        <p:txBody>
          <a:bodyPr>
            <a:normAutofit/>
          </a:bodyPr>
          <a:lstStyle/>
          <a:p>
            <a:pPr marL="0" indent="0" algn="ctr">
              <a:buNone/>
            </a:pPr>
            <a:r>
              <a:rPr lang="en-US" sz="6000" dirty="0"/>
              <a:t>Stakeholder Survey</a:t>
            </a:r>
          </a:p>
        </p:txBody>
      </p:sp>
    </p:spTree>
    <p:extLst>
      <p:ext uri="{BB962C8B-B14F-4D97-AF65-F5344CB8AC3E}">
        <p14:creationId xmlns:p14="http://schemas.microsoft.com/office/powerpoint/2010/main" val="2603659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8C46-793D-4F8A-BF27-41B090F4C09F}"/>
              </a:ext>
            </a:extLst>
          </p:cNvPr>
          <p:cNvSpPr>
            <a:spLocks noGrp="1"/>
          </p:cNvSpPr>
          <p:nvPr>
            <p:ph type="title"/>
          </p:nvPr>
        </p:nvSpPr>
        <p:spPr/>
        <p:txBody>
          <a:bodyPr/>
          <a:lstStyle/>
          <a:p>
            <a:r>
              <a:rPr lang="en-US" dirty="0"/>
              <a:t>Stakeholder Survey</a:t>
            </a:r>
          </a:p>
        </p:txBody>
      </p:sp>
      <p:sp>
        <p:nvSpPr>
          <p:cNvPr id="3" name="Content Placeholder 2">
            <a:extLst>
              <a:ext uri="{FF2B5EF4-FFF2-40B4-BE49-F238E27FC236}">
                <a16:creationId xmlns:a16="http://schemas.microsoft.com/office/drawing/2014/main" id="{DB3850B4-7474-4DCA-ABC3-BFF2BA892E6F}"/>
              </a:ext>
            </a:extLst>
          </p:cNvPr>
          <p:cNvSpPr>
            <a:spLocks noGrp="1"/>
          </p:cNvSpPr>
          <p:nvPr>
            <p:ph idx="1"/>
          </p:nvPr>
        </p:nvSpPr>
        <p:spPr/>
        <p:txBody>
          <a:bodyPr/>
          <a:lstStyle/>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Google forms – multiple choice, short answer questions</a:t>
            </a:r>
          </a:p>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Contact info</a:t>
            </a:r>
          </a:p>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What classes?</a:t>
            </a:r>
          </a:p>
          <a:p>
            <a:pPr marL="457200" lvl="0" indent="-457200">
              <a:lnSpc>
                <a:spcPct val="100000"/>
              </a:lnSpc>
              <a:spcBef>
                <a:spcPts val="0"/>
              </a:spcBef>
              <a:buClrTx/>
              <a:buFont typeface="Arial" panose="020B0604020202020204" pitchFamily="34" charset="0"/>
              <a:buChar char="•"/>
              <a:defRPr/>
            </a:pPr>
            <a:r>
              <a:rPr lang="en-US" sz="2800" dirty="0">
                <a:solidFill>
                  <a:prstClr val="black"/>
                </a:solidFill>
                <a:latin typeface="Calibri" panose="020F0502020204030204"/>
              </a:rPr>
              <a:t>What specific workplace skills…?</a:t>
            </a:r>
          </a:p>
          <a:p>
            <a:pPr marL="914400" lvl="1" indent="-457200">
              <a:lnSpc>
                <a:spcPct val="100000"/>
              </a:lnSpc>
              <a:spcBef>
                <a:spcPts val="0"/>
              </a:spcBef>
              <a:spcAft>
                <a:spcPts val="0"/>
              </a:spcAft>
              <a:buClrTx/>
              <a:buFont typeface="Arial" panose="020B0604020202020204" pitchFamily="34" charset="0"/>
              <a:buChar char="•"/>
              <a:defRPr/>
            </a:pPr>
            <a:r>
              <a:rPr lang="en-US" sz="2800" dirty="0">
                <a:solidFill>
                  <a:prstClr val="black"/>
                </a:solidFill>
                <a:latin typeface="Calibri" panose="020F0502020204030204"/>
              </a:rPr>
              <a:t>Math in the workplace; measurement; writing in the workplace; etc.</a:t>
            </a:r>
          </a:p>
          <a:p>
            <a:endParaRPr lang="en-US" dirty="0"/>
          </a:p>
        </p:txBody>
      </p:sp>
    </p:spTree>
    <p:extLst>
      <p:ext uri="{BB962C8B-B14F-4D97-AF65-F5344CB8AC3E}">
        <p14:creationId xmlns:p14="http://schemas.microsoft.com/office/powerpoint/2010/main" val="3185400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40944-5F03-4923-B12F-23F1EFD522C5}"/>
              </a:ext>
            </a:extLst>
          </p:cNvPr>
          <p:cNvSpPr>
            <a:spLocks noGrp="1"/>
          </p:cNvSpPr>
          <p:nvPr>
            <p:ph type="title"/>
          </p:nvPr>
        </p:nvSpPr>
        <p:spPr/>
        <p:txBody>
          <a:bodyPr/>
          <a:lstStyle/>
          <a:p>
            <a:r>
              <a:rPr lang="en-US" dirty="0"/>
              <a:t>Questions to Ask</a:t>
            </a:r>
          </a:p>
        </p:txBody>
      </p:sp>
      <p:sp>
        <p:nvSpPr>
          <p:cNvPr id="3" name="Content Placeholder 2">
            <a:extLst>
              <a:ext uri="{FF2B5EF4-FFF2-40B4-BE49-F238E27FC236}">
                <a16:creationId xmlns:a16="http://schemas.microsoft.com/office/drawing/2014/main" id="{E254A9D8-99A7-47D7-958C-7C4B25367267}"/>
              </a:ext>
            </a:extLst>
          </p:cNvPr>
          <p:cNvSpPr>
            <a:spLocks noGrp="1"/>
          </p:cNvSpPr>
          <p:nvPr>
            <p:ph idx="1"/>
          </p:nvPr>
        </p:nvSpPr>
        <p:spPr>
          <a:xfrm>
            <a:off x="3657600" y="1116389"/>
            <a:ext cx="8001000" cy="5120640"/>
          </a:xfrm>
        </p:spPr>
        <p:txBody>
          <a:bodyPr/>
          <a:lstStyle/>
          <a:p>
            <a:r>
              <a:rPr lang="en-US" dirty="0"/>
              <a:t>How will you recruit employees?</a:t>
            </a:r>
          </a:p>
          <a:p>
            <a:r>
              <a:rPr lang="en-US" dirty="0"/>
              <a:t>Will you hire applicants without a HS diploma?</a:t>
            </a:r>
          </a:p>
          <a:p>
            <a:r>
              <a:rPr lang="en-US" dirty="0"/>
              <a:t>What incentives and stipulations will you communicate employees or applicants?</a:t>
            </a:r>
          </a:p>
          <a:p>
            <a:r>
              <a:rPr lang="en-US" dirty="0"/>
              <a:t>Pay increase; paid time to attend class; limited time to earn </a:t>
            </a:r>
            <a:r>
              <a:rPr lang="en-US" dirty="0" err="1"/>
              <a:t>TxCHSE</a:t>
            </a:r>
            <a:r>
              <a:rPr lang="en-US" dirty="0"/>
              <a:t>; company will pay for HSE official tests</a:t>
            </a:r>
          </a:p>
          <a:p>
            <a:r>
              <a:rPr lang="en-US" dirty="0"/>
              <a:t>Rooms; equipment; technology; secure storage</a:t>
            </a:r>
          </a:p>
          <a:p>
            <a:r>
              <a:rPr lang="en-US" dirty="0"/>
              <a:t>Schedule</a:t>
            </a:r>
          </a:p>
          <a:p>
            <a:endParaRPr lang="en-US" dirty="0"/>
          </a:p>
        </p:txBody>
      </p:sp>
    </p:spTree>
    <p:extLst>
      <p:ext uri="{BB962C8B-B14F-4D97-AF65-F5344CB8AC3E}">
        <p14:creationId xmlns:p14="http://schemas.microsoft.com/office/powerpoint/2010/main" val="105506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Guiding Questions</a:t>
            </a:r>
          </a:p>
        </p:txBody>
      </p:sp>
      <p:sp>
        <p:nvSpPr>
          <p:cNvPr id="3" name="Content Placeholder 2"/>
          <p:cNvSpPr>
            <a:spLocks noGrp="1"/>
          </p:cNvSpPr>
          <p:nvPr>
            <p:ph idx="1"/>
          </p:nvPr>
        </p:nvSpPr>
        <p:spPr/>
        <p:txBody>
          <a:bodyPr>
            <a:normAutofit/>
          </a:bodyPr>
          <a:lstStyle/>
          <a:p>
            <a:r>
              <a:rPr lang="en-US" dirty="0"/>
              <a:t>What audience is the strategy best for?</a:t>
            </a:r>
          </a:p>
          <a:p>
            <a:r>
              <a:rPr lang="en-US" dirty="0"/>
              <a:t>Who are the stakeholders / partners in this relationship?</a:t>
            </a:r>
          </a:p>
          <a:p>
            <a:r>
              <a:rPr lang="en-US" dirty="0"/>
              <a:t>What goal were you trying to achieve for this employer?</a:t>
            </a:r>
          </a:p>
          <a:p>
            <a:r>
              <a:rPr lang="en-US" dirty="0"/>
              <a:t>How were they determined?</a:t>
            </a:r>
          </a:p>
          <a:p>
            <a:r>
              <a:rPr lang="en-US" dirty="0"/>
              <a:t>What is the timeframe to develop this partnership? </a:t>
            </a:r>
          </a:p>
          <a:p>
            <a:r>
              <a:rPr lang="en-US" dirty="0"/>
              <a:t>What is key for this to be successful?</a:t>
            </a:r>
          </a:p>
          <a:p>
            <a:r>
              <a:rPr lang="en-US" dirty="0"/>
              <a:t>What are challenges to be prepared for?</a:t>
            </a:r>
          </a:p>
        </p:txBody>
      </p:sp>
    </p:spTree>
    <p:extLst>
      <p:ext uri="{BB962C8B-B14F-4D97-AF65-F5344CB8AC3E}">
        <p14:creationId xmlns:p14="http://schemas.microsoft.com/office/powerpoint/2010/main" val="576639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EB4A-3934-4D90-9AB7-799BE90008D4}"/>
              </a:ext>
            </a:extLst>
          </p:cNvPr>
          <p:cNvSpPr>
            <a:spLocks noGrp="1"/>
          </p:cNvSpPr>
          <p:nvPr>
            <p:ph type="title"/>
          </p:nvPr>
        </p:nvSpPr>
        <p:spPr/>
        <p:txBody>
          <a:bodyPr/>
          <a:lstStyle/>
          <a:p>
            <a:r>
              <a:rPr lang="en-US" dirty="0"/>
              <a:t>Agreement to Services Part 1 Provided</a:t>
            </a:r>
          </a:p>
        </p:txBody>
      </p:sp>
      <p:sp>
        <p:nvSpPr>
          <p:cNvPr id="3" name="Content Placeholder 2">
            <a:extLst>
              <a:ext uri="{FF2B5EF4-FFF2-40B4-BE49-F238E27FC236}">
                <a16:creationId xmlns:a16="http://schemas.microsoft.com/office/drawing/2014/main" id="{AD15CA0F-E522-4904-9C40-87D5FD7D642F}"/>
              </a:ext>
            </a:extLst>
          </p:cNvPr>
          <p:cNvSpPr>
            <a:spLocks noGrp="1"/>
          </p:cNvSpPr>
          <p:nvPr>
            <p:ph idx="1"/>
          </p:nvPr>
        </p:nvSpPr>
        <p:spPr>
          <a:xfrm>
            <a:off x="3886200" y="1066800"/>
            <a:ext cx="7696200" cy="5120640"/>
          </a:xfrm>
        </p:spPr>
        <p:txBody>
          <a:bodyPr/>
          <a:lstStyle/>
          <a:p>
            <a:pPr marL="0" indent="0">
              <a:buNone/>
            </a:pPr>
            <a:r>
              <a:rPr lang="en-US" sz="2400" dirty="0"/>
              <a:t>Please understand NEISD Adult Education is grant funded by Texas Workforce Commission. In order to provide no-cost Adult Education classes to your company, employees/students must earn the minimum number of education hours provided to you in a separate document. Additionally, employees/students must take a progress test at the time those educational hours are completed. Our program can lose funding when students stop coming to class without minimum hours and progress test. Check the box to acknowledge your understanding.</a:t>
            </a:r>
          </a:p>
          <a:p>
            <a:endParaRPr lang="en-US" dirty="0"/>
          </a:p>
        </p:txBody>
      </p:sp>
    </p:spTree>
    <p:extLst>
      <p:ext uri="{BB962C8B-B14F-4D97-AF65-F5344CB8AC3E}">
        <p14:creationId xmlns:p14="http://schemas.microsoft.com/office/powerpoint/2010/main" val="7845077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EA34-7AB4-4BC7-AE93-5261EB53B322}"/>
              </a:ext>
            </a:extLst>
          </p:cNvPr>
          <p:cNvSpPr>
            <a:spLocks noGrp="1"/>
          </p:cNvSpPr>
          <p:nvPr>
            <p:ph type="title"/>
          </p:nvPr>
        </p:nvSpPr>
        <p:spPr/>
        <p:txBody>
          <a:bodyPr/>
          <a:lstStyle/>
          <a:p>
            <a:r>
              <a:rPr lang="en-US" dirty="0"/>
              <a:t>Agreement to Services Part 2</a:t>
            </a:r>
          </a:p>
        </p:txBody>
      </p:sp>
      <p:sp>
        <p:nvSpPr>
          <p:cNvPr id="3" name="Content Placeholder 2">
            <a:extLst>
              <a:ext uri="{FF2B5EF4-FFF2-40B4-BE49-F238E27FC236}">
                <a16:creationId xmlns:a16="http://schemas.microsoft.com/office/drawing/2014/main" id="{6C4AB5A1-BA66-46DC-9D1A-95513D8F3BB3}"/>
              </a:ext>
            </a:extLst>
          </p:cNvPr>
          <p:cNvSpPr>
            <a:spLocks noGrp="1"/>
          </p:cNvSpPr>
          <p:nvPr>
            <p:ph idx="1"/>
          </p:nvPr>
        </p:nvSpPr>
        <p:spPr>
          <a:xfrm>
            <a:off x="3657600" y="864108"/>
            <a:ext cx="7526868" cy="5120640"/>
          </a:xfrm>
        </p:spPr>
        <p:txBody>
          <a:bodyPr/>
          <a:lstStyle/>
          <a:p>
            <a:pPr marL="0" indent="0">
              <a:buNone/>
            </a:pPr>
            <a:r>
              <a:rPr lang="en-US" sz="2400" dirty="0"/>
              <a:t>Please keep in mind Adult Education registration paperwork and testing is required for all employees/students. ESL testing can be administered at your site. This testing takes 6 hours. This process can be split into multiple days. Once registration/testing period is complete, employees may not join classes until the next testing period. Please check the box to acknowledge your understanding.</a:t>
            </a:r>
          </a:p>
          <a:p>
            <a:pPr marL="0" indent="0">
              <a:buNone/>
            </a:pPr>
            <a:endParaRPr lang="en-US" dirty="0"/>
          </a:p>
        </p:txBody>
      </p:sp>
    </p:spTree>
    <p:extLst>
      <p:ext uri="{BB962C8B-B14F-4D97-AF65-F5344CB8AC3E}">
        <p14:creationId xmlns:p14="http://schemas.microsoft.com/office/powerpoint/2010/main" val="904123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5F34-5E6C-4E1F-B8A1-252174C6EF20}"/>
              </a:ext>
            </a:extLst>
          </p:cNvPr>
          <p:cNvSpPr>
            <a:spLocks noGrp="1"/>
          </p:cNvSpPr>
          <p:nvPr>
            <p:ph type="title"/>
          </p:nvPr>
        </p:nvSpPr>
        <p:spPr/>
        <p:txBody>
          <a:bodyPr/>
          <a:lstStyle/>
          <a:p>
            <a:r>
              <a:rPr lang="en-US" dirty="0"/>
              <a:t>Agreement to Services Part 3</a:t>
            </a:r>
          </a:p>
        </p:txBody>
      </p:sp>
      <p:sp>
        <p:nvSpPr>
          <p:cNvPr id="3" name="Content Placeholder 2">
            <a:extLst>
              <a:ext uri="{FF2B5EF4-FFF2-40B4-BE49-F238E27FC236}">
                <a16:creationId xmlns:a16="http://schemas.microsoft.com/office/drawing/2014/main" id="{199F784A-6856-4C5E-90AC-A0C4E1A73FDA}"/>
              </a:ext>
            </a:extLst>
          </p:cNvPr>
          <p:cNvSpPr>
            <a:spLocks noGrp="1"/>
          </p:cNvSpPr>
          <p:nvPr>
            <p:ph idx="1"/>
          </p:nvPr>
        </p:nvSpPr>
        <p:spPr/>
        <p:txBody>
          <a:bodyPr/>
          <a:lstStyle/>
          <a:p>
            <a:pPr marL="0" indent="0">
              <a:buNone/>
            </a:pPr>
            <a:r>
              <a:rPr lang="en-US" sz="2400" dirty="0"/>
              <a:t>Please understand NEISD requires a projected number of employees/students who will participate in an Adult Education class at your work site. We need 5 business days from notification of total ESL number in order to prepare ESL registration and testing teams to visit your site. Newly-hired employees who need HSE must have time before starting work to visit our Ferrari location or Workforce Solutions location to take entrance tests. Please check the box to acknowledge your understanding. </a:t>
            </a:r>
          </a:p>
          <a:p>
            <a:pPr marL="0" indent="0">
              <a:buNone/>
            </a:pPr>
            <a:endParaRPr lang="en-US" dirty="0"/>
          </a:p>
        </p:txBody>
      </p:sp>
    </p:spTree>
    <p:extLst>
      <p:ext uri="{BB962C8B-B14F-4D97-AF65-F5344CB8AC3E}">
        <p14:creationId xmlns:p14="http://schemas.microsoft.com/office/powerpoint/2010/main" val="1235649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4B3B-F6E9-4EFC-A80C-ABAAAF00AD91}"/>
              </a:ext>
            </a:extLst>
          </p:cNvPr>
          <p:cNvSpPr>
            <a:spLocks noGrp="1"/>
          </p:cNvSpPr>
          <p:nvPr>
            <p:ph type="title"/>
          </p:nvPr>
        </p:nvSpPr>
        <p:spPr/>
        <p:txBody>
          <a:bodyPr/>
          <a:lstStyle/>
          <a:p>
            <a:r>
              <a:rPr lang="en-US" dirty="0"/>
              <a:t>Contextualized Lessons</a:t>
            </a:r>
          </a:p>
        </p:txBody>
      </p:sp>
      <p:sp>
        <p:nvSpPr>
          <p:cNvPr id="3" name="Content Placeholder 2">
            <a:extLst>
              <a:ext uri="{FF2B5EF4-FFF2-40B4-BE49-F238E27FC236}">
                <a16:creationId xmlns:a16="http://schemas.microsoft.com/office/drawing/2014/main" id="{BDAF3A20-25ED-4053-9859-6946B7BBD1FB}"/>
              </a:ext>
            </a:extLst>
          </p:cNvPr>
          <p:cNvSpPr>
            <a:spLocks noGrp="1"/>
          </p:cNvSpPr>
          <p:nvPr>
            <p:ph idx="1"/>
          </p:nvPr>
        </p:nvSpPr>
        <p:spPr/>
        <p:txBody>
          <a:bodyPr/>
          <a:lstStyle/>
          <a:p>
            <a:r>
              <a:rPr lang="en-US" sz="3200" dirty="0"/>
              <a:t>Safety</a:t>
            </a:r>
          </a:p>
          <a:p>
            <a:r>
              <a:rPr lang="en-US" sz="3200" dirty="0"/>
              <a:t>Team Working</a:t>
            </a:r>
          </a:p>
          <a:p>
            <a:r>
              <a:rPr lang="en-US" sz="3200" dirty="0"/>
              <a:t>Workplace Math</a:t>
            </a:r>
          </a:p>
          <a:p>
            <a:r>
              <a:rPr lang="en-US" sz="3200" dirty="0"/>
              <a:t>Math Measurement</a:t>
            </a:r>
          </a:p>
          <a:p>
            <a:r>
              <a:rPr lang="en-US" sz="3200" dirty="0"/>
              <a:t>Workplace Writing</a:t>
            </a:r>
          </a:p>
          <a:p>
            <a:r>
              <a:rPr lang="en-US" sz="3200" dirty="0"/>
              <a:t>Self-Management</a:t>
            </a:r>
          </a:p>
          <a:p>
            <a:endParaRPr lang="en-US" dirty="0"/>
          </a:p>
        </p:txBody>
      </p:sp>
    </p:spTree>
    <p:extLst>
      <p:ext uri="{BB962C8B-B14F-4D97-AF65-F5344CB8AC3E}">
        <p14:creationId xmlns:p14="http://schemas.microsoft.com/office/powerpoint/2010/main" val="1204452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8EAA-8494-4FED-ADDA-1F73C85A588C}"/>
              </a:ext>
            </a:extLst>
          </p:cNvPr>
          <p:cNvSpPr>
            <a:spLocks noGrp="1"/>
          </p:cNvSpPr>
          <p:nvPr>
            <p:ph type="title"/>
          </p:nvPr>
        </p:nvSpPr>
        <p:spPr/>
        <p:txBody>
          <a:bodyPr/>
          <a:lstStyle/>
          <a:p>
            <a:r>
              <a:rPr lang="en-US" dirty="0"/>
              <a:t>Time Line</a:t>
            </a:r>
          </a:p>
        </p:txBody>
      </p:sp>
      <p:sp>
        <p:nvSpPr>
          <p:cNvPr id="3" name="Content Placeholder 2">
            <a:extLst>
              <a:ext uri="{FF2B5EF4-FFF2-40B4-BE49-F238E27FC236}">
                <a16:creationId xmlns:a16="http://schemas.microsoft.com/office/drawing/2014/main" id="{20516CBF-BB4F-4219-ABCE-299FB5E9DA7B}"/>
              </a:ext>
            </a:extLst>
          </p:cNvPr>
          <p:cNvSpPr>
            <a:spLocks noGrp="1"/>
          </p:cNvSpPr>
          <p:nvPr>
            <p:ph idx="1"/>
          </p:nvPr>
        </p:nvSpPr>
        <p:spPr/>
        <p:txBody>
          <a:bodyPr/>
          <a:lstStyle/>
          <a:p>
            <a:r>
              <a:rPr lang="en-US" sz="2400" dirty="0"/>
              <a:t>The time required to develop a partnership like this one varies</a:t>
            </a:r>
          </a:p>
          <a:p>
            <a:pPr marL="0" indent="0">
              <a:buNone/>
            </a:pPr>
            <a:endParaRPr lang="en-US" sz="2400" dirty="0"/>
          </a:p>
          <a:p>
            <a:r>
              <a:rPr lang="en-US" sz="2400" dirty="0"/>
              <a:t>We have worked with TTTX since January 2018</a:t>
            </a:r>
          </a:p>
          <a:p>
            <a:pPr marL="0" indent="0">
              <a:buNone/>
            </a:pPr>
            <a:endParaRPr lang="en-US" dirty="0"/>
          </a:p>
          <a:p>
            <a:endParaRPr lang="en-US" dirty="0"/>
          </a:p>
        </p:txBody>
      </p:sp>
    </p:spTree>
    <p:extLst>
      <p:ext uri="{BB962C8B-B14F-4D97-AF65-F5344CB8AC3E}">
        <p14:creationId xmlns:p14="http://schemas.microsoft.com/office/powerpoint/2010/main" val="41637072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9257-2FB9-475C-BE3E-13233F79D99B}"/>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B9664E4C-0010-4B97-965A-D07581232EF7}"/>
              </a:ext>
            </a:extLst>
          </p:cNvPr>
          <p:cNvSpPr>
            <a:spLocks noGrp="1"/>
          </p:cNvSpPr>
          <p:nvPr>
            <p:ph idx="1"/>
          </p:nvPr>
        </p:nvSpPr>
        <p:spPr/>
        <p:txBody>
          <a:bodyPr/>
          <a:lstStyle/>
          <a:p>
            <a:r>
              <a:rPr lang="en-US" sz="2800" dirty="0"/>
              <a:t>Their timeline versus ours</a:t>
            </a:r>
          </a:p>
          <a:p>
            <a:endParaRPr lang="en-US" sz="2800" dirty="0"/>
          </a:p>
          <a:p>
            <a:r>
              <a:rPr lang="en-US" sz="2800" dirty="0"/>
              <a:t>Purposeful procedures </a:t>
            </a:r>
          </a:p>
          <a:p>
            <a:endParaRPr lang="en-US" sz="2800" dirty="0"/>
          </a:p>
          <a:p>
            <a:r>
              <a:rPr lang="en-US" sz="2800" dirty="0"/>
              <a:t>On time information</a:t>
            </a:r>
          </a:p>
          <a:p>
            <a:pPr marL="0" indent="0">
              <a:buNone/>
            </a:pPr>
            <a:endParaRPr lang="en-US" dirty="0"/>
          </a:p>
        </p:txBody>
      </p:sp>
    </p:spTree>
    <p:extLst>
      <p:ext uri="{BB962C8B-B14F-4D97-AF65-F5344CB8AC3E}">
        <p14:creationId xmlns:p14="http://schemas.microsoft.com/office/powerpoint/2010/main" val="517573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1305-2668-44E6-A5FB-4D8B478B4BB5}"/>
              </a:ext>
            </a:extLst>
          </p:cNvPr>
          <p:cNvSpPr>
            <a:spLocks noGrp="1"/>
          </p:cNvSpPr>
          <p:nvPr>
            <p:ph type="title"/>
          </p:nvPr>
        </p:nvSpPr>
        <p:spPr/>
        <p:txBody>
          <a:bodyPr/>
          <a:lstStyle/>
          <a:p>
            <a:r>
              <a:rPr lang="en-US" dirty="0"/>
              <a:t>Keys to Success</a:t>
            </a:r>
          </a:p>
        </p:txBody>
      </p:sp>
      <p:sp>
        <p:nvSpPr>
          <p:cNvPr id="3" name="Content Placeholder 2">
            <a:extLst>
              <a:ext uri="{FF2B5EF4-FFF2-40B4-BE49-F238E27FC236}">
                <a16:creationId xmlns:a16="http://schemas.microsoft.com/office/drawing/2014/main" id="{B3CE6B6F-C6FF-4B97-B616-FEBB1EE5B3C1}"/>
              </a:ext>
            </a:extLst>
          </p:cNvPr>
          <p:cNvSpPr>
            <a:spLocks noGrp="1"/>
          </p:cNvSpPr>
          <p:nvPr>
            <p:ph idx="1"/>
          </p:nvPr>
        </p:nvSpPr>
        <p:spPr/>
        <p:txBody>
          <a:bodyPr/>
          <a:lstStyle/>
          <a:p>
            <a:r>
              <a:rPr lang="en-US" sz="3600" dirty="0"/>
              <a:t>Stakeholder Survey</a:t>
            </a:r>
          </a:p>
          <a:p>
            <a:r>
              <a:rPr lang="en-US" sz="3600" dirty="0"/>
              <a:t>Purposeful Procedures</a:t>
            </a:r>
          </a:p>
          <a:p>
            <a:r>
              <a:rPr lang="en-US" sz="3600" dirty="0"/>
              <a:t>Frequent Evaluation</a:t>
            </a:r>
          </a:p>
          <a:p>
            <a:r>
              <a:rPr lang="en-US" sz="3600" dirty="0"/>
              <a:t>On-Time Communication</a:t>
            </a:r>
          </a:p>
          <a:p>
            <a:pPr marL="0" indent="0">
              <a:buNone/>
            </a:pPr>
            <a:endParaRPr lang="en-US" dirty="0"/>
          </a:p>
        </p:txBody>
      </p:sp>
    </p:spTree>
    <p:extLst>
      <p:ext uri="{BB962C8B-B14F-4D97-AF65-F5344CB8AC3E}">
        <p14:creationId xmlns:p14="http://schemas.microsoft.com/office/powerpoint/2010/main" val="1887658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1FD3-7168-4360-9D48-1182732D2DE5}"/>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F278ACD1-2CF0-4570-936C-6CF18E934E36}"/>
              </a:ext>
            </a:extLst>
          </p:cNvPr>
          <p:cNvSpPr>
            <a:spLocks noGrp="1"/>
          </p:cNvSpPr>
          <p:nvPr>
            <p:ph idx="1"/>
          </p:nvPr>
        </p:nvSpPr>
        <p:spPr/>
        <p:txBody>
          <a:bodyPr/>
          <a:lstStyle/>
          <a:p>
            <a:r>
              <a:rPr lang="en-US" sz="3200" dirty="0"/>
              <a:t>It is okay if you have not started Workplace Literacy</a:t>
            </a:r>
          </a:p>
          <a:p>
            <a:endParaRPr lang="en-US" sz="3200" dirty="0"/>
          </a:p>
          <a:p>
            <a:r>
              <a:rPr lang="en-US" sz="3200" dirty="0"/>
              <a:t>It is okay if you don’t know where to start</a:t>
            </a:r>
          </a:p>
          <a:p>
            <a:endParaRPr lang="en-US" sz="3200" dirty="0"/>
          </a:p>
          <a:p>
            <a:r>
              <a:rPr lang="en-US" sz="3200" dirty="0"/>
              <a:t>You are encouraged to reach out</a:t>
            </a:r>
          </a:p>
          <a:p>
            <a:pPr marL="0" indent="0">
              <a:buNone/>
            </a:pPr>
            <a:endParaRPr lang="en-US" dirty="0"/>
          </a:p>
        </p:txBody>
      </p:sp>
    </p:spTree>
    <p:extLst>
      <p:ext uri="{BB962C8B-B14F-4D97-AF65-F5344CB8AC3E}">
        <p14:creationId xmlns:p14="http://schemas.microsoft.com/office/powerpoint/2010/main" val="40203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251A3-C713-4EC9-B3DA-5836CE2906F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CFE04704-FDBD-46E0-9778-160F0C934624}"/>
              </a:ext>
            </a:extLst>
          </p:cNvPr>
          <p:cNvSpPr>
            <a:spLocks noGrp="1"/>
          </p:cNvSpPr>
          <p:nvPr>
            <p:ph idx="1"/>
          </p:nvPr>
        </p:nvSpPr>
        <p:spPr/>
        <p:txBody>
          <a:bodyPr/>
          <a:lstStyle/>
          <a:p>
            <a:pPr marL="0" indent="0" algn="ctr">
              <a:buNone/>
            </a:pPr>
            <a:endParaRPr lang="en-US" sz="4000" dirty="0"/>
          </a:p>
          <a:p>
            <a:pPr marL="0" indent="0" algn="ctr">
              <a:buNone/>
            </a:pPr>
            <a:r>
              <a:rPr lang="en-US" sz="4000" dirty="0"/>
              <a:t>Shelley Seavers</a:t>
            </a:r>
          </a:p>
          <a:p>
            <a:pPr marL="0" indent="0" algn="ctr">
              <a:buNone/>
            </a:pPr>
            <a:r>
              <a:rPr lang="en-US" sz="4000" dirty="0"/>
              <a:t>sseave@neisd.net</a:t>
            </a:r>
          </a:p>
          <a:p>
            <a:pPr marL="0" indent="0">
              <a:buNone/>
            </a:pPr>
            <a:endParaRPr lang="en-US" dirty="0"/>
          </a:p>
        </p:txBody>
      </p:sp>
    </p:spTree>
    <p:extLst>
      <p:ext uri="{BB962C8B-B14F-4D97-AF65-F5344CB8AC3E}">
        <p14:creationId xmlns:p14="http://schemas.microsoft.com/office/powerpoint/2010/main" val="3602353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81200"/>
            <a:ext cx="8610600" cy="5257800"/>
          </a:xfrm>
        </p:spPr>
        <p:txBody>
          <a:bodyPr>
            <a:noAutofit/>
          </a:bodyPr>
          <a:lstStyle/>
          <a:p>
            <a:pPr algn="ctr"/>
            <a:r>
              <a:rPr lang="en-US" sz="4400" dirty="0"/>
              <a:t>Harris County Department of Education</a:t>
            </a:r>
            <a:br>
              <a:rPr lang="en-US" sz="4400" dirty="0"/>
            </a:br>
            <a:r>
              <a:rPr lang="en-US" sz="4400" dirty="0"/>
              <a:t>One Source for All Learners</a:t>
            </a:r>
            <a:br>
              <a:rPr lang="en-US" sz="4400" dirty="0"/>
            </a:br>
            <a:r>
              <a:rPr lang="en-US" sz="4400" dirty="0"/>
              <a:t>#</a:t>
            </a:r>
            <a:r>
              <a:rPr lang="en-US" sz="4400" dirty="0" err="1"/>
              <a:t>oneforall</a:t>
            </a:r>
            <a:br>
              <a:rPr lang="en-US" sz="4400" dirty="0"/>
            </a:br>
            <a:br>
              <a:rPr lang="en-US" sz="4400" dirty="0"/>
            </a:br>
            <a:r>
              <a:rPr lang="en-US" sz="2800" dirty="0"/>
              <a:t>Presented By:  Angela Johnson, Program Manager, Harris County Department of Education</a:t>
            </a:r>
            <a:br>
              <a:rPr lang="en-US" sz="4400" dirty="0"/>
            </a:br>
            <a:br>
              <a:rPr lang="en-US" sz="4400" dirty="0"/>
            </a:br>
            <a:br>
              <a:rPr lang="en-US" sz="3200" dirty="0"/>
            </a:br>
            <a:br>
              <a:rPr lang="en-US" sz="3200" dirty="0"/>
            </a:br>
            <a:endParaRPr lang="en-US" sz="3200" dirty="0"/>
          </a:p>
        </p:txBody>
      </p:sp>
    </p:spTree>
    <p:extLst>
      <p:ext uri="{BB962C8B-B14F-4D97-AF65-F5344CB8AC3E}">
        <p14:creationId xmlns:p14="http://schemas.microsoft.com/office/powerpoint/2010/main" val="188710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the Panelists</a:t>
            </a:r>
          </a:p>
        </p:txBody>
      </p:sp>
      <p:sp>
        <p:nvSpPr>
          <p:cNvPr id="3" name="Content Placeholder 2"/>
          <p:cNvSpPr>
            <a:spLocks noGrp="1"/>
          </p:cNvSpPr>
          <p:nvPr>
            <p:ph idx="1"/>
          </p:nvPr>
        </p:nvSpPr>
        <p:spPr/>
        <p:txBody>
          <a:bodyPr/>
          <a:lstStyle/>
          <a:p>
            <a:r>
              <a:rPr lang="en-US" dirty="0"/>
              <a:t>Eliza Diaz, Southwest Texas Jr. College</a:t>
            </a:r>
          </a:p>
          <a:p>
            <a:pPr marL="0" indent="0">
              <a:buNone/>
            </a:pPr>
            <a:endParaRPr lang="en-US" dirty="0"/>
          </a:p>
          <a:p>
            <a:r>
              <a:rPr lang="en-US" dirty="0"/>
              <a:t>Shelley Seavers, Adult Education Program Supervisor,               North East Independent School District</a:t>
            </a:r>
          </a:p>
          <a:p>
            <a:pPr marL="0" indent="0">
              <a:buNone/>
            </a:pPr>
            <a:endParaRPr lang="en-US" dirty="0"/>
          </a:p>
          <a:p>
            <a:r>
              <a:rPr lang="en-US" dirty="0"/>
              <a:t>Angela Johnson, Harris County Department of Education</a:t>
            </a:r>
          </a:p>
        </p:txBody>
      </p:sp>
    </p:spTree>
    <p:extLst>
      <p:ext uri="{BB962C8B-B14F-4D97-AF65-F5344CB8AC3E}">
        <p14:creationId xmlns:p14="http://schemas.microsoft.com/office/powerpoint/2010/main" val="3765865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158D-D8A6-4C3A-9A4C-F66B0A1BDA2C}"/>
              </a:ext>
            </a:extLst>
          </p:cNvPr>
          <p:cNvSpPr>
            <a:spLocks noGrp="1"/>
          </p:cNvSpPr>
          <p:nvPr>
            <p:ph type="title"/>
          </p:nvPr>
        </p:nvSpPr>
        <p:spPr/>
        <p:txBody>
          <a:bodyPr/>
          <a:lstStyle/>
          <a:p>
            <a:r>
              <a:rPr lang="en-US" dirty="0"/>
              <a:t>HCDE Adult Education Demographics</a:t>
            </a:r>
            <a:br>
              <a:rPr lang="en-US" dirty="0"/>
            </a:br>
            <a:endParaRPr lang="en-US" dirty="0"/>
          </a:p>
        </p:txBody>
      </p:sp>
      <p:sp>
        <p:nvSpPr>
          <p:cNvPr id="3" name="Content Placeholder 2">
            <a:extLst>
              <a:ext uri="{FF2B5EF4-FFF2-40B4-BE49-F238E27FC236}">
                <a16:creationId xmlns:a16="http://schemas.microsoft.com/office/drawing/2014/main" id="{F74B8B62-E308-49E7-B3DE-3BA698638457}"/>
              </a:ext>
            </a:extLst>
          </p:cNvPr>
          <p:cNvSpPr>
            <a:spLocks noGrp="1"/>
          </p:cNvSpPr>
          <p:nvPr>
            <p:ph idx="1"/>
          </p:nvPr>
        </p:nvSpPr>
        <p:spPr/>
        <p:txBody>
          <a:bodyPr/>
          <a:lstStyle/>
          <a:p>
            <a:r>
              <a:rPr lang="en-US" sz="2800" dirty="0"/>
              <a:t>Harris and Liberty Counties</a:t>
            </a:r>
          </a:p>
          <a:p>
            <a:r>
              <a:rPr lang="en-US" sz="2800" dirty="0"/>
              <a:t>Upwards of 7,000 students </a:t>
            </a:r>
          </a:p>
          <a:p>
            <a:r>
              <a:rPr lang="en-US" sz="2800" dirty="0"/>
              <a:t>65 service locations </a:t>
            </a:r>
          </a:p>
          <a:p>
            <a:r>
              <a:rPr lang="en-US" sz="2800" dirty="0"/>
              <a:t>Over 70% of students are speakers of other languages</a:t>
            </a:r>
          </a:p>
          <a:p>
            <a:pPr marL="0" indent="0">
              <a:buNone/>
            </a:pPr>
            <a:endParaRPr lang="en-US" dirty="0"/>
          </a:p>
        </p:txBody>
      </p:sp>
    </p:spTree>
    <p:extLst>
      <p:ext uri="{BB962C8B-B14F-4D97-AF65-F5344CB8AC3E}">
        <p14:creationId xmlns:p14="http://schemas.microsoft.com/office/powerpoint/2010/main" val="19390957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BB5FA-348A-45BD-AEBF-FDDF8B4A0FEA}"/>
              </a:ext>
            </a:extLst>
          </p:cNvPr>
          <p:cNvSpPr>
            <a:spLocks noGrp="1"/>
          </p:cNvSpPr>
          <p:nvPr>
            <p:ph type="title"/>
          </p:nvPr>
        </p:nvSpPr>
        <p:spPr/>
        <p:txBody>
          <a:bodyPr/>
          <a:lstStyle/>
          <a:p>
            <a:r>
              <a:rPr lang="en-US" dirty="0"/>
              <a:t>Presentation Audience</a:t>
            </a:r>
          </a:p>
        </p:txBody>
      </p:sp>
      <p:sp>
        <p:nvSpPr>
          <p:cNvPr id="3" name="Content Placeholder 2">
            <a:extLst>
              <a:ext uri="{FF2B5EF4-FFF2-40B4-BE49-F238E27FC236}">
                <a16:creationId xmlns:a16="http://schemas.microsoft.com/office/drawing/2014/main" id="{7DE8657B-169F-43E5-9ADD-8886A0DDE542}"/>
              </a:ext>
            </a:extLst>
          </p:cNvPr>
          <p:cNvSpPr>
            <a:spLocks noGrp="1"/>
          </p:cNvSpPr>
          <p:nvPr>
            <p:ph idx="1"/>
          </p:nvPr>
        </p:nvSpPr>
        <p:spPr/>
        <p:txBody>
          <a:bodyPr/>
          <a:lstStyle/>
          <a:p>
            <a:r>
              <a:rPr lang="en-US" sz="2800" dirty="0"/>
              <a:t>Administrators</a:t>
            </a:r>
          </a:p>
          <a:p>
            <a:r>
              <a:rPr lang="en-US" sz="2800" dirty="0"/>
              <a:t>Workforce Development Staff</a:t>
            </a:r>
          </a:p>
          <a:p>
            <a:r>
              <a:rPr lang="en-US" sz="2800" dirty="0"/>
              <a:t>Employer Partners </a:t>
            </a:r>
          </a:p>
          <a:p>
            <a:r>
              <a:rPr lang="en-US" sz="2800" dirty="0"/>
              <a:t>Teachers </a:t>
            </a:r>
          </a:p>
          <a:p>
            <a:pPr marL="0" indent="0">
              <a:buNone/>
            </a:pPr>
            <a:endParaRPr lang="en-US" dirty="0"/>
          </a:p>
        </p:txBody>
      </p:sp>
    </p:spTree>
    <p:extLst>
      <p:ext uri="{BB962C8B-B14F-4D97-AF65-F5344CB8AC3E}">
        <p14:creationId xmlns:p14="http://schemas.microsoft.com/office/powerpoint/2010/main" val="362887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5161-B836-4E48-91F7-50B91BC63113}"/>
              </a:ext>
            </a:extLst>
          </p:cNvPr>
          <p:cNvSpPr>
            <a:spLocks noGrp="1"/>
          </p:cNvSpPr>
          <p:nvPr>
            <p:ph type="title"/>
          </p:nvPr>
        </p:nvSpPr>
        <p:spPr/>
        <p:txBody>
          <a:bodyPr/>
          <a:lstStyle/>
          <a:p>
            <a:r>
              <a:rPr lang="en-US" dirty="0"/>
              <a:t>Stakeholders and Partnerships</a:t>
            </a:r>
          </a:p>
        </p:txBody>
      </p:sp>
      <p:sp>
        <p:nvSpPr>
          <p:cNvPr id="3" name="Content Placeholder 2">
            <a:extLst>
              <a:ext uri="{FF2B5EF4-FFF2-40B4-BE49-F238E27FC236}">
                <a16:creationId xmlns:a16="http://schemas.microsoft.com/office/drawing/2014/main" id="{642BE710-BA00-4F48-9160-4BB44157BAD8}"/>
              </a:ext>
            </a:extLst>
          </p:cNvPr>
          <p:cNvSpPr>
            <a:spLocks noGrp="1"/>
          </p:cNvSpPr>
          <p:nvPr>
            <p:ph idx="1"/>
          </p:nvPr>
        </p:nvSpPr>
        <p:spPr/>
        <p:txBody>
          <a:bodyPr/>
          <a:lstStyle/>
          <a:p>
            <a:pPr marL="285750" lvl="0" indent="-285750">
              <a:lnSpc>
                <a:spcPct val="150000"/>
              </a:lnSpc>
              <a:spcBef>
                <a:spcPts val="0"/>
              </a:spcBef>
              <a:buClrTx/>
              <a:buFont typeface="Arial" panose="020B0604020202020204" pitchFamily="34" charset="0"/>
              <a:buChar char="•"/>
              <a:defRPr/>
            </a:pPr>
            <a:r>
              <a:rPr lang="en-US" sz="3200" dirty="0">
                <a:solidFill>
                  <a:prstClr val="black"/>
                </a:solidFill>
                <a:latin typeface="Calibri"/>
              </a:rPr>
              <a:t>Tyson Foods</a:t>
            </a:r>
          </a:p>
          <a:p>
            <a:pPr marL="742950" lvl="1" indent="-285750">
              <a:lnSpc>
                <a:spcPct val="150000"/>
              </a:lnSpc>
              <a:spcBef>
                <a:spcPts val="0"/>
              </a:spcBef>
              <a:spcAft>
                <a:spcPts val="0"/>
              </a:spcAft>
              <a:buClrTx/>
              <a:buFont typeface="Arial" panose="020B0604020202020204" pitchFamily="34" charset="0"/>
              <a:buChar char="•"/>
              <a:defRPr/>
            </a:pPr>
            <a:r>
              <a:rPr lang="en-US" sz="3200" dirty="0">
                <a:solidFill>
                  <a:prstClr val="black"/>
                </a:solidFill>
                <a:latin typeface="Calibri"/>
              </a:rPr>
              <a:t>Upward Academy </a:t>
            </a:r>
          </a:p>
          <a:p>
            <a:pPr marL="742950" lvl="1" indent="-285750">
              <a:lnSpc>
                <a:spcPct val="150000"/>
              </a:lnSpc>
              <a:spcBef>
                <a:spcPts val="0"/>
              </a:spcBef>
              <a:spcAft>
                <a:spcPts val="0"/>
              </a:spcAft>
              <a:buClrTx/>
              <a:buFont typeface="Arial" panose="020B0604020202020204" pitchFamily="34" charset="0"/>
              <a:buChar char="•"/>
              <a:defRPr/>
            </a:pPr>
            <a:r>
              <a:rPr lang="en-US" sz="3200" dirty="0">
                <a:solidFill>
                  <a:prstClr val="black"/>
                </a:solidFill>
                <a:latin typeface="Calibri"/>
              </a:rPr>
              <a:t>Team Members (TM’s)</a:t>
            </a:r>
          </a:p>
          <a:p>
            <a:pPr marL="742950" lvl="1" indent="-285750">
              <a:lnSpc>
                <a:spcPct val="150000"/>
              </a:lnSpc>
              <a:spcBef>
                <a:spcPts val="0"/>
              </a:spcBef>
              <a:spcAft>
                <a:spcPts val="0"/>
              </a:spcAft>
              <a:buClrTx/>
              <a:buFont typeface="Arial" panose="020B0604020202020204" pitchFamily="34" charset="0"/>
              <a:buChar char="•"/>
              <a:defRPr/>
            </a:pPr>
            <a:r>
              <a:rPr lang="en-US" sz="3200" dirty="0">
                <a:solidFill>
                  <a:prstClr val="black"/>
                </a:solidFill>
                <a:latin typeface="Calibri"/>
              </a:rPr>
              <a:t>Local Administration </a:t>
            </a:r>
          </a:p>
          <a:p>
            <a:pPr marL="0" indent="0">
              <a:buNone/>
            </a:pPr>
            <a:endParaRPr lang="en-US" dirty="0"/>
          </a:p>
        </p:txBody>
      </p:sp>
    </p:spTree>
    <p:extLst>
      <p:ext uri="{BB962C8B-B14F-4D97-AF65-F5344CB8AC3E}">
        <p14:creationId xmlns:p14="http://schemas.microsoft.com/office/powerpoint/2010/main" val="2368025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E545-0437-4CF8-8AD0-B0E8EFC94EE9}"/>
              </a:ext>
            </a:extLst>
          </p:cNvPr>
          <p:cNvSpPr>
            <a:spLocks noGrp="1"/>
          </p:cNvSpPr>
          <p:nvPr>
            <p:ph type="title"/>
          </p:nvPr>
        </p:nvSpPr>
        <p:spPr/>
        <p:txBody>
          <a:bodyPr/>
          <a:lstStyle/>
          <a:p>
            <a:r>
              <a:rPr lang="en-US" dirty="0"/>
              <a:t>Employer goals</a:t>
            </a:r>
          </a:p>
        </p:txBody>
      </p:sp>
      <p:sp>
        <p:nvSpPr>
          <p:cNvPr id="3" name="Content Placeholder 2">
            <a:extLst>
              <a:ext uri="{FF2B5EF4-FFF2-40B4-BE49-F238E27FC236}">
                <a16:creationId xmlns:a16="http://schemas.microsoft.com/office/drawing/2014/main" id="{7F191614-6DA6-4E62-AAAE-FF04965DBF9D}"/>
              </a:ext>
            </a:extLst>
          </p:cNvPr>
          <p:cNvSpPr>
            <a:spLocks noGrp="1"/>
          </p:cNvSpPr>
          <p:nvPr>
            <p:ph idx="1"/>
          </p:nvPr>
        </p:nvSpPr>
        <p:spPr>
          <a:xfrm>
            <a:off x="3886200" y="1066800"/>
            <a:ext cx="7315200" cy="5120640"/>
          </a:xfrm>
        </p:spPr>
        <p:txBody>
          <a:bodyPr/>
          <a:lstStyle/>
          <a:p>
            <a:r>
              <a:rPr lang="en-US" sz="2400" dirty="0"/>
              <a:t>Improve workplace efficiency by improving English fluency</a:t>
            </a:r>
          </a:p>
          <a:p>
            <a:r>
              <a:rPr lang="en-US" sz="2400" dirty="0"/>
              <a:t>Reduce barriers in personal lives of Team Members  </a:t>
            </a:r>
          </a:p>
          <a:p>
            <a:r>
              <a:rPr lang="en-US" sz="2400" dirty="0"/>
              <a:t>Reduction in barriers is good for business </a:t>
            </a:r>
          </a:p>
          <a:p>
            <a:r>
              <a:rPr lang="en-US" sz="2400" dirty="0"/>
              <a:t>Support citizenship initiative</a:t>
            </a:r>
          </a:p>
          <a:p>
            <a:r>
              <a:rPr lang="en-US" sz="2400" dirty="0"/>
              <a:t>Improve relationship between managers, supervisors, and line workers </a:t>
            </a:r>
          </a:p>
          <a:p>
            <a:r>
              <a:rPr lang="en-US" sz="2400" dirty="0"/>
              <a:t>Create a supportive workplace culture </a:t>
            </a:r>
          </a:p>
          <a:p>
            <a:pPr marL="0" indent="0">
              <a:buNone/>
            </a:pPr>
            <a:endParaRPr lang="en-US" dirty="0"/>
          </a:p>
        </p:txBody>
      </p:sp>
    </p:spTree>
    <p:extLst>
      <p:ext uri="{BB962C8B-B14F-4D97-AF65-F5344CB8AC3E}">
        <p14:creationId xmlns:p14="http://schemas.microsoft.com/office/powerpoint/2010/main" val="30736448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13F18-91CC-418C-B23F-5FAEB5BB436E}"/>
              </a:ext>
            </a:extLst>
          </p:cNvPr>
          <p:cNvSpPr>
            <a:spLocks noGrp="1"/>
          </p:cNvSpPr>
          <p:nvPr>
            <p:ph type="title"/>
          </p:nvPr>
        </p:nvSpPr>
        <p:spPr/>
        <p:txBody>
          <a:bodyPr/>
          <a:lstStyle/>
          <a:p>
            <a:r>
              <a:rPr lang="en-US" dirty="0"/>
              <a:t>Development of employer goals</a:t>
            </a:r>
          </a:p>
        </p:txBody>
      </p:sp>
      <p:sp>
        <p:nvSpPr>
          <p:cNvPr id="3" name="Content Placeholder 2">
            <a:extLst>
              <a:ext uri="{FF2B5EF4-FFF2-40B4-BE49-F238E27FC236}">
                <a16:creationId xmlns:a16="http://schemas.microsoft.com/office/drawing/2014/main" id="{FEF08805-AC5B-4B93-8420-DC1362DC9DD9}"/>
              </a:ext>
            </a:extLst>
          </p:cNvPr>
          <p:cNvSpPr>
            <a:spLocks noGrp="1"/>
          </p:cNvSpPr>
          <p:nvPr>
            <p:ph idx="1"/>
          </p:nvPr>
        </p:nvSpPr>
        <p:spPr>
          <a:xfrm>
            <a:off x="3886200" y="1102639"/>
            <a:ext cx="7713132" cy="5120640"/>
          </a:xfrm>
        </p:spPr>
        <p:txBody>
          <a:bodyPr/>
          <a:lstStyle/>
          <a:p>
            <a:r>
              <a:rPr lang="en-US" sz="3200" dirty="0"/>
              <a:t>State leadership</a:t>
            </a:r>
          </a:p>
          <a:p>
            <a:r>
              <a:rPr lang="en-US" sz="3200" dirty="0"/>
              <a:t>Planning meetings with Upward Academy</a:t>
            </a:r>
          </a:p>
          <a:p>
            <a:r>
              <a:rPr lang="en-US" sz="3200" dirty="0"/>
              <a:t>Needs assessment survey</a:t>
            </a:r>
          </a:p>
          <a:p>
            <a:r>
              <a:rPr lang="en-US" sz="3200" dirty="0"/>
              <a:t>Distributed company wide</a:t>
            </a:r>
          </a:p>
          <a:p>
            <a:r>
              <a:rPr lang="en-US" sz="3200" dirty="0"/>
              <a:t>One-on-one meetings with TM’s</a:t>
            </a:r>
          </a:p>
          <a:p>
            <a:pPr marL="0" indent="0">
              <a:buNone/>
            </a:pPr>
            <a:endParaRPr lang="en-US" dirty="0"/>
          </a:p>
        </p:txBody>
      </p:sp>
    </p:spTree>
    <p:extLst>
      <p:ext uri="{BB962C8B-B14F-4D97-AF65-F5344CB8AC3E}">
        <p14:creationId xmlns:p14="http://schemas.microsoft.com/office/powerpoint/2010/main" val="3792123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8330B-2C4A-4248-A1F9-0FAD61109260}"/>
              </a:ext>
            </a:extLst>
          </p:cNvPr>
          <p:cNvSpPr>
            <a:spLocks noGrp="1"/>
          </p:cNvSpPr>
          <p:nvPr>
            <p:ph type="title"/>
          </p:nvPr>
        </p:nvSpPr>
        <p:spPr/>
        <p:txBody>
          <a:bodyPr/>
          <a:lstStyle/>
          <a:p>
            <a:r>
              <a:rPr lang="en-US" dirty="0"/>
              <a:t>Project Timeline</a:t>
            </a:r>
          </a:p>
        </p:txBody>
      </p:sp>
      <p:sp>
        <p:nvSpPr>
          <p:cNvPr id="3" name="Content Placeholder 2">
            <a:extLst>
              <a:ext uri="{FF2B5EF4-FFF2-40B4-BE49-F238E27FC236}">
                <a16:creationId xmlns:a16="http://schemas.microsoft.com/office/drawing/2014/main" id="{74916D34-2EB3-4EB0-97F4-DEBC3F482DBD}"/>
              </a:ext>
            </a:extLst>
          </p:cNvPr>
          <p:cNvSpPr>
            <a:spLocks noGrp="1"/>
          </p:cNvSpPr>
          <p:nvPr>
            <p:ph idx="1"/>
          </p:nvPr>
        </p:nvSpPr>
        <p:spPr/>
        <p:txBody>
          <a:bodyPr>
            <a:normAutofit/>
          </a:bodyPr>
          <a:lstStyle/>
          <a:p>
            <a:r>
              <a:rPr lang="en-US" sz="2400" dirty="0"/>
              <a:t>December 2017 – Initial Site Visit</a:t>
            </a:r>
          </a:p>
          <a:p>
            <a:r>
              <a:rPr lang="en-US" sz="2400" dirty="0"/>
              <a:t>January 2018 – Disseminate Survey to TM’s</a:t>
            </a:r>
          </a:p>
          <a:p>
            <a:r>
              <a:rPr lang="en-US" sz="2400" dirty="0"/>
              <a:t>February 2018 - Registration</a:t>
            </a:r>
          </a:p>
          <a:p>
            <a:r>
              <a:rPr lang="en-US" sz="2400" dirty="0"/>
              <a:t> Class Development</a:t>
            </a:r>
          </a:p>
          <a:p>
            <a:pPr marL="0" indent="0">
              <a:buNone/>
            </a:pPr>
            <a:r>
              <a:rPr lang="en-US" sz="2400" dirty="0"/>
              <a:t>	March – First Day of Class</a:t>
            </a:r>
          </a:p>
          <a:p>
            <a:pPr marL="0" indent="0">
              <a:buNone/>
            </a:pPr>
            <a:r>
              <a:rPr lang="en-US" sz="2400" dirty="0"/>
              <a:t>	March – 3 Week Survey</a:t>
            </a:r>
          </a:p>
          <a:p>
            <a:pPr marL="0" indent="0">
              <a:buNone/>
            </a:pPr>
            <a:r>
              <a:rPr lang="en-US" sz="2400" dirty="0"/>
              <a:t>	April – Distance Learning Training</a:t>
            </a:r>
          </a:p>
          <a:p>
            <a:pPr marL="0" indent="0">
              <a:buNone/>
            </a:pPr>
            <a:r>
              <a:rPr lang="en-US" sz="2400" dirty="0"/>
              <a:t>	June – Progress Tests</a:t>
            </a:r>
          </a:p>
          <a:p>
            <a:pPr marL="0" indent="0">
              <a:buNone/>
            </a:pPr>
            <a:r>
              <a:rPr lang="en-US" sz="2400" dirty="0"/>
              <a:t>	June – Formal Survey</a:t>
            </a:r>
          </a:p>
          <a:p>
            <a:pPr marL="0" indent="0">
              <a:buNone/>
            </a:pPr>
            <a:r>
              <a:rPr lang="en-US" sz="2400" dirty="0"/>
              <a:t>	June – Last Day of Class</a:t>
            </a:r>
          </a:p>
        </p:txBody>
      </p:sp>
    </p:spTree>
    <p:extLst>
      <p:ext uri="{BB962C8B-B14F-4D97-AF65-F5344CB8AC3E}">
        <p14:creationId xmlns:p14="http://schemas.microsoft.com/office/powerpoint/2010/main" val="574325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DEF2-A365-49A7-9867-BB8335E5EF45}"/>
              </a:ext>
            </a:extLst>
          </p:cNvPr>
          <p:cNvSpPr>
            <a:spLocks noGrp="1"/>
          </p:cNvSpPr>
          <p:nvPr>
            <p:ph type="title"/>
          </p:nvPr>
        </p:nvSpPr>
        <p:spPr/>
        <p:txBody>
          <a:bodyPr/>
          <a:lstStyle/>
          <a:p>
            <a:r>
              <a:rPr lang="en-US" dirty="0"/>
              <a:t>Enrollment</a:t>
            </a:r>
          </a:p>
        </p:txBody>
      </p:sp>
      <p:pic>
        <p:nvPicPr>
          <p:cNvPr id="4" name="Content Placeholder 3" descr="The chart shows demographics of Tyson employees including:  country of origin, language spoken, and gender." title="Tyson Employee Demographics">
            <a:extLst>
              <a:ext uri="{FF2B5EF4-FFF2-40B4-BE49-F238E27FC236}">
                <a16:creationId xmlns:a16="http://schemas.microsoft.com/office/drawing/2014/main" id="{72CACCF4-1EBB-4EF9-BC3B-8187F1E7B6DD}"/>
              </a:ext>
            </a:extLst>
          </p:cNvPr>
          <p:cNvPicPr>
            <a:picLocks noGrp="1" noChangeAspect="1"/>
          </p:cNvPicPr>
          <p:nvPr>
            <p:ph idx="1"/>
          </p:nvPr>
        </p:nvPicPr>
        <p:blipFill>
          <a:blip r:embed="rId2"/>
          <a:stretch>
            <a:fillRect/>
          </a:stretch>
        </p:blipFill>
        <p:spPr>
          <a:xfrm>
            <a:off x="4038600" y="1447800"/>
            <a:ext cx="7013282" cy="4205059"/>
          </a:xfrm>
          <a:prstGeom prst="rect">
            <a:avLst/>
          </a:prstGeom>
        </p:spPr>
      </p:pic>
    </p:spTree>
    <p:extLst>
      <p:ext uri="{BB962C8B-B14F-4D97-AF65-F5344CB8AC3E}">
        <p14:creationId xmlns:p14="http://schemas.microsoft.com/office/powerpoint/2010/main" val="659455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4BFF-1E92-4412-B7AB-E0BF36724F8C}"/>
              </a:ext>
            </a:extLst>
          </p:cNvPr>
          <p:cNvSpPr>
            <a:spLocks noGrp="1"/>
          </p:cNvSpPr>
          <p:nvPr>
            <p:ph type="title"/>
          </p:nvPr>
        </p:nvSpPr>
        <p:spPr/>
        <p:txBody>
          <a:bodyPr/>
          <a:lstStyle/>
          <a:p>
            <a:r>
              <a:rPr lang="en-US" dirty="0"/>
              <a:t>Keys to Success</a:t>
            </a:r>
          </a:p>
        </p:txBody>
      </p:sp>
      <p:sp>
        <p:nvSpPr>
          <p:cNvPr id="3" name="Content Placeholder 2">
            <a:extLst>
              <a:ext uri="{FF2B5EF4-FFF2-40B4-BE49-F238E27FC236}">
                <a16:creationId xmlns:a16="http://schemas.microsoft.com/office/drawing/2014/main" id="{9F3D292A-82B7-4D50-AAE8-99269196226F}"/>
              </a:ext>
            </a:extLst>
          </p:cNvPr>
          <p:cNvSpPr>
            <a:spLocks noGrp="1"/>
          </p:cNvSpPr>
          <p:nvPr>
            <p:ph idx="1"/>
          </p:nvPr>
        </p:nvSpPr>
        <p:spPr>
          <a:xfrm>
            <a:off x="3429000" y="914400"/>
            <a:ext cx="8305800" cy="5791200"/>
          </a:xfrm>
        </p:spPr>
        <p:txBody>
          <a:bodyPr>
            <a:normAutofit/>
          </a:bodyPr>
          <a:lstStyle/>
          <a:p>
            <a:pPr marL="742950" lvl="1" indent="-285750">
              <a:lnSpc>
                <a:spcPct val="150000"/>
              </a:lnSpc>
              <a:spcBef>
                <a:spcPts val="0"/>
              </a:spcBef>
              <a:spcAft>
                <a:spcPts val="0"/>
              </a:spcAft>
              <a:buClrTx/>
              <a:buFont typeface="Arial" panose="020B0604020202020204" pitchFamily="34" charset="0"/>
              <a:buChar char="•"/>
              <a:defRPr/>
            </a:pPr>
            <a:r>
              <a:rPr lang="en-US" sz="2400" dirty="0">
                <a:solidFill>
                  <a:prstClr val="black"/>
                </a:solidFill>
                <a:latin typeface="Calibri"/>
              </a:rPr>
              <a:t>Flexible approach</a:t>
            </a:r>
          </a:p>
          <a:p>
            <a:pPr marL="742950" lvl="1" indent="-285750">
              <a:lnSpc>
                <a:spcPct val="150000"/>
              </a:lnSpc>
              <a:spcBef>
                <a:spcPts val="0"/>
              </a:spcBef>
              <a:spcAft>
                <a:spcPts val="0"/>
              </a:spcAft>
              <a:buClrTx/>
              <a:buFont typeface="Arial" panose="020B0604020202020204" pitchFamily="34" charset="0"/>
              <a:buChar char="•"/>
              <a:defRPr/>
            </a:pPr>
            <a:r>
              <a:rPr lang="en-US" sz="2400" dirty="0">
                <a:solidFill>
                  <a:prstClr val="black"/>
                </a:solidFill>
                <a:latin typeface="Calibri"/>
              </a:rPr>
              <a:t>Build relationships with intention</a:t>
            </a:r>
          </a:p>
          <a:p>
            <a:pPr marL="742950" lvl="1" indent="-285750">
              <a:lnSpc>
                <a:spcPct val="150000"/>
              </a:lnSpc>
              <a:spcBef>
                <a:spcPts val="0"/>
              </a:spcBef>
              <a:spcAft>
                <a:spcPts val="0"/>
              </a:spcAft>
              <a:buClrTx/>
              <a:buFont typeface="Arial" panose="020B0604020202020204" pitchFamily="34" charset="0"/>
              <a:buChar char="•"/>
              <a:defRPr/>
            </a:pPr>
            <a:r>
              <a:rPr lang="en-US" sz="2400" dirty="0">
                <a:solidFill>
                  <a:prstClr val="black"/>
                </a:solidFill>
                <a:latin typeface="Calibri"/>
              </a:rPr>
              <a:t>Where possible, classes should be:</a:t>
            </a:r>
          </a:p>
          <a:p>
            <a:pPr marL="1200150" lvl="2" indent="-285750">
              <a:lnSpc>
                <a:spcPct val="100000"/>
              </a:lnSpc>
              <a:spcBef>
                <a:spcPts val="0"/>
              </a:spcBef>
              <a:spcAft>
                <a:spcPts val="0"/>
              </a:spcAft>
              <a:buClrTx/>
              <a:buFont typeface="Arial" panose="020B0604020202020204" pitchFamily="34" charset="0"/>
              <a:buChar char="•"/>
              <a:defRPr/>
            </a:pPr>
            <a:r>
              <a:rPr lang="en-US" sz="2400" dirty="0">
                <a:solidFill>
                  <a:prstClr val="black"/>
                </a:solidFill>
                <a:latin typeface="Calibri"/>
              </a:rPr>
              <a:t>located onsite at Tyson Foods</a:t>
            </a:r>
          </a:p>
          <a:p>
            <a:pPr marL="1200150" lvl="2" indent="-285750">
              <a:lnSpc>
                <a:spcPct val="100000"/>
              </a:lnSpc>
              <a:spcBef>
                <a:spcPts val="0"/>
              </a:spcBef>
              <a:spcAft>
                <a:spcPts val="0"/>
              </a:spcAft>
              <a:buClrTx/>
              <a:buFont typeface="Arial" panose="020B0604020202020204" pitchFamily="34" charset="0"/>
              <a:buChar char="•"/>
              <a:defRPr/>
            </a:pPr>
            <a:r>
              <a:rPr lang="en-US" sz="2400" dirty="0">
                <a:solidFill>
                  <a:prstClr val="black"/>
                </a:solidFill>
                <a:latin typeface="Calibri"/>
              </a:rPr>
              <a:t>Scheduled immediately before or after existing shift </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prstClr val="black"/>
                </a:solidFill>
                <a:latin typeface="Calibri"/>
              </a:rPr>
              <a:t>Support from human resources, chaplain, and management </a:t>
            </a:r>
          </a:p>
          <a:p>
            <a:pPr marL="742950" lvl="1" indent="-285750">
              <a:lnSpc>
                <a:spcPct val="150000"/>
              </a:lnSpc>
              <a:spcBef>
                <a:spcPts val="0"/>
              </a:spcBef>
              <a:spcAft>
                <a:spcPts val="0"/>
              </a:spcAft>
              <a:buClrTx/>
              <a:buFont typeface="Arial" panose="020B0604020202020204" pitchFamily="34" charset="0"/>
              <a:buChar char="•"/>
              <a:defRPr/>
            </a:pPr>
            <a:r>
              <a:rPr lang="en-US" sz="2400" dirty="0">
                <a:solidFill>
                  <a:prstClr val="black"/>
                </a:solidFill>
                <a:latin typeface="Calibri"/>
              </a:rPr>
              <a:t>Access to computer lab</a:t>
            </a:r>
          </a:p>
          <a:p>
            <a:pPr marL="1200150" lvl="2" indent="-285750">
              <a:lnSpc>
                <a:spcPct val="100000"/>
              </a:lnSpc>
              <a:spcBef>
                <a:spcPts val="0"/>
              </a:spcBef>
              <a:spcAft>
                <a:spcPts val="0"/>
              </a:spcAft>
              <a:buClrTx/>
              <a:buFont typeface="Arial" panose="020B0604020202020204" pitchFamily="34" charset="0"/>
              <a:buChar char="•"/>
              <a:defRPr/>
            </a:pPr>
            <a:r>
              <a:rPr lang="en-US" sz="2400" dirty="0">
                <a:solidFill>
                  <a:prstClr val="black"/>
                </a:solidFill>
                <a:latin typeface="Calibri"/>
              </a:rPr>
              <a:t>Distance learning – intensify instruction</a:t>
            </a:r>
          </a:p>
          <a:p>
            <a:pPr marL="742950" lvl="1" indent="-285750">
              <a:lnSpc>
                <a:spcPct val="150000"/>
              </a:lnSpc>
              <a:spcBef>
                <a:spcPts val="0"/>
              </a:spcBef>
              <a:spcAft>
                <a:spcPts val="0"/>
              </a:spcAft>
              <a:buClrTx/>
              <a:buFont typeface="Arial" panose="020B0604020202020204" pitchFamily="34" charset="0"/>
              <a:buChar char="•"/>
              <a:defRPr/>
            </a:pPr>
            <a:r>
              <a:rPr lang="en-US" sz="2400" dirty="0">
                <a:solidFill>
                  <a:prstClr val="black"/>
                </a:solidFill>
                <a:latin typeface="Calibri"/>
              </a:rPr>
              <a:t>Curriculum development</a:t>
            </a:r>
          </a:p>
          <a:p>
            <a:pPr marL="1200150" lvl="2" indent="-285750">
              <a:lnSpc>
                <a:spcPct val="100000"/>
              </a:lnSpc>
              <a:spcBef>
                <a:spcPts val="0"/>
              </a:spcBef>
              <a:spcAft>
                <a:spcPts val="0"/>
              </a:spcAft>
              <a:buClrTx/>
              <a:buFont typeface="Arial" panose="020B0604020202020204" pitchFamily="34" charset="0"/>
              <a:buChar char="•"/>
              <a:defRPr/>
            </a:pPr>
            <a:r>
              <a:rPr lang="en-US" sz="2400" dirty="0">
                <a:solidFill>
                  <a:prstClr val="black"/>
                </a:solidFill>
                <a:latin typeface="Calibri"/>
              </a:rPr>
              <a:t>Paid planning and development time</a:t>
            </a:r>
          </a:p>
          <a:p>
            <a:pPr marL="914400" lvl="2" indent="0">
              <a:lnSpc>
                <a:spcPct val="100000"/>
              </a:lnSpc>
              <a:spcBef>
                <a:spcPts val="0"/>
              </a:spcBef>
              <a:spcAft>
                <a:spcPts val="0"/>
              </a:spcAft>
              <a:buClrTx/>
              <a:buNone/>
              <a:defRPr/>
            </a:pPr>
            <a:endParaRPr lang="en-US" sz="2800" dirty="0">
              <a:solidFill>
                <a:prstClr val="black"/>
              </a:solidFill>
              <a:latin typeface="Calibri"/>
            </a:endParaRPr>
          </a:p>
          <a:p>
            <a:endParaRPr lang="en-US" dirty="0"/>
          </a:p>
        </p:txBody>
      </p:sp>
    </p:spTree>
    <p:extLst>
      <p:ext uri="{BB962C8B-B14F-4D97-AF65-F5344CB8AC3E}">
        <p14:creationId xmlns:p14="http://schemas.microsoft.com/office/powerpoint/2010/main" val="12648531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DAD5-C425-4E9C-9B13-BABD75C8D09B}"/>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051D2038-DCA6-410A-9AA5-D849BFC96464}"/>
              </a:ext>
            </a:extLst>
          </p:cNvPr>
          <p:cNvSpPr>
            <a:spLocks noGrp="1"/>
          </p:cNvSpPr>
          <p:nvPr>
            <p:ph idx="1"/>
          </p:nvPr>
        </p:nvSpPr>
        <p:spPr>
          <a:xfrm>
            <a:off x="3733800" y="762000"/>
            <a:ext cx="8077200" cy="6324600"/>
          </a:xfrm>
        </p:spPr>
        <p:txBody>
          <a:bodyPr>
            <a:normAutofit/>
          </a:bodyPr>
          <a:lstStyle/>
          <a:p>
            <a:pPr marL="285750" lvl="0" indent="-285750">
              <a:lnSpc>
                <a:spcPct val="150000"/>
              </a:lnSpc>
              <a:spcBef>
                <a:spcPts val="0"/>
              </a:spcBef>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Buy-in from Tyson staff (all levels)</a:t>
            </a:r>
          </a:p>
          <a:p>
            <a:pPr marL="285750" lvl="0" indent="-285750">
              <a:lnSpc>
                <a:spcPct val="150000"/>
              </a:lnSpc>
              <a:spcBef>
                <a:spcPts val="0"/>
              </a:spcBef>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Nontraditional Schedule</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Shift work</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Early start </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Shorter class periods</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Challenge to progress test with required hours</a:t>
            </a:r>
          </a:p>
          <a:p>
            <a:pPr marL="285750" lvl="0" indent="-285750">
              <a:lnSpc>
                <a:spcPct val="150000"/>
              </a:lnSpc>
              <a:spcBef>
                <a:spcPts val="0"/>
              </a:spcBef>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TM’s desire to socialize </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Distraction in class</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Requests to attend class with friends/co-workers</a:t>
            </a:r>
          </a:p>
          <a:p>
            <a:pPr marL="285750" lvl="0" indent="-285750">
              <a:lnSpc>
                <a:spcPct val="100000"/>
              </a:lnSpc>
              <a:spcBef>
                <a:spcPts val="0"/>
              </a:spcBef>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Occasional interference with conflicting work schedules</a:t>
            </a:r>
          </a:p>
          <a:p>
            <a:pPr marL="285750" lvl="0" indent="-285750">
              <a:lnSpc>
                <a:spcPct val="100000"/>
              </a:lnSpc>
              <a:spcBef>
                <a:spcPts val="0"/>
              </a:spcBef>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Significant commitment of resources </a:t>
            </a:r>
          </a:p>
          <a:p>
            <a:pPr marL="742950" lvl="1" indent="-285750">
              <a:lnSpc>
                <a:spcPct val="100000"/>
              </a:lnSpc>
              <a:spcBef>
                <a:spcPts val="0"/>
              </a:spcBef>
              <a:spcAft>
                <a:spcPts val="0"/>
              </a:spcAft>
              <a:buClrTx/>
              <a:buFont typeface="Arial" panose="020B0604020202020204" pitchFamily="34" charset="0"/>
              <a:buChar char="•"/>
              <a:defRPr/>
            </a:pPr>
            <a:r>
              <a:rPr lang="en-US" sz="2400" dirty="0">
                <a:solidFill>
                  <a:srgbClr val="212121"/>
                </a:solidFill>
                <a:latin typeface="Calibri" panose="020F0502020204030204" pitchFamily="34" charset="0"/>
                <a:cs typeface="Times New Roman" panose="02020603050405020304" pitchFamily="18" charset="0"/>
              </a:rPr>
              <a:t>25 % of TM’s were enrolled in AEL services</a:t>
            </a:r>
          </a:p>
          <a:p>
            <a:pPr marL="457200" lvl="1" indent="0">
              <a:lnSpc>
                <a:spcPct val="100000"/>
              </a:lnSpc>
              <a:spcBef>
                <a:spcPts val="0"/>
              </a:spcBef>
              <a:spcAft>
                <a:spcPts val="0"/>
              </a:spcAft>
              <a:buClrTx/>
              <a:buNone/>
              <a:defRPr/>
            </a:pPr>
            <a:endParaRPr lang="en-US" sz="2400" dirty="0">
              <a:solidFill>
                <a:srgbClr val="212121"/>
              </a:solidFill>
              <a:latin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378560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8C1-9621-4983-B9DA-2BE273F5B1F8}"/>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757BB944-0CF6-4CC0-BAA6-1D34A92E10F6}"/>
              </a:ext>
            </a:extLst>
          </p:cNvPr>
          <p:cNvSpPr>
            <a:spLocks noGrp="1"/>
          </p:cNvSpPr>
          <p:nvPr>
            <p:ph idx="1"/>
          </p:nvPr>
        </p:nvSpPr>
        <p:spPr>
          <a:xfrm>
            <a:off x="3886200" y="864108"/>
            <a:ext cx="7315200" cy="5120640"/>
          </a:xfrm>
        </p:spPr>
        <p:txBody>
          <a:bodyPr/>
          <a:lstStyle/>
          <a:p>
            <a:pPr marL="0" indent="0" algn="ctr">
              <a:buNone/>
            </a:pPr>
            <a:endParaRPr lang="en-US" sz="4000" dirty="0"/>
          </a:p>
          <a:p>
            <a:pPr marL="0" indent="0" algn="ctr">
              <a:buNone/>
            </a:pPr>
            <a:r>
              <a:rPr lang="en-US" sz="4000" dirty="0"/>
              <a:t>Angela M. Johnson</a:t>
            </a:r>
          </a:p>
          <a:p>
            <a:pPr marL="0" indent="0" algn="ctr">
              <a:buNone/>
            </a:pPr>
            <a:r>
              <a:rPr lang="en-US" sz="4000" dirty="0"/>
              <a:t>ajohnson@hcde-texas.org</a:t>
            </a:r>
          </a:p>
          <a:p>
            <a:endParaRPr lang="en-US" dirty="0"/>
          </a:p>
        </p:txBody>
      </p:sp>
    </p:spTree>
    <p:extLst>
      <p:ext uri="{BB962C8B-B14F-4D97-AF65-F5344CB8AC3E}">
        <p14:creationId xmlns:p14="http://schemas.microsoft.com/office/powerpoint/2010/main" val="54936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9DB4E-47A2-41F4-9AB8-8199A2978115}"/>
              </a:ext>
            </a:extLst>
          </p:cNvPr>
          <p:cNvSpPr>
            <a:spLocks noGrp="1"/>
          </p:cNvSpPr>
          <p:nvPr>
            <p:ph type="title"/>
          </p:nvPr>
        </p:nvSpPr>
        <p:spPr/>
        <p:txBody>
          <a:bodyPr/>
          <a:lstStyle/>
          <a:p>
            <a:r>
              <a:rPr lang="en-US" dirty="0"/>
              <a:t>Questions  </a:t>
            </a:r>
          </a:p>
        </p:txBody>
      </p:sp>
      <p:sp>
        <p:nvSpPr>
          <p:cNvPr id="5" name="Content Placeholder 4">
            <a:extLst>
              <a:ext uri="{FF2B5EF4-FFF2-40B4-BE49-F238E27FC236}">
                <a16:creationId xmlns:a16="http://schemas.microsoft.com/office/drawing/2014/main" id="{52F419DA-9486-4E0E-B610-2D5BC1C799A4}"/>
              </a:ext>
            </a:extLst>
          </p:cNvPr>
          <p:cNvSpPr>
            <a:spLocks noGrp="1"/>
          </p:cNvSpPr>
          <p:nvPr>
            <p:ph idx="1"/>
          </p:nvPr>
        </p:nvSpPr>
        <p:spPr/>
        <p:txBody>
          <a:bodyPr/>
          <a:lstStyle/>
          <a:p>
            <a:r>
              <a:rPr lang="en-US" dirty="0">
                <a:solidFill>
                  <a:schemeClr val="tx1"/>
                </a:solidFill>
              </a:rPr>
              <a:t>Will be held at the end of the presentation</a:t>
            </a:r>
          </a:p>
        </p:txBody>
      </p:sp>
    </p:spTree>
    <p:extLst>
      <p:ext uri="{BB962C8B-B14F-4D97-AF65-F5344CB8AC3E}">
        <p14:creationId xmlns:p14="http://schemas.microsoft.com/office/powerpoint/2010/main" val="10536459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5" name="Content Placeholder 4">
            <a:extLst>
              <a:ext uri="{FF2B5EF4-FFF2-40B4-BE49-F238E27FC236}">
                <a16:creationId xmlns:a16="http://schemas.microsoft.com/office/drawing/2014/main" id="{7770B0FA-0D99-4DA0-9C5C-B2A089A9A0D3}"/>
              </a:ext>
            </a:extLst>
          </p:cNvPr>
          <p:cNvSpPr>
            <a:spLocks noGrp="1"/>
          </p:cNvSpPr>
          <p:nvPr>
            <p:ph idx="1"/>
          </p:nvPr>
        </p:nvSpPr>
        <p:spPr/>
        <p:txBody>
          <a:bodyPr>
            <a:normAutofit/>
          </a:bodyPr>
          <a:lstStyle/>
          <a:p>
            <a:pPr marL="0" indent="0" algn="ctr">
              <a:buNone/>
            </a:pPr>
            <a:r>
              <a:rPr lang="en-US" sz="4800" dirty="0"/>
              <a:t>QUESTIONS?</a:t>
            </a:r>
          </a:p>
        </p:txBody>
      </p:sp>
    </p:spTree>
    <p:extLst>
      <p:ext uri="{BB962C8B-B14F-4D97-AF65-F5344CB8AC3E}">
        <p14:creationId xmlns:p14="http://schemas.microsoft.com/office/powerpoint/2010/main" val="23174570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0E42-8C27-4843-86F4-4C6218147F22}"/>
              </a:ext>
            </a:extLst>
          </p:cNvPr>
          <p:cNvSpPr>
            <a:spLocks noGrp="1"/>
          </p:cNvSpPr>
          <p:nvPr>
            <p:ph type="title"/>
          </p:nvPr>
        </p:nvSpPr>
        <p:spPr/>
        <p:txBody>
          <a:bodyPr/>
          <a:lstStyle/>
          <a:p>
            <a:r>
              <a:rPr lang="en-US" dirty="0"/>
              <a:t>Please fill out the Scantron</a:t>
            </a:r>
          </a:p>
        </p:txBody>
      </p:sp>
      <p:pic>
        <p:nvPicPr>
          <p:cNvPr id="4" name="Content Placeholder 3" descr="The image is a scantron indicating what information needs to be collected including:  first and last name; zip code,  and questions on participant satisfaction.  " title="Scantron image">
            <a:extLst>
              <a:ext uri="{FF2B5EF4-FFF2-40B4-BE49-F238E27FC236}">
                <a16:creationId xmlns:a16="http://schemas.microsoft.com/office/drawing/2014/main" id="{B2E2D0C1-13CB-4CFE-B8C5-8969D93498C9}"/>
              </a:ext>
            </a:extLst>
          </p:cNvPr>
          <p:cNvPicPr>
            <a:picLocks noGrp="1" noChangeAspect="1"/>
          </p:cNvPicPr>
          <p:nvPr>
            <p:ph sz="half" idx="1"/>
          </p:nvPr>
        </p:nvPicPr>
        <p:blipFill>
          <a:blip r:embed="rId2"/>
          <a:stretch>
            <a:fillRect/>
          </a:stretch>
        </p:blipFill>
        <p:spPr>
          <a:xfrm>
            <a:off x="3636308" y="1752600"/>
            <a:ext cx="4219375" cy="3505536"/>
          </a:xfrm>
          <a:prstGeom prst="rect">
            <a:avLst/>
          </a:prstGeom>
        </p:spPr>
      </p:pic>
      <p:sp>
        <p:nvSpPr>
          <p:cNvPr id="10" name="Content Placeholder 9">
            <a:extLst>
              <a:ext uri="{FF2B5EF4-FFF2-40B4-BE49-F238E27FC236}">
                <a16:creationId xmlns:a16="http://schemas.microsoft.com/office/drawing/2014/main" id="{3F6C0940-D05A-4FEF-B05B-B6289B21E65A}"/>
              </a:ext>
            </a:extLst>
          </p:cNvPr>
          <p:cNvSpPr>
            <a:spLocks noGrp="1"/>
          </p:cNvSpPr>
          <p:nvPr>
            <p:ph sz="half" idx="2"/>
          </p:nvPr>
        </p:nvSpPr>
        <p:spPr/>
        <p:txBody>
          <a:bodyPr/>
          <a:lstStyle/>
          <a:p>
            <a:r>
              <a:rPr lang="en-US" dirty="0"/>
              <a:t>You can use either a pen or a blue or black ink pen</a:t>
            </a:r>
          </a:p>
          <a:p>
            <a:endParaRPr lang="en-US" dirty="0"/>
          </a:p>
          <a:p>
            <a:r>
              <a:rPr lang="en-US" dirty="0"/>
              <a:t>Remember to bubble</a:t>
            </a:r>
          </a:p>
          <a:p>
            <a:endParaRPr lang="en-US" dirty="0"/>
          </a:p>
          <a:p>
            <a:r>
              <a:rPr lang="en-US" dirty="0"/>
              <a:t>Don’t forget your home zip code</a:t>
            </a:r>
          </a:p>
          <a:p>
            <a:endParaRPr lang="en-US" dirty="0"/>
          </a:p>
          <a:p>
            <a:r>
              <a:rPr lang="en-US" dirty="0"/>
              <a:t>Please fill out both sides</a:t>
            </a:r>
          </a:p>
          <a:p>
            <a:endParaRPr lang="en-US" dirty="0"/>
          </a:p>
        </p:txBody>
      </p:sp>
    </p:spTree>
    <p:extLst>
      <p:ext uri="{BB962C8B-B14F-4D97-AF65-F5344CB8AC3E}">
        <p14:creationId xmlns:p14="http://schemas.microsoft.com/office/powerpoint/2010/main" val="11894504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362200"/>
            <a:ext cx="8229600" cy="1447800"/>
          </a:xfrm>
        </p:spPr>
        <p:txBody>
          <a:bodyPr>
            <a:noAutofit/>
          </a:bodyPr>
          <a:lstStyle/>
          <a:p>
            <a:r>
              <a:rPr lang="en-US" sz="4000" dirty="0"/>
              <a:t>Thank You For Your Participation!</a:t>
            </a:r>
          </a:p>
        </p:txBody>
      </p:sp>
    </p:spTree>
    <p:extLst>
      <p:ext uri="{BB962C8B-B14F-4D97-AF65-F5344CB8AC3E}">
        <p14:creationId xmlns:p14="http://schemas.microsoft.com/office/powerpoint/2010/main" val="4161899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915400" cy="3657600"/>
          </a:xfrm>
        </p:spPr>
        <p:txBody>
          <a:bodyPr>
            <a:noAutofit/>
          </a:bodyPr>
          <a:lstStyle/>
          <a:p>
            <a:pPr algn="ctr"/>
            <a:r>
              <a:rPr lang="en-US" sz="4000" dirty="0"/>
              <a:t> Adult Education and Literacy Program</a:t>
            </a:r>
            <a:br>
              <a:rPr lang="en-US" sz="4000" dirty="0"/>
            </a:br>
            <a:r>
              <a:rPr lang="en-US" sz="4000" dirty="0"/>
              <a:t>Our Initiative – Partners for Employee Growth and Success: </a:t>
            </a:r>
            <a:br>
              <a:rPr lang="en-US" sz="4000" dirty="0"/>
            </a:br>
            <a:r>
              <a:rPr lang="en-US" sz="4000" dirty="0"/>
              <a:t>A phase in process</a:t>
            </a:r>
            <a:br>
              <a:rPr lang="en-US" sz="4000" dirty="0"/>
            </a:br>
            <a:br>
              <a:rPr lang="en-US" sz="4000" dirty="0"/>
            </a:br>
            <a:r>
              <a:rPr lang="en-US" sz="3200" dirty="0"/>
              <a:t>Presenter: Eliza Diaz, SWTJC – AEL Director</a:t>
            </a:r>
          </a:p>
        </p:txBody>
      </p:sp>
    </p:spTree>
    <p:extLst>
      <p:ext uri="{BB962C8B-B14F-4D97-AF65-F5344CB8AC3E}">
        <p14:creationId xmlns:p14="http://schemas.microsoft.com/office/powerpoint/2010/main" val="392094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3D106-F947-45A3-B35E-E5A6829EF881}"/>
              </a:ext>
            </a:extLst>
          </p:cNvPr>
          <p:cNvSpPr>
            <a:spLocks noGrp="1"/>
          </p:cNvSpPr>
          <p:nvPr>
            <p:ph type="title"/>
          </p:nvPr>
        </p:nvSpPr>
        <p:spPr/>
        <p:txBody>
          <a:bodyPr/>
          <a:lstStyle/>
          <a:p>
            <a:r>
              <a:rPr lang="en-US" dirty="0"/>
              <a:t>Partners for Employee Growth and Success</a:t>
            </a:r>
          </a:p>
        </p:txBody>
      </p:sp>
      <p:sp>
        <p:nvSpPr>
          <p:cNvPr id="3" name="Content Placeholder 2">
            <a:extLst>
              <a:ext uri="{FF2B5EF4-FFF2-40B4-BE49-F238E27FC236}">
                <a16:creationId xmlns:a16="http://schemas.microsoft.com/office/drawing/2014/main" id="{1886EA18-A55E-4A0E-8747-36AEE20D1AE3}"/>
              </a:ext>
            </a:extLst>
          </p:cNvPr>
          <p:cNvSpPr>
            <a:spLocks noGrp="1"/>
          </p:cNvSpPr>
          <p:nvPr>
            <p:ph idx="1"/>
          </p:nvPr>
        </p:nvSpPr>
        <p:spPr/>
        <p:txBody>
          <a:bodyPr/>
          <a:lstStyle/>
          <a:p>
            <a:r>
              <a:rPr lang="en-US" dirty="0"/>
              <a:t>Program Goal: create a collaborative partnership with employers in our community to strengthen employees’ English language skills, critical thinking skills, workplace skills and promote post-secondary education in turn meeting employer needs as well as providing employees with the skills necessary for advancement. </a:t>
            </a:r>
          </a:p>
          <a:p>
            <a:endParaRPr lang="en-US" dirty="0"/>
          </a:p>
          <a:p>
            <a:r>
              <a:rPr lang="en-US" dirty="0"/>
              <a:t>SWTJC</a:t>
            </a:r>
          </a:p>
          <a:p>
            <a:r>
              <a:rPr lang="en-US" dirty="0"/>
              <a:t>HEB</a:t>
            </a:r>
          </a:p>
          <a:p>
            <a:r>
              <a:rPr lang="en-US" dirty="0"/>
              <a:t>Backer Marathon</a:t>
            </a:r>
          </a:p>
          <a:p>
            <a:endParaRPr lang="en-US" dirty="0"/>
          </a:p>
          <a:p>
            <a:endParaRPr lang="en-US" dirty="0"/>
          </a:p>
        </p:txBody>
      </p:sp>
    </p:spTree>
    <p:extLst>
      <p:ext uri="{BB962C8B-B14F-4D97-AF65-F5344CB8AC3E}">
        <p14:creationId xmlns:p14="http://schemas.microsoft.com/office/powerpoint/2010/main" val="359904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312F-1925-43EE-93E2-F0B676B1DBA1}"/>
              </a:ext>
            </a:extLst>
          </p:cNvPr>
          <p:cNvSpPr>
            <a:spLocks noGrp="1"/>
          </p:cNvSpPr>
          <p:nvPr>
            <p:ph type="title"/>
          </p:nvPr>
        </p:nvSpPr>
        <p:spPr/>
        <p:txBody>
          <a:bodyPr/>
          <a:lstStyle/>
          <a:p>
            <a:r>
              <a:rPr lang="en-US" dirty="0"/>
              <a:t>Partnerships</a:t>
            </a:r>
          </a:p>
        </p:txBody>
      </p:sp>
      <p:sp>
        <p:nvSpPr>
          <p:cNvPr id="3" name="Content Placeholder 2">
            <a:extLst>
              <a:ext uri="{FF2B5EF4-FFF2-40B4-BE49-F238E27FC236}">
                <a16:creationId xmlns:a16="http://schemas.microsoft.com/office/drawing/2014/main" id="{E78CEE08-27C7-41A1-881A-0F4397F7C6A5}"/>
              </a:ext>
            </a:extLst>
          </p:cNvPr>
          <p:cNvSpPr>
            <a:spLocks noGrp="1"/>
          </p:cNvSpPr>
          <p:nvPr>
            <p:ph idx="1"/>
          </p:nvPr>
        </p:nvSpPr>
        <p:spPr/>
        <p:txBody>
          <a:bodyPr>
            <a:normAutofit/>
          </a:bodyPr>
          <a:lstStyle/>
          <a:p>
            <a:r>
              <a:rPr lang="en-US" sz="3200" dirty="0"/>
              <a:t>HEB – 2 year Partnership</a:t>
            </a:r>
            <a:br>
              <a:rPr lang="en-US" sz="3200" dirty="0"/>
            </a:br>
            <a:br>
              <a:rPr lang="en-US" sz="3200" dirty="0"/>
            </a:br>
            <a:r>
              <a:rPr lang="en-US" sz="3200" dirty="0"/>
              <a:t>Backer Marathon – Established this year</a:t>
            </a:r>
          </a:p>
        </p:txBody>
      </p:sp>
    </p:spTree>
    <p:extLst>
      <p:ext uri="{BB962C8B-B14F-4D97-AF65-F5344CB8AC3E}">
        <p14:creationId xmlns:p14="http://schemas.microsoft.com/office/powerpoint/2010/main" val="2752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22AFB-7D7E-49D9-83A6-7F824857DE91}"/>
              </a:ext>
            </a:extLst>
          </p:cNvPr>
          <p:cNvSpPr>
            <a:spLocks noGrp="1"/>
          </p:cNvSpPr>
          <p:nvPr>
            <p:ph type="title"/>
          </p:nvPr>
        </p:nvSpPr>
        <p:spPr/>
        <p:txBody>
          <a:bodyPr/>
          <a:lstStyle/>
          <a:p>
            <a:r>
              <a:rPr lang="en-US" dirty="0"/>
              <a:t>SWTJC – AEL Program</a:t>
            </a:r>
          </a:p>
        </p:txBody>
      </p:sp>
      <p:sp>
        <p:nvSpPr>
          <p:cNvPr id="3" name="Content Placeholder 2">
            <a:extLst>
              <a:ext uri="{FF2B5EF4-FFF2-40B4-BE49-F238E27FC236}">
                <a16:creationId xmlns:a16="http://schemas.microsoft.com/office/drawing/2014/main" id="{0F7DF63A-B6F4-433F-A904-294BD126A7C8}"/>
              </a:ext>
            </a:extLst>
          </p:cNvPr>
          <p:cNvSpPr>
            <a:spLocks noGrp="1"/>
          </p:cNvSpPr>
          <p:nvPr>
            <p:ph idx="1"/>
          </p:nvPr>
        </p:nvSpPr>
        <p:spPr/>
        <p:txBody>
          <a:bodyPr/>
          <a:lstStyle/>
          <a:p>
            <a:r>
              <a:rPr lang="en-US" dirty="0"/>
              <a:t>Services a total of 11 counties</a:t>
            </a:r>
          </a:p>
          <a:p>
            <a:r>
              <a:rPr lang="en-US" dirty="0"/>
              <a:t>Covers a large area but services approximately 1000 students</a:t>
            </a:r>
          </a:p>
          <a:p>
            <a:r>
              <a:rPr lang="en-US" dirty="0"/>
              <a:t>Our Workplace literacy program services approximately 60 students primarily confined to 2 counties (our largest sites Del Rio and Eagle Pass)</a:t>
            </a:r>
          </a:p>
          <a:p>
            <a:r>
              <a:rPr lang="en-US" dirty="0"/>
              <a:t>ESL instruction is provided in the workplace </a:t>
            </a:r>
          </a:p>
          <a:p>
            <a:pPr marL="0" indent="0">
              <a:buNone/>
            </a:pPr>
            <a:endParaRPr lang="en-US" dirty="0"/>
          </a:p>
        </p:txBody>
      </p:sp>
    </p:spTree>
    <p:extLst>
      <p:ext uri="{BB962C8B-B14F-4D97-AF65-F5344CB8AC3E}">
        <p14:creationId xmlns:p14="http://schemas.microsoft.com/office/powerpoint/2010/main" val="3855601230"/>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469</TotalTime>
  <Words>1497</Words>
  <Application>Microsoft Office PowerPoint</Application>
  <PresentationFormat>Widescreen</PresentationFormat>
  <Paragraphs>275</Paragraphs>
  <Slides>52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Corbel</vt:lpstr>
      <vt:lpstr>Times New Roman</vt:lpstr>
      <vt:lpstr>Wingdings 2</vt:lpstr>
      <vt:lpstr>Frame</vt:lpstr>
      <vt:lpstr>Employer Engagement:  Designing Quality Programs</vt:lpstr>
      <vt:lpstr>Session Objectives</vt:lpstr>
      <vt:lpstr>Guiding Questions</vt:lpstr>
      <vt:lpstr>Meet the Panelists</vt:lpstr>
      <vt:lpstr>Questions  </vt:lpstr>
      <vt:lpstr> Adult Education and Literacy Program Our Initiative – Partners for Employee Growth and Success:  A phase in process  Presenter: Eliza Diaz, SWTJC – AEL Director</vt:lpstr>
      <vt:lpstr>Partners for Employee Growth and Success</vt:lpstr>
      <vt:lpstr>Partnerships</vt:lpstr>
      <vt:lpstr>SWTJC – AEL Program</vt:lpstr>
      <vt:lpstr>Implementing our Phase in Process</vt:lpstr>
      <vt:lpstr>Phase in Process</vt:lpstr>
      <vt:lpstr>Phase in Process</vt:lpstr>
      <vt:lpstr>Student Benefits</vt:lpstr>
      <vt:lpstr>Employer benefit</vt:lpstr>
      <vt:lpstr>Challenges and Keys to Success</vt:lpstr>
      <vt:lpstr>It takes time, effort and lots of communication! It will vary from partner to partner. </vt:lpstr>
      <vt:lpstr>Thank you!</vt:lpstr>
      <vt:lpstr>North East ISD  Adult Education &amp; Literacy  Proud Partner of ESC 20 Alamo Consortium  </vt:lpstr>
      <vt:lpstr>Workplace Literacy Program Partnerships </vt:lpstr>
      <vt:lpstr>North East ISD AEL </vt:lpstr>
      <vt:lpstr>TTTX</vt:lpstr>
      <vt:lpstr>Stakeholders</vt:lpstr>
      <vt:lpstr>TTTX Employees  TTTX Leadership</vt:lpstr>
      <vt:lpstr>Community</vt:lpstr>
      <vt:lpstr>TWC-Workforce Solutions  Alamo Consortium  </vt:lpstr>
      <vt:lpstr>Phases</vt:lpstr>
      <vt:lpstr>How did we know what TTTX needs/wants? </vt:lpstr>
      <vt:lpstr>Stakeholder Survey</vt:lpstr>
      <vt:lpstr>Questions to Ask</vt:lpstr>
      <vt:lpstr>Agreement to Services Part 1 Provided</vt:lpstr>
      <vt:lpstr>Agreement to Services Part 2</vt:lpstr>
      <vt:lpstr>Agreement to Services Part 3</vt:lpstr>
      <vt:lpstr>Contextualized Lessons</vt:lpstr>
      <vt:lpstr>Time Line</vt:lpstr>
      <vt:lpstr>Lessons Learned</vt:lpstr>
      <vt:lpstr>Keys to Success</vt:lpstr>
      <vt:lpstr>Final Thoughts</vt:lpstr>
      <vt:lpstr>Thank you!</vt:lpstr>
      <vt:lpstr>Harris County Department of Education One Source for All Learners #oneforall  Presented By:  Angela Johnson, Program Manager, Harris County Department of Education    </vt:lpstr>
      <vt:lpstr>HCDE Adult Education Demographics </vt:lpstr>
      <vt:lpstr>Presentation Audience</vt:lpstr>
      <vt:lpstr>Stakeholders and Partnerships</vt:lpstr>
      <vt:lpstr>Employer goals</vt:lpstr>
      <vt:lpstr>Development of employer goals</vt:lpstr>
      <vt:lpstr>Project Timeline</vt:lpstr>
      <vt:lpstr>Enrollment</vt:lpstr>
      <vt:lpstr>Keys to Success</vt:lpstr>
      <vt:lpstr>Challenges</vt:lpstr>
      <vt:lpstr>Thank you!</vt:lpstr>
      <vt:lpstr>The End</vt:lpstr>
      <vt:lpstr>Please fill out the Scantron</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Engagement:  Designing Quality Programs</dc:title>
  <dc:creator>Madrid,Elena</dc:creator>
  <cp:lastModifiedBy>Madrid,Elena</cp:lastModifiedBy>
  <cp:revision>47</cp:revision>
  <cp:lastPrinted>2018-07-19T13:18:10Z</cp:lastPrinted>
  <dcterms:created xsi:type="dcterms:W3CDTF">2018-07-11T16:57:24Z</dcterms:created>
  <dcterms:modified xsi:type="dcterms:W3CDTF">2018-08-30T19:47:18Z</dcterms:modified>
</cp:coreProperties>
</file>