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89" r:id="rId4"/>
    <p:sldId id="296" r:id="rId5"/>
    <p:sldId id="295" r:id="rId6"/>
    <p:sldId id="303" r:id="rId7"/>
    <p:sldId id="297" r:id="rId8"/>
    <p:sldId id="299" r:id="rId9"/>
    <p:sldId id="300" r:id="rId10"/>
    <p:sldId id="301" r:id="rId11"/>
    <p:sldId id="302"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7" autoAdjust="0"/>
    <p:restoredTop sz="86421" autoAdjust="0"/>
  </p:normalViewPr>
  <p:slideViewPr>
    <p:cSldViewPr snapToGrid="0" snapToObjects="1">
      <p:cViewPr varScale="1">
        <p:scale>
          <a:sx n="66" d="100"/>
          <a:sy n="66" d="100"/>
        </p:scale>
        <p:origin x="246" y="384"/>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196D5-F4DF-4A0E-92FE-CE343C180E7B}" type="datetimeFigureOut">
              <a:rPr lang="en-US" smtClean="0"/>
              <a:t>4/19/2018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0E3CB-B5A7-4190-823D-A05D54E6C9F8}" type="slidenum">
              <a:rPr lang="en-US" smtClean="0"/>
              <a:t>‹#›</a:t>
            </a:fld>
            <a:endParaRPr lang="en-US"/>
          </a:p>
        </p:txBody>
      </p:sp>
    </p:spTree>
    <p:extLst>
      <p:ext uri="{BB962C8B-B14F-4D97-AF65-F5344CB8AC3E}">
        <p14:creationId xmlns:p14="http://schemas.microsoft.com/office/powerpoint/2010/main" val="364973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Consortium</a:t>
            </a:r>
            <a:r>
              <a:rPr lang="en-US" baseline="0" dirty="0" smtClean="0"/>
              <a:t> of 8 service providers/</a:t>
            </a:r>
            <a:r>
              <a:rPr lang="en-US" baseline="0" dirty="0" err="1" smtClean="0"/>
              <a:t>subrecipients</a:t>
            </a:r>
            <a:r>
              <a:rPr lang="en-US" baseline="0" dirty="0" smtClean="0"/>
              <a:t>.</a:t>
            </a:r>
          </a:p>
          <a:p>
            <a:r>
              <a:rPr lang="en-US" baseline="0" dirty="0" smtClean="0"/>
              <a:t>Gathered best practices of our we function as a unit while still respecting our individual organizations and programs.</a:t>
            </a:r>
          </a:p>
          <a:p>
            <a:r>
              <a:rPr lang="en-US" baseline="0" dirty="0" smtClean="0"/>
              <a:t>First thing: consortium norms were established while we wrote our grant application. </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a:t>
            </a:fld>
            <a:endParaRPr lang="en-US"/>
          </a:p>
        </p:txBody>
      </p:sp>
    </p:spTree>
    <p:extLst>
      <p:ext uri="{BB962C8B-B14F-4D97-AF65-F5344CB8AC3E}">
        <p14:creationId xmlns:p14="http://schemas.microsoft.com/office/powerpoint/2010/main" val="216498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11</a:t>
            </a:fld>
            <a:endParaRPr lang="en-US"/>
          </a:p>
        </p:txBody>
      </p:sp>
    </p:spTree>
    <p:extLst>
      <p:ext uri="{BB962C8B-B14F-4D97-AF65-F5344CB8AC3E}">
        <p14:creationId xmlns:p14="http://schemas.microsoft.com/office/powerpoint/2010/main" val="275759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established a vision for our work:</a:t>
            </a:r>
            <a:r>
              <a:rPr lang="en-US" baseline="0" dirty="0" smtClean="0"/>
              <a:t> Success for Adult Learners, no matter how that is defined for each individual student.</a:t>
            </a:r>
          </a:p>
          <a:p>
            <a:r>
              <a:rPr lang="en-US" dirty="0" smtClean="0"/>
              <a:t>Vision is highlighted on our website for general public as well as our consortium members.</a:t>
            </a:r>
          </a:p>
          <a:p>
            <a:r>
              <a:rPr lang="en-US" dirty="0" smtClean="0"/>
              <a:t>This</a:t>
            </a:r>
            <a:r>
              <a:rPr lang="en-US" baseline="0" dirty="0" smtClean="0"/>
              <a:t> allows grant mgmt. team to promote all service providers at once instead of getting into the details of them individually, especially at busy events.</a:t>
            </a:r>
          </a:p>
          <a:p>
            <a:r>
              <a:rPr lang="en-US" baseline="0" dirty="0" smtClean="0"/>
              <a:t>Handed out our Consortium mini-flyers: much cheaper than full color flyers and easy to fit in wallet. Again, works great at busy events or even when we’re out somewhere with our family at the topic of AEL comes up.</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3</a:t>
            </a:fld>
            <a:endParaRPr lang="en-US"/>
          </a:p>
        </p:txBody>
      </p:sp>
    </p:spTree>
    <p:extLst>
      <p:ext uri="{BB962C8B-B14F-4D97-AF65-F5344CB8AC3E}">
        <p14:creationId xmlns:p14="http://schemas.microsoft.com/office/powerpoint/2010/main" val="329145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epitomizes our role as lead</a:t>
            </a:r>
            <a:r>
              <a:rPr lang="en-US" baseline="0" dirty="0" smtClean="0"/>
              <a:t> org for the Consortium, and it also aligns with ESC-20’s top core beliefs: We believe in service first. </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4</a:t>
            </a:fld>
            <a:endParaRPr lang="en-US"/>
          </a:p>
        </p:txBody>
      </p:sp>
    </p:spTree>
    <p:extLst>
      <p:ext uri="{BB962C8B-B14F-4D97-AF65-F5344CB8AC3E}">
        <p14:creationId xmlns:p14="http://schemas.microsoft.com/office/powerpoint/2010/main" val="80576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these explained in more detail on our website, but these are</a:t>
            </a:r>
            <a:r>
              <a:rPr lang="en-US" baseline="0" dirty="0" smtClean="0"/>
              <a:t> the major areas of work for the grant management team. </a:t>
            </a:r>
          </a:p>
          <a:p>
            <a:r>
              <a:rPr lang="en-US" baseline="0" dirty="0" smtClean="0"/>
              <a:t>Wendy Christensen and Michelle </a:t>
            </a:r>
            <a:r>
              <a:rPr lang="en-US" baseline="0" dirty="0" err="1" smtClean="0"/>
              <a:t>Yzaguirre</a:t>
            </a:r>
            <a:r>
              <a:rPr lang="en-US" baseline="0" dirty="0" smtClean="0"/>
              <a:t> really do the hard work. I like to give crazy ideas and crunch numbers. </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5</a:t>
            </a:fld>
            <a:endParaRPr lang="en-US"/>
          </a:p>
        </p:txBody>
      </p:sp>
    </p:spTree>
    <p:extLst>
      <p:ext uri="{BB962C8B-B14F-4D97-AF65-F5344CB8AC3E}">
        <p14:creationId xmlns:p14="http://schemas.microsoft.com/office/powerpoint/2010/main" val="368725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sharing what we have found to be best practices for us, grouped into 3 main categories. Some of these came directly from our providers. </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6</a:t>
            </a:fld>
            <a:endParaRPr lang="en-US"/>
          </a:p>
        </p:txBody>
      </p:sp>
    </p:spTree>
    <p:extLst>
      <p:ext uri="{BB962C8B-B14F-4D97-AF65-F5344CB8AC3E}">
        <p14:creationId xmlns:p14="http://schemas.microsoft.com/office/powerpoint/2010/main" val="143673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start our meeting with Celebrations, an opportunity for providers</a:t>
            </a:r>
            <a:r>
              <a:rPr lang="en-US" baseline="0" dirty="0" smtClean="0"/>
              <a:t> to brag, make announcements, open invitations, etc. Their success is Consortium success. Also a great way to give other providers ideas for their programs. </a:t>
            </a:r>
          </a:p>
          <a:p>
            <a:endParaRPr lang="en-US" baseline="0" dirty="0" smtClean="0"/>
          </a:p>
          <a:p>
            <a:r>
              <a:rPr lang="en-US" baseline="0" dirty="0" smtClean="0"/>
              <a:t>Group Activities are reflection, discussion, sharing time on relevant topics. For example, we started PIRL in May when we attended the first Roadshow event. Last week, we reflected on how student info is reviewed and actions taken to match them with community resources. Again, sharing ideas/successes/challenges, and helps us gauge provider TA needs. </a:t>
            </a:r>
          </a:p>
          <a:p>
            <a:endParaRPr lang="en-US" baseline="0" dirty="0" smtClean="0"/>
          </a:p>
        </p:txBody>
      </p:sp>
      <p:sp>
        <p:nvSpPr>
          <p:cNvPr id="4" name="Slide Number Placeholder 3"/>
          <p:cNvSpPr>
            <a:spLocks noGrp="1"/>
          </p:cNvSpPr>
          <p:nvPr>
            <p:ph type="sldNum" sz="quarter" idx="10"/>
          </p:nvPr>
        </p:nvSpPr>
        <p:spPr/>
        <p:txBody>
          <a:bodyPr/>
          <a:lstStyle/>
          <a:p>
            <a:fld id="{9520E3CB-B5A7-4190-823D-A05D54E6C9F8}" type="slidenum">
              <a:rPr lang="en-US" smtClean="0"/>
              <a:t>7</a:t>
            </a:fld>
            <a:endParaRPr lang="en-US"/>
          </a:p>
        </p:txBody>
      </p:sp>
    </p:spTree>
    <p:extLst>
      <p:ext uri="{BB962C8B-B14F-4D97-AF65-F5344CB8AC3E}">
        <p14:creationId xmlns:p14="http://schemas.microsoft.com/office/powerpoint/2010/main" val="58299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Monthly Individual Provider TA: We keep a monthly log of our interactions/calls/emails with each provider and topic. If we’ve been heavy on data entry, but no discussion on new Career Pathways classes – we know we need to reach out to them. This is more informal, just to maintain open communication and not delay any important information. </a:t>
            </a:r>
            <a:endParaRPr lang="en-US" dirty="0" smtClean="0"/>
          </a:p>
          <a:p>
            <a:endParaRPr lang="en-US" dirty="0" smtClean="0"/>
          </a:p>
          <a:p>
            <a:r>
              <a:rPr lang="en-US" dirty="0" smtClean="0"/>
              <a:t>Please see handouts for samples</a:t>
            </a:r>
            <a:r>
              <a:rPr lang="en-US" baseline="0" dirty="0" smtClean="0"/>
              <a:t> of monthly update reports.</a:t>
            </a:r>
            <a:r>
              <a:rPr lang="en-US" dirty="0" smtClean="0"/>
              <a:t> </a:t>
            </a:r>
          </a:p>
          <a:p>
            <a:endParaRPr lang="en-US" dirty="0" smtClean="0"/>
          </a:p>
          <a:p>
            <a:r>
              <a:rPr lang="en-US" dirty="0" smtClean="0"/>
              <a:t>Data Updates: will be adding a column for 100hrs &amp;</a:t>
            </a:r>
            <a:r>
              <a:rPr lang="en-US" baseline="0" dirty="0" smtClean="0"/>
              <a:t> no progress test.</a:t>
            </a:r>
          </a:p>
          <a:p>
            <a:r>
              <a:rPr lang="en-US" baseline="0" dirty="0" smtClean="0"/>
              <a:t>Serves as quality check. Provider should be able to pull same numbers that we are.</a:t>
            </a:r>
          </a:p>
          <a:p>
            <a:endParaRPr lang="en-US" baseline="0" dirty="0" smtClean="0"/>
          </a:p>
          <a:p>
            <a:r>
              <a:rPr lang="en-US" baseline="0" dirty="0" smtClean="0"/>
              <a:t>Budget Updates: another way to confirm receipt of reimbursement requests. </a:t>
            </a:r>
          </a:p>
          <a:p>
            <a:r>
              <a:rPr lang="en-US" baseline="0" dirty="0" smtClean="0"/>
              <a:t>Notification of missing requests.</a:t>
            </a:r>
          </a:p>
          <a:p>
            <a:r>
              <a:rPr lang="en-US" baseline="0" dirty="0" smtClean="0"/>
              <a:t>Overview of where expenditures are slim (or too hefty) for the time of year.</a:t>
            </a:r>
          </a:p>
        </p:txBody>
      </p:sp>
      <p:sp>
        <p:nvSpPr>
          <p:cNvPr id="4" name="Slide Number Placeholder 3"/>
          <p:cNvSpPr>
            <a:spLocks noGrp="1"/>
          </p:cNvSpPr>
          <p:nvPr>
            <p:ph type="sldNum" sz="quarter" idx="10"/>
          </p:nvPr>
        </p:nvSpPr>
        <p:spPr/>
        <p:txBody>
          <a:bodyPr/>
          <a:lstStyle/>
          <a:p>
            <a:fld id="{9520E3CB-B5A7-4190-823D-A05D54E6C9F8}" type="slidenum">
              <a:rPr lang="en-US" smtClean="0"/>
              <a:t>8</a:t>
            </a:fld>
            <a:endParaRPr lang="en-US"/>
          </a:p>
        </p:txBody>
      </p:sp>
    </p:spTree>
    <p:extLst>
      <p:ext uri="{BB962C8B-B14F-4D97-AF65-F5344CB8AC3E}">
        <p14:creationId xmlns:p14="http://schemas.microsoft.com/office/powerpoint/2010/main" val="119397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9</a:t>
            </a:fld>
            <a:endParaRPr lang="en-US"/>
          </a:p>
        </p:txBody>
      </p:sp>
    </p:spTree>
    <p:extLst>
      <p:ext uri="{BB962C8B-B14F-4D97-AF65-F5344CB8AC3E}">
        <p14:creationId xmlns:p14="http://schemas.microsoft.com/office/powerpoint/2010/main" val="404077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access: prevents duplication of services (or assessments),</a:t>
            </a:r>
            <a:r>
              <a:rPr lang="en-US" baseline="0" dirty="0" smtClean="0"/>
              <a:t> can view student attendance, provider sites/partners</a:t>
            </a:r>
          </a:p>
          <a:p>
            <a:endParaRPr lang="en-US" baseline="0" dirty="0" smtClean="0"/>
          </a:p>
          <a:p>
            <a:r>
              <a:rPr lang="en-US" baseline="0" dirty="0" smtClean="0"/>
              <a:t>Division of duties: allows us to become experts in something, easy to divide tasks for projects, providers know who to call depending on their question</a:t>
            </a:r>
            <a:endParaRPr lang="en-US" dirty="0"/>
          </a:p>
        </p:txBody>
      </p:sp>
      <p:sp>
        <p:nvSpPr>
          <p:cNvPr id="4" name="Slide Number Placeholder 3"/>
          <p:cNvSpPr>
            <a:spLocks noGrp="1"/>
          </p:cNvSpPr>
          <p:nvPr>
            <p:ph type="sldNum" sz="quarter" idx="10"/>
          </p:nvPr>
        </p:nvSpPr>
        <p:spPr/>
        <p:txBody>
          <a:bodyPr/>
          <a:lstStyle/>
          <a:p>
            <a:fld id="{9520E3CB-B5A7-4190-823D-A05D54E6C9F8}" type="slidenum">
              <a:rPr lang="en-US" smtClean="0"/>
              <a:t>10</a:t>
            </a:fld>
            <a:endParaRPr lang="en-US"/>
          </a:p>
        </p:txBody>
      </p:sp>
    </p:spTree>
    <p:extLst>
      <p:ext uri="{BB962C8B-B14F-4D97-AF65-F5344CB8AC3E}">
        <p14:creationId xmlns:p14="http://schemas.microsoft.com/office/powerpoint/2010/main" val="220352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20870"/>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290787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05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3495492" y="35489"/>
            <a:ext cx="2057400" cy="5851525"/>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6058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17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918184"/>
            <a:ext cx="7772400" cy="1362075"/>
          </a:xfrm>
        </p:spPr>
        <p:txBody>
          <a:bodyPr anchor="t"/>
          <a:lstStyle>
            <a:lvl1pPr algn="l">
              <a:defRPr sz="4000" b="1" cap="all"/>
            </a:lvl1pPr>
          </a:lstStyle>
          <a:p>
            <a:r>
              <a:rPr lang="en-US" smtClean="0"/>
              <a:t>Click to edit Master title style</a:t>
            </a:r>
            <a:endParaRPr lang="en-US"/>
          </a:p>
        </p:txBody>
      </p:sp>
    </p:spTree>
    <p:extLst>
      <p:ext uri="{BB962C8B-B14F-4D97-AF65-F5344CB8AC3E}">
        <p14:creationId xmlns:p14="http://schemas.microsoft.com/office/powerpoint/2010/main" val="300582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4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9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0919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2053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6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4045"/>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7404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3609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98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2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678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2352"/>
            <a:ext cx="8229600" cy="32322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00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WC AEL Business Meeting&#10;September 2016&#10;Presentation by Kim Vinton from Education Service Center, Region 20. &#10;Topic: AEL Alamo Consortium best practices." title="Intro slide"/>
          <p:cNvSpPr/>
          <p:nvPr/>
        </p:nvSpPr>
        <p:spPr>
          <a:xfrm>
            <a:off x="0" y="-7289"/>
            <a:ext cx="2474524" cy="584775"/>
          </a:xfrm>
          <a:prstGeom prst="rect">
            <a:avLst/>
          </a:prstGeom>
        </p:spPr>
        <p:txBody>
          <a:bodyPr wrap="none">
            <a:spAutoFit/>
          </a:bodyPr>
          <a:lstStyle/>
          <a:p>
            <a:r>
              <a:rPr lang="en-US" sz="1600" b="1" dirty="0" smtClean="0">
                <a:solidFill>
                  <a:schemeClr val="bg1"/>
                </a:solidFill>
              </a:rPr>
              <a:t>TWC AEL Business Meeting</a:t>
            </a:r>
          </a:p>
          <a:p>
            <a:r>
              <a:rPr lang="en-US" sz="1600" b="1" dirty="0" smtClean="0">
                <a:solidFill>
                  <a:schemeClr val="bg1"/>
                </a:solidFill>
              </a:rPr>
              <a:t>September 2016</a:t>
            </a:r>
            <a:endParaRPr lang="en-US" sz="1600" b="1" dirty="0">
              <a:solidFill>
                <a:schemeClr val="bg1"/>
              </a:solidFill>
            </a:endParaRPr>
          </a:p>
        </p:txBody>
      </p:sp>
      <p:sp>
        <p:nvSpPr>
          <p:cNvPr id="4" name="Rectangle 3" descr="TWC AEL Business Meeting&#10;September 2016&#10;Presentation by Kim Vinton from Education Service Center, Region 20. &#10;Topic: AEL Alamo Consortium best practices." title="Intro slide"/>
          <p:cNvSpPr/>
          <p:nvPr/>
        </p:nvSpPr>
        <p:spPr>
          <a:xfrm>
            <a:off x="6890563" y="0"/>
            <a:ext cx="2253437" cy="584775"/>
          </a:xfrm>
          <a:prstGeom prst="rect">
            <a:avLst/>
          </a:prstGeom>
        </p:spPr>
        <p:txBody>
          <a:bodyPr wrap="none">
            <a:spAutoFit/>
          </a:bodyPr>
          <a:lstStyle/>
          <a:p>
            <a:pPr algn="r"/>
            <a:r>
              <a:rPr lang="en-US" sz="1600" b="1" dirty="0" smtClean="0">
                <a:solidFill>
                  <a:schemeClr val="bg1"/>
                </a:solidFill>
              </a:rPr>
              <a:t>Presented by:</a:t>
            </a:r>
          </a:p>
          <a:p>
            <a:pPr algn="r"/>
            <a:r>
              <a:rPr lang="en-US" sz="1600" b="1" dirty="0" smtClean="0">
                <a:solidFill>
                  <a:schemeClr val="bg1"/>
                </a:solidFill>
              </a:rPr>
              <a:t>Kim Vinton, Coordinator</a:t>
            </a:r>
          </a:p>
        </p:txBody>
      </p:sp>
      <p:sp>
        <p:nvSpPr>
          <p:cNvPr id="7" name="Title 1"/>
          <p:cNvSpPr txBox="1">
            <a:spLocks/>
          </p:cNvSpPr>
          <p:nvPr/>
        </p:nvSpPr>
        <p:spPr>
          <a:xfrm>
            <a:off x="457200" y="490623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A Reflection on Best Practices </a:t>
            </a:r>
          </a:p>
          <a:p>
            <a:r>
              <a:rPr lang="en-US" b="1" dirty="0" smtClean="0"/>
              <a:t>for AEL Consortia</a:t>
            </a:r>
            <a:endParaRPr lang="en-US" b="1" dirty="0"/>
          </a:p>
        </p:txBody>
      </p:sp>
      <p:sp>
        <p:nvSpPr>
          <p:cNvPr id="2" name="Title 1" hidden="1"/>
          <p:cNvSpPr>
            <a:spLocks noGrp="1"/>
          </p:cNvSpPr>
          <p:nvPr>
            <p:ph type="ctrTitle"/>
          </p:nvPr>
        </p:nvSpPr>
        <p:spPr/>
        <p:txBody>
          <a:bodyPr/>
          <a:lstStyle/>
          <a:p>
            <a:r>
              <a:rPr lang="en-US" dirty="0" smtClean="0"/>
              <a:t>A Reflection on Best Practices</a:t>
            </a:r>
            <a:endParaRPr lang="en-US" dirty="0"/>
          </a:p>
        </p:txBody>
      </p:sp>
    </p:spTree>
    <p:extLst>
      <p:ext uri="{BB962C8B-B14F-4D97-AF65-F5344CB8AC3E}">
        <p14:creationId xmlns:p14="http://schemas.microsoft.com/office/powerpoint/2010/main" val="20616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46789"/>
            <a:ext cx="8229600" cy="1143000"/>
          </a:xfrm>
        </p:spPr>
        <p:txBody>
          <a:bodyPr/>
          <a:lstStyle/>
          <a:p>
            <a:r>
              <a:rPr lang="en-US" dirty="0" smtClean="0"/>
              <a:t>Best Practices: </a:t>
            </a:r>
            <a:r>
              <a:rPr lang="en-US" b="1" i="1" dirty="0" smtClean="0"/>
              <a:t>Efficiency</a:t>
            </a:r>
            <a:endParaRPr lang="en-US" b="1" i="1" dirty="0"/>
          </a:p>
        </p:txBody>
      </p:sp>
      <p:sp>
        <p:nvSpPr>
          <p:cNvPr id="2" name="Content Placeholder 1"/>
          <p:cNvSpPr>
            <a:spLocks noGrp="1"/>
          </p:cNvSpPr>
          <p:nvPr>
            <p:ph idx="1"/>
          </p:nvPr>
        </p:nvSpPr>
        <p:spPr>
          <a:xfrm>
            <a:off x="457200" y="1689789"/>
            <a:ext cx="8229600" cy="4411208"/>
          </a:xfrm>
        </p:spPr>
        <p:txBody>
          <a:bodyPr>
            <a:normAutofit/>
          </a:bodyPr>
          <a:lstStyle/>
          <a:p>
            <a:r>
              <a:rPr lang="en-US" sz="3000" dirty="0" smtClean="0"/>
              <a:t>Consortium-wide TEAMS access for all providers</a:t>
            </a:r>
          </a:p>
          <a:p>
            <a:r>
              <a:rPr lang="en-US" sz="3000" dirty="0" smtClean="0"/>
              <a:t>Division of duties of grant management team</a:t>
            </a:r>
          </a:p>
          <a:p>
            <a:r>
              <a:rPr lang="en-US" sz="3000" dirty="0" smtClean="0"/>
              <a:t>Mimic TWC:</a:t>
            </a:r>
          </a:p>
          <a:p>
            <a:pPr lvl="1"/>
            <a:r>
              <a:rPr lang="en-US" dirty="0" smtClean="0"/>
              <a:t>Budget forms</a:t>
            </a:r>
          </a:p>
          <a:p>
            <a:pPr lvl="1"/>
            <a:r>
              <a:rPr lang="en-US" dirty="0" smtClean="0"/>
              <a:t>Info sheet</a:t>
            </a:r>
          </a:p>
          <a:p>
            <a:pPr lvl="1"/>
            <a:r>
              <a:rPr lang="en-US" dirty="0" smtClean="0"/>
              <a:t>Monitoring visit</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6507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892" y="651720"/>
            <a:ext cx="8799226" cy="1401932"/>
          </a:xfrm>
        </p:spPr>
        <p:txBody>
          <a:bodyPr>
            <a:noAutofit/>
          </a:bodyPr>
          <a:lstStyle/>
          <a:p>
            <a:r>
              <a:rPr lang="en-US" dirty="0" smtClean="0"/>
              <a:t>Best Practices: </a:t>
            </a:r>
            <a:r>
              <a:rPr lang="en-US" b="1" i="1" dirty="0" smtClean="0"/>
              <a:t>Service Oriented &amp; Student Focused</a:t>
            </a:r>
            <a:endParaRPr lang="en-US" b="1" i="1" dirty="0"/>
          </a:p>
        </p:txBody>
      </p:sp>
      <p:sp>
        <p:nvSpPr>
          <p:cNvPr id="2" name="Content Placeholder 1"/>
          <p:cNvSpPr>
            <a:spLocks noGrp="1"/>
          </p:cNvSpPr>
          <p:nvPr>
            <p:ph idx="1"/>
          </p:nvPr>
        </p:nvSpPr>
        <p:spPr>
          <a:xfrm>
            <a:off x="449705" y="2214443"/>
            <a:ext cx="8229600" cy="4411208"/>
          </a:xfrm>
        </p:spPr>
        <p:txBody>
          <a:bodyPr>
            <a:normAutofit/>
          </a:bodyPr>
          <a:lstStyle/>
          <a:p>
            <a:r>
              <a:rPr lang="en-US" sz="3000" dirty="0" smtClean="0"/>
              <a:t>Community awareness at Consortium level</a:t>
            </a:r>
          </a:p>
          <a:p>
            <a:r>
              <a:rPr lang="en-US" sz="3000" dirty="0" smtClean="0"/>
              <a:t>Actively seek new Career Pathways partners for our providers</a:t>
            </a:r>
          </a:p>
          <a:p>
            <a:r>
              <a:rPr lang="en-US" sz="3000" dirty="0" smtClean="0"/>
              <a:t>Responsive of provider needs, especially             on-site TA</a:t>
            </a:r>
          </a:p>
          <a:p>
            <a:r>
              <a:rPr lang="en-US" sz="3000" dirty="0" smtClean="0"/>
              <a:t>Diverse services to meet student needs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22038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title="Alamo College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58" y="1818359"/>
            <a:ext cx="3798001" cy="2934818"/>
          </a:xfrm>
          <a:prstGeom prst="rect">
            <a:avLst/>
          </a:prstGeom>
        </p:spPr>
      </p:pic>
      <p:pic>
        <p:nvPicPr>
          <p:cNvPr id="17" name="Picture 16" title="SWTJ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60" y="1599543"/>
            <a:ext cx="1998010" cy="1241279"/>
          </a:xfrm>
          <a:prstGeom prst="rect">
            <a:avLst/>
          </a:prstGeom>
        </p:spPr>
      </p:pic>
      <p:pic>
        <p:nvPicPr>
          <p:cNvPr id="18" name="Picture 17" title="Adult and Community Educ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52" y="4594515"/>
            <a:ext cx="1294586" cy="1294586"/>
          </a:xfrm>
          <a:prstGeom prst="rect">
            <a:avLst/>
          </a:prstGeom>
        </p:spPr>
      </p:pic>
      <p:pic>
        <p:nvPicPr>
          <p:cNvPr id="21" name="Picture 20" title="Restore Education Logo"/>
          <p:cNvPicPr>
            <a:picLocks noChangeAspect="1"/>
          </p:cNvPicPr>
          <p:nvPr/>
        </p:nvPicPr>
        <p:blipFill>
          <a:blip r:embed="rId5"/>
          <a:stretch>
            <a:fillRect/>
          </a:stretch>
        </p:blipFill>
        <p:spPr>
          <a:xfrm>
            <a:off x="735434" y="3914527"/>
            <a:ext cx="1437525" cy="2078608"/>
          </a:xfrm>
          <a:prstGeom prst="rect">
            <a:avLst/>
          </a:prstGeom>
        </p:spPr>
      </p:pic>
      <p:pic>
        <p:nvPicPr>
          <p:cNvPr id="22" name="Picture 21" title="N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5426" y="2716253"/>
            <a:ext cx="1108688" cy="1736567"/>
          </a:xfrm>
          <a:prstGeom prst="rect">
            <a:avLst/>
          </a:prstGeom>
        </p:spPr>
      </p:pic>
      <p:pic>
        <p:nvPicPr>
          <p:cNvPr id="23" name="Picture 22" title="North East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152" y="1493017"/>
            <a:ext cx="1223236" cy="1223236"/>
          </a:xfrm>
          <a:prstGeom prst="rect">
            <a:avLst/>
          </a:prstGeom>
        </p:spPr>
      </p:pic>
      <p:pic>
        <p:nvPicPr>
          <p:cNvPr id="25" name="Picture 24" title="Education Service Center"/>
          <p:cNvPicPr>
            <a:picLocks noChangeAspect="1"/>
          </p:cNvPicPr>
          <p:nvPr/>
        </p:nvPicPr>
        <p:blipFill>
          <a:blip r:embed="rId8"/>
          <a:stretch>
            <a:fillRect/>
          </a:stretch>
        </p:blipFill>
        <p:spPr>
          <a:xfrm>
            <a:off x="2930639" y="1599543"/>
            <a:ext cx="1809155" cy="2114929"/>
          </a:xfrm>
          <a:prstGeom prst="rect">
            <a:avLst/>
          </a:prstGeom>
        </p:spPr>
      </p:pic>
      <p:pic>
        <p:nvPicPr>
          <p:cNvPr id="26" name="Picture 25" title="Each One Teach One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4789" y="4287269"/>
            <a:ext cx="1839617" cy="1839617"/>
          </a:xfrm>
          <a:prstGeom prst="rect">
            <a:avLst/>
          </a:prstGeom>
        </p:spPr>
      </p:pic>
      <p:sp>
        <p:nvSpPr>
          <p:cNvPr id="28" name="TextBox 27"/>
          <p:cNvSpPr txBox="1"/>
          <p:nvPr/>
        </p:nvSpPr>
        <p:spPr>
          <a:xfrm>
            <a:off x="2715609" y="3714472"/>
            <a:ext cx="2237978" cy="400110"/>
          </a:xfrm>
          <a:prstGeom prst="rect">
            <a:avLst/>
          </a:prstGeom>
          <a:noFill/>
        </p:spPr>
        <p:txBody>
          <a:bodyPr wrap="square" rtlCol="0">
            <a:spAutoFit/>
          </a:bodyPr>
          <a:lstStyle/>
          <a:p>
            <a:pPr algn="ctr"/>
            <a:r>
              <a:rPr lang="en-US" sz="1000" b="1" dirty="0" smtClean="0"/>
              <a:t>Education Service Center, Region 20</a:t>
            </a:r>
          </a:p>
          <a:p>
            <a:pPr algn="ctr"/>
            <a:r>
              <a:rPr lang="en-US" sz="1000" b="1" dirty="0" smtClean="0"/>
              <a:t>Adult Education &amp; Literacy Program</a:t>
            </a:r>
            <a:endParaRPr lang="en-US" sz="1000" b="1" dirty="0"/>
          </a:p>
        </p:txBody>
      </p:sp>
      <p:sp>
        <p:nvSpPr>
          <p:cNvPr id="29" name="Title 1"/>
          <p:cNvSpPr>
            <a:spLocks noGrp="1"/>
          </p:cNvSpPr>
          <p:nvPr>
            <p:ph type="title"/>
          </p:nvPr>
        </p:nvSpPr>
        <p:spPr>
          <a:xfrm>
            <a:off x="374072" y="393105"/>
            <a:ext cx="8229600" cy="1143000"/>
          </a:xfrm>
        </p:spPr>
        <p:txBody>
          <a:bodyPr>
            <a:normAutofit/>
          </a:bodyPr>
          <a:lstStyle/>
          <a:p>
            <a:pPr algn="l"/>
            <a:r>
              <a:rPr lang="en-US" sz="3600" dirty="0" smtClean="0"/>
              <a:t>Consortium Members: </a:t>
            </a:r>
            <a:br>
              <a:rPr lang="en-US" sz="3600" dirty="0" smtClean="0"/>
            </a:br>
            <a:r>
              <a:rPr lang="en-US" sz="2200" i="1" dirty="0" smtClean="0"/>
              <a:t>Community Colleges, Community Based Organizations, ISDs, ESC-20</a:t>
            </a:r>
            <a:endParaRPr lang="en-US" sz="2200" i="1" dirty="0"/>
          </a:p>
        </p:txBody>
      </p:sp>
    </p:spTree>
    <p:extLst>
      <p:ext uri="{BB962C8B-B14F-4D97-AF65-F5344CB8AC3E}">
        <p14:creationId xmlns:p14="http://schemas.microsoft.com/office/powerpoint/2010/main" val="326192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Consortium Norms</a:t>
            </a:r>
            <a:endParaRPr lang="en-US" dirty="0"/>
          </a:p>
        </p:txBody>
      </p:sp>
      <p:sp>
        <p:nvSpPr>
          <p:cNvPr id="2" name="Content Placeholder 1"/>
          <p:cNvSpPr>
            <a:spLocks noGrp="1"/>
          </p:cNvSpPr>
          <p:nvPr>
            <p:ph idx="1"/>
          </p:nvPr>
        </p:nvSpPr>
        <p:spPr>
          <a:xfrm>
            <a:off x="457200" y="1872352"/>
            <a:ext cx="8229600" cy="4033148"/>
          </a:xfrm>
        </p:spPr>
        <p:txBody>
          <a:bodyPr>
            <a:normAutofit fontScale="92500" lnSpcReduction="20000"/>
          </a:bodyPr>
          <a:lstStyle/>
          <a:p>
            <a:r>
              <a:rPr lang="en-US" dirty="0" smtClean="0"/>
              <a:t>Open communication</a:t>
            </a:r>
          </a:p>
          <a:p>
            <a:r>
              <a:rPr lang="en-US" dirty="0" smtClean="0"/>
              <a:t>Joint decision making</a:t>
            </a:r>
          </a:p>
          <a:p>
            <a:r>
              <a:rPr lang="en-US" dirty="0" smtClean="0"/>
              <a:t>Every problem needs a solution</a:t>
            </a:r>
          </a:p>
          <a:p>
            <a:r>
              <a:rPr lang="en-US" dirty="0" smtClean="0"/>
              <a:t>Be aware and considerate of our different organizations</a:t>
            </a:r>
          </a:p>
          <a:p>
            <a:r>
              <a:rPr lang="en-US" dirty="0" smtClean="0"/>
              <a:t>Allow adequate turnaround time</a:t>
            </a:r>
          </a:p>
          <a:p>
            <a:r>
              <a:rPr lang="en-US" dirty="0" smtClean="0"/>
              <a:t>Include flexibility for each consortium           member</a:t>
            </a:r>
          </a:p>
          <a:p>
            <a:r>
              <a:rPr lang="en-US" dirty="0" smtClean="0"/>
              <a:t>Always think in terms of the consortium</a:t>
            </a:r>
            <a:endParaRPr lang="en-US" dirty="0"/>
          </a:p>
        </p:txBody>
      </p:sp>
    </p:spTree>
    <p:extLst>
      <p:ext uri="{BB962C8B-B14F-4D97-AF65-F5344CB8AC3E}">
        <p14:creationId xmlns:p14="http://schemas.microsoft.com/office/powerpoint/2010/main" val="135094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is image is a screen shot of the AEL Alamo Consortium webpage myfuturetx.org " title="myfuturetx.org"/>
          <p:cNvPicPr>
            <a:picLocks noChangeAspect="1"/>
          </p:cNvPicPr>
          <p:nvPr/>
        </p:nvPicPr>
        <p:blipFill rotWithShape="1">
          <a:blip r:embed="rId3"/>
          <a:srcRect l="23399" t="5035" r="25160" b="170"/>
          <a:stretch/>
        </p:blipFill>
        <p:spPr>
          <a:xfrm>
            <a:off x="1238251" y="-7975"/>
            <a:ext cx="6878550" cy="6865975"/>
          </a:xfrm>
          <a:prstGeom prst="rect">
            <a:avLst/>
          </a:prstGeom>
        </p:spPr>
      </p:pic>
      <p:sp>
        <p:nvSpPr>
          <p:cNvPr id="2" name="Title 1" hidden="1"/>
          <p:cNvSpPr>
            <a:spLocks noGrp="1"/>
          </p:cNvSpPr>
          <p:nvPr>
            <p:ph type="title"/>
          </p:nvPr>
        </p:nvSpPr>
        <p:spPr/>
        <p:txBody>
          <a:bodyPr/>
          <a:lstStyle/>
          <a:p>
            <a:r>
              <a:rPr lang="en-US" dirty="0" smtClean="0"/>
              <a:t>Success for Adult Learners</a:t>
            </a:r>
            <a:endParaRPr lang="en-US" dirty="0"/>
          </a:p>
        </p:txBody>
      </p:sp>
    </p:spTree>
    <p:extLst>
      <p:ext uri="{BB962C8B-B14F-4D97-AF65-F5344CB8AC3E}">
        <p14:creationId xmlns:p14="http://schemas.microsoft.com/office/powerpoint/2010/main" val="48527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46788"/>
            <a:ext cx="8229600" cy="5331497"/>
          </a:xfrm>
        </p:spPr>
        <p:txBody>
          <a:bodyPr/>
          <a:lstStyle/>
          <a:p>
            <a:r>
              <a:rPr lang="en-US" dirty="0" smtClean="0"/>
              <a:t>“If you’re not </a:t>
            </a:r>
            <a:br>
              <a:rPr lang="en-US" dirty="0" smtClean="0"/>
            </a:br>
            <a:r>
              <a:rPr lang="en-US" dirty="0" smtClean="0"/>
              <a:t>serving the customer, </a:t>
            </a:r>
            <a:br>
              <a:rPr lang="en-US" dirty="0" smtClean="0"/>
            </a:br>
            <a:r>
              <a:rPr lang="en-US" dirty="0" smtClean="0"/>
              <a:t>your job is to be </a:t>
            </a:r>
            <a:br>
              <a:rPr lang="en-US" dirty="0" smtClean="0"/>
            </a:br>
            <a:r>
              <a:rPr lang="en-US" dirty="0" smtClean="0"/>
              <a:t>serving someone who is.”</a:t>
            </a:r>
            <a:br>
              <a:rPr lang="en-US" dirty="0" smtClean="0"/>
            </a:br>
            <a:r>
              <a:rPr lang="en-US" dirty="0" smtClean="0"/>
              <a:t>-Jan </a:t>
            </a:r>
            <a:r>
              <a:rPr lang="en-US" dirty="0" err="1" smtClean="0"/>
              <a:t>Carlzon</a:t>
            </a:r>
            <a:endParaRPr lang="en-US" dirty="0"/>
          </a:p>
        </p:txBody>
      </p:sp>
    </p:spTree>
    <p:extLst>
      <p:ext uri="{BB962C8B-B14F-4D97-AF65-F5344CB8AC3E}">
        <p14:creationId xmlns:p14="http://schemas.microsoft.com/office/powerpoint/2010/main" val="4278567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Grant Management Team</a:t>
            </a:r>
            <a:endParaRPr lang="en-US" dirty="0"/>
          </a:p>
        </p:txBody>
      </p:sp>
      <p:sp>
        <p:nvSpPr>
          <p:cNvPr id="2" name="Content Placeholder 1"/>
          <p:cNvSpPr>
            <a:spLocks noGrp="1"/>
          </p:cNvSpPr>
          <p:nvPr>
            <p:ph idx="1"/>
          </p:nvPr>
        </p:nvSpPr>
        <p:spPr>
          <a:xfrm>
            <a:off x="457200" y="1872352"/>
            <a:ext cx="8229600" cy="4033148"/>
          </a:xfrm>
        </p:spPr>
        <p:txBody>
          <a:bodyPr>
            <a:normAutofit/>
          </a:bodyPr>
          <a:lstStyle/>
          <a:p>
            <a:r>
              <a:rPr lang="en-US" sz="3000" dirty="0" smtClean="0"/>
              <a:t>Compliance</a:t>
            </a:r>
          </a:p>
          <a:p>
            <a:r>
              <a:rPr lang="en-US" sz="3000" dirty="0" smtClean="0"/>
              <a:t>Support</a:t>
            </a:r>
          </a:p>
          <a:p>
            <a:r>
              <a:rPr lang="en-US" sz="3000" dirty="0" smtClean="0"/>
              <a:t>Awareness</a:t>
            </a:r>
          </a:p>
          <a:p>
            <a:r>
              <a:rPr lang="en-US" sz="3000" dirty="0" smtClean="0"/>
              <a:t>Professional Development</a:t>
            </a:r>
          </a:p>
          <a:p>
            <a:r>
              <a:rPr lang="en-US" sz="3000" dirty="0" smtClean="0"/>
              <a:t>Standardization</a:t>
            </a:r>
            <a:endParaRPr lang="en-US" sz="3000" dirty="0"/>
          </a:p>
        </p:txBody>
      </p:sp>
    </p:spTree>
    <p:extLst>
      <p:ext uri="{BB962C8B-B14F-4D97-AF65-F5344CB8AC3E}">
        <p14:creationId xmlns:p14="http://schemas.microsoft.com/office/powerpoint/2010/main" val="109178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Best Practices</a:t>
            </a:r>
            <a:endParaRPr lang="en-US" dirty="0"/>
          </a:p>
        </p:txBody>
      </p:sp>
      <p:sp>
        <p:nvSpPr>
          <p:cNvPr id="2" name="Content Placeholder 1"/>
          <p:cNvSpPr>
            <a:spLocks noGrp="1"/>
          </p:cNvSpPr>
          <p:nvPr>
            <p:ph idx="1"/>
          </p:nvPr>
        </p:nvSpPr>
        <p:spPr>
          <a:xfrm>
            <a:off x="457200" y="1872352"/>
            <a:ext cx="8229600" cy="4033148"/>
          </a:xfrm>
        </p:spPr>
        <p:txBody>
          <a:bodyPr>
            <a:normAutofit/>
          </a:bodyPr>
          <a:lstStyle/>
          <a:p>
            <a:r>
              <a:rPr lang="en-US" sz="3000" dirty="0" smtClean="0"/>
              <a:t>Communication</a:t>
            </a:r>
          </a:p>
          <a:p>
            <a:r>
              <a:rPr lang="en-US" sz="3000" dirty="0" smtClean="0"/>
              <a:t>Efficiency</a:t>
            </a:r>
          </a:p>
          <a:p>
            <a:r>
              <a:rPr lang="en-US" sz="3000" dirty="0" smtClean="0"/>
              <a:t>Service Oriented &amp; Student Focused</a:t>
            </a:r>
            <a:endParaRPr lang="en-US" sz="3000" dirty="0"/>
          </a:p>
        </p:txBody>
      </p:sp>
    </p:spTree>
    <p:extLst>
      <p:ext uri="{BB962C8B-B14F-4D97-AF65-F5344CB8AC3E}">
        <p14:creationId xmlns:p14="http://schemas.microsoft.com/office/powerpoint/2010/main" val="4006051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Best Practices: </a:t>
            </a:r>
            <a:r>
              <a:rPr lang="en-US" b="1" i="1" dirty="0" smtClean="0"/>
              <a:t>Communication</a:t>
            </a:r>
            <a:endParaRPr lang="en-US" b="1" i="1" dirty="0"/>
          </a:p>
        </p:txBody>
      </p:sp>
      <p:sp>
        <p:nvSpPr>
          <p:cNvPr id="2" name="Content Placeholder 1"/>
          <p:cNvSpPr>
            <a:spLocks noGrp="1"/>
          </p:cNvSpPr>
          <p:nvPr>
            <p:ph idx="1"/>
          </p:nvPr>
        </p:nvSpPr>
        <p:spPr>
          <a:xfrm>
            <a:off x="457200" y="1872352"/>
            <a:ext cx="8229600" cy="4033148"/>
          </a:xfrm>
        </p:spPr>
        <p:txBody>
          <a:bodyPr>
            <a:normAutofit/>
          </a:bodyPr>
          <a:lstStyle/>
          <a:p>
            <a:r>
              <a:rPr lang="en-US" sz="3000" dirty="0" smtClean="0"/>
              <a:t>Monthly Consortium Meetings: mandatory</a:t>
            </a:r>
          </a:p>
          <a:p>
            <a:pPr lvl="1"/>
            <a:r>
              <a:rPr lang="en-US" dirty="0" smtClean="0"/>
              <a:t>Celebrations</a:t>
            </a:r>
          </a:p>
          <a:p>
            <a:pPr lvl="1"/>
            <a:r>
              <a:rPr lang="en-US" dirty="0" smtClean="0"/>
              <a:t>Consortium-wide data review</a:t>
            </a:r>
          </a:p>
          <a:p>
            <a:pPr lvl="1"/>
            <a:r>
              <a:rPr lang="en-US" dirty="0" smtClean="0"/>
              <a:t>Budget updates</a:t>
            </a:r>
          </a:p>
          <a:p>
            <a:pPr lvl="1"/>
            <a:r>
              <a:rPr lang="en-US" dirty="0" smtClean="0"/>
              <a:t>Program rules/TWC updates</a:t>
            </a:r>
          </a:p>
          <a:p>
            <a:pPr lvl="1"/>
            <a:r>
              <a:rPr lang="en-US" dirty="0" smtClean="0"/>
              <a:t>Upcoming PD &amp; reflections on training</a:t>
            </a:r>
          </a:p>
          <a:p>
            <a:pPr lvl="1"/>
            <a:r>
              <a:rPr lang="en-US" b="1" i="1" dirty="0" smtClean="0">
                <a:effectLst>
                  <a:outerShdw blurRad="38100" dist="38100" dir="2700000" algn="tl">
                    <a:srgbClr val="000000">
                      <a:alpha val="43137"/>
                    </a:srgbClr>
                  </a:outerShdw>
                </a:effectLst>
              </a:rPr>
              <a:t>Group Activities</a:t>
            </a:r>
          </a:p>
          <a:p>
            <a:pPr marL="0" indent="0">
              <a:buNone/>
            </a:pPr>
            <a:endParaRPr lang="en-US" dirty="0" smtClean="0"/>
          </a:p>
          <a:p>
            <a:endParaRPr lang="en-US" dirty="0"/>
          </a:p>
        </p:txBody>
      </p:sp>
      <p:sp>
        <p:nvSpPr>
          <p:cNvPr id="3" name="Oval 2" title="Circle"/>
          <p:cNvSpPr/>
          <p:nvPr/>
        </p:nvSpPr>
        <p:spPr>
          <a:xfrm>
            <a:off x="801188" y="4927912"/>
            <a:ext cx="3291127" cy="66342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0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Best Practices: </a:t>
            </a:r>
            <a:r>
              <a:rPr lang="en-US" b="1" i="1" dirty="0" smtClean="0"/>
              <a:t>Communication</a:t>
            </a:r>
            <a:endParaRPr lang="en-US" b="1" i="1" dirty="0"/>
          </a:p>
        </p:txBody>
      </p:sp>
      <p:sp>
        <p:nvSpPr>
          <p:cNvPr id="2" name="Content Placeholder 1"/>
          <p:cNvSpPr>
            <a:spLocks noGrp="1"/>
          </p:cNvSpPr>
          <p:nvPr>
            <p:ph idx="1"/>
          </p:nvPr>
        </p:nvSpPr>
        <p:spPr>
          <a:xfrm>
            <a:off x="457200" y="1872352"/>
            <a:ext cx="8229600" cy="4033148"/>
          </a:xfrm>
        </p:spPr>
        <p:txBody>
          <a:bodyPr>
            <a:normAutofit/>
          </a:bodyPr>
          <a:lstStyle/>
          <a:p>
            <a:r>
              <a:rPr lang="en-US" sz="3000" dirty="0"/>
              <a:t>Monthly Individual </a:t>
            </a:r>
            <a:r>
              <a:rPr lang="en-US" sz="3000" dirty="0" smtClean="0"/>
              <a:t>Provider                        Technical </a:t>
            </a:r>
            <a:r>
              <a:rPr lang="en-US" sz="3000" dirty="0"/>
              <a:t>Assistance (TA)</a:t>
            </a:r>
          </a:p>
          <a:p>
            <a:r>
              <a:rPr lang="en-US" sz="3000" dirty="0" smtClean="0"/>
              <a:t>Monthly Individual Provider Updates</a:t>
            </a:r>
          </a:p>
          <a:p>
            <a:pPr lvl="1"/>
            <a:r>
              <a:rPr lang="en-US" dirty="0" smtClean="0"/>
              <a:t>Data</a:t>
            </a:r>
          </a:p>
          <a:p>
            <a:pPr lvl="1"/>
            <a:r>
              <a:rPr lang="en-US" dirty="0" smtClean="0"/>
              <a:t>Budget</a:t>
            </a:r>
          </a:p>
          <a:p>
            <a:pPr marL="0" indent="0">
              <a:buNone/>
            </a:pPr>
            <a:endParaRPr lang="en-US" dirty="0"/>
          </a:p>
        </p:txBody>
      </p:sp>
    </p:spTree>
    <p:extLst>
      <p:ext uri="{BB962C8B-B14F-4D97-AF65-F5344CB8AC3E}">
        <p14:creationId xmlns:p14="http://schemas.microsoft.com/office/powerpoint/2010/main" val="272787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76768"/>
            <a:ext cx="8229600" cy="1143000"/>
          </a:xfrm>
        </p:spPr>
        <p:txBody>
          <a:bodyPr/>
          <a:lstStyle/>
          <a:p>
            <a:r>
              <a:rPr lang="en-US" dirty="0" smtClean="0"/>
              <a:t>Best Practices: </a:t>
            </a:r>
            <a:r>
              <a:rPr lang="en-US" b="1" i="1" dirty="0" smtClean="0"/>
              <a:t>Efficiency</a:t>
            </a:r>
            <a:endParaRPr lang="en-US" b="1" i="1" dirty="0"/>
          </a:p>
        </p:txBody>
      </p:sp>
      <p:sp>
        <p:nvSpPr>
          <p:cNvPr id="2" name="Content Placeholder 1"/>
          <p:cNvSpPr>
            <a:spLocks noGrp="1"/>
          </p:cNvSpPr>
          <p:nvPr>
            <p:ph idx="1"/>
          </p:nvPr>
        </p:nvSpPr>
        <p:spPr>
          <a:xfrm>
            <a:off x="457200" y="1753849"/>
            <a:ext cx="8229600" cy="4347148"/>
          </a:xfrm>
        </p:spPr>
        <p:txBody>
          <a:bodyPr>
            <a:normAutofit/>
          </a:bodyPr>
          <a:lstStyle/>
          <a:p>
            <a:r>
              <a:rPr lang="en-US" sz="3000" dirty="0" smtClean="0"/>
              <a:t>One main contract, extended and clarified via narrative amendment annually</a:t>
            </a:r>
          </a:p>
          <a:p>
            <a:r>
              <a:rPr lang="en-US" sz="3000" dirty="0" smtClean="0"/>
              <a:t>Financial process:</a:t>
            </a:r>
          </a:p>
          <a:p>
            <a:pPr lvl="1"/>
            <a:r>
              <a:rPr lang="en-US" dirty="0" smtClean="0"/>
              <a:t>Electronic system</a:t>
            </a:r>
          </a:p>
          <a:p>
            <a:pPr lvl="1"/>
            <a:r>
              <a:rPr lang="en-US" dirty="0" smtClean="0"/>
              <a:t>User friendly</a:t>
            </a:r>
          </a:p>
          <a:p>
            <a:pPr lvl="1"/>
            <a:r>
              <a:rPr lang="en-US" dirty="0" smtClean="0"/>
              <a:t>Responsive</a:t>
            </a:r>
          </a:p>
          <a:p>
            <a:pPr lvl="1"/>
            <a:r>
              <a:rPr lang="en-US" dirty="0" smtClean="0"/>
              <a:t>Budget amendments as needed</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32472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790</Words>
  <Application>Microsoft Office PowerPoint</Application>
  <PresentationFormat>On-screen Show (4:3)</PresentationFormat>
  <Paragraphs>102</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A Reflection on Best Practices</vt:lpstr>
      <vt:lpstr>Consortium Norms</vt:lpstr>
      <vt:lpstr>Success for Adult Learners</vt:lpstr>
      <vt:lpstr>“If you’re not  serving the customer,  your job is to be  serving someone who is.” -Jan Carlzon</vt:lpstr>
      <vt:lpstr>Grant Management Team</vt:lpstr>
      <vt:lpstr>Best Practices</vt:lpstr>
      <vt:lpstr>Best Practices: Communication</vt:lpstr>
      <vt:lpstr>Best Practices: Communication</vt:lpstr>
      <vt:lpstr>Best Practices: Efficiency</vt:lpstr>
      <vt:lpstr>Best Practices: Efficiency</vt:lpstr>
      <vt:lpstr>Best Practices: Service Oriented &amp; Student Focused</vt:lpstr>
      <vt:lpstr>Consortium Members:  Community Colleges, Community Based Organizations, ISDs, ESC-20</vt:lpstr>
    </vt:vector>
  </TitlesOfParts>
  <Company>ESC20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Hill</dc:creator>
  <cp:lastModifiedBy>Goyco, Jorge A</cp:lastModifiedBy>
  <cp:revision>105</cp:revision>
  <dcterms:created xsi:type="dcterms:W3CDTF">2016-02-09T21:41:39Z</dcterms:created>
  <dcterms:modified xsi:type="dcterms:W3CDTF">2018-04-19T20:39:54Z</dcterms:modified>
</cp:coreProperties>
</file>